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800" r:id="rId2"/>
  </p:sldMasterIdLst>
  <p:notesMasterIdLst>
    <p:notesMasterId r:id="rId50"/>
  </p:notesMasterIdLst>
  <p:handoutMasterIdLst>
    <p:handoutMasterId r:id="rId51"/>
  </p:handoutMasterIdLst>
  <p:sldIdLst>
    <p:sldId id="256" r:id="rId3"/>
    <p:sldId id="631" r:id="rId4"/>
    <p:sldId id="627" r:id="rId5"/>
    <p:sldId id="629" r:id="rId6"/>
    <p:sldId id="637" r:id="rId7"/>
    <p:sldId id="450" r:id="rId8"/>
    <p:sldId id="625" r:id="rId9"/>
    <p:sldId id="610" r:id="rId10"/>
    <p:sldId id="598" r:id="rId11"/>
    <p:sldId id="607" r:id="rId12"/>
    <p:sldId id="611" r:id="rId13"/>
    <p:sldId id="612" r:id="rId14"/>
    <p:sldId id="640" r:id="rId15"/>
    <p:sldId id="601" r:id="rId16"/>
    <p:sldId id="620" r:id="rId17"/>
    <p:sldId id="619" r:id="rId18"/>
    <p:sldId id="621" r:id="rId19"/>
    <p:sldId id="605" r:id="rId20"/>
    <p:sldId id="634" r:id="rId21"/>
    <p:sldId id="635" r:id="rId22"/>
    <p:sldId id="636" r:id="rId23"/>
    <p:sldId id="639" r:id="rId24"/>
    <p:sldId id="622" r:id="rId25"/>
    <p:sldId id="630" r:id="rId26"/>
    <p:sldId id="632" r:id="rId27"/>
    <p:sldId id="633" r:id="rId28"/>
    <p:sldId id="628" r:id="rId29"/>
    <p:sldId id="618" r:id="rId30"/>
    <p:sldId id="617" r:id="rId31"/>
    <p:sldId id="616" r:id="rId32"/>
    <p:sldId id="515" r:id="rId33"/>
    <p:sldId id="518" r:id="rId34"/>
    <p:sldId id="456" r:id="rId35"/>
    <p:sldId id="471" r:id="rId36"/>
    <p:sldId id="551" r:id="rId37"/>
    <p:sldId id="641" r:id="rId38"/>
    <p:sldId id="642" r:id="rId39"/>
    <p:sldId id="643" r:id="rId40"/>
    <p:sldId id="626" r:id="rId41"/>
    <p:sldId id="644" r:id="rId42"/>
    <p:sldId id="481" r:id="rId43"/>
    <p:sldId id="498" r:id="rId44"/>
    <p:sldId id="554" r:id="rId45"/>
    <p:sldId id="486" r:id="rId46"/>
    <p:sldId id="467" r:id="rId47"/>
    <p:sldId id="526" r:id="rId48"/>
    <p:sldId id="541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FFFFCC"/>
    <a:srgbClr val="A3FFFF"/>
    <a:srgbClr val="00FFFF"/>
    <a:srgbClr val="3399FF"/>
    <a:srgbClr val="FF66CC"/>
    <a:srgbClr val="FF3399"/>
    <a:srgbClr val="FF7C8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227" autoAdjust="0"/>
  </p:normalViewPr>
  <p:slideViewPr>
    <p:cSldViewPr showGuides="1">
      <p:cViewPr>
        <p:scale>
          <a:sx n="60" d="100"/>
          <a:sy n="60" d="100"/>
        </p:scale>
        <p:origin x="920" y="68"/>
      </p:cViewPr>
      <p:guideLst>
        <p:guide orient="horz" pos="197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howGuides="1">
      <p:cViewPr varScale="1">
        <p:scale>
          <a:sx n="81" d="100"/>
          <a:sy n="81" d="100"/>
        </p:scale>
        <p:origin x="-129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77642DC-9442-4DEE-955F-BDC7F69244CA}" type="datetimeFigureOut">
              <a:rPr lang="en-US"/>
              <a:pPr>
                <a:defRPr/>
              </a:pPr>
              <a:t>9/16/2018</a:t>
            </a:fld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E9E19920-84B6-4502-9EEF-30B7B25B469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34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8247587-5A61-455A-8B5B-AA8D7650ED30}" type="datetimeFigureOut">
              <a:rPr lang="de-DE"/>
              <a:pPr>
                <a:defRPr/>
              </a:pPr>
              <a:t>16.09.2018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0E25852-8FFF-400E-904D-0026F376FF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817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i-FI" i="0" dirty="0"/>
              <a:t>Takaaki Kajita, Arthur B. McDonald</a:t>
            </a:r>
            <a:endParaRPr lang="en-US" i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332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goal of the TRISTAN Project,</a:t>
            </a:r>
            <a:r>
              <a:rPr lang="en-US" baseline="0" dirty="0"/>
              <a:t> which develops a new multi-pixel Si detector. First prototype detectors are being characterized and we </a:t>
            </a:r>
            <a:r>
              <a:rPr lang="en-US" baseline="0" dirty="0" err="1"/>
              <a:t>extect</a:t>
            </a:r>
            <a:r>
              <a:rPr lang="en-US" baseline="0" dirty="0"/>
              <a:t> to improve the current laboratory limits on </a:t>
            </a:r>
            <a:r>
              <a:rPr lang="en-US" baseline="0" dirty="0" err="1"/>
              <a:t>keV</a:t>
            </a:r>
            <a:r>
              <a:rPr lang="en-US" baseline="0" dirty="0"/>
              <a:t>-scale sterile neutrinos.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E7601-2DE6-D544-A4B1-7AB07ED55DF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79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goal of the TRISTAN Project,</a:t>
            </a:r>
            <a:r>
              <a:rPr lang="en-US" baseline="0" dirty="0"/>
              <a:t> which develops a new multi-pixel Si detector. First prototype detectors are being characterized and we </a:t>
            </a:r>
            <a:r>
              <a:rPr lang="en-US" baseline="0" dirty="0" err="1"/>
              <a:t>extect</a:t>
            </a:r>
            <a:r>
              <a:rPr lang="en-US" baseline="0" dirty="0"/>
              <a:t> to improve the current laboratory limits on </a:t>
            </a:r>
            <a:r>
              <a:rPr lang="en-US" baseline="0" dirty="0" err="1"/>
              <a:t>keV</a:t>
            </a:r>
            <a:r>
              <a:rPr lang="en-US" baseline="0" dirty="0"/>
              <a:t>-scale sterile neutrinos.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E7601-2DE6-D544-A4B1-7AB07ED55DF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32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E7601-2DE6-D544-A4B1-7AB07ED55DF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31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Chi^2/</a:t>
            </a:r>
            <a:r>
              <a:rPr lang="en-US" sz="1200" dirty="0" err="1"/>
              <a:t>dof</a:t>
            </a:r>
            <a:r>
              <a:rPr lang="en-US" sz="1200" dirty="0"/>
              <a:t> = 9.002/17 </a:t>
            </a:r>
            <a:r>
              <a:rPr lang="en-US" sz="1200" dirty="0" err="1"/>
              <a:t>dof</a:t>
            </a:r>
            <a:r>
              <a:rPr lang="en-US" sz="1200" dirty="0"/>
              <a:t> =&gt; p-value 94.02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E25852-8FFF-400E-904D-0026F376FFB8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9110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New DT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1h </a:t>
            </a:r>
            <a:r>
              <a:rPr lang="de-DE" dirty="0" err="1"/>
              <a:t>binning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demonstrate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0.1% </a:t>
            </a:r>
            <a:r>
              <a:rPr lang="de-DE" baseline="0" dirty="0" err="1"/>
              <a:t>stability</a:t>
            </a:r>
            <a:r>
              <a:rPr lang="de-DE" baseline="0" dirty="0"/>
              <a:t>!!!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E25852-8FFF-400E-904D-0026F376FFB8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2214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Exchanged</a:t>
            </a:r>
            <a:r>
              <a:rPr lang="de-DE" baseline="0" dirty="0"/>
              <a:t> </a:t>
            </a:r>
            <a:r>
              <a:rPr lang="de-DE" baseline="0" dirty="0" err="1"/>
              <a:t>cps</a:t>
            </a:r>
            <a:r>
              <a:rPr lang="de-DE" baseline="0" dirty="0"/>
              <a:t> </a:t>
            </a:r>
            <a:r>
              <a:rPr lang="de-DE" baseline="0" dirty="0">
                <a:sym typeface="Wingdings" panose="05000000000000000000" pitchFamily="2" charset="2"/>
              </a:rPr>
              <a:t> </a:t>
            </a:r>
            <a:r>
              <a:rPr lang="de-DE" baseline="0" dirty="0" err="1">
                <a:sym typeface="Wingdings" panose="05000000000000000000" pitchFamily="2" charset="2"/>
              </a:rPr>
              <a:t>kcps</a:t>
            </a:r>
            <a:r>
              <a:rPr lang="de-DE" baseline="0" dirty="0">
                <a:sym typeface="Wingdings" panose="05000000000000000000" pitchFamily="2" charset="2"/>
              </a:rPr>
              <a:t> </a:t>
            </a:r>
          </a:p>
          <a:p>
            <a:r>
              <a:rPr lang="de-DE" baseline="0" dirty="0" err="1">
                <a:sym typeface="Wingdings" panose="05000000000000000000" pitchFamily="2" charset="2"/>
              </a:rPr>
              <a:t>Better</a:t>
            </a:r>
            <a:r>
              <a:rPr lang="de-DE" baseline="0" dirty="0">
                <a:sym typeface="Wingdings" panose="05000000000000000000" pitchFamily="2" charset="2"/>
              </a:rPr>
              <a:t> </a:t>
            </a:r>
            <a:r>
              <a:rPr lang="de-DE" baseline="0" dirty="0" err="1">
                <a:sym typeface="Wingdings" panose="05000000000000000000" pitchFamily="2" charset="2"/>
              </a:rPr>
              <a:t>readability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E25852-8FFF-400E-904D-0026F376FFB8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2559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de-DE" dirty="0"/>
              <a:t>System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campaign</a:t>
            </a:r>
            <a:r>
              <a:rPr lang="de-DE" dirty="0"/>
              <a:t> was </a:t>
            </a: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smooth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major</a:t>
            </a:r>
            <a:r>
              <a:rPr lang="de-DE" dirty="0"/>
              <a:t> </a:t>
            </a:r>
            <a:r>
              <a:rPr lang="de-DE" dirty="0" err="1"/>
              <a:t>stopping</a:t>
            </a:r>
            <a:r>
              <a:rPr lang="de-DE" dirty="0"/>
              <a:t> </a:t>
            </a:r>
            <a:r>
              <a:rPr lang="de-DE" dirty="0" err="1"/>
              <a:t>points</a:t>
            </a:r>
            <a:endParaRPr lang="de-DE" dirty="0"/>
          </a:p>
          <a:p>
            <a:pPr lvl="1"/>
            <a:r>
              <a:rPr lang="de-DE" dirty="0" err="1"/>
              <a:t>Required</a:t>
            </a:r>
            <a:r>
              <a:rPr lang="de-DE" dirty="0"/>
              <a:t> 0.1% </a:t>
            </a:r>
            <a:r>
              <a:rPr lang="de-DE" dirty="0" err="1"/>
              <a:t>stability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subsystems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integral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demonstrated</a:t>
            </a:r>
            <a:endParaRPr lang="de-DE" dirty="0"/>
          </a:p>
          <a:p>
            <a:pPr lvl="1"/>
            <a:r>
              <a:rPr lang="de-DE" dirty="0"/>
              <a:t>Beta-</a:t>
            </a:r>
            <a:r>
              <a:rPr lang="de-DE" dirty="0" err="1"/>
              <a:t>spectrum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fitted</a:t>
            </a:r>
            <a:r>
              <a:rPr lang="de-DE" dirty="0"/>
              <a:t> </a:t>
            </a:r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far</a:t>
            </a:r>
            <a:r>
              <a:rPr lang="de-DE" dirty="0"/>
              <a:t> </a:t>
            </a:r>
            <a:r>
              <a:rPr lang="de-DE" dirty="0" err="1"/>
              <a:t>away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designed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range</a:t>
            </a:r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dirty="0" err="1"/>
              <a:t>Ongoing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systematic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performance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Systematic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e-</a:t>
            </a:r>
            <a:r>
              <a:rPr lang="de-DE" dirty="0" err="1"/>
              <a:t>gun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krypton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determine</a:t>
            </a:r>
            <a:r>
              <a:rPr lang="de-DE" dirty="0"/>
              <a:t> </a:t>
            </a:r>
            <a:r>
              <a:rPr lang="de-DE" dirty="0" err="1"/>
              <a:t>source</a:t>
            </a:r>
            <a:r>
              <a:rPr lang="de-DE" dirty="0"/>
              <a:t> gas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accurately</a:t>
            </a:r>
            <a:endParaRPr lang="de-DE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E25852-8FFF-400E-904D-0026F376FFB8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0648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de-DE" dirty="0"/>
              <a:t>System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campaign</a:t>
            </a:r>
            <a:r>
              <a:rPr lang="de-DE" dirty="0"/>
              <a:t> was </a:t>
            </a: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smooth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major</a:t>
            </a:r>
            <a:r>
              <a:rPr lang="de-DE" dirty="0"/>
              <a:t> </a:t>
            </a:r>
            <a:r>
              <a:rPr lang="de-DE" dirty="0" err="1"/>
              <a:t>stopping</a:t>
            </a:r>
            <a:r>
              <a:rPr lang="de-DE" dirty="0"/>
              <a:t> </a:t>
            </a:r>
            <a:r>
              <a:rPr lang="de-DE" dirty="0" err="1"/>
              <a:t>points</a:t>
            </a:r>
            <a:endParaRPr lang="de-DE" dirty="0"/>
          </a:p>
          <a:p>
            <a:pPr lvl="1"/>
            <a:r>
              <a:rPr lang="de-DE" dirty="0" err="1"/>
              <a:t>Required</a:t>
            </a:r>
            <a:r>
              <a:rPr lang="de-DE" dirty="0"/>
              <a:t> 0.1% </a:t>
            </a:r>
            <a:r>
              <a:rPr lang="de-DE" dirty="0" err="1"/>
              <a:t>stability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subsystems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integral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demonstrated</a:t>
            </a:r>
            <a:endParaRPr lang="de-DE" dirty="0"/>
          </a:p>
          <a:p>
            <a:pPr lvl="1"/>
            <a:r>
              <a:rPr lang="de-DE" dirty="0"/>
              <a:t>Beta-</a:t>
            </a:r>
            <a:r>
              <a:rPr lang="de-DE" dirty="0" err="1"/>
              <a:t>spectrum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fitted</a:t>
            </a:r>
            <a:r>
              <a:rPr lang="de-DE" dirty="0"/>
              <a:t> </a:t>
            </a:r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far</a:t>
            </a:r>
            <a:r>
              <a:rPr lang="de-DE" dirty="0"/>
              <a:t> </a:t>
            </a:r>
            <a:r>
              <a:rPr lang="de-DE" dirty="0" err="1"/>
              <a:t>away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designed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range</a:t>
            </a:r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dirty="0" err="1"/>
              <a:t>Ongoing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systematic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performance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Systematic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e-</a:t>
            </a:r>
            <a:r>
              <a:rPr lang="de-DE" dirty="0" err="1"/>
              <a:t>gun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krypton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determine</a:t>
            </a:r>
            <a:r>
              <a:rPr lang="de-DE" dirty="0"/>
              <a:t> </a:t>
            </a:r>
            <a:r>
              <a:rPr lang="de-DE" dirty="0" err="1"/>
              <a:t>source</a:t>
            </a:r>
            <a:r>
              <a:rPr lang="de-DE" dirty="0"/>
              <a:t> gas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accurately</a:t>
            </a:r>
            <a:endParaRPr lang="de-DE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E25852-8FFF-400E-904D-0026F376FFB8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2838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de-DE" dirty="0"/>
              <a:t>System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campaign</a:t>
            </a:r>
            <a:r>
              <a:rPr lang="de-DE" dirty="0"/>
              <a:t> was </a:t>
            </a: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smooth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major</a:t>
            </a:r>
            <a:r>
              <a:rPr lang="de-DE" dirty="0"/>
              <a:t> </a:t>
            </a:r>
            <a:r>
              <a:rPr lang="de-DE" dirty="0" err="1"/>
              <a:t>stopping</a:t>
            </a:r>
            <a:r>
              <a:rPr lang="de-DE" dirty="0"/>
              <a:t> </a:t>
            </a:r>
            <a:r>
              <a:rPr lang="de-DE" dirty="0" err="1"/>
              <a:t>points</a:t>
            </a:r>
            <a:endParaRPr lang="de-DE" dirty="0"/>
          </a:p>
          <a:p>
            <a:pPr lvl="1"/>
            <a:r>
              <a:rPr lang="de-DE" dirty="0" err="1"/>
              <a:t>Required</a:t>
            </a:r>
            <a:r>
              <a:rPr lang="de-DE" dirty="0"/>
              <a:t> 0.1% </a:t>
            </a:r>
            <a:r>
              <a:rPr lang="de-DE" dirty="0" err="1"/>
              <a:t>stability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subsystems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integral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demonstrated</a:t>
            </a:r>
            <a:endParaRPr lang="de-DE" dirty="0"/>
          </a:p>
          <a:p>
            <a:pPr lvl="1"/>
            <a:r>
              <a:rPr lang="de-DE" dirty="0"/>
              <a:t>Beta-</a:t>
            </a:r>
            <a:r>
              <a:rPr lang="de-DE" dirty="0" err="1"/>
              <a:t>spectrum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fitted</a:t>
            </a:r>
            <a:r>
              <a:rPr lang="de-DE" dirty="0"/>
              <a:t> </a:t>
            </a:r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far</a:t>
            </a:r>
            <a:r>
              <a:rPr lang="de-DE" dirty="0"/>
              <a:t> </a:t>
            </a:r>
            <a:r>
              <a:rPr lang="de-DE" dirty="0" err="1"/>
              <a:t>away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designed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range</a:t>
            </a:r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dirty="0" err="1"/>
              <a:t>Ongoing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systematic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performance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Systematic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e-</a:t>
            </a:r>
            <a:r>
              <a:rPr lang="de-DE" dirty="0" err="1"/>
              <a:t>gun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krypton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determine</a:t>
            </a:r>
            <a:r>
              <a:rPr lang="de-DE" dirty="0"/>
              <a:t> </a:t>
            </a:r>
            <a:r>
              <a:rPr lang="de-DE" dirty="0" err="1"/>
              <a:t>source</a:t>
            </a:r>
            <a:r>
              <a:rPr lang="de-DE" dirty="0"/>
              <a:t> gas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accurately</a:t>
            </a:r>
            <a:endParaRPr lang="de-DE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E25852-8FFF-400E-904D-0026F376FFB8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1114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de-DE" dirty="0"/>
              <a:t>System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campaign</a:t>
            </a:r>
            <a:r>
              <a:rPr lang="de-DE" dirty="0"/>
              <a:t> was </a:t>
            </a: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smooth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major</a:t>
            </a:r>
            <a:r>
              <a:rPr lang="de-DE" dirty="0"/>
              <a:t> </a:t>
            </a:r>
            <a:r>
              <a:rPr lang="de-DE" dirty="0" err="1"/>
              <a:t>stopping</a:t>
            </a:r>
            <a:r>
              <a:rPr lang="de-DE" dirty="0"/>
              <a:t> </a:t>
            </a:r>
            <a:r>
              <a:rPr lang="de-DE" dirty="0" err="1"/>
              <a:t>points</a:t>
            </a:r>
            <a:endParaRPr lang="de-DE" dirty="0"/>
          </a:p>
          <a:p>
            <a:pPr lvl="1"/>
            <a:r>
              <a:rPr lang="de-DE" dirty="0" err="1"/>
              <a:t>Required</a:t>
            </a:r>
            <a:r>
              <a:rPr lang="de-DE" dirty="0"/>
              <a:t> 0.1% </a:t>
            </a:r>
            <a:r>
              <a:rPr lang="de-DE" dirty="0" err="1"/>
              <a:t>stability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subsystems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integral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demonstrated</a:t>
            </a:r>
            <a:endParaRPr lang="de-DE" dirty="0"/>
          </a:p>
          <a:p>
            <a:pPr lvl="1"/>
            <a:r>
              <a:rPr lang="de-DE" dirty="0"/>
              <a:t>Beta-</a:t>
            </a:r>
            <a:r>
              <a:rPr lang="de-DE" dirty="0" err="1"/>
              <a:t>spectrum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fitted</a:t>
            </a:r>
            <a:r>
              <a:rPr lang="de-DE" dirty="0"/>
              <a:t> </a:t>
            </a:r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far</a:t>
            </a:r>
            <a:r>
              <a:rPr lang="de-DE" dirty="0"/>
              <a:t> </a:t>
            </a:r>
            <a:r>
              <a:rPr lang="de-DE" dirty="0" err="1"/>
              <a:t>away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designed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range</a:t>
            </a:r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dirty="0" err="1"/>
              <a:t>Ongoing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systematic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performance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Systematic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e-</a:t>
            </a:r>
            <a:r>
              <a:rPr lang="de-DE" dirty="0" err="1"/>
              <a:t>gun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krypton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determine</a:t>
            </a:r>
            <a:r>
              <a:rPr lang="de-DE" dirty="0"/>
              <a:t> </a:t>
            </a:r>
            <a:r>
              <a:rPr lang="de-DE" dirty="0" err="1"/>
              <a:t>source</a:t>
            </a:r>
            <a:r>
              <a:rPr lang="de-DE" dirty="0"/>
              <a:t> gas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accurately</a:t>
            </a:r>
            <a:endParaRPr lang="de-DE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Tritium spectrum smooth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Smoking gun = kink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 err="1">
                <a:sym typeface="Wingdings" panose="05000000000000000000" pitchFamily="2" charset="2"/>
              </a:rPr>
              <a:t>Differentiell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mit</a:t>
            </a:r>
            <a:r>
              <a:rPr lang="en-US" dirty="0">
                <a:sym typeface="Wingdings" panose="05000000000000000000" pitchFamily="2" charset="2"/>
              </a:rPr>
              <a:t> Integral </a:t>
            </a:r>
            <a:r>
              <a:rPr lang="en-US" dirty="0" err="1">
                <a:sym typeface="Wingdings" panose="05000000000000000000" pitchFamily="2" charset="2"/>
              </a:rPr>
              <a:t>kombinieren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Integrale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Messung</a:t>
            </a:r>
            <a:r>
              <a:rPr lang="en-US" dirty="0">
                <a:sym typeface="Wingdings" panose="05000000000000000000" pitchFamily="2" charset="2"/>
              </a:rPr>
              <a:t> hat “</a:t>
            </a:r>
            <a:r>
              <a:rPr lang="en-US" dirty="0" err="1">
                <a:sym typeface="Wingdings" panose="05000000000000000000" pitchFamily="2" charset="2"/>
              </a:rPr>
              <a:t>nur</a:t>
            </a:r>
            <a:r>
              <a:rPr lang="en-US" dirty="0">
                <a:sym typeface="Wingdings" panose="05000000000000000000" pitchFamily="2" charset="2"/>
              </a:rPr>
              <a:t>” MS systematics, die </a:t>
            </a:r>
            <a:r>
              <a:rPr lang="en-US" dirty="0" err="1">
                <a:sym typeface="Wingdings" panose="05000000000000000000" pitchFamily="2" charset="2"/>
              </a:rPr>
              <a:t>sehr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bekannt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sind</a:t>
            </a:r>
            <a:r>
              <a:rPr lang="en-US" dirty="0">
                <a:sym typeface="Wingdings" panose="05000000000000000000" pitchFamily="2" charset="2"/>
              </a:rPr>
              <a:t>! </a:t>
            </a:r>
            <a:r>
              <a:rPr lang="en-US" dirty="0" err="1">
                <a:sym typeface="Wingdings" panose="05000000000000000000" pitchFamily="2" charset="2"/>
              </a:rPr>
              <a:t>Differentiell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könnte</a:t>
            </a:r>
            <a:r>
              <a:rPr lang="en-US" dirty="0">
                <a:sym typeface="Wingdings" panose="05000000000000000000" pitchFamily="2" charset="2"/>
              </a:rPr>
              <a:t> kink </a:t>
            </a:r>
            <a:r>
              <a:rPr lang="en-US" dirty="0" err="1">
                <a:sym typeface="Wingdings" panose="05000000000000000000" pitchFamily="2" charset="2"/>
              </a:rPr>
              <a:t>systeamtiken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haben</a:t>
            </a:r>
            <a:r>
              <a:rPr lang="en-US" dirty="0">
                <a:sym typeface="Wingdings" panose="05000000000000000000" pitchFamily="2" charset="2"/>
              </a:rPr>
              <a:t>)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 err="1">
                <a:sym typeface="Wingdings" panose="05000000000000000000" pitchFamily="2" charset="2"/>
              </a:rPr>
              <a:t>Mündlich</a:t>
            </a:r>
            <a:r>
              <a:rPr lang="en-US" dirty="0">
                <a:sym typeface="Wingdings" panose="05000000000000000000" pitchFamily="2" charset="2"/>
              </a:rPr>
              <a:t> Dark matter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E25852-8FFF-400E-904D-0026F376FFB8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2804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de-DE" dirty="0"/>
              <a:t>System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campaign</a:t>
            </a:r>
            <a:r>
              <a:rPr lang="de-DE" dirty="0"/>
              <a:t> was </a:t>
            </a: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smooth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major</a:t>
            </a:r>
            <a:r>
              <a:rPr lang="de-DE" dirty="0"/>
              <a:t> </a:t>
            </a:r>
            <a:r>
              <a:rPr lang="de-DE" dirty="0" err="1"/>
              <a:t>stopping</a:t>
            </a:r>
            <a:r>
              <a:rPr lang="de-DE" dirty="0"/>
              <a:t> </a:t>
            </a:r>
            <a:r>
              <a:rPr lang="de-DE" dirty="0" err="1"/>
              <a:t>points</a:t>
            </a:r>
            <a:endParaRPr lang="de-DE" dirty="0"/>
          </a:p>
          <a:p>
            <a:pPr lvl="1"/>
            <a:r>
              <a:rPr lang="de-DE" dirty="0" err="1"/>
              <a:t>Required</a:t>
            </a:r>
            <a:r>
              <a:rPr lang="de-DE" dirty="0"/>
              <a:t> 0.1% </a:t>
            </a:r>
            <a:r>
              <a:rPr lang="de-DE" dirty="0" err="1"/>
              <a:t>stability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subsystems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integral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demonstrated</a:t>
            </a:r>
            <a:endParaRPr lang="de-DE" dirty="0"/>
          </a:p>
          <a:p>
            <a:pPr lvl="1"/>
            <a:r>
              <a:rPr lang="de-DE" dirty="0"/>
              <a:t>Beta-</a:t>
            </a:r>
            <a:r>
              <a:rPr lang="de-DE" dirty="0" err="1"/>
              <a:t>spectrum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fitted</a:t>
            </a:r>
            <a:r>
              <a:rPr lang="de-DE" dirty="0"/>
              <a:t> </a:t>
            </a:r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far</a:t>
            </a:r>
            <a:r>
              <a:rPr lang="de-DE" dirty="0"/>
              <a:t> </a:t>
            </a:r>
            <a:r>
              <a:rPr lang="de-DE" dirty="0" err="1"/>
              <a:t>away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designed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range</a:t>
            </a:r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dirty="0" err="1"/>
              <a:t>Ongoing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systematic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performance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Systematic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e-</a:t>
            </a:r>
            <a:r>
              <a:rPr lang="de-DE" dirty="0" err="1"/>
              <a:t>gun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krypton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determine</a:t>
            </a:r>
            <a:r>
              <a:rPr lang="de-DE" dirty="0"/>
              <a:t> </a:t>
            </a:r>
            <a:r>
              <a:rPr lang="de-DE" dirty="0" err="1"/>
              <a:t>source</a:t>
            </a:r>
            <a:r>
              <a:rPr lang="de-DE" dirty="0"/>
              <a:t> gas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accurately</a:t>
            </a:r>
            <a:endParaRPr lang="de-DE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E25852-8FFF-400E-904D-0026F376FFB8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736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5" name="Picture 3" descr="C:\Users\Magnus\Downloads\20180611-CN-01-07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52736"/>
            <a:ext cx="9144000" cy="56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II_rahmen_neu_tite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96875" y="6427996"/>
            <a:ext cx="3670300" cy="15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>
              <a:defRPr/>
            </a:pPr>
            <a:endParaRPr lang="en-US" sz="800" dirty="0">
              <a:latin typeface="+mn-lt"/>
            </a:endParaRPr>
          </a:p>
          <a:p>
            <a:pPr algn="l">
              <a:defRPr/>
            </a:pPr>
            <a:r>
              <a:rPr lang="en-US" sz="800" dirty="0">
                <a:latin typeface="+mn-lt"/>
              </a:rPr>
              <a:t>KIT – The </a:t>
            </a:r>
            <a:r>
              <a:rPr lang="en-US" sz="800" dirty="0" err="1">
                <a:latin typeface="+mn-lt"/>
              </a:rPr>
              <a:t>Reseach</a:t>
            </a:r>
            <a:r>
              <a:rPr lang="en-US" sz="800" dirty="0">
                <a:latin typeface="+mn-lt"/>
              </a:rPr>
              <a:t> University in the Helmholtz Association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l">
              <a:defRPr/>
            </a:pPr>
            <a:r>
              <a:rPr lang="en-US" sz="1000" dirty="0">
                <a:solidFill>
                  <a:schemeClr val="bg1"/>
                </a:solidFill>
                <a:latin typeface="+mn-lt"/>
              </a:rPr>
              <a:t>INSTITUTE OF TECHNICAL PHYSICS, TRITIUM LABORATORY KARLSRUHE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www.kit.edu</a:t>
            </a:r>
          </a:p>
        </p:txBody>
      </p:sp>
      <p:pic>
        <p:nvPicPr>
          <p:cNvPr id="9" name="Picture 13" descr="KIT-Logo-rgb_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100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539750" y="1555750"/>
            <a:ext cx="7772400" cy="64928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Gemeinsam an die Spitze</a:t>
            </a:r>
          </a:p>
        </p:txBody>
      </p:sp>
      <p:pic>
        <p:nvPicPr>
          <p:cNvPr id="10" name="Picture 2" descr="C:\Users\Magnus Schlösser\Pictures\TLK-Logos-official\TLK-Logos-official\TLK_Logo-English-600dpi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4000" y="324336"/>
            <a:ext cx="1502414" cy="7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552" y="6445250"/>
            <a:ext cx="5410398" cy="3603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552" y="6445250"/>
            <a:ext cx="5410398" cy="3603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552" y="6445250"/>
            <a:ext cx="5410398" cy="3603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I_rahmen_neu_folge" descr="II_rahmen_neu_fol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KITlogo_4c_frutiger" descr="KITlogo_4c_frutig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625" y="341312"/>
            <a:ext cx="1084264" cy="495302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390525" y="0"/>
            <a:ext cx="6911977" cy="74565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" name="Datumsplatzhalter 9"/>
          <p:cNvSpPr>
            <a:spLocks noGrp="1"/>
          </p:cNvSpPr>
          <p:nvPr>
            <p:ph type="dt" sz="half" idx="2"/>
          </p:nvPr>
        </p:nvSpPr>
        <p:spPr>
          <a:xfrm>
            <a:off x="179512" y="6454633"/>
            <a:ext cx="1908096" cy="1787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2343" y="6438378"/>
            <a:ext cx="4104456" cy="21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/>
            </a:lvl1pPr>
          </a:lstStyle>
          <a:p>
            <a:pPr algn="ctr">
              <a:lnSpc>
                <a:spcPct val="90000"/>
              </a:lnSpc>
              <a:tabLst>
                <a:tab pos="449263" algn="l"/>
              </a:tabLst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sp>
        <p:nvSpPr>
          <p:cNvPr id="9" name="Text Box 11"/>
          <p:cNvSpPr txBox="1">
            <a:spLocks noChangeArrowheads="1"/>
          </p:cNvSpPr>
          <p:nvPr userDrawn="1"/>
        </p:nvSpPr>
        <p:spPr bwMode="auto">
          <a:xfrm>
            <a:off x="179512" y="6640785"/>
            <a:ext cx="432048" cy="26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1667C520-F49C-4D12-A1AD-7CEE7577070E}" type="slidenum">
              <a:rPr lang="de-DE" sz="1400" b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>
                <a:spcBef>
                  <a:spcPct val="50000"/>
                </a:spcBef>
                <a:defRPr/>
              </a:pPr>
              <a:t>‹Nr.›</a:t>
            </a:fld>
            <a:endParaRPr lang="de-DE" sz="16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 userDrawn="1"/>
        </p:nvSpPr>
        <p:spPr bwMode="auto">
          <a:xfrm>
            <a:off x="6307138" y="6472386"/>
            <a:ext cx="2736850" cy="163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spcBef>
                <a:spcPct val="50000"/>
              </a:spcBef>
            </a:pPr>
            <a:r>
              <a:rPr lang="en-US" sz="900" dirty="0"/>
              <a:t>Institute for</a:t>
            </a:r>
            <a:r>
              <a:rPr lang="en-US" sz="900" baseline="0" dirty="0"/>
              <a:t> Experimental Particle Physics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3420838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320" b="26186"/>
          <a:stretch>
            <a:fillRect/>
          </a:stretch>
        </p:blipFill>
        <p:spPr bwMode="auto">
          <a:xfrm>
            <a:off x="0" y="3573463"/>
            <a:ext cx="9144000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 descr="II_rahmen_neu_tite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800">
                <a:latin typeface="Arial" charset="0"/>
              </a:rPr>
              <a:t>KIT – University of the State of Baden-Wuerttemberg and </a:t>
            </a:r>
            <a:br>
              <a:rPr lang="en-US" sz="800">
                <a:latin typeface="Arial" charset="0"/>
              </a:rPr>
            </a:br>
            <a:r>
              <a:rPr lang="en-US" sz="800">
                <a:latin typeface="Arial" charset="0"/>
              </a:rPr>
              <a:t>National Laboratory of the Helmholtz Association</a:t>
            </a: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1000">
                <a:solidFill>
                  <a:schemeClr val="bg1"/>
                </a:solidFill>
                <a:latin typeface="Arial" charset="0"/>
              </a:rPr>
              <a:t>Magnus Schlösser, Institute for Experimental Nuclear Physics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  <a:latin typeface="Arial" charset="0"/>
              </a:rPr>
              <a:t>www.kit.edu</a:t>
            </a:r>
          </a:p>
        </p:txBody>
      </p:sp>
      <p:pic>
        <p:nvPicPr>
          <p:cNvPr id="8" name="Picture 13" descr="KIT-Logo-rgb_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539750" y="1555750"/>
            <a:ext cx="7772400" cy="64928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Gemeinsam an die Spitze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II_rahmen_neu_tite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 userDrawn="1"/>
        </p:nvSpPr>
        <p:spPr>
          <a:xfrm>
            <a:off x="4506342" y="2924944"/>
            <a:ext cx="4536504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76672"/>
            <a:ext cx="4404722" cy="554461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12775" y="6445250"/>
            <a:ext cx="86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de-DE" sz="900">
              <a:latin typeface="Arial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800">
                <a:latin typeface="Arial" charset="0"/>
              </a:rPr>
              <a:t>KIT – University of the State of Baden-Wuerttemberg and </a:t>
            </a:r>
            <a:br>
              <a:rPr lang="en-US" sz="800">
                <a:latin typeface="Arial" charset="0"/>
              </a:rPr>
            </a:br>
            <a:r>
              <a:rPr lang="en-US" sz="800">
                <a:latin typeface="Arial" charset="0"/>
              </a:rPr>
              <a:t>National Laboratory of the Helmholtz Association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1000">
                <a:solidFill>
                  <a:schemeClr val="bg1"/>
                </a:solidFill>
                <a:latin typeface="Arial" charset="0"/>
              </a:rPr>
              <a:t>Magnus Schlösser, Institute for Technical Physics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  <a:latin typeface="Arial" charset="0"/>
              </a:rPr>
              <a:t>www.kit.edu</a:t>
            </a:r>
          </a:p>
        </p:txBody>
      </p:sp>
      <p:pic>
        <p:nvPicPr>
          <p:cNvPr id="13" name="Picture 13" descr="KIT-Logo-rgb_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39750" y="1555750"/>
            <a:ext cx="7772400" cy="64928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Gemeinsam an die Spitze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4572000" y="6021288"/>
            <a:ext cx="33123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0" dirty="0">
                <a:latin typeface="+mn-lt"/>
              </a:rPr>
              <a:t>Wasserfall, © </a:t>
            </a:r>
            <a:r>
              <a:rPr lang="en-US" sz="800" b="0" dirty="0">
                <a:latin typeface="+mn-lt"/>
              </a:rPr>
              <a:t>M. C. Escher,</a:t>
            </a:r>
            <a:r>
              <a:rPr lang="en-US" sz="800" b="0" baseline="0" dirty="0">
                <a:latin typeface="+mn-lt"/>
              </a:rPr>
              <a:t> 1961</a:t>
            </a:r>
            <a:endParaRPr lang="en-US" sz="800" b="0" dirty="0">
              <a:latin typeface="+mn-lt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552" y="6445250"/>
            <a:ext cx="5410398" cy="3603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552" y="6445250"/>
            <a:ext cx="5410398" cy="3603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552" y="6445250"/>
            <a:ext cx="5410398" cy="3603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552" y="6445250"/>
            <a:ext cx="5410398" cy="3603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552" y="6445250"/>
            <a:ext cx="5410398" cy="3603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552" y="6445250"/>
            <a:ext cx="4464496" cy="3603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552" y="6445250"/>
            <a:ext cx="5410398" cy="3603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II_rahmen_neu_folg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Einzigartige Kooperation</a:t>
            </a:r>
            <a:endParaRPr lang="en-US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612775" y="6445250"/>
            <a:ext cx="86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de-DE" sz="900">
              <a:latin typeface="Arial" charset="0"/>
            </a:endParaRPr>
          </a:p>
        </p:txBody>
      </p:sp>
      <p:pic>
        <p:nvPicPr>
          <p:cNvPr id="6153" name="Picture 9" descr="KITlogo_4c_frutiger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Magnus Schlösser\Pictures\TLK-Logos-official\TLK-Logos-official\TLK-Logo-Sidewards-English-600dpi.pn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000" y="6386400"/>
            <a:ext cx="1994871" cy="4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1"/>
          <p:cNvSpPr txBox="1">
            <a:spLocks noChangeArrowheads="1"/>
          </p:cNvSpPr>
          <p:nvPr userDrawn="1"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7C520-F49C-4D12-A1AD-7CEE7577070E}" type="slidenum">
              <a:rPr kumimoji="0" lang="de-DE" sz="9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9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7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+mj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>
                <a:solidFill>
                  <a:sysClr val="windowText" lastClr="000000"/>
                </a:solidFill>
              </a:rPr>
              <a:t>18. September 2018 | Astroparticle Physics Meeting | Magnus Schlösser for the KATRIN collaboration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8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kern="0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1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89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b="1">
          <a:solidFill>
            <a:schemeClr val="tx1"/>
          </a:solidFill>
          <a:latin typeface="+mn-lt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sz="1600" b="1">
          <a:solidFill>
            <a:schemeClr val="tx1"/>
          </a:solidFill>
          <a:latin typeface="+mn-lt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sz="1600" b="1">
          <a:solidFill>
            <a:schemeClr val="tx1"/>
          </a:solidFill>
          <a:latin typeface="+mn-lt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20"/>
        </a:buBlip>
        <a:defRPr sz="1600" b="1">
          <a:solidFill>
            <a:schemeClr val="tx1"/>
          </a:solidFill>
          <a:latin typeface="+mn-lt"/>
        </a:defRPr>
      </a:lvl5pPr>
      <a:lvl6pPr marL="2552700" indent="-276225" algn="l" rtl="0" fontAlgn="base">
        <a:spcBef>
          <a:spcPct val="20000"/>
        </a:spcBef>
        <a:spcAft>
          <a:spcPct val="0"/>
        </a:spcAft>
        <a:buBlip>
          <a:blip r:embed="rId20"/>
        </a:buBlip>
        <a:defRPr sz="1600" b="1">
          <a:solidFill>
            <a:schemeClr val="tx1"/>
          </a:solidFill>
          <a:latin typeface="+mn-lt"/>
        </a:defRPr>
      </a:lvl6pPr>
      <a:lvl7pPr marL="3009900" indent="-276225" algn="l" rtl="0" fontAlgn="base">
        <a:spcBef>
          <a:spcPct val="20000"/>
        </a:spcBef>
        <a:spcAft>
          <a:spcPct val="0"/>
        </a:spcAft>
        <a:buBlip>
          <a:blip r:embed="rId20"/>
        </a:buBlip>
        <a:defRPr sz="1600" b="1">
          <a:solidFill>
            <a:schemeClr val="tx1"/>
          </a:solidFill>
          <a:latin typeface="+mn-lt"/>
        </a:defRPr>
      </a:lvl7pPr>
      <a:lvl8pPr marL="3467100" indent="-276225" algn="l" rtl="0" fontAlgn="base">
        <a:spcBef>
          <a:spcPct val="20000"/>
        </a:spcBef>
        <a:spcAft>
          <a:spcPct val="0"/>
        </a:spcAft>
        <a:buBlip>
          <a:blip r:embed="rId20"/>
        </a:buBlip>
        <a:defRPr sz="1600" b="1">
          <a:solidFill>
            <a:schemeClr val="tx1"/>
          </a:solidFill>
          <a:latin typeface="+mn-lt"/>
        </a:defRPr>
      </a:lvl8pPr>
      <a:lvl9pPr marL="3924300" indent="-276225" algn="l" rtl="0" fontAlgn="base">
        <a:spcBef>
          <a:spcPct val="20000"/>
        </a:spcBef>
        <a:spcAft>
          <a:spcPct val="0"/>
        </a:spcAft>
        <a:buBlip>
          <a:blip r:embed="rId20"/>
        </a:buBlip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II_rahmen_neu_folg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Einzigartige Kooperation</a:t>
            </a:r>
            <a:endParaRPr lang="en-US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spcBef>
                <a:spcPct val="50000"/>
              </a:spcBef>
              <a:defRPr/>
            </a:pPr>
            <a:r>
              <a:rPr lang="en-US" sz="1000">
                <a:latin typeface="Arial" charset="0"/>
              </a:rPr>
              <a:t>IEKP, Fak. für Physik, KIT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FDA7463E-1C94-40DF-89A0-60B5E2EB01E9}" type="slidenum">
              <a:rPr lang="de-DE" sz="900" b="1">
                <a:latin typeface="Arial" charset="0"/>
              </a:rPr>
              <a:pPr>
                <a:spcBef>
                  <a:spcPct val="50000"/>
                </a:spcBef>
                <a:defRPr/>
              </a:pPr>
              <a:t>‹Nr.›</a:t>
            </a:fld>
            <a:endParaRPr lang="de-DE" sz="900" b="1">
              <a:latin typeface="Arial" charset="0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612775" y="6445250"/>
            <a:ext cx="86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fld id="{BED7BD6D-DC2C-4165-B10A-1A2A5251F860}" type="datetimeFigureOut">
              <a:rPr lang="de-DE" sz="900">
                <a:latin typeface="Arial" charset="0"/>
              </a:rPr>
              <a:pPr>
                <a:defRPr/>
              </a:pPr>
              <a:t>16.09.2018</a:t>
            </a:fld>
            <a:endParaRPr lang="de-DE" sz="900">
              <a:latin typeface="Arial" charset="0"/>
            </a:endParaRPr>
          </a:p>
        </p:txBody>
      </p:sp>
      <p:sp>
        <p:nvSpPr>
          <p:cNvPr id="491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</a:p>
        </p:txBody>
      </p:sp>
      <p:pic>
        <p:nvPicPr>
          <p:cNvPr id="7177" name="Picture 9" descr="KITlogo_4c_frutige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4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75125" y="6375400"/>
            <a:ext cx="1085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5276850" y="6421438"/>
            <a:ext cx="1928813" cy="384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79352" tIns="39676" rIns="79352" bIns="39676">
            <a:spAutoFit/>
          </a:bodyPr>
          <a:lstStyle/>
          <a:p>
            <a:pPr algn="ctr" defTabSz="793750">
              <a:spcBef>
                <a:spcPct val="50000"/>
              </a:spcBef>
              <a:defRPr/>
            </a:pPr>
            <a:r>
              <a:rPr lang="de-DE" sz="1000" dirty="0">
                <a:latin typeface="Arial" charset="0"/>
              </a:rPr>
              <a:t>Institute </a:t>
            </a:r>
            <a:r>
              <a:rPr lang="de-DE" sz="1000" dirty="0" err="1">
                <a:latin typeface="Arial" charset="0"/>
              </a:rPr>
              <a:t>for</a:t>
            </a:r>
            <a:r>
              <a:rPr lang="de-DE" sz="1000" dirty="0">
                <a:latin typeface="Arial" charset="0"/>
              </a:rPr>
              <a:t> Technical </a:t>
            </a:r>
            <a:r>
              <a:rPr lang="de-DE" sz="1000" dirty="0" err="1">
                <a:latin typeface="Arial" charset="0"/>
              </a:rPr>
              <a:t>Physics</a:t>
            </a:r>
            <a:r>
              <a:rPr lang="de-DE" sz="1000" dirty="0">
                <a:latin typeface="Arial" charset="0"/>
              </a:rPr>
              <a:t> </a:t>
            </a:r>
            <a:r>
              <a:rPr lang="de-DE" sz="1000" b="1" dirty="0">
                <a:latin typeface="Arial" charset="0"/>
              </a:rPr>
              <a:t>Tritium Laboratory Karlsruhe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b="1">
          <a:solidFill>
            <a:schemeClr val="tx1"/>
          </a:solidFill>
          <a:latin typeface="+mn-lt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1600" b="1">
          <a:solidFill>
            <a:schemeClr val="tx1"/>
          </a:solidFill>
          <a:latin typeface="+mn-lt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1600" b="1">
          <a:solidFill>
            <a:schemeClr val="tx1"/>
          </a:solidFill>
          <a:latin typeface="+mn-lt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1600" b="1">
          <a:solidFill>
            <a:schemeClr val="tx1"/>
          </a:solidFill>
          <a:latin typeface="+mn-lt"/>
        </a:defRPr>
      </a:lvl5pPr>
      <a:lvl6pPr marL="25527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 b="1">
          <a:solidFill>
            <a:schemeClr val="tx1"/>
          </a:solidFill>
          <a:latin typeface="+mn-lt"/>
        </a:defRPr>
      </a:lvl6pPr>
      <a:lvl7pPr marL="30099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 b="1">
          <a:solidFill>
            <a:schemeClr val="tx1"/>
          </a:solidFill>
          <a:latin typeface="+mn-lt"/>
        </a:defRPr>
      </a:lvl7pPr>
      <a:lvl8pPr marL="34671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 b="1">
          <a:solidFill>
            <a:schemeClr val="tx1"/>
          </a:solidFill>
          <a:latin typeface="+mn-lt"/>
        </a:defRPr>
      </a:lvl8pPr>
      <a:lvl9pPr marL="3924300" indent="-276225" algn="l" rtl="0" fontAlgn="base">
        <a:spcBef>
          <a:spcPct val="20000"/>
        </a:spcBef>
        <a:spcAft>
          <a:spcPct val="0"/>
        </a:spcAft>
        <a:buBlip>
          <a:blip r:embed="rId18"/>
        </a:buBlip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emf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t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.jpe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png"/><Relationship Id="rId7" Type="http://schemas.openxmlformats.org/officeDocument/2006/relationships/image" Target="../media/image84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gif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tiff"/><Relationship Id="rId13" Type="http://schemas.openxmlformats.org/officeDocument/2006/relationships/image" Target="../media/image99.tiff"/><Relationship Id="rId18" Type="http://schemas.openxmlformats.org/officeDocument/2006/relationships/image" Target="../media/image104.tiff"/><Relationship Id="rId3" Type="http://schemas.openxmlformats.org/officeDocument/2006/relationships/image" Target="../media/image89.tiff"/><Relationship Id="rId21" Type="http://schemas.openxmlformats.org/officeDocument/2006/relationships/image" Target="../media/image107.tiff"/><Relationship Id="rId7" Type="http://schemas.openxmlformats.org/officeDocument/2006/relationships/image" Target="../media/image93.tiff"/><Relationship Id="rId12" Type="http://schemas.openxmlformats.org/officeDocument/2006/relationships/image" Target="../media/image98.tiff"/><Relationship Id="rId17" Type="http://schemas.openxmlformats.org/officeDocument/2006/relationships/image" Target="../media/image103.tiff"/><Relationship Id="rId2" Type="http://schemas.openxmlformats.org/officeDocument/2006/relationships/image" Target="../media/image88.jpeg"/><Relationship Id="rId16" Type="http://schemas.openxmlformats.org/officeDocument/2006/relationships/image" Target="../media/image102.tiff"/><Relationship Id="rId20" Type="http://schemas.openxmlformats.org/officeDocument/2006/relationships/image" Target="../media/image10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tiff"/><Relationship Id="rId11" Type="http://schemas.openxmlformats.org/officeDocument/2006/relationships/image" Target="../media/image97.tiff"/><Relationship Id="rId5" Type="http://schemas.openxmlformats.org/officeDocument/2006/relationships/image" Target="../media/image91.tiff"/><Relationship Id="rId15" Type="http://schemas.openxmlformats.org/officeDocument/2006/relationships/image" Target="../media/image101.tiff"/><Relationship Id="rId10" Type="http://schemas.openxmlformats.org/officeDocument/2006/relationships/image" Target="../media/image96.tiff"/><Relationship Id="rId19" Type="http://schemas.openxmlformats.org/officeDocument/2006/relationships/image" Target="../media/image105.tiff"/><Relationship Id="rId4" Type="http://schemas.openxmlformats.org/officeDocument/2006/relationships/image" Target="../media/image90.tiff"/><Relationship Id="rId9" Type="http://schemas.openxmlformats.org/officeDocument/2006/relationships/image" Target="../media/image95.tiff"/><Relationship Id="rId14" Type="http://schemas.openxmlformats.org/officeDocument/2006/relationships/image" Target="../media/image100.tiff"/><Relationship Id="rId22" Type="http://schemas.openxmlformats.org/officeDocument/2006/relationships/image" Target="../media/image10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18" Type="http://schemas.openxmlformats.org/officeDocument/2006/relationships/image" Target="../media/image133.png"/><Relationship Id="rId3" Type="http://schemas.openxmlformats.org/officeDocument/2006/relationships/image" Target="../media/image118.png"/><Relationship Id="rId21" Type="http://schemas.openxmlformats.org/officeDocument/2006/relationships/image" Target="../media/image136.png"/><Relationship Id="rId7" Type="http://schemas.openxmlformats.org/officeDocument/2006/relationships/image" Target="../media/image122.tiff"/><Relationship Id="rId12" Type="http://schemas.openxmlformats.org/officeDocument/2006/relationships/image" Target="../media/image127.gif"/><Relationship Id="rId17" Type="http://schemas.openxmlformats.org/officeDocument/2006/relationships/image" Target="../media/image132.png"/><Relationship Id="rId25" Type="http://schemas.openxmlformats.org/officeDocument/2006/relationships/image" Target="../media/image94.tiff"/><Relationship Id="rId2" Type="http://schemas.openxmlformats.org/officeDocument/2006/relationships/image" Target="../media/image117.jpg"/><Relationship Id="rId16" Type="http://schemas.openxmlformats.org/officeDocument/2006/relationships/image" Target="../media/image131.png"/><Relationship Id="rId20" Type="http://schemas.openxmlformats.org/officeDocument/2006/relationships/image" Target="../media/image135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png"/><Relationship Id="rId11" Type="http://schemas.openxmlformats.org/officeDocument/2006/relationships/image" Target="../media/image126.gif"/><Relationship Id="rId24" Type="http://schemas.openxmlformats.org/officeDocument/2006/relationships/image" Target="../media/image139.jpeg"/><Relationship Id="rId5" Type="http://schemas.openxmlformats.org/officeDocument/2006/relationships/image" Target="../media/image120.jpeg"/><Relationship Id="rId15" Type="http://schemas.openxmlformats.org/officeDocument/2006/relationships/image" Target="../media/image130.jpeg"/><Relationship Id="rId23" Type="http://schemas.openxmlformats.org/officeDocument/2006/relationships/image" Target="../media/image138.jpeg"/><Relationship Id="rId10" Type="http://schemas.openxmlformats.org/officeDocument/2006/relationships/image" Target="../media/image125.jpeg"/><Relationship Id="rId19" Type="http://schemas.openxmlformats.org/officeDocument/2006/relationships/image" Target="../media/image134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image" Target="../media/image129.jpeg"/><Relationship Id="rId22" Type="http://schemas.openxmlformats.org/officeDocument/2006/relationships/image" Target="../media/image1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jpe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153.jpe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161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2.jpeg"/><Relationship Id="rId5" Type="http://schemas.openxmlformats.org/officeDocument/2006/relationships/image" Target="../media/image171.emf"/><Relationship Id="rId4" Type="http://schemas.openxmlformats.org/officeDocument/2006/relationships/image" Target="../media/image16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tiff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2.jpeg"/><Relationship Id="rId5" Type="http://schemas.openxmlformats.org/officeDocument/2006/relationships/image" Target="../media/image171.emf"/><Relationship Id="rId4" Type="http://schemas.openxmlformats.org/officeDocument/2006/relationships/image" Target="../media/image16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66.jpe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2"/>
          <p:cNvSpPr>
            <a:spLocks noGrp="1"/>
          </p:cNvSpPr>
          <p:nvPr>
            <p:ph type="ctrTitle"/>
          </p:nvPr>
        </p:nvSpPr>
        <p:spPr>
          <a:xfrm>
            <a:off x="539750" y="1363415"/>
            <a:ext cx="8064698" cy="649288"/>
          </a:xfrm>
        </p:spPr>
        <p:txBody>
          <a:bodyPr/>
          <a:lstStyle/>
          <a:p>
            <a:r>
              <a:rPr lang="en-US" sz="2800" dirty="0"/>
              <a:t>The status of the KATRIN experiment</a:t>
            </a:r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431540" y="2267580"/>
            <a:ext cx="82809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1800" b="1" dirty="0">
                <a:latin typeface="+mj-lt"/>
              </a:rPr>
              <a:t>Magnus Schlösser </a:t>
            </a:r>
            <a:r>
              <a:rPr lang="de-DE" sz="1800" b="1" dirty="0" err="1">
                <a:latin typeface="+mj-lt"/>
              </a:rPr>
              <a:t>for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the</a:t>
            </a:r>
            <a:r>
              <a:rPr lang="de-DE" sz="1800" b="1" dirty="0">
                <a:latin typeface="+mj-lt"/>
              </a:rPr>
              <a:t> KATRIN </a:t>
            </a:r>
            <a:r>
              <a:rPr lang="de-DE" sz="1800" b="1" dirty="0" err="1">
                <a:latin typeface="+mj-lt"/>
              </a:rPr>
              <a:t>collaboration</a:t>
            </a:r>
            <a:endParaRPr lang="de-DE" sz="1600" dirty="0">
              <a:latin typeface="+mj-lt"/>
            </a:endParaRP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431540" y="2874422"/>
            <a:ext cx="82809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1600" b="1" dirty="0" err="1">
                <a:latin typeface="+mj-lt"/>
              </a:rPr>
              <a:t>Astroparticle</a:t>
            </a:r>
            <a:r>
              <a:rPr lang="de-DE" sz="1600" b="1" dirty="0">
                <a:latin typeface="+mj-lt"/>
              </a:rPr>
              <a:t> </a:t>
            </a:r>
            <a:r>
              <a:rPr lang="de-DE" sz="1600" b="1" dirty="0" err="1">
                <a:latin typeface="+mj-lt"/>
              </a:rPr>
              <a:t>meeting</a:t>
            </a:r>
            <a:r>
              <a:rPr lang="de-DE" sz="1600" b="1" dirty="0">
                <a:latin typeface="+mj-lt"/>
              </a:rPr>
              <a:t> Mainz 2018</a:t>
            </a:r>
            <a:endParaRPr lang="de-DE" sz="1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667" y="337285"/>
            <a:ext cx="3748460" cy="3748460"/>
          </a:xfrm>
          <a:prstGeom prst="rect">
            <a:avLst/>
          </a:prstGeom>
        </p:spPr>
      </p:pic>
      <p:pic>
        <p:nvPicPr>
          <p:cNvPr id="8" name="Picture 17" descr="t-beta-dec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6315" y="3933056"/>
            <a:ext cx="3095625" cy="1765300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234248" y="4237351"/>
            <a:ext cx="47656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latin typeface="+mj-lt"/>
              </a:rPr>
              <a:t>First </a:t>
            </a:r>
            <a:r>
              <a:rPr lang="de-DE" sz="4000" b="1" dirty="0" err="1">
                <a:latin typeface="+mj-lt"/>
              </a:rPr>
              <a:t>tritium</a:t>
            </a:r>
            <a:endParaRPr lang="de-DE" sz="4000" b="1" dirty="0">
              <a:latin typeface="+mj-lt"/>
            </a:endParaRPr>
          </a:p>
          <a:p>
            <a:pPr algn="ctr"/>
            <a:r>
              <a:rPr lang="de-DE" sz="4000" b="1" dirty="0" err="1">
                <a:latin typeface="+mj-lt"/>
              </a:rPr>
              <a:t>with</a:t>
            </a:r>
            <a:r>
              <a:rPr lang="de-DE" sz="4000" b="1" dirty="0">
                <a:latin typeface="+mj-lt"/>
              </a:rPr>
              <a:t> KATRIN</a:t>
            </a:r>
          </a:p>
          <a:p>
            <a:pPr algn="ctr"/>
            <a:r>
              <a:rPr lang="de-DE" sz="4000" b="1" dirty="0">
                <a:latin typeface="+mj-lt"/>
              </a:rPr>
              <a:t>in May / June 2018</a:t>
            </a:r>
          </a:p>
          <a:p>
            <a:pPr algn="ctr"/>
            <a:endParaRPr lang="en-GB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9742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7205811" cy="561975"/>
          </a:xfrm>
        </p:spPr>
        <p:txBody>
          <a:bodyPr/>
          <a:lstStyle/>
          <a:p>
            <a:r>
              <a:rPr lang="de-DE" dirty="0"/>
              <a:t>First </a:t>
            </a:r>
            <a:r>
              <a:rPr lang="de-DE" dirty="0" err="1"/>
              <a:t>tritium</a:t>
            </a:r>
            <a:r>
              <a:rPr lang="de-DE" dirty="0"/>
              <a:t> </a:t>
            </a:r>
            <a:r>
              <a:rPr lang="de-DE" dirty="0" err="1"/>
              <a:t>campaign</a:t>
            </a:r>
            <a:r>
              <a:rPr lang="de-DE" dirty="0"/>
              <a:t> May / June 2018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0525" y="1071562"/>
            <a:ext cx="8356600" cy="4894262"/>
          </a:xfrm>
        </p:spPr>
        <p:txBody>
          <a:bodyPr/>
          <a:lstStyle/>
          <a:p>
            <a:r>
              <a:rPr lang="en-US" dirty="0"/>
              <a:t>Motivation:</a:t>
            </a:r>
          </a:p>
          <a:p>
            <a:pPr lvl="1"/>
            <a:r>
              <a:rPr lang="en-US" dirty="0"/>
              <a:t>Commissioning of system with tritium (&lt;1% of nominal activity = </a:t>
            </a:r>
            <a:br>
              <a:rPr lang="en-US" dirty="0"/>
            </a:br>
            <a:r>
              <a:rPr lang="en-US" dirty="0"/>
              <a:t>                                                                              ~500 </a:t>
            </a:r>
            <a:r>
              <a:rPr lang="en-US" dirty="0" err="1"/>
              <a:t>MBq</a:t>
            </a:r>
            <a:r>
              <a:rPr lang="en-US" dirty="0"/>
              <a:t>!)</a:t>
            </a:r>
          </a:p>
          <a:p>
            <a:pPr lvl="1"/>
            <a:r>
              <a:rPr lang="en-US" dirty="0"/>
              <a:t>Demonstrate 0.1% global system stability</a:t>
            </a:r>
          </a:p>
          <a:p>
            <a:pPr lvl="1"/>
            <a:r>
              <a:rPr lang="en-US" dirty="0"/>
              <a:t>Study beta spectrum for systematic effects and test analysis strategies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grpSp>
        <p:nvGrpSpPr>
          <p:cNvPr id="5" name="Group 9"/>
          <p:cNvGrpSpPr/>
          <p:nvPr/>
        </p:nvGrpSpPr>
        <p:grpSpPr>
          <a:xfrm>
            <a:off x="2368244" y="2725692"/>
            <a:ext cx="6250396" cy="3520331"/>
            <a:chOff x="2368244" y="2725692"/>
            <a:chExt cx="6250396" cy="3520331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8244" y="2725692"/>
              <a:ext cx="6250396" cy="3416344"/>
            </a:xfrm>
            <a:prstGeom prst="rect">
              <a:avLst/>
            </a:prstGeom>
          </p:spPr>
        </p:pic>
        <p:sp>
          <p:nvSpPr>
            <p:cNvPr id="7" name="TextBox 8"/>
            <p:cNvSpPr txBox="1"/>
            <p:nvPr/>
          </p:nvSpPr>
          <p:spPr>
            <a:xfrm>
              <a:off x="3732061" y="5661248"/>
              <a:ext cx="3522762" cy="584775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First tritium injection: </a:t>
              </a:r>
            </a:p>
            <a:p>
              <a:pPr algn="ctr"/>
              <a:r>
                <a:rPr lang="en-US" sz="1600" dirty="0">
                  <a:latin typeface="+mj-lt"/>
                </a:rPr>
                <a:t>Friday 18 May 7:48 am UTC </a:t>
              </a:r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3C596DF9-17F5-4B57-B70E-17799E4D4CD1}"/>
              </a:ext>
            </a:extLst>
          </p:cNvPr>
          <p:cNvSpPr txBox="1"/>
          <p:nvPr/>
        </p:nvSpPr>
        <p:spPr>
          <a:xfrm>
            <a:off x="249992" y="4149080"/>
            <a:ext cx="1938585" cy="1015663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14 days of reliable operation</a:t>
            </a:r>
          </a:p>
        </p:txBody>
      </p:sp>
    </p:spTree>
    <p:extLst>
      <p:ext uri="{BB962C8B-B14F-4D97-AF65-F5344CB8AC3E}">
        <p14:creationId xmlns:p14="http://schemas.microsoft.com/office/powerpoint/2010/main" val="212359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Tritium spectrum fit (example)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3684" y="984921"/>
            <a:ext cx="2865980" cy="5107904"/>
          </a:xfrm>
        </p:spPr>
        <p:txBody>
          <a:bodyPr/>
          <a:lstStyle/>
          <a:p>
            <a:r>
              <a:rPr lang="en-US" sz="1800" dirty="0"/>
              <a:t>Single run (3h), analysis of single detector pixel</a:t>
            </a:r>
          </a:p>
          <a:p>
            <a:endParaRPr lang="en-US" sz="1800" dirty="0"/>
          </a:p>
          <a:p>
            <a:r>
              <a:rPr lang="en-US" sz="1800" dirty="0"/>
              <a:t>ROI extended to 400 eV</a:t>
            </a:r>
            <a:br>
              <a:rPr lang="en-US" sz="1800" dirty="0"/>
            </a:b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(data available up to 1600 eV)</a:t>
            </a:r>
            <a:endParaRPr lang="de-DE" sz="1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de-DE" sz="1800" dirty="0" err="1"/>
              <a:t>Four</a:t>
            </a:r>
            <a:r>
              <a:rPr lang="de-DE" sz="1800" dirty="0"/>
              <a:t> (</a:t>
            </a:r>
            <a:r>
              <a:rPr lang="de-DE" sz="1800" dirty="0" err="1"/>
              <a:t>three</a:t>
            </a:r>
            <a:r>
              <a:rPr lang="de-DE" sz="1800" dirty="0"/>
              <a:t>) </a:t>
            </a:r>
            <a:r>
              <a:rPr lang="de-DE" sz="1800" dirty="0" err="1"/>
              <a:t>parameter</a:t>
            </a:r>
            <a:r>
              <a:rPr lang="de-DE" sz="1800" dirty="0"/>
              <a:t> fit (+</a:t>
            </a:r>
            <a:r>
              <a:rPr lang="de-DE" sz="1800" dirty="0" err="1"/>
              <a:t>model</a:t>
            </a:r>
            <a:r>
              <a:rPr lang="de-DE" sz="1800" dirty="0"/>
              <a:t>)</a:t>
            </a:r>
          </a:p>
          <a:p>
            <a:pPr lvl="1"/>
            <a:r>
              <a:rPr lang="de-DE" sz="1600" dirty="0"/>
              <a:t>E</a:t>
            </a:r>
            <a:r>
              <a:rPr lang="de-DE" sz="1600" baseline="-25000" dirty="0"/>
              <a:t>0 </a:t>
            </a:r>
            <a:r>
              <a:rPr lang="de-DE" sz="1600" dirty="0"/>
              <a:t>(</a:t>
            </a:r>
            <a:r>
              <a:rPr lang="de-DE" sz="1600" dirty="0" err="1"/>
              <a:t>endpoint</a:t>
            </a:r>
            <a:r>
              <a:rPr lang="de-DE" sz="1600" dirty="0"/>
              <a:t>)</a:t>
            </a:r>
          </a:p>
          <a:p>
            <a:pPr lvl="1"/>
            <a:r>
              <a:rPr lang="de-DE" sz="1600" dirty="0"/>
              <a:t>Background</a:t>
            </a:r>
          </a:p>
          <a:p>
            <a:pPr lvl="1"/>
            <a:r>
              <a:rPr lang="de-DE" sz="1600" dirty="0" err="1"/>
              <a:t>Normalization</a:t>
            </a:r>
            <a:endParaRPr lang="de-DE" sz="1600" dirty="0"/>
          </a:p>
          <a:p>
            <a:pPr lvl="1"/>
            <a:r>
              <a:rPr lang="de-DE" sz="1600" dirty="0"/>
              <a:t>m</a:t>
            </a:r>
            <a:r>
              <a:rPr lang="el-GR" sz="1600" baseline="-25000" dirty="0"/>
              <a:t>ν</a:t>
            </a:r>
            <a:r>
              <a:rPr lang="de-DE" sz="1600" dirty="0"/>
              <a:t>=0 eV</a:t>
            </a:r>
          </a:p>
          <a:p>
            <a:pPr marL="476250" lvl="1" indent="0">
              <a:buNone/>
            </a:pPr>
            <a:endParaRPr lang="en-US" sz="1600" dirty="0"/>
          </a:p>
          <a:p>
            <a:r>
              <a:rPr lang="de-DE" sz="1800" dirty="0" err="1"/>
              <a:t>Statistics</a:t>
            </a:r>
            <a:r>
              <a:rPr lang="de-DE" sz="1800" dirty="0"/>
              <a:t> </a:t>
            </a:r>
            <a:r>
              <a:rPr lang="de-DE" sz="1800" dirty="0" err="1"/>
              <a:t>only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7" name="Rechteck 6"/>
          <p:cNvSpPr/>
          <p:nvPr/>
        </p:nvSpPr>
        <p:spPr>
          <a:xfrm>
            <a:off x="676075" y="5428674"/>
            <a:ext cx="7992889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Very good agreement of fit (includes model) with data </a:t>
            </a:r>
          </a:p>
          <a:p>
            <a:pPr algn="ctr"/>
            <a:r>
              <a:rPr lang="en-US" dirty="0"/>
              <a:t>(shape and estimated absolute rate!)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3A7A4C7-5BD6-40BB-BCCE-B67B2D990081}"/>
              </a:ext>
            </a:extLst>
          </p:cNvPr>
          <p:cNvSpPr/>
          <p:nvPr/>
        </p:nvSpPr>
        <p:spPr>
          <a:xfrm>
            <a:off x="1691680" y="863953"/>
            <a:ext cx="4176464" cy="2419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000" b="1" dirty="0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0F9D72D3-CDFA-4DFD-A474-C776E469A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11" y="984921"/>
            <a:ext cx="5875873" cy="435108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633767A9-A106-455B-A444-F055DAEB5B89}"/>
              </a:ext>
            </a:extLst>
          </p:cNvPr>
          <p:cNvSpPr/>
          <p:nvPr/>
        </p:nvSpPr>
        <p:spPr>
          <a:xfrm flipV="1">
            <a:off x="4706323" y="2698555"/>
            <a:ext cx="720080" cy="15438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3DA310CC-874B-4F13-A469-2EF67F4AEC6F}"/>
                  </a:ext>
                </a:extLst>
              </p:cNvPr>
              <p:cNvSpPr txBox="1"/>
              <p:nvPr/>
            </p:nvSpPr>
            <p:spPr>
              <a:xfrm>
                <a:off x="4395623" y="2057406"/>
                <a:ext cx="12961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de-DE" sz="1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de-DE" sz="1800" dirty="0">
                    <a:solidFill>
                      <a:schemeClr val="accent2"/>
                    </a:solidFill>
                    <a:latin typeface="+mj-lt"/>
                  </a:rPr>
                  <a:t> </a:t>
                </a:r>
                <a:r>
                  <a:rPr lang="de-DE" sz="1800" dirty="0" err="1">
                    <a:solidFill>
                      <a:schemeClr val="accent2"/>
                    </a:solidFill>
                    <a:latin typeface="+mj-lt"/>
                  </a:rPr>
                  <a:t>mass</a:t>
                </a:r>
                <a:r>
                  <a:rPr lang="de-DE" sz="1800" dirty="0">
                    <a:solidFill>
                      <a:schemeClr val="accent2"/>
                    </a:solidFill>
                    <a:latin typeface="+mj-lt"/>
                  </a:rPr>
                  <a:t> </a:t>
                </a:r>
              </a:p>
              <a:p>
                <a:pPr algn="ctr"/>
                <a:r>
                  <a:rPr lang="de-DE" sz="1800" dirty="0">
                    <a:solidFill>
                      <a:schemeClr val="accent2"/>
                    </a:solidFill>
                    <a:latin typeface="+mj-lt"/>
                  </a:rPr>
                  <a:t>ROI</a:t>
                </a:r>
              </a:p>
            </p:txBody>
          </p:sp>
        </mc:Choice>
        <mc:Fallback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3DA310CC-874B-4F13-A469-2EF67F4AE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623" y="2057406"/>
                <a:ext cx="1296144" cy="646331"/>
              </a:xfrm>
              <a:prstGeom prst="rect">
                <a:avLst/>
              </a:prstGeom>
              <a:blipFill>
                <a:blip r:embed="rId4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188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604E7C-55DA-40E0-9809-77A69F404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Examplary</a:t>
            </a:r>
            <a:r>
              <a:rPr lang="de-DE" dirty="0"/>
              <a:t> fit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systematics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79ADD9-73D5-47A6-A177-E2E7B38C71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C01E964A-068B-4C12-ADC3-1D89E5688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4" b="7381"/>
          <a:stretch/>
        </p:blipFill>
        <p:spPr>
          <a:xfrm rot="16200000">
            <a:off x="592906" y="1073395"/>
            <a:ext cx="4727628" cy="5698430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7EDF0F2F-AB84-4EBE-A371-CF92F65DBB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43273" y="-192216"/>
            <a:ext cx="3058410" cy="4328036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7590A32-AA93-4B7C-A492-89B66783D363}"/>
              </a:ext>
            </a:extLst>
          </p:cNvPr>
          <p:cNvSpPr/>
          <p:nvPr/>
        </p:nvSpPr>
        <p:spPr>
          <a:xfrm>
            <a:off x="303676" y="1142255"/>
            <a:ext cx="43588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>
                <a:latin typeface="+mj-lt"/>
              </a:rPr>
              <a:t>Here: </a:t>
            </a:r>
            <a:r>
              <a:rPr lang="de-DE" sz="2000" b="1" dirty="0" err="1">
                <a:latin typeface="+mj-lt"/>
              </a:rPr>
              <a:t>Covariance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matrix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approach</a:t>
            </a:r>
            <a:endParaRPr lang="de-DE" sz="2000" b="1" dirty="0">
              <a:latin typeface="+mj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B70ABA-1805-4D77-AA4F-CD35434A3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6136" y="3501007"/>
            <a:ext cx="3302571" cy="2591817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Other </a:t>
            </a:r>
            <a:r>
              <a:rPr lang="de-DE" dirty="0" err="1"/>
              <a:t>approaches</a:t>
            </a:r>
            <a:r>
              <a:rPr lang="de-DE" dirty="0"/>
              <a:t> </a:t>
            </a:r>
          </a:p>
          <a:p>
            <a:r>
              <a:rPr lang="de-DE" dirty="0"/>
              <a:t>„</a:t>
            </a:r>
            <a:r>
              <a:rPr lang="de-DE" dirty="0" err="1"/>
              <a:t>Nuisance</a:t>
            </a:r>
            <a:r>
              <a:rPr lang="de-DE" dirty="0"/>
              <a:t>“ </a:t>
            </a:r>
            <a:r>
              <a:rPr lang="de-DE" dirty="0" err="1"/>
              <a:t>parameters</a:t>
            </a:r>
            <a:endParaRPr lang="de-DE" dirty="0"/>
          </a:p>
          <a:p>
            <a:r>
              <a:rPr lang="de-DE" dirty="0" err="1"/>
              <a:t>Bayesian</a:t>
            </a:r>
            <a:r>
              <a:rPr lang="de-DE" dirty="0"/>
              <a:t> </a:t>
            </a:r>
            <a:r>
              <a:rPr lang="de-DE" dirty="0" err="1"/>
              <a:t>priors</a:t>
            </a:r>
            <a:endParaRPr lang="de-DE" dirty="0"/>
          </a:p>
          <a:p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1484357-FF2A-4056-8B21-088139CFD88E}"/>
              </a:ext>
            </a:extLst>
          </p:cNvPr>
          <p:cNvSpPr/>
          <p:nvPr/>
        </p:nvSpPr>
        <p:spPr>
          <a:xfrm>
            <a:off x="5822529" y="4767640"/>
            <a:ext cx="2923980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Estimation of systematic uncertainties being investigated with different techniques</a:t>
            </a:r>
          </a:p>
        </p:txBody>
      </p:sp>
    </p:spTree>
    <p:extLst>
      <p:ext uri="{BB962C8B-B14F-4D97-AF65-F5344CB8AC3E}">
        <p14:creationId xmlns:p14="http://schemas.microsoft.com/office/powerpoint/2010/main" val="217647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18. September 2018 | Astroparticle Physics Meeting | Magnus Schlösser for the KATRIN collaboration</a:t>
            </a:r>
          </a:p>
        </p:txBody>
      </p:sp>
      <p:pic>
        <p:nvPicPr>
          <p:cNvPr id="408578" name="Picture 2" descr="Loop-ful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0736" y="695250"/>
            <a:ext cx="6513512" cy="412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8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during First Tritium</a:t>
            </a:r>
          </a:p>
        </p:txBody>
      </p:sp>
      <p:pic>
        <p:nvPicPr>
          <p:cNvPr id="16" name="Picture 4" descr="hydrogen-isotopologu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10"/>
          <a:stretch/>
        </p:blipFill>
        <p:spPr bwMode="auto">
          <a:xfrm>
            <a:off x="7380288" y="1340769"/>
            <a:ext cx="1093787" cy="507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2699792" y="3765309"/>
            <a:ext cx="2663825" cy="575269"/>
          </a:xfrm>
          <a:prstGeom prst="round2DiagRect">
            <a:avLst/>
          </a:prstGeom>
          <a:noFill/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5000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800" dirty="0">
                <a:solidFill>
                  <a:schemeClr val="tx1"/>
                </a:solidFill>
              </a:rPr>
              <a:t>LARA</a:t>
            </a:r>
          </a:p>
        </p:txBody>
      </p:sp>
      <p:sp>
        <p:nvSpPr>
          <p:cNvPr id="4" name="Rechteck 3"/>
          <p:cNvSpPr/>
          <p:nvPr/>
        </p:nvSpPr>
        <p:spPr>
          <a:xfrm>
            <a:off x="1979712" y="4509120"/>
            <a:ext cx="720080" cy="63408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pic>
        <p:nvPicPr>
          <p:cNvPr id="31" name="Picture 2" descr="Loop-ful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0" y="4769455"/>
            <a:ext cx="935832" cy="140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213856" y="5152737"/>
            <a:ext cx="108012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j-lt"/>
              </a:rPr>
              <a:t>~ 1% DT in D</a:t>
            </a:r>
            <a:r>
              <a:rPr lang="de-DE" sz="1600" baseline="-25000" dirty="0">
                <a:latin typeface="+mj-lt"/>
              </a:rPr>
              <a:t>2</a:t>
            </a:r>
            <a:endParaRPr lang="en-GB" sz="1600" baseline="-25000" dirty="0">
              <a:latin typeface="+mj-lt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3199693" y="5656050"/>
            <a:ext cx="108012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j-lt"/>
              </a:rPr>
              <a:t>~ 20 000 mbar </a:t>
            </a:r>
            <a:r>
              <a:rPr lang="de-DE" sz="1600" dirty="0">
                <a:latin typeface="+mj-lt"/>
                <a:cs typeface="Times" panose="02020603050405020304" pitchFamily="18" charset="0"/>
              </a:rPr>
              <a:t>ℓ</a:t>
            </a:r>
            <a:endParaRPr lang="en-GB" sz="1600" baseline="-25000" dirty="0">
              <a:latin typeface="+mj-lt"/>
              <a:cs typeface="Times" panose="02020603050405020304" pitchFamily="18" charset="0"/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155067" y="5092090"/>
            <a:ext cx="205879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</a:rPr>
              <a:t>Prefilled gas buffer </a:t>
            </a:r>
            <a:br>
              <a:rPr lang="en-US" sz="1600" b="1" dirty="0">
                <a:latin typeface="+mj-lt"/>
              </a:rPr>
            </a:br>
            <a:r>
              <a:rPr lang="en-US" sz="1600" b="1" dirty="0">
                <a:latin typeface="+mj-lt"/>
              </a:rPr>
              <a:t>in KATRIN loop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8367713" y="3917950"/>
            <a:ext cx="52129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+mj-lt"/>
              </a:rPr>
              <a:t>D</a:t>
            </a:r>
            <a:r>
              <a:rPr lang="en-US" b="1" baseline="-25000" dirty="0">
                <a:latin typeface="+mj-lt"/>
              </a:rPr>
              <a:t>2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8366125" y="5445125"/>
            <a:ext cx="352982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+mj-lt"/>
              </a:rPr>
              <a:t>H</a:t>
            </a:r>
            <a:r>
              <a:rPr lang="en-US" sz="1200" baseline="-25000" dirty="0">
                <a:latin typeface="+mj-lt"/>
              </a:rPr>
              <a:t>2</a:t>
            </a:r>
            <a:endParaRPr lang="en-US" sz="1800" baseline="-25000" dirty="0">
              <a:latin typeface="+mj-lt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8326438" y="4681538"/>
            <a:ext cx="51809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+mj-lt"/>
              </a:rPr>
              <a:t>HD</a:t>
            </a:r>
            <a:endParaRPr lang="en-US" sz="1800" baseline="-25000" dirty="0">
              <a:latin typeface="+mj-lt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8345802" y="1650057"/>
            <a:ext cx="38504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T</a:t>
            </a:r>
            <a:r>
              <a:rPr lang="en-US" sz="1600" baseline="-25000" dirty="0">
                <a:latin typeface="+mj-lt"/>
              </a:rPr>
              <a:t>2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8344214" y="3177232"/>
            <a:ext cx="45717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HT</a:t>
            </a:r>
            <a:endParaRPr lang="en-US" sz="1600" baseline="-25000" dirty="0">
              <a:latin typeface="+mj-lt"/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8304527" y="2413645"/>
            <a:ext cx="59503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+mj-lt"/>
              </a:rPr>
              <a:t>DT</a:t>
            </a:r>
            <a:endParaRPr lang="en-US" b="1" baseline="-25000" dirty="0">
              <a:latin typeface="+mj-lt"/>
            </a:endParaRP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7046119" y="895350"/>
            <a:ext cx="1938351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b="1" dirty="0" err="1">
                <a:latin typeface="+mj-lt"/>
              </a:rPr>
              <a:t>Hydrogen</a:t>
            </a:r>
            <a:endParaRPr lang="de-DE" sz="2000" b="1" dirty="0">
              <a:latin typeface="+mj-lt"/>
            </a:endParaRPr>
          </a:p>
          <a:p>
            <a:r>
              <a:rPr lang="de-DE" sz="2000" b="1" dirty="0">
                <a:latin typeface="+mj-lt"/>
              </a:rPr>
              <a:t>isotopologues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46ABB93-9242-4647-A41D-F2B67F3463A0}"/>
              </a:ext>
            </a:extLst>
          </p:cNvPr>
          <p:cNvSpPr txBox="1"/>
          <p:nvPr/>
        </p:nvSpPr>
        <p:spPr>
          <a:xfrm>
            <a:off x="3040743" y="4324184"/>
            <a:ext cx="226105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Tritium </a:t>
            </a:r>
            <a:r>
              <a:rPr lang="de-DE" dirty="0" err="1"/>
              <a:t>fraction</a:t>
            </a:r>
            <a:endParaRPr lang="de-DE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2E644706-B031-441A-BD5E-32932860CD31}"/>
              </a:ext>
            </a:extLst>
          </p:cNvPr>
          <p:cNvSpPr txBox="1"/>
          <p:nvPr/>
        </p:nvSpPr>
        <p:spPr>
          <a:xfrm>
            <a:off x="5629108" y="4093621"/>
            <a:ext cx="1417011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Buffer</a:t>
            </a:r>
          </a:p>
          <a:p>
            <a:r>
              <a:rPr lang="de-DE" dirty="0" err="1"/>
              <a:t>pressure</a:t>
            </a:r>
            <a:endParaRPr lang="de-DE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909A23B5-A3D6-47C4-8A16-8785B1572400}"/>
              </a:ext>
            </a:extLst>
          </p:cNvPr>
          <p:cNvSpPr txBox="1"/>
          <p:nvPr/>
        </p:nvSpPr>
        <p:spPr>
          <a:xfrm>
            <a:off x="2544970" y="1757778"/>
            <a:ext cx="202703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 err="1"/>
              <a:t>Temperature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5850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err="1"/>
              <a:t>Stability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source</a:t>
            </a:r>
            <a:r>
              <a:rPr lang="de-DE" sz="2400" dirty="0"/>
              <a:t> </a:t>
            </a:r>
            <a:r>
              <a:rPr lang="de-DE" sz="2400" dirty="0" err="1"/>
              <a:t>parameters</a:t>
            </a:r>
            <a:r>
              <a:rPr lang="de-DE" sz="2400" dirty="0"/>
              <a:t> </a:t>
            </a:r>
            <a:r>
              <a:rPr lang="de-DE" sz="2400" dirty="0" err="1"/>
              <a:t>during</a:t>
            </a:r>
            <a:r>
              <a:rPr lang="de-DE" sz="2400" dirty="0"/>
              <a:t> 12 h</a:t>
            </a:r>
            <a:endParaRPr lang="en-US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36095" y="1198563"/>
            <a:ext cx="3312617" cy="489426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sp>
        <p:nvSpPr>
          <p:cNvPr id="9" name="Rechteck 8"/>
          <p:cNvSpPr/>
          <p:nvPr/>
        </p:nvSpPr>
        <p:spPr>
          <a:xfrm>
            <a:off x="5915150" y="4203709"/>
            <a:ext cx="2905321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dirty="0"/>
              <a:t>Source </a:t>
            </a:r>
            <a:r>
              <a:rPr lang="de-DE" dirty="0" err="1"/>
              <a:t>parameters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stable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specifications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1543D99-B1B2-4482-B9D3-2137AF266B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20228"/>
            <a:ext cx="4360714" cy="551605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764113" y="2408791"/>
            <a:ext cx="2860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rgbClr val="FF0000"/>
                </a:solidFill>
                <a:latin typeface="+mj-lt"/>
              </a:rPr>
              <a:t>Red</a:t>
            </a:r>
            <a:r>
              <a:rPr lang="de-DE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+mj-lt"/>
              </a:rPr>
              <a:t>dashed</a:t>
            </a:r>
            <a:r>
              <a:rPr lang="de-DE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+mj-lt"/>
              </a:rPr>
              <a:t>line</a:t>
            </a:r>
            <a:r>
              <a:rPr lang="de-DE" sz="2000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r>
              <a:rPr lang="de-DE" sz="2000" dirty="0">
                <a:solidFill>
                  <a:srgbClr val="FF0000"/>
                </a:solidFill>
                <a:latin typeface="+mj-lt"/>
              </a:rPr>
              <a:t>± 0.1 % </a:t>
            </a:r>
            <a:r>
              <a:rPr lang="de-DE" sz="2000" dirty="0" err="1">
                <a:solidFill>
                  <a:srgbClr val="FF0000"/>
                </a:solidFill>
                <a:latin typeface="+mj-lt"/>
              </a:rPr>
              <a:t>stability</a:t>
            </a:r>
            <a:r>
              <a:rPr lang="de-DE" sz="2000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r>
              <a:rPr lang="de-DE" sz="2000" dirty="0" err="1">
                <a:solidFill>
                  <a:srgbClr val="FF0000"/>
                </a:solidFill>
                <a:latin typeface="+mj-lt"/>
              </a:rPr>
              <a:t>required</a:t>
            </a:r>
            <a:r>
              <a:rPr lang="de-DE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+mj-lt"/>
              </a:rPr>
              <a:t>for</a:t>
            </a:r>
            <a:r>
              <a:rPr lang="de-DE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+mj-lt"/>
              </a:rPr>
              <a:t>neutrino</a:t>
            </a:r>
            <a:r>
              <a:rPr lang="de-DE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+mj-lt"/>
              </a:rPr>
              <a:t>mass</a:t>
            </a:r>
            <a:r>
              <a:rPr lang="de-DE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+mj-lt"/>
              </a:rPr>
              <a:t>taking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764113" y="1090869"/>
            <a:ext cx="2860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00FF"/>
                </a:solidFill>
                <a:latin typeface="+mj-lt"/>
              </a:rPr>
              <a:t>Blue </a:t>
            </a:r>
            <a:r>
              <a:rPr lang="de-DE" sz="2000" dirty="0" err="1">
                <a:solidFill>
                  <a:srgbClr val="0000FF"/>
                </a:solidFill>
                <a:latin typeface="+mj-lt"/>
              </a:rPr>
              <a:t>arrow</a:t>
            </a:r>
            <a:r>
              <a:rPr lang="de-DE" sz="2000" dirty="0">
                <a:solidFill>
                  <a:srgbClr val="0000FF"/>
                </a:solidFill>
                <a:latin typeface="+mj-lt"/>
              </a:rPr>
              <a:t>:</a:t>
            </a:r>
            <a:br>
              <a:rPr lang="de-DE" sz="2000" dirty="0">
                <a:solidFill>
                  <a:srgbClr val="0000FF"/>
                </a:solidFill>
                <a:latin typeface="+mj-lt"/>
              </a:rPr>
            </a:br>
            <a:r>
              <a:rPr lang="de-DE" sz="2000" dirty="0" err="1">
                <a:solidFill>
                  <a:srgbClr val="0000FF"/>
                </a:solidFill>
                <a:latin typeface="+mj-lt"/>
              </a:rPr>
              <a:t>systematic</a:t>
            </a:r>
            <a:r>
              <a:rPr lang="de-DE" sz="2000" dirty="0">
                <a:solidFill>
                  <a:srgbClr val="0000FF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0000FF"/>
                </a:solidFill>
                <a:latin typeface="+mj-lt"/>
              </a:rPr>
              <a:t>uncertainty</a:t>
            </a:r>
            <a:r>
              <a:rPr lang="de-DE" sz="2000" dirty="0">
                <a:solidFill>
                  <a:srgbClr val="0000FF"/>
                </a:solidFill>
                <a:latin typeface="+mj-lt"/>
              </a:rPr>
              <a:t> </a:t>
            </a:r>
            <a:endParaRPr lang="en-US" sz="20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84904C4-D472-4811-B687-31E9DDAD7C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28" y="4149080"/>
            <a:ext cx="4403426" cy="21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2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3" y="980728"/>
            <a:ext cx="8356600" cy="5472608"/>
          </a:xfrm>
        </p:spPr>
        <p:txBody>
          <a:bodyPr/>
          <a:lstStyle/>
          <a:p>
            <a:r>
              <a:rPr lang="de-DE" sz="1800" dirty="0">
                <a:latin typeface="+mj-lt"/>
              </a:rPr>
              <a:t>Set </a:t>
            </a:r>
            <a:r>
              <a:rPr lang="de-DE" sz="1800" dirty="0" err="1">
                <a:latin typeface="+mj-lt"/>
              </a:rPr>
              <a:t>spectrometer</a:t>
            </a:r>
            <a:r>
              <a:rPr lang="de-DE" sz="1800" dirty="0">
                <a:latin typeface="+mj-lt"/>
              </a:rPr>
              <a:t> high-</a:t>
            </a:r>
            <a:r>
              <a:rPr lang="de-DE" sz="1800" dirty="0" err="1">
                <a:latin typeface="+mj-lt"/>
              </a:rPr>
              <a:t>voltage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to</a:t>
            </a:r>
            <a:r>
              <a:rPr lang="de-DE" sz="1800" dirty="0">
                <a:latin typeface="+mj-lt"/>
              </a:rPr>
              <a:t> 1000 V </a:t>
            </a:r>
            <a:r>
              <a:rPr lang="de-DE" sz="1800" dirty="0" err="1">
                <a:latin typeface="+mj-lt"/>
              </a:rPr>
              <a:t>below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kinematic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endpoint</a:t>
            </a:r>
            <a:br>
              <a:rPr lang="de-DE" sz="1800" dirty="0">
                <a:latin typeface="+mj-lt"/>
              </a:rPr>
            </a:br>
            <a:r>
              <a:rPr lang="de-DE" sz="1800" dirty="0">
                <a:latin typeface="+mj-lt"/>
                <a:sym typeface="Wingdings" panose="05000000000000000000" pitchFamily="2" charset="2"/>
              </a:rPr>
              <a:t> Constant rate </a:t>
            </a:r>
            <a:r>
              <a:rPr lang="de-DE" sz="1800" dirty="0" err="1">
                <a:latin typeface="+mj-lt"/>
                <a:sym typeface="Wingdings" panose="05000000000000000000" pitchFamily="2" charset="2"/>
              </a:rPr>
              <a:t>expected</a:t>
            </a:r>
            <a:endParaRPr lang="de-DE" sz="1800" dirty="0">
              <a:latin typeface="+mj-lt"/>
              <a:sym typeface="Wingdings" panose="05000000000000000000" pitchFamily="2" charset="2"/>
            </a:endParaRPr>
          </a:p>
          <a:p>
            <a:endParaRPr lang="de-DE" sz="1800" dirty="0">
              <a:latin typeface="+mj-lt"/>
              <a:sym typeface="Wingdings" panose="05000000000000000000" pitchFamily="2" charset="2"/>
            </a:endParaRPr>
          </a:p>
          <a:p>
            <a:endParaRPr lang="de-DE" sz="1800" dirty="0">
              <a:latin typeface="+mj-lt"/>
            </a:endParaRPr>
          </a:p>
          <a:p>
            <a:endParaRPr lang="de-DE" sz="1600" dirty="0">
              <a:latin typeface="+mj-lt"/>
            </a:endParaRPr>
          </a:p>
          <a:p>
            <a:endParaRPr lang="de-DE" sz="1600" dirty="0">
              <a:latin typeface="+mj-lt"/>
            </a:endParaRPr>
          </a:p>
          <a:p>
            <a:endParaRPr lang="de-DE" sz="1600" dirty="0">
              <a:latin typeface="+mj-lt"/>
            </a:endParaRPr>
          </a:p>
          <a:p>
            <a:endParaRPr lang="de-DE" sz="1600" dirty="0">
              <a:latin typeface="+mj-lt"/>
            </a:endParaRPr>
          </a:p>
          <a:p>
            <a:endParaRPr lang="de-DE" sz="1600" dirty="0">
              <a:latin typeface="+mj-lt"/>
            </a:endParaRPr>
          </a:p>
          <a:p>
            <a:endParaRPr lang="de-DE" sz="1600" dirty="0">
              <a:latin typeface="+mj-lt"/>
            </a:endParaRPr>
          </a:p>
          <a:p>
            <a:endParaRPr lang="de-DE" sz="1600" dirty="0">
              <a:latin typeface="+mj-lt"/>
            </a:endParaRPr>
          </a:p>
          <a:p>
            <a:endParaRPr lang="de-DE" sz="1600" dirty="0">
              <a:latin typeface="+mj-lt"/>
            </a:endParaRPr>
          </a:p>
          <a:p>
            <a:endParaRPr lang="de-DE" sz="1600" dirty="0">
              <a:latin typeface="+mj-lt"/>
            </a:endParaRPr>
          </a:p>
          <a:p>
            <a:endParaRPr lang="de-DE" sz="1600" dirty="0">
              <a:latin typeface="+mj-lt"/>
            </a:endParaRPr>
          </a:p>
          <a:p>
            <a:pPr marL="0" indent="0">
              <a:buNone/>
            </a:pPr>
            <a:endParaRPr lang="de-DE" sz="1600" dirty="0">
              <a:latin typeface="+mj-lt"/>
            </a:endParaRPr>
          </a:p>
        </p:txBody>
      </p:sp>
      <p:pic>
        <p:nvPicPr>
          <p:cNvPr id="258050" name="Picture 2" descr="C:\Users\Magnus\Desktop\cars\1st-tritium\Std.dev-FPD-rat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170" y="1389524"/>
            <a:ext cx="4161817" cy="30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7205811" cy="561975"/>
          </a:xfrm>
        </p:spPr>
        <p:txBody>
          <a:bodyPr/>
          <a:lstStyle/>
          <a:p>
            <a:r>
              <a:rPr lang="de-DE" dirty="0"/>
              <a:t>Integral rate </a:t>
            </a:r>
            <a:r>
              <a:rPr lang="de-DE" dirty="0" err="1"/>
              <a:t>stability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5 h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363250" y="5509201"/>
            <a:ext cx="8453335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2000" dirty="0">
                <a:sym typeface="Wingdings" panose="05000000000000000000" pitchFamily="2" charset="2"/>
              </a:rPr>
              <a:t>Precision </a:t>
            </a:r>
            <a:r>
              <a:rPr lang="de-DE" sz="2000" dirty="0" err="1">
                <a:sym typeface="Wingdings" panose="05000000000000000000" pitchFamily="2" charset="2"/>
              </a:rPr>
              <a:t>requirement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achieved</a:t>
            </a:r>
            <a:r>
              <a:rPr lang="de-DE" sz="2000" dirty="0">
                <a:sym typeface="Wingdings" panose="05000000000000000000" pitchFamily="2" charset="2"/>
              </a:rPr>
              <a:t> on </a:t>
            </a:r>
            <a:r>
              <a:rPr lang="de-DE" sz="2000" dirty="0" err="1">
                <a:sym typeface="Wingdings" panose="05000000000000000000" pitchFamily="2" charset="2"/>
              </a:rPr>
              <a:t>minute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base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over</a:t>
            </a:r>
            <a:r>
              <a:rPr lang="de-DE" sz="2000" dirty="0">
                <a:sym typeface="Wingdings" panose="05000000000000000000" pitchFamily="2" charset="2"/>
              </a:rPr>
              <a:t> 5 h!</a:t>
            </a:r>
            <a:br>
              <a:rPr lang="de-DE" sz="2000" dirty="0">
                <a:sym typeface="Wingdings" panose="05000000000000000000" pitchFamily="2" charset="2"/>
              </a:rPr>
            </a:br>
            <a:r>
              <a:rPr lang="de-DE" sz="2000" dirty="0">
                <a:sym typeface="Wingdings" panose="05000000000000000000" pitchFamily="2" charset="2"/>
              </a:rPr>
              <a:t>Integral KATRIN </a:t>
            </a:r>
            <a:r>
              <a:rPr lang="de-DE" sz="2000" dirty="0" err="1">
                <a:sym typeface="Wingdings" panose="05000000000000000000" pitchFamily="2" charset="2"/>
              </a:rPr>
              <a:t>stability</a:t>
            </a:r>
            <a:r>
              <a:rPr lang="de-DE" sz="2000" dirty="0">
                <a:sym typeface="Wingdings" panose="05000000000000000000" pitchFamily="2" charset="2"/>
              </a:rPr>
              <a:t> on 0.1% </a:t>
            </a:r>
            <a:r>
              <a:rPr lang="de-DE" sz="2000" dirty="0" err="1">
                <a:sym typeface="Wingdings" panose="05000000000000000000" pitchFamily="2" charset="2"/>
              </a:rPr>
              <a:t>level</a:t>
            </a:r>
            <a:r>
              <a:rPr lang="de-DE" sz="2000" dirty="0">
                <a:sym typeface="Wingdings" panose="05000000000000000000" pitchFamily="2" charset="2"/>
              </a:rPr>
              <a:t>!</a:t>
            </a:r>
            <a:endParaRPr lang="en-US" sz="2000" dirty="0"/>
          </a:p>
        </p:txBody>
      </p:sp>
      <p:sp>
        <p:nvSpPr>
          <p:cNvPr id="5" name="Textfeld 4"/>
          <p:cNvSpPr txBox="1"/>
          <p:nvPr/>
        </p:nvSpPr>
        <p:spPr>
          <a:xfrm>
            <a:off x="896734" y="3954542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+mj-lt"/>
              </a:rPr>
              <a:t>Rate </a:t>
            </a:r>
            <a:r>
              <a:rPr lang="de-DE" sz="1600" b="1" dirty="0" err="1">
                <a:latin typeface="+mj-lt"/>
              </a:rPr>
              <a:t>averaged</a:t>
            </a:r>
            <a:r>
              <a:rPr lang="de-DE" sz="1600" b="1" dirty="0">
                <a:latin typeface="+mj-lt"/>
              </a:rPr>
              <a:t> </a:t>
            </a:r>
            <a:r>
              <a:rPr lang="de-DE" sz="1600" b="1" dirty="0" err="1">
                <a:latin typeface="+mj-lt"/>
              </a:rPr>
              <a:t>over</a:t>
            </a:r>
            <a:r>
              <a:rPr lang="de-DE" sz="1600" b="1" dirty="0">
                <a:latin typeface="+mj-lt"/>
              </a:rPr>
              <a:t> 1 </a:t>
            </a:r>
            <a:r>
              <a:rPr lang="de-DE" sz="1600" b="1" dirty="0" err="1">
                <a:latin typeface="+mj-lt"/>
              </a:rPr>
              <a:t>minute</a:t>
            </a:r>
            <a:endParaRPr lang="en-US" sz="1600" b="1" dirty="0">
              <a:latin typeface="+mj-lt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DDD0BD8-2847-41AC-BD03-38E5BB7A4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7" y="1772816"/>
            <a:ext cx="3940856" cy="26054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Inhaltsplatzhalter 2">
                <a:extLst>
                  <a:ext uri="{FF2B5EF4-FFF2-40B4-BE49-F238E27FC236}">
                    <a16:creationId xmlns:a16="http://schemas.microsoft.com/office/drawing/2014/main" id="{92848CC9-0711-4F74-833C-2F4CE013B28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39552" y="4653136"/>
                <a:ext cx="9501855" cy="32367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314325" indent="-3143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5"/>
                  </a:buBlip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90575" indent="-3143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6"/>
                  </a:buBlip>
                  <a:defRPr b="1">
                    <a:solidFill>
                      <a:schemeClr val="tx1"/>
                    </a:solidFill>
                    <a:latin typeface="+mn-lt"/>
                  </a:defRPr>
                </a:lvl2pPr>
                <a:lvl3pPr marL="1209675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7"/>
                  </a:buBlip>
                  <a:defRPr sz="1600" b="1">
                    <a:solidFill>
                      <a:schemeClr val="tx1"/>
                    </a:solidFill>
                    <a:latin typeface="+mn-lt"/>
                  </a:defRPr>
                </a:lvl3pPr>
                <a:lvl4pPr marL="1657350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7"/>
                  </a:buBlip>
                  <a:defRPr sz="1600" b="1">
                    <a:solidFill>
                      <a:schemeClr val="tx1"/>
                    </a:solidFill>
                    <a:latin typeface="+mn-lt"/>
                  </a:defRPr>
                </a:lvl4pPr>
                <a:lvl5pPr marL="2095500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7"/>
                  </a:buBlip>
                  <a:defRPr sz="1600" b="1">
                    <a:solidFill>
                      <a:schemeClr val="tx1"/>
                    </a:solidFill>
                    <a:latin typeface="+mn-lt"/>
                  </a:defRPr>
                </a:lvl5pPr>
                <a:lvl6pPr marL="2552700" indent="-276225" algn="l" rtl="0" fontAlgn="base">
                  <a:spcBef>
                    <a:spcPct val="20000"/>
                  </a:spcBef>
                  <a:spcAft>
                    <a:spcPct val="0"/>
                  </a:spcAft>
                  <a:buBlip>
                    <a:blip r:embed="rId7"/>
                  </a:buBlip>
                  <a:defRPr sz="1600" b="1">
                    <a:solidFill>
                      <a:schemeClr val="tx1"/>
                    </a:solidFill>
                    <a:latin typeface="+mn-lt"/>
                  </a:defRPr>
                </a:lvl6pPr>
                <a:lvl7pPr marL="3009900" indent="-276225" algn="l" rtl="0" fontAlgn="base">
                  <a:spcBef>
                    <a:spcPct val="20000"/>
                  </a:spcBef>
                  <a:spcAft>
                    <a:spcPct val="0"/>
                  </a:spcAft>
                  <a:buBlip>
                    <a:blip r:embed="rId7"/>
                  </a:buBlip>
                  <a:defRPr sz="1600" b="1">
                    <a:solidFill>
                      <a:schemeClr val="tx1"/>
                    </a:solidFill>
                    <a:latin typeface="+mn-lt"/>
                  </a:defRPr>
                </a:lvl7pPr>
                <a:lvl8pPr marL="3467100" indent="-276225" algn="l" rtl="0" fontAlgn="base">
                  <a:spcBef>
                    <a:spcPct val="20000"/>
                  </a:spcBef>
                  <a:spcAft>
                    <a:spcPct val="0"/>
                  </a:spcAft>
                  <a:buBlip>
                    <a:blip r:embed="rId7"/>
                  </a:buBlip>
                  <a:defRPr sz="1600" b="1">
                    <a:solidFill>
                      <a:schemeClr val="tx1"/>
                    </a:solidFill>
                    <a:latin typeface="+mn-lt"/>
                  </a:defRPr>
                </a:lvl8pPr>
                <a:lvl9pPr marL="3924300" indent="-276225" algn="l" rtl="0" fontAlgn="base">
                  <a:spcBef>
                    <a:spcPct val="20000"/>
                  </a:spcBef>
                  <a:spcAft>
                    <a:spcPct val="0"/>
                  </a:spcAft>
                  <a:buBlip>
                    <a:blip r:embed="rId7"/>
                  </a:buBlip>
                  <a:defRPr sz="1600" b="1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None/>
                </a:pPr>
                <a:r>
                  <a:rPr lang="de-DE" sz="1800" kern="0" dirty="0">
                    <a:latin typeface="+mj-lt"/>
                  </a:rPr>
                  <a:t>Exp. 0.1 % </a:t>
                </a:r>
                <a:r>
                  <a:rPr lang="de-DE" sz="1800" kern="0" dirty="0" err="1">
                    <a:latin typeface="+mj-lt"/>
                  </a:rPr>
                  <a:t>precision</a:t>
                </a:r>
                <a:r>
                  <a:rPr lang="de-DE" sz="1800" kern="0" dirty="0">
                    <a:latin typeface="+mj-lt"/>
                  </a:rPr>
                  <a:t> at </a:t>
                </a:r>
                <a:r>
                  <a:rPr lang="de-DE" sz="1800" kern="0" dirty="0" err="1">
                    <a:latin typeface="+mj-lt"/>
                  </a:rPr>
                  <a:t>this</a:t>
                </a:r>
                <a:r>
                  <a:rPr lang="de-DE" sz="1800" kern="0" dirty="0">
                    <a:latin typeface="+mj-lt"/>
                  </a:rPr>
                  <a:t> rate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1800" i="1" kern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de-DE" sz="1800" kern="0" smtClean="0">
                            <a:solidFill>
                              <a:schemeClr val="accent1"/>
                            </a:solidFill>
                            <a:latin typeface="+mj-lt"/>
                          </a:rPr>
                          <m:t>N</m:t>
                        </m:r>
                      </m:e>
                    </m:rad>
                    <m:r>
                      <m:rPr>
                        <m:nor/>
                      </m:rPr>
                      <a:rPr lang="de-DE" sz="1800" kern="0" smtClean="0">
                        <a:solidFill>
                          <a:schemeClr val="accent1"/>
                        </a:solidFill>
                        <a:latin typeface="+mj-lt"/>
                      </a:rPr>
                      <m:t>=18.</m:t>
                    </m:r>
                    <m:r>
                      <m:rPr>
                        <m:nor/>
                      </m:rPr>
                      <a:rPr lang="de-DE" sz="1800" b="1" i="0" kern="0" smtClean="0">
                        <a:solidFill>
                          <a:schemeClr val="accent1"/>
                        </a:solidFill>
                        <a:latin typeface="+mj-lt"/>
                      </a:rPr>
                      <m:t>7</m:t>
                    </m:r>
                    <m:r>
                      <m:rPr>
                        <m:nor/>
                      </m:rPr>
                      <a:rPr lang="de-DE" sz="1800" kern="0" smtClean="0">
                        <a:solidFill>
                          <a:schemeClr val="accent1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de-DE" sz="1800" kern="0" smtClean="0">
                        <a:solidFill>
                          <a:schemeClr val="accent1"/>
                        </a:solidFill>
                        <a:latin typeface="+mj-lt"/>
                      </a:rPr>
                      <m:t>cps</m:t>
                    </m:r>
                    <m:r>
                      <m:rPr>
                        <m:nor/>
                      </m:rPr>
                      <a:rPr lang="de-DE" sz="1800" kern="0" smtClean="0">
                        <a:solidFill>
                          <a:schemeClr val="accent1"/>
                        </a:solidFill>
                        <a:latin typeface="+mj-lt"/>
                      </a:rPr>
                      <m:t> </m:t>
                    </m:r>
                  </m:oMath>
                </a14:m>
                <a:r>
                  <a:rPr lang="de-DE" sz="1800" kern="0" dirty="0">
                    <a:solidFill>
                      <a:schemeClr val="accent1"/>
                    </a:solidFill>
                    <a:latin typeface="+mj-lt"/>
                  </a:rPr>
                  <a:t>.  </a:t>
                </a:r>
              </a:p>
              <a:p>
                <a:pPr marL="0" indent="0" algn="ctr">
                  <a:buNone/>
                </a:pPr>
                <a:r>
                  <a:rPr lang="de-DE" sz="1800" kern="0" dirty="0" err="1">
                    <a:latin typeface="+mj-lt"/>
                  </a:rPr>
                  <a:t>Measured</a:t>
                </a:r>
                <a:r>
                  <a:rPr lang="de-DE" sz="1800" kern="0" dirty="0">
                    <a:latin typeface="+mj-lt"/>
                  </a:rPr>
                  <a:t> </a:t>
                </a:r>
                <a:r>
                  <a:rPr lang="de-DE" sz="1800" kern="0" dirty="0" err="1">
                    <a:latin typeface="+mj-lt"/>
                  </a:rPr>
                  <a:t>precision</a:t>
                </a:r>
                <a:r>
                  <a:rPr lang="de-DE" sz="1800" kern="0" dirty="0">
                    <a:latin typeface="+mj-lt"/>
                  </a:rPr>
                  <a:t> </a:t>
                </a:r>
                <a:r>
                  <a:rPr lang="de-DE" sz="1800" kern="0" dirty="0"/>
                  <a:t>(1 min </a:t>
                </a:r>
                <a:r>
                  <a:rPr lang="de-DE" sz="1800" kern="0" dirty="0" err="1"/>
                  <a:t>base</a:t>
                </a:r>
                <a:r>
                  <a:rPr lang="de-DE" sz="1800" kern="0" dirty="0"/>
                  <a:t>)</a:t>
                </a:r>
                <a14:m>
                  <m:oMath xmlns:m="http://schemas.openxmlformats.org/officeDocument/2006/math">
                    <m:r>
                      <a:rPr lang="de-DE" sz="1800" b="1" i="0" kern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nor/>
                      </m:rPr>
                      <a:rPr lang="de-DE" sz="1800" kern="0" dirty="0" smtClean="0">
                        <a:solidFill>
                          <a:schemeClr val="accent1"/>
                        </a:solidFill>
                        <a:latin typeface="+mj-lt"/>
                      </a:rPr>
                      <m:t>σ</m:t>
                    </m:r>
                    <m:r>
                      <m:rPr>
                        <m:nor/>
                      </m:rPr>
                      <a:rPr lang="de-DE" sz="1800" kern="0" dirty="0" smtClean="0">
                        <a:solidFill>
                          <a:schemeClr val="accent1"/>
                        </a:solidFill>
                        <a:latin typeface="+mj-lt"/>
                      </a:rPr>
                      <m:t>= 18.</m:t>
                    </m:r>
                    <m:r>
                      <m:rPr>
                        <m:nor/>
                      </m:rPr>
                      <a:rPr lang="de-DE" sz="1800" b="1" i="0" kern="0" dirty="0" smtClean="0">
                        <a:solidFill>
                          <a:schemeClr val="accent1"/>
                        </a:solidFill>
                        <a:latin typeface="+mj-lt"/>
                      </a:rPr>
                      <m:t>9</m:t>
                    </m:r>
                    <m:r>
                      <m:rPr>
                        <m:nor/>
                      </m:rPr>
                      <a:rPr lang="de-DE" sz="1800" kern="0" dirty="0" smtClean="0">
                        <a:solidFill>
                          <a:schemeClr val="accent1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de-DE" sz="1800" kern="0" dirty="0" smtClean="0">
                        <a:solidFill>
                          <a:schemeClr val="accent1"/>
                        </a:solidFill>
                        <a:latin typeface="+mj-lt"/>
                      </a:rPr>
                      <m:t>cps</m:t>
                    </m:r>
                  </m:oMath>
                </a14:m>
                <a:r>
                  <a:rPr lang="de-DE" sz="1800" kern="0" dirty="0">
                    <a:latin typeface="+mj-lt"/>
                  </a:rPr>
                  <a:t>. </a:t>
                </a:r>
              </a:p>
            </p:txBody>
          </p:sp>
        </mc:Choice>
        <mc:Fallback>
          <p:sp>
            <p:nvSpPr>
              <p:cNvPr id="15" name="Inhaltsplatzhalter 2">
                <a:extLst>
                  <a:ext uri="{FF2B5EF4-FFF2-40B4-BE49-F238E27FC236}">
                    <a16:creationId xmlns:a16="http://schemas.microsoft.com/office/drawing/2014/main" id="{92848CC9-0711-4F74-833C-2F4CE013B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4653136"/>
                <a:ext cx="9501855" cy="3236728"/>
              </a:xfrm>
              <a:prstGeom prst="rect">
                <a:avLst/>
              </a:prstGeom>
              <a:blipFill>
                <a:blip r:embed="rId8"/>
                <a:stretch>
                  <a:fillRect t="-13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21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Endpoint</a:t>
            </a:r>
            <a:r>
              <a:rPr lang="de-DE" dirty="0"/>
              <a:t> </a:t>
            </a:r>
            <a:r>
              <a:rPr lang="de-DE" dirty="0" err="1"/>
              <a:t>stability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4252963" y="846138"/>
            <a:ext cx="19752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>
                <a:latin typeface="+mj-lt"/>
              </a:rPr>
              <a:t>Output </a:t>
            </a:r>
            <a:r>
              <a:rPr lang="de-DE" sz="1800" b="1" dirty="0" err="1">
                <a:latin typeface="+mj-lt"/>
              </a:rPr>
              <a:t>of</a:t>
            </a:r>
            <a:r>
              <a:rPr lang="de-DE" sz="1800" b="1" dirty="0">
                <a:latin typeface="+mj-lt"/>
              </a:rPr>
              <a:t> fit </a:t>
            </a:r>
          </a:p>
          <a:p>
            <a:r>
              <a:rPr lang="de-DE" sz="1800" b="1" dirty="0">
                <a:solidFill>
                  <a:srgbClr val="FF0000"/>
                </a:solidFill>
                <a:latin typeface="+mj-lt"/>
              </a:rPr>
              <a:t>E</a:t>
            </a:r>
            <a:r>
              <a:rPr lang="de-DE" sz="1800" b="1" baseline="-25000" dirty="0">
                <a:solidFill>
                  <a:srgbClr val="FF0000"/>
                </a:solidFill>
                <a:latin typeface="+mj-lt"/>
              </a:rPr>
              <a:t>0</a:t>
            </a:r>
            <a:r>
              <a:rPr lang="de-DE" sz="1800" b="1" dirty="0">
                <a:latin typeface="+mj-lt"/>
              </a:rPr>
              <a:t>, </a:t>
            </a:r>
            <a:r>
              <a:rPr lang="de-DE" sz="1800" b="1" dirty="0" err="1">
                <a:latin typeface="+mj-lt"/>
              </a:rPr>
              <a:t>Bckg</a:t>
            </a:r>
            <a:r>
              <a:rPr lang="de-DE" sz="1800" b="1" dirty="0">
                <a:latin typeface="+mj-lt"/>
              </a:rPr>
              <a:t>., Norm.</a:t>
            </a:r>
          </a:p>
          <a:p>
            <a:r>
              <a:rPr lang="de-DE" sz="1800" b="1" dirty="0">
                <a:latin typeface="+mj-lt"/>
              </a:rPr>
              <a:t>m</a:t>
            </a:r>
            <a:r>
              <a:rPr lang="el-GR" sz="1800" b="1" baseline="-25000" dirty="0">
                <a:latin typeface="+mj-lt"/>
              </a:rPr>
              <a:t>ν</a:t>
            </a:r>
            <a:r>
              <a:rPr lang="de-DE" sz="1800" b="1" dirty="0">
                <a:latin typeface="+mj-lt"/>
              </a:rPr>
              <a:t>=0 eV</a:t>
            </a:r>
            <a:endParaRPr lang="en-US" sz="1800" b="1" dirty="0">
              <a:latin typeface="+mj-lt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252963" y="1884367"/>
            <a:ext cx="4600698" cy="1631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2000" b="1" dirty="0" err="1"/>
              <a:t>Endpoint</a:t>
            </a:r>
            <a:r>
              <a:rPr lang="de-DE" sz="2000" b="1" dirty="0"/>
              <a:t> fit </a:t>
            </a:r>
            <a:r>
              <a:rPr lang="de-DE" sz="2000" b="1" dirty="0" err="1"/>
              <a:t>parameter</a:t>
            </a:r>
            <a:r>
              <a:rPr lang="de-DE" sz="2000" b="1" dirty="0"/>
              <a:t> </a:t>
            </a:r>
            <a:r>
              <a:rPr lang="de-DE" sz="2000" b="1" dirty="0" err="1"/>
              <a:t>can</a:t>
            </a:r>
            <a:r>
              <a:rPr lang="de-DE" sz="2000" b="1" dirty="0"/>
              <a:t> </a:t>
            </a:r>
            <a:r>
              <a:rPr lang="de-DE" sz="2000" b="1" dirty="0" err="1"/>
              <a:t>be</a:t>
            </a:r>
            <a:r>
              <a:rPr lang="de-DE" sz="2000" b="1" dirty="0"/>
              <a:t> </a:t>
            </a:r>
            <a:r>
              <a:rPr lang="de-DE" sz="2000" b="1" dirty="0" err="1"/>
              <a:t>reproduced</a:t>
            </a:r>
            <a:r>
              <a:rPr lang="de-DE" sz="2000" b="1" dirty="0"/>
              <a:t> </a:t>
            </a:r>
            <a:r>
              <a:rPr lang="de-DE" sz="2000" b="1" dirty="0" err="1"/>
              <a:t>from</a:t>
            </a:r>
            <a:r>
              <a:rPr lang="de-DE" sz="2000" b="1" dirty="0"/>
              <a:t> </a:t>
            </a:r>
            <a:r>
              <a:rPr lang="de-DE" sz="2000" b="1" dirty="0" err="1"/>
              <a:t>scans</a:t>
            </a:r>
            <a:r>
              <a:rPr lang="de-DE" sz="2000" b="1" dirty="0"/>
              <a:t> </a:t>
            </a:r>
            <a:r>
              <a:rPr lang="de-DE" sz="2000" b="1" dirty="0" err="1"/>
              <a:t>with</a:t>
            </a:r>
            <a:r>
              <a:rPr lang="de-DE" sz="2000" b="1" dirty="0"/>
              <a:t> &lt;1.5 eV </a:t>
            </a:r>
          </a:p>
          <a:p>
            <a:pPr algn="ctr"/>
            <a:endParaRPr lang="de-DE" sz="2000" b="1" dirty="0"/>
          </a:p>
          <a:p>
            <a:pPr algn="ctr"/>
            <a:r>
              <a:rPr lang="de-DE" sz="2000" b="1" dirty="0" err="1"/>
              <a:t>Agrees</a:t>
            </a:r>
            <a:r>
              <a:rPr lang="de-DE" sz="2000" b="1" dirty="0"/>
              <a:t> </a:t>
            </a:r>
            <a:r>
              <a:rPr lang="de-DE" sz="2000" b="1" dirty="0" err="1"/>
              <a:t>with</a:t>
            </a:r>
            <a:r>
              <a:rPr lang="de-DE" sz="2000" b="1" dirty="0"/>
              <a:t> </a:t>
            </a:r>
            <a:r>
              <a:rPr lang="de-DE" sz="2000" b="1" dirty="0" err="1"/>
              <a:t>expectation</a:t>
            </a:r>
            <a:r>
              <a:rPr lang="de-DE" sz="2000" b="1" dirty="0"/>
              <a:t> </a:t>
            </a:r>
            <a:br>
              <a:rPr lang="de-DE" sz="2000" b="1" dirty="0"/>
            </a:br>
            <a:r>
              <a:rPr lang="de-DE" sz="2000" b="1" dirty="0"/>
              <a:t>(incl. </a:t>
            </a:r>
            <a:r>
              <a:rPr lang="de-DE" sz="2000" b="1" dirty="0" err="1"/>
              <a:t>systematics</a:t>
            </a:r>
            <a:r>
              <a:rPr lang="de-DE" sz="2000" b="1" dirty="0"/>
              <a:t>)</a:t>
            </a:r>
            <a:endParaRPr lang="en-US" sz="2000" b="1" dirty="0"/>
          </a:p>
        </p:txBody>
      </p:sp>
      <p:sp>
        <p:nvSpPr>
          <p:cNvPr id="5" name="Rechteck 4"/>
          <p:cNvSpPr/>
          <p:nvPr/>
        </p:nvSpPr>
        <p:spPr>
          <a:xfrm rot="16200000">
            <a:off x="-829762" y="4861727"/>
            <a:ext cx="23510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latin typeface="+mj-lt"/>
              </a:rPr>
              <a:t>E</a:t>
            </a:r>
            <a:r>
              <a:rPr lang="de-DE" sz="2000" b="1" baseline="-25000" dirty="0">
                <a:latin typeface="+mj-lt"/>
              </a:rPr>
              <a:t>0 </a:t>
            </a:r>
            <a:r>
              <a:rPr lang="de-DE" sz="2000" b="1" dirty="0">
                <a:latin typeface="+mj-lt"/>
              </a:rPr>
              <a:t>– &lt;E</a:t>
            </a:r>
            <a:r>
              <a:rPr lang="de-DE" sz="2000" b="1" baseline="-25000" dirty="0">
                <a:latin typeface="+mj-lt"/>
              </a:rPr>
              <a:t>0</a:t>
            </a:r>
            <a:r>
              <a:rPr lang="de-DE" sz="2000" b="1" dirty="0">
                <a:latin typeface="+mj-lt"/>
              </a:rPr>
              <a:t>&gt; (eV)</a:t>
            </a:r>
            <a:endParaRPr lang="en-US" sz="2000" dirty="0">
              <a:latin typeface="+mj-lt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3E906132-AC0B-4380-A1F3-7161E06BD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5" y="846138"/>
            <a:ext cx="4022010" cy="2978296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610DB396-8DC7-4FB6-ADC5-736DF1F1F9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1" t="4906" r="8784" b="52715"/>
          <a:stretch/>
        </p:blipFill>
        <p:spPr>
          <a:xfrm>
            <a:off x="600794" y="3886252"/>
            <a:ext cx="8394319" cy="225634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702762" y="406299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+mj-lt"/>
              </a:rPr>
              <a:t>72 runs = 5.3 days	</a:t>
            </a:r>
          </a:p>
        </p:txBody>
      </p:sp>
    </p:spTree>
    <p:extLst>
      <p:ext uri="{BB962C8B-B14F-4D97-AF65-F5344CB8AC3E}">
        <p14:creationId xmlns:p14="http://schemas.microsoft.com/office/powerpoint/2010/main" val="154054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Ongoing</a:t>
            </a:r>
            <a:r>
              <a:rPr lang="de-DE" dirty="0"/>
              <a:t> </a:t>
            </a:r>
            <a:r>
              <a:rPr lang="de-DE" dirty="0" err="1"/>
              <a:t>analysis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255775" y="1249121"/>
            <a:ext cx="3051480" cy="1950049"/>
            <a:chOff x="3347319" y="1208763"/>
            <a:chExt cx="5359367" cy="3613143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9872" y="1208766"/>
              <a:ext cx="5286814" cy="3533566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4626956" y="4337183"/>
              <a:ext cx="3600400" cy="4847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 err="1">
                  <a:latin typeface="+mj-lt"/>
                </a:rPr>
                <a:t>retarding</a:t>
              </a:r>
              <a:r>
                <a:rPr lang="de-DE" sz="1100" dirty="0">
                  <a:latin typeface="+mj-lt"/>
                </a:rPr>
                <a:t> </a:t>
              </a:r>
              <a:r>
                <a:rPr lang="de-DE" sz="1100" dirty="0" err="1">
                  <a:latin typeface="+mj-lt"/>
                </a:rPr>
                <a:t>energy</a:t>
              </a:r>
              <a:r>
                <a:rPr lang="de-DE" sz="1100" dirty="0">
                  <a:latin typeface="+mj-lt"/>
                </a:rPr>
                <a:t> </a:t>
              </a:r>
              <a:r>
                <a:rPr lang="de-DE" sz="1100" dirty="0" err="1">
                  <a:latin typeface="+mj-lt"/>
                </a:rPr>
                <a:t>qU</a:t>
              </a:r>
              <a:r>
                <a:rPr lang="de-DE" sz="1100" dirty="0">
                  <a:latin typeface="+mj-lt"/>
                </a:rPr>
                <a:t> – </a:t>
              </a:r>
              <a:r>
                <a:rPr lang="de-DE" sz="1100" dirty="0" err="1">
                  <a:latin typeface="+mj-lt"/>
                </a:rPr>
                <a:t>E</a:t>
              </a:r>
              <a:r>
                <a:rPr lang="de-DE" sz="1100" baseline="-25000" dirty="0" err="1">
                  <a:latin typeface="+mj-lt"/>
                </a:rPr>
                <a:t>0</a:t>
              </a:r>
              <a:r>
                <a:rPr lang="de-DE" sz="1100" dirty="0">
                  <a:latin typeface="+mj-lt"/>
                </a:rPr>
                <a:t> (eV)</a:t>
              </a:r>
              <a:endParaRPr lang="en-GB" sz="1100" dirty="0">
                <a:latin typeface="+mj-lt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 rot="16200000">
              <a:off x="2175481" y="2380601"/>
              <a:ext cx="2803145" cy="4594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>
                  <a:latin typeface="+mj-lt"/>
                </a:rPr>
                <a:t>rate (</a:t>
              </a:r>
              <a:r>
                <a:rPr lang="de-DE" sz="1100" dirty="0" err="1">
                  <a:latin typeface="+mj-lt"/>
                </a:rPr>
                <a:t>cps</a:t>
              </a:r>
              <a:r>
                <a:rPr lang="de-DE" sz="1100" dirty="0">
                  <a:latin typeface="+mj-lt"/>
                </a:rPr>
                <a:t>)</a:t>
              </a:r>
              <a:endParaRPr lang="en-GB" sz="1100" dirty="0">
                <a:latin typeface="+mj-lt"/>
              </a:endParaRPr>
            </a:p>
          </p:txBody>
        </p:sp>
      </p:grpSp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489" y="1110790"/>
            <a:ext cx="1943719" cy="152720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378" y="3199170"/>
            <a:ext cx="2463401" cy="151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79" y="4370723"/>
            <a:ext cx="1651572" cy="1902775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5754328" y="1332965"/>
            <a:ext cx="3096344" cy="1296144"/>
            <a:chOff x="5076056" y="5301208"/>
            <a:chExt cx="3096344" cy="1296144"/>
          </a:xfrm>
        </p:grpSpPr>
        <p:pic>
          <p:nvPicPr>
            <p:cNvPr id="14" name="Picture 2" descr="C:\Users\Admin\bwSyncAndShare\KIT\CONFERENCES\2016-07_Neutrino2016-London_Ions\poster_ions\3_Poster\fluxtube_contour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5301208"/>
              <a:ext cx="3096344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Gerader Verbinder 14"/>
            <p:cNvCxnSpPr/>
            <p:nvPr/>
          </p:nvCxnSpPr>
          <p:spPr>
            <a:xfrm flipV="1">
              <a:off x="5364088" y="5442905"/>
              <a:ext cx="2010420" cy="505236"/>
            </a:xfrm>
            <a:prstGeom prst="line">
              <a:avLst/>
            </a:prstGeom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>
            <a:xfrm flipV="1">
              <a:off x="5126045" y="5948141"/>
              <a:ext cx="238043" cy="1139"/>
            </a:xfrm>
            <a:prstGeom prst="line">
              <a:avLst/>
            </a:prstGeom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>
            <a:xfrm>
              <a:off x="6369298" y="5695523"/>
              <a:ext cx="1593175" cy="245047"/>
            </a:xfrm>
            <a:prstGeom prst="line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4317" y="4581128"/>
            <a:ext cx="1224136" cy="1728192"/>
          </a:xfrm>
          <a:prstGeom prst="rect">
            <a:avLst/>
          </a:prstGeom>
        </p:spPr>
      </p:pic>
      <p:pic>
        <p:nvPicPr>
          <p:cNvPr id="19" name="Picture 4" descr="final-stat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1498" y="3141664"/>
            <a:ext cx="3753228" cy="1272712"/>
          </a:xfrm>
          <a:prstGeom prst="rect">
            <a:avLst/>
          </a:prstGeom>
          <a:noFill/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144" y="4558373"/>
            <a:ext cx="1700808" cy="1700808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1176749" y="5230044"/>
            <a:ext cx="146706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</a:rPr>
              <a:t>Ion </a:t>
            </a:r>
            <a:r>
              <a:rPr lang="de-DE" sz="1800" dirty="0" err="1">
                <a:solidFill>
                  <a:schemeClr val="bg1"/>
                </a:solidFill>
              </a:rPr>
              <a:t>retention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6827718" y="4875423"/>
            <a:ext cx="2146742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de-DE" sz="1800" dirty="0" err="1">
                <a:solidFill>
                  <a:schemeClr val="bg1"/>
                </a:solidFill>
              </a:rPr>
              <a:t>Method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testing</a:t>
            </a: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 err="1">
                <a:solidFill>
                  <a:schemeClr val="bg1"/>
                </a:solidFill>
              </a:rPr>
              <a:t>for</a:t>
            </a:r>
            <a:r>
              <a:rPr lang="de-DE" sz="1800" dirty="0">
                <a:solidFill>
                  <a:schemeClr val="bg1"/>
                </a:solidFill>
              </a:rPr>
              <a:t> sterile </a:t>
            </a:r>
            <a:r>
              <a:rPr lang="de-DE" sz="1800" dirty="0" err="1">
                <a:solidFill>
                  <a:schemeClr val="bg1"/>
                </a:solidFill>
              </a:rPr>
              <a:t>neutrinos</a:t>
            </a: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 err="1">
                <a:solidFill>
                  <a:schemeClr val="bg1"/>
                </a:solidFill>
              </a:rPr>
              <a:t>search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529136" y="1396675"/>
            <a:ext cx="281359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</a:rPr>
              <a:t>Gas </a:t>
            </a:r>
            <a:r>
              <a:rPr lang="de-DE" sz="1800" dirty="0" err="1">
                <a:solidFill>
                  <a:schemeClr val="bg1"/>
                </a:solidFill>
              </a:rPr>
              <a:t>model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and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scattering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6490359" y="1682398"/>
            <a:ext cx="1817549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</a:rPr>
              <a:t>Tritium </a:t>
            </a:r>
            <a:r>
              <a:rPr lang="de-DE" sz="1800" dirty="0" err="1">
                <a:solidFill>
                  <a:schemeClr val="bg1"/>
                </a:solidFill>
              </a:rPr>
              <a:t>induced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sz="1800" dirty="0" err="1">
                <a:solidFill>
                  <a:schemeClr val="bg1"/>
                </a:solidFill>
              </a:rPr>
              <a:t>background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3763019" y="2179398"/>
            <a:ext cx="150554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</a:rPr>
              <a:t>Source </a:t>
            </a:r>
          </a:p>
          <a:p>
            <a:pPr algn="ctr"/>
            <a:r>
              <a:rPr lang="de-DE" sz="1800" dirty="0" err="1">
                <a:solidFill>
                  <a:schemeClr val="bg1"/>
                </a:solidFill>
              </a:rPr>
              <a:t>homogeneity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866238" y="3446337"/>
            <a:ext cx="2749471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Cross-correlation against</a:t>
            </a:r>
          </a:p>
          <a:p>
            <a:r>
              <a:rPr lang="en-US" sz="1800" dirty="0">
                <a:solidFill>
                  <a:schemeClr val="bg1"/>
                </a:solidFill>
              </a:rPr>
              <a:t>other sensors</a:t>
            </a:r>
          </a:p>
        </p:txBody>
      </p:sp>
      <p:sp>
        <p:nvSpPr>
          <p:cNvPr id="27" name="Rechteck 26"/>
          <p:cNvSpPr/>
          <p:nvPr/>
        </p:nvSpPr>
        <p:spPr>
          <a:xfrm>
            <a:off x="3473568" y="5583687"/>
            <a:ext cx="1843197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Time correlated </a:t>
            </a:r>
          </a:p>
          <a:p>
            <a:r>
              <a:rPr lang="en-US" sz="1800" dirty="0">
                <a:solidFill>
                  <a:schemeClr val="bg1"/>
                </a:solidFill>
              </a:rPr>
              <a:t>measurements</a:t>
            </a:r>
          </a:p>
        </p:txBody>
      </p:sp>
      <p:sp>
        <p:nvSpPr>
          <p:cNvPr id="28" name="Rechteck 27"/>
          <p:cNvSpPr/>
          <p:nvPr/>
        </p:nvSpPr>
        <p:spPr>
          <a:xfrm>
            <a:off x="6315434" y="2857936"/>
            <a:ext cx="235192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Molecular final states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51A53D7-053E-4E1F-84A7-F0D31369EEE1}"/>
              </a:ext>
            </a:extLst>
          </p:cNvPr>
          <p:cNvSpPr txBox="1"/>
          <p:nvPr/>
        </p:nvSpPr>
        <p:spPr>
          <a:xfrm>
            <a:off x="1626157" y="948770"/>
            <a:ext cx="6322099" cy="489364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/>
              <a:t>KATRIN </a:t>
            </a:r>
            <a:r>
              <a:rPr lang="de-DE" b="1" dirty="0" err="1"/>
              <a:t>collaboration</a:t>
            </a:r>
            <a:r>
              <a:rPr lang="de-DE" b="1" dirty="0"/>
              <a:t> </a:t>
            </a:r>
            <a:r>
              <a:rPr lang="de-DE" b="1" dirty="0" err="1"/>
              <a:t>posters</a:t>
            </a:r>
            <a:endParaRPr lang="de-DE" b="1" dirty="0"/>
          </a:p>
          <a:p>
            <a:pPr algn="ctr"/>
            <a:endParaRPr lang="de-DE" dirty="0"/>
          </a:p>
          <a:p>
            <a:pPr algn="ctr"/>
            <a:r>
              <a:rPr lang="de-DE" dirty="0"/>
              <a:t>Carsten </a:t>
            </a:r>
            <a:r>
              <a:rPr lang="de-DE" dirty="0" err="1"/>
              <a:t>Röttele</a:t>
            </a:r>
            <a:br>
              <a:rPr lang="de-DE" dirty="0"/>
            </a:br>
            <a:r>
              <a:rPr lang="de-DE" i="1" dirty="0"/>
              <a:t>Source </a:t>
            </a:r>
            <a:r>
              <a:rPr lang="de-DE" i="1" dirty="0" err="1"/>
              <a:t>section</a:t>
            </a:r>
            <a:r>
              <a:rPr lang="de-DE" i="1" dirty="0"/>
              <a:t> </a:t>
            </a:r>
            <a:r>
              <a:rPr lang="de-DE" i="1" dirty="0" err="1"/>
              <a:t>performance</a:t>
            </a:r>
            <a:endParaRPr lang="de-DE" i="1" dirty="0"/>
          </a:p>
          <a:p>
            <a:pPr algn="ctr"/>
            <a:endParaRPr lang="de-DE" dirty="0"/>
          </a:p>
          <a:p>
            <a:pPr algn="ctr"/>
            <a:r>
              <a:rPr lang="de-DE" dirty="0"/>
              <a:t>Oliver Rest </a:t>
            </a:r>
            <a:br>
              <a:rPr lang="de-DE" dirty="0"/>
            </a:br>
            <a:r>
              <a:rPr lang="de-DE" i="1" dirty="0"/>
              <a:t>High </a:t>
            </a:r>
            <a:r>
              <a:rPr lang="de-DE" i="1" dirty="0" err="1"/>
              <a:t>voltage</a:t>
            </a:r>
            <a:r>
              <a:rPr lang="de-DE" i="1" dirty="0"/>
              <a:t> </a:t>
            </a:r>
            <a:r>
              <a:rPr lang="de-DE" i="1" dirty="0" err="1"/>
              <a:t>performance</a:t>
            </a:r>
            <a:endParaRPr lang="de-DE" i="1" dirty="0"/>
          </a:p>
          <a:p>
            <a:pPr algn="ctr"/>
            <a:endParaRPr lang="de-DE" dirty="0"/>
          </a:p>
          <a:p>
            <a:pPr algn="ctr"/>
            <a:r>
              <a:rPr lang="de-DE" dirty="0" err="1"/>
              <a:t>Wonqook</a:t>
            </a:r>
            <a:r>
              <a:rPr lang="de-DE" dirty="0"/>
              <a:t> Choi </a:t>
            </a:r>
            <a:br>
              <a:rPr lang="de-DE" dirty="0"/>
            </a:br>
            <a:r>
              <a:rPr lang="de-DE" i="1" dirty="0"/>
              <a:t>Beta </a:t>
            </a:r>
            <a:r>
              <a:rPr lang="de-DE" i="1" dirty="0" err="1"/>
              <a:t>spectrum</a:t>
            </a:r>
            <a:r>
              <a:rPr lang="de-DE" i="1" dirty="0"/>
              <a:t> </a:t>
            </a:r>
            <a:r>
              <a:rPr lang="de-DE" i="1" dirty="0" err="1"/>
              <a:t>analysis</a:t>
            </a:r>
            <a:endParaRPr lang="de-DE" i="1" dirty="0"/>
          </a:p>
          <a:p>
            <a:pPr algn="ctr"/>
            <a:endParaRPr lang="de-DE" i="1" dirty="0"/>
          </a:p>
          <a:p>
            <a:pPr algn="ctr"/>
            <a:r>
              <a:rPr lang="de-DE" dirty="0"/>
              <a:t>Susanne Mertens</a:t>
            </a:r>
          </a:p>
          <a:p>
            <a:pPr algn="ctr"/>
            <a:r>
              <a:rPr lang="de-DE" i="1" dirty="0"/>
              <a:t>Sterile </a:t>
            </a:r>
            <a:r>
              <a:rPr lang="de-DE" i="1" dirty="0" err="1"/>
              <a:t>neutrinos</a:t>
            </a:r>
            <a:r>
              <a:rPr lang="de-DE" i="1" dirty="0"/>
              <a:t> </a:t>
            </a:r>
            <a:r>
              <a:rPr lang="de-DE" i="1" dirty="0" err="1"/>
              <a:t>with</a:t>
            </a:r>
            <a:r>
              <a:rPr lang="de-DE" i="1" dirty="0"/>
              <a:t> KATRIN</a:t>
            </a:r>
          </a:p>
        </p:txBody>
      </p:sp>
    </p:spTree>
    <p:extLst>
      <p:ext uri="{BB962C8B-B14F-4D97-AF65-F5344CB8AC3E}">
        <p14:creationId xmlns:p14="http://schemas.microsoft.com/office/powerpoint/2010/main" val="328909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view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past</a:t>
            </a:r>
            <a:r>
              <a:rPr lang="de-DE" dirty="0"/>
              <a:t> …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sp>
        <p:nvSpPr>
          <p:cNvPr id="14" name="Arrow">
            <a:extLst>
              <a:ext uri="{FF2B5EF4-FFF2-40B4-BE49-F238E27FC236}">
                <a16:creationId xmlns:a16="http://schemas.microsoft.com/office/drawing/2014/main" id="{376317D7-36F2-43B7-A7FE-5981FC0FAC28}"/>
              </a:ext>
            </a:extLst>
          </p:cNvPr>
          <p:cNvSpPr/>
          <p:nvPr/>
        </p:nvSpPr>
        <p:spPr>
          <a:xfrm>
            <a:off x="390525" y="2866701"/>
            <a:ext cx="8457541" cy="1026263"/>
          </a:xfrm>
          <a:prstGeom prst="rightArrow">
            <a:avLst>
              <a:gd name="adj1" fmla="val 59864"/>
              <a:gd name="adj2" fmla="val 69396"/>
            </a:avLst>
          </a:prstGeom>
          <a:solidFill>
            <a:srgbClr val="ADDACD"/>
          </a:solidFill>
          <a:ln w="25400">
            <a:solidFill>
              <a:schemeClr val="accent1"/>
            </a:solidFill>
            <a:bevel/>
          </a:ln>
        </p:spPr>
        <p:txBody>
          <a:bodyPr lIns="36945" rIns="36945" anchor="ctr"/>
          <a:lstStyle/>
          <a:p>
            <a:endParaRPr sz="1939"/>
          </a:p>
        </p:txBody>
      </p:sp>
      <p:sp>
        <p:nvSpPr>
          <p:cNvPr id="15" name="2001: Letter of Intent (hep-ex/0109033)">
            <a:extLst>
              <a:ext uri="{FF2B5EF4-FFF2-40B4-BE49-F238E27FC236}">
                <a16:creationId xmlns:a16="http://schemas.microsoft.com/office/drawing/2014/main" id="{9346FD07-A0FE-4CC0-84AD-620CEA46572A}"/>
              </a:ext>
            </a:extLst>
          </p:cNvPr>
          <p:cNvSpPr txBox="1"/>
          <p:nvPr/>
        </p:nvSpPr>
        <p:spPr>
          <a:xfrm>
            <a:off x="390526" y="1676056"/>
            <a:ext cx="172730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45" rIns="36945">
            <a:spAutoFit/>
          </a:bodyPr>
          <a:lstStyle/>
          <a:p>
            <a:pPr>
              <a:defRPr b="1"/>
            </a:pPr>
            <a:r>
              <a:rPr sz="1600" dirty="0">
                <a:latin typeface="+mj-lt"/>
              </a:rPr>
              <a:t>2001:</a:t>
            </a:r>
            <a:br>
              <a:rPr sz="1600" dirty="0">
                <a:latin typeface="+mj-lt"/>
              </a:rPr>
            </a:br>
            <a:r>
              <a:rPr sz="1600" dirty="0">
                <a:latin typeface="+mj-lt"/>
              </a:rPr>
              <a:t>Letter of Intent</a:t>
            </a:r>
            <a:br>
              <a:rPr sz="1600" dirty="0">
                <a:latin typeface="+mj-lt"/>
              </a:rPr>
            </a:br>
            <a:r>
              <a:rPr sz="1600" dirty="0">
                <a:latin typeface="+mj-lt"/>
              </a:rPr>
              <a:t>(</a:t>
            </a:r>
            <a:r>
              <a:rPr sz="1600" dirty="0">
                <a:latin typeface="+mj-lt"/>
                <a:ea typeface="American Typewriter"/>
                <a:cs typeface="American Typewriter"/>
                <a:sym typeface="American Typewriter"/>
              </a:rPr>
              <a:t>hep-ex/0109033</a:t>
            </a:r>
            <a:r>
              <a:rPr sz="1600" dirty="0">
                <a:latin typeface="+mj-lt"/>
              </a:rPr>
              <a:t>)</a:t>
            </a:r>
          </a:p>
        </p:txBody>
      </p:sp>
      <p:sp>
        <p:nvSpPr>
          <p:cNvPr id="16" name="KATRIN collaboration founded">
            <a:extLst>
              <a:ext uri="{FF2B5EF4-FFF2-40B4-BE49-F238E27FC236}">
                <a16:creationId xmlns:a16="http://schemas.microsoft.com/office/drawing/2014/main" id="{24F80C2E-D976-4696-9D60-984EC76C7981}"/>
              </a:ext>
            </a:extLst>
          </p:cNvPr>
          <p:cNvSpPr txBox="1"/>
          <p:nvPr/>
        </p:nvSpPr>
        <p:spPr>
          <a:xfrm>
            <a:off x="390525" y="4293702"/>
            <a:ext cx="199413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45" rIns="36945">
            <a:spAutoFit/>
          </a:bodyPr>
          <a:lstStyle>
            <a:lvl1pPr>
              <a:defRPr b="1"/>
            </a:lvl1pPr>
          </a:lstStyle>
          <a:p>
            <a:r>
              <a:rPr sz="1600">
                <a:latin typeface="+mj-lt"/>
              </a:rPr>
              <a:t>KATRIN collaboration founded</a:t>
            </a:r>
          </a:p>
        </p:txBody>
      </p:sp>
      <p:sp>
        <p:nvSpPr>
          <p:cNvPr id="17" name="2004:…">
            <a:extLst>
              <a:ext uri="{FF2B5EF4-FFF2-40B4-BE49-F238E27FC236}">
                <a16:creationId xmlns:a16="http://schemas.microsoft.com/office/drawing/2014/main" id="{864D0C4D-4254-44E7-B5C3-03963E2B0341}"/>
              </a:ext>
            </a:extLst>
          </p:cNvPr>
          <p:cNvSpPr txBox="1"/>
          <p:nvPr/>
        </p:nvSpPr>
        <p:spPr>
          <a:xfrm>
            <a:off x="2292298" y="1683092"/>
            <a:ext cx="1919862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45" rIns="36945">
            <a:spAutoFit/>
          </a:bodyPr>
          <a:lstStyle/>
          <a:p>
            <a:pPr>
              <a:defRPr b="1"/>
            </a:pPr>
            <a:r>
              <a:rPr sz="1600" dirty="0">
                <a:latin typeface="+mj-lt"/>
              </a:rPr>
              <a:t>2004:</a:t>
            </a:r>
          </a:p>
          <a:p>
            <a:pPr marL="184732" indent="-184732">
              <a:buClr>
                <a:srgbClr val="000000"/>
              </a:buClr>
              <a:buSzPct val="100000"/>
              <a:buChar char="-"/>
              <a:defRPr b="1"/>
            </a:pPr>
            <a:r>
              <a:rPr sz="1600" dirty="0">
                <a:latin typeface="+mj-lt"/>
              </a:rPr>
              <a:t>Design Report</a:t>
            </a:r>
          </a:p>
          <a:p>
            <a:pPr marL="184732" indent="-184732">
              <a:buClr>
                <a:srgbClr val="000000"/>
              </a:buClr>
              <a:buSzPct val="100000"/>
              <a:buChar char="-"/>
              <a:defRPr b="1"/>
            </a:pPr>
            <a:r>
              <a:rPr sz="1600" dirty="0">
                <a:latin typeface="+mj-lt"/>
              </a:rPr>
              <a:t>Industry contracts</a:t>
            </a:r>
            <a:br>
              <a:rPr sz="1600" dirty="0">
                <a:latin typeface="+mj-lt"/>
              </a:rPr>
            </a:br>
            <a:r>
              <a:rPr sz="1600" dirty="0">
                <a:latin typeface="+mj-lt"/>
              </a:rPr>
              <a:t>for major comp.</a:t>
            </a:r>
          </a:p>
        </p:txBody>
      </p:sp>
      <p:sp>
        <p:nvSpPr>
          <p:cNvPr id="18" name="2007-2012: Installation of main spectrometer electrode system">
            <a:extLst>
              <a:ext uri="{FF2B5EF4-FFF2-40B4-BE49-F238E27FC236}">
                <a16:creationId xmlns:a16="http://schemas.microsoft.com/office/drawing/2014/main" id="{9C8FCB88-80E6-454A-B024-14D427F34D13}"/>
              </a:ext>
            </a:extLst>
          </p:cNvPr>
          <p:cNvSpPr txBox="1"/>
          <p:nvPr/>
        </p:nvSpPr>
        <p:spPr>
          <a:xfrm>
            <a:off x="4475929" y="1683092"/>
            <a:ext cx="1994137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45" rIns="36945">
            <a:spAutoFit/>
          </a:bodyPr>
          <a:lstStyle>
            <a:lvl1pPr>
              <a:defRPr b="1"/>
            </a:lvl1pPr>
          </a:lstStyle>
          <a:p>
            <a:r>
              <a:rPr sz="1600" dirty="0">
                <a:latin typeface="+mj-lt"/>
              </a:rPr>
              <a:t>200</a:t>
            </a:r>
            <a:r>
              <a:rPr lang="de-DE" sz="1600" dirty="0">
                <a:latin typeface="+mj-lt"/>
              </a:rPr>
              <a:t>9</a:t>
            </a:r>
            <a:r>
              <a:rPr sz="1600" dirty="0">
                <a:latin typeface="+mj-lt"/>
              </a:rPr>
              <a:t>-2012: Installation of main spectrometer electrode system</a:t>
            </a:r>
          </a:p>
        </p:txBody>
      </p:sp>
      <p:sp>
        <p:nvSpPr>
          <p:cNvPr id="19" name="2006:  Main spectrometer arrives">
            <a:extLst>
              <a:ext uri="{FF2B5EF4-FFF2-40B4-BE49-F238E27FC236}">
                <a16:creationId xmlns:a16="http://schemas.microsoft.com/office/drawing/2014/main" id="{BBACEA17-5305-4490-AC27-BEC2989B1D61}"/>
              </a:ext>
            </a:extLst>
          </p:cNvPr>
          <p:cNvSpPr txBox="1"/>
          <p:nvPr/>
        </p:nvSpPr>
        <p:spPr>
          <a:xfrm>
            <a:off x="3123628" y="4037136"/>
            <a:ext cx="199413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45" rIns="36945">
            <a:spAutoFit/>
          </a:bodyPr>
          <a:lstStyle/>
          <a:p>
            <a:pPr>
              <a:defRPr b="1"/>
            </a:pPr>
            <a:r>
              <a:rPr sz="1600">
                <a:latin typeface="+mj-lt"/>
              </a:rPr>
              <a:t>2006: </a:t>
            </a:r>
            <a:br>
              <a:rPr sz="1600">
                <a:latin typeface="+mj-lt"/>
              </a:rPr>
            </a:br>
            <a:r>
              <a:rPr sz="1600">
                <a:latin typeface="+mj-lt"/>
              </a:rPr>
              <a:t>Main spectrometer arrives</a:t>
            </a:r>
          </a:p>
        </p:txBody>
      </p:sp>
      <p:sp>
        <p:nvSpPr>
          <p:cNvPr id="20" name="2013-2016: Commissioning of spectrometer and detector section">
            <a:extLst>
              <a:ext uri="{FF2B5EF4-FFF2-40B4-BE49-F238E27FC236}">
                <a16:creationId xmlns:a16="http://schemas.microsoft.com/office/drawing/2014/main" id="{98A2CB28-F59B-41FC-BB9B-D36EDDD04855}"/>
              </a:ext>
            </a:extLst>
          </p:cNvPr>
          <p:cNvSpPr txBox="1"/>
          <p:nvPr/>
        </p:nvSpPr>
        <p:spPr>
          <a:xfrm>
            <a:off x="5396398" y="4063644"/>
            <a:ext cx="1994137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45" rIns="36945">
            <a:spAutoFit/>
          </a:bodyPr>
          <a:lstStyle/>
          <a:p>
            <a:pPr>
              <a:defRPr b="1"/>
            </a:pPr>
            <a:r>
              <a:rPr sz="1600">
                <a:latin typeface="+mj-lt"/>
              </a:rPr>
              <a:t>2013-2016:</a:t>
            </a:r>
            <a:br>
              <a:rPr sz="1600">
                <a:latin typeface="+mj-lt"/>
              </a:rPr>
            </a:br>
            <a:r>
              <a:rPr sz="1600">
                <a:latin typeface="+mj-lt"/>
              </a:rPr>
              <a:t>Commissioning of spectrometer and detector section</a:t>
            </a:r>
          </a:p>
        </p:txBody>
      </p:sp>
      <p:sp>
        <p:nvSpPr>
          <p:cNvPr id="21" name="2015: Last major components arrive">
            <a:extLst>
              <a:ext uri="{FF2B5EF4-FFF2-40B4-BE49-F238E27FC236}">
                <a16:creationId xmlns:a16="http://schemas.microsoft.com/office/drawing/2014/main" id="{142B3105-F3AD-4E13-B4D8-E01748E7E600}"/>
              </a:ext>
            </a:extLst>
          </p:cNvPr>
          <p:cNvSpPr txBox="1"/>
          <p:nvPr/>
        </p:nvSpPr>
        <p:spPr>
          <a:xfrm>
            <a:off x="6467223" y="1683091"/>
            <a:ext cx="199413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45" rIns="36945">
            <a:spAutoFit/>
          </a:bodyPr>
          <a:lstStyle/>
          <a:p>
            <a:pPr>
              <a:defRPr b="1"/>
            </a:pPr>
            <a:r>
              <a:rPr sz="1600">
                <a:latin typeface="+mj-lt"/>
              </a:rPr>
              <a:t>2015:</a:t>
            </a:r>
            <a:br>
              <a:rPr sz="1600">
                <a:latin typeface="+mj-lt"/>
              </a:rPr>
            </a:br>
            <a:r>
              <a:rPr sz="1600">
                <a:latin typeface="+mj-lt"/>
              </a:rPr>
              <a:t>Last major components arrive</a:t>
            </a:r>
          </a:p>
        </p:txBody>
      </p:sp>
      <p:pic>
        <p:nvPicPr>
          <p:cNvPr id="22" name="Collaboration meeting I, December 2001, at FZK (IK).jpg" descr="Collaboration meeting I, December 2001, at FZK (IK).jpg">
            <a:extLst>
              <a:ext uri="{FF2B5EF4-FFF2-40B4-BE49-F238E27FC236}">
                <a16:creationId xmlns:a16="http://schemas.microsoft.com/office/drawing/2014/main" id="{1B6EFB28-BDA4-4CA0-BA41-49E1224C7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593" y="4881356"/>
            <a:ext cx="2356001" cy="829509"/>
          </a:xfrm>
          <a:prstGeom prst="rect">
            <a:avLst/>
          </a:pr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F5B783FA-B168-4B02-B151-58DF064A9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87249" y="518050"/>
            <a:ext cx="1818298" cy="1022305"/>
          </a:xfrm>
          <a:prstGeom prst="rect">
            <a:avLst/>
          </a:pr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sp>
        <p:nvSpPr>
          <p:cNvPr id="24" name="2016:  Beamline closed…">
            <a:extLst>
              <a:ext uri="{FF2B5EF4-FFF2-40B4-BE49-F238E27FC236}">
                <a16:creationId xmlns:a16="http://schemas.microsoft.com/office/drawing/2014/main" id="{54C7B513-A0CA-4D74-B056-FFDD3EBAA414}"/>
              </a:ext>
            </a:extLst>
          </p:cNvPr>
          <p:cNvSpPr txBox="1"/>
          <p:nvPr/>
        </p:nvSpPr>
        <p:spPr>
          <a:xfrm>
            <a:off x="7389452" y="4063644"/>
            <a:ext cx="1561141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45" rIns="36945">
            <a:spAutoFit/>
          </a:bodyPr>
          <a:lstStyle/>
          <a:p>
            <a:pPr>
              <a:defRPr b="1"/>
            </a:pPr>
            <a:r>
              <a:rPr sz="1600">
                <a:latin typeface="+mj-lt"/>
              </a:rPr>
              <a:t>2016: </a:t>
            </a:r>
            <a:br>
              <a:rPr sz="1600">
                <a:latin typeface="+mj-lt"/>
              </a:rPr>
            </a:br>
            <a:r>
              <a:rPr sz="1600">
                <a:latin typeface="+mj-lt"/>
              </a:rPr>
              <a:t>Beamline closed</a:t>
            </a:r>
          </a:p>
          <a:p>
            <a:pPr>
              <a:defRPr b="1">
                <a:solidFill>
                  <a:srgbClr val="009D80"/>
                </a:solidFill>
              </a:defRPr>
            </a:pPr>
            <a:r>
              <a:rPr sz="1600">
                <a:latin typeface="+mj-lt"/>
              </a:rPr>
              <a:t>FirstLight electrons!</a:t>
            </a:r>
          </a:p>
        </p:txBody>
      </p:sp>
      <p:pic>
        <p:nvPicPr>
          <p:cNvPr id="25" name="Image" descr="Image">
            <a:extLst>
              <a:ext uri="{FF2B5EF4-FFF2-40B4-BE49-F238E27FC236}">
                <a16:creationId xmlns:a16="http://schemas.microsoft.com/office/drawing/2014/main" id="{D83D738E-C075-48E4-A299-E59CAECCD1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b="10840"/>
          <a:stretch>
            <a:fillRect/>
          </a:stretch>
        </p:blipFill>
        <p:spPr>
          <a:xfrm>
            <a:off x="7048966" y="509046"/>
            <a:ext cx="1901632" cy="1271610"/>
          </a:xfrm>
          <a:prstGeom prst="rect">
            <a:avLst/>
          </a:pr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pic>
        <p:nvPicPr>
          <p:cNvPr id="26" name="14650140_1801153586800210_6224896132166766520_n.jpg" descr="14650140_1801153586800210_6224896132166766520_n.jpg">
            <a:extLst>
              <a:ext uri="{FF2B5EF4-FFF2-40B4-BE49-F238E27FC236}">
                <a16:creationId xmlns:a16="http://schemas.microsoft.com/office/drawing/2014/main" id="{08AC2067-CA08-436A-9940-CB6BC299B1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 l="1569" t="1569" r="1569" b="1569"/>
          <a:stretch>
            <a:fillRect/>
          </a:stretch>
        </p:blipFill>
        <p:spPr>
          <a:xfrm>
            <a:off x="6393466" y="5429206"/>
            <a:ext cx="1718097" cy="1196225"/>
          </a:xfrm>
          <a:prstGeom prst="rect">
            <a:avLst/>
          </a:pr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pic>
        <p:nvPicPr>
          <p:cNvPr id="27" name="Image" descr="Image">
            <a:extLst>
              <a:ext uri="{FF2B5EF4-FFF2-40B4-BE49-F238E27FC236}">
                <a16:creationId xmlns:a16="http://schemas.microsoft.com/office/drawing/2014/main" id="{7AB17A5F-D2E3-488F-A3CB-3B46AD7B61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91101" y="4885998"/>
            <a:ext cx="2272154" cy="1513549"/>
          </a:xfrm>
          <a:prstGeom prst="rect">
            <a:avLst/>
          </a:pr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2463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539552" y="6445250"/>
            <a:ext cx="5616624" cy="412750"/>
          </a:xfrm>
        </p:spPr>
        <p:txBody>
          <a:bodyPr/>
          <a:lstStyle/>
          <a:p>
            <a:r>
              <a:rPr lang="en-US">
                <a:latin typeface="+mj-lt"/>
              </a:rPr>
              <a:t>18. September 2018 | Astroparticle Physics Meeting | Magnus Schlösser for the KATRIN collaboration</a:t>
            </a:r>
            <a:endParaRPr lang="en-US" dirty="0">
              <a:latin typeface="+mj-lt"/>
            </a:endParaRPr>
          </a:p>
        </p:txBody>
      </p:sp>
      <p:sp>
        <p:nvSpPr>
          <p:cNvPr id="361496" name="Rectangle 24"/>
          <p:cNvSpPr>
            <a:spLocks noChangeArrowheads="1"/>
          </p:cNvSpPr>
          <p:nvPr/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  <a:cs typeface="Arial" charset="0"/>
              </a:rPr>
              <a:t>Ways to access the neutrino mass</a:t>
            </a:r>
          </a:p>
        </p:txBody>
      </p:sp>
      <p:graphicFrame>
        <p:nvGraphicFramePr>
          <p:cNvPr id="12" name="Table"/>
          <p:cNvGraphicFramePr/>
          <p:nvPr>
            <p:extLst>
              <p:ext uri="{D42A27DB-BD31-4B8C-83A1-F6EECF244321}">
                <p14:modId xmlns:p14="http://schemas.microsoft.com/office/powerpoint/2010/main" val="1763275558"/>
              </p:ext>
            </p:extLst>
          </p:nvPr>
        </p:nvGraphicFramePr>
        <p:xfrm>
          <a:off x="357909" y="2685642"/>
          <a:ext cx="8263978" cy="3351752"/>
        </p:xfrm>
        <a:graphic>
          <a:graphicData uri="http://schemas.openxmlformats.org/drawingml/2006/table">
            <a:tbl>
              <a:tblPr/>
              <a:tblGrid>
                <a:gridCol w="2019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3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3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6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2059"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endParaRPr sz="1500" dirty="0"/>
                    </a:p>
                  </a:txBody>
                  <a:tcPr marL="37818" marR="37818" marT="40114" marB="40114" anchor="ctr" horzOverflow="overflow">
                    <a:lnL w="14400">
                      <a:solidFill>
                        <a:srgbClr val="FFFFFF"/>
                      </a:solidFill>
                    </a:lnL>
                    <a:lnR w="14400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spcBef>
                          <a:spcPts val="40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r>
                        <a:rPr sz="1500"/>
                        <a:t> </a:t>
                      </a:r>
                      <a:r>
                        <a:rPr sz="1500" b="1">
                          <a:solidFill>
                            <a:schemeClr val="accent2"/>
                          </a:solidFill>
                        </a:rPr>
                        <a:t>Cosmology</a:t>
                      </a:r>
                    </a:p>
                  </a:txBody>
                  <a:tcPr marL="37818" marR="37818" marT="40114" marB="40114" anchor="ctr" horzOverflow="overflow">
                    <a:lnL w="14400">
                      <a:solidFill>
                        <a:srgbClr val="FFFFFF"/>
                      </a:solidFill>
                    </a:lnL>
                    <a:lnR w="14351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r>
                        <a:rPr sz="1500"/>
                        <a:t> </a:t>
                      </a:r>
                      <a:r>
                        <a:rPr sz="1500" b="1">
                          <a:solidFill>
                            <a:schemeClr val="accent2"/>
                          </a:solidFill>
                        </a:rPr>
                        <a:t>Search for 0</a:t>
                      </a:r>
                      <a:r>
                        <a:rPr sz="1500" b="1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ν</a:t>
                      </a:r>
                      <a:r>
                        <a:rPr sz="1500" b="1">
                          <a:solidFill>
                            <a:schemeClr val="accent2"/>
                          </a:solidFill>
                        </a:rPr>
                        <a:t>ββ</a:t>
                      </a:r>
                    </a:p>
                  </a:txBody>
                  <a:tcPr marL="37818" marR="37818" marT="40114" marB="40114" anchor="ctr" horzOverflow="overflow">
                    <a:lnL w="14351">
                      <a:solidFill>
                        <a:srgbClr val="FFFFFF"/>
                      </a:solidFill>
                    </a:lnL>
                    <a:lnR w="14351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351">
                      <a:solidFill>
                        <a:srgbClr val="FFFFFF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r>
                        <a:rPr sz="1500" dirty="0"/>
                        <a:t> </a:t>
                      </a:r>
                      <a:r>
                        <a:rPr sz="1500" b="1" dirty="0">
                          <a:solidFill>
                            <a:schemeClr val="accent2"/>
                          </a:solidFill>
                        </a:rPr>
                        <a:t>β-decay </a:t>
                      </a:r>
                      <a:br>
                        <a:rPr sz="1500" b="1" dirty="0">
                          <a:solidFill>
                            <a:schemeClr val="accent2"/>
                          </a:solidFill>
                        </a:rPr>
                      </a:br>
                      <a:r>
                        <a:rPr sz="1500" b="1" dirty="0">
                          <a:solidFill>
                            <a:schemeClr val="accent2"/>
                          </a:solidFill>
                        </a:rPr>
                        <a:t> &amp; electron capture</a:t>
                      </a:r>
                    </a:p>
                  </a:txBody>
                  <a:tcPr marL="37818" marR="37818" marT="40114" marB="40114" anchor="ctr" horzOverflow="overflow">
                    <a:lnL w="14351">
                      <a:solidFill>
                        <a:srgbClr val="FFFFFF"/>
                      </a:solidFill>
                    </a:lnL>
                    <a:lnR w="14400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843"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r>
                        <a:rPr sz="1500"/>
                        <a:t> </a:t>
                      </a:r>
                      <a:r>
                        <a:rPr sz="1500" b="1"/>
                        <a:t>Observable</a:t>
                      </a:r>
                    </a:p>
                  </a:txBody>
                  <a:tcPr marL="37818" marR="37818" marT="40114" marB="40114" anchor="ctr" horzOverflow="overflow">
                    <a:lnL w="14400">
                      <a:solidFill>
                        <a:srgbClr val="FFFFFF"/>
                      </a:solidFill>
                    </a:lnL>
                    <a:lnR w="14400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endParaRPr sz="1500"/>
                    </a:p>
                  </a:txBody>
                  <a:tcPr marL="37818" marR="37818" marT="40114" marB="40114" anchor="ctr" horzOverflow="overflow">
                    <a:lnL w="14400">
                      <a:solidFill>
                        <a:srgbClr val="FFFFFF"/>
                      </a:solidFill>
                    </a:lnL>
                    <a:lnR w="14351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endParaRPr sz="1500"/>
                    </a:p>
                  </a:txBody>
                  <a:tcPr marL="37818" marR="37818" marT="40114" marB="40114" anchor="ctr" horzOverflow="overflow">
                    <a:lnL w="14351">
                      <a:solidFill>
                        <a:srgbClr val="FFFFFF"/>
                      </a:solidFill>
                    </a:lnL>
                    <a:lnR w="14351">
                      <a:solidFill>
                        <a:srgbClr val="FFFFFF"/>
                      </a:solidFill>
                    </a:lnR>
                    <a:lnT w="14351">
                      <a:solidFill>
                        <a:srgbClr val="FFFFFF"/>
                      </a:solidFill>
                      <a:miter lim="400000"/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endParaRPr sz="1500"/>
                    </a:p>
                  </a:txBody>
                  <a:tcPr marL="37818" marR="37818" marT="40114" marB="40114" anchor="ctr" horzOverflow="overflow">
                    <a:lnL w="14351">
                      <a:solidFill>
                        <a:srgbClr val="FFFFFF"/>
                      </a:solidFill>
                    </a:lnL>
                    <a:lnR w="14400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027"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r>
                        <a:rPr sz="1500" dirty="0"/>
                        <a:t> </a:t>
                      </a:r>
                      <a:r>
                        <a:rPr sz="1500" b="1" dirty="0"/>
                        <a:t>Present upper limit</a:t>
                      </a:r>
                    </a:p>
                  </a:txBody>
                  <a:tcPr marL="37818" marR="37818" marT="40114" marB="40114" anchor="ctr" horzOverflow="overflow">
                    <a:lnL w="14400">
                      <a:solidFill>
                        <a:srgbClr val="FFFFFF"/>
                      </a:solidFill>
                    </a:lnL>
                    <a:lnR w="14400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r>
                        <a:rPr sz="1500">
                          <a:sym typeface="Helvetica"/>
                        </a:rPr>
                        <a:t> 0.12 – 1 eV</a:t>
                      </a:r>
                    </a:p>
                  </a:txBody>
                  <a:tcPr marL="37818" marR="37818" marT="40114" marB="40114" anchor="ctr" horzOverflow="overflow">
                    <a:lnL w="14400">
                      <a:solidFill>
                        <a:srgbClr val="FFFFFF"/>
                      </a:solidFill>
                    </a:lnL>
                    <a:lnR w="14351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spcBef>
                          <a:spcPts val="600"/>
                        </a:spcBef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r>
                        <a:rPr sz="1500">
                          <a:sym typeface="Helvetica"/>
                        </a:rPr>
                        <a:t> 0.2 – 0.4 eV</a:t>
                      </a:r>
                    </a:p>
                  </a:txBody>
                  <a:tcPr marL="37818" marR="37818" marT="40114" marB="40114" anchor="ctr" horzOverflow="overflow">
                    <a:lnL w="14351">
                      <a:solidFill>
                        <a:srgbClr val="FFFFFF"/>
                      </a:solidFill>
                    </a:lnL>
                    <a:lnR w="14351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/>
                      </a:pPr>
                      <a:r>
                        <a:rPr sz="1500">
                          <a:sym typeface="Helvetica"/>
                        </a:rPr>
                        <a:t>  2 eV</a:t>
                      </a:r>
                    </a:p>
                  </a:txBody>
                  <a:tcPr marL="37818" marR="37818" marT="40114" marB="40114" anchor="ctr" horzOverflow="overflow">
                    <a:lnL w="14351">
                      <a:solidFill>
                        <a:srgbClr val="FFFFFF"/>
                      </a:solidFill>
                    </a:lnL>
                    <a:lnR w="14400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6823"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r>
                        <a:rPr sz="1500"/>
                        <a:t> </a:t>
                      </a:r>
                      <a:r>
                        <a:rPr sz="1500" b="1"/>
                        <a:t>Model dependence</a:t>
                      </a:r>
                    </a:p>
                  </a:txBody>
                  <a:tcPr marL="37818" marR="37818" marT="40114" marB="40114" anchor="ctr" horzOverflow="overflow">
                    <a:lnL w="14400">
                      <a:solidFill>
                        <a:srgbClr val="FFFFFF"/>
                      </a:solidFill>
                    </a:lnL>
                    <a:lnR w="14400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r>
                        <a:rPr sz="1500" dirty="0"/>
                        <a:t> </a:t>
                      </a:r>
                      <a:r>
                        <a:rPr sz="1500" dirty="0">
                          <a:solidFill>
                            <a:srgbClr val="A22223"/>
                          </a:solidFill>
                        </a:rPr>
                        <a:t>Multi-parameter    </a:t>
                      </a:r>
                      <a:br>
                        <a:rPr sz="1500" dirty="0">
                          <a:solidFill>
                            <a:srgbClr val="A22223"/>
                          </a:solidFill>
                        </a:rPr>
                      </a:br>
                      <a:r>
                        <a:rPr sz="1500" dirty="0">
                          <a:solidFill>
                            <a:srgbClr val="A22223"/>
                          </a:solidFill>
                        </a:rPr>
                        <a:t> cosmological model</a:t>
                      </a:r>
                    </a:p>
                  </a:txBody>
                  <a:tcPr marL="37818" marR="37818" marT="40114" marB="40114" anchor="ctr" horzOverflow="overflow">
                    <a:lnL w="14400">
                      <a:solidFill>
                        <a:srgbClr val="FFFFFF"/>
                      </a:solidFill>
                    </a:lnL>
                    <a:lnR w="14351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defTabSz="449262">
                        <a:lnSpc>
                          <a:spcPct val="93000"/>
                        </a:lnSpc>
                        <a:spcBef>
                          <a:spcPts val="200"/>
                        </a:spcBef>
                        <a:buClr>
                          <a:srgbClr val="AC292E"/>
                        </a:buClr>
                        <a:buSzPct val="100000"/>
                        <a:buChar char="-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olidFill>
                            <a:srgbClr val="A22223"/>
                          </a:solidFill>
                          <a:sym typeface="Helvetica"/>
                        </a:defRPr>
                      </a:pPr>
                      <a:r>
                        <a:rPr sz="1500" dirty="0" err="1"/>
                        <a:t>Majorana</a:t>
                      </a:r>
                      <a:r>
                        <a:rPr sz="1500" dirty="0"/>
                        <a:t> </a:t>
                      </a:r>
                      <a:r>
                        <a:rPr sz="15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ν</a:t>
                      </a:r>
                      <a:endParaRPr sz="1500" dirty="0"/>
                    </a:p>
                    <a:p>
                      <a:pPr marL="228600" indent="-228600" algn="l" defTabSz="449262">
                        <a:lnSpc>
                          <a:spcPct val="93000"/>
                        </a:lnSpc>
                        <a:spcBef>
                          <a:spcPts val="200"/>
                        </a:spcBef>
                        <a:buClr>
                          <a:srgbClr val="AC292E"/>
                        </a:buClr>
                        <a:buSzPct val="100000"/>
                        <a:buChar char="-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olidFill>
                            <a:srgbClr val="A22223"/>
                          </a:solidFill>
                          <a:sym typeface="Helvetica"/>
                        </a:defRPr>
                      </a:pPr>
                      <a:r>
                        <a:rPr sz="1500" dirty="0"/>
                        <a:t>contributions</a:t>
                      </a:r>
                      <a:br>
                        <a:rPr sz="1500" dirty="0"/>
                      </a:br>
                      <a:r>
                        <a:rPr sz="1500" dirty="0"/>
                        <a:t>other than m(</a:t>
                      </a:r>
                      <a:r>
                        <a:rPr sz="15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ν)</a:t>
                      </a:r>
                      <a:r>
                        <a:rPr sz="1500" dirty="0"/>
                        <a:t>?</a:t>
                      </a:r>
                    </a:p>
                    <a:p>
                      <a:pPr marL="228600" indent="-228600" algn="l" defTabSz="449262">
                        <a:lnSpc>
                          <a:spcPct val="93000"/>
                        </a:lnSpc>
                        <a:spcBef>
                          <a:spcPts val="200"/>
                        </a:spcBef>
                        <a:buClr>
                          <a:srgbClr val="AC292E"/>
                        </a:buClr>
                        <a:buSzPct val="100000"/>
                        <a:buChar char="-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olidFill>
                            <a:srgbClr val="A22223"/>
                          </a:solidFill>
                          <a:sym typeface="Helvetica"/>
                        </a:defRPr>
                      </a:pPr>
                      <a:r>
                        <a:rPr sz="1500" dirty="0"/>
                        <a:t>nuclear matrix elements</a:t>
                      </a:r>
                      <a:r>
                        <a:rPr lang="de-DE" sz="1500" dirty="0"/>
                        <a:t>, </a:t>
                      </a:r>
                      <a:r>
                        <a:rPr lang="de-DE" sz="1500" dirty="0" err="1"/>
                        <a:t>g</a:t>
                      </a:r>
                      <a:r>
                        <a:rPr lang="de-DE" sz="1500" baseline="-25000" dirty="0" err="1"/>
                        <a:t>A</a:t>
                      </a:r>
                      <a:endParaRPr lang="de-DE" sz="1500" dirty="0"/>
                    </a:p>
                  </a:txBody>
                  <a:tcPr marL="37818" marR="37818" marT="40114" marB="40114" anchor="ctr" horzOverflow="overflow">
                    <a:lnL w="14351">
                      <a:solidFill>
                        <a:srgbClr val="FFFFFF"/>
                      </a:solidFill>
                    </a:lnL>
                    <a:lnR w="14351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262">
                        <a:lnSpc>
                          <a:spcPct val="93000"/>
                        </a:lnSpc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</a:tabLst>
                        <a:defRPr sz="1800" b="0" i="0">
                          <a:sym typeface="Helvetica"/>
                        </a:defRPr>
                      </a:pPr>
                      <a:r>
                        <a:rPr sz="1500" dirty="0"/>
                        <a:t> </a:t>
                      </a:r>
                      <a:r>
                        <a:rPr sz="1500" b="1" dirty="0">
                          <a:solidFill>
                            <a:srgbClr val="026E05"/>
                          </a:solidFill>
                        </a:rPr>
                        <a:t>Direct,</a:t>
                      </a:r>
                      <a:r>
                        <a:rPr sz="1500" dirty="0">
                          <a:solidFill>
                            <a:srgbClr val="026E05"/>
                          </a:solidFill>
                        </a:rPr>
                        <a:t> only kinematics;  </a:t>
                      </a:r>
                      <a:br>
                        <a:rPr sz="1500" dirty="0">
                          <a:solidFill>
                            <a:srgbClr val="026E05"/>
                          </a:solidFill>
                        </a:rPr>
                      </a:br>
                      <a:r>
                        <a:rPr sz="1500" dirty="0">
                          <a:solidFill>
                            <a:srgbClr val="026E05"/>
                          </a:solidFill>
                        </a:rPr>
                        <a:t> no cancellations in </a:t>
                      </a:r>
                      <a:br>
                        <a:rPr sz="1500" dirty="0">
                          <a:solidFill>
                            <a:srgbClr val="026E05"/>
                          </a:solidFill>
                        </a:rPr>
                      </a:br>
                      <a:r>
                        <a:rPr sz="1500" dirty="0">
                          <a:solidFill>
                            <a:srgbClr val="026E05"/>
                          </a:solidFill>
                        </a:rPr>
                        <a:t> incoherent sum</a:t>
                      </a:r>
                    </a:p>
                  </a:txBody>
                  <a:tcPr marL="37818" marR="37818" marT="40114" marB="40114" anchor="ctr" horzOverflow="overflow">
                    <a:lnL w="14351">
                      <a:solidFill>
                        <a:srgbClr val="FFFFFF"/>
                      </a:solidFill>
                    </a:lnL>
                    <a:lnR w="14400">
                      <a:solidFill>
                        <a:srgbClr val="FFFFFF"/>
                      </a:solidFill>
                    </a:lnR>
                    <a:lnT w="14400">
                      <a:solidFill>
                        <a:srgbClr val="FFFFFF"/>
                      </a:solidFill>
                    </a:lnT>
                    <a:lnB w="14400">
                      <a:solidFill>
                        <a:srgbClr val="FFFFFF"/>
                      </a:solidFill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image.pdf" descr="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202" y="2892879"/>
            <a:ext cx="57728" cy="145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.png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376" y="1468210"/>
            <a:ext cx="705981" cy="986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.jpg" descr="im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707" y="1265465"/>
            <a:ext cx="584340" cy="1223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.png" descr="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024" y="1058619"/>
            <a:ext cx="1940360" cy="1029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.png" descr="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53024" y="1716908"/>
            <a:ext cx="591386" cy="806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63.png" descr="image6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998" y="1440555"/>
            <a:ext cx="925335" cy="981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telescope_side" descr="telescope_sid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045808" y="1472242"/>
            <a:ext cx="1302406" cy="1071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574" extrusionOk="0">
                <a:moveTo>
                  <a:pt x="10551" y="11"/>
                </a:moveTo>
                <a:cubicBezTo>
                  <a:pt x="10426" y="-16"/>
                  <a:pt x="10354" y="7"/>
                  <a:pt x="10288" y="79"/>
                </a:cubicBezTo>
                <a:cubicBezTo>
                  <a:pt x="10200" y="173"/>
                  <a:pt x="10131" y="357"/>
                  <a:pt x="10131" y="483"/>
                </a:cubicBezTo>
                <a:cubicBezTo>
                  <a:pt x="10131" y="610"/>
                  <a:pt x="10015" y="852"/>
                  <a:pt x="9874" y="1024"/>
                </a:cubicBezTo>
                <a:cubicBezTo>
                  <a:pt x="9733" y="1197"/>
                  <a:pt x="9632" y="1376"/>
                  <a:pt x="9654" y="1421"/>
                </a:cubicBezTo>
                <a:cubicBezTo>
                  <a:pt x="9732" y="1587"/>
                  <a:pt x="9407" y="2387"/>
                  <a:pt x="9260" y="2387"/>
                </a:cubicBezTo>
                <a:cubicBezTo>
                  <a:pt x="9178" y="2387"/>
                  <a:pt x="9087" y="2471"/>
                  <a:pt x="9056" y="2579"/>
                </a:cubicBezTo>
                <a:cubicBezTo>
                  <a:pt x="9024" y="2686"/>
                  <a:pt x="8877" y="2879"/>
                  <a:pt x="8730" y="3003"/>
                </a:cubicBezTo>
                <a:cubicBezTo>
                  <a:pt x="8488" y="3210"/>
                  <a:pt x="8436" y="3209"/>
                  <a:pt x="8127" y="3017"/>
                </a:cubicBezTo>
                <a:cubicBezTo>
                  <a:pt x="7941" y="2901"/>
                  <a:pt x="7732" y="2677"/>
                  <a:pt x="7660" y="2524"/>
                </a:cubicBezTo>
                <a:cubicBezTo>
                  <a:pt x="7444" y="2065"/>
                  <a:pt x="7172" y="2193"/>
                  <a:pt x="6768" y="2941"/>
                </a:cubicBezTo>
                <a:cubicBezTo>
                  <a:pt x="6382" y="3660"/>
                  <a:pt x="6379" y="3878"/>
                  <a:pt x="6742" y="4270"/>
                </a:cubicBezTo>
                <a:cubicBezTo>
                  <a:pt x="6880" y="4418"/>
                  <a:pt x="6816" y="4565"/>
                  <a:pt x="6275" y="5400"/>
                </a:cubicBezTo>
                <a:cubicBezTo>
                  <a:pt x="5932" y="5930"/>
                  <a:pt x="5676" y="6443"/>
                  <a:pt x="5703" y="6536"/>
                </a:cubicBezTo>
                <a:cubicBezTo>
                  <a:pt x="5731" y="6629"/>
                  <a:pt x="5638" y="7200"/>
                  <a:pt x="5499" y="7803"/>
                </a:cubicBezTo>
                <a:cubicBezTo>
                  <a:pt x="5318" y="8590"/>
                  <a:pt x="5129" y="9080"/>
                  <a:pt x="4827" y="9549"/>
                </a:cubicBezTo>
                <a:lnTo>
                  <a:pt x="4408" y="10199"/>
                </a:lnTo>
                <a:lnTo>
                  <a:pt x="4518" y="11261"/>
                </a:lnTo>
                <a:cubicBezTo>
                  <a:pt x="4606" y="12095"/>
                  <a:pt x="4691" y="12405"/>
                  <a:pt x="4901" y="12692"/>
                </a:cubicBezTo>
                <a:lnTo>
                  <a:pt x="5168" y="13054"/>
                </a:lnTo>
                <a:lnTo>
                  <a:pt x="4555" y="13924"/>
                </a:lnTo>
                <a:lnTo>
                  <a:pt x="3941" y="14787"/>
                </a:lnTo>
                <a:lnTo>
                  <a:pt x="3054" y="14883"/>
                </a:lnTo>
                <a:cubicBezTo>
                  <a:pt x="2568" y="14937"/>
                  <a:pt x="2101" y="15056"/>
                  <a:pt x="2015" y="15150"/>
                </a:cubicBezTo>
                <a:cubicBezTo>
                  <a:pt x="1930" y="15244"/>
                  <a:pt x="1544" y="15434"/>
                  <a:pt x="1155" y="15567"/>
                </a:cubicBezTo>
                <a:cubicBezTo>
                  <a:pt x="140" y="15914"/>
                  <a:pt x="-18" y="16111"/>
                  <a:pt x="1" y="17053"/>
                </a:cubicBezTo>
                <a:cubicBezTo>
                  <a:pt x="11" y="17548"/>
                  <a:pt x="79" y="17907"/>
                  <a:pt x="190" y="18066"/>
                </a:cubicBezTo>
                <a:cubicBezTo>
                  <a:pt x="368" y="18322"/>
                  <a:pt x="1512" y="18841"/>
                  <a:pt x="2194" y="18977"/>
                </a:cubicBezTo>
                <a:cubicBezTo>
                  <a:pt x="2411" y="19020"/>
                  <a:pt x="2635" y="19100"/>
                  <a:pt x="2692" y="19155"/>
                </a:cubicBezTo>
                <a:cubicBezTo>
                  <a:pt x="2845" y="19299"/>
                  <a:pt x="3750" y="19654"/>
                  <a:pt x="4408" y="19826"/>
                </a:cubicBezTo>
                <a:cubicBezTo>
                  <a:pt x="4722" y="19908"/>
                  <a:pt x="5341" y="20154"/>
                  <a:pt x="5782" y="20374"/>
                </a:cubicBezTo>
                <a:cubicBezTo>
                  <a:pt x="6545" y="20756"/>
                  <a:pt x="6665" y="20778"/>
                  <a:pt x="8169" y="20778"/>
                </a:cubicBezTo>
                <a:cubicBezTo>
                  <a:pt x="9495" y="20778"/>
                  <a:pt x="9783" y="20817"/>
                  <a:pt x="9942" y="21004"/>
                </a:cubicBezTo>
                <a:cubicBezTo>
                  <a:pt x="10047" y="21127"/>
                  <a:pt x="10131" y="21296"/>
                  <a:pt x="10131" y="21387"/>
                </a:cubicBezTo>
                <a:cubicBezTo>
                  <a:pt x="10131" y="21493"/>
                  <a:pt x="10331" y="21560"/>
                  <a:pt x="10703" y="21572"/>
                </a:cubicBezTo>
                <a:cubicBezTo>
                  <a:pt x="11119" y="21584"/>
                  <a:pt x="11275" y="21540"/>
                  <a:pt x="11275" y="21408"/>
                </a:cubicBezTo>
                <a:cubicBezTo>
                  <a:pt x="11275" y="21309"/>
                  <a:pt x="11356" y="21124"/>
                  <a:pt x="11458" y="21004"/>
                </a:cubicBezTo>
                <a:cubicBezTo>
                  <a:pt x="11610" y="20826"/>
                  <a:pt x="11936" y="20784"/>
                  <a:pt x="13231" y="20764"/>
                </a:cubicBezTo>
                <a:cubicBezTo>
                  <a:pt x="14624" y="20742"/>
                  <a:pt x="14904" y="20698"/>
                  <a:pt x="15519" y="20408"/>
                </a:cubicBezTo>
                <a:cubicBezTo>
                  <a:pt x="15904" y="20226"/>
                  <a:pt x="16674" y="19930"/>
                  <a:pt x="17234" y="19751"/>
                </a:cubicBezTo>
                <a:cubicBezTo>
                  <a:pt x="17795" y="19572"/>
                  <a:pt x="18352" y="19361"/>
                  <a:pt x="18472" y="19278"/>
                </a:cubicBezTo>
                <a:cubicBezTo>
                  <a:pt x="18591" y="19195"/>
                  <a:pt x="19048" y="19011"/>
                  <a:pt x="19490" y="18874"/>
                </a:cubicBezTo>
                <a:cubicBezTo>
                  <a:pt x="20533" y="18550"/>
                  <a:pt x="21144" y="18233"/>
                  <a:pt x="21263" y="17943"/>
                </a:cubicBezTo>
                <a:cubicBezTo>
                  <a:pt x="21582" y="17169"/>
                  <a:pt x="20013" y="16436"/>
                  <a:pt x="17071" y="15985"/>
                </a:cubicBezTo>
                <a:cubicBezTo>
                  <a:pt x="16338" y="15872"/>
                  <a:pt x="15693" y="15741"/>
                  <a:pt x="15639" y="15697"/>
                </a:cubicBezTo>
                <a:cubicBezTo>
                  <a:pt x="15486" y="15574"/>
                  <a:pt x="16276" y="14397"/>
                  <a:pt x="16452" y="14485"/>
                </a:cubicBezTo>
                <a:cubicBezTo>
                  <a:pt x="16753" y="14635"/>
                  <a:pt x="16804" y="14378"/>
                  <a:pt x="16531" y="14095"/>
                </a:cubicBezTo>
                <a:lnTo>
                  <a:pt x="16253" y="13808"/>
                </a:lnTo>
                <a:lnTo>
                  <a:pt x="16668" y="12664"/>
                </a:lnTo>
                <a:cubicBezTo>
                  <a:pt x="16989" y="11772"/>
                  <a:pt x="17053" y="11490"/>
                  <a:pt x="16946" y="11411"/>
                </a:cubicBezTo>
                <a:cubicBezTo>
                  <a:pt x="16833" y="11327"/>
                  <a:pt x="16834" y="11234"/>
                  <a:pt x="16961" y="10904"/>
                </a:cubicBezTo>
                <a:cubicBezTo>
                  <a:pt x="17156" y="10395"/>
                  <a:pt x="17256" y="10319"/>
                  <a:pt x="17407" y="10555"/>
                </a:cubicBezTo>
                <a:cubicBezTo>
                  <a:pt x="17509" y="10716"/>
                  <a:pt x="17571" y="10715"/>
                  <a:pt x="17827" y="10548"/>
                </a:cubicBezTo>
                <a:cubicBezTo>
                  <a:pt x="18245" y="10277"/>
                  <a:pt x="18765" y="9471"/>
                  <a:pt x="18755" y="9111"/>
                </a:cubicBezTo>
                <a:cubicBezTo>
                  <a:pt x="18744" y="8724"/>
                  <a:pt x="18393" y="8014"/>
                  <a:pt x="17334" y="6262"/>
                </a:cubicBezTo>
                <a:cubicBezTo>
                  <a:pt x="16766" y="5322"/>
                  <a:pt x="16500" y="4769"/>
                  <a:pt x="16542" y="4626"/>
                </a:cubicBezTo>
                <a:cubicBezTo>
                  <a:pt x="16577" y="4507"/>
                  <a:pt x="16545" y="4315"/>
                  <a:pt x="16473" y="4201"/>
                </a:cubicBezTo>
                <a:cubicBezTo>
                  <a:pt x="16373" y="4045"/>
                  <a:pt x="16367" y="3957"/>
                  <a:pt x="16458" y="3838"/>
                </a:cubicBezTo>
                <a:cubicBezTo>
                  <a:pt x="16678" y="3553"/>
                  <a:pt x="16584" y="3235"/>
                  <a:pt x="16111" y="2668"/>
                </a:cubicBezTo>
                <a:cubicBezTo>
                  <a:pt x="15493" y="1927"/>
                  <a:pt x="15187" y="1742"/>
                  <a:pt x="14963" y="1983"/>
                </a:cubicBezTo>
                <a:cubicBezTo>
                  <a:pt x="14609" y="2365"/>
                  <a:pt x="14074" y="2249"/>
                  <a:pt x="13147" y="1586"/>
                </a:cubicBezTo>
                <a:cubicBezTo>
                  <a:pt x="12398" y="1051"/>
                  <a:pt x="12257" y="901"/>
                  <a:pt x="12229" y="579"/>
                </a:cubicBezTo>
                <a:cubicBezTo>
                  <a:pt x="12197" y="228"/>
                  <a:pt x="12181" y="211"/>
                  <a:pt x="12014" y="408"/>
                </a:cubicBezTo>
                <a:cubicBezTo>
                  <a:pt x="11848" y="603"/>
                  <a:pt x="11775" y="591"/>
                  <a:pt x="11143" y="264"/>
                </a:cubicBezTo>
                <a:cubicBezTo>
                  <a:pt x="10858" y="117"/>
                  <a:pt x="10676" y="38"/>
                  <a:pt x="10551" y="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" name="Rectangle"/>
          <p:cNvSpPr/>
          <p:nvPr/>
        </p:nvSpPr>
        <p:spPr>
          <a:xfrm>
            <a:off x="6374264" y="1205815"/>
            <a:ext cx="2253443" cy="4835032"/>
          </a:xfrm>
          <a:prstGeom prst="rect">
            <a:avLst/>
          </a:prstGeom>
          <a:ln w="31750">
            <a:solidFill>
              <a:schemeClr val="accent1"/>
            </a:solidFill>
            <a:bevel/>
          </a:ln>
        </p:spPr>
        <p:txBody>
          <a:bodyPr lIns="37873" tIns="37873" rIns="37873" bIns="37873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1" name="pasted-image.pdf" descr="pasted-image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068" y="3553933"/>
            <a:ext cx="1865547" cy="363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asted-image.pdf" descr="pasted-imag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994" y="3534465"/>
            <a:ext cx="1908924" cy="402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asted-image.pdf" descr="pasted-image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832" y="3573206"/>
            <a:ext cx="1302400" cy="324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-small.png" descr="image-small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950" y="1458301"/>
            <a:ext cx="1145737" cy="1029085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extfeld 24"/>
          <p:cNvSpPr txBox="1"/>
          <p:nvPr/>
        </p:nvSpPr>
        <p:spPr>
          <a:xfrm>
            <a:off x="5938668" y="5810013"/>
            <a:ext cx="299434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/>
              <a:t>KATRIN </a:t>
            </a:r>
            <a:r>
              <a:rPr lang="de-DE" dirty="0">
                <a:sym typeface="Wingdings" panose="05000000000000000000" pitchFamily="2" charset="2"/>
              </a:rPr>
              <a:t> 200 </a:t>
            </a:r>
            <a:r>
              <a:rPr lang="de-DE" dirty="0" err="1">
                <a:sym typeface="Wingdings" panose="05000000000000000000" pitchFamily="2" charset="2"/>
              </a:rPr>
              <a:t>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06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view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present</a:t>
            </a:r>
            <a:r>
              <a:rPr lang="de-DE" dirty="0"/>
              <a:t> …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D9904B2-5D2B-4F52-A07A-0149CF709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91" y="1349268"/>
            <a:ext cx="2494317" cy="1868819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sp>
        <p:nvSpPr>
          <p:cNvPr id="14" name="Arrow">
            <a:extLst>
              <a:ext uri="{FF2B5EF4-FFF2-40B4-BE49-F238E27FC236}">
                <a16:creationId xmlns:a16="http://schemas.microsoft.com/office/drawing/2014/main" id="{376317D7-36F2-43B7-A7FE-5981FC0FAC28}"/>
              </a:ext>
            </a:extLst>
          </p:cNvPr>
          <p:cNvSpPr/>
          <p:nvPr/>
        </p:nvSpPr>
        <p:spPr>
          <a:xfrm>
            <a:off x="390525" y="2866701"/>
            <a:ext cx="8457541" cy="1026263"/>
          </a:xfrm>
          <a:prstGeom prst="rightArrow">
            <a:avLst>
              <a:gd name="adj1" fmla="val 59864"/>
              <a:gd name="adj2" fmla="val 69396"/>
            </a:avLst>
          </a:prstGeom>
          <a:solidFill>
            <a:srgbClr val="ADDACD"/>
          </a:solidFill>
          <a:ln w="25400">
            <a:solidFill>
              <a:schemeClr val="accent1"/>
            </a:solidFill>
            <a:bevel/>
          </a:ln>
        </p:spPr>
        <p:txBody>
          <a:bodyPr lIns="36945" rIns="36945" anchor="ctr"/>
          <a:lstStyle/>
          <a:p>
            <a:endParaRPr sz="1939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DCB195E-406F-4637-9C7E-799001DB1CE3}"/>
              </a:ext>
            </a:extLst>
          </p:cNvPr>
          <p:cNvSpPr txBox="1"/>
          <p:nvPr/>
        </p:nvSpPr>
        <p:spPr>
          <a:xfrm>
            <a:off x="133333" y="3717032"/>
            <a:ext cx="5302469" cy="30689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8" name="July 2017: Krypton run">
            <a:extLst>
              <a:ext uri="{FF2B5EF4-FFF2-40B4-BE49-F238E27FC236}">
                <a16:creationId xmlns:a16="http://schemas.microsoft.com/office/drawing/2014/main" id="{EF4DE33F-3FD8-4C1E-A520-752232672190}"/>
              </a:ext>
            </a:extLst>
          </p:cNvPr>
          <p:cNvSpPr txBox="1"/>
          <p:nvPr/>
        </p:nvSpPr>
        <p:spPr>
          <a:xfrm>
            <a:off x="842727" y="1083475"/>
            <a:ext cx="139548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45" rIns="36945">
            <a:spAutoFit/>
          </a:bodyPr>
          <a:lstStyle/>
          <a:p>
            <a:pPr>
              <a:defRPr b="1"/>
            </a:pPr>
            <a:r>
              <a:rPr sz="1800" dirty="0">
                <a:latin typeface="+mj-lt"/>
              </a:rPr>
              <a:t>July 2017:</a:t>
            </a:r>
            <a:br>
              <a:rPr sz="1800" dirty="0">
                <a:latin typeface="+mj-lt"/>
              </a:rPr>
            </a:br>
            <a:r>
              <a:rPr sz="1800" dirty="0">
                <a:latin typeface="+mj-lt"/>
              </a:rPr>
              <a:t>Krypton run</a:t>
            </a:r>
          </a:p>
        </p:txBody>
      </p:sp>
      <p:sp>
        <p:nvSpPr>
          <p:cNvPr id="29" name="May 2018: first tritium operation (~1% tritium in D2-DT mixture)">
            <a:extLst>
              <a:ext uri="{FF2B5EF4-FFF2-40B4-BE49-F238E27FC236}">
                <a16:creationId xmlns:a16="http://schemas.microsoft.com/office/drawing/2014/main" id="{2B5B6CF9-CD5F-4C5B-8A18-DB0FD4742DC4}"/>
              </a:ext>
            </a:extLst>
          </p:cNvPr>
          <p:cNvSpPr txBox="1"/>
          <p:nvPr/>
        </p:nvSpPr>
        <p:spPr>
          <a:xfrm>
            <a:off x="679616" y="3819678"/>
            <a:ext cx="2945383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45" rIns="36945">
            <a:spAutoFit/>
          </a:bodyPr>
          <a:lstStyle/>
          <a:p>
            <a:pPr algn="ctr">
              <a:defRPr b="1"/>
            </a:pPr>
            <a:r>
              <a:rPr lang="de-DE" sz="1800" dirty="0">
                <a:latin typeface="+mj-lt"/>
              </a:rPr>
              <a:t>June</a:t>
            </a:r>
            <a:r>
              <a:rPr sz="1800" dirty="0">
                <a:latin typeface="+mj-lt"/>
              </a:rPr>
              <a:t> 2018:</a:t>
            </a:r>
            <a:br>
              <a:rPr sz="1800" dirty="0">
                <a:latin typeface="+mj-lt"/>
              </a:rPr>
            </a:br>
            <a:r>
              <a:rPr sz="1800" dirty="0">
                <a:solidFill>
                  <a:srgbClr val="AA217C"/>
                </a:solidFill>
                <a:latin typeface="+mj-lt"/>
              </a:rPr>
              <a:t>first tritium </a:t>
            </a:r>
            <a:r>
              <a:rPr lang="de-DE" sz="1800" dirty="0" err="1">
                <a:solidFill>
                  <a:srgbClr val="AA217C"/>
                </a:solidFill>
                <a:latin typeface="+mj-lt"/>
              </a:rPr>
              <a:t>campaign</a:t>
            </a:r>
            <a:br>
              <a:rPr sz="1800" dirty="0">
                <a:solidFill>
                  <a:srgbClr val="AA217C"/>
                </a:solidFill>
                <a:latin typeface="+mj-lt"/>
              </a:rPr>
            </a:br>
            <a:r>
              <a:rPr sz="1800" dirty="0">
                <a:latin typeface="+mj-lt"/>
              </a:rPr>
              <a:t>(~1% tritium in D</a:t>
            </a:r>
            <a:r>
              <a:rPr sz="1800" baseline="-25000" dirty="0">
                <a:latin typeface="+mj-lt"/>
              </a:rPr>
              <a:t>2</a:t>
            </a:r>
            <a:r>
              <a:rPr sz="1800" dirty="0">
                <a:latin typeface="+mj-lt"/>
              </a:rPr>
              <a:t>-DT mixture)</a:t>
            </a:r>
          </a:p>
        </p:txBody>
      </p:sp>
      <p:sp>
        <p:nvSpPr>
          <p:cNvPr id="30" name="June 11, 2018: KATRIN inauguration">
            <a:extLst>
              <a:ext uri="{FF2B5EF4-FFF2-40B4-BE49-F238E27FC236}">
                <a16:creationId xmlns:a16="http://schemas.microsoft.com/office/drawing/2014/main" id="{9B9B43AB-78B7-4E43-AA2A-9E2D604C7E7A}"/>
              </a:ext>
            </a:extLst>
          </p:cNvPr>
          <p:cNvSpPr txBox="1"/>
          <p:nvPr/>
        </p:nvSpPr>
        <p:spPr>
          <a:xfrm>
            <a:off x="3252844" y="1421743"/>
            <a:ext cx="204116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45" rIns="36945">
            <a:spAutoFit/>
          </a:bodyPr>
          <a:lstStyle/>
          <a:p>
            <a:pPr>
              <a:defRPr b="1"/>
            </a:pPr>
            <a:r>
              <a:rPr sz="1800" dirty="0">
                <a:latin typeface="+mj-lt"/>
              </a:rPr>
              <a:t>June 11, 2018:</a:t>
            </a:r>
            <a:br>
              <a:rPr sz="1800" dirty="0">
                <a:latin typeface="+mj-lt"/>
              </a:rPr>
            </a:br>
            <a:r>
              <a:rPr sz="1800" dirty="0">
                <a:solidFill>
                  <a:srgbClr val="009D80"/>
                </a:solidFill>
                <a:latin typeface="+mj-lt"/>
              </a:rPr>
              <a:t>KATRIN inauguration</a:t>
            </a:r>
          </a:p>
        </p:txBody>
      </p:sp>
      <p:sp>
        <p:nvSpPr>
          <p:cNvPr id="31" name="Late 2018/early 2019: towards nominal tritium operation">
            <a:extLst>
              <a:ext uri="{FF2B5EF4-FFF2-40B4-BE49-F238E27FC236}">
                <a16:creationId xmlns:a16="http://schemas.microsoft.com/office/drawing/2014/main" id="{8FC817CF-1B5F-4A73-A276-AD8216D74B24}"/>
              </a:ext>
            </a:extLst>
          </p:cNvPr>
          <p:cNvSpPr txBox="1"/>
          <p:nvPr/>
        </p:nvSpPr>
        <p:spPr>
          <a:xfrm>
            <a:off x="5435802" y="555043"/>
            <a:ext cx="204116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945" rIns="36945">
            <a:spAutoFit/>
          </a:bodyPr>
          <a:lstStyle/>
          <a:p>
            <a:pPr>
              <a:defRPr b="1"/>
            </a:pPr>
            <a:r>
              <a:rPr sz="1800" dirty="0">
                <a:latin typeface="+mj-lt"/>
              </a:rPr>
              <a:t>2019:</a:t>
            </a:r>
            <a:br>
              <a:rPr sz="1800" dirty="0">
                <a:latin typeface="+mj-lt"/>
              </a:rPr>
            </a:br>
            <a:r>
              <a:rPr lang="de-DE" sz="1800" dirty="0">
                <a:latin typeface="+mj-lt"/>
              </a:rPr>
              <a:t>Start </a:t>
            </a:r>
            <a:r>
              <a:rPr lang="de-DE" sz="1800" dirty="0" err="1">
                <a:latin typeface="+mj-lt"/>
              </a:rPr>
              <a:t>of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next</a:t>
            </a:r>
            <a:r>
              <a:rPr lang="de-DE" sz="1800" dirty="0">
                <a:latin typeface="+mj-lt"/>
              </a:rPr>
              <a:t> </a:t>
            </a:r>
            <a:r>
              <a:rPr sz="1800" dirty="0">
                <a:latin typeface="+mj-lt"/>
              </a:rPr>
              <a:t>tritium operation</a:t>
            </a:r>
          </a:p>
        </p:txBody>
      </p:sp>
      <p:sp>
        <p:nvSpPr>
          <p:cNvPr id="32" name="overall stability including…">
            <a:extLst>
              <a:ext uri="{FF2B5EF4-FFF2-40B4-BE49-F238E27FC236}">
                <a16:creationId xmlns:a16="http://schemas.microsoft.com/office/drawing/2014/main" id="{25320951-BCC7-41CB-AE92-B5987331D7AA}"/>
              </a:ext>
            </a:extLst>
          </p:cNvPr>
          <p:cNvSpPr txBox="1"/>
          <p:nvPr/>
        </p:nvSpPr>
        <p:spPr>
          <a:xfrm>
            <a:off x="3121882" y="4689678"/>
            <a:ext cx="2261108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6945" rIns="36945">
            <a:spAutoFit/>
          </a:bodyPr>
          <a:lstStyle/>
          <a:p>
            <a:r>
              <a:rPr sz="1800" b="1" dirty="0">
                <a:latin typeface="+mj-lt"/>
              </a:rPr>
              <a:t>overall stability</a:t>
            </a:r>
            <a:br>
              <a:rPr sz="1800" b="1" dirty="0">
                <a:latin typeface="+mj-lt"/>
              </a:rPr>
            </a:br>
            <a:r>
              <a:rPr sz="1800" dirty="0">
                <a:latin typeface="+mj-lt"/>
              </a:rPr>
              <a:t>including</a:t>
            </a:r>
          </a:p>
          <a:p>
            <a:pPr marL="145840" indent="-145840">
              <a:buSzPct val="100000"/>
              <a:buChar char="-"/>
            </a:pPr>
            <a:r>
              <a:rPr sz="1800" dirty="0">
                <a:latin typeface="+mj-lt"/>
              </a:rPr>
              <a:t>source temperature</a:t>
            </a:r>
          </a:p>
          <a:p>
            <a:pPr marL="145840" indent="-145840">
              <a:buSzPct val="100000"/>
              <a:buChar char="-"/>
            </a:pPr>
            <a:r>
              <a:rPr sz="1800" dirty="0">
                <a:latin typeface="+mj-lt"/>
              </a:rPr>
              <a:t>gas composition</a:t>
            </a:r>
          </a:p>
          <a:p>
            <a:pPr marL="145840" indent="-145840">
              <a:buSzPct val="100000"/>
              <a:buChar char="-"/>
            </a:pPr>
            <a:r>
              <a:rPr sz="1800" dirty="0">
                <a:latin typeface="+mj-lt"/>
              </a:rPr>
              <a:t>loop pressure</a:t>
            </a:r>
          </a:p>
          <a:p>
            <a:pPr marL="145840" indent="-145840">
              <a:buSzPct val="100000"/>
              <a:buChar char="-"/>
            </a:pPr>
            <a:r>
              <a:rPr sz="1800" dirty="0">
                <a:latin typeface="+mj-lt"/>
              </a:rPr>
              <a:t>retardation potential</a:t>
            </a:r>
          </a:p>
          <a:p>
            <a:pPr marL="145840" indent="-145840">
              <a:buSzPct val="100000"/>
              <a:buChar char="-"/>
            </a:pPr>
            <a:r>
              <a:rPr sz="1800" dirty="0">
                <a:latin typeface="+mj-lt"/>
              </a:rPr>
              <a:t>magnetic fields</a:t>
            </a:r>
          </a:p>
        </p:txBody>
      </p:sp>
      <p:sp>
        <p:nvSpPr>
          <p:cNvPr id="33" name="Fall 2018:…">
            <a:extLst>
              <a:ext uri="{FF2B5EF4-FFF2-40B4-BE49-F238E27FC236}">
                <a16:creationId xmlns:a16="http://schemas.microsoft.com/office/drawing/2014/main" id="{C5D94786-7D99-4E67-B92C-6DAD5267C03A}"/>
              </a:ext>
            </a:extLst>
          </p:cNvPr>
          <p:cNvSpPr txBox="1"/>
          <p:nvPr/>
        </p:nvSpPr>
        <p:spPr>
          <a:xfrm>
            <a:off x="5498902" y="3924936"/>
            <a:ext cx="3645097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6945" rIns="36945">
            <a:spAutoFit/>
          </a:bodyPr>
          <a:lstStyle/>
          <a:p>
            <a:pPr>
              <a:defRPr b="1"/>
            </a:pPr>
            <a:r>
              <a:rPr lang="de-DE" dirty="0" err="1">
                <a:latin typeface="+mj-lt"/>
              </a:rPr>
              <a:t>Ongoing</a:t>
            </a:r>
            <a:r>
              <a:rPr lang="de-DE" dirty="0">
                <a:latin typeface="+mj-lt"/>
              </a:rPr>
              <a:t> (</a:t>
            </a:r>
            <a:r>
              <a:rPr lang="de-DE" dirty="0" err="1">
                <a:latin typeface="+mj-lt"/>
              </a:rPr>
              <a:t>as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we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speak</a:t>
            </a:r>
            <a:r>
              <a:rPr lang="de-DE" dirty="0">
                <a:latin typeface="+mj-lt"/>
              </a:rPr>
              <a:t>!)</a:t>
            </a:r>
            <a:endParaRPr sz="1800" dirty="0">
              <a:latin typeface="+mj-lt"/>
            </a:endParaRPr>
          </a:p>
          <a:p>
            <a:pPr marL="184732" indent="-184732">
              <a:buSzPct val="100000"/>
              <a:buChar char="•"/>
              <a:defRPr b="1"/>
            </a:pPr>
            <a:r>
              <a:rPr lang="de-DE" sz="1800" dirty="0" err="1">
                <a:latin typeface="+mj-lt"/>
              </a:rPr>
              <a:t>Calibration</a:t>
            </a:r>
            <a:br>
              <a:rPr sz="1800" dirty="0">
                <a:latin typeface="+mj-lt"/>
              </a:rPr>
            </a:br>
            <a:r>
              <a:rPr sz="1800" dirty="0">
                <a:latin typeface="+mj-lt"/>
              </a:rPr>
              <a:t>(rear calibration systems)</a:t>
            </a:r>
          </a:p>
          <a:p>
            <a:pPr marL="184732" indent="-184732">
              <a:buSzPct val="100000"/>
              <a:buChar char="•"/>
              <a:defRPr b="1"/>
            </a:pPr>
            <a:r>
              <a:rPr lang="de-DE" sz="1800" dirty="0">
                <a:latin typeface="+mj-lt"/>
              </a:rPr>
              <a:t>E</a:t>
            </a:r>
            <a:r>
              <a:rPr sz="1800" dirty="0" err="1">
                <a:latin typeface="+mj-lt"/>
              </a:rPr>
              <a:t>nergy</a:t>
            </a:r>
            <a:r>
              <a:rPr sz="1800" dirty="0">
                <a:latin typeface="+mj-lt"/>
              </a:rPr>
              <a:t> loss </a:t>
            </a:r>
            <a:r>
              <a:rPr sz="1800" dirty="0" err="1">
                <a:latin typeface="+mj-lt"/>
              </a:rPr>
              <a:t>meas</a:t>
            </a:r>
            <a:r>
              <a:rPr lang="de-DE" sz="1800" dirty="0" err="1">
                <a:latin typeface="+mj-lt"/>
              </a:rPr>
              <a:t>urement</a:t>
            </a:r>
            <a:br>
              <a:rPr lang="de-DE" sz="1800" dirty="0">
                <a:latin typeface="+mj-lt"/>
              </a:rPr>
            </a:br>
            <a:r>
              <a:rPr sz="1800" dirty="0">
                <a:latin typeface="+mj-lt"/>
              </a:rPr>
              <a:t>with e-gun)</a:t>
            </a:r>
          </a:p>
        </p:txBody>
      </p:sp>
      <p:pic>
        <p:nvPicPr>
          <p:cNvPr id="34" name="Picture 3">
            <a:extLst>
              <a:ext uri="{FF2B5EF4-FFF2-40B4-BE49-F238E27FC236}">
                <a16:creationId xmlns:a16="http://schemas.microsoft.com/office/drawing/2014/main" id="{A4DEF1F8-2A34-44C0-867A-202D9867E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87" y="1846050"/>
            <a:ext cx="1951403" cy="1656524"/>
          </a:xfrm>
          <a:prstGeom prst="rect">
            <a:avLst/>
          </a:prstGeom>
        </p:spPr>
      </p:pic>
      <p:pic>
        <p:nvPicPr>
          <p:cNvPr id="35" name="Picture 3" descr="C:\Users\Magnus\Downloads\20180611-CN-01-072.jpg">
            <a:extLst>
              <a:ext uri="{FF2B5EF4-FFF2-40B4-BE49-F238E27FC236}">
                <a16:creationId xmlns:a16="http://schemas.microsoft.com/office/drawing/2014/main" id="{57E071AF-1E25-4F93-B10A-E6223D4B7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00" t="46550" r="13134" b="5218"/>
          <a:stretch/>
        </p:blipFill>
        <p:spPr bwMode="auto">
          <a:xfrm>
            <a:off x="3037388" y="2482570"/>
            <a:ext cx="2129781" cy="85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4110120-E07E-418A-B0E6-B2DBD7DC488E}"/>
              </a:ext>
            </a:extLst>
          </p:cNvPr>
          <p:cNvSpPr txBox="1"/>
          <p:nvPr/>
        </p:nvSpPr>
        <p:spPr>
          <a:xfrm rot="20657863">
            <a:off x="6490137" y="2114240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+mj-lt"/>
              </a:rPr>
              <a:t>2 eV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A8D891FD-7066-4447-9586-BC56C6E71821}"/>
              </a:ext>
            </a:extLst>
          </p:cNvPr>
          <p:cNvSpPr txBox="1"/>
          <p:nvPr/>
        </p:nvSpPr>
        <p:spPr>
          <a:xfrm rot="21118309">
            <a:off x="8172535" y="1792654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+mj-lt"/>
              </a:rPr>
              <a:t>2 eV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23DC4CF-66C3-4452-A881-BFD3EB070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994" y="4925802"/>
            <a:ext cx="2952846" cy="1723072"/>
          </a:xfrm>
          <a:prstGeom prst="rect">
            <a:avLst/>
          </a:prstGeom>
        </p:spPr>
      </p:pic>
      <p:pic>
        <p:nvPicPr>
          <p:cNvPr id="37" name="pasted-image.tiff" descr="pasted-image.tiff">
            <a:extLst>
              <a:ext uri="{FF2B5EF4-FFF2-40B4-BE49-F238E27FC236}">
                <a16:creationId xmlns:a16="http://schemas.microsoft.com/office/drawing/2014/main" id="{F157D236-EF1F-497E-A497-DEDBF1CDEA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rcRect l="532" t="2" r="3" b="1"/>
          <a:stretch>
            <a:fillRect/>
          </a:stretch>
        </p:blipFill>
        <p:spPr>
          <a:xfrm>
            <a:off x="7260157" y="5410397"/>
            <a:ext cx="984251" cy="851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307" y="0"/>
                </a:moveTo>
                <a:cubicBezTo>
                  <a:pt x="2138" y="2227"/>
                  <a:pt x="0" y="6235"/>
                  <a:pt x="0" y="10857"/>
                </a:cubicBezTo>
                <a:cubicBezTo>
                  <a:pt x="0" y="15400"/>
                  <a:pt x="2060" y="19351"/>
                  <a:pt x="5138" y="21600"/>
                </a:cubicBezTo>
                <a:lnTo>
                  <a:pt x="16709" y="21600"/>
                </a:lnTo>
                <a:cubicBezTo>
                  <a:pt x="19165" y="19805"/>
                  <a:pt x="20974" y="16935"/>
                  <a:pt x="21600" y="13526"/>
                </a:cubicBezTo>
                <a:lnTo>
                  <a:pt x="21600" y="8187"/>
                </a:lnTo>
                <a:cubicBezTo>
                  <a:pt x="20960" y="4704"/>
                  <a:pt x="19079" y="1785"/>
                  <a:pt x="16540" y="0"/>
                </a:cubicBezTo>
                <a:lnTo>
                  <a:pt x="5307" y="0"/>
                </a:ln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016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7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view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future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sp>
        <p:nvSpPr>
          <p:cNvPr id="15" name="2001: Letter of Intent (hep-ex/0109033)">
            <a:extLst>
              <a:ext uri="{FF2B5EF4-FFF2-40B4-BE49-F238E27FC236}">
                <a16:creationId xmlns:a16="http://schemas.microsoft.com/office/drawing/2014/main" id="{9346FD07-A0FE-4CC0-84AD-620CEA46572A}"/>
              </a:ext>
            </a:extLst>
          </p:cNvPr>
          <p:cNvSpPr txBox="1"/>
          <p:nvPr/>
        </p:nvSpPr>
        <p:spPr>
          <a:xfrm>
            <a:off x="568503" y="1136121"/>
            <a:ext cx="398228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6945" rIns="36945">
            <a:spAutoFit/>
          </a:bodyPr>
          <a:lstStyle/>
          <a:p>
            <a:pPr algn="ctr">
              <a:defRPr b="1"/>
            </a:pPr>
            <a:r>
              <a:rPr lang="de-DE" sz="2000" dirty="0">
                <a:latin typeface="+mj-lt"/>
              </a:rPr>
              <a:t>2019 - 2023</a:t>
            </a:r>
            <a:br>
              <a:rPr sz="2000" dirty="0">
                <a:latin typeface="+mj-lt"/>
              </a:rPr>
            </a:br>
            <a:r>
              <a:rPr lang="de-DE" sz="2000" dirty="0">
                <a:latin typeface="+mj-lt"/>
              </a:rPr>
              <a:t>Neutrino </a:t>
            </a:r>
            <a:r>
              <a:rPr lang="de-DE" sz="2000" dirty="0" err="1">
                <a:latin typeface="+mj-lt"/>
              </a:rPr>
              <a:t>mass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scanning</a:t>
            </a:r>
            <a:r>
              <a:rPr lang="de-DE" sz="2000" dirty="0">
                <a:latin typeface="+mj-lt"/>
              </a:rPr>
              <a:t> </a:t>
            </a:r>
            <a:endParaRPr sz="2000" dirty="0">
              <a:latin typeface="+mj-lt"/>
            </a:endParaRPr>
          </a:p>
        </p:txBody>
      </p:sp>
      <p:grpSp>
        <p:nvGrpSpPr>
          <p:cNvPr id="31" name="Group">
            <a:extLst>
              <a:ext uri="{FF2B5EF4-FFF2-40B4-BE49-F238E27FC236}">
                <a16:creationId xmlns:a16="http://schemas.microsoft.com/office/drawing/2014/main" id="{3628101B-526C-45CD-A730-C5884B794736}"/>
              </a:ext>
            </a:extLst>
          </p:cNvPr>
          <p:cNvGrpSpPr/>
          <p:nvPr/>
        </p:nvGrpSpPr>
        <p:grpSpPr>
          <a:xfrm>
            <a:off x="1593678" y="4252358"/>
            <a:ext cx="2816784" cy="1666834"/>
            <a:chOff x="0" y="669727"/>
            <a:chExt cx="5437050" cy="3217377"/>
          </a:xfrm>
        </p:grpSpPr>
        <p:pic>
          <p:nvPicPr>
            <p:cNvPr id="32" name="image.png" descr="image.png">
              <a:extLst>
                <a:ext uri="{FF2B5EF4-FFF2-40B4-BE49-F238E27FC236}">
                  <a16:creationId xmlns:a16="http://schemas.microsoft.com/office/drawing/2014/main" id="{6A9A0DFE-C3B3-4A7D-9D97-B541036A6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69727"/>
              <a:ext cx="5437050" cy="32173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" name="Rectangle">
              <a:extLst>
                <a:ext uri="{FF2B5EF4-FFF2-40B4-BE49-F238E27FC236}">
                  <a16:creationId xmlns:a16="http://schemas.microsoft.com/office/drawing/2014/main" id="{C6FC8B2F-2076-4EC7-A5C9-44336B45D762}"/>
                </a:ext>
              </a:extLst>
            </p:cNvPr>
            <p:cNvSpPr/>
            <p:nvPr/>
          </p:nvSpPr>
          <p:spPr>
            <a:xfrm>
              <a:off x="3716647" y="951191"/>
              <a:ext cx="1520092" cy="441987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 sz="1400">
                <a:latin typeface="+mj-lt"/>
              </a:endParaRPr>
            </a:p>
          </p:txBody>
        </p:sp>
        <p:sp>
          <p:nvSpPr>
            <p:cNvPr id="35" name="mβ = 0.2 eV">
              <a:extLst>
                <a:ext uri="{FF2B5EF4-FFF2-40B4-BE49-F238E27FC236}">
                  <a16:creationId xmlns:a16="http://schemas.microsoft.com/office/drawing/2014/main" id="{669CBE86-919A-45F0-884B-8533084CC349}"/>
                </a:ext>
              </a:extLst>
            </p:cNvPr>
            <p:cNvSpPr txBox="1"/>
            <p:nvPr/>
          </p:nvSpPr>
          <p:spPr>
            <a:xfrm>
              <a:off x="3725402" y="762185"/>
              <a:ext cx="1623199" cy="504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1400" b="1">
                  <a:solidFill>
                    <a:srgbClr val="0A77D4"/>
                  </a:solidFill>
                </a:defRPr>
              </a:pPr>
              <a:r>
                <a:rPr sz="1050" dirty="0">
                  <a:latin typeface="+mj-lt"/>
                </a:rPr>
                <a:t>m</a:t>
              </a:r>
              <a:r>
                <a:rPr sz="1050" baseline="-27428" dirty="0">
                  <a:latin typeface="+mj-lt"/>
                </a:rPr>
                <a:t>β</a:t>
              </a:r>
              <a:r>
                <a:rPr sz="1050" dirty="0">
                  <a:latin typeface="+mj-lt"/>
                </a:rPr>
                <a:t> = 0.2 eV</a:t>
              </a:r>
            </a:p>
          </p:txBody>
        </p:sp>
        <p:sp>
          <p:nvSpPr>
            <p:cNvPr id="36" name="ms = 3.0 eV">
              <a:extLst>
                <a:ext uri="{FF2B5EF4-FFF2-40B4-BE49-F238E27FC236}">
                  <a16:creationId xmlns:a16="http://schemas.microsoft.com/office/drawing/2014/main" id="{A8E4FD0C-E019-406C-8612-CC9BA9152EE8}"/>
                </a:ext>
              </a:extLst>
            </p:cNvPr>
            <p:cNvSpPr txBox="1"/>
            <p:nvPr/>
          </p:nvSpPr>
          <p:spPr>
            <a:xfrm>
              <a:off x="3777876" y="1036108"/>
              <a:ext cx="1480867" cy="475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1400" b="1">
                  <a:solidFill>
                    <a:srgbClr val="10B070"/>
                  </a:solidFill>
                </a:defRPr>
              </a:pPr>
              <a:r>
                <a:rPr sz="1000" dirty="0" err="1">
                  <a:latin typeface="+mj-lt"/>
                </a:rPr>
                <a:t>m</a:t>
              </a:r>
              <a:r>
                <a:rPr sz="1000" baseline="-27428" dirty="0" err="1">
                  <a:latin typeface="+mj-lt"/>
                </a:rPr>
                <a:t>s</a:t>
              </a:r>
              <a:r>
                <a:rPr sz="1000" dirty="0">
                  <a:latin typeface="+mj-lt"/>
                </a:rPr>
                <a:t> = 3.0 eV</a:t>
              </a:r>
            </a:p>
          </p:txBody>
        </p:sp>
      </p:grpSp>
      <p:sp>
        <p:nvSpPr>
          <p:cNvPr id="37" name="2001: Letter of Intent (hep-ex/0109033)">
            <a:extLst>
              <a:ext uri="{FF2B5EF4-FFF2-40B4-BE49-F238E27FC236}">
                <a16:creationId xmlns:a16="http://schemas.microsoft.com/office/drawing/2014/main" id="{11C0DE9A-0980-4C31-9643-E2A565BFA36B}"/>
              </a:ext>
            </a:extLst>
          </p:cNvPr>
          <p:cNvSpPr txBox="1"/>
          <p:nvPr/>
        </p:nvSpPr>
        <p:spPr>
          <a:xfrm>
            <a:off x="1417543" y="3891420"/>
            <a:ext cx="322646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6945" rIns="36945">
            <a:spAutoFit/>
          </a:bodyPr>
          <a:lstStyle/>
          <a:p>
            <a:pPr>
              <a:defRPr b="1"/>
            </a:pPr>
            <a:r>
              <a:rPr lang="de-DE" sz="1600" dirty="0">
                <a:latin typeface="+mj-lt"/>
              </a:rPr>
              <a:t>Light sterile </a:t>
            </a:r>
            <a:r>
              <a:rPr lang="de-DE" sz="1600" dirty="0" err="1">
                <a:latin typeface="+mj-lt"/>
              </a:rPr>
              <a:t>neutrino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search</a:t>
            </a:r>
            <a:endParaRPr lang="de-DE" sz="1600" dirty="0">
              <a:latin typeface="+mj-lt"/>
            </a:endParaRPr>
          </a:p>
          <a:p>
            <a:pPr>
              <a:defRPr b="1"/>
            </a:pPr>
            <a:r>
              <a:rPr lang="de-DE" sz="1600" dirty="0">
                <a:latin typeface="+mj-lt"/>
              </a:rPr>
              <a:t> </a:t>
            </a:r>
            <a:endParaRPr sz="1600" dirty="0">
              <a:latin typeface="+mj-lt"/>
            </a:endParaRPr>
          </a:p>
        </p:txBody>
      </p:sp>
      <p:sp>
        <p:nvSpPr>
          <p:cNvPr id="41" name="Arrow">
            <a:extLst>
              <a:ext uri="{FF2B5EF4-FFF2-40B4-BE49-F238E27FC236}">
                <a16:creationId xmlns:a16="http://schemas.microsoft.com/office/drawing/2014/main" id="{1F0C719B-E9CF-497C-8909-AB3AA5B04354}"/>
              </a:ext>
            </a:extLst>
          </p:cNvPr>
          <p:cNvSpPr/>
          <p:nvPr/>
        </p:nvSpPr>
        <p:spPr>
          <a:xfrm>
            <a:off x="542925" y="3019101"/>
            <a:ext cx="7400079" cy="1026263"/>
          </a:xfrm>
          <a:prstGeom prst="rightArrow">
            <a:avLst>
              <a:gd name="adj1" fmla="val 59864"/>
              <a:gd name="adj2" fmla="val 69396"/>
            </a:avLst>
          </a:prstGeom>
          <a:solidFill>
            <a:srgbClr val="ADDACD"/>
          </a:solidFill>
          <a:ln w="25400">
            <a:solidFill>
              <a:schemeClr val="accent1"/>
            </a:solidFill>
            <a:bevel/>
          </a:ln>
        </p:spPr>
        <p:txBody>
          <a:bodyPr lIns="36945" rIns="36945" anchor="ctr"/>
          <a:lstStyle/>
          <a:p>
            <a:endParaRPr sz="1939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78EB82E-C7B8-4436-A903-98D21641B190}"/>
                  </a:ext>
                </a:extLst>
              </p:cNvPr>
              <p:cNvSpPr txBox="1"/>
              <p:nvPr/>
            </p:nvSpPr>
            <p:spPr>
              <a:xfrm>
                <a:off x="8022106" y="3149095"/>
                <a:ext cx="96680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4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48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de-DE" sz="4800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78EB82E-C7B8-4436-A903-98D21641B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2106" y="3149095"/>
                <a:ext cx="966803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>
            <a:extLst>
              <a:ext uri="{FF2B5EF4-FFF2-40B4-BE49-F238E27FC236}">
                <a16:creationId xmlns:a16="http://schemas.microsoft.com/office/drawing/2014/main" id="{38F568B2-CB81-4D12-AF11-8F592ACE36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466" y="1843622"/>
            <a:ext cx="3737436" cy="1868299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79387D5F-1E91-4AB4-ACF7-1F1A3C3B31D5}"/>
              </a:ext>
            </a:extLst>
          </p:cNvPr>
          <p:cNvSpPr txBox="1"/>
          <p:nvPr/>
        </p:nvSpPr>
        <p:spPr>
          <a:xfrm>
            <a:off x="2322623" y="4300258"/>
            <a:ext cx="861133" cy="400110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~ 1eV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A3E195B-BA85-4F27-8790-6815EDA7C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64" y="1880531"/>
            <a:ext cx="1747110" cy="174711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A5FF3C8-D615-47A0-A128-481BCCAF521A}"/>
              </a:ext>
            </a:extLst>
          </p:cNvPr>
          <p:cNvSpPr txBox="1"/>
          <p:nvPr/>
        </p:nvSpPr>
        <p:spPr>
          <a:xfrm>
            <a:off x="1532067" y="2673037"/>
            <a:ext cx="1636167" cy="400110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200 </a:t>
            </a:r>
            <a:r>
              <a:rPr lang="de-DE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meV</a:t>
            </a:r>
            <a:endParaRPr lang="de-DE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238A4AAE-D7E7-435D-B9D8-C4A7407D2B1D}"/>
                  </a:ext>
                </a:extLst>
              </p:cNvPr>
              <p:cNvSpPr txBox="1"/>
              <p:nvPr/>
            </p:nvSpPr>
            <p:spPr>
              <a:xfrm>
                <a:off x="2469568" y="4818986"/>
                <a:ext cx="1895071" cy="400110"/>
              </a:xfrm>
              <a:prstGeom prst="rect">
                <a:avLst/>
              </a:prstGeom>
              <a:solidFill>
                <a:srgbClr val="FFFFFF">
                  <a:alpha val="56078"/>
                </a:srgb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000" b="1" i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de-DE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oscillations!</a:t>
                </a:r>
              </a:p>
            </p:txBody>
          </p:sp>
        </mc:Choice>
        <mc:Fallback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238A4AAE-D7E7-435D-B9D8-C4A7407D2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568" y="4818986"/>
                <a:ext cx="1895071" cy="400110"/>
              </a:xfrm>
              <a:prstGeom prst="rect">
                <a:avLst/>
              </a:prstGeom>
              <a:blipFill>
                <a:blip r:embed="rId7"/>
                <a:stretch>
                  <a:fillRect t="-9231" r="-4823" b="-353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2015: Last major components arrive">
            <a:extLst>
              <a:ext uri="{FF2B5EF4-FFF2-40B4-BE49-F238E27FC236}">
                <a16:creationId xmlns:a16="http://schemas.microsoft.com/office/drawing/2014/main" id="{142B3105-F3AD-4E13-B4D8-E01748E7E600}"/>
              </a:ext>
            </a:extLst>
          </p:cNvPr>
          <p:cNvSpPr txBox="1"/>
          <p:nvPr/>
        </p:nvSpPr>
        <p:spPr>
          <a:xfrm>
            <a:off x="4624545" y="1111244"/>
            <a:ext cx="3380260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6945" rIns="36945">
            <a:spAutoFit/>
          </a:bodyPr>
          <a:lstStyle/>
          <a:p>
            <a:pPr algn="ctr">
              <a:defRPr b="1"/>
            </a:pPr>
            <a:r>
              <a:rPr lang="de-DE" sz="1800" dirty="0">
                <a:latin typeface="+mj-lt"/>
              </a:rPr>
              <a:t>R&amp;D: </a:t>
            </a:r>
            <a:r>
              <a:rPr lang="de-DE" sz="1800" dirty="0" err="1">
                <a:latin typeface="+mj-lt"/>
              </a:rPr>
              <a:t>new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techniques</a:t>
            </a:r>
            <a:endParaRPr lang="de-DE" sz="1800" dirty="0">
              <a:latin typeface="+mj-lt"/>
            </a:endParaRPr>
          </a:p>
          <a:p>
            <a:pPr algn="ctr">
              <a:defRPr b="1"/>
            </a:pPr>
            <a:r>
              <a:rPr lang="de-DE" sz="1800" dirty="0">
                <a:latin typeface="+mj-lt"/>
              </a:rPr>
              <a:t>(e.g. </a:t>
            </a:r>
            <a:r>
              <a:rPr lang="de-DE" sz="1800" dirty="0" err="1">
                <a:latin typeface="+mj-lt"/>
              </a:rPr>
              <a:t>ToF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spectroscopy</a:t>
            </a:r>
            <a:r>
              <a:rPr lang="de-DE" sz="1800" dirty="0">
                <a:latin typeface="+mj-lt"/>
              </a:rPr>
              <a:t>, CRES, </a:t>
            </a:r>
            <a:r>
              <a:rPr lang="de-DE" sz="1800" dirty="0" err="1">
                <a:latin typeface="+mj-lt"/>
              </a:rPr>
              <a:t>microbolometers</a:t>
            </a:r>
            <a:r>
              <a:rPr lang="de-DE" sz="1800" dirty="0">
                <a:latin typeface="+mj-lt"/>
              </a:rPr>
              <a:t>, </a:t>
            </a:r>
            <a:r>
              <a:rPr lang="de-DE" sz="1800" dirty="0" err="1">
                <a:latin typeface="+mj-lt"/>
              </a:rPr>
              <a:t>atomic</a:t>
            </a:r>
            <a:r>
              <a:rPr lang="de-DE" sz="1800" dirty="0">
                <a:latin typeface="+mj-lt"/>
              </a:rPr>
              <a:t> </a:t>
            </a:r>
            <a:r>
              <a:rPr lang="de-DE" sz="1800" dirty="0" err="1">
                <a:latin typeface="+mj-lt"/>
              </a:rPr>
              <a:t>sources</a:t>
            </a:r>
            <a:r>
              <a:rPr lang="de-DE" sz="1800" dirty="0">
                <a:latin typeface="+mj-lt"/>
              </a:rPr>
              <a:t>, …)</a:t>
            </a:r>
          </a:p>
        </p:txBody>
      </p:sp>
      <p:pic>
        <p:nvPicPr>
          <p:cNvPr id="54" name="Image" descr="Image">
            <a:extLst>
              <a:ext uri="{FF2B5EF4-FFF2-40B4-BE49-F238E27FC236}">
                <a16:creationId xmlns:a16="http://schemas.microsoft.com/office/drawing/2014/main" id="{15AC995C-C086-41F9-BA96-6B068995EA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706528" y="4107916"/>
            <a:ext cx="2673784" cy="215203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D16C472-4E58-4587-963E-D4A13082728C}"/>
              </a:ext>
            </a:extLst>
          </p:cNvPr>
          <p:cNvSpPr/>
          <p:nvPr/>
        </p:nvSpPr>
        <p:spPr>
          <a:xfrm>
            <a:off x="1549891" y="6007830"/>
            <a:ext cx="30941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b="1"/>
            </a:pPr>
            <a:r>
              <a:rPr lang="de-DE" sz="1600" b="1" dirty="0" err="1">
                <a:latin typeface="+mj-lt"/>
              </a:rPr>
              <a:t>No</a:t>
            </a:r>
            <a:r>
              <a:rPr lang="de-DE" sz="1600" b="1" dirty="0">
                <a:latin typeface="+mj-lt"/>
              </a:rPr>
              <a:t> extra </a:t>
            </a:r>
            <a:r>
              <a:rPr lang="de-DE" sz="1600" b="1" dirty="0" err="1">
                <a:latin typeface="+mj-lt"/>
              </a:rPr>
              <a:t>data</a:t>
            </a:r>
            <a:r>
              <a:rPr lang="de-DE" sz="1600" b="1" dirty="0">
                <a:latin typeface="+mj-lt"/>
              </a:rPr>
              <a:t> </a:t>
            </a:r>
            <a:r>
              <a:rPr lang="de-DE" sz="1600" b="1" dirty="0" err="1">
                <a:latin typeface="+mj-lt"/>
              </a:rPr>
              <a:t>taking</a:t>
            </a:r>
            <a:r>
              <a:rPr lang="de-DE" sz="1600" b="1" dirty="0">
                <a:latin typeface="+mj-lt"/>
              </a:rPr>
              <a:t> </a:t>
            </a:r>
            <a:r>
              <a:rPr lang="de-DE" sz="1600" b="1" dirty="0" err="1">
                <a:latin typeface="+mj-lt"/>
              </a:rPr>
              <a:t>required</a:t>
            </a:r>
            <a:r>
              <a:rPr lang="de-DE" sz="1600" b="1" dirty="0">
                <a:latin typeface="+mj-lt"/>
              </a:rPr>
              <a:t>!</a:t>
            </a:r>
          </a:p>
        </p:txBody>
      </p:sp>
      <p:sp>
        <p:nvSpPr>
          <p:cNvPr id="55" name="2001: Letter of Intent (hep-ex/0109033)">
            <a:extLst>
              <a:ext uri="{FF2B5EF4-FFF2-40B4-BE49-F238E27FC236}">
                <a16:creationId xmlns:a16="http://schemas.microsoft.com/office/drawing/2014/main" id="{2889E179-C8BF-4EC1-8ECC-3B846F3CFBAE}"/>
              </a:ext>
            </a:extLst>
          </p:cNvPr>
          <p:cNvSpPr txBox="1"/>
          <p:nvPr/>
        </p:nvSpPr>
        <p:spPr>
          <a:xfrm>
            <a:off x="5161959" y="3891419"/>
            <a:ext cx="322646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6945" rIns="36945">
            <a:spAutoFit/>
          </a:bodyPr>
          <a:lstStyle/>
          <a:p>
            <a:pPr>
              <a:defRPr b="1"/>
            </a:pPr>
            <a:r>
              <a:rPr lang="de-DE" sz="1600" dirty="0">
                <a:latin typeface="+mj-lt"/>
              </a:rPr>
              <a:t>Non SM </a:t>
            </a:r>
            <a:r>
              <a:rPr lang="de-DE" sz="1600" dirty="0" err="1">
                <a:latin typeface="+mj-lt"/>
              </a:rPr>
              <a:t>interactions</a:t>
            </a:r>
            <a:endParaRPr lang="de-DE" sz="1600" dirty="0">
              <a:latin typeface="+mj-lt"/>
            </a:endParaRPr>
          </a:p>
          <a:p>
            <a:pPr>
              <a:defRPr b="1"/>
            </a:pPr>
            <a:r>
              <a:rPr lang="de-DE" sz="1600" dirty="0">
                <a:latin typeface="+mj-lt"/>
              </a:rPr>
              <a:t> </a:t>
            </a:r>
            <a:endParaRPr sz="1600" dirty="0">
              <a:latin typeface="+mj-lt"/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E816AF5D-C1E0-4846-92B5-4F555954BF08}"/>
              </a:ext>
            </a:extLst>
          </p:cNvPr>
          <p:cNvSpPr txBox="1"/>
          <p:nvPr/>
        </p:nvSpPr>
        <p:spPr>
          <a:xfrm>
            <a:off x="5420389" y="2689573"/>
            <a:ext cx="1636167" cy="400110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&lt; 200 </a:t>
            </a:r>
            <a:r>
              <a:rPr lang="de-DE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meV</a:t>
            </a:r>
            <a:endParaRPr lang="de-DE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3" name="Steinbrink et al., JCAP 06 (2017) 015">
            <a:extLst>
              <a:ext uri="{FF2B5EF4-FFF2-40B4-BE49-F238E27FC236}">
                <a16:creationId xmlns:a16="http://schemas.microsoft.com/office/drawing/2014/main" id="{0F7E70F3-7D73-4193-91F2-49021E159AD9}"/>
              </a:ext>
            </a:extLst>
          </p:cNvPr>
          <p:cNvSpPr txBox="1"/>
          <p:nvPr/>
        </p:nvSpPr>
        <p:spPr>
          <a:xfrm>
            <a:off x="7346370" y="4419133"/>
            <a:ext cx="147937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>
                <a:solidFill>
                  <a:srgbClr val="797979"/>
                </a:solidFill>
              </a:defRPr>
            </a:pPr>
            <a:r>
              <a:rPr sz="1200" i="1" dirty="0">
                <a:latin typeface="+mj-lt"/>
              </a:rPr>
              <a:t>Steinbrink et al., </a:t>
            </a:r>
            <a:br>
              <a:rPr lang="de-DE" sz="1200" i="1" dirty="0">
                <a:latin typeface="+mj-lt"/>
              </a:rPr>
            </a:br>
            <a:r>
              <a:rPr sz="1200" i="1" dirty="0">
                <a:latin typeface="+mj-lt"/>
              </a:rPr>
              <a:t>JCAP 06 (2017) 015</a:t>
            </a:r>
          </a:p>
        </p:txBody>
      </p:sp>
      <p:sp>
        <p:nvSpPr>
          <p:cNvPr id="24" name="see also: Formaggio &amp; Barrett, PL B706 (2011) 68;…">
            <a:extLst>
              <a:ext uri="{FF2B5EF4-FFF2-40B4-BE49-F238E27FC236}">
                <a16:creationId xmlns:a16="http://schemas.microsoft.com/office/drawing/2014/main" id="{3E465193-11EF-4E47-9BD0-E73A979D6BC1}"/>
              </a:ext>
            </a:extLst>
          </p:cNvPr>
          <p:cNvSpPr txBox="1"/>
          <p:nvPr/>
        </p:nvSpPr>
        <p:spPr>
          <a:xfrm>
            <a:off x="163248" y="4650762"/>
            <a:ext cx="6611943" cy="837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2498" tIns="52498" rIns="52498" bIns="52498"/>
          <a:lstStyle/>
          <a:p>
            <a:pPr defTabSz="449262">
              <a:lnSpc>
                <a:spcPct val="101000"/>
              </a:lnSpc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</a:tabLst>
              <a:defRPr sz="1400">
                <a:solidFill>
                  <a:srgbClr val="797979"/>
                </a:solidFill>
              </a:defRPr>
            </a:pPr>
            <a:r>
              <a:rPr lang="de-DE" sz="1200" i="1" dirty="0">
                <a:latin typeface="+mj-lt"/>
              </a:rPr>
              <a:t>e.g.</a:t>
            </a:r>
          </a:p>
          <a:p>
            <a:pPr defTabSz="449262">
              <a:lnSpc>
                <a:spcPct val="101000"/>
              </a:lnSpc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</a:tabLst>
              <a:defRPr sz="1400">
                <a:solidFill>
                  <a:srgbClr val="797979"/>
                </a:solidFill>
              </a:defRPr>
            </a:pPr>
            <a:r>
              <a:rPr sz="1200" i="1" dirty="0" err="1">
                <a:latin typeface="+mj-lt"/>
              </a:rPr>
              <a:t>Formaggio</a:t>
            </a:r>
            <a:r>
              <a:rPr sz="1200" i="1" dirty="0">
                <a:latin typeface="+mj-lt"/>
              </a:rPr>
              <a:t> &amp; Barrett, </a:t>
            </a:r>
            <a:endParaRPr lang="de-DE" sz="1200" i="1" dirty="0">
              <a:latin typeface="+mj-lt"/>
            </a:endParaRPr>
          </a:p>
          <a:p>
            <a:pPr defTabSz="449262">
              <a:lnSpc>
                <a:spcPct val="101000"/>
              </a:lnSpc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</a:tabLst>
              <a:defRPr sz="1400">
                <a:solidFill>
                  <a:srgbClr val="797979"/>
                </a:solidFill>
              </a:defRPr>
            </a:pPr>
            <a:r>
              <a:rPr sz="1200" i="1" dirty="0">
                <a:latin typeface="+mj-lt"/>
              </a:rPr>
              <a:t>PL B706 (2011) 68 </a:t>
            </a:r>
          </a:p>
          <a:p>
            <a:pPr defTabSz="449262">
              <a:lnSpc>
                <a:spcPct val="101000"/>
              </a:lnSpc>
              <a:spcBef>
                <a:spcPts val="200"/>
              </a:spcBef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</a:tabLst>
              <a:defRPr sz="1400">
                <a:solidFill>
                  <a:srgbClr val="797979"/>
                </a:solidFill>
              </a:defRPr>
            </a:pPr>
            <a:endParaRPr lang="de-DE" sz="1200" i="1" dirty="0">
              <a:latin typeface="+mj-lt"/>
            </a:endParaRPr>
          </a:p>
          <a:p>
            <a:pPr defTabSz="449262">
              <a:lnSpc>
                <a:spcPct val="101000"/>
              </a:lnSpc>
              <a:spcBef>
                <a:spcPts val="200"/>
              </a:spcBef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</a:tabLst>
              <a:defRPr sz="1400">
                <a:solidFill>
                  <a:srgbClr val="797979"/>
                </a:solidFill>
              </a:defRPr>
            </a:pPr>
            <a:r>
              <a:rPr sz="1200" i="1" dirty="0">
                <a:latin typeface="+mj-lt"/>
              </a:rPr>
              <a:t>Riis &amp; </a:t>
            </a:r>
            <a:r>
              <a:rPr sz="1200" i="1" dirty="0" err="1">
                <a:latin typeface="+mj-lt"/>
              </a:rPr>
              <a:t>Hannestad</a:t>
            </a:r>
            <a:r>
              <a:rPr sz="1200" i="1" dirty="0">
                <a:latin typeface="+mj-lt"/>
              </a:rPr>
              <a:t>, </a:t>
            </a:r>
            <a:endParaRPr lang="de-DE" sz="1200" i="1" dirty="0">
              <a:latin typeface="+mj-lt"/>
            </a:endParaRPr>
          </a:p>
          <a:p>
            <a:pPr defTabSz="449262">
              <a:lnSpc>
                <a:spcPct val="101000"/>
              </a:lnSpc>
              <a:spcBef>
                <a:spcPts val="200"/>
              </a:spcBef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</a:tabLst>
              <a:defRPr sz="1400">
                <a:solidFill>
                  <a:srgbClr val="797979"/>
                </a:solidFill>
              </a:defRPr>
            </a:pPr>
            <a:r>
              <a:rPr sz="1200" i="1" dirty="0">
                <a:latin typeface="+mj-lt"/>
              </a:rPr>
              <a:t>JCAP 02 (2011) 011</a:t>
            </a:r>
          </a:p>
        </p:txBody>
      </p:sp>
      <p:sp>
        <p:nvSpPr>
          <p:cNvPr id="25" name="see also: Barry, Heeck &amp; Rodejohann, JHEP 1407 (2014) 081">
            <a:extLst>
              <a:ext uri="{FF2B5EF4-FFF2-40B4-BE49-F238E27FC236}">
                <a16:creationId xmlns:a16="http://schemas.microsoft.com/office/drawing/2014/main" id="{2D9A3DB1-B7F8-4ABF-8A1E-8F4861DD020F}"/>
              </a:ext>
            </a:extLst>
          </p:cNvPr>
          <p:cNvSpPr txBox="1"/>
          <p:nvPr/>
        </p:nvSpPr>
        <p:spPr>
          <a:xfrm>
            <a:off x="7332725" y="5096963"/>
            <a:ext cx="1919795" cy="837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2498" tIns="52498" rIns="52498" bIns="52498"/>
          <a:lstStyle/>
          <a:p>
            <a:pPr defTabSz="449262">
              <a:lnSpc>
                <a:spcPct val="101000"/>
              </a:lnSpc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</a:tabLst>
              <a:defRPr sz="1400">
                <a:solidFill>
                  <a:srgbClr val="797979"/>
                </a:solidFill>
              </a:defRPr>
            </a:pPr>
            <a:r>
              <a:rPr sz="1200" i="1" dirty="0">
                <a:latin typeface="+mj-lt"/>
              </a:rPr>
              <a:t>see also: </a:t>
            </a:r>
            <a:br>
              <a:rPr lang="de-DE" sz="1200" i="1" dirty="0">
                <a:latin typeface="+mj-lt"/>
              </a:rPr>
            </a:br>
            <a:r>
              <a:rPr sz="1200" i="1" dirty="0">
                <a:latin typeface="+mj-lt"/>
              </a:rPr>
              <a:t>Barry, </a:t>
            </a:r>
            <a:r>
              <a:rPr sz="1200" i="1" dirty="0" err="1">
                <a:latin typeface="+mj-lt"/>
              </a:rPr>
              <a:t>Heeck</a:t>
            </a:r>
            <a:r>
              <a:rPr sz="1200" i="1" dirty="0">
                <a:latin typeface="+mj-lt"/>
              </a:rPr>
              <a:t> &amp; </a:t>
            </a:r>
            <a:r>
              <a:rPr sz="1200" i="1" dirty="0" err="1">
                <a:latin typeface="+mj-lt"/>
              </a:rPr>
              <a:t>Rodejohann</a:t>
            </a:r>
            <a:r>
              <a:rPr sz="1200" i="1" dirty="0">
                <a:latin typeface="+mj-lt"/>
              </a:rPr>
              <a:t>, </a:t>
            </a:r>
            <a:br>
              <a:rPr lang="de-DE" sz="1200" i="1" dirty="0">
                <a:latin typeface="+mj-lt"/>
              </a:rPr>
            </a:br>
            <a:r>
              <a:rPr sz="1200" i="1" dirty="0">
                <a:latin typeface="+mj-lt"/>
              </a:rPr>
              <a:t>JHEP 1407 (2014) 081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E3CFC8E-F49F-414F-88F1-770AC6F0B752}"/>
              </a:ext>
            </a:extLst>
          </p:cNvPr>
          <p:cNvSpPr txBox="1"/>
          <p:nvPr/>
        </p:nvSpPr>
        <p:spPr>
          <a:xfrm>
            <a:off x="5117967" y="675492"/>
            <a:ext cx="2937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+mj-lt"/>
              </a:rPr>
              <a:t>See </a:t>
            </a:r>
            <a:r>
              <a:rPr lang="de-DE" sz="1400" dirty="0" err="1">
                <a:latin typeface="+mj-lt"/>
              </a:rPr>
              <a:t>talk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by</a:t>
            </a:r>
            <a:r>
              <a:rPr lang="de-DE" sz="1400" dirty="0">
                <a:latin typeface="+mj-lt"/>
              </a:rPr>
              <a:t> S. Böser</a:t>
            </a:r>
          </a:p>
        </p:txBody>
      </p:sp>
    </p:spTree>
    <p:extLst>
      <p:ext uri="{BB962C8B-B14F-4D97-AF65-F5344CB8AC3E}">
        <p14:creationId xmlns:p14="http://schemas.microsoft.com/office/powerpoint/2010/main" val="419099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6" grpId="0" animBg="1"/>
      <p:bldP spid="21" grpId="0" animBg="1"/>
      <p:bldP spid="8" grpId="0"/>
      <p:bldP spid="55" grpId="0" animBg="1"/>
      <p:bldP spid="56" grpId="0" animBg="1"/>
      <p:bldP spid="23" grpId="0" animBg="1"/>
      <p:bldP spid="24" grpId="0" animBg="1"/>
      <p:bldP spid="25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nhaltsplatzhalter 4">
            <a:extLst>
              <a:ext uri="{FF2B5EF4-FFF2-40B4-BE49-F238E27FC236}">
                <a16:creationId xmlns:a16="http://schemas.microsoft.com/office/drawing/2014/main" id="{8A5405F7-5F1F-486B-B03E-DF6E884A7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38485"/>
            <a:ext cx="3365520" cy="2282363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78EB82E-C7B8-4436-A903-98D21641B190}"/>
                  </a:ext>
                </a:extLst>
              </p:cNvPr>
              <p:cNvSpPr txBox="1"/>
              <p:nvPr/>
            </p:nvSpPr>
            <p:spPr>
              <a:xfrm>
                <a:off x="7963837" y="3555093"/>
                <a:ext cx="96532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4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sz="4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de-DE" sz="4800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de-DE" sz="4800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78EB82E-C7B8-4436-A903-98D21641B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3837" y="3555093"/>
                <a:ext cx="965329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">
            <a:extLst>
              <a:ext uri="{FF2B5EF4-FFF2-40B4-BE49-F238E27FC236}">
                <a16:creationId xmlns:a16="http://schemas.microsoft.com/office/drawing/2014/main" id="{D9D58729-A561-498C-A7A1-BF120B00DD15}"/>
              </a:ext>
            </a:extLst>
          </p:cNvPr>
          <p:cNvGrpSpPr/>
          <p:nvPr/>
        </p:nvGrpSpPr>
        <p:grpSpPr>
          <a:xfrm>
            <a:off x="3272470" y="692595"/>
            <a:ext cx="3413383" cy="2689271"/>
            <a:chOff x="0" y="0"/>
            <a:chExt cx="4317774" cy="3316115"/>
          </a:xfrm>
        </p:grpSpPr>
        <p:pic>
          <p:nvPicPr>
            <p:cNvPr id="48" name="Picture 685" descr="Picture 685">
              <a:extLst>
                <a:ext uri="{FF2B5EF4-FFF2-40B4-BE49-F238E27FC236}">
                  <a16:creationId xmlns:a16="http://schemas.microsoft.com/office/drawing/2014/main" id="{DBDB5F3A-5A9E-4AB1-B7CE-2B79EC720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rcRect r="6803"/>
            <a:stretch>
              <a:fillRect/>
            </a:stretch>
          </p:blipFill>
          <p:spPr>
            <a:xfrm>
              <a:off x="0" y="0"/>
              <a:ext cx="4317774" cy="31418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" name="TextBox 690">
              <a:extLst>
                <a:ext uri="{FF2B5EF4-FFF2-40B4-BE49-F238E27FC236}">
                  <a16:creationId xmlns:a16="http://schemas.microsoft.com/office/drawing/2014/main" id="{700AD187-2C50-42F4-905E-C6B57E7F0226}"/>
                </a:ext>
              </a:extLst>
            </p:cNvPr>
            <p:cNvSpPr txBox="1"/>
            <p:nvPr/>
          </p:nvSpPr>
          <p:spPr>
            <a:xfrm rot="707120">
              <a:off x="734364" y="627345"/>
              <a:ext cx="2509815" cy="626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500"/>
              </a:pPr>
              <a:r>
                <a:rPr b="1" dirty="0">
                  <a:latin typeface="+mj-lt"/>
                </a:rPr>
                <a:t>A.</a:t>
              </a:r>
              <a:r>
                <a:rPr dirty="0">
                  <a:latin typeface="+mj-lt"/>
                </a:rPr>
                <a:t> KATRIN Phase-0</a:t>
              </a:r>
            </a:p>
            <a:p>
              <a:pPr>
                <a:defRPr sz="1500"/>
              </a:pPr>
              <a:r>
                <a:rPr dirty="0">
                  <a:latin typeface="+mj-lt"/>
                </a:rPr>
                <a:t> (low statistics)</a:t>
              </a:r>
            </a:p>
          </p:txBody>
        </p:sp>
        <p:sp>
          <p:nvSpPr>
            <p:cNvPr id="50" name="TextBox 699">
              <a:extLst>
                <a:ext uri="{FF2B5EF4-FFF2-40B4-BE49-F238E27FC236}">
                  <a16:creationId xmlns:a16="http://schemas.microsoft.com/office/drawing/2014/main" id="{0B97542C-B079-421D-8C9D-F6C0382EA632}"/>
                </a:ext>
              </a:extLst>
            </p:cNvPr>
            <p:cNvSpPr txBox="1"/>
            <p:nvPr/>
          </p:nvSpPr>
          <p:spPr>
            <a:xfrm rot="707120">
              <a:off x="625731" y="1828821"/>
              <a:ext cx="2869598" cy="6690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20000"/>
                </a:lnSpc>
                <a:defRPr sz="1400"/>
              </a:pPr>
              <a:r>
                <a:rPr sz="1500" b="1" dirty="0">
                  <a:latin typeface="+mj-lt"/>
                </a:rPr>
                <a:t>B.</a:t>
              </a:r>
              <a:r>
                <a:rPr sz="1500" dirty="0">
                  <a:latin typeface="+mj-lt"/>
                </a:rPr>
                <a:t> TRISTAN detector</a:t>
              </a:r>
            </a:p>
            <a:p>
              <a:pPr>
                <a:lnSpc>
                  <a:spcPct val="120000"/>
                </a:lnSpc>
                <a:defRPr sz="1400"/>
              </a:pPr>
              <a:r>
                <a:rPr sz="1500" dirty="0">
                  <a:latin typeface="+mj-lt"/>
                </a:rPr>
                <a:t>90% CL statistical limit</a:t>
              </a:r>
            </a:p>
          </p:txBody>
        </p:sp>
        <p:sp>
          <p:nvSpPr>
            <p:cNvPr id="51" name="TextBox 700">
              <a:extLst>
                <a:ext uri="{FF2B5EF4-FFF2-40B4-BE49-F238E27FC236}">
                  <a16:creationId xmlns:a16="http://schemas.microsoft.com/office/drawing/2014/main" id="{CFA3C1F4-E211-4D3C-9E01-DC888D619420}"/>
                </a:ext>
              </a:extLst>
            </p:cNvPr>
            <p:cNvSpPr txBox="1"/>
            <p:nvPr/>
          </p:nvSpPr>
          <p:spPr>
            <a:xfrm>
              <a:off x="3005543" y="314770"/>
              <a:ext cx="966000" cy="362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6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rPr dirty="0">
                  <a:latin typeface="+mj-lt"/>
                </a:rPr>
                <a:t>Lab limits</a:t>
              </a:r>
            </a:p>
          </p:txBody>
        </p:sp>
        <p:sp>
          <p:nvSpPr>
            <p:cNvPr id="52" name="TextBox 5">
              <a:extLst>
                <a:ext uri="{FF2B5EF4-FFF2-40B4-BE49-F238E27FC236}">
                  <a16:creationId xmlns:a16="http://schemas.microsoft.com/office/drawing/2014/main" id="{23FE7FEA-DE96-468F-B7EA-A1FB9454A8AC}"/>
                </a:ext>
              </a:extLst>
            </p:cNvPr>
            <p:cNvSpPr txBox="1"/>
            <p:nvPr/>
          </p:nvSpPr>
          <p:spPr>
            <a:xfrm>
              <a:off x="613445" y="2959410"/>
              <a:ext cx="3690611" cy="356705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600"/>
              </a:lvl1pPr>
            </a:lstStyle>
            <a:p>
              <a:r>
                <a:rPr dirty="0">
                  <a:latin typeface="+mj-lt"/>
                </a:rPr>
                <a:t>Sterile neutrino mass (keV)</a:t>
              </a:r>
            </a:p>
          </p:txBody>
        </p:sp>
      </p:grpSp>
      <p:sp>
        <p:nvSpPr>
          <p:cNvPr id="43" name="Textfeld 42">
            <a:extLst>
              <a:ext uri="{FF2B5EF4-FFF2-40B4-BE49-F238E27FC236}">
                <a16:creationId xmlns:a16="http://schemas.microsoft.com/office/drawing/2014/main" id="{C0D6E0B9-1ABF-4213-81EF-4A95E58ED251}"/>
              </a:ext>
            </a:extLst>
          </p:cNvPr>
          <p:cNvSpPr txBox="1"/>
          <p:nvPr/>
        </p:nvSpPr>
        <p:spPr>
          <a:xfrm>
            <a:off x="766299" y="2368424"/>
            <a:ext cx="1358064" cy="400110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~ </a:t>
            </a:r>
            <a:r>
              <a:rPr lang="de-DE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few</a:t>
            </a:r>
            <a:r>
              <a:rPr lang="de-D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keV</a:t>
            </a:r>
            <a:endParaRPr lang="de-DE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ADF11BB0-E431-4049-B7AA-92CDFA43EC04}"/>
              </a:ext>
            </a:extLst>
          </p:cNvPr>
          <p:cNvSpPr txBox="1"/>
          <p:nvPr/>
        </p:nvSpPr>
        <p:spPr>
          <a:xfrm>
            <a:off x="1722465" y="1087233"/>
            <a:ext cx="184731" cy="400110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none" rtlCol="0">
            <a:spAutoFit/>
          </a:bodyPr>
          <a:lstStyle/>
          <a:p>
            <a:endParaRPr lang="de-DE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view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future</a:t>
            </a:r>
            <a:endParaRPr lang="en-US" dirty="0"/>
          </a:p>
        </p:txBody>
      </p:sp>
      <p:sp>
        <p:nvSpPr>
          <p:cNvPr id="40" name="7-pixel SDD prototype (MPP/HLL Munich)">
            <a:extLst>
              <a:ext uri="{FF2B5EF4-FFF2-40B4-BE49-F238E27FC236}">
                <a16:creationId xmlns:a16="http://schemas.microsoft.com/office/drawing/2014/main" id="{D75F7F00-53B1-4AA4-80A4-467D62D167F3}"/>
              </a:ext>
            </a:extLst>
          </p:cNvPr>
          <p:cNvSpPr txBox="1"/>
          <p:nvPr/>
        </p:nvSpPr>
        <p:spPr>
          <a:xfrm>
            <a:off x="5364088" y="4257309"/>
            <a:ext cx="186596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rPr dirty="0">
                <a:latin typeface="+mj-lt"/>
              </a:rPr>
              <a:t>7-pixel SDD prototype (MPP/HLL Munich)</a:t>
            </a:r>
          </a:p>
        </p:txBody>
      </p:sp>
      <p:sp>
        <p:nvSpPr>
          <p:cNvPr id="33" name="148 pixels…">
            <a:extLst>
              <a:ext uri="{FF2B5EF4-FFF2-40B4-BE49-F238E27FC236}">
                <a16:creationId xmlns:a16="http://schemas.microsoft.com/office/drawing/2014/main" id="{DBE58053-394A-419E-A958-54789D21706C}"/>
              </a:ext>
            </a:extLst>
          </p:cNvPr>
          <p:cNvSpPr txBox="1"/>
          <p:nvPr/>
        </p:nvSpPr>
        <p:spPr>
          <a:xfrm>
            <a:off x="920935" y="5574010"/>
            <a:ext cx="165705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sz="2000" dirty="0">
                <a:latin typeface="+mj-lt"/>
              </a:rPr>
              <a:t>148 pixels</a:t>
            </a:r>
          </a:p>
          <a:p>
            <a:pPr algn="ctr"/>
            <a:r>
              <a:rPr sz="2000" dirty="0">
                <a:latin typeface="+mj-lt"/>
              </a:rPr>
              <a:t>KATRIN 2018</a:t>
            </a:r>
          </a:p>
        </p:txBody>
      </p:sp>
      <p:sp>
        <p:nvSpPr>
          <p:cNvPr id="41" name="Arrow">
            <a:extLst>
              <a:ext uri="{FF2B5EF4-FFF2-40B4-BE49-F238E27FC236}">
                <a16:creationId xmlns:a16="http://schemas.microsoft.com/office/drawing/2014/main" id="{1F0C719B-E9CF-497C-8909-AB3AA5B04354}"/>
              </a:ext>
            </a:extLst>
          </p:cNvPr>
          <p:cNvSpPr/>
          <p:nvPr/>
        </p:nvSpPr>
        <p:spPr>
          <a:xfrm>
            <a:off x="484289" y="3476134"/>
            <a:ext cx="7400079" cy="1026263"/>
          </a:xfrm>
          <a:prstGeom prst="rightArrow">
            <a:avLst>
              <a:gd name="adj1" fmla="val 59864"/>
              <a:gd name="adj2" fmla="val 69396"/>
            </a:avLst>
          </a:prstGeom>
          <a:solidFill>
            <a:srgbClr val="ADDACD"/>
          </a:solidFill>
          <a:ln w="25400">
            <a:solidFill>
              <a:schemeClr val="accent1"/>
            </a:solidFill>
            <a:bevel/>
          </a:ln>
        </p:spPr>
        <p:txBody>
          <a:bodyPr lIns="36945" rIns="36945" anchor="ctr"/>
          <a:lstStyle/>
          <a:p>
            <a:endParaRPr sz="1939"/>
          </a:p>
        </p:txBody>
      </p:sp>
      <p:sp>
        <p:nvSpPr>
          <p:cNvPr id="60" name="test runs at Troitsk…">
            <a:extLst>
              <a:ext uri="{FF2B5EF4-FFF2-40B4-BE49-F238E27FC236}">
                <a16:creationId xmlns:a16="http://schemas.microsoft.com/office/drawing/2014/main" id="{AFD50069-DAE6-4FE9-A8CC-0384AA0AB1F9}"/>
              </a:ext>
            </a:extLst>
          </p:cNvPr>
          <p:cNvSpPr txBox="1"/>
          <p:nvPr/>
        </p:nvSpPr>
        <p:spPr>
          <a:xfrm rot="20293280">
            <a:off x="7145795" y="5403482"/>
            <a:ext cx="193597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lang="de-DE" sz="2000" b="1" dirty="0">
                <a:latin typeface="+mj-lt"/>
              </a:rPr>
              <a:t>Module </a:t>
            </a:r>
            <a:r>
              <a:rPr lang="de-DE" sz="2000" b="1" dirty="0" err="1">
                <a:latin typeface="+mj-lt"/>
              </a:rPr>
              <a:t>test</a:t>
            </a:r>
            <a:endParaRPr lang="de-DE" sz="2000" b="1" dirty="0">
              <a:latin typeface="+mj-lt"/>
            </a:endParaRPr>
          </a:p>
          <a:p>
            <a:pPr algn="ctr"/>
            <a:r>
              <a:rPr lang="de-DE" sz="2000" b="1" dirty="0">
                <a:latin typeface="+mj-lt"/>
              </a:rPr>
              <a:t>2019 @KATRIN</a:t>
            </a:r>
            <a:endParaRPr sz="2000" b="1" dirty="0">
              <a:latin typeface="+mj-lt"/>
            </a:endParaRPr>
          </a:p>
        </p:txBody>
      </p:sp>
      <p:pic>
        <p:nvPicPr>
          <p:cNvPr id="55" name="Grafik 4" descr="Grafik 4">
            <a:extLst>
              <a:ext uri="{FF2B5EF4-FFF2-40B4-BE49-F238E27FC236}">
                <a16:creationId xmlns:a16="http://schemas.microsoft.com/office/drawing/2014/main" id="{26E11FC8-1727-4708-ABF5-45B004F1331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t="11213" r="20423"/>
          <a:stretch>
            <a:fillRect/>
          </a:stretch>
        </p:blipFill>
        <p:spPr>
          <a:xfrm>
            <a:off x="899592" y="4104234"/>
            <a:ext cx="1362664" cy="1366493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Line">
            <a:extLst>
              <a:ext uri="{FF2B5EF4-FFF2-40B4-BE49-F238E27FC236}">
                <a16:creationId xmlns:a16="http://schemas.microsoft.com/office/drawing/2014/main" id="{3848DEB8-0FFF-49E1-B62A-804ED1563137}"/>
              </a:ext>
            </a:extLst>
          </p:cNvPr>
          <p:cNvSpPr/>
          <p:nvPr/>
        </p:nvSpPr>
        <p:spPr>
          <a:xfrm flipV="1">
            <a:off x="1098062" y="4319455"/>
            <a:ext cx="960392" cy="960392"/>
          </a:xfrm>
          <a:prstGeom prst="line">
            <a:avLst/>
          </a:prstGeom>
          <a:ln w="25400">
            <a:solidFill>
              <a:schemeClr val="accent3">
                <a:lumOff val="44000"/>
              </a:schemeClr>
            </a:solidFill>
            <a:bevel/>
            <a:headEnd type="arrow"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j-lt"/>
            </a:endParaRPr>
          </a:p>
        </p:txBody>
      </p:sp>
      <p:pic>
        <p:nvPicPr>
          <p:cNvPr id="53" name="Picture 17" descr="Picture 17">
            <a:extLst>
              <a:ext uri="{FF2B5EF4-FFF2-40B4-BE49-F238E27FC236}">
                <a16:creationId xmlns:a16="http://schemas.microsoft.com/office/drawing/2014/main" id="{FBE1364F-42EB-4A97-BCBB-3034094D86F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2807623" y="3426125"/>
            <a:ext cx="2740992" cy="2379139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~10 cm">
            <a:extLst>
              <a:ext uri="{FF2B5EF4-FFF2-40B4-BE49-F238E27FC236}">
                <a16:creationId xmlns:a16="http://schemas.microsoft.com/office/drawing/2014/main" id="{C7349E71-E590-4D6B-9DD0-A66907D70E95}"/>
              </a:ext>
            </a:extLst>
          </p:cNvPr>
          <p:cNvSpPr txBox="1"/>
          <p:nvPr/>
        </p:nvSpPr>
        <p:spPr>
          <a:xfrm rot="18900000">
            <a:off x="1056853" y="4547016"/>
            <a:ext cx="79444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dirty="0">
                <a:latin typeface="+mj-lt"/>
              </a:rPr>
              <a:t>~10 cm</a:t>
            </a:r>
          </a:p>
        </p:txBody>
      </p:sp>
      <p:sp>
        <p:nvSpPr>
          <p:cNvPr id="54" name="~ 3500 pixels…">
            <a:extLst>
              <a:ext uri="{FF2B5EF4-FFF2-40B4-BE49-F238E27FC236}">
                <a16:creationId xmlns:a16="http://schemas.microsoft.com/office/drawing/2014/main" id="{9993294D-784A-4268-A95C-18022AC39C61}"/>
              </a:ext>
            </a:extLst>
          </p:cNvPr>
          <p:cNvSpPr txBox="1"/>
          <p:nvPr/>
        </p:nvSpPr>
        <p:spPr>
          <a:xfrm>
            <a:off x="3143606" y="5635141"/>
            <a:ext cx="206902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sz="2000" dirty="0">
                <a:latin typeface="+mj-lt"/>
              </a:rPr>
              <a:t>~ 3500 pixels</a:t>
            </a:r>
          </a:p>
          <a:p>
            <a:pPr algn="ctr"/>
            <a:r>
              <a:rPr sz="2000" dirty="0">
                <a:latin typeface="+mj-lt"/>
              </a:rPr>
              <a:t>KATRIN ca. 2024</a:t>
            </a:r>
          </a:p>
        </p:txBody>
      </p:sp>
      <p:sp>
        <p:nvSpPr>
          <p:cNvPr id="56" name="Line">
            <a:extLst>
              <a:ext uri="{FF2B5EF4-FFF2-40B4-BE49-F238E27FC236}">
                <a16:creationId xmlns:a16="http://schemas.microsoft.com/office/drawing/2014/main" id="{FFA32601-CA8D-4038-A1FF-83E3C15F19ED}"/>
              </a:ext>
            </a:extLst>
          </p:cNvPr>
          <p:cNvSpPr/>
          <p:nvPr/>
        </p:nvSpPr>
        <p:spPr>
          <a:xfrm flipV="1">
            <a:off x="3272470" y="3751079"/>
            <a:ext cx="1678432" cy="1678431"/>
          </a:xfrm>
          <a:prstGeom prst="line">
            <a:avLst/>
          </a:prstGeom>
          <a:ln w="25400">
            <a:solidFill>
              <a:srgbClr val="5E5E5E"/>
            </a:solidFill>
            <a:bevel/>
            <a:headEnd type="arrow"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+mj-lt"/>
            </a:endParaRPr>
          </a:p>
        </p:txBody>
      </p:sp>
      <p:sp>
        <p:nvSpPr>
          <p:cNvPr id="57" name="~20 cm">
            <a:extLst>
              <a:ext uri="{FF2B5EF4-FFF2-40B4-BE49-F238E27FC236}">
                <a16:creationId xmlns:a16="http://schemas.microsoft.com/office/drawing/2014/main" id="{3D97DB52-15DF-4F57-9D3E-EAADDB8B2843}"/>
              </a:ext>
            </a:extLst>
          </p:cNvPr>
          <p:cNvSpPr txBox="1"/>
          <p:nvPr/>
        </p:nvSpPr>
        <p:spPr>
          <a:xfrm rot="18900000">
            <a:off x="3573609" y="4350019"/>
            <a:ext cx="79444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solidFill>
                  <a:srgbClr val="5E5E5E"/>
                </a:solidFill>
              </a:defRPr>
            </a:lvl1pPr>
          </a:lstStyle>
          <a:p>
            <a:r>
              <a:rPr>
                <a:latin typeface="+mj-lt"/>
              </a:rPr>
              <a:t>~20 cm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D98F3FB7-E8DA-4D4B-AB1D-67872C1F22E6}"/>
              </a:ext>
            </a:extLst>
          </p:cNvPr>
          <p:cNvSpPr txBox="1"/>
          <p:nvPr/>
        </p:nvSpPr>
        <p:spPr>
          <a:xfrm>
            <a:off x="3075798" y="3718610"/>
            <a:ext cx="2204642" cy="400110"/>
          </a:xfrm>
          <a:prstGeom prst="rect">
            <a:avLst/>
          </a:prstGeom>
          <a:solidFill>
            <a:srgbClr val="FFFFFF">
              <a:alpha val="56078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TRISTAN </a:t>
            </a:r>
            <a:r>
              <a:rPr lang="de-DE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project</a:t>
            </a:r>
            <a:endParaRPr lang="de-DE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3" name="Textfeld 14">
            <a:extLst>
              <a:ext uri="{FF2B5EF4-FFF2-40B4-BE49-F238E27FC236}">
                <a16:creationId xmlns:a16="http://schemas.microsoft.com/office/drawing/2014/main" id="{FDF07840-94F5-4AC2-A65D-914A7A5259B6}"/>
              </a:ext>
            </a:extLst>
          </p:cNvPr>
          <p:cNvSpPr txBox="1"/>
          <p:nvPr/>
        </p:nvSpPr>
        <p:spPr>
          <a:xfrm>
            <a:off x="1585659" y="1387273"/>
            <a:ext cx="1474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C00000"/>
                </a:solidFill>
              </a:rPr>
              <a:t>Signal of sterile neutrino</a:t>
            </a:r>
          </a:p>
        </p:txBody>
      </p:sp>
      <p:pic>
        <p:nvPicPr>
          <p:cNvPr id="64" name="Picture 34">
            <a:extLst>
              <a:ext uri="{FF2B5EF4-FFF2-40B4-BE49-F238E27FC236}">
                <a16:creationId xmlns:a16="http://schemas.microsoft.com/office/drawing/2014/main" id="{2BA40CC6-3FC6-4FEE-A73A-FA16AF37C9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44878" y="4764404"/>
            <a:ext cx="1754924" cy="160723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test runs at Troitsk…">
            <a:extLst>
              <a:ext uri="{FF2B5EF4-FFF2-40B4-BE49-F238E27FC236}">
                <a16:creationId xmlns:a16="http://schemas.microsoft.com/office/drawing/2014/main" id="{5EF399B6-61F0-4BC1-A663-E80058D9BE1D}"/>
              </a:ext>
            </a:extLst>
          </p:cNvPr>
          <p:cNvSpPr txBox="1"/>
          <p:nvPr/>
        </p:nvSpPr>
        <p:spPr>
          <a:xfrm rot="20293280">
            <a:off x="7155286" y="4452602"/>
            <a:ext cx="181555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lang="de-DE" sz="2000" b="1" dirty="0">
                <a:latin typeface="+mj-lt"/>
              </a:rPr>
              <a:t>Prototype </a:t>
            </a:r>
            <a:r>
              <a:rPr lang="de-DE" sz="2000" b="1" dirty="0" err="1">
                <a:latin typeface="+mj-lt"/>
              </a:rPr>
              <a:t>test</a:t>
            </a:r>
            <a:endParaRPr lang="de-DE" sz="2000" b="1" dirty="0">
              <a:latin typeface="+mj-lt"/>
            </a:endParaRPr>
          </a:p>
          <a:p>
            <a:pPr algn="ctr"/>
            <a:r>
              <a:rPr lang="de-DE" sz="2000" b="1" dirty="0">
                <a:latin typeface="+mj-lt"/>
              </a:rPr>
              <a:t>2017 @</a:t>
            </a:r>
            <a:r>
              <a:rPr lang="de-DE" sz="2000" b="1" dirty="0" err="1">
                <a:latin typeface="+mj-lt"/>
              </a:rPr>
              <a:t>Troitsk</a:t>
            </a:r>
            <a:endParaRPr sz="2000" b="1" dirty="0">
              <a:latin typeface="+mj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AD9394A-BEEF-4EAD-9E07-F867600F6F50}"/>
              </a:ext>
            </a:extLst>
          </p:cNvPr>
          <p:cNvSpPr txBox="1"/>
          <p:nvPr/>
        </p:nvSpPr>
        <p:spPr>
          <a:xfrm>
            <a:off x="4655700" y="439266"/>
            <a:ext cx="2937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+mj-lt"/>
              </a:rPr>
              <a:t>See </a:t>
            </a:r>
            <a:r>
              <a:rPr lang="de-DE" sz="1400" dirty="0" err="1">
                <a:latin typeface="+mj-lt"/>
              </a:rPr>
              <a:t>poster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by</a:t>
            </a:r>
            <a:r>
              <a:rPr lang="de-DE" sz="1400" dirty="0">
                <a:latin typeface="+mj-lt"/>
              </a:rPr>
              <a:t> S. Mertens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B8F737D-5F10-4A2A-88A3-D11AC8E68873}"/>
              </a:ext>
            </a:extLst>
          </p:cNvPr>
          <p:cNvSpPr txBox="1"/>
          <p:nvPr/>
        </p:nvSpPr>
        <p:spPr>
          <a:xfrm rot="19535796">
            <a:off x="544387" y="383199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latin typeface="+mj-lt"/>
              </a:rPr>
              <a:t>Integral 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C7D83CCF-CD31-45BC-84EB-3C02C6465EFE}"/>
              </a:ext>
            </a:extLst>
          </p:cNvPr>
          <p:cNvSpPr txBox="1"/>
          <p:nvPr/>
        </p:nvSpPr>
        <p:spPr>
          <a:xfrm rot="19412128">
            <a:off x="2350563" y="3548975"/>
            <a:ext cx="1347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latin typeface="+mj-lt"/>
              </a:rPr>
              <a:t>Differential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986FFCB-7022-47F2-A09A-C9EB36076112}"/>
              </a:ext>
            </a:extLst>
          </p:cNvPr>
          <p:cNvSpPr/>
          <p:nvPr/>
        </p:nvSpPr>
        <p:spPr>
          <a:xfrm>
            <a:off x="6575308" y="945359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US" sz="11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ＭＳ Ｐゴシック" pitchFamily="34" charset="-128"/>
                <a:cs typeface="ＭＳ Ｐゴシック"/>
              </a:rPr>
              <a:t>S. Mertens, et. al. </a:t>
            </a:r>
            <a:br>
              <a:rPr lang="en-US" sz="11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ＭＳ Ｐゴシック" pitchFamily="34" charset="-128"/>
                <a:cs typeface="ＭＳ Ｐゴシック"/>
              </a:rPr>
            </a:br>
            <a:r>
              <a:rPr lang="en-US" sz="11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ＭＳ Ｐゴシック" pitchFamily="34" charset="-128"/>
                <a:cs typeface="ＭＳ Ｐゴシック"/>
              </a:rPr>
              <a:t>Phys.Rev</a:t>
            </a:r>
            <a:r>
              <a:rPr lang="en-US" sz="11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ＭＳ Ｐゴシック" pitchFamily="34" charset="-128"/>
                <a:cs typeface="ＭＳ Ｐゴシック"/>
              </a:rPr>
              <a:t>. D91 (2015) 4, 042005</a:t>
            </a:r>
            <a:br>
              <a:rPr lang="en-US" sz="4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ＭＳ Ｐゴシック" pitchFamily="34" charset="-128"/>
                <a:cs typeface="ＭＳ Ｐゴシック"/>
              </a:rPr>
            </a:br>
            <a:endParaRPr lang="en-US" sz="400" i="1" kern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ＭＳ Ｐゴシック" pitchFamily="34" charset="-128"/>
              <a:cs typeface="ＭＳ Ｐゴシック"/>
            </a:endParaRPr>
          </a:p>
          <a:p>
            <a:pPr lvl="0">
              <a:defRPr/>
            </a:pPr>
            <a:r>
              <a:rPr lang="en-US" sz="11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ＭＳ Ｐゴシック" pitchFamily="34" charset="-128"/>
                <a:cs typeface="ＭＳ Ｐゴシック"/>
              </a:rPr>
              <a:t>S. Mertens, et al. </a:t>
            </a:r>
            <a:br>
              <a:rPr lang="en-US" sz="11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ＭＳ Ｐゴシック" pitchFamily="34" charset="-128"/>
                <a:cs typeface="ＭＳ Ｐゴシック"/>
              </a:rPr>
            </a:br>
            <a:r>
              <a:rPr lang="en-US" sz="11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ＭＳ Ｐゴシック" pitchFamily="34" charset="-128"/>
                <a:cs typeface="ＭＳ Ｐゴシック"/>
              </a:rPr>
              <a:t>JCAP 1502 (2015) 02, 020</a:t>
            </a:r>
            <a:endParaRPr lang="en-US" sz="400" i="1" kern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ＭＳ Ｐゴシック" pitchFamily="34" charset="-128"/>
              <a:cs typeface="ＭＳ Ｐゴシック"/>
            </a:endParaRPr>
          </a:p>
          <a:p>
            <a:pPr lvl="0">
              <a:defRPr/>
            </a:pPr>
            <a:endParaRPr lang="en-US" sz="400" i="1" kern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ＭＳ Ｐゴシック" pitchFamily="34" charset="-128"/>
              <a:cs typeface="ＭＳ Ｐゴシック"/>
            </a:endParaRPr>
          </a:p>
          <a:p>
            <a:pPr>
              <a:defRPr/>
            </a:pP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K. </a:t>
            </a:r>
            <a:r>
              <a:rPr lang="en-US" sz="11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Dolde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et. al. NIM-A 848 (2017)</a:t>
            </a:r>
            <a:endParaRPr lang="en-US" sz="400" i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>
              <a:defRPr/>
            </a:pPr>
            <a:endParaRPr lang="en-US" sz="400" i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lvl="0">
              <a:defRPr/>
            </a:pP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M. Drewes et. al., </a:t>
            </a:r>
            <a:b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</a:b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JCAP 1701 (2017) no.01, 025 </a:t>
            </a:r>
            <a:endParaRPr lang="en-US" sz="400" i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lvl="0">
              <a:defRPr/>
            </a:pPr>
            <a:r>
              <a:rPr lang="en-US" sz="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</a:p>
          <a:p>
            <a:pPr lvl="0">
              <a:defRPr/>
            </a:pPr>
            <a:r>
              <a:rPr lang="en-US" sz="11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ＭＳ Ｐゴシック" pitchFamily="34" charset="-128"/>
                <a:cs typeface="ＭＳ Ｐゴシック"/>
              </a:rPr>
              <a:t>A. </a:t>
            </a:r>
            <a:r>
              <a:rPr lang="en-US" sz="1100" i="1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ＭＳ Ｐゴシック" pitchFamily="34" charset="-128"/>
                <a:cs typeface="ＭＳ Ｐゴシック"/>
              </a:rPr>
              <a:t>Boyarsky</a:t>
            </a:r>
            <a:r>
              <a:rPr lang="en-US" sz="11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ＭＳ Ｐゴシック" pitchFamily="34" charset="-128"/>
                <a:cs typeface="ＭＳ Ｐゴシック"/>
              </a:rPr>
              <a:t>, et al., arXiv:1807.07938 </a:t>
            </a:r>
            <a:endParaRPr lang="en-US" sz="400" i="1" kern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ＭＳ Ｐゴシック" pitchFamily="34" charset="-128"/>
              <a:cs typeface="ＭＳ Ｐゴシック"/>
            </a:endParaRPr>
          </a:p>
          <a:p>
            <a:pPr lvl="0">
              <a:defRPr/>
            </a:pPr>
            <a:endParaRPr lang="en-US" sz="400" i="1" kern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ＭＳ Ｐゴシック" pitchFamily="34" charset="-128"/>
              <a:cs typeface="ＭＳ Ｐゴシック"/>
            </a:endParaRPr>
          </a:p>
          <a:p>
            <a:pPr>
              <a:defRPr/>
            </a:pPr>
            <a:r>
              <a:rPr lang="en-US" sz="11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ＭＳ Ｐゴシック" pitchFamily="34" charset="-128"/>
                <a:cs typeface="ＭＳ Ｐゴシック"/>
              </a:rPr>
              <a:t>S. Mertens, TRISTAN: A novel </a:t>
            </a:r>
            <a:br>
              <a:rPr lang="en-US" sz="11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ＭＳ Ｐゴシック" pitchFamily="34" charset="-128"/>
                <a:cs typeface="ＭＳ Ｐゴシック"/>
              </a:rPr>
            </a:br>
            <a:r>
              <a:rPr lang="en-US" sz="11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ＭＳ Ｐゴシック" pitchFamily="34" charset="-128"/>
                <a:cs typeface="ＭＳ Ｐゴシック"/>
              </a:rPr>
              <a:t>detector system for KATRIN to </a:t>
            </a:r>
            <a:br>
              <a:rPr lang="en-US" sz="11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ＭＳ Ｐゴシック" pitchFamily="34" charset="-128"/>
                <a:cs typeface="ＭＳ Ｐゴシック"/>
              </a:rPr>
            </a:br>
            <a:r>
              <a:rPr lang="en-US" sz="11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ＭＳ Ｐゴシック" pitchFamily="34" charset="-128"/>
                <a:cs typeface="ＭＳ Ｐゴシック"/>
              </a:rPr>
              <a:t>search for keV-scale sterile neutrinos</a:t>
            </a:r>
            <a:br>
              <a:rPr lang="en-US" sz="11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ＭＳ Ｐゴシック" pitchFamily="34" charset="-128"/>
                <a:cs typeface="ＭＳ Ｐゴシック"/>
              </a:rPr>
            </a:br>
            <a:r>
              <a:rPr lang="en-US" sz="1100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ＭＳ Ｐゴシック" pitchFamily="34" charset="-128"/>
                <a:cs typeface="ＭＳ Ｐゴシック"/>
              </a:rPr>
              <a:t>submitted to Journal of Physic G</a:t>
            </a:r>
          </a:p>
        </p:txBody>
      </p:sp>
    </p:spTree>
    <p:extLst>
      <p:ext uri="{BB962C8B-B14F-4D97-AF65-F5344CB8AC3E}">
        <p14:creationId xmlns:p14="http://schemas.microsoft.com/office/powerpoint/2010/main" val="189978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60" grpId="0" animBg="1"/>
      <p:bldP spid="54" grpId="0" animBg="1"/>
      <p:bldP spid="56" grpId="0" animBg="1"/>
      <p:bldP spid="57" grpId="0" animBg="1"/>
      <p:bldP spid="61" grpId="0" animBg="1"/>
      <p:bldP spid="65" grpId="0" animBg="1"/>
      <p:bldP spid="66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&amp; </a:t>
            </a:r>
            <a:r>
              <a:rPr lang="de-DE" dirty="0" err="1"/>
              <a:t>Conclusion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KATRIN is active and is successfully commissioned with tritium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pPr lvl="1"/>
            <a:endParaRPr lang="de-DE" dirty="0"/>
          </a:p>
          <a:p>
            <a:pPr marL="476250" lvl="1" indent="0">
              <a:buNone/>
            </a:pPr>
            <a:endParaRPr lang="de-DE" dirty="0"/>
          </a:p>
          <a:p>
            <a:pPr marL="476250" lvl="1" indent="0">
              <a:buNone/>
            </a:pPr>
            <a:endParaRPr lang="de-DE" dirty="0"/>
          </a:p>
          <a:p>
            <a:r>
              <a:rPr lang="de-DE" dirty="0"/>
              <a:t>Neutrino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taking</a:t>
            </a:r>
            <a:r>
              <a:rPr lang="de-DE" dirty="0"/>
              <a:t> 2019 - 2023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Future </a:t>
            </a:r>
            <a:r>
              <a:rPr lang="de-DE" dirty="0" err="1"/>
              <a:t>developments</a:t>
            </a:r>
            <a:r>
              <a:rPr lang="de-DE" dirty="0"/>
              <a:t> </a:t>
            </a:r>
          </a:p>
          <a:p>
            <a:pPr lvl="1"/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409204" y="1687975"/>
            <a:ext cx="2808312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Very smooth</a:t>
            </a:r>
            <a:br>
              <a:rPr lang="de-DE" sz="2000" dirty="0"/>
            </a:br>
            <a:r>
              <a:rPr lang="de-DE" sz="2000" dirty="0"/>
              <a:t> </a:t>
            </a:r>
            <a:r>
              <a:rPr lang="de-DE" sz="2000" dirty="0" err="1"/>
              <a:t>operation</a:t>
            </a:r>
            <a:endParaRPr lang="en-US" sz="2000" dirty="0"/>
          </a:p>
        </p:txBody>
      </p:sp>
      <p:sp>
        <p:nvSpPr>
          <p:cNvPr id="6" name="Textfeld 5"/>
          <p:cNvSpPr txBox="1"/>
          <p:nvPr/>
        </p:nvSpPr>
        <p:spPr>
          <a:xfrm>
            <a:off x="5940152" y="1687975"/>
            <a:ext cx="2808312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0.1 % </a:t>
            </a:r>
            <a:r>
              <a:rPr lang="de-DE" sz="2000" dirty="0" err="1"/>
              <a:t>stability</a:t>
            </a:r>
            <a:endParaRPr lang="de-DE" sz="2000" dirty="0"/>
          </a:p>
          <a:p>
            <a:pPr algn="ctr"/>
            <a:r>
              <a:rPr lang="de-DE" sz="2000" dirty="0" err="1"/>
              <a:t>demonstrated</a:t>
            </a:r>
            <a:endParaRPr lang="en-US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405855" y="2464369"/>
            <a:ext cx="2808312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Beta </a:t>
            </a:r>
            <a:r>
              <a:rPr lang="de-DE" sz="2000" dirty="0" err="1"/>
              <a:t>spectrum</a:t>
            </a:r>
            <a:endParaRPr lang="de-DE" sz="2000" dirty="0"/>
          </a:p>
          <a:p>
            <a:pPr algn="ctr"/>
            <a:r>
              <a:rPr lang="de-DE" sz="2000" dirty="0" err="1"/>
              <a:t>nicely</a:t>
            </a:r>
            <a:r>
              <a:rPr lang="de-DE" sz="2000" dirty="0"/>
              <a:t> fit-</a:t>
            </a:r>
            <a:r>
              <a:rPr lang="de-DE" sz="2000" dirty="0" err="1"/>
              <a:t>able</a:t>
            </a:r>
            <a:endParaRPr lang="en-US" sz="2000" dirty="0"/>
          </a:p>
        </p:txBody>
      </p:sp>
      <p:sp>
        <p:nvSpPr>
          <p:cNvPr id="8" name="Textfeld 7"/>
          <p:cNvSpPr txBox="1"/>
          <p:nvPr/>
        </p:nvSpPr>
        <p:spPr>
          <a:xfrm>
            <a:off x="5940152" y="2458045"/>
            <a:ext cx="2808312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dirty="0" err="1"/>
              <a:t>Systematic</a:t>
            </a:r>
            <a:r>
              <a:rPr lang="de-DE" sz="2000" dirty="0"/>
              <a:t> </a:t>
            </a:r>
            <a:r>
              <a:rPr lang="de-DE" sz="2000" dirty="0" err="1"/>
              <a:t>studies</a:t>
            </a:r>
            <a:endParaRPr lang="de-DE" sz="2000" dirty="0"/>
          </a:p>
          <a:p>
            <a:pPr algn="ctr"/>
            <a:r>
              <a:rPr lang="de-DE" sz="2000" dirty="0" err="1"/>
              <a:t>ongoing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feld 8"/>
              <p:cNvSpPr txBox="1"/>
              <p:nvPr/>
            </p:nvSpPr>
            <p:spPr>
              <a:xfrm>
                <a:off x="390524" y="4067227"/>
                <a:ext cx="8356599" cy="46166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b="1" dirty="0"/>
                  <a:t> &gt; 200 </a:t>
                </a:r>
                <a:r>
                  <a:rPr lang="en-US" b="1" dirty="0" err="1"/>
                  <a:t>meV</a:t>
                </a:r>
                <a:r>
                  <a:rPr lang="en-US" b="1" dirty="0"/>
                  <a:t> &amp; opportunities to look for “new physics”</a:t>
                </a:r>
              </a:p>
            </p:txBody>
          </p:sp>
        </mc:Choice>
        <mc:Fallback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4" y="4067227"/>
                <a:ext cx="8356599" cy="461665"/>
              </a:xfrm>
              <a:prstGeom prst="rect">
                <a:avLst/>
              </a:prstGeom>
              <a:blipFill>
                <a:blip r:embed="rId3"/>
                <a:stretch>
                  <a:fillRect t="-6250" r="-218" b="-2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/>
          <p:cNvSpPr txBox="1"/>
          <p:nvPr/>
        </p:nvSpPr>
        <p:spPr>
          <a:xfrm>
            <a:off x="390523" y="5282079"/>
            <a:ext cx="8356599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R&amp;D on KATRIN sensitivity </a:t>
            </a:r>
            <a:br>
              <a:rPr lang="en-US" b="1" dirty="0"/>
            </a:br>
            <a:r>
              <a:rPr lang="en-US" b="1" dirty="0"/>
              <a:t>+ TRISTAN for keV sterile neutrinos</a:t>
            </a:r>
          </a:p>
        </p:txBody>
      </p:sp>
      <p:pic>
        <p:nvPicPr>
          <p:cNvPr id="260098" name="Picture 2" descr="https://www.hs-fulda.de/fileadmin/_processed_/9/c/csm_Katrin-logo_new_transparent_464dbc30f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2266" y="1628800"/>
            <a:ext cx="1739468" cy="173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AB48CF57-975E-4DFB-AC64-57E576101307}"/>
                  </a:ext>
                </a:extLst>
              </p:cNvPr>
              <p:cNvSpPr txBox="1"/>
              <p:nvPr/>
            </p:nvSpPr>
            <p:spPr>
              <a:xfrm>
                <a:off x="5868144" y="133601"/>
                <a:ext cx="96680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de-DE" sz="4800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AB48CF57-975E-4DFB-AC64-57E576101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133601"/>
                <a:ext cx="966803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6580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KATRIN </a:t>
            </a:r>
            <a:r>
              <a:rPr lang="de-DE" dirty="0" err="1"/>
              <a:t>collaboration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pic>
        <p:nvPicPr>
          <p:cNvPr id="17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474" y="1052736"/>
            <a:ext cx="8289272" cy="2016224"/>
          </a:xfrm>
          <a:prstGeom prst="rect">
            <a:avLst/>
          </a:prstGeom>
        </p:spPr>
      </p:pic>
      <p:grpSp>
        <p:nvGrpSpPr>
          <p:cNvPr id="32" name="Gruppieren 31"/>
          <p:cNvGrpSpPr/>
          <p:nvPr/>
        </p:nvGrpSpPr>
        <p:grpSpPr>
          <a:xfrm>
            <a:off x="634965" y="4576360"/>
            <a:ext cx="7874070" cy="607271"/>
            <a:chOff x="586362" y="4576360"/>
            <a:chExt cx="7874070" cy="607271"/>
          </a:xfrm>
        </p:grpSpPr>
        <p:pic>
          <p:nvPicPr>
            <p:cNvPr id="10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6362" y="4579732"/>
              <a:ext cx="1308297" cy="603899"/>
            </a:xfrm>
            <a:prstGeom prst="rect">
              <a:avLst/>
            </a:prstGeom>
          </p:spPr>
        </p:pic>
        <p:pic>
          <p:nvPicPr>
            <p:cNvPr id="12" name="Picture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6461" y="4596739"/>
              <a:ext cx="2894260" cy="535476"/>
            </a:xfrm>
            <a:prstGeom prst="rect">
              <a:avLst/>
            </a:prstGeom>
          </p:spPr>
        </p:pic>
        <p:pic>
          <p:nvPicPr>
            <p:cNvPr id="22" name="Picture 3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77734" y="4576360"/>
              <a:ext cx="1482698" cy="539676"/>
            </a:xfrm>
            <a:prstGeom prst="rect">
              <a:avLst/>
            </a:prstGeom>
          </p:spPr>
        </p:pic>
        <p:pic>
          <p:nvPicPr>
            <p:cNvPr id="24" name="Picture 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64228" y="4616423"/>
              <a:ext cx="2062233" cy="520160"/>
            </a:xfrm>
            <a:prstGeom prst="rect">
              <a:avLst/>
            </a:prstGeom>
          </p:spPr>
        </p:pic>
      </p:grpSp>
      <p:grpSp>
        <p:nvGrpSpPr>
          <p:cNvPr id="30" name="Gruppieren 29"/>
          <p:cNvGrpSpPr/>
          <p:nvPr/>
        </p:nvGrpSpPr>
        <p:grpSpPr>
          <a:xfrm>
            <a:off x="497472" y="3284984"/>
            <a:ext cx="8149057" cy="552003"/>
            <a:chOff x="23343" y="3284984"/>
            <a:chExt cx="8149057" cy="552003"/>
          </a:xfrm>
        </p:grpSpPr>
        <p:pic>
          <p:nvPicPr>
            <p:cNvPr id="6" name="Picture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0261" y="3286037"/>
              <a:ext cx="680656" cy="539676"/>
            </a:xfrm>
            <a:prstGeom prst="rect">
              <a:avLst/>
            </a:prstGeom>
          </p:spPr>
        </p:pic>
        <p:pic>
          <p:nvPicPr>
            <p:cNvPr id="7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74280" y="3300312"/>
              <a:ext cx="552185" cy="531830"/>
            </a:xfrm>
            <a:prstGeom prst="rect">
              <a:avLst/>
            </a:prstGeom>
          </p:spPr>
        </p:pic>
        <p:pic>
          <p:nvPicPr>
            <p:cNvPr id="8" name="Picture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8352" y="3284984"/>
              <a:ext cx="720297" cy="538171"/>
            </a:xfrm>
            <a:prstGeom prst="rect">
              <a:avLst/>
            </a:prstGeom>
          </p:spPr>
        </p:pic>
        <p:pic>
          <p:nvPicPr>
            <p:cNvPr id="11" name="Picture 2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43" y="3284984"/>
              <a:ext cx="1438352" cy="535477"/>
            </a:xfrm>
            <a:prstGeom prst="rect">
              <a:avLst/>
            </a:prstGeom>
          </p:spPr>
        </p:pic>
        <p:pic>
          <p:nvPicPr>
            <p:cNvPr id="13" name="Picture 2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7575" y="3290496"/>
              <a:ext cx="1140047" cy="518717"/>
            </a:xfrm>
            <a:prstGeom prst="rect">
              <a:avLst/>
            </a:prstGeom>
          </p:spPr>
        </p:pic>
        <p:pic>
          <p:nvPicPr>
            <p:cNvPr id="15" name="Picture 2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53639" y="3296517"/>
              <a:ext cx="699964" cy="518716"/>
            </a:xfrm>
            <a:prstGeom prst="rect">
              <a:avLst/>
            </a:prstGeom>
          </p:spPr>
        </p:pic>
        <p:pic>
          <p:nvPicPr>
            <p:cNvPr id="18" name="Picture 3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93121" y="3297824"/>
              <a:ext cx="579279" cy="535477"/>
            </a:xfrm>
            <a:prstGeom prst="rect">
              <a:avLst/>
            </a:prstGeom>
          </p:spPr>
        </p:pic>
        <p:pic>
          <p:nvPicPr>
            <p:cNvPr id="23" name="Picture 3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2894" y="3294126"/>
              <a:ext cx="884087" cy="539676"/>
            </a:xfrm>
            <a:prstGeom prst="rect">
              <a:avLst/>
            </a:prstGeom>
          </p:spPr>
        </p:pic>
        <p:pic>
          <p:nvPicPr>
            <p:cNvPr id="25" name="Picture 39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306" y="3298816"/>
              <a:ext cx="920930" cy="538171"/>
            </a:xfrm>
            <a:prstGeom prst="rect">
              <a:avLst/>
            </a:prstGeom>
          </p:spPr>
        </p:pic>
      </p:grpSp>
      <p:grpSp>
        <p:nvGrpSpPr>
          <p:cNvPr id="31" name="Gruppieren 30"/>
          <p:cNvGrpSpPr/>
          <p:nvPr/>
        </p:nvGrpSpPr>
        <p:grpSpPr>
          <a:xfrm>
            <a:off x="413307" y="3940059"/>
            <a:ext cx="8317387" cy="547477"/>
            <a:chOff x="328148" y="3940059"/>
            <a:chExt cx="8317387" cy="547477"/>
          </a:xfrm>
        </p:grpSpPr>
        <p:pic>
          <p:nvPicPr>
            <p:cNvPr id="9" name="Picture 2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59950" y="3946488"/>
              <a:ext cx="1613490" cy="535476"/>
            </a:xfrm>
            <a:prstGeom prst="rect">
              <a:avLst/>
            </a:prstGeom>
          </p:spPr>
        </p:pic>
        <p:pic>
          <p:nvPicPr>
            <p:cNvPr id="14" name="Picture 27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148" y="3967980"/>
              <a:ext cx="1772180" cy="519556"/>
            </a:xfrm>
            <a:prstGeom prst="rect">
              <a:avLst/>
            </a:prstGeom>
          </p:spPr>
        </p:pic>
        <p:pic>
          <p:nvPicPr>
            <p:cNvPr id="16" name="Picture 29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6913" y="3949487"/>
              <a:ext cx="1554664" cy="518717"/>
            </a:xfrm>
            <a:prstGeom prst="rect">
              <a:avLst/>
            </a:prstGeom>
          </p:spPr>
        </p:pic>
        <p:pic>
          <p:nvPicPr>
            <p:cNvPr id="19" name="Picture 31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93350" y="3946488"/>
              <a:ext cx="552185" cy="532549"/>
            </a:xfrm>
            <a:prstGeom prst="rect">
              <a:avLst/>
            </a:prstGeom>
          </p:spPr>
        </p:pic>
        <p:pic>
          <p:nvPicPr>
            <p:cNvPr id="20" name="Picture 34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29836" y="3940059"/>
              <a:ext cx="1047874" cy="520160"/>
            </a:xfrm>
            <a:prstGeom prst="rect">
              <a:avLst/>
            </a:prstGeom>
          </p:spPr>
        </p:pic>
        <p:pic>
          <p:nvPicPr>
            <p:cNvPr id="21" name="Picture 3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16895" y="3957432"/>
              <a:ext cx="1084518" cy="502825"/>
            </a:xfrm>
            <a:prstGeom prst="rect">
              <a:avLst/>
            </a:prstGeom>
          </p:spPr>
        </p:pic>
        <p:pic>
          <p:nvPicPr>
            <p:cNvPr id="26" name="Picture 40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8917" y="3973978"/>
              <a:ext cx="588956" cy="502825"/>
            </a:xfrm>
            <a:prstGeom prst="rect">
              <a:avLst/>
            </a:prstGeom>
          </p:spPr>
        </p:pic>
      </p:grpSp>
      <p:sp>
        <p:nvSpPr>
          <p:cNvPr id="28" name="TextBox 18"/>
          <p:cNvSpPr txBox="1"/>
          <p:nvPr/>
        </p:nvSpPr>
        <p:spPr>
          <a:xfrm>
            <a:off x="100782" y="5305807"/>
            <a:ext cx="9120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Funding and support from: </a:t>
            </a:r>
            <a:r>
              <a:rPr lang="en-US" sz="1200" b="1" dirty="0">
                <a:latin typeface="+mj-lt"/>
              </a:rPr>
              <a:t>Helmholtz Association </a:t>
            </a:r>
            <a:r>
              <a:rPr lang="en-US" sz="1200" dirty="0">
                <a:latin typeface="+mj-lt"/>
              </a:rPr>
              <a:t>(HGF), </a:t>
            </a:r>
            <a:r>
              <a:rPr lang="en-US" sz="1200" b="1" dirty="0">
                <a:latin typeface="+mj-lt"/>
              </a:rPr>
              <a:t>Ministry for Education and Research BMBF </a:t>
            </a:r>
            <a:r>
              <a:rPr lang="en-US" sz="1200" dirty="0">
                <a:latin typeface="+mj-lt"/>
              </a:rPr>
              <a:t>(05A17PM3, 05A17PX3, 05A17VK2, and 05A17WO3), </a:t>
            </a:r>
            <a:r>
              <a:rPr lang="en-US" sz="1200" b="1" dirty="0">
                <a:latin typeface="+mj-lt"/>
              </a:rPr>
              <a:t>Helmholtz Alliance for </a:t>
            </a:r>
            <a:r>
              <a:rPr lang="en-US" sz="1200" b="1" dirty="0" err="1">
                <a:latin typeface="+mj-lt"/>
              </a:rPr>
              <a:t>Astroparticle</a:t>
            </a:r>
            <a:r>
              <a:rPr lang="en-US" sz="1200" b="1" dirty="0">
                <a:latin typeface="+mj-lt"/>
              </a:rPr>
              <a:t> Physics</a:t>
            </a:r>
            <a:r>
              <a:rPr lang="en-US" sz="1200" dirty="0">
                <a:latin typeface="+mj-lt"/>
              </a:rPr>
              <a:t> (HAP), and </a:t>
            </a:r>
            <a:r>
              <a:rPr lang="en-US" sz="1200" b="1" dirty="0">
                <a:latin typeface="+mj-lt"/>
              </a:rPr>
              <a:t>Helmholtz Young Investigator Group </a:t>
            </a:r>
            <a:r>
              <a:rPr lang="en-US" sz="1200" dirty="0">
                <a:latin typeface="+mj-lt"/>
              </a:rPr>
              <a:t>(VH-NG-1055) in Germany; </a:t>
            </a:r>
            <a:r>
              <a:rPr lang="en-US" sz="1200" b="1" dirty="0">
                <a:latin typeface="+mj-lt"/>
              </a:rPr>
              <a:t>Ministry of Education, Youth and Sport </a:t>
            </a:r>
            <a:r>
              <a:rPr lang="en-US" sz="1200" dirty="0">
                <a:latin typeface="+mj-lt"/>
              </a:rPr>
              <a:t>(CANAM-LM2011019), cooperation with the </a:t>
            </a:r>
            <a:r>
              <a:rPr lang="en-US" sz="1200" b="1" dirty="0">
                <a:latin typeface="+mj-lt"/>
              </a:rPr>
              <a:t>JINR </a:t>
            </a:r>
            <a:r>
              <a:rPr lang="en-US" sz="1200" b="1" dirty="0" err="1">
                <a:latin typeface="+mj-lt"/>
              </a:rPr>
              <a:t>Dubna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(3+3 grants) 2017–2019 in the Czech Republic; and the </a:t>
            </a:r>
            <a:r>
              <a:rPr lang="en-US" sz="1200" b="1" dirty="0">
                <a:latin typeface="+mj-lt"/>
              </a:rPr>
              <a:t>Department of Energy </a:t>
            </a:r>
            <a:r>
              <a:rPr lang="en-US" sz="1200" dirty="0">
                <a:latin typeface="+mj-lt"/>
              </a:rPr>
              <a:t>through grants DE-FG02-97ER41020, DE-FG02-94ER40818, DE-SC0004036, DE-FG02-97ER41033, DE-FG02-97ER41041, DE-AC02-05CH11231, and DE-SC0011091 in the US.</a:t>
            </a:r>
          </a:p>
        </p:txBody>
      </p:sp>
    </p:spTree>
    <p:extLst>
      <p:ext uri="{BB962C8B-B14F-4D97-AF65-F5344CB8AC3E}">
        <p14:creationId xmlns:p14="http://schemas.microsoft.com/office/powerpoint/2010/main" val="3623127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589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03848" y="2852936"/>
            <a:ext cx="5544864" cy="323988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BACKUP SLIDES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949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 descr="kit-nord-scale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1989138"/>
            <a:ext cx="4781550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493038" y="5516563"/>
            <a:ext cx="3982801" cy="830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 algn="ctr" hangingPunct="0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dirty="0">
                <a:solidFill>
                  <a:srgbClr val="000000"/>
                </a:solidFill>
                <a:latin typeface="+mj-lt"/>
                <a:ea typeface="ＭＳ Ｐゴシック" charset="-128"/>
                <a:cs typeface="+mn-cs"/>
              </a:rPr>
              <a:t>Karlsruhe Institute of Technology</a:t>
            </a:r>
          </a:p>
          <a:p>
            <a:pPr algn="ctr" hangingPunct="0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2000" dirty="0">
                <a:solidFill>
                  <a:srgbClr val="000000"/>
                </a:solidFill>
                <a:latin typeface="+mj-lt"/>
                <a:ea typeface="ＭＳ Ｐゴシック" charset="-128"/>
                <a:cs typeface="+mn-cs"/>
              </a:rPr>
              <a:t>Campus North</a:t>
            </a: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3456290" y="974725"/>
            <a:ext cx="3741133" cy="3554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 algn="ctr" hangingPunct="0">
              <a:lnSpc>
                <a:spcPct val="95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en-GB" sz="1800" dirty="0">
                <a:solidFill>
                  <a:srgbClr val="000000"/>
                </a:solidFill>
                <a:latin typeface="+mj-lt"/>
                <a:ea typeface="ＭＳ Ｐゴシック" charset="-128"/>
                <a:cs typeface="+mn-cs"/>
              </a:rPr>
              <a:t>Tritium Laboratory Karlsruhe (TLK)</a:t>
            </a:r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flipH="1">
            <a:off x="3563938" y="1387475"/>
            <a:ext cx="271462" cy="2401888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11287" name="Line 23"/>
          <p:cNvSpPr>
            <a:spLocks noChangeShapeType="1"/>
          </p:cNvSpPr>
          <p:nvPr/>
        </p:nvSpPr>
        <p:spPr bwMode="auto">
          <a:xfrm flipH="1">
            <a:off x="3419475" y="3644900"/>
            <a:ext cx="73025" cy="360363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11288" name="Line 24"/>
          <p:cNvSpPr>
            <a:spLocks noChangeShapeType="1"/>
          </p:cNvSpPr>
          <p:nvPr/>
        </p:nvSpPr>
        <p:spPr bwMode="auto">
          <a:xfrm flipH="1">
            <a:off x="3851275" y="3644900"/>
            <a:ext cx="2952750" cy="504825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sp>
        <p:nvSpPr>
          <p:cNvPr id="11289" name="Line 25"/>
          <p:cNvSpPr>
            <a:spLocks noChangeShapeType="1"/>
          </p:cNvSpPr>
          <p:nvPr/>
        </p:nvSpPr>
        <p:spPr bwMode="auto">
          <a:xfrm flipH="1">
            <a:off x="3995738" y="1341438"/>
            <a:ext cx="2881312" cy="2592387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1341438"/>
            <a:ext cx="3340100" cy="2298700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>
            <a:outerShdw dist="68392" dir="1308085" algn="ctr" rotWithShape="0">
              <a:schemeClr val="bg2"/>
            </a:outerShdw>
          </a:effectLst>
        </p:spPr>
      </p:pic>
      <p:sp>
        <p:nvSpPr>
          <p:cNvPr id="28" name="Inhaltsplatzhalter 3"/>
          <p:cNvSpPr txBox="1">
            <a:spLocks/>
          </p:cNvSpPr>
          <p:nvPr/>
        </p:nvSpPr>
        <p:spPr>
          <a:xfrm>
            <a:off x="4572000" y="4456113"/>
            <a:ext cx="4478338" cy="2055812"/>
          </a:xfrm>
          <a:prstGeom prst="rect">
            <a:avLst/>
          </a:prstGeom>
        </p:spPr>
        <p:txBody>
          <a:bodyPr lIns="82945" tIns="41473" rIns="82945" bIns="41473"/>
          <a:lstStyle/>
          <a:p>
            <a:pPr marL="313925" indent="-430567" defTabSz="829452">
              <a:spcBef>
                <a:spcPts val="703"/>
              </a:spcBef>
              <a:buFontTx/>
              <a:buBlip>
                <a:blip r:embed="rId4"/>
              </a:buBlip>
              <a:defRPr/>
            </a:pPr>
            <a:r>
              <a:rPr lang="en-GB" sz="2000" kern="0" dirty="0">
                <a:solidFill>
                  <a:srgbClr val="000000"/>
                </a:solidFill>
                <a:latin typeface="+mn-lt"/>
                <a:cs typeface="+mn-cs"/>
              </a:rPr>
              <a:t>Commissioning	1993</a:t>
            </a:r>
          </a:p>
          <a:p>
            <a:pPr marL="313925" indent="-430567" defTabSz="829452">
              <a:spcBef>
                <a:spcPts val="703"/>
              </a:spcBef>
              <a:buFontTx/>
              <a:buBlip>
                <a:blip r:embed="rId4"/>
              </a:buBlip>
              <a:defRPr/>
            </a:pPr>
            <a:r>
              <a:rPr lang="en-GB" sz="2000" kern="0" dirty="0">
                <a:solidFill>
                  <a:srgbClr val="000000"/>
                </a:solidFill>
                <a:latin typeface="+mn-lt"/>
                <a:cs typeface="+mn-cs"/>
              </a:rPr>
              <a:t>Licensed for	40 g Tritium</a:t>
            </a:r>
          </a:p>
          <a:p>
            <a:pPr marL="313925" indent="-430567" defTabSz="829452">
              <a:spcBef>
                <a:spcPts val="703"/>
              </a:spcBef>
              <a:buFontTx/>
              <a:buBlip>
                <a:blip r:embed="rId4"/>
              </a:buBlip>
              <a:defRPr/>
            </a:pPr>
            <a:r>
              <a:rPr lang="en-GB" sz="2000" kern="0" dirty="0">
                <a:solidFill>
                  <a:srgbClr val="000000"/>
                </a:solidFill>
                <a:latin typeface="+mn-lt"/>
                <a:cs typeface="+mn-cs"/>
              </a:rPr>
              <a:t>Two missions:</a:t>
            </a:r>
          </a:p>
          <a:p>
            <a:pPr marL="704171" lvl="1" indent="-430567" defTabSz="829452">
              <a:spcBef>
                <a:spcPts val="703"/>
              </a:spcBef>
              <a:buFontTx/>
              <a:buBlip>
                <a:blip r:embed="rId4"/>
              </a:buBlip>
              <a:defRPr/>
            </a:pPr>
            <a:r>
              <a:rPr lang="en-GB" sz="1400" kern="0" dirty="0">
                <a:solidFill>
                  <a:srgbClr val="000000"/>
                </a:solidFill>
                <a:latin typeface="+mn-lt"/>
                <a:cs typeface="+mn-cs"/>
              </a:rPr>
              <a:t>Fuel cycle for fusion reactors</a:t>
            </a:r>
          </a:p>
          <a:p>
            <a:pPr marL="704171" lvl="1" indent="-430567" defTabSz="829452">
              <a:spcBef>
                <a:spcPts val="703"/>
              </a:spcBef>
              <a:buFontTx/>
              <a:buBlip>
                <a:blip r:embed="rId4"/>
              </a:buBlip>
              <a:defRPr/>
            </a:pPr>
            <a:r>
              <a:rPr lang="en-GB" sz="1400" kern="0" dirty="0">
                <a:solidFill>
                  <a:srgbClr val="000000"/>
                </a:solidFill>
                <a:latin typeface="+mn-lt"/>
                <a:cs typeface="+mn-cs"/>
              </a:rPr>
              <a:t>KATRIN Experiment</a:t>
            </a:r>
            <a:endParaRPr lang="en-GB" sz="1400" kern="0" dirty="0">
              <a:solidFill>
                <a:srgbClr val="000000"/>
              </a:solidFill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20" name="Inhaltsplatzhalter 9" descr="KATRIN_ohne_Hintergrund.p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975167">
            <a:off x="5680075" y="1724025"/>
            <a:ext cx="4068763" cy="1281113"/>
          </a:xfrm>
        </p:spPr>
      </p:pic>
      <p:grpSp>
        <p:nvGrpSpPr>
          <p:cNvPr id="2" name="Gruppieren 25"/>
          <p:cNvGrpSpPr>
            <a:grpSpLocks/>
          </p:cNvGrpSpPr>
          <p:nvPr/>
        </p:nvGrpSpPr>
        <p:grpSpPr bwMode="auto">
          <a:xfrm>
            <a:off x="5795963" y="836613"/>
            <a:ext cx="2736850" cy="3313112"/>
            <a:chOff x="6390648" y="922831"/>
            <a:chExt cx="3015525" cy="3651245"/>
          </a:xfrm>
        </p:grpSpPr>
        <p:sp>
          <p:nvSpPr>
            <p:cNvPr id="21" name="Rechteck 20"/>
            <p:cNvSpPr/>
            <p:nvPr/>
          </p:nvSpPr>
          <p:spPr>
            <a:xfrm rot="2026947">
              <a:off x="6684504" y="2234970"/>
              <a:ext cx="517747" cy="1215915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50000"/>
                </a:spcBef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23" name="Gerade Verbindung 22"/>
            <p:cNvCxnSpPr/>
            <p:nvPr/>
          </p:nvCxnSpPr>
          <p:spPr>
            <a:xfrm flipV="1">
              <a:off x="7104299" y="922831"/>
              <a:ext cx="2301874" cy="1270151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>
              <a:off x="6390648" y="3225198"/>
              <a:ext cx="794112" cy="1348878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75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>
                <a:solidFill>
                  <a:srgbClr val="000000"/>
                </a:solidFill>
              </a:rPr>
              <a:t>The Tritium Laboratory Karlsruhe </a:t>
            </a:r>
          </a:p>
        </p:txBody>
      </p:sp>
      <p:sp>
        <p:nvSpPr>
          <p:cNvPr id="18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552" y="6445250"/>
            <a:ext cx="5410398" cy="360363"/>
          </a:xfrm>
          <a:ln/>
        </p:spPr>
        <p:txBody>
          <a:bodyPr/>
          <a:lstStyle/>
          <a:p>
            <a:r>
              <a:rPr lang="en-US">
                <a:latin typeface="+mj-lt"/>
              </a:rPr>
              <a:t>18. September 2018 | Astroparticle Physics Meeting | Magnus Schlösser for the KATRIN collaboration</a:t>
            </a:r>
            <a:endParaRPr lang="en-US" dirty="0">
              <a:latin typeface="+mj-lt"/>
            </a:endParaRPr>
          </a:p>
        </p:txBody>
      </p:sp>
      <p:pic>
        <p:nvPicPr>
          <p:cNvPr id="19" name="Picture 2" descr="C:\SchlösserM\Documents\Talks\Eigene Vorträge\Junge Talente\Graphik\content-what-is-a-neutrin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380" y="1132740"/>
            <a:ext cx="1582540" cy="157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583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8" grpId="0"/>
      <p:bldP spid="11286" grpId="0" animBg="1"/>
      <p:bldP spid="11287" grpId="0" animBg="1"/>
      <p:bldP spid="11288" grpId="0" animBg="1"/>
      <p:bldP spid="11288" grpId="1" animBg="1"/>
      <p:bldP spid="11289" grpId="0" animBg="1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KATRIN background &amp; sensitivity</a:t>
            </a:r>
          </a:p>
        </p:txBody>
      </p:sp>
      <p:grpSp>
        <p:nvGrpSpPr>
          <p:cNvPr id="8" name="Group 385"/>
          <p:cNvGrpSpPr/>
          <p:nvPr/>
        </p:nvGrpSpPr>
        <p:grpSpPr>
          <a:xfrm>
            <a:off x="2736611" y="1129234"/>
            <a:ext cx="6078297" cy="4532014"/>
            <a:chOff x="0" y="0"/>
            <a:chExt cx="7239000" cy="5397438"/>
          </a:xfrm>
        </p:grpSpPr>
        <p:pic>
          <p:nvPicPr>
            <p:cNvPr id="10" name="unknown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7239000" cy="5397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Shape 383"/>
            <p:cNvSpPr/>
            <p:nvPr/>
          </p:nvSpPr>
          <p:spPr>
            <a:xfrm>
              <a:off x="1295599" y="3439949"/>
              <a:ext cx="1534433" cy="9017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ct val="90000"/>
                </a:lnSpc>
                <a:defRPr sz="1600" b="1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/>
                <a:t>TDR 2004</a:t>
              </a:r>
              <a:br>
                <a:rPr dirty="0"/>
              </a:br>
              <a:r>
                <a:rPr dirty="0"/>
                <a:t>optimized for </a:t>
              </a:r>
              <a:br>
                <a:rPr dirty="0"/>
              </a:br>
              <a:r>
                <a:rPr dirty="0"/>
                <a:t>10 </a:t>
              </a:r>
              <a:r>
                <a:rPr dirty="0" err="1"/>
                <a:t>mcps</a:t>
              </a:r>
              <a:endParaRPr dirty="0"/>
            </a:p>
          </p:txBody>
        </p:sp>
        <p:sp>
          <p:nvSpPr>
            <p:cNvPr id="12" name="Shape 384"/>
            <p:cNvSpPr/>
            <p:nvPr/>
          </p:nvSpPr>
          <p:spPr>
            <a:xfrm>
              <a:off x="4802479" y="237049"/>
              <a:ext cx="1620889" cy="6377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r">
                <a:lnSpc>
                  <a:spcPct val="90000"/>
                </a:lnSpc>
                <a:defRPr sz="1600" b="1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/>
                <a:t>558 </a:t>
              </a:r>
              <a:r>
                <a:rPr dirty="0" err="1"/>
                <a:t>mcps</a:t>
              </a:r>
              <a:br>
                <a:rPr dirty="0"/>
              </a:br>
              <a:r>
                <a:rPr dirty="0"/>
                <a:t>non-optimized</a:t>
              </a:r>
            </a:p>
          </p:txBody>
        </p:sp>
      </p:grpSp>
      <p:sp>
        <p:nvSpPr>
          <p:cNvPr id="9" name="Shape 386"/>
          <p:cNvSpPr/>
          <p:nvPr/>
        </p:nvSpPr>
        <p:spPr>
          <a:xfrm>
            <a:off x="5224904" y="3402201"/>
            <a:ext cx="1105429" cy="972572"/>
          </a:xfrm>
          <a:prstGeom prst="rect">
            <a:avLst/>
          </a:prstGeom>
          <a:solidFill>
            <a:srgbClr val="B7C4DB">
              <a:alpha val="48007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 numCol="1" anchor="t">
            <a:spAutoFit/>
          </a:bodyPr>
          <a:lstStyle/>
          <a:p>
            <a:pPr>
              <a:lnSpc>
                <a:spcPct val="110000"/>
              </a:lnSpc>
              <a:defRPr b="1">
                <a:solidFill>
                  <a:srgbClr val="7E2F8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~</a:t>
            </a:r>
            <a:r>
              <a:rPr dirty="0"/>
              <a:t>240 </a:t>
            </a:r>
            <a:r>
              <a:rPr dirty="0" err="1"/>
              <a:t>meV</a:t>
            </a:r>
            <a:endParaRPr dirty="0"/>
          </a:p>
          <a:p>
            <a:pPr>
              <a:lnSpc>
                <a:spcPct val="110000"/>
              </a:lnSpc>
              <a:defRPr sz="1700">
                <a:solidFill>
                  <a:srgbClr val="7E2F8E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de-DE" dirty="0"/>
          </a:p>
          <a:p>
            <a:pPr>
              <a:lnSpc>
                <a:spcPct val="110000"/>
              </a:lnSpc>
              <a:defRPr sz="1700">
                <a:solidFill>
                  <a:srgbClr val="7E2F8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ΔE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~</a:t>
            </a:r>
            <a:r>
              <a:rPr dirty="0"/>
              <a:t> 2.5 eV</a:t>
            </a:r>
          </a:p>
        </p:txBody>
      </p:sp>
      <p:sp>
        <p:nvSpPr>
          <p:cNvPr id="13" name="Abgerundetes Rechteck 12"/>
          <p:cNvSpPr/>
          <p:nvPr/>
        </p:nvSpPr>
        <p:spPr>
          <a:xfrm rot="900000">
            <a:off x="8132638" y="1031498"/>
            <a:ext cx="967045" cy="195472"/>
          </a:xfrm>
          <a:prstGeom prst="roundRect">
            <a:avLst/>
          </a:prstGeom>
          <a:solidFill>
            <a:srgbClr val="FF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latin typeface="Calibri" panose="020F0502020204030204" pitchFamily="34" charset="0"/>
              </a:rPr>
              <a:t>M. </a:t>
            </a:r>
            <a:r>
              <a:rPr lang="de-DE" sz="1200" b="1" dirty="0" err="1">
                <a:latin typeface="Calibri" panose="020F0502020204030204" pitchFamily="34" charset="0"/>
              </a:rPr>
              <a:t>Kleesiek</a:t>
            </a:r>
            <a:endParaRPr lang="de-DE" sz="1200" b="1" dirty="0">
              <a:latin typeface="Calibri" panose="020F0502020204030204" pitchFamily="34" charset="0"/>
            </a:endParaRPr>
          </a:p>
        </p:txBody>
      </p:sp>
      <p:sp>
        <p:nvSpPr>
          <p:cNvPr id="14" name="Further background reduction measures under investigation…"/>
          <p:cNvSpPr txBox="1"/>
          <p:nvPr/>
        </p:nvSpPr>
        <p:spPr>
          <a:xfrm>
            <a:off x="200778" y="1124744"/>
            <a:ext cx="2236879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00526" indent="-200526">
              <a:spcBef>
                <a:spcPts val="600"/>
              </a:spcBef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Further background reduction measures under investigation</a:t>
            </a:r>
            <a:br>
              <a:rPr sz="1600" dirty="0"/>
            </a:br>
            <a:endParaRPr sz="800" dirty="0"/>
          </a:p>
          <a:p>
            <a:pPr marL="200526" indent="-200526">
              <a:spcBef>
                <a:spcPts val="600"/>
              </a:spcBef>
              <a:buSzPct val="100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In addition: several mitigation strategies</a:t>
            </a:r>
          </a:p>
        </p:txBody>
      </p:sp>
      <p:sp>
        <p:nvSpPr>
          <p:cNvPr id="16" name="flux tube compression by increasing B"/>
          <p:cNvSpPr txBox="1"/>
          <p:nvPr/>
        </p:nvSpPr>
        <p:spPr>
          <a:xfrm>
            <a:off x="483275" y="4377785"/>
            <a:ext cx="312854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228600" indent="-228600">
              <a:spcBef>
                <a:spcPts val="600"/>
              </a:spcBef>
              <a:buSzPct val="100000"/>
              <a:buChar char="-"/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sp>
        <p:nvSpPr>
          <p:cNvPr id="17" name="optimized scanning…"/>
          <p:cNvSpPr txBox="1"/>
          <p:nvPr/>
        </p:nvSpPr>
        <p:spPr>
          <a:xfrm>
            <a:off x="395228" y="2599749"/>
            <a:ext cx="2448579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28600" indent="-228600">
              <a:spcBef>
                <a:spcPts val="600"/>
              </a:spcBef>
              <a:buSzPct val="100000"/>
              <a:buChar char="-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optimized scanning</a:t>
            </a:r>
          </a:p>
          <a:p>
            <a:pPr marL="228600" indent="-228600">
              <a:spcBef>
                <a:spcPts val="600"/>
              </a:spcBef>
              <a:buSzPct val="100000"/>
              <a:buChar char="-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energy range of spectral analysis</a:t>
            </a:r>
            <a:endParaRPr lang="de-DE" sz="1600" dirty="0"/>
          </a:p>
          <a:p>
            <a:pPr marL="228600" indent="-228600">
              <a:spcBef>
                <a:spcPts val="600"/>
              </a:spcBef>
              <a:buSzPct val="100000"/>
              <a:buFontTx/>
              <a:buChar char="-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/>
              <a:t>flux tube compression by increasing B</a:t>
            </a:r>
          </a:p>
        </p:txBody>
      </p:sp>
      <p:grpSp>
        <p:nvGrpSpPr>
          <p:cNvPr id="19" name="Group"/>
          <p:cNvGrpSpPr/>
          <p:nvPr/>
        </p:nvGrpSpPr>
        <p:grpSpPr>
          <a:xfrm>
            <a:off x="190899" y="4808646"/>
            <a:ext cx="3012951" cy="1301815"/>
            <a:chOff x="0" y="0"/>
            <a:chExt cx="3931613" cy="1698744"/>
          </a:xfrm>
        </p:grpSpPr>
        <p:pic>
          <p:nvPicPr>
            <p:cNvPr id="20" name="image58.tif" descr="image58.t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931613" cy="16987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0.38 mT…"/>
            <p:cNvSpPr txBox="1"/>
            <p:nvPr/>
          </p:nvSpPr>
          <p:spPr>
            <a:xfrm>
              <a:off x="1599841" y="63501"/>
              <a:ext cx="731930" cy="655053"/>
            </a:xfrm>
            <a:prstGeom prst="rect">
              <a:avLst/>
            </a:prstGeom>
            <a:solidFill>
              <a:srgbClr val="F6F6F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lnSpc>
                  <a:spcPct val="80000"/>
                </a:lnSpc>
                <a:defRPr sz="1400" b="1">
                  <a:solidFill>
                    <a:srgbClr val="FF96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/>
                <a:t>0.38 mT</a:t>
              </a:r>
            </a:p>
            <a:p>
              <a:pPr>
                <a:lnSpc>
                  <a:spcPct val="80000"/>
                </a:lnSpc>
                <a:defRPr sz="1400" b="1">
                  <a:solidFill>
                    <a:srgbClr val="00B501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/>
                <a:t>0.50 mT</a:t>
              </a:r>
            </a:p>
            <a:p>
              <a:pPr>
                <a:lnSpc>
                  <a:spcPct val="80000"/>
                </a:lnSpc>
                <a:defRPr sz="1400" b="1">
                  <a:solidFill>
                    <a:srgbClr val="0431F8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/>
                <a:t>0.80 mT</a:t>
              </a:r>
            </a:p>
          </p:txBody>
        </p: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CA5FADBB-608D-4592-B5BD-BE7E16B74B13}"/>
              </a:ext>
            </a:extLst>
          </p:cNvPr>
          <p:cNvSpPr txBox="1"/>
          <p:nvPr/>
        </p:nvSpPr>
        <p:spPr>
          <a:xfrm>
            <a:off x="467544" y="6381328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</a:rPr>
              <a:t>By Kathrin Valerius</a:t>
            </a:r>
          </a:p>
        </p:txBody>
      </p:sp>
    </p:spTree>
    <p:extLst>
      <p:ext uri="{BB962C8B-B14F-4D97-AF65-F5344CB8AC3E}">
        <p14:creationId xmlns:p14="http://schemas.microsoft.com/office/powerpoint/2010/main" val="1242824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image.pdf" descr="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25" y="1739900"/>
            <a:ext cx="3557498" cy="463551"/>
          </a:xfrm>
          <a:prstGeom prst="rect">
            <a:avLst/>
          </a:prstGeom>
          <a:ln w="12700">
            <a:miter lim="400000"/>
          </a:ln>
        </p:spPr>
      </p:pic>
      <p:sp>
        <p:nvSpPr>
          <p:cNvPr id="1032" name="Imprint of sterile neutrinos on β spectrum"/>
          <p:cNvSpPr txBox="1">
            <a:spLocks noGrp="1"/>
          </p:cNvSpPr>
          <p:nvPr>
            <p:ph type="title"/>
          </p:nvPr>
        </p:nvSpPr>
        <p:spPr>
          <a:xfrm>
            <a:off x="390525" y="235076"/>
            <a:ext cx="9006011" cy="745652"/>
          </a:xfrm>
          <a:prstGeom prst="rect">
            <a:avLst/>
          </a:prstGeom>
        </p:spPr>
        <p:txBody>
          <a:bodyPr/>
          <a:lstStyle>
            <a:lvl1pPr defTabSz="449262">
              <a:tabLst>
                <a:tab pos="508000" algn="l"/>
                <a:tab pos="1028700" algn="l"/>
                <a:tab pos="1562100" algn="l"/>
                <a:tab pos="2082800" algn="l"/>
                <a:tab pos="2603500" algn="l"/>
                <a:tab pos="3136900" algn="l"/>
                <a:tab pos="3657600" algn="l"/>
                <a:tab pos="4191000" algn="l"/>
                <a:tab pos="4711700" algn="l"/>
                <a:tab pos="5219700" algn="l"/>
                <a:tab pos="5753100" algn="l"/>
                <a:tab pos="6273800" algn="l"/>
                <a:tab pos="6794500" algn="l"/>
                <a:tab pos="7327900" algn="l"/>
                <a:tab pos="7848600" algn="l"/>
                <a:tab pos="8382000" algn="l"/>
              </a:tabLst>
            </a:lvl1pPr>
          </a:lstStyle>
          <a:p>
            <a:r>
              <a:rPr sz="2800" dirty="0"/>
              <a:t>Imprint of sterile neutrinos on β spectrum</a:t>
            </a:r>
          </a:p>
        </p:txBody>
      </p:sp>
      <p:sp>
        <p:nvSpPr>
          <p:cNvPr id="1033" name="Shape modification below E0 by active (ma)2 and sterile (ms)2 neutrinos:"/>
          <p:cNvSpPr txBox="1"/>
          <p:nvPr/>
        </p:nvSpPr>
        <p:spPr>
          <a:xfrm>
            <a:off x="350853" y="1050925"/>
            <a:ext cx="8133300" cy="379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3489" tIns="43489" rIns="43489" bIns="43489">
            <a:spAutoFit/>
          </a:bodyPr>
          <a:lstStyle/>
          <a:p>
            <a:pPr defTabSz="372169">
              <a:lnSpc>
                <a:spcPct val="101000"/>
              </a:lnSpc>
              <a:tabLst>
                <a:tab pos="420827" algn="l"/>
                <a:tab pos="852175" algn="l"/>
                <a:tab pos="1294044" algn="l"/>
                <a:tab pos="1725392" algn="l"/>
                <a:tab pos="2156739" algn="l"/>
                <a:tab pos="2598608" algn="l"/>
                <a:tab pos="3029956" algn="l"/>
                <a:tab pos="3471824" algn="l"/>
                <a:tab pos="3903172" algn="l"/>
                <a:tab pos="4323999" algn="l"/>
                <a:tab pos="4765868" algn="l"/>
                <a:tab pos="5197216" algn="l"/>
                <a:tab pos="5628564" algn="l"/>
                <a:tab pos="6070432" algn="l"/>
                <a:tab pos="6501780" algn="l"/>
                <a:tab pos="6943649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Shape modification below E</a:t>
            </a:r>
            <a:r>
              <a:rPr sz="2000" baseline="-28090" dirty="0"/>
              <a:t>0</a:t>
            </a:r>
            <a:r>
              <a:rPr sz="2000" dirty="0"/>
              <a:t> by active </a:t>
            </a:r>
            <a:r>
              <a:rPr sz="2000" dirty="0">
                <a:solidFill>
                  <a:srgbClr val="00A1D7"/>
                </a:solidFill>
              </a:rPr>
              <a:t>(m</a:t>
            </a:r>
            <a:r>
              <a:rPr sz="2000" baseline="-28090" dirty="0">
                <a:solidFill>
                  <a:srgbClr val="00A1D7"/>
                </a:solidFill>
              </a:rPr>
              <a:t>a</a:t>
            </a:r>
            <a:r>
              <a:rPr sz="2000" dirty="0">
                <a:solidFill>
                  <a:srgbClr val="00A1D7"/>
                </a:solidFill>
              </a:rPr>
              <a:t>)</a:t>
            </a:r>
            <a:r>
              <a:rPr sz="2000" baseline="32817" dirty="0">
                <a:solidFill>
                  <a:srgbClr val="00A1D7"/>
                </a:solidFill>
              </a:rPr>
              <a:t>2</a:t>
            </a:r>
            <a:r>
              <a:rPr sz="2000" baseline="32817" dirty="0">
                <a:solidFill>
                  <a:srgbClr val="A22223"/>
                </a:solidFill>
              </a:rPr>
              <a:t> </a:t>
            </a:r>
            <a:r>
              <a:rPr sz="2000" dirty="0"/>
              <a:t>and sterile </a:t>
            </a:r>
            <a:r>
              <a:rPr sz="2000" dirty="0">
                <a:solidFill>
                  <a:srgbClr val="32B39D"/>
                </a:solidFill>
              </a:rPr>
              <a:t>(</a:t>
            </a:r>
            <a:r>
              <a:rPr sz="2000" dirty="0" err="1">
                <a:solidFill>
                  <a:srgbClr val="32B39D"/>
                </a:solidFill>
              </a:rPr>
              <a:t>m</a:t>
            </a:r>
            <a:r>
              <a:rPr sz="2000" baseline="-28090" dirty="0" err="1">
                <a:solidFill>
                  <a:srgbClr val="32B39D"/>
                </a:solidFill>
              </a:rPr>
              <a:t>s</a:t>
            </a:r>
            <a:r>
              <a:rPr sz="2000" dirty="0">
                <a:solidFill>
                  <a:srgbClr val="32B39D"/>
                </a:solidFill>
              </a:rPr>
              <a:t>)</a:t>
            </a:r>
            <a:r>
              <a:rPr sz="2000" baseline="32817" dirty="0">
                <a:solidFill>
                  <a:srgbClr val="32B39D"/>
                </a:solidFill>
              </a:rPr>
              <a:t>2</a:t>
            </a:r>
            <a:r>
              <a:rPr sz="2000" dirty="0"/>
              <a:t> neutrinos:</a:t>
            </a:r>
          </a:p>
        </p:txBody>
      </p:sp>
      <p:sp>
        <p:nvSpPr>
          <p:cNvPr id="1034" name="Rounded Rectangle"/>
          <p:cNvSpPr/>
          <p:nvPr/>
        </p:nvSpPr>
        <p:spPr>
          <a:xfrm>
            <a:off x="995260" y="1674585"/>
            <a:ext cx="1357451" cy="576266"/>
          </a:xfrm>
          <a:prstGeom prst="roundRect">
            <a:avLst>
              <a:gd name="adj" fmla="val 234"/>
            </a:avLst>
          </a:prstGeom>
          <a:solidFill>
            <a:srgbClr val="00A1D7">
              <a:alpha val="20000"/>
            </a:srgbClr>
          </a:solidFill>
          <a:ln w="25400">
            <a:solidFill>
              <a:srgbClr val="00A1D7"/>
            </a:solidFill>
            <a:prstDash val="sysDot"/>
          </a:ln>
        </p:spPr>
        <p:txBody>
          <a:bodyPr lIns="37873" tIns="37873" rIns="37873" bIns="37873" anchor="ctr"/>
          <a:lstStyle/>
          <a:p>
            <a:pPr defTabSz="372169">
              <a:lnSpc>
                <a:spcPct val="93000"/>
              </a:lnSpc>
              <a:defRPr sz="2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35" name="Rounded Rectangle"/>
          <p:cNvSpPr/>
          <p:nvPr/>
        </p:nvSpPr>
        <p:spPr>
          <a:xfrm>
            <a:off x="2557745" y="1663700"/>
            <a:ext cx="1357450" cy="576266"/>
          </a:xfrm>
          <a:prstGeom prst="roundRect">
            <a:avLst>
              <a:gd name="adj" fmla="val 234"/>
            </a:avLst>
          </a:prstGeom>
          <a:solidFill>
            <a:srgbClr val="009D80">
              <a:alpha val="20000"/>
            </a:srgbClr>
          </a:solidFill>
          <a:ln w="25400">
            <a:solidFill>
              <a:srgbClr val="32B39D"/>
            </a:solidFill>
            <a:prstDash val="sysDot"/>
          </a:ln>
        </p:spPr>
        <p:txBody>
          <a:bodyPr lIns="37873" tIns="37873" rIns="37873" bIns="37873" anchor="ctr"/>
          <a:lstStyle/>
          <a:p>
            <a:pPr defTabSz="372169">
              <a:lnSpc>
                <a:spcPct val="93000"/>
              </a:lnSpc>
              <a:defRPr sz="2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36" name="additional kink in β spectrum at E = E0 – ms"/>
          <p:cNvSpPr txBox="1"/>
          <p:nvPr/>
        </p:nvSpPr>
        <p:spPr>
          <a:xfrm>
            <a:off x="4965400" y="1622425"/>
            <a:ext cx="3327497" cy="690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3489" tIns="43489" rIns="43489" bIns="43489">
            <a:spAutoFit/>
          </a:bodyPr>
          <a:lstStyle/>
          <a:p>
            <a:pPr defTabSz="372169">
              <a:lnSpc>
                <a:spcPct val="101000"/>
              </a:lnSpc>
              <a:tabLst>
                <a:tab pos="420827" algn="l"/>
                <a:tab pos="852175" algn="l"/>
                <a:tab pos="1294044" algn="l"/>
                <a:tab pos="1725392" algn="l"/>
                <a:tab pos="2156739" algn="l"/>
                <a:tab pos="2598608" algn="l"/>
              </a:tabLst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additional kink in β spectrum</a:t>
            </a:r>
            <a:br>
              <a:rPr sz="2000" dirty="0"/>
            </a:br>
            <a:r>
              <a:rPr sz="2000" dirty="0"/>
              <a:t>at E = E</a:t>
            </a:r>
            <a:r>
              <a:rPr sz="2000" baseline="-28090" dirty="0"/>
              <a:t>0</a:t>
            </a:r>
            <a:r>
              <a:rPr sz="2000" dirty="0"/>
              <a:t> – </a:t>
            </a:r>
            <a:r>
              <a:rPr sz="2000" dirty="0" err="1"/>
              <a:t>m</a:t>
            </a:r>
            <a:r>
              <a:rPr sz="2000" baseline="-28090" dirty="0" err="1"/>
              <a:t>s</a:t>
            </a:r>
            <a:endParaRPr sz="2000" baseline="-28090" dirty="0"/>
          </a:p>
        </p:txBody>
      </p:sp>
      <p:pic>
        <p:nvPicPr>
          <p:cNvPr id="1037" name="image.png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02" y="3334273"/>
            <a:ext cx="4393578" cy="2757753"/>
          </a:xfrm>
          <a:prstGeom prst="rect">
            <a:avLst/>
          </a:prstGeom>
          <a:ln w="12700">
            <a:miter lim="400000"/>
          </a:ln>
        </p:spPr>
      </p:pic>
      <p:sp>
        <p:nvSpPr>
          <p:cNvPr id="1038" name="Arrow"/>
          <p:cNvSpPr/>
          <p:nvPr/>
        </p:nvSpPr>
        <p:spPr>
          <a:xfrm>
            <a:off x="4195704" y="1843086"/>
            <a:ext cx="597160" cy="173041"/>
          </a:xfrm>
          <a:prstGeom prst="rightArrow">
            <a:avLst>
              <a:gd name="adj1" fmla="val 50000"/>
              <a:gd name="adj2" fmla="val 78440"/>
            </a:avLst>
          </a:prstGeom>
          <a:solidFill>
            <a:srgbClr val="EEEEEE"/>
          </a:solidFill>
          <a:ln w="12700">
            <a:solidFill>
              <a:srgbClr val="666666"/>
            </a:solidFill>
          </a:ln>
        </p:spPr>
        <p:txBody>
          <a:bodyPr lIns="37873" tIns="37873" rIns="37873" bIns="37873" anchor="ctr"/>
          <a:lstStyle/>
          <a:p>
            <a:pPr defTabSz="372169">
              <a:lnSpc>
                <a:spcPct val="93000"/>
              </a:lnSpc>
              <a:defRPr sz="2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39" name="light sterile ν, ms = 3 eV"/>
          <p:cNvSpPr txBox="1"/>
          <p:nvPr/>
        </p:nvSpPr>
        <p:spPr>
          <a:xfrm>
            <a:off x="702970" y="2972493"/>
            <a:ext cx="3415764" cy="445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873" tIns="37873" rIns="37873" bIns="37873">
            <a:spAutoFit/>
          </a:bodyPr>
          <a:lstStyle/>
          <a:p>
            <a:pPr>
              <a:lnSpc>
                <a:spcPct val="120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light sterile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ν, </a:t>
            </a:r>
            <a:r>
              <a:rPr dirty="0" err="1"/>
              <a:t>m</a:t>
            </a:r>
            <a:r>
              <a:rPr baseline="-25999" dirty="0" err="1"/>
              <a:t>s</a:t>
            </a:r>
            <a:r>
              <a:rPr dirty="0"/>
              <a:t> = 3 eV</a:t>
            </a:r>
          </a:p>
        </p:txBody>
      </p:sp>
      <p:pic>
        <p:nvPicPr>
          <p:cNvPr id="1040" name="image.png" descr="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676" y="3164634"/>
            <a:ext cx="3927267" cy="2822538"/>
          </a:xfrm>
          <a:prstGeom prst="rect">
            <a:avLst/>
          </a:prstGeom>
          <a:ln w="12700">
            <a:miter lim="400000"/>
          </a:ln>
        </p:spPr>
      </p:pic>
      <p:sp>
        <p:nvSpPr>
          <p:cNvPr id="1041" name="keV sterile ν, ms = 10 keV"/>
          <p:cNvSpPr txBox="1"/>
          <p:nvPr/>
        </p:nvSpPr>
        <p:spPr>
          <a:xfrm>
            <a:off x="5263178" y="2972493"/>
            <a:ext cx="3415764" cy="478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873" tIns="37873" rIns="37873" bIns="37873">
            <a:spAutoFit/>
          </a:bodyPr>
          <a:lstStyle/>
          <a:p>
            <a:pPr>
              <a:lnSpc>
                <a:spcPct val="120000"/>
              </a:lnSpc>
              <a:defRPr b="1"/>
            </a:pPr>
            <a:r>
              <a:rPr dirty="0" err="1">
                <a:latin typeface="+mj-lt"/>
              </a:rPr>
              <a:t>keV</a:t>
            </a:r>
            <a:r>
              <a:rPr sz="1700" dirty="0">
                <a:latin typeface="+mj-lt"/>
                <a:ea typeface="Arial"/>
                <a:cs typeface="Arial"/>
                <a:sym typeface="Arial"/>
              </a:rPr>
              <a:t> sterile </a:t>
            </a:r>
            <a:r>
              <a:rPr sz="1700" dirty="0">
                <a:latin typeface="+mj-lt"/>
                <a:ea typeface="Calibri"/>
                <a:cs typeface="Calibri"/>
                <a:sym typeface="Calibri"/>
              </a:rPr>
              <a:t>ν, </a:t>
            </a:r>
            <a:r>
              <a:rPr sz="1700" dirty="0" err="1">
                <a:latin typeface="+mj-lt"/>
                <a:ea typeface="Arial"/>
                <a:cs typeface="Arial"/>
                <a:sym typeface="Arial"/>
              </a:rPr>
              <a:t>m</a:t>
            </a:r>
            <a:r>
              <a:rPr sz="1700" baseline="-25999" dirty="0" err="1">
                <a:latin typeface="+mj-lt"/>
                <a:ea typeface="Arial"/>
                <a:cs typeface="Arial"/>
                <a:sym typeface="Arial"/>
              </a:rPr>
              <a:t>s</a:t>
            </a:r>
            <a:r>
              <a:rPr sz="1700" dirty="0">
                <a:latin typeface="+mj-lt"/>
                <a:ea typeface="Arial"/>
                <a:cs typeface="Arial"/>
                <a:sym typeface="Arial"/>
              </a:rPr>
              <a:t> = 10 </a:t>
            </a:r>
            <a:r>
              <a:rPr sz="1700" dirty="0" err="1">
                <a:latin typeface="+mj-lt"/>
                <a:ea typeface="Arial"/>
                <a:cs typeface="Arial"/>
                <a:sym typeface="Arial"/>
              </a:rPr>
              <a:t>keV</a:t>
            </a:r>
            <a:endParaRPr sz="1700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512343" y="6438378"/>
            <a:ext cx="4104456" cy="211932"/>
          </a:xfrm>
        </p:spPr>
        <p:txBody>
          <a:bodyPr/>
          <a:lstStyle/>
          <a:p>
            <a:pPr algn="ctr">
              <a:lnSpc>
                <a:spcPct val="90000"/>
              </a:lnSpc>
              <a:tabLst>
                <a:tab pos="449263" algn="l"/>
              </a:tabLst>
            </a:pPr>
            <a:endParaRPr lang="en-US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9BD5136-A5D0-4140-813F-4B6B27F61831}"/>
              </a:ext>
            </a:extLst>
          </p:cNvPr>
          <p:cNvSpPr txBox="1"/>
          <p:nvPr/>
        </p:nvSpPr>
        <p:spPr>
          <a:xfrm>
            <a:off x="467544" y="6381328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</a:rPr>
              <a:t>By Kathrin Valerius</a:t>
            </a:r>
          </a:p>
        </p:txBody>
      </p:sp>
    </p:spTree>
    <p:extLst>
      <p:ext uri="{BB962C8B-B14F-4D97-AF65-F5344CB8AC3E}">
        <p14:creationId xmlns:p14="http://schemas.microsoft.com/office/powerpoint/2010/main" val="290573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539552" y="6445250"/>
            <a:ext cx="5688632" cy="396875"/>
          </a:xfrm>
        </p:spPr>
        <p:txBody>
          <a:bodyPr/>
          <a:lstStyle/>
          <a:p>
            <a:r>
              <a:rPr lang="en-US" dirty="0">
                <a:latin typeface="+mj-lt"/>
              </a:rPr>
              <a:t>18. September 2018 | </a:t>
            </a:r>
            <a:r>
              <a:rPr lang="en-US" dirty="0" err="1">
                <a:latin typeface="+mj-lt"/>
              </a:rPr>
              <a:t>Astroparticle</a:t>
            </a:r>
            <a:r>
              <a:rPr lang="en-US" dirty="0">
                <a:latin typeface="+mj-lt"/>
              </a:rPr>
              <a:t> Physics Meeting | Magnus </a:t>
            </a:r>
            <a:r>
              <a:rPr lang="en-US" dirty="0" err="1">
                <a:latin typeface="+mj-lt"/>
              </a:rPr>
              <a:t>Schlösser</a:t>
            </a:r>
            <a:r>
              <a:rPr lang="en-US" dirty="0">
                <a:latin typeface="+mj-lt"/>
              </a:rPr>
              <a:t> for the KATRIN collaboration</a:t>
            </a:r>
          </a:p>
        </p:txBody>
      </p:sp>
      <p:sp>
        <p:nvSpPr>
          <p:cNvPr id="361483" name="Text Box 23"/>
          <p:cNvSpPr txBox="1">
            <a:spLocks noChangeArrowheads="1"/>
          </p:cNvSpPr>
          <p:nvPr/>
        </p:nvSpPr>
        <p:spPr bwMode="auto">
          <a:xfrm>
            <a:off x="539750" y="3789363"/>
            <a:ext cx="1595438" cy="726609"/>
          </a:xfrm>
          <a:prstGeom prst="rect">
            <a:avLst/>
          </a:prstGeom>
          <a:noFill/>
          <a:ln w="2222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>
                <a:latin typeface="+mj-lt"/>
              </a:rPr>
              <a:t>E</a:t>
            </a:r>
            <a:r>
              <a:rPr lang="en-US" sz="1800" b="1" baseline="-25000" dirty="0">
                <a:latin typeface="+mj-lt"/>
              </a:rPr>
              <a:t>0</a:t>
            </a:r>
            <a:r>
              <a:rPr lang="en-US" sz="1800" b="1" dirty="0">
                <a:latin typeface="+mj-lt"/>
              </a:rPr>
              <a:t> = 18.6 </a:t>
            </a:r>
            <a:r>
              <a:rPr lang="en-US" sz="1800" b="1" dirty="0" err="1">
                <a:latin typeface="+mj-lt"/>
              </a:rPr>
              <a:t>keV</a:t>
            </a:r>
            <a:endParaRPr lang="en-US" sz="1800" b="1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1800" b="1" dirty="0">
                <a:latin typeface="+mj-lt"/>
              </a:rPr>
              <a:t>T</a:t>
            </a:r>
            <a:r>
              <a:rPr lang="en-US" sz="1800" b="1" baseline="-25000" dirty="0">
                <a:latin typeface="+mj-lt"/>
              </a:rPr>
              <a:t>1/2</a:t>
            </a:r>
            <a:r>
              <a:rPr lang="en-US" sz="1800" b="1" dirty="0">
                <a:latin typeface="+mj-lt"/>
              </a:rPr>
              <a:t> = 12.3 y</a:t>
            </a:r>
          </a:p>
        </p:txBody>
      </p:sp>
      <p:pic>
        <p:nvPicPr>
          <p:cNvPr id="361487" name="Picture 15" descr="spectrum-total-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2781300"/>
            <a:ext cx="2384425" cy="2879725"/>
          </a:xfrm>
          <a:prstGeom prst="rect">
            <a:avLst/>
          </a:prstGeom>
          <a:noFill/>
        </p:spPr>
      </p:pic>
      <p:pic>
        <p:nvPicPr>
          <p:cNvPr id="361489" name="Picture 17" descr="t-beta-dec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341438"/>
            <a:ext cx="3095625" cy="1765300"/>
          </a:xfrm>
          <a:prstGeom prst="rect">
            <a:avLst/>
          </a:prstGeom>
          <a:noFill/>
        </p:spPr>
      </p:pic>
      <p:pic>
        <p:nvPicPr>
          <p:cNvPr id="361490" name="Picture 18" descr="cut-o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2781300"/>
            <a:ext cx="3689350" cy="2849563"/>
          </a:xfrm>
          <a:prstGeom prst="rect">
            <a:avLst/>
          </a:prstGeom>
          <a:noFill/>
        </p:spPr>
      </p:pic>
      <p:graphicFrame>
        <p:nvGraphicFramePr>
          <p:cNvPr id="361491" name="Object 19"/>
          <p:cNvGraphicFramePr>
            <a:graphicFrameLocks noChangeAspect="1"/>
          </p:cNvGraphicFramePr>
          <p:nvPr/>
        </p:nvGraphicFramePr>
        <p:xfrm>
          <a:off x="4527550" y="1700213"/>
          <a:ext cx="3030538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6" name="Formel" r:id="rId6" imgW="1625600" imgH="393700" progId="Equation.3">
                  <p:embed/>
                </p:oleObj>
              </mc:Choice>
              <mc:Fallback>
                <p:oleObj name="Formel" r:id="rId6" imgW="1625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7550" y="1700213"/>
                        <a:ext cx="3030538" cy="73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15913" y="5734050"/>
            <a:ext cx="8648700" cy="396875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5000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dirty="0"/>
              <a:t>KATRIN’s aim: Measurement of </a:t>
            </a:r>
            <a:r>
              <a:rPr lang="en-US" dirty="0" err="1"/>
              <a:t>m</a:t>
            </a:r>
            <a:r>
              <a:rPr lang="en-US" baseline="-25000" dirty="0" err="1"/>
              <a:t>ν</a:t>
            </a:r>
            <a:r>
              <a:rPr lang="en-US" dirty="0"/>
              <a:t> with a sensitivity of 200 </a:t>
            </a:r>
            <a:r>
              <a:rPr lang="en-US" dirty="0" err="1"/>
              <a:t>meV</a:t>
            </a:r>
            <a:r>
              <a:rPr lang="en-US" dirty="0"/>
              <a:t>/c²</a:t>
            </a:r>
          </a:p>
        </p:txBody>
      </p:sp>
      <p:sp>
        <p:nvSpPr>
          <p:cNvPr id="361494" name="Text Box 23"/>
          <p:cNvSpPr txBox="1">
            <a:spLocks noChangeArrowheads="1"/>
          </p:cNvSpPr>
          <p:nvPr/>
        </p:nvSpPr>
        <p:spPr bwMode="auto">
          <a:xfrm>
            <a:off x="4645025" y="1052513"/>
            <a:ext cx="3598863" cy="427746"/>
          </a:xfrm>
          <a:prstGeom prst="rect">
            <a:avLst/>
          </a:prstGeom>
          <a:noFill/>
          <a:ln w="2222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000" b="1">
                <a:solidFill>
                  <a:schemeClr val="tx2"/>
                </a:solidFill>
                <a:latin typeface="+mj-lt"/>
              </a:rPr>
              <a:t>β</a:t>
            </a:r>
            <a:r>
              <a:rPr lang="en-US" sz="2000" b="1">
                <a:latin typeface="+mj-lt"/>
              </a:rPr>
              <a:t> -electron spectrum</a:t>
            </a:r>
          </a:p>
        </p:txBody>
      </p:sp>
      <p:sp>
        <p:nvSpPr>
          <p:cNvPr id="361495" name="AutoShape 23"/>
          <p:cNvSpPr>
            <a:spLocks noChangeArrowheads="1"/>
          </p:cNvSpPr>
          <p:nvPr/>
        </p:nvSpPr>
        <p:spPr bwMode="auto">
          <a:xfrm rot="-1684087">
            <a:off x="4787900" y="4725988"/>
            <a:ext cx="1079500" cy="360362"/>
          </a:xfrm>
          <a:prstGeom prst="notchedRightArrow">
            <a:avLst>
              <a:gd name="adj1" fmla="val 50000"/>
              <a:gd name="adj2" fmla="val 74890"/>
            </a:avLst>
          </a:prstGeom>
          <a:solidFill>
            <a:srgbClr val="4664AA">
              <a:alpha val="37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61496" name="Rectangle 24"/>
          <p:cNvSpPr>
            <a:spLocks noChangeArrowheads="1"/>
          </p:cNvSpPr>
          <p:nvPr/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/>
            <a:r>
              <a:rPr lang="en-US" sz="3000" b="1">
                <a:solidFill>
                  <a:schemeClr val="tx2"/>
                </a:solidFill>
                <a:latin typeface="+mj-lt"/>
                <a:cs typeface="Arial" charset="0"/>
              </a:rPr>
              <a:t>Tritium β-decay</a:t>
            </a:r>
          </a:p>
        </p:txBody>
      </p:sp>
    </p:spTree>
    <p:extLst>
      <p:ext uri="{BB962C8B-B14F-4D97-AF65-F5344CB8AC3E}">
        <p14:creationId xmlns:p14="http://schemas.microsoft.com/office/powerpoint/2010/main" val="58881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93" grpId="0" animBg="1"/>
      <p:bldP spid="361494" grpId="0"/>
      <p:bldP spid="36149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37" y="1784691"/>
            <a:ext cx="8602563" cy="3568503"/>
          </a:xfrm>
          <a:prstGeom prst="rect">
            <a:avLst/>
          </a:prstGeom>
        </p:spPr>
      </p:pic>
      <p:pic>
        <p:nvPicPr>
          <p:cNvPr id="110" name="Grafik 109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79" y="1157207"/>
            <a:ext cx="4987212" cy="1551713"/>
          </a:xfrm>
          <a:prstGeom prst="rect">
            <a:avLst/>
          </a:prstGeom>
        </p:spPr>
      </p:pic>
      <p:sp>
        <p:nvSpPr>
          <p:cNvPr id="111" name="Shape 111"/>
          <p:cNvSpPr/>
          <p:nvPr/>
        </p:nvSpPr>
        <p:spPr>
          <a:xfrm>
            <a:off x="7524328" y="167252"/>
            <a:ext cx="1419459" cy="115679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7874" tIns="37874" rIns="37874" bIns="37874" anchor="ctr"/>
          <a:lstStyle/>
          <a:p>
            <a:endParaRPr/>
          </a:p>
        </p:txBody>
      </p:sp>
      <p:pic>
        <p:nvPicPr>
          <p:cNvPr id="112" name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3628" y="191027"/>
            <a:ext cx="1030462" cy="10894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" name="Gruppieren 36"/>
          <p:cNvGrpSpPr/>
          <p:nvPr/>
        </p:nvGrpSpPr>
        <p:grpSpPr>
          <a:xfrm>
            <a:off x="179512" y="5134351"/>
            <a:ext cx="4719097" cy="1166000"/>
            <a:chOff x="179512" y="4249189"/>
            <a:chExt cx="8655365" cy="2016167"/>
          </a:xfrm>
        </p:grpSpPr>
        <p:pic>
          <p:nvPicPr>
            <p:cNvPr id="38" name="Picture 5" descr="Z:\Eigene Dateien\katrin\grafik\logo\members\UNC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4828" y="5774999"/>
              <a:ext cx="1364084" cy="375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Z:\Eigene Dateien\katrin\grafik\logo\members\BUW_Logo-schwarz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781" y="4451078"/>
              <a:ext cx="1146176" cy="417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 descr="Z:\Eigene Dateien\katrin\grafik\logo\members\Rez-new.tif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7666" y="5543766"/>
              <a:ext cx="384090" cy="721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Z:\Eigene Dateien\katrin\grafik\logo\members\MPI_HD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4369" y="4249189"/>
              <a:ext cx="625143" cy="671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7" descr="Z:\Eigene Dateien\katrin\grafik\logo\members\640px-Universität_Bonn.svg.pn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944" y="5035779"/>
              <a:ext cx="1217976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9" descr="Z:\Eigene Dateien\katrin\grafik\logo\members\logo_KIT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347" y="4361871"/>
              <a:ext cx="1179685" cy="541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Z:\Eigene Dateien\katrin\grafik\logo\members\logo_MIT.gi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660" y="5697171"/>
              <a:ext cx="875364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1" descr="Z:\Eigene Dateien\katrin\grafik\logo\members\logo_Troitsk.gif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7004" y="5531030"/>
              <a:ext cx="367873" cy="665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2" descr="Z:\Eigene Dateien\katrin\grafik\logo\members\logo-lnbl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026" y="5688561"/>
              <a:ext cx="717102" cy="497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4" descr="Z:\Eigene Dateien\katrin\grafik\logo\members\madrid-uni2.jpg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2472" y="5598913"/>
              <a:ext cx="843260" cy="628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5" descr="Z:\Eigene Dateien\katrin\grafik\logo\members\Münster_logo3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818" y="5040614"/>
              <a:ext cx="2037841" cy="438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6" descr="Z:\Eigene Dateien\katrin\grafik\logo\members\Fulda_2.png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878" y="5034071"/>
              <a:ext cx="2083854" cy="520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Z:\Eigene Dateien\katrin\grafik\logo\members\2017\Carnegie_Mellon_University_seal.png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469" y="5589240"/>
              <a:ext cx="659617" cy="659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3" descr="Z:\Eigene Dateien\katrin\grafik\logo\members\2017\mpp-mpg-logo.png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9612" y="4284666"/>
              <a:ext cx="1407737" cy="696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 descr="Z:\Eigene Dateien\katrin\grafik\logo\members\2017\Mainz_Johannes_Gutenberg-Universität.png"/>
            <p:cNvPicPr>
              <a:picLocks noChangeAspect="1" noChangeArrowheads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14389" y="4293320"/>
              <a:ext cx="1252940" cy="678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6" descr="Z:\Eigene Dateien\katrin\grafik\logo\members\2017\TUM_logo.gif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726" y="4301296"/>
              <a:ext cx="728595" cy="728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7" descr="Z:\Eigene Dateien\katrin\grafik\logo\members\2017\CEA_logo.png"/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086" y="5631771"/>
              <a:ext cx="668336" cy="545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8" descr="Z:\Eigene Dateien\katrin\grafik\logo\members\2017\CaseWesternReserve_hires.jpg"/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401" y="5138008"/>
              <a:ext cx="1645111" cy="26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9" descr="Z:\Eigene Dateien\katrin\grafik\logo\members\2017\UW logo.jpg"/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799076"/>
              <a:ext cx="1635224" cy="349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feld 2"/>
          <p:cNvSpPr txBox="1"/>
          <p:nvPr/>
        </p:nvSpPr>
        <p:spPr>
          <a:xfrm>
            <a:off x="3001713" y="4480629"/>
            <a:ext cx="2061005" cy="568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7874" tIns="37874" rIns="37874" bIns="37874" numCol="1" spcCol="31562" rtlCol="0" anchor="t">
            <a:spAutoFit/>
          </a:bodyPr>
          <a:lstStyle/>
          <a:p>
            <a:pPr defTabSz="757489" fontAlgn="auto" hangingPunct="0">
              <a:spcBef>
                <a:spcPts val="0"/>
              </a:spcBef>
              <a:spcAft>
                <a:spcPts val="0"/>
              </a:spcAft>
            </a:pPr>
            <a:r>
              <a:rPr lang="de-DE" sz="1600" b="1" dirty="0" err="1">
                <a:latin typeface="Arial"/>
                <a:ea typeface="Arial"/>
                <a:cs typeface="Arial"/>
                <a:sym typeface="Arial"/>
              </a:rPr>
              <a:t>about</a:t>
            </a:r>
            <a:r>
              <a:rPr lang="de-DE" sz="1600" b="1" dirty="0">
                <a:latin typeface="Arial"/>
                <a:ea typeface="Arial"/>
                <a:cs typeface="Arial"/>
                <a:sym typeface="Arial"/>
              </a:rPr>
              <a:t> 150 </a:t>
            </a:r>
            <a:r>
              <a:rPr lang="de-DE" sz="1600" b="1" dirty="0" err="1">
                <a:latin typeface="Arial"/>
                <a:ea typeface="Arial"/>
                <a:cs typeface="Arial"/>
                <a:sym typeface="Arial"/>
              </a:rPr>
              <a:t>members</a:t>
            </a:r>
            <a:r>
              <a:rPr lang="de-DE" sz="1600" b="1" dirty="0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defTabSz="757489" fontAlgn="auto" hangingPunct="0">
              <a:spcBef>
                <a:spcPts val="0"/>
              </a:spcBef>
              <a:spcAft>
                <a:spcPts val="0"/>
              </a:spcAft>
            </a:pPr>
            <a:r>
              <a:rPr lang="de-DE" sz="1600" b="1" dirty="0" err="1"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de-DE" sz="1600" b="1" dirty="0">
                <a:latin typeface="Arial"/>
                <a:ea typeface="Arial"/>
                <a:cs typeface="Arial"/>
                <a:sym typeface="Arial"/>
              </a:rPr>
              <a:t> 20 </a:t>
            </a:r>
            <a:r>
              <a:rPr lang="de-DE" sz="1600" b="1" dirty="0" err="1">
                <a:latin typeface="Arial"/>
                <a:ea typeface="Arial"/>
                <a:cs typeface="Arial"/>
                <a:sym typeface="Arial"/>
              </a:rPr>
              <a:t>institutions</a:t>
            </a:r>
            <a:endParaRPr lang="de-DE" sz="160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474" name="Picture 2" descr="C:\Users\bm3299\Pictures\Experiments\Katrin\Meetings\2017-10-10-Collab-meeting\KATRIN-CM-2017-10-sm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4772137"/>
            <a:ext cx="3934360" cy="1572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9" name="Shape 109"/>
          <p:cNvSpPr>
            <a:spLocks noGrp="1"/>
          </p:cNvSpPr>
          <p:nvPr>
            <p:ph type="title"/>
          </p:nvPr>
        </p:nvSpPr>
        <p:spPr>
          <a:xfrm>
            <a:off x="390525" y="0"/>
            <a:ext cx="8048334" cy="74565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spcBef>
                <a:spcPts val="249"/>
              </a:spcBef>
            </a:pPr>
            <a:r>
              <a:rPr sz="2800" dirty="0"/>
              <a:t>The </a:t>
            </a:r>
            <a:r>
              <a:rPr sz="2800" dirty="0">
                <a:solidFill>
                  <a:srgbClr val="6C8CBA"/>
                </a:solidFill>
              </a:rPr>
              <a:t>Ka</a:t>
            </a:r>
            <a:r>
              <a:rPr sz="2800" dirty="0"/>
              <a:t>rlsruhe </a:t>
            </a:r>
            <a:r>
              <a:rPr sz="2800" dirty="0">
                <a:solidFill>
                  <a:srgbClr val="6C8CBA"/>
                </a:solidFill>
              </a:rPr>
              <a:t>Tri</a:t>
            </a:r>
            <a:r>
              <a:rPr sz="2800" dirty="0"/>
              <a:t>tium </a:t>
            </a:r>
            <a:r>
              <a:rPr sz="2800" dirty="0">
                <a:solidFill>
                  <a:srgbClr val="6C8CBA"/>
                </a:solidFill>
              </a:rPr>
              <a:t>N</a:t>
            </a:r>
            <a:r>
              <a:rPr sz="2800" dirty="0"/>
              <a:t>eutrino Experiment</a:t>
            </a:r>
          </a:p>
        </p:txBody>
      </p:sp>
      <p:pic>
        <p:nvPicPr>
          <p:cNvPr id="30" name="Picture 19">
            <a:extLst>
              <a:ext uri="{FF2B5EF4-FFF2-40B4-BE49-F238E27FC236}">
                <a16:creationId xmlns:a16="http://schemas.microsoft.com/office/drawing/2014/main" id="{9202EA51-2877-4B2A-A2A3-8464D4E4623C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907" y="5434946"/>
            <a:ext cx="552185" cy="531830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09CF8AD6-9C53-47C8-8C09-9EBE0FC24C40}"/>
              </a:ext>
            </a:extLst>
          </p:cNvPr>
          <p:cNvSpPr txBox="1"/>
          <p:nvPr/>
        </p:nvSpPr>
        <p:spPr>
          <a:xfrm>
            <a:off x="467544" y="6381328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</a:rPr>
              <a:t>By Kathrin Valerius</a:t>
            </a:r>
          </a:p>
        </p:txBody>
      </p:sp>
    </p:spTree>
    <p:extLst>
      <p:ext uri="{BB962C8B-B14F-4D97-AF65-F5344CB8AC3E}">
        <p14:creationId xmlns:p14="http://schemas.microsoft.com/office/powerpoint/2010/main" val="283466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3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Molecular</a:t>
            </a:r>
            <a:r>
              <a:rPr lang="de-DE" dirty="0"/>
              <a:t> </a:t>
            </a:r>
            <a:r>
              <a:rPr lang="de-DE" dirty="0" err="1"/>
              <a:t>decay</a:t>
            </a:r>
            <a:endParaRPr lang="en-US" dirty="0"/>
          </a:p>
        </p:txBody>
      </p:sp>
      <p:sp>
        <p:nvSpPr>
          <p:cNvPr id="4301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</a:p>
        </p:txBody>
      </p:sp>
      <p:pic>
        <p:nvPicPr>
          <p:cNvPr id="45061" name="Picture 2" descr="C:\SchlösserM\Documents\Talks\Eigene Vorträge\Junge Talente\Graphik\isotopologu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5763" y="1466850"/>
            <a:ext cx="2932112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3" descr="C:\SchlösserM\Documents\Talks\Eigene Vorträge\Junge Talente\Graphik\molecularer-zerf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4508500"/>
            <a:ext cx="7364412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14"/>
          <p:cNvSpPr txBox="1">
            <a:spLocks noChangeArrowheads="1"/>
          </p:cNvSpPr>
          <p:nvPr/>
        </p:nvSpPr>
        <p:spPr bwMode="auto">
          <a:xfrm>
            <a:off x="1137830" y="981075"/>
            <a:ext cx="202170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200" b="1" dirty="0" err="1">
                <a:solidFill>
                  <a:schemeClr val="tx1"/>
                </a:solidFill>
              </a:rPr>
              <a:t>Atomic</a:t>
            </a:r>
            <a:r>
              <a:rPr lang="de-DE" sz="2200" b="1" dirty="0">
                <a:solidFill>
                  <a:schemeClr val="tx1"/>
                </a:solidFill>
              </a:rPr>
              <a:t> </a:t>
            </a:r>
            <a:r>
              <a:rPr lang="de-DE" sz="2200" b="1" dirty="0" err="1">
                <a:solidFill>
                  <a:schemeClr val="tx1"/>
                </a:solidFill>
              </a:rPr>
              <a:t>decay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45064" name="Rectangle 15"/>
          <p:cNvSpPr>
            <a:spLocks noChangeArrowheads="1"/>
          </p:cNvSpPr>
          <p:nvPr/>
        </p:nvSpPr>
        <p:spPr bwMode="auto">
          <a:xfrm>
            <a:off x="4938837" y="963613"/>
            <a:ext cx="39859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latin typeface="+mj-lt"/>
              </a:rPr>
              <a:t>Hydrogen </a:t>
            </a:r>
            <a:r>
              <a:rPr lang="de-DE" sz="2000" b="1" dirty="0" err="1">
                <a:latin typeface="+mj-lt"/>
              </a:rPr>
              <a:t>isotopologues</a:t>
            </a:r>
            <a:endParaRPr lang="de-DE" sz="2000" b="1" dirty="0">
              <a:latin typeface="+mj-lt"/>
            </a:endParaRPr>
          </a:p>
        </p:txBody>
      </p:sp>
      <p:sp>
        <p:nvSpPr>
          <p:cNvPr id="45065" name="TextBox 16"/>
          <p:cNvSpPr txBox="1">
            <a:spLocks noChangeArrowheads="1"/>
          </p:cNvSpPr>
          <p:nvPr/>
        </p:nvSpPr>
        <p:spPr bwMode="auto">
          <a:xfrm>
            <a:off x="929846" y="3933825"/>
            <a:ext cx="33393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200" b="1" dirty="0" err="1">
                <a:solidFill>
                  <a:schemeClr val="tx1"/>
                </a:solidFill>
              </a:rPr>
              <a:t>Decay</a:t>
            </a:r>
            <a:r>
              <a:rPr lang="de-DE" sz="2200" b="1" dirty="0">
                <a:solidFill>
                  <a:schemeClr val="tx1"/>
                </a:solidFill>
              </a:rPr>
              <a:t> </a:t>
            </a:r>
            <a:r>
              <a:rPr lang="de-DE" sz="2200" b="1" dirty="0" err="1">
                <a:solidFill>
                  <a:schemeClr val="tx1"/>
                </a:solidFill>
              </a:rPr>
              <a:t>from</a:t>
            </a:r>
            <a:r>
              <a:rPr lang="de-DE" sz="2200" b="1" dirty="0">
                <a:solidFill>
                  <a:schemeClr val="tx1"/>
                </a:solidFill>
              </a:rPr>
              <a:t> a </a:t>
            </a:r>
            <a:r>
              <a:rPr lang="de-DE" sz="2200" b="1" dirty="0" err="1">
                <a:solidFill>
                  <a:schemeClr val="tx1"/>
                </a:solidFill>
              </a:rPr>
              <a:t>molecule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25676" y="5876925"/>
            <a:ext cx="5692649" cy="36933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50000"/>
              </a:spcBef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+ </a:t>
            </a:r>
            <a:r>
              <a:rPr lang="en-US" dirty="0"/>
              <a:t>further</a:t>
            </a:r>
            <a:r>
              <a:rPr lang="de-DE" dirty="0"/>
              <a:t> </a:t>
            </a:r>
            <a:r>
              <a:rPr lang="de-DE" dirty="0" err="1"/>
              <a:t>inner</a:t>
            </a:r>
            <a:r>
              <a:rPr lang="de-DE" dirty="0"/>
              <a:t> </a:t>
            </a:r>
            <a:r>
              <a:rPr lang="de-DE" dirty="0" err="1"/>
              <a:t>excitations</a:t>
            </a:r>
            <a:r>
              <a:rPr lang="de-DE" dirty="0"/>
              <a:t> (</a:t>
            </a:r>
            <a:r>
              <a:rPr lang="de-DE" dirty="0" err="1"/>
              <a:t>rotation</a:t>
            </a:r>
            <a:r>
              <a:rPr lang="de-DE" dirty="0"/>
              <a:t> / </a:t>
            </a:r>
            <a:r>
              <a:rPr lang="de-DE" dirty="0" err="1"/>
              <a:t>vibration</a:t>
            </a:r>
            <a:r>
              <a:rPr lang="de-DE" dirty="0"/>
              <a:t>)</a:t>
            </a:r>
            <a:endParaRPr lang="en-US" dirty="0"/>
          </a:p>
        </p:txBody>
      </p:sp>
      <p:sp>
        <p:nvSpPr>
          <p:cNvPr id="19" name="Left-Right Arrow 18"/>
          <p:cNvSpPr/>
          <p:nvPr/>
        </p:nvSpPr>
        <p:spPr bwMode="auto">
          <a:xfrm rot="18795070">
            <a:off x="3748088" y="5205413"/>
            <a:ext cx="792162" cy="360362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Curved Down Arrow 19"/>
          <p:cNvSpPr/>
          <p:nvPr/>
        </p:nvSpPr>
        <p:spPr bwMode="auto">
          <a:xfrm>
            <a:off x="3203575" y="4365625"/>
            <a:ext cx="1117600" cy="503238"/>
          </a:xfrm>
          <a:prstGeom prst="curved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4" descr="t-beta-dec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435123"/>
            <a:ext cx="3690791" cy="210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041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  <p:bldP spid="45065" grpId="0"/>
      <p:bldP spid="18" grpId="0" animBg="1"/>
      <p:bldP spid="19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D:\EUCMOS2012\Sample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9959" y="1124744"/>
            <a:ext cx="4609621" cy="345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82" name="Gruppieren 19"/>
          <p:cNvGrpSpPr>
            <a:grpSpLocks/>
          </p:cNvGrpSpPr>
          <p:nvPr/>
        </p:nvGrpSpPr>
        <p:grpSpPr bwMode="auto">
          <a:xfrm>
            <a:off x="539750" y="1193800"/>
            <a:ext cx="3455988" cy="3397250"/>
            <a:chOff x="539750" y="981075"/>
            <a:chExt cx="3671888" cy="3609975"/>
          </a:xfrm>
        </p:grpSpPr>
        <p:pic>
          <p:nvPicPr>
            <p:cNvPr id="20497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92275" y="1557338"/>
              <a:ext cx="865188" cy="6111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20498" name="Picture 1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9750" y="1268413"/>
              <a:ext cx="1047750" cy="4921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20499" name="Picture 1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79700" y="981075"/>
              <a:ext cx="1531938" cy="7223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grpSp>
          <p:nvGrpSpPr>
            <p:cNvPr id="20500" name="Gruppieren 20"/>
            <p:cNvGrpSpPr>
              <a:grpSpLocks/>
            </p:cNvGrpSpPr>
            <p:nvPr/>
          </p:nvGrpSpPr>
          <p:grpSpPr bwMode="auto">
            <a:xfrm>
              <a:off x="900113" y="2276475"/>
              <a:ext cx="2543036" cy="2314575"/>
              <a:chOff x="899490" y="2276840"/>
              <a:chExt cx="2542899" cy="2313602"/>
            </a:xfrm>
          </p:grpSpPr>
          <p:pic>
            <p:nvPicPr>
              <p:cNvPr id="20501" name="Picture 15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971500" y="2420860"/>
                <a:ext cx="865718" cy="17076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20502" name="Picture 16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195670" y="2276840"/>
                <a:ext cx="1111930" cy="156464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14" name="Textfeld 13"/>
              <p:cNvSpPr txBox="1"/>
              <p:nvPr/>
            </p:nvSpPr>
            <p:spPr>
              <a:xfrm>
                <a:off x="900075" y="4221166"/>
                <a:ext cx="1043995" cy="36927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800" dirty="0">
                    <a:solidFill>
                      <a:schemeClr val="tx1"/>
                    </a:solidFill>
                  </a:rPr>
                  <a:t>Rotation</a:t>
                </a:r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2352223" y="4221166"/>
                <a:ext cx="1089532" cy="36927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800" dirty="0">
                    <a:solidFill>
                      <a:schemeClr val="tx1"/>
                    </a:solidFill>
                  </a:rPr>
                  <a:t>Vibration</a:t>
                </a:r>
              </a:p>
            </p:txBody>
          </p:sp>
        </p:grpSp>
      </p:grpSp>
      <p:sp>
        <p:nvSpPr>
          <p:cNvPr id="21" name="Pfeil nach rechts 20"/>
          <p:cNvSpPr/>
          <p:nvPr/>
        </p:nvSpPr>
        <p:spPr>
          <a:xfrm>
            <a:off x="3512458" y="2452914"/>
            <a:ext cx="391886" cy="94342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31" name="Titel 4"/>
          <p:cNvSpPr txBox="1">
            <a:spLocks/>
          </p:cNvSpPr>
          <p:nvPr/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defRPr/>
            </a:pPr>
            <a:r>
              <a:rPr lang="de-DE" sz="3000" b="1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Raman for KATRIN</a:t>
            </a:r>
            <a:endParaRPr lang="de-DE" sz="30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sp>
        <p:nvSpPr>
          <p:cNvPr id="24" name="Round Diagonal Corner Rectangle 18"/>
          <p:cNvSpPr/>
          <p:nvPr/>
        </p:nvSpPr>
        <p:spPr>
          <a:xfrm>
            <a:off x="390524" y="5013176"/>
            <a:ext cx="8258175" cy="117474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 	Simultaneous detection of multiple species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 	Contact-free, inline gas analysis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 	Automated, non-stop measurements possible</a:t>
            </a:r>
          </a:p>
        </p:txBody>
      </p:sp>
      <p:sp>
        <p:nvSpPr>
          <p:cNvPr id="25" name="Round Diagonal Corner Rectangle 18"/>
          <p:cNvSpPr/>
          <p:nvPr/>
        </p:nvSpPr>
        <p:spPr>
          <a:xfrm>
            <a:off x="390524" y="2049128"/>
            <a:ext cx="8190946" cy="41093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Raman suitable for monitoring of all hydrogen isotopologues …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8" name="Round Diagonal Corner Rectangle 18"/>
          <p:cNvSpPr/>
          <p:nvPr/>
        </p:nvSpPr>
        <p:spPr>
          <a:xfrm>
            <a:off x="3708401" y="2943933"/>
            <a:ext cx="5261807" cy="41093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… and other molecular impurities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7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09. October 2017 | CM XXXIII | Magnus Schlösser</a:t>
            </a:r>
          </a:p>
        </p:txBody>
      </p:sp>
      <p:pic>
        <p:nvPicPr>
          <p:cNvPr id="409605" name="Picture 5" descr="trends-loopi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1188"/>
            <a:ext cx="4824412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Precision achievements</a:t>
            </a:r>
          </a:p>
        </p:txBody>
      </p:sp>
      <p:pic>
        <p:nvPicPr>
          <p:cNvPr id="409604" name="Picture 4" descr="time-evol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68437"/>
            <a:ext cx="4643437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06" name="Text Box 6"/>
          <p:cNvSpPr txBox="1">
            <a:spLocks noChangeAspect="1" noChangeArrowheads="1"/>
          </p:cNvSpPr>
          <p:nvPr/>
        </p:nvSpPr>
        <p:spPr bwMode="auto">
          <a:xfrm>
            <a:off x="2339975" y="2060575"/>
            <a:ext cx="23002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0" bIns="36000">
            <a:spAutoFit/>
          </a:bodyPr>
          <a:lstStyle>
            <a:lvl1pPr algn="l" defTabSz="41973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41973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41973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41973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41973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973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973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973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973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+mj-lt"/>
              </a:rPr>
              <a:t>p</a:t>
            </a:r>
            <a:r>
              <a:rPr lang="en-US" sz="1600" baseline="-25000">
                <a:latin typeface="+mj-lt"/>
              </a:rPr>
              <a:t>cell</a:t>
            </a:r>
            <a:r>
              <a:rPr lang="en-US" sz="1600">
                <a:latin typeface="+mj-lt"/>
              </a:rPr>
              <a:t> = 200 mbar</a:t>
            </a:r>
            <a:br>
              <a:rPr lang="en-US" sz="1600">
                <a:latin typeface="+mj-lt"/>
              </a:rPr>
            </a:br>
            <a:r>
              <a:rPr lang="en-US" sz="1600">
                <a:latin typeface="+mj-lt"/>
              </a:rPr>
              <a:t>laser power = 5 W</a:t>
            </a:r>
          </a:p>
          <a:p>
            <a:r>
              <a:rPr lang="en-US" sz="1600">
                <a:latin typeface="+mj-lt"/>
              </a:rPr>
              <a:t>acq. time = 250 s</a:t>
            </a:r>
          </a:p>
          <a:p>
            <a:r>
              <a:rPr lang="en-US" sz="1600">
                <a:latin typeface="+mj-lt"/>
              </a:rPr>
              <a:t>tritium purity &gt; 95 %</a:t>
            </a:r>
          </a:p>
          <a:p>
            <a:endParaRPr lang="en-US" sz="1600">
              <a:latin typeface="+mj-lt"/>
            </a:endParaRPr>
          </a:p>
        </p:txBody>
      </p:sp>
      <p:sp>
        <p:nvSpPr>
          <p:cNvPr id="409607" name="Rectangle 7"/>
          <p:cNvSpPr>
            <a:spLocks noChangeArrowheads="1"/>
          </p:cNvSpPr>
          <p:nvPr/>
        </p:nvSpPr>
        <p:spPr bwMode="auto">
          <a:xfrm>
            <a:off x="323850" y="1268413"/>
            <a:ext cx="4787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sz="1800" b="1" dirty="0">
                <a:latin typeface="+mj-lt"/>
              </a:rPr>
              <a:t>Raman-measurement for &gt; 21 days</a:t>
            </a:r>
          </a:p>
        </p:txBody>
      </p:sp>
      <p:sp>
        <p:nvSpPr>
          <p:cNvPr id="409608" name="Text Box 8"/>
          <p:cNvSpPr txBox="1">
            <a:spLocks noChangeArrowheads="1"/>
          </p:cNvSpPr>
          <p:nvPr/>
        </p:nvSpPr>
        <p:spPr bwMode="auto">
          <a:xfrm>
            <a:off x="395288" y="5445125"/>
            <a:ext cx="3989387" cy="646331"/>
          </a:xfrm>
          <a:prstGeom prst="round2DiagRect">
            <a:avLst/>
          </a:prstGeo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50000"/>
              </a:spcBef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dirty="0"/>
              <a:t>Achieved precision better </a:t>
            </a:r>
            <a:br>
              <a:rPr lang="en-US" dirty="0"/>
            </a:br>
            <a:r>
              <a:rPr lang="en-US" dirty="0"/>
              <a:t>0.1 % in 20 s acquisition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00" y="950531"/>
            <a:ext cx="345158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S. Fischer et al., Fusion Sci. Tech., 60(3):925–930 (2011)</a:t>
            </a: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62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8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Systematics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tritium</a:t>
            </a:r>
            <a:r>
              <a:rPr lang="de-DE" dirty="0"/>
              <a:t> </a:t>
            </a:r>
            <a:r>
              <a:rPr lang="de-DE" dirty="0" err="1"/>
              <a:t>source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Previous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: m ~ 2 eV            KATRIN </a:t>
            </a:r>
            <a:r>
              <a:rPr lang="de-DE" dirty="0" err="1"/>
              <a:t>aim</a:t>
            </a:r>
            <a:r>
              <a:rPr lang="de-DE" dirty="0"/>
              <a:t>: m ~ 0.2 eV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009" y="3124488"/>
            <a:ext cx="8208558" cy="239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AutoShape 20"/>
          <p:cNvSpPr>
            <a:spLocks/>
          </p:cNvSpPr>
          <p:nvPr/>
        </p:nvSpPr>
        <p:spPr bwMode="auto">
          <a:xfrm rot="11047589" flipH="1">
            <a:off x="560609" y="3072403"/>
            <a:ext cx="602068" cy="1051365"/>
          </a:xfrm>
          <a:custGeom>
            <a:avLst/>
            <a:gdLst>
              <a:gd name="T0" fmla="*/ 0 w 21600"/>
              <a:gd name="T1" fmla="*/ 21600 h 21600"/>
              <a:gd name="T2" fmla="*/ 108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0 w 21600"/>
              <a:gd name="T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gradFill rotWithShape="0">
            <a:gsLst>
              <a:gs pos="0">
                <a:srgbClr val="7F7F7F">
                  <a:alpha val="59998"/>
                </a:srgbClr>
              </a:gs>
              <a:gs pos="100000">
                <a:srgbClr val="FFFFFF">
                  <a:alpha val="70000"/>
                </a:srgbClr>
              </a:gs>
            </a:gsLst>
            <a:lin ang="17100000" scaled="1"/>
          </a:gradFill>
          <a:ln w="9525" cap="flat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de-DE" sz="1400"/>
          </a:p>
        </p:txBody>
      </p:sp>
      <p:sp>
        <p:nvSpPr>
          <p:cNvPr id="7" name="AutoShape 21"/>
          <p:cNvSpPr>
            <a:spLocks/>
          </p:cNvSpPr>
          <p:nvPr/>
        </p:nvSpPr>
        <p:spPr bwMode="auto">
          <a:xfrm rot="17675347" flipH="1">
            <a:off x="3536252" y="4709688"/>
            <a:ext cx="602068" cy="1051365"/>
          </a:xfrm>
          <a:custGeom>
            <a:avLst/>
            <a:gdLst>
              <a:gd name="T0" fmla="*/ 0 w 21600"/>
              <a:gd name="T1" fmla="*/ 21600 h 21600"/>
              <a:gd name="T2" fmla="*/ 108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0 w 21600"/>
              <a:gd name="T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gradFill rotWithShape="0">
            <a:gsLst>
              <a:gs pos="0">
                <a:srgbClr val="FFFFFF">
                  <a:alpha val="70000"/>
                </a:srgbClr>
              </a:gs>
              <a:gs pos="100000">
                <a:srgbClr val="7F7F7F">
                  <a:alpha val="59998"/>
                </a:srgbClr>
              </a:gs>
            </a:gsLst>
            <a:lin ang="5400000" scaled="1"/>
          </a:gradFill>
          <a:ln w="9525" cap="flat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de-DE" sz="1400"/>
          </a:p>
        </p:txBody>
      </p: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7946578" y="3266509"/>
            <a:ext cx="1019532" cy="510682"/>
            <a:chOff x="0" y="0"/>
            <a:chExt cx="1631" cy="729"/>
          </a:xfrm>
        </p:grpSpPr>
        <p:sp>
          <p:nvSpPr>
            <p:cNvPr id="9" name="AutoShape 22"/>
            <p:cNvSpPr>
              <a:spLocks/>
            </p:cNvSpPr>
            <p:nvPr/>
          </p:nvSpPr>
          <p:spPr bwMode="auto">
            <a:xfrm>
              <a:off x="0" y="0"/>
              <a:ext cx="1631" cy="729"/>
            </a:xfrm>
            <a:prstGeom prst="rightArrow">
              <a:avLst>
                <a:gd name="adj1" fmla="val 54352"/>
                <a:gd name="adj2" fmla="val 50029"/>
              </a:avLst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algn="ctr">
                <a:defRPr/>
              </a:pPr>
              <a:endParaRPr lang="de-DE" sz="1400"/>
            </a:p>
          </p:txBody>
        </p:sp>
        <p:sp>
          <p:nvSpPr>
            <p:cNvPr id="10" name="Rectangle 23"/>
            <p:cNvSpPr>
              <a:spLocks/>
            </p:cNvSpPr>
            <p:nvPr/>
          </p:nvSpPr>
          <p:spPr bwMode="auto">
            <a:xfrm>
              <a:off x="0" y="166"/>
              <a:ext cx="1432" cy="396"/>
            </a:xfrm>
            <a:prstGeom prst="rect">
              <a:avLst/>
            </a:prstGeom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8100" tIns="38100" rIns="38100" bIns="38100" anchor="ctr"/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rPr>
                <a:t>10</a:t>
              </a:r>
              <a:r>
                <a:rPr lang="en-US" sz="1400" baseline="300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rPr>
                <a:t>11</a:t>
              </a:r>
              <a:r>
                <a:rPr lang="en-US" sz="14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rPr>
                <a:t> e</a:t>
              </a:r>
              <a:r>
                <a:rPr lang="en-US" sz="1400" baseline="300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rPr>
                <a:t>-</a:t>
              </a:r>
              <a:r>
                <a:rPr lang="en-US" sz="14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rPr>
                <a:t> /s </a:t>
              </a:r>
            </a:p>
          </p:txBody>
        </p:sp>
      </p:grpSp>
      <p:sp>
        <p:nvSpPr>
          <p:cNvPr id="11" name="AutoShape 25"/>
          <p:cNvSpPr>
            <a:spLocks/>
          </p:cNvSpPr>
          <p:nvPr/>
        </p:nvSpPr>
        <p:spPr bwMode="auto">
          <a:xfrm rot="18791690" flipH="1">
            <a:off x="4990867" y="3888362"/>
            <a:ext cx="511407" cy="1568282"/>
          </a:xfrm>
          <a:custGeom>
            <a:avLst/>
            <a:gdLst>
              <a:gd name="T0" fmla="*/ 0 w 21600"/>
              <a:gd name="T1" fmla="*/ 21600 h 21600"/>
              <a:gd name="T2" fmla="*/ 108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0 w 21600"/>
              <a:gd name="T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gradFill rotWithShape="0">
            <a:gsLst>
              <a:gs pos="0">
                <a:srgbClr val="FFFFFF">
                  <a:alpha val="70000"/>
                </a:srgbClr>
              </a:gs>
              <a:gs pos="100000">
                <a:srgbClr val="7F7F7F">
                  <a:alpha val="59998"/>
                </a:srgbClr>
              </a:gs>
            </a:gsLst>
            <a:lin ang="660000" scaled="1"/>
          </a:gradFill>
          <a:ln w="9525" cap="flat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/>
            <a:endParaRPr lang="de-DE" sz="1400"/>
          </a:p>
        </p:txBody>
      </p:sp>
      <p:sp>
        <p:nvSpPr>
          <p:cNvPr id="73" name="AutoShape 20"/>
          <p:cNvSpPr>
            <a:spLocks/>
          </p:cNvSpPr>
          <p:nvPr/>
        </p:nvSpPr>
        <p:spPr bwMode="auto">
          <a:xfrm rot="1909438" flipH="1">
            <a:off x="975327" y="4006761"/>
            <a:ext cx="602068" cy="1051365"/>
          </a:xfrm>
          <a:custGeom>
            <a:avLst/>
            <a:gdLst>
              <a:gd name="T0" fmla="*/ 0 w 21600"/>
              <a:gd name="T1" fmla="*/ 21600 h 21600"/>
              <a:gd name="T2" fmla="*/ 108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0 w 21600"/>
              <a:gd name="T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gradFill rotWithShape="0">
            <a:gsLst>
              <a:gs pos="0">
                <a:srgbClr val="7F7F7F">
                  <a:alpha val="59998"/>
                </a:srgbClr>
              </a:gs>
              <a:gs pos="100000">
                <a:srgbClr val="FFFFFF">
                  <a:alpha val="70000"/>
                </a:srgbClr>
              </a:gs>
            </a:gsLst>
            <a:lin ang="17100000" scaled="1"/>
          </a:gradFill>
          <a:ln w="9525" cap="flat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de-DE" sz="1400"/>
          </a:p>
        </p:txBody>
      </p:sp>
      <p:grpSp>
        <p:nvGrpSpPr>
          <p:cNvPr id="68" name="Gruppieren 67"/>
          <p:cNvGrpSpPr/>
          <p:nvPr/>
        </p:nvGrpSpPr>
        <p:grpSpPr>
          <a:xfrm>
            <a:off x="304906" y="2241278"/>
            <a:ext cx="1114977" cy="1183393"/>
            <a:chOff x="211741" y="4746634"/>
            <a:chExt cx="1114977" cy="1183393"/>
          </a:xfrm>
        </p:grpSpPr>
        <p:grpSp>
          <p:nvGrpSpPr>
            <p:cNvPr id="14" name="Group 29"/>
            <p:cNvGrpSpPr>
              <a:grpSpLocks/>
            </p:cNvGrpSpPr>
            <p:nvPr/>
          </p:nvGrpSpPr>
          <p:grpSpPr bwMode="auto">
            <a:xfrm>
              <a:off x="211741" y="4746634"/>
              <a:ext cx="1114977" cy="1115728"/>
              <a:chOff x="0" y="-90"/>
              <a:chExt cx="1484" cy="1484"/>
            </a:xfrm>
          </p:grpSpPr>
          <p:sp>
            <p:nvSpPr>
              <p:cNvPr id="18" name="Oval 27"/>
              <p:cNvSpPr>
                <a:spLocks/>
              </p:cNvSpPr>
              <p:nvPr/>
            </p:nvSpPr>
            <p:spPr bwMode="auto">
              <a:xfrm>
                <a:off x="0" y="-90"/>
                <a:ext cx="1484" cy="148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38100" dist="23000" dir="5400000" algn="ctr" rotWithShape="0">
                  <a:schemeClr val="bg2">
                    <a:alpha val="34999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>
                  <a:defRPr/>
                </a:pPr>
                <a:endParaRPr lang="de-DE" sz="1400" dirty="0"/>
              </a:p>
            </p:txBody>
          </p:sp>
          <p:sp>
            <p:nvSpPr>
              <p:cNvPr id="19" name="Rectangle 28"/>
              <p:cNvSpPr>
                <a:spLocks/>
              </p:cNvSpPr>
              <p:nvPr/>
            </p:nvSpPr>
            <p:spPr bwMode="auto">
              <a:xfrm>
                <a:off x="218" y="129"/>
                <a:ext cx="1048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/>
                <a:r>
                  <a:rPr lang="en-US" sz="1400" dirty="0"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Column density</a:t>
                </a:r>
              </a:p>
            </p:txBody>
          </p:sp>
        </p:grpSp>
        <p:grpSp>
          <p:nvGrpSpPr>
            <p:cNvPr id="15" name="Group 32"/>
            <p:cNvGrpSpPr>
              <a:grpSpLocks/>
            </p:cNvGrpSpPr>
            <p:nvPr/>
          </p:nvGrpSpPr>
          <p:grpSpPr bwMode="auto">
            <a:xfrm>
              <a:off x="211741" y="5367279"/>
              <a:ext cx="1114977" cy="562748"/>
              <a:chOff x="0" y="852"/>
              <a:chExt cx="1484" cy="749"/>
            </a:xfrm>
          </p:grpSpPr>
          <p:sp>
            <p:nvSpPr>
              <p:cNvPr id="16" name="AutoShape 30"/>
              <p:cNvSpPr>
                <a:spLocks/>
              </p:cNvSpPr>
              <p:nvPr/>
            </p:nvSpPr>
            <p:spPr bwMode="auto">
              <a:xfrm>
                <a:off x="0" y="852"/>
                <a:ext cx="1484" cy="749"/>
              </a:xfrm>
              <a:custGeom>
                <a:avLst/>
                <a:gdLst/>
                <a:ahLst/>
                <a:cxnLst/>
                <a:rect l="0" t="0" r="r" b="b"/>
                <a:pathLst>
                  <a:path w="21545" h="21491">
                    <a:moveTo>
                      <a:pt x="21544" y="0"/>
                    </a:moveTo>
                    <a:cubicBezTo>
                      <a:pt x="21600" y="11759"/>
                      <a:pt x="16822" y="21380"/>
                      <a:pt x="10873" y="21490"/>
                    </a:cubicBezTo>
                    <a:cubicBezTo>
                      <a:pt x="4924" y="21600"/>
                      <a:pt x="56" y="12157"/>
                      <a:pt x="1" y="398"/>
                    </a:cubicBezTo>
                    <a:cubicBezTo>
                      <a:pt x="0" y="275"/>
                      <a:pt x="0" y="152"/>
                      <a:pt x="0" y="29"/>
                    </a:cubicBezTo>
                    <a:close/>
                    <a:moveTo>
                      <a:pt x="21544" y="0"/>
                    </a:move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38100" dist="23000" dir="5400000" algn="ctr" rotWithShape="0">
                  <a:schemeClr val="bg2">
                    <a:alpha val="34999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>
                  <a:defRPr/>
                </a:pPr>
                <a:endParaRPr lang="de-DE" sz="1400"/>
              </a:p>
            </p:txBody>
          </p:sp>
          <p:sp>
            <p:nvSpPr>
              <p:cNvPr id="17" name="Rectangle 31"/>
              <p:cNvSpPr>
                <a:spLocks/>
              </p:cNvSpPr>
              <p:nvPr/>
            </p:nvSpPr>
            <p:spPr bwMode="auto">
              <a:xfrm>
                <a:off x="217" y="1017"/>
                <a:ext cx="1048" cy="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b"/>
              <a:lstStyle/>
              <a:p>
                <a:pPr algn="ctr"/>
                <a:endParaRPr lang="en-US" sz="14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endParaRPr lang="en-US" sz="14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endParaRPr lang="en-US" sz="1400" dirty="0"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endParaRPr lang="en-US" sz="1400" dirty="0"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endParaRPr lang="en-US" sz="1400" dirty="0"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r>
                  <a:rPr lang="en-US" sz="1400" dirty="0">
                    <a:solidFill>
                      <a:srgbClr val="FFFFFF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Electron</a:t>
                </a:r>
                <a:r>
                  <a:rPr lang="en-US" sz="1400" dirty="0">
                    <a:solidFill>
                      <a:srgbClr val="FFFFFF"/>
                    </a:solidFill>
                    <a:latin typeface="Arial" charset="0"/>
                    <a:cs typeface="Arial" charset="0"/>
                    <a:sym typeface="Arial" charset="0"/>
                  </a:rPr>
                  <a:t> </a:t>
                </a:r>
                <a:r>
                  <a:rPr lang="en-US" sz="1400" dirty="0">
                    <a:solidFill>
                      <a:srgbClr val="FFFFFF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gun</a:t>
                </a:r>
              </a:p>
            </p:txBody>
          </p:sp>
        </p:grpSp>
      </p:grpSp>
      <p:sp>
        <p:nvSpPr>
          <p:cNvPr id="20" name="AutoShape 34"/>
          <p:cNvSpPr>
            <a:spLocks/>
          </p:cNvSpPr>
          <p:nvPr/>
        </p:nvSpPr>
        <p:spPr bwMode="auto">
          <a:xfrm rot="2931359" flipH="1">
            <a:off x="2457701" y="4408012"/>
            <a:ext cx="612586" cy="1310345"/>
          </a:xfrm>
          <a:custGeom>
            <a:avLst/>
            <a:gdLst>
              <a:gd name="T0" fmla="*/ 0 w 21600"/>
              <a:gd name="T1" fmla="*/ 21600 h 21600"/>
              <a:gd name="T2" fmla="*/ 9762 w 21600"/>
              <a:gd name="T3" fmla="*/ 0 h 21600"/>
              <a:gd name="T4" fmla="*/ 11838 w 21600"/>
              <a:gd name="T5" fmla="*/ 0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9762" y="0"/>
                </a:lnTo>
                <a:lnTo>
                  <a:pt x="11838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gradFill rotWithShape="0">
            <a:gsLst>
              <a:gs pos="0">
                <a:srgbClr val="7F7F7F">
                  <a:alpha val="59998"/>
                </a:srgbClr>
              </a:gs>
              <a:gs pos="100000">
                <a:srgbClr val="FFFFFF">
                  <a:alpha val="70000"/>
                </a:srgbClr>
              </a:gs>
            </a:gsLst>
            <a:lin ang="21300000" scaled="1"/>
          </a:gradFill>
          <a:ln w="9525" cap="flat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/>
            <a:endParaRPr lang="de-DE" sz="1400"/>
          </a:p>
        </p:txBody>
      </p:sp>
      <p:grpSp>
        <p:nvGrpSpPr>
          <p:cNvPr id="71" name="Gruppieren 70"/>
          <p:cNvGrpSpPr/>
          <p:nvPr/>
        </p:nvGrpSpPr>
        <p:grpSpPr>
          <a:xfrm>
            <a:off x="1454117" y="5171754"/>
            <a:ext cx="1114977" cy="1115728"/>
            <a:chOff x="-799076" y="4198913"/>
            <a:chExt cx="1114977" cy="1115728"/>
          </a:xfrm>
        </p:grpSpPr>
        <p:grpSp>
          <p:nvGrpSpPr>
            <p:cNvPr id="70" name="Gruppieren 69"/>
            <p:cNvGrpSpPr/>
            <p:nvPr/>
          </p:nvGrpSpPr>
          <p:grpSpPr>
            <a:xfrm>
              <a:off x="-799076" y="4198913"/>
              <a:ext cx="1114977" cy="1115728"/>
              <a:chOff x="-799076" y="4198913"/>
              <a:chExt cx="1114977" cy="1115728"/>
            </a:xfrm>
          </p:grpSpPr>
          <p:sp>
            <p:nvSpPr>
              <p:cNvPr id="26" name="Oval 36"/>
              <p:cNvSpPr>
                <a:spLocks/>
              </p:cNvSpPr>
              <p:nvPr/>
            </p:nvSpPr>
            <p:spPr bwMode="auto">
              <a:xfrm>
                <a:off x="-799076" y="4198913"/>
                <a:ext cx="1114977" cy="111572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38100" dist="23000" dir="5400000" algn="ctr" rotWithShape="0">
                  <a:schemeClr val="bg2">
                    <a:alpha val="34999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>
                  <a:defRPr/>
                </a:pPr>
                <a:endParaRPr lang="de-DE" sz="1400"/>
              </a:p>
            </p:txBody>
          </p:sp>
          <p:sp>
            <p:nvSpPr>
              <p:cNvPr id="27" name="Rectangle 37"/>
              <p:cNvSpPr>
                <a:spLocks/>
              </p:cNvSpPr>
              <p:nvPr/>
            </p:nvSpPr>
            <p:spPr bwMode="auto">
              <a:xfrm>
                <a:off x="-635286" y="4293096"/>
                <a:ext cx="787396" cy="330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/>
                <a:r>
                  <a:rPr lang="en-US" sz="1400"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Gas</a:t>
                </a:r>
                <a:endParaRPr lang="en-US" sz="140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r>
                  <a:rPr lang="en-US" sz="1400"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injection</a:t>
                </a:r>
              </a:p>
            </p:txBody>
          </p:sp>
        </p:grpSp>
        <p:grpSp>
          <p:nvGrpSpPr>
            <p:cNvPr id="23" name="Group 41"/>
            <p:cNvGrpSpPr>
              <a:grpSpLocks/>
            </p:cNvGrpSpPr>
            <p:nvPr/>
          </p:nvGrpSpPr>
          <p:grpSpPr bwMode="auto">
            <a:xfrm>
              <a:off x="-799076" y="4751893"/>
              <a:ext cx="1114977" cy="562748"/>
              <a:chOff x="0" y="852"/>
              <a:chExt cx="1484" cy="749"/>
            </a:xfrm>
          </p:grpSpPr>
          <p:sp>
            <p:nvSpPr>
              <p:cNvPr id="24" name="AutoShape 39"/>
              <p:cNvSpPr>
                <a:spLocks/>
              </p:cNvSpPr>
              <p:nvPr/>
            </p:nvSpPr>
            <p:spPr bwMode="auto">
              <a:xfrm>
                <a:off x="0" y="852"/>
                <a:ext cx="1484" cy="749"/>
              </a:xfrm>
              <a:custGeom>
                <a:avLst/>
                <a:gdLst/>
                <a:ahLst/>
                <a:cxnLst/>
                <a:rect l="0" t="0" r="r" b="b"/>
                <a:pathLst>
                  <a:path w="21545" h="21491">
                    <a:moveTo>
                      <a:pt x="21544" y="0"/>
                    </a:moveTo>
                    <a:cubicBezTo>
                      <a:pt x="21600" y="11759"/>
                      <a:pt x="16822" y="21380"/>
                      <a:pt x="10873" y="21490"/>
                    </a:cubicBezTo>
                    <a:cubicBezTo>
                      <a:pt x="4924" y="21600"/>
                      <a:pt x="56" y="12157"/>
                      <a:pt x="1" y="398"/>
                    </a:cubicBezTo>
                    <a:cubicBezTo>
                      <a:pt x="0" y="275"/>
                      <a:pt x="0" y="152"/>
                      <a:pt x="0" y="29"/>
                    </a:cubicBezTo>
                    <a:close/>
                    <a:moveTo>
                      <a:pt x="21544" y="0"/>
                    </a:move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38100" dist="23000" dir="5400000" algn="ctr" rotWithShape="0">
                  <a:schemeClr val="bg2">
                    <a:alpha val="34999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>
                  <a:defRPr/>
                </a:pPr>
                <a:endParaRPr lang="de-DE" sz="1400"/>
              </a:p>
            </p:txBody>
          </p:sp>
          <p:sp>
            <p:nvSpPr>
              <p:cNvPr id="25" name="Rectangle 40"/>
              <p:cNvSpPr>
                <a:spLocks/>
              </p:cNvSpPr>
              <p:nvPr/>
            </p:nvSpPr>
            <p:spPr bwMode="auto">
              <a:xfrm>
                <a:off x="217" y="892"/>
                <a:ext cx="1048" cy="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b"/>
              <a:lstStyle/>
              <a:p>
                <a:pPr algn="ctr"/>
                <a:endParaRPr lang="en-US" sz="14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endParaRPr lang="en-US" sz="14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endParaRPr lang="en-US" sz="1400" b="1" dirty="0"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endParaRPr lang="en-US" sz="1400" dirty="0"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r>
                  <a:rPr lang="en-US" sz="1400" dirty="0">
                    <a:solidFill>
                      <a:srgbClr val="FFFFFF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Pressure</a:t>
                </a:r>
                <a:br>
                  <a:rPr lang="en-US" sz="1400" dirty="0">
                    <a:solidFill>
                      <a:srgbClr val="FFFFFF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</a:br>
                <a:r>
                  <a:rPr lang="en-US" sz="1400" dirty="0" err="1">
                    <a:solidFill>
                      <a:srgbClr val="FFFFFF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stabil</a:t>
                </a:r>
                <a:r>
                  <a:rPr lang="en-US" sz="1400" dirty="0">
                    <a:solidFill>
                      <a:srgbClr val="FFFFFF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.</a:t>
                </a:r>
              </a:p>
            </p:txBody>
          </p:sp>
        </p:grpSp>
      </p:grpSp>
      <p:sp>
        <p:nvSpPr>
          <p:cNvPr id="28" name="AutoShape 43"/>
          <p:cNvSpPr>
            <a:spLocks/>
          </p:cNvSpPr>
          <p:nvPr/>
        </p:nvSpPr>
        <p:spPr bwMode="auto">
          <a:xfrm rot="510177" flipH="1">
            <a:off x="7411300" y="4045898"/>
            <a:ext cx="602068" cy="1051365"/>
          </a:xfrm>
          <a:custGeom>
            <a:avLst/>
            <a:gdLst>
              <a:gd name="T0" fmla="*/ 0 w 21600"/>
              <a:gd name="T1" fmla="*/ 21600 h 21600"/>
              <a:gd name="T2" fmla="*/ 108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0 w 21600"/>
              <a:gd name="T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gradFill rotWithShape="0">
            <a:gsLst>
              <a:gs pos="0">
                <a:srgbClr val="7F7F7F">
                  <a:alpha val="59998"/>
                </a:srgbClr>
              </a:gs>
              <a:gs pos="100000">
                <a:srgbClr val="FFFFFF">
                  <a:alpha val="70000"/>
                </a:srgbClr>
              </a:gs>
            </a:gsLst>
            <a:lin ang="17520000" scaled="1"/>
          </a:gradFill>
          <a:ln w="9525" cap="flat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de-DE" sz="1400"/>
          </a:p>
        </p:txBody>
      </p:sp>
      <p:grpSp>
        <p:nvGrpSpPr>
          <p:cNvPr id="29" name="Group 50"/>
          <p:cNvGrpSpPr>
            <a:grpSpLocks noChangeAspect="1"/>
          </p:cNvGrpSpPr>
          <p:nvPr/>
        </p:nvGrpSpPr>
        <p:grpSpPr bwMode="auto">
          <a:xfrm>
            <a:off x="3888334" y="5171754"/>
            <a:ext cx="1115730" cy="1115728"/>
            <a:chOff x="0" y="116"/>
            <a:chExt cx="1484" cy="1485"/>
          </a:xfrm>
        </p:grpSpPr>
        <p:grpSp>
          <p:nvGrpSpPr>
            <p:cNvPr id="30" name="Group 46"/>
            <p:cNvGrpSpPr>
              <a:grpSpLocks/>
            </p:cNvGrpSpPr>
            <p:nvPr/>
          </p:nvGrpSpPr>
          <p:grpSpPr bwMode="auto">
            <a:xfrm>
              <a:off x="0" y="116"/>
              <a:ext cx="1484" cy="1485"/>
              <a:chOff x="0" y="0"/>
              <a:chExt cx="1484" cy="1484"/>
            </a:xfrm>
          </p:grpSpPr>
          <p:sp>
            <p:nvSpPr>
              <p:cNvPr id="34" name="Oval 44"/>
              <p:cNvSpPr>
                <a:spLocks/>
              </p:cNvSpPr>
              <p:nvPr/>
            </p:nvSpPr>
            <p:spPr bwMode="auto">
              <a:xfrm>
                <a:off x="0" y="0"/>
                <a:ext cx="1484" cy="148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38100" dist="23000" dir="5400000" algn="ctr" rotWithShape="0">
                  <a:schemeClr val="bg2">
                    <a:alpha val="34999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>
                  <a:defRPr/>
                </a:pPr>
                <a:endParaRPr lang="de-DE" sz="1400"/>
              </a:p>
            </p:txBody>
          </p:sp>
          <p:sp>
            <p:nvSpPr>
              <p:cNvPr id="35" name="Rectangle 45"/>
              <p:cNvSpPr>
                <a:spLocks/>
              </p:cNvSpPr>
              <p:nvPr/>
            </p:nvSpPr>
            <p:spPr bwMode="auto">
              <a:xfrm>
                <a:off x="99" y="104"/>
                <a:ext cx="1271" cy="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 dirty="0"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Gas </a:t>
                </a:r>
                <a:br>
                  <a:rPr lang="en-US" sz="1400" dirty="0"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</a:br>
                <a:r>
                  <a:rPr lang="en-US" sz="1400" dirty="0"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composition</a:t>
                </a:r>
              </a:p>
            </p:txBody>
          </p:sp>
        </p:grpSp>
        <p:grpSp>
          <p:nvGrpSpPr>
            <p:cNvPr id="31" name="Group 49"/>
            <p:cNvGrpSpPr>
              <a:grpSpLocks/>
            </p:cNvGrpSpPr>
            <p:nvPr/>
          </p:nvGrpSpPr>
          <p:grpSpPr bwMode="auto">
            <a:xfrm>
              <a:off x="0" y="852"/>
              <a:ext cx="1484" cy="749"/>
              <a:chOff x="0" y="852"/>
              <a:chExt cx="1484" cy="749"/>
            </a:xfrm>
          </p:grpSpPr>
          <p:sp>
            <p:nvSpPr>
              <p:cNvPr id="32" name="AutoShape 47"/>
              <p:cNvSpPr>
                <a:spLocks/>
              </p:cNvSpPr>
              <p:nvPr/>
            </p:nvSpPr>
            <p:spPr bwMode="auto">
              <a:xfrm>
                <a:off x="0" y="852"/>
                <a:ext cx="1484" cy="749"/>
              </a:xfrm>
              <a:custGeom>
                <a:avLst/>
                <a:gdLst/>
                <a:ahLst/>
                <a:cxnLst/>
                <a:rect l="0" t="0" r="r" b="b"/>
                <a:pathLst>
                  <a:path w="21545" h="21491">
                    <a:moveTo>
                      <a:pt x="21544" y="0"/>
                    </a:moveTo>
                    <a:cubicBezTo>
                      <a:pt x="21600" y="11759"/>
                      <a:pt x="16822" y="21380"/>
                      <a:pt x="10873" y="21490"/>
                    </a:cubicBezTo>
                    <a:cubicBezTo>
                      <a:pt x="4924" y="21600"/>
                      <a:pt x="56" y="12157"/>
                      <a:pt x="1" y="398"/>
                    </a:cubicBezTo>
                    <a:cubicBezTo>
                      <a:pt x="0" y="275"/>
                      <a:pt x="0" y="152"/>
                      <a:pt x="0" y="29"/>
                    </a:cubicBezTo>
                    <a:close/>
                    <a:moveTo>
                      <a:pt x="21544" y="0"/>
                    </a:move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38100" dist="23000" dir="5400000" algn="ctr" rotWithShape="0">
                  <a:schemeClr val="bg2">
                    <a:alpha val="34999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>
                  <a:defRPr/>
                </a:pPr>
                <a:endParaRPr lang="de-DE" sz="1400"/>
              </a:p>
            </p:txBody>
          </p:sp>
          <p:sp>
            <p:nvSpPr>
              <p:cNvPr id="33" name="Rectangle 48"/>
              <p:cNvSpPr>
                <a:spLocks/>
              </p:cNvSpPr>
              <p:nvPr/>
            </p:nvSpPr>
            <p:spPr bwMode="auto">
              <a:xfrm>
                <a:off x="217" y="852"/>
                <a:ext cx="1048" cy="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b"/>
              <a:lstStyle/>
              <a:p>
                <a:pPr algn="ctr"/>
                <a:endParaRPr lang="en-US" sz="14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endParaRPr lang="en-US" sz="14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endParaRPr lang="en-US" sz="1400" dirty="0"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endParaRPr lang="en-US" sz="1400" dirty="0"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r>
                  <a:rPr lang="en-US" sz="1400" dirty="0">
                    <a:solidFill>
                      <a:srgbClr val="FFFFFF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Raman</a:t>
                </a:r>
                <a:endParaRPr lang="en-US" sz="14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r>
                  <a:rPr lang="en-US" sz="1400" dirty="0" err="1">
                    <a:solidFill>
                      <a:srgbClr val="FFFFFF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Spectr</a:t>
                </a:r>
                <a:r>
                  <a:rPr lang="en-US" sz="1400" dirty="0">
                    <a:solidFill>
                      <a:srgbClr val="FFFFFF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.</a:t>
                </a:r>
              </a:p>
            </p:txBody>
          </p:sp>
        </p:grpSp>
      </p:grpSp>
      <p:grpSp>
        <p:nvGrpSpPr>
          <p:cNvPr id="37" name="Group 58"/>
          <p:cNvGrpSpPr>
            <a:grpSpLocks noChangeAspect="1"/>
          </p:cNvGrpSpPr>
          <p:nvPr/>
        </p:nvGrpSpPr>
        <p:grpSpPr bwMode="auto">
          <a:xfrm>
            <a:off x="161385" y="4669316"/>
            <a:ext cx="1114977" cy="1202883"/>
            <a:chOff x="0" y="0"/>
            <a:chExt cx="1484" cy="1601"/>
          </a:xfrm>
        </p:grpSpPr>
        <p:grpSp>
          <p:nvGrpSpPr>
            <p:cNvPr id="38" name="Group 54"/>
            <p:cNvGrpSpPr>
              <a:grpSpLocks/>
            </p:cNvGrpSpPr>
            <p:nvPr/>
          </p:nvGrpSpPr>
          <p:grpSpPr bwMode="auto">
            <a:xfrm>
              <a:off x="0" y="116"/>
              <a:ext cx="1484" cy="1485"/>
              <a:chOff x="0" y="0"/>
              <a:chExt cx="1484" cy="1484"/>
            </a:xfrm>
          </p:grpSpPr>
          <p:sp>
            <p:nvSpPr>
              <p:cNvPr id="42" name="Oval 52"/>
              <p:cNvSpPr>
                <a:spLocks/>
              </p:cNvSpPr>
              <p:nvPr/>
            </p:nvSpPr>
            <p:spPr bwMode="auto">
              <a:xfrm>
                <a:off x="0" y="0"/>
                <a:ext cx="1484" cy="148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38100" dist="23000" dir="5400000" algn="ctr" rotWithShape="0">
                  <a:schemeClr val="bg2">
                    <a:alpha val="34999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>
                  <a:defRPr/>
                </a:pPr>
                <a:endParaRPr lang="de-DE" sz="1400"/>
              </a:p>
            </p:txBody>
          </p:sp>
          <p:sp>
            <p:nvSpPr>
              <p:cNvPr id="43" name="Rectangle 53"/>
              <p:cNvSpPr>
                <a:spLocks/>
              </p:cNvSpPr>
              <p:nvPr/>
            </p:nvSpPr>
            <p:spPr bwMode="auto">
              <a:xfrm>
                <a:off x="218" y="217"/>
                <a:ext cx="104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/>
                <a:r>
                  <a:rPr lang="en-US" sz="1400"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Activity</a:t>
                </a:r>
              </a:p>
            </p:txBody>
          </p:sp>
        </p:grpSp>
        <p:grpSp>
          <p:nvGrpSpPr>
            <p:cNvPr id="39" name="Group 57"/>
            <p:cNvGrpSpPr>
              <a:grpSpLocks/>
            </p:cNvGrpSpPr>
            <p:nvPr/>
          </p:nvGrpSpPr>
          <p:grpSpPr bwMode="auto">
            <a:xfrm>
              <a:off x="0" y="0"/>
              <a:ext cx="1484" cy="1601"/>
              <a:chOff x="0" y="0"/>
              <a:chExt cx="1484" cy="1601"/>
            </a:xfrm>
          </p:grpSpPr>
          <p:sp>
            <p:nvSpPr>
              <p:cNvPr id="40" name="AutoShape 55"/>
              <p:cNvSpPr>
                <a:spLocks/>
              </p:cNvSpPr>
              <p:nvPr/>
            </p:nvSpPr>
            <p:spPr bwMode="auto">
              <a:xfrm>
                <a:off x="0" y="852"/>
                <a:ext cx="1484" cy="749"/>
              </a:xfrm>
              <a:custGeom>
                <a:avLst/>
                <a:gdLst/>
                <a:ahLst/>
                <a:cxnLst/>
                <a:rect l="0" t="0" r="r" b="b"/>
                <a:pathLst>
                  <a:path w="21545" h="21491">
                    <a:moveTo>
                      <a:pt x="21544" y="0"/>
                    </a:moveTo>
                    <a:cubicBezTo>
                      <a:pt x="21600" y="11759"/>
                      <a:pt x="16822" y="21380"/>
                      <a:pt x="10873" y="21490"/>
                    </a:cubicBezTo>
                    <a:cubicBezTo>
                      <a:pt x="4924" y="21600"/>
                      <a:pt x="56" y="12157"/>
                      <a:pt x="1" y="398"/>
                    </a:cubicBezTo>
                    <a:cubicBezTo>
                      <a:pt x="0" y="275"/>
                      <a:pt x="0" y="152"/>
                      <a:pt x="0" y="29"/>
                    </a:cubicBezTo>
                    <a:close/>
                    <a:moveTo>
                      <a:pt x="21544" y="0"/>
                    </a:move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38100" dist="23000" dir="5400000" algn="ctr" rotWithShape="0">
                  <a:schemeClr val="bg2">
                    <a:alpha val="34999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>
                  <a:defRPr/>
                </a:pPr>
                <a:endParaRPr lang="de-DE" sz="1400"/>
              </a:p>
            </p:txBody>
          </p:sp>
          <p:sp>
            <p:nvSpPr>
              <p:cNvPr id="41" name="Rectangle 56"/>
              <p:cNvSpPr>
                <a:spLocks/>
              </p:cNvSpPr>
              <p:nvPr/>
            </p:nvSpPr>
            <p:spPr bwMode="auto">
              <a:xfrm>
                <a:off x="217" y="0"/>
                <a:ext cx="1048" cy="1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b"/>
              <a:lstStyle/>
              <a:p>
                <a:pPr algn="ctr"/>
                <a:endParaRPr lang="en-US" sz="14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endParaRPr lang="en-US" sz="14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endParaRPr lang="en-US" sz="14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endParaRPr lang="en-US" sz="14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r>
                  <a:rPr lang="en-US" sz="1400" dirty="0">
                    <a:solidFill>
                      <a:srgbClr val="FFFFFF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X-ray</a:t>
                </a:r>
                <a:endParaRPr lang="en-US" sz="14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r>
                  <a:rPr lang="en-US" sz="1400" dirty="0">
                    <a:solidFill>
                      <a:srgbClr val="FFFFFF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detector</a:t>
                </a:r>
              </a:p>
            </p:txBody>
          </p:sp>
        </p:grpSp>
      </p:grpSp>
      <p:grpSp>
        <p:nvGrpSpPr>
          <p:cNvPr id="44" name="Group 65"/>
          <p:cNvGrpSpPr>
            <a:grpSpLocks noChangeAspect="1"/>
          </p:cNvGrpSpPr>
          <p:nvPr/>
        </p:nvGrpSpPr>
        <p:grpSpPr bwMode="auto">
          <a:xfrm>
            <a:off x="6995392" y="4806338"/>
            <a:ext cx="1114977" cy="1202883"/>
            <a:chOff x="0" y="0"/>
            <a:chExt cx="1484" cy="1601"/>
          </a:xfrm>
        </p:grpSpPr>
        <p:grpSp>
          <p:nvGrpSpPr>
            <p:cNvPr id="45" name="Group 61"/>
            <p:cNvGrpSpPr>
              <a:grpSpLocks/>
            </p:cNvGrpSpPr>
            <p:nvPr/>
          </p:nvGrpSpPr>
          <p:grpSpPr bwMode="auto">
            <a:xfrm>
              <a:off x="0" y="116"/>
              <a:ext cx="1484" cy="1485"/>
              <a:chOff x="0" y="0"/>
              <a:chExt cx="1484" cy="1484"/>
            </a:xfrm>
          </p:grpSpPr>
          <p:sp>
            <p:nvSpPr>
              <p:cNvPr id="49" name="Oval 59"/>
              <p:cNvSpPr>
                <a:spLocks/>
              </p:cNvSpPr>
              <p:nvPr/>
            </p:nvSpPr>
            <p:spPr bwMode="auto">
              <a:xfrm>
                <a:off x="0" y="0"/>
                <a:ext cx="1484" cy="148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38100" dist="23000" dir="5400000" algn="ctr" rotWithShape="0">
                  <a:schemeClr val="bg2">
                    <a:alpha val="34999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>
                  <a:defRPr/>
                </a:pPr>
                <a:endParaRPr lang="de-DE" sz="1400"/>
              </a:p>
            </p:txBody>
          </p:sp>
          <p:sp>
            <p:nvSpPr>
              <p:cNvPr id="50" name="Rectangle 60"/>
              <p:cNvSpPr>
                <a:spLocks/>
              </p:cNvSpPr>
              <p:nvPr/>
            </p:nvSpPr>
            <p:spPr bwMode="auto">
              <a:xfrm>
                <a:off x="218" y="217"/>
                <a:ext cx="104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/>
                <a:r>
                  <a:rPr lang="en-US" sz="1400"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Activity</a:t>
                </a:r>
              </a:p>
            </p:txBody>
          </p:sp>
        </p:grpSp>
        <p:grpSp>
          <p:nvGrpSpPr>
            <p:cNvPr id="46" name="Group 64"/>
            <p:cNvGrpSpPr>
              <a:grpSpLocks/>
            </p:cNvGrpSpPr>
            <p:nvPr/>
          </p:nvGrpSpPr>
          <p:grpSpPr bwMode="auto">
            <a:xfrm>
              <a:off x="0" y="0"/>
              <a:ext cx="1484" cy="1601"/>
              <a:chOff x="0" y="0"/>
              <a:chExt cx="1484" cy="1601"/>
            </a:xfrm>
          </p:grpSpPr>
          <p:sp>
            <p:nvSpPr>
              <p:cNvPr id="47" name="AutoShape 62"/>
              <p:cNvSpPr>
                <a:spLocks/>
              </p:cNvSpPr>
              <p:nvPr/>
            </p:nvSpPr>
            <p:spPr bwMode="auto">
              <a:xfrm>
                <a:off x="0" y="852"/>
                <a:ext cx="1484" cy="749"/>
              </a:xfrm>
              <a:custGeom>
                <a:avLst/>
                <a:gdLst/>
                <a:ahLst/>
                <a:cxnLst/>
                <a:rect l="0" t="0" r="r" b="b"/>
                <a:pathLst>
                  <a:path w="21545" h="21491">
                    <a:moveTo>
                      <a:pt x="21544" y="0"/>
                    </a:moveTo>
                    <a:cubicBezTo>
                      <a:pt x="21600" y="11759"/>
                      <a:pt x="16822" y="21380"/>
                      <a:pt x="10873" y="21490"/>
                    </a:cubicBezTo>
                    <a:cubicBezTo>
                      <a:pt x="4924" y="21600"/>
                      <a:pt x="56" y="12157"/>
                      <a:pt x="1" y="398"/>
                    </a:cubicBezTo>
                    <a:cubicBezTo>
                      <a:pt x="0" y="275"/>
                      <a:pt x="0" y="152"/>
                      <a:pt x="0" y="29"/>
                    </a:cubicBezTo>
                    <a:close/>
                    <a:moveTo>
                      <a:pt x="21544" y="0"/>
                    </a:move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38100" dist="23000" dir="5400000" algn="ctr" rotWithShape="0">
                  <a:schemeClr val="bg2">
                    <a:alpha val="34999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>
                  <a:defRPr/>
                </a:pPr>
                <a:endParaRPr lang="de-DE" sz="1400"/>
              </a:p>
            </p:txBody>
          </p:sp>
          <p:sp>
            <p:nvSpPr>
              <p:cNvPr id="48" name="Rectangle 63"/>
              <p:cNvSpPr>
                <a:spLocks/>
              </p:cNvSpPr>
              <p:nvPr/>
            </p:nvSpPr>
            <p:spPr bwMode="auto">
              <a:xfrm>
                <a:off x="0" y="0"/>
                <a:ext cx="1484" cy="1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b"/>
              <a:lstStyle/>
              <a:p>
                <a:pPr algn="ctr"/>
                <a:endParaRPr lang="en-US" sz="14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endParaRPr lang="en-US" sz="14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endParaRPr lang="en-US" sz="1400" dirty="0"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endParaRPr lang="en-US" sz="1400" dirty="0"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r>
                  <a:rPr lang="en-US" sz="1400" dirty="0">
                    <a:solidFill>
                      <a:srgbClr val="FFFFFF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PIN diode</a:t>
                </a:r>
                <a:br>
                  <a:rPr lang="en-US" sz="1400" dirty="0">
                    <a:solidFill>
                      <a:srgbClr val="FFFFFF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</a:br>
                <a:r>
                  <a:rPr lang="en-US" sz="1400" dirty="0">
                    <a:solidFill>
                      <a:srgbClr val="FFFFFF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detector</a:t>
                </a:r>
              </a:p>
            </p:txBody>
          </p:sp>
        </p:grpSp>
      </p:grpSp>
      <p:grpSp>
        <p:nvGrpSpPr>
          <p:cNvPr id="51" name="Group 72"/>
          <p:cNvGrpSpPr>
            <a:grpSpLocks noChangeAspect="1"/>
          </p:cNvGrpSpPr>
          <p:nvPr/>
        </p:nvGrpSpPr>
        <p:grpSpPr bwMode="auto">
          <a:xfrm>
            <a:off x="5379754" y="4827643"/>
            <a:ext cx="1115729" cy="1202883"/>
            <a:chOff x="0" y="0"/>
            <a:chExt cx="1484" cy="1601"/>
          </a:xfrm>
        </p:grpSpPr>
        <p:grpSp>
          <p:nvGrpSpPr>
            <p:cNvPr id="52" name="Group 68"/>
            <p:cNvGrpSpPr>
              <a:grpSpLocks/>
            </p:cNvGrpSpPr>
            <p:nvPr/>
          </p:nvGrpSpPr>
          <p:grpSpPr bwMode="auto">
            <a:xfrm>
              <a:off x="0" y="116"/>
              <a:ext cx="1484" cy="1485"/>
              <a:chOff x="0" y="0"/>
              <a:chExt cx="1484" cy="1484"/>
            </a:xfrm>
          </p:grpSpPr>
          <p:sp>
            <p:nvSpPr>
              <p:cNvPr id="56" name="Oval 66"/>
              <p:cNvSpPr>
                <a:spLocks/>
              </p:cNvSpPr>
              <p:nvPr/>
            </p:nvSpPr>
            <p:spPr bwMode="auto">
              <a:xfrm>
                <a:off x="0" y="0"/>
                <a:ext cx="1484" cy="148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38100" dist="23000" dir="5400000" algn="ctr" rotWithShape="0">
                  <a:schemeClr val="bg2">
                    <a:alpha val="34999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>
                  <a:defRPr/>
                </a:pPr>
                <a:endParaRPr lang="de-DE" sz="1400"/>
              </a:p>
            </p:txBody>
          </p:sp>
          <p:sp>
            <p:nvSpPr>
              <p:cNvPr id="57" name="Rectangle 67"/>
              <p:cNvSpPr>
                <a:spLocks/>
              </p:cNvSpPr>
              <p:nvPr/>
            </p:nvSpPr>
            <p:spPr bwMode="auto">
              <a:xfrm>
                <a:off x="217" y="141"/>
                <a:ext cx="1124" cy="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 dirty="0"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Beam</a:t>
                </a:r>
                <a:endParaRPr lang="en-US" sz="14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r>
                  <a:rPr lang="en-US" sz="1400" dirty="0"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tube temp.</a:t>
                </a:r>
              </a:p>
            </p:txBody>
          </p:sp>
        </p:grpSp>
        <p:grpSp>
          <p:nvGrpSpPr>
            <p:cNvPr id="53" name="Group 71"/>
            <p:cNvGrpSpPr>
              <a:grpSpLocks/>
            </p:cNvGrpSpPr>
            <p:nvPr/>
          </p:nvGrpSpPr>
          <p:grpSpPr bwMode="auto">
            <a:xfrm>
              <a:off x="0" y="0"/>
              <a:ext cx="1484" cy="1601"/>
              <a:chOff x="0" y="0"/>
              <a:chExt cx="1484" cy="1601"/>
            </a:xfrm>
          </p:grpSpPr>
          <p:sp>
            <p:nvSpPr>
              <p:cNvPr id="54" name="AutoShape 69"/>
              <p:cNvSpPr>
                <a:spLocks/>
              </p:cNvSpPr>
              <p:nvPr/>
            </p:nvSpPr>
            <p:spPr bwMode="auto">
              <a:xfrm>
                <a:off x="0" y="852"/>
                <a:ext cx="1484" cy="749"/>
              </a:xfrm>
              <a:custGeom>
                <a:avLst/>
                <a:gdLst/>
                <a:ahLst/>
                <a:cxnLst/>
                <a:rect l="0" t="0" r="r" b="b"/>
                <a:pathLst>
                  <a:path w="21545" h="21491">
                    <a:moveTo>
                      <a:pt x="21544" y="0"/>
                    </a:moveTo>
                    <a:cubicBezTo>
                      <a:pt x="21600" y="11759"/>
                      <a:pt x="16822" y="21380"/>
                      <a:pt x="10873" y="21490"/>
                    </a:cubicBezTo>
                    <a:cubicBezTo>
                      <a:pt x="4924" y="21600"/>
                      <a:pt x="56" y="12157"/>
                      <a:pt x="1" y="398"/>
                    </a:cubicBezTo>
                    <a:cubicBezTo>
                      <a:pt x="0" y="275"/>
                      <a:pt x="0" y="152"/>
                      <a:pt x="0" y="29"/>
                    </a:cubicBezTo>
                    <a:close/>
                    <a:moveTo>
                      <a:pt x="21544" y="0"/>
                    </a:move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38100" dist="23000" dir="5400000" algn="ctr" rotWithShape="0">
                  <a:schemeClr val="bg2">
                    <a:alpha val="34999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ctr">
                  <a:defRPr/>
                </a:pPr>
                <a:endParaRPr lang="de-DE" sz="1400"/>
              </a:p>
            </p:txBody>
          </p:sp>
          <p:sp>
            <p:nvSpPr>
              <p:cNvPr id="55" name="Rectangle 70"/>
              <p:cNvSpPr>
                <a:spLocks/>
              </p:cNvSpPr>
              <p:nvPr/>
            </p:nvSpPr>
            <p:spPr bwMode="auto">
              <a:xfrm>
                <a:off x="217" y="0"/>
                <a:ext cx="1048" cy="1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b"/>
              <a:lstStyle/>
              <a:p>
                <a:pPr algn="ctr"/>
                <a:endParaRPr lang="en-US" sz="14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endParaRPr lang="en-US" sz="1400" dirty="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endParaRPr lang="en-US" sz="1400" dirty="0"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endParaRPr lang="en-US" sz="1400" dirty="0">
                  <a:latin typeface="Arial" charset="0"/>
                  <a:cs typeface="Arial" charset="0"/>
                  <a:sym typeface="Arial" charset="0"/>
                </a:endParaRPr>
              </a:p>
              <a:p>
                <a:pPr algn="ctr"/>
                <a:r>
                  <a:rPr lang="en-US" sz="1400" dirty="0">
                    <a:solidFill>
                      <a:srgbClr val="FFFFFF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Temp. </a:t>
                </a:r>
                <a:r>
                  <a:rPr lang="en-US" sz="1400" dirty="0" err="1">
                    <a:solidFill>
                      <a:srgbClr val="FFFFFF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stabil</a:t>
                </a:r>
                <a:r>
                  <a:rPr lang="en-US" sz="1400" dirty="0">
                    <a:solidFill>
                      <a:srgbClr val="FFFFFF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.</a:t>
                </a:r>
              </a:p>
            </p:txBody>
          </p:sp>
        </p:grpSp>
      </p:grpSp>
      <p:sp>
        <p:nvSpPr>
          <p:cNvPr id="62" name="Rectangle 81"/>
          <p:cNvSpPr>
            <a:spLocks/>
          </p:cNvSpPr>
          <p:nvPr/>
        </p:nvSpPr>
        <p:spPr bwMode="auto">
          <a:xfrm>
            <a:off x="8331754" y="3675346"/>
            <a:ext cx="245936" cy="594054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 sz="1400"/>
          </a:p>
        </p:txBody>
      </p:sp>
      <p:pic>
        <p:nvPicPr>
          <p:cNvPr id="63" name="Picture 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9883" y="2318003"/>
            <a:ext cx="3732401" cy="103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7" name="Text Box 17"/>
          <p:cNvSpPr txBox="1">
            <a:spLocks noChangeArrowheads="1"/>
          </p:cNvSpPr>
          <p:nvPr/>
        </p:nvSpPr>
        <p:spPr bwMode="auto">
          <a:xfrm>
            <a:off x="5966303" y="2347971"/>
            <a:ext cx="2605263" cy="707886"/>
          </a:xfrm>
          <a:prstGeom prst="round2DiagRect">
            <a:avLst/>
          </a:prstGeo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50000"/>
              </a:spcBef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stability in the range of 10</a:t>
            </a:r>
            <a:r>
              <a:rPr lang="en-GB" baseline="30000" dirty="0"/>
              <a:t>-3</a:t>
            </a:r>
          </a:p>
        </p:txBody>
      </p:sp>
      <p:sp>
        <p:nvSpPr>
          <p:cNvPr id="69" name="Text Box 21"/>
          <p:cNvSpPr txBox="1">
            <a:spLocks noChangeArrowheads="1"/>
          </p:cNvSpPr>
          <p:nvPr/>
        </p:nvSpPr>
        <p:spPr bwMode="auto">
          <a:xfrm>
            <a:off x="206922" y="1643125"/>
            <a:ext cx="8648700" cy="396875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5000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dirty="0"/>
              <a:t>Aim: 100 x better systematics</a:t>
            </a:r>
          </a:p>
        </p:txBody>
      </p:sp>
    </p:spTree>
    <p:extLst>
      <p:ext uri="{BB962C8B-B14F-4D97-AF65-F5344CB8AC3E}">
        <p14:creationId xmlns:p14="http://schemas.microsoft.com/office/powerpoint/2010/main" val="270752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73" grpId="0" animBg="1"/>
      <p:bldP spid="20" grpId="0" animBg="1"/>
      <p:bldP spid="28" grpId="0" animBg="1"/>
      <p:bldP spid="6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closed</a:t>
            </a:r>
            <a:r>
              <a:rPr lang="de-DE" dirty="0"/>
              <a:t> </a:t>
            </a:r>
            <a:r>
              <a:rPr lang="de-DE" dirty="0" err="1"/>
              <a:t>tritium</a:t>
            </a:r>
            <a:r>
              <a:rPr lang="de-DE" dirty="0"/>
              <a:t> </a:t>
            </a:r>
            <a:r>
              <a:rPr lang="de-DE" dirty="0" err="1"/>
              <a:t>loop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KATRIN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TLK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390525" y="1247776"/>
            <a:ext cx="7907889" cy="4088083"/>
            <a:chOff x="575556" y="1329733"/>
            <a:chExt cx="7452828" cy="3780000"/>
          </a:xfrm>
        </p:grpSpPr>
        <p:sp>
          <p:nvSpPr>
            <p:cNvPr id="6" name="Ellipse 5"/>
            <p:cNvSpPr/>
            <p:nvPr/>
          </p:nvSpPr>
          <p:spPr>
            <a:xfrm>
              <a:off x="3060312" y="2499443"/>
              <a:ext cx="4320000" cy="216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+mj-lt"/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1691840" y="3039263"/>
              <a:ext cx="1440000" cy="100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+mj-lt"/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4624422" y="2175167"/>
              <a:ext cx="1224000" cy="720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+mj-lt"/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6712534" y="3219443"/>
              <a:ext cx="1224000" cy="720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+mj-lt"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4624302" y="4263479"/>
              <a:ext cx="1224000" cy="720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+mj-lt"/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4624422" y="3219363"/>
              <a:ext cx="1224000" cy="720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+mj-lt"/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2500186" y="3219283"/>
              <a:ext cx="1224000" cy="720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+mj-lt"/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1079612" y="3219283"/>
              <a:ext cx="1224000" cy="720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+mj-lt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2467830" y="3212976"/>
              <a:ext cx="1276078" cy="682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latin typeface="+mj-lt"/>
                </a:rPr>
                <a:t>KATRIN</a:t>
              </a:r>
            </a:p>
            <a:p>
              <a:pPr algn="ctr"/>
              <a:r>
                <a:rPr lang="de-DE" sz="1400" b="1" dirty="0" err="1">
                  <a:latin typeface="+mj-lt"/>
                </a:rPr>
                <a:t>tritium</a:t>
              </a:r>
              <a:r>
                <a:rPr lang="de-DE" sz="1400" b="1" dirty="0">
                  <a:latin typeface="+mj-lt"/>
                </a:rPr>
                <a:t> </a:t>
              </a:r>
              <a:r>
                <a:rPr lang="de-DE" sz="1400" b="1" dirty="0" err="1">
                  <a:latin typeface="+mj-lt"/>
                </a:rPr>
                <a:t>loop</a:t>
              </a:r>
              <a:r>
                <a:rPr lang="de-DE" sz="1400" b="1" dirty="0">
                  <a:latin typeface="+mj-lt"/>
                </a:rPr>
                <a:t> </a:t>
              </a:r>
              <a:r>
                <a:rPr lang="de-DE" sz="1400" b="1" dirty="0" err="1">
                  <a:latin typeface="+mj-lt"/>
                </a:rPr>
                <a:t>system</a:t>
              </a:r>
              <a:endParaRPr lang="de-DE" sz="1400" b="1" dirty="0">
                <a:latin typeface="+mj-lt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680012" y="4257092"/>
              <a:ext cx="1152128" cy="682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latin typeface="+mj-lt"/>
                </a:rPr>
                <a:t>Tritium </a:t>
              </a:r>
              <a:r>
                <a:rPr lang="de-DE" sz="1400" b="1" dirty="0" err="1">
                  <a:latin typeface="+mj-lt"/>
                </a:rPr>
                <a:t>recovery</a:t>
              </a:r>
              <a:r>
                <a:rPr lang="de-DE" sz="1400" b="1" dirty="0">
                  <a:latin typeface="+mj-lt"/>
                </a:rPr>
                <a:t> &amp; </a:t>
              </a:r>
              <a:r>
                <a:rPr lang="de-DE" sz="1400" b="1" dirty="0" err="1">
                  <a:latin typeface="+mj-lt"/>
                </a:rPr>
                <a:t>removal</a:t>
              </a:r>
              <a:endParaRPr lang="de-DE" sz="1400" b="1" dirty="0">
                <a:latin typeface="+mj-lt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6732240" y="3301824"/>
              <a:ext cx="1296144" cy="483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latin typeface="+mj-lt"/>
                </a:rPr>
                <a:t>Isotope</a:t>
              </a:r>
            </a:p>
            <a:p>
              <a:pPr algn="ctr"/>
              <a:r>
                <a:rPr lang="de-DE" sz="1400" b="1" dirty="0" err="1">
                  <a:latin typeface="+mj-lt"/>
                </a:rPr>
                <a:t>separation</a:t>
              </a:r>
              <a:endParaRPr lang="de-DE" sz="1400" b="1" dirty="0">
                <a:latin typeface="+mj-lt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716016" y="2276872"/>
              <a:ext cx="1080120" cy="483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latin typeface="+mj-lt"/>
                </a:rPr>
                <a:t>Tritium </a:t>
              </a:r>
            </a:p>
            <a:p>
              <a:pPr algn="ctr"/>
              <a:r>
                <a:rPr lang="de-DE" sz="1400" b="1" dirty="0" err="1">
                  <a:latin typeface="+mj-lt"/>
                </a:rPr>
                <a:t>storage</a:t>
              </a:r>
              <a:endParaRPr lang="de-DE" sz="1400" b="1" dirty="0">
                <a:latin typeface="+mj-lt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680012" y="3301824"/>
              <a:ext cx="1116124" cy="483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latin typeface="+mj-lt"/>
                </a:rPr>
                <a:t>Tritium </a:t>
              </a:r>
            </a:p>
            <a:p>
              <a:pPr algn="ctr"/>
              <a:r>
                <a:rPr lang="de-DE" sz="1400" b="1" dirty="0" err="1">
                  <a:latin typeface="+mj-lt"/>
                </a:rPr>
                <a:t>analytics</a:t>
              </a:r>
              <a:endParaRPr lang="de-DE" sz="1400" b="1" dirty="0">
                <a:latin typeface="+mj-lt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187624" y="3356992"/>
              <a:ext cx="972108" cy="483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latin typeface="+mj-lt"/>
                </a:rPr>
                <a:t>KATRIN</a:t>
              </a:r>
              <a:br>
                <a:rPr lang="de-DE" sz="1400" b="1" dirty="0">
                  <a:latin typeface="+mj-lt"/>
                </a:rPr>
              </a:br>
              <a:r>
                <a:rPr lang="de-DE" sz="1400" b="1" dirty="0">
                  <a:latin typeface="+mj-lt"/>
                </a:rPr>
                <a:t>WGTS</a:t>
              </a:r>
            </a:p>
          </p:txBody>
        </p:sp>
        <p:cxnSp>
          <p:nvCxnSpPr>
            <p:cNvPr id="20" name="Gerade Verbindung 39"/>
            <p:cNvCxnSpPr/>
            <p:nvPr/>
          </p:nvCxnSpPr>
          <p:spPr>
            <a:xfrm>
              <a:off x="3887924" y="1329733"/>
              <a:ext cx="0" cy="3780000"/>
            </a:xfrm>
            <a:prstGeom prst="line">
              <a:avLst/>
            </a:prstGeom>
            <a:ln w="31750">
              <a:solidFill>
                <a:srgbClr val="FF99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>
              <a:stCxn id="6" idx="3"/>
            </p:cNvCxnSpPr>
            <p:nvPr/>
          </p:nvCxnSpPr>
          <p:spPr>
            <a:xfrm>
              <a:off x="3692962" y="4343119"/>
              <a:ext cx="122954" cy="643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>
              <a:stCxn id="6" idx="1"/>
            </p:cNvCxnSpPr>
            <p:nvPr/>
          </p:nvCxnSpPr>
          <p:spPr>
            <a:xfrm flipH="1">
              <a:off x="3563888" y="2815767"/>
              <a:ext cx="129074" cy="711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>
              <a:stCxn id="7" idx="0"/>
            </p:cNvCxnSpPr>
            <p:nvPr/>
          </p:nvCxnSpPr>
          <p:spPr>
            <a:xfrm>
              <a:off x="2411840" y="3039263"/>
              <a:ext cx="266890" cy="283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/>
            <p:nvPr/>
          </p:nvCxnSpPr>
          <p:spPr>
            <a:xfrm flipH="1">
              <a:off x="2483768" y="4011371"/>
              <a:ext cx="180020" cy="3600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/>
            <p:cNvCxnSpPr>
              <a:endCxn id="6" idx="5"/>
            </p:cNvCxnSpPr>
            <p:nvPr/>
          </p:nvCxnSpPr>
          <p:spPr>
            <a:xfrm flipV="1">
              <a:off x="6624228" y="4343119"/>
              <a:ext cx="123434" cy="642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/>
            <p:nvPr/>
          </p:nvCxnSpPr>
          <p:spPr>
            <a:xfrm>
              <a:off x="5884306" y="4731491"/>
              <a:ext cx="343878" cy="10797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feld 26"/>
            <p:cNvSpPr txBox="1"/>
            <p:nvPr/>
          </p:nvSpPr>
          <p:spPr>
            <a:xfrm>
              <a:off x="575556" y="1329733"/>
              <a:ext cx="3132348" cy="313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>
                  <a:latin typeface="+mj-lt"/>
                </a:rPr>
                <a:t>Tritium </a:t>
              </a:r>
              <a:r>
                <a:rPr lang="de-DE" sz="1600" b="1" dirty="0" err="1">
                  <a:latin typeface="+mj-lt"/>
                </a:rPr>
                <a:t>loops</a:t>
              </a:r>
              <a:r>
                <a:rPr lang="de-DE" sz="1600" b="1" dirty="0">
                  <a:latin typeface="+mj-lt"/>
                </a:rPr>
                <a:t> </a:t>
              </a:r>
              <a:r>
                <a:rPr lang="de-DE" sz="1600" b="1" dirty="0" err="1">
                  <a:latin typeface="+mj-lt"/>
                </a:rPr>
                <a:t>of</a:t>
              </a:r>
              <a:r>
                <a:rPr lang="de-DE" sz="1600" b="1" dirty="0">
                  <a:latin typeface="+mj-lt"/>
                </a:rPr>
                <a:t> KATRIN (STS)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067944" y="1329733"/>
              <a:ext cx="2844452" cy="313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>
                  <a:latin typeface="+mj-lt"/>
                </a:rPr>
                <a:t>Main </a:t>
              </a:r>
              <a:r>
                <a:rPr lang="de-DE" sz="1600" b="1" dirty="0" err="1">
                  <a:latin typeface="+mj-lt"/>
                </a:rPr>
                <a:t>infrastructure</a:t>
              </a:r>
              <a:r>
                <a:rPr lang="de-DE" sz="1600" b="1" dirty="0">
                  <a:latin typeface="+mj-lt"/>
                </a:rPr>
                <a:t> </a:t>
              </a:r>
              <a:r>
                <a:rPr lang="de-DE" sz="1600" b="1" dirty="0" err="1">
                  <a:latin typeface="+mj-lt"/>
                </a:rPr>
                <a:t>of</a:t>
              </a:r>
              <a:r>
                <a:rPr lang="de-DE" sz="1600" b="1" dirty="0">
                  <a:latin typeface="+mj-lt"/>
                </a:rPr>
                <a:t> TLK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6192180" y="2427275"/>
              <a:ext cx="468052" cy="256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latin typeface="+mj-lt"/>
                </a:rPr>
                <a:t>T</a:t>
              </a:r>
              <a:r>
                <a:rPr lang="de-DE" sz="1200" b="1" baseline="-25000" dirty="0">
                  <a:latin typeface="+mj-lt"/>
                </a:rPr>
                <a:t>2</a:t>
              </a: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3275856" y="2535287"/>
              <a:ext cx="468052" cy="256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latin typeface="+mj-lt"/>
                </a:rPr>
                <a:t>T</a:t>
              </a:r>
              <a:r>
                <a:rPr lang="de-DE" sz="1200" b="1" baseline="-25000" dirty="0">
                  <a:latin typeface="+mj-lt"/>
                </a:rPr>
                <a:t>2</a:t>
              </a: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5976156" y="3867435"/>
              <a:ext cx="1116124" cy="426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latin typeface="+mj-lt"/>
                </a:rPr>
                <a:t>HD, HT, DT,</a:t>
              </a:r>
            </a:p>
            <a:p>
              <a:pPr algn="ctr"/>
              <a:r>
                <a:rPr lang="de-DE" sz="1200" b="1" dirty="0">
                  <a:latin typeface="+mj-lt"/>
                </a:rPr>
                <a:t>H</a:t>
              </a:r>
              <a:r>
                <a:rPr lang="de-DE" sz="1200" b="1" baseline="-25000" dirty="0">
                  <a:latin typeface="+mj-lt"/>
                </a:rPr>
                <a:t>2</a:t>
              </a:r>
              <a:r>
                <a:rPr lang="de-DE" sz="1200" b="1" dirty="0">
                  <a:latin typeface="+mj-lt"/>
                </a:rPr>
                <a:t>, D</a:t>
              </a:r>
              <a:r>
                <a:rPr lang="de-DE" sz="1200" b="1" baseline="-25000" dirty="0">
                  <a:latin typeface="+mj-lt"/>
                </a:rPr>
                <a:t>2</a:t>
              </a:r>
              <a:r>
                <a:rPr lang="de-DE" sz="1200" b="1" dirty="0">
                  <a:latin typeface="+mj-lt"/>
                </a:rPr>
                <a:t>, T</a:t>
              </a:r>
              <a:r>
                <a:rPr lang="de-DE" sz="1200" b="1" baseline="-25000" dirty="0">
                  <a:latin typeface="+mj-lt"/>
                </a:rPr>
                <a:t>2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6228184" y="4659523"/>
              <a:ext cx="1404156" cy="426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>
                  <a:latin typeface="+mj-lt"/>
                </a:rPr>
                <a:t>He, CO, CO</a:t>
              </a:r>
              <a:r>
                <a:rPr lang="de-DE" sz="1200" b="1" baseline="-25000" dirty="0">
                  <a:latin typeface="+mj-lt"/>
                </a:rPr>
                <a:t>2</a:t>
              </a:r>
              <a:r>
                <a:rPr lang="de-DE" sz="1200" b="1" dirty="0">
                  <a:latin typeface="+mj-lt"/>
                </a:rPr>
                <a:t>,</a:t>
              </a:r>
            </a:p>
            <a:p>
              <a:r>
                <a:rPr lang="de-DE" sz="1200" b="1" dirty="0">
                  <a:latin typeface="+mj-lt"/>
                </a:rPr>
                <a:t>N</a:t>
              </a:r>
              <a:r>
                <a:rPr lang="de-DE" sz="1200" b="1" baseline="-25000" dirty="0">
                  <a:latin typeface="+mj-lt"/>
                </a:rPr>
                <a:t>2</a:t>
              </a:r>
              <a:r>
                <a:rPr lang="de-DE" sz="1200" b="1" dirty="0">
                  <a:latin typeface="+mj-lt"/>
                </a:rPr>
                <a:t>, H</a:t>
              </a:r>
              <a:r>
                <a:rPr lang="de-DE" sz="1200" b="1" baseline="-25000" dirty="0">
                  <a:latin typeface="+mj-lt"/>
                </a:rPr>
                <a:t>2</a:t>
              </a:r>
              <a:r>
                <a:rPr lang="de-DE" sz="1200" b="1" dirty="0">
                  <a:latin typeface="+mj-lt"/>
                </a:rPr>
                <a:t>O, CH</a:t>
              </a:r>
              <a:r>
                <a:rPr lang="de-DE" sz="1200" b="1" baseline="-25000" dirty="0">
                  <a:latin typeface="+mj-lt"/>
                </a:rPr>
                <a:t>4</a:t>
              </a:r>
              <a:r>
                <a:rPr lang="de-DE" sz="1200" b="1" dirty="0">
                  <a:latin typeface="+mj-lt"/>
                </a:rPr>
                <a:t>, …</a:t>
              </a:r>
              <a:endParaRPr lang="de-DE" sz="1200" b="1" baseline="-25000" dirty="0">
                <a:latin typeface="+mj-lt"/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2591780" y="4265220"/>
              <a:ext cx="1512168" cy="597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>
                  <a:latin typeface="+mj-lt"/>
                </a:rPr>
                <a:t>HTO, He, CO, </a:t>
              </a:r>
              <a:br>
                <a:rPr lang="de-DE" sz="1200" b="1" dirty="0">
                  <a:latin typeface="+mj-lt"/>
                </a:rPr>
              </a:br>
              <a:r>
                <a:rPr lang="de-DE" sz="1200" b="1" dirty="0">
                  <a:latin typeface="+mj-lt"/>
                </a:rPr>
                <a:t>N</a:t>
              </a:r>
              <a:r>
                <a:rPr lang="de-DE" sz="1200" b="1" baseline="-25000" dirty="0">
                  <a:latin typeface="+mj-lt"/>
                </a:rPr>
                <a:t>2</a:t>
              </a:r>
              <a:r>
                <a:rPr lang="de-DE" sz="1200" b="1" dirty="0">
                  <a:latin typeface="+mj-lt"/>
                </a:rPr>
                <a:t>, CT</a:t>
              </a:r>
              <a:r>
                <a:rPr lang="de-DE" sz="1200" b="1" baseline="-25000" dirty="0">
                  <a:latin typeface="+mj-lt"/>
                </a:rPr>
                <a:t>4</a:t>
              </a:r>
              <a:r>
                <a:rPr lang="de-DE" sz="1200" b="1" dirty="0">
                  <a:latin typeface="+mj-lt"/>
                </a:rPr>
                <a:t>, H</a:t>
              </a:r>
              <a:r>
                <a:rPr lang="de-DE" sz="1200" b="1" baseline="-25000" dirty="0">
                  <a:latin typeface="+mj-lt"/>
                </a:rPr>
                <a:t>2</a:t>
              </a:r>
              <a:r>
                <a:rPr lang="de-DE" sz="1200" b="1" dirty="0">
                  <a:latin typeface="+mj-lt"/>
                </a:rPr>
                <a:t>, D</a:t>
              </a:r>
              <a:r>
                <a:rPr lang="de-DE" sz="1200" b="1" baseline="-25000" dirty="0">
                  <a:latin typeface="+mj-lt"/>
                </a:rPr>
                <a:t>2</a:t>
              </a:r>
              <a:r>
                <a:rPr lang="de-DE" sz="1200" b="1" dirty="0">
                  <a:latin typeface="+mj-lt"/>
                </a:rPr>
                <a:t>, </a:t>
              </a:r>
            </a:p>
            <a:p>
              <a:r>
                <a:rPr lang="de-DE" sz="1200" b="1" dirty="0">
                  <a:latin typeface="+mj-lt"/>
                </a:rPr>
                <a:t>T</a:t>
              </a:r>
              <a:r>
                <a:rPr lang="de-DE" sz="1200" b="1" baseline="-25000" dirty="0">
                  <a:latin typeface="+mj-lt"/>
                </a:rPr>
                <a:t>2</a:t>
              </a:r>
              <a:r>
                <a:rPr lang="de-DE" sz="1200" b="1" dirty="0">
                  <a:latin typeface="+mj-lt"/>
                </a:rPr>
                <a:t>, HD, HT, DT, …</a:t>
              </a:r>
              <a:endParaRPr lang="de-DE" sz="1200" b="1" baseline="-25000" dirty="0">
                <a:latin typeface="+mj-lt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2735796" y="2906360"/>
              <a:ext cx="468052" cy="256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latin typeface="+mj-lt"/>
                </a:rPr>
                <a:t>T</a:t>
              </a:r>
              <a:r>
                <a:rPr lang="de-DE" sz="1200" b="1" baseline="-25000" dirty="0">
                  <a:latin typeface="+mj-lt"/>
                </a:rPr>
                <a:t>2</a:t>
              </a: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1475656" y="2715307"/>
              <a:ext cx="1404156" cy="256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chemeClr val="accent1"/>
                  </a:solidFill>
                  <a:latin typeface="+mj-lt"/>
                </a:rPr>
                <a:t>1.5</a:t>
              </a:r>
              <a:r>
                <a:rPr lang="de-DE" sz="1200" b="1" dirty="0">
                  <a:solidFill>
                    <a:schemeClr val="accent1"/>
                  </a:solidFill>
                  <a:latin typeface="+mj-lt"/>
                  <a:ea typeface="Cambria Math"/>
                  <a:sym typeface="Symbol" panose="05050102010706020507" pitchFamily="18" charset="2"/>
                </a:rPr>
                <a:t></a:t>
              </a:r>
              <a:r>
                <a:rPr lang="de-DE" sz="1200" b="1" dirty="0">
                  <a:solidFill>
                    <a:schemeClr val="accent1"/>
                  </a:solidFill>
                  <a:latin typeface="+mj-lt"/>
                  <a:ea typeface="Cambria Math"/>
                </a:rPr>
                <a:t>10</a:t>
              </a:r>
              <a:r>
                <a:rPr lang="de-DE" sz="1200" b="1" baseline="30000" dirty="0">
                  <a:solidFill>
                    <a:schemeClr val="accent1"/>
                  </a:solidFill>
                  <a:latin typeface="+mj-lt"/>
                  <a:ea typeface="Cambria Math"/>
                </a:rPr>
                <a:t>16</a:t>
              </a:r>
              <a:r>
                <a:rPr lang="de-DE" sz="1200" b="1" dirty="0">
                  <a:solidFill>
                    <a:schemeClr val="accent1"/>
                  </a:solidFill>
                  <a:latin typeface="+mj-lt"/>
                  <a:ea typeface="Cambria Math"/>
                </a:rPr>
                <a:t> </a:t>
              </a:r>
              <a:r>
                <a:rPr lang="de-DE" sz="1200" b="1" dirty="0" err="1">
                  <a:solidFill>
                    <a:schemeClr val="accent1"/>
                  </a:solidFill>
                  <a:latin typeface="+mj-lt"/>
                  <a:ea typeface="Cambria Math"/>
                </a:rPr>
                <a:t>Bq</a:t>
              </a:r>
              <a:r>
                <a:rPr lang="de-DE" sz="1200" b="1" dirty="0">
                  <a:solidFill>
                    <a:schemeClr val="accent1"/>
                  </a:solidFill>
                  <a:latin typeface="+mj-lt"/>
                  <a:ea typeface="Cambria Math"/>
                </a:rPr>
                <a:t>/</a:t>
              </a:r>
              <a:r>
                <a:rPr lang="de-DE" sz="1200" b="1" dirty="0" err="1">
                  <a:solidFill>
                    <a:schemeClr val="accent1"/>
                  </a:solidFill>
                  <a:latin typeface="+mj-lt"/>
                  <a:ea typeface="Cambria Math"/>
                </a:rPr>
                <a:t>day</a:t>
              </a:r>
              <a:endParaRPr lang="de-DE" sz="1200" b="1" baseline="-25000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3743908" y="4083459"/>
              <a:ext cx="1404156" cy="256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chemeClr val="accent1"/>
                  </a:solidFill>
                  <a:latin typeface="+mj-lt"/>
                </a:rPr>
                <a:t>3</a:t>
              </a:r>
              <a:r>
                <a:rPr lang="de-DE" sz="1200" b="1" dirty="0">
                  <a:solidFill>
                    <a:schemeClr val="accent1"/>
                  </a:solidFill>
                  <a:latin typeface="+mj-lt"/>
                  <a:sym typeface="Symbol" panose="05050102010706020507" pitchFamily="18" charset="2"/>
                </a:rPr>
                <a:t></a:t>
              </a:r>
              <a:r>
                <a:rPr lang="de-DE" sz="1200" b="1" dirty="0">
                  <a:solidFill>
                    <a:schemeClr val="accent1"/>
                  </a:solidFill>
                  <a:latin typeface="+mj-lt"/>
                  <a:ea typeface="Cambria Math"/>
                </a:rPr>
                <a:t>10</a:t>
              </a:r>
              <a:r>
                <a:rPr lang="de-DE" sz="1200" b="1" baseline="30000" dirty="0">
                  <a:solidFill>
                    <a:schemeClr val="accent1"/>
                  </a:solidFill>
                  <a:latin typeface="+mj-lt"/>
                  <a:ea typeface="Cambria Math"/>
                </a:rPr>
                <a:t>14</a:t>
              </a:r>
              <a:r>
                <a:rPr lang="de-DE" sz="1200" b="1" dirty="0">
                  <a:solidFill>
                    <a:schemeClr val="accent1"/>
                  </a:solidFill>
                  <a:latin typeface="+mj-lt"/>
                  <a:ea typeface="Cambria Math"/>
                </a:rPr>
                <a:t> </a:t>
              </a:r>
              <a:r>
                <a:rPr lang="de-DE" sz="1200" b="1" dirty="0" err="1">
                  <a:solidFill>
                    <a:schemeClr val="accent1"/>
                  </a:solidFill>
                  <a:latin typeface="+mj-lt"/>
                  <a:ea typeface="Cambria Math"/>
                </a:rPr>
                <a:t>Bq</a:t>
              </a:r>
              <a:r>
                <a:rPr lang="de-DE" sz="1200" b="1" dirty="0">
                  <a:solidFill>
                    <a:schemeClr val="accent1"/>
                  </a:solidFill>
                  <a:latin typeface="+mj-lt"/>
                  <a:ea typeface="Cambria Math"/>
                </a:rPr>
                <a:t>/</a:t>
              </a:r>
              <a:r>
                <a:rPr lang="de-DE" sz="1200" b="1" dirty="0" err="1">
                  <a:solidFill>
                    <a:schemeClr val="accent1"/>
                  </a:solidFill>
                  <a:latin typeface="+mj-lt"/>
                  <a:ea typeface="Cambria Math"/>
                </a:rPr>
                <a:t>day</a:t>
              </a:r>
              <a:endParaRPr lang="de-DE" sz="1200" b="1" dirty="0">
                <a:solidFill>
                  <a:schemeClr val="accent1"/>
                </a:solidFill>
                <a:latin typeface="+mj-lt"/>
                <a:ea typeface="Cambria Math"/>
              </a:endParaRPr>
            </a:p>
          </p:txBody>
        </p:sp>
      </p:grp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714177" y="5476986"/>
            <a:ext cx="7712471" cy="79205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5000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dirty="0"/>
              <a:t>Closed tritium processing needed to provide the high activity and isotopic tritium purity for KATRIN</a:t>
            </a:r>
          </a:p>
        </p:txBody>
      </p:sp>
    </p:spTree>
    <p:extLst>
      <p:ext uri="{BB962C8B-B14F-4D97-AF65-F5344CB8AC3E}">
        <p14:creationId xmlns:p14="http://schemas.microsoft.com/office/powerpoint/2010/main" val="166784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01_17 09 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1471" y="1120984"/>
            <a:ext cx="5247254" cy="346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C:\Users\Magnus Schlösser\Documents\Talks\TLK-Jubiläum\katrin-intro-vers-opt-ferenc-dp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48" y="4839946"/>
            <a:ext cx="8594777" cy="14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tx2"/>
                </a:solidFill>
                <a:latin typeface="+mj-lt"/>
              </a:rPr>
              <a:t>The Karlsruhe Tritium Neutrino Experiment</a:t>
            </a:r>
          </a:p>
        </p:txBody>
      </p:sp>
      <p:pic>
        <p:nvPicPr>
          <p:cNvPr id="6" name="Picture 13" descr="C:\SchlösserM\Documents\Talks\Eigene Vorträge\Junge Talente\Graphik\Spectrum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9380" y="2792828"/>
            <a:ext cx="3006716" cy="235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7302500" y="465528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chemeClr val="accent2"/>
                </a:solidFill>
                <a:latin typeface="+mj-lt"/>
              </a:rPr>
              <a:t>katrin.kit.edu</a:t>
            </a:r>
            <a:endParaRPr lang="en-US" sz="1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552" y="6445250"/>
            <a:ext cx="5410398" cy="360363"/>
          </a:xfrm>
          <a:ln/>
        </p:spPr>
        <p:txBody>
          <a:bodyPr/>
          <a:lstStyle/>
          <a:p>
            <a:r>
              <a:rPr lang="en-US">
                <a:latin typeface="+mj-lt"/>
              </a:rPr>
              <a:t>18. September 2018 | Astroparticle Physics Meeting | Magnus Schlösser for the KATRIN collaboration</a:t>
            </a:r>
            <a:endParaRPr lang="en-US" dirty="0">
              <a:latin typeface="+mj-lt"/>
            </a:endParaRPr>
          </a:p>
        </p:txBody>
      </p:sp>
      <p:pic>
        <p:nvPicPr>
          <p:cNvPr id="238594" name="Picture 2" descr="http://www.goblirsch-poeltl.de/minigolf/sites/all/files/Bahn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01471" y="1232900"/>
            <a:ext cx="5247254" cy="322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635896" y="4058488"/>
            <a:ext cx="18646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  <a:latin typeface="+mj-lt"/>
              </a:rPr>
              <a:t>Minigolfplatz Herzogenaurach </a:t>
            </a:r>
            <a:br>
              <a:rPr lang="de-DE" sz="900" dirty="0">
                <a:solidFill>
                  <a:schemeClr val="bg1"/>
                </a:solidFill>
                <a:latin typeface="+mj-lt"/>
              </a:rPr>
            </a:br>
            <a:r>
              <a:rPr lang="de-DE" sz="900" dirty="0">
                <a:solidFill>
                  <a:schemeClr val="bg1"/>
                </a:solidFill>
                <a:latin typeface="+mj-lt"/>
              </a:rPr>
              <a:t>www.goblirsch-poeltl.de/minigolf/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4163676" y="1650908"/>
            <a:ext cx="360040" cy="12190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3691577" y="1020731"/>
            <a:ext cx="1400805" cy="396875"/>
          </a:xfrm>
          <a:prstGeom prst="round2Diag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5000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 source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6372200" y="1432469"/>
            <a:ext cx="2160240" cy="43687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5000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dirty="0"/>
              <a:t>high pass filter</a:t>
            </a: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5756334" y="3946206"/>
            <a:ext cx="1519763" cy="436878"/>
          </a:xfrm>
          <a:prstGeom prst="round2Diag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5000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baseline="30000" dirty="0">
                <a:solidFill>
                  <a:schemeClr val="tx1"/>
                </a:solidFill>
              </a:rPr>
              <a:t>-</a:t>
            </a:r>
            <a:r>
              <a:rPr lang="en-US" dirty="0">
                <a:solidFill>
                  <a:schemeClr val="tx1"/>
                </a:solidFill>
              </a:rPr>
              <a:t> counter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601471" y="1462186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rgbClr val="0000FF"/>
                </a:solidFill>
                <a:latin typeface="+mj-lt"/>
              </a:rPr>
              <a:t>E</a:t>
            </a:r>
            <a:r>
              <a:rPr lang="de-DE" sz="2000" baseline="-25000" dirty="0" err="1">
                <a:solidFill>
                  <a:srgbClr val="0000FF"/>
                </a:solidFill>
                <a:latin typeface="+mj-lt"/>
              </a:rPr>
              <a:t>kin</a:t>
            </a:r>
            <a:endParaRPr lang="de-DE" sz="2000" baseline="-25000" dirty="0">
              <a:solidFill>
                <a:srgbClr val="0000FF"/>
              </a:solidFill>
              <a:latin typeface="+mj-lt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 flipV="1">
            <a:off x="5364088" y="1988840"/>
            <a:ext cx="0" cy="9272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5756334" y="1990785"/>
            <a:ext cx="570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accent1"/>
                </a:solidFill>
                <a:latin typeface="+mj-lt"/>
              </a:rPr>
              <a:t>U</a:t>
            </a:r>
            <a:r>
              <a:rPr lang="de-DE" sz="2000" baseline="-25000" dirty="0" err="1">
                <a:solidFill>
                  <a:schemeClr val="accent1"/>
                </a:solidFill>
                <a:latin typeface="+mj-lt"/>
              </a:rPr>
              <a:t>ret</a:t>
            </a:r>
            <a:endParaRPr lang="de-DE" sz="2000" baseline="-25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804590" y="3501008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latin typeface="+mj-lt"/>
              </a:rPr>
              <a:t>E</a:t>
            </a:r>
            <a:r>
              <a:rPr lang="de-DE" sz="2000" baseline="-25000" dirty="0" err="1">
                <a:latin typeface="+mj-lt"/>
              </a:rPr>
              <a:t>kin</a:t>
            </a:r>
            <a:r>
              <a:rPr lang="de-DE" sz="2000" dirty="0">
                <a:latin typeface="+mj-lt"/>
              </a:rPr>
              <a:t> &gt; </a:t>
            </a:r>
            <a:r>
              <a:rPr lang="de-DE" sz="2000" dirty="0" err="1">
                <a:latin typeface="+mj-lt"/>
              </a:rPr>
              <a:t>U</a:t>
            </a:r>
            <a:r>
              <a:rPr lang="de-DE" sz="2000" baseline="-25000" dirty="0" err="1">
                <a:latin typeface="+mj-lt"/>
              </a:rPr>
              <a:t>ret</a:t>
            </a:r>
            <a:r>
              <a:rPr lang="de-DE" sz="2000" dirty="0">
                <a:latin typeface="+mj-lt"/>
              </a:rPr>
              <a:t>?</a:t>
            </a:r>
          </a:p>
        </p:txBody>
      </p:sp>
      <p:pic>
        <p:nvPicPr>
          <p:cNvPr id="19" name="Picture 17" descr="t-beta-dec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925" y="986697"/>
            <a:ext cx="3095625" cy="1765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46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6" grpId="0" animBg="1"/>
      <p:bldP spid="17" grpId="0" animBg="1"/>
      <p:bldP spid="18" grpId="0" animBg="1"/>
      <p:bldP spid="15" grpId="0"/>
      <p:bldP spid="23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very first tritium spectrum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3203848" y="3053564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Preliminary</a:t>
            </a:r>
            <a:endParaRPr lang="en-US" sz="2000" i="1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57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84" y="836712"/>
            <a:ext cx="7152020" cy="469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020272" y="1198563"/>
            <a:ext cx="1872208" cy="4894262"/>
          </a:xfrm>
        </p:spPr>
        <p:txBody>
          <a:bodyPr/>
          <a:lstStyle/>
          <a:p>
            <a:r>
              <a:rPr lang="en-US" sz="1800" dirty="0"/>
              <a:t>Input parameters for model directly taken from experimental “slow control” data</a:t>
            </a:r>
          </a:p>
          <a:p>
            <a:endParaRPr lang="de-DE" sz="1800" dirty="0"/>
          </a:p>
          <a:p>
            <a:r>
              <a:rPr lang="de-DE" sz="1800" dirty="0" err="1"/>
              <a:t>No</a:t>
            </a:r>
            <a:r>
              <a:rPr lang="de-DE" sz="1800" dirty="0"/>
              <a:t> </a:t>
            </a:r>
            <a:r>
              <a:rPr lang="de-DE" sz="1800" dirty="0" err="1"/>
              <a:t>tuning</a:t>
            </a:r>
            <a:r>
              <a:rPr lang="de-DE" sz="1800" dirty="0"/>
              <a:t>!!!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7" name="Rechteck 6"/>
          <p:cNvSpPr/>
          <p:nvPr/>
        </p:nvSpPr>
        <p:spPr>
          <a:xfrm>
            <a:off x="676075" y="5428674"/>
            <a:ext cx="7992889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Very good agreement of model with data </a:t>
            </a:r>
          </a:p>
          <a:p>
            <a:pPr algn="ctr"/>
            <a:r>
              <a:rPr lang="en-US" dirty="0"/>
              <a:t>(shape and absolute rate!)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3A7A4C7-5BD6-40BB-BCCE-B67B2D990081}"/>
              </a:ext>
            </a:extLst>
          </p:cNvPr>
          <p:cNvSpPr/>
          <p:nvPr/>
        </p:nvSpPr>
        <p:spPr>
          <a:xfrm>
            <a:off x="1691680" y="863953"/>
            <a:ext cx="4176464" cy="2419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000" b="1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D97641A-5D1F-4096-A59F-0538ACC3BF57}"/>
              </a:ext>
            </a:extLst>
          </p:cNvPr>
          <p:cNvSpPr/>
          <p:nvPr/>
        </p:nvSpPr>
        <p:spPr>
          <a:xfrm flipV="1">
            <a:off x="3923928" y="1198564"/>
            <a:ext cx="2952328" cy="3013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000" b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F96369D-B6AB-4A2E-A52C-49204FDAD77A}"/>
              </a:ext>
            </a:extLst>
          </p:cNvPr>
          <p:cNvSpPr txBox="1"/>
          <p:nvPr/>
        </p:nvSpPr>
        <p:spPr>
          <a:xfrm>
            <a:off x="3974468" y="1124744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Data (Run 40263, 30 </a:t>
            </a:r>
            <a:r>
              <a:rPr lang="de-DE" sz="1200" dirty="0" err="1">
                <a:latin typeface="+mj-lt"/>
              </a:rPr>
              <a:t>minutes</a:t>
            </a:r>
            <a:r>
              <a:rPr lang="de-DE" sz="1200" dirty="0">
                <a:latin typeface="+mj-lt"/>
              </a:rPr>
              <a:t>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07C0C57-5107-4733-847F-6DBAAE4CDC97}"/>
              </a:ext>
            </a:extLst>
          </p:cNvPr>
          <p:cNvSpPr txBox="1"/>
          <p:nvPr/>
        </p:nvSpPr>
        <p:spPr>
          <a:xfrm>
            <a:off x="3974468" y="1340768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Model and </a:t>
            </a:r>
            <a:r>
              <a:rPr lang="de-DE" sz="1200" dirty="0" err="1">
                <a:latin typeface="+mj-lt"/>
              </a:rPr>
              <a:t>uncorrelated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error</a:t>
            </a:r>
            <a:r>
              <a:rPr lang="de-DE" sz="1200" dirty="0">
                <a:latin typeface="+mj-lt"/>
              </a:rPr>
              <a:t> band</a:t>
            </a:r>
            <a:br>
              <a:rPr lang="de-DE" sz="1200" dirty="0">
                <a:latin typeface="+mj-lt"/>
              </a:rPr>
            </a:br>
            <a:r>
              <a:rPr lang="de-DE" sz="1200" dirty="0">
                <a:latin typeface="+mj-lt"/>
              </a:rPr>
              <a:t>(not a fit!)</a:t>
            </a:r>
          </a:p>
        </p:txBody>
      </p:sp>
    </p:spTree>
    <p:extLst>
      <p:ext uri="{BB962C8B-B14F-4D97-AF65-F5344CB8AC3E}">
        <p14:creationId xmlns:p14="http://schemas.microsoft.com/office/powerpoint/2010/main" val="98446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1B4E4E-BD7B-4632-9B5B-BC6FC0764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KATRIN Transport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2606A85-7ECB-41FC-A461-4C14E56D8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19" y="1198563"/>
            <a:ext cx="7337788" cy="4894262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38C8137-E353-4345-BEC5-77B833EFAD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51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First </a:t>
            </a:r>
            <a:r>
              <a:rPr lang="de-DE" dirty="0" err="1"/>
              <a:t>tritium</a:t>
            </a:r>
            <a:r>
              <a:rPr lang="de-DE" dirty="0"/>
              <a:t> </a:t>
            </a:r>
            <a:r>
              <a:rPr lang="de-DE" dirty="0" err="1"/>
              <a:t>campaign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week operation</a:t>
            </a:r>
          </a:p>
          <a:p>
            <a:pPr lvl="1"/>
            <a:r>
              <a:rPr lang="en-US" dirty="0"/>
              <a:t>Tritium-loop was started 5th June and stopped 18th June (without interruption)</a:t>
            </a:r>
          </a:p>
          <a:p>
            <a:pPr lvl="1"/>
            <a:r>
              <a:rPr lang="en-US" dirty="0"/>
              <a:t>During day - Special investigations</a:t>
            </a:r>
          </a:p>
          <a:p>
            <a:pPr lvl="2"/>
            <a:r>
              <a:rPr lang="en-US" dirty="0"/>
              <a:t>ion studies</a:t>
            </a:r>
          </a:p>
          <a:p>
            <a:pPr lvl="2"/>
            <a:r>
              <a:rPr lang="en-US" dirty="0"/>
              <a:t>column density effect on </a:t>
            </a:r>
            <a:br>
              <a:rPr lang="en-US" dirty="0"/>
            </a:br>
            <a:r>
              <a:rPr lang="en-US" dirty="0"/>
              <a:t>scattering</a:t>
            </a:r>
          </a:p>
          <a:p>
            <a:pPr lvl="2"/>
            <a:r>
              <a:rPr lang="en-US" dirty="0"/>
              <a:t>sterile neutrino scans</a:t>
            </a:r>
          </a:p>
          <a:p>
            <a:pPr lvl="2"/>
            <a:r>
              <a:rPr lang="en-US" dirty="0"/>
              <a:t>high rate investigations</a:t>
            </a:r>
          </a:p>
          <a:p>
            <a:pPr lvl="2"/>
            <a:r>
              <a:rPr lang="en-US" dirty="0"/>
              <a:t>or beta spectrum scan</a:t>
            </a:r>
          </a:p>
          <a:p>
            <a:pPr marL="476250" lvl="1" indent="0">
              <a:buNone/>
            </a:pPr>
            <a:endParaRPr lang="en-US" dirty="0"/>
          </a:p>
          <a:p>
            <a:pPr lvl="1"/>
            <a:r>
              <a:rPr lang="en-US" dirty="0"/>
              <a:t>During night and weekend</a:t>
            </a:r>
          </a:p>
          <a:p>
            <a:pPr lvl="2"/>
            <a:r>
              <a:rPr lang="en-US" dirty="0"/>
              <a:t>beta spectrum scan</a:t>
            </a:r>
          </a:p>
          <a:p>
            <a:pPr lvl="2"/>
            <a:r>
              <a:rPr lang="en-US" dirty="0"/>
              <a:t>stability measurements</a:t>
            </a:r>
          </a:p>
          <a:p>
            <a:pPr lvl="2"/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pic>
        <p:nvPicPr>
          <p:cNvPr id="254978" name="Picture 2" descr="C:\Users\Magnus\Downloads\20180611-CN-11-007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6157" y="2564904"/>
            <a:ext cx="4640041" cy="309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306110" y="5541899"/>
            <a:ext cx="8082313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KATRIN system behaved highly reliably and </a:t>
            </a:r>
            <a:br>
              <a:rPr lang="en-US" sz="2000" dirty="0"/>
            </a:br>
            <a:r>
              <a:rPr lang="en-US" sz="2000" dirty="0"/>
              <a:t>all investigations could be performed successfully</a:t>
            </a:r>
          </a:p>
        </p:txBody>
      </p:sp>
    </p:spTree>
    <p:extLst>
      <p:ext uri="{BB962C8B-B14F-4D97-AF65-F5344CB8AC3E}">
        <p14:creationId xmlns:p14="http://schemas.microsoft.com/office/powerpoint/2010/main" val="215334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ED6B499B-2036-49B3-B094-5BDA14F4BD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82" y="1080016"/>
            <a:ext cx="5382118" cy="3575264"/>
          </a:xfrm>
          <a:prstGeom prst="rect">
            <a:avLst/>
          </a:prstGeom>
        </p:spPr>
      </p:pic>
      <p:pic>
        <p:nvPicPr>
          <p:cNvPr id="12290" name="Picture 2" descr="C:\Users\Magnus Schlösser\Documents\Talks\TLK-Jubiläum\katrin-intro-vers-opt-ferenc-dp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48" y="4839946"/>
            <a:ext cx="8594777" cy="14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tx2"/>
                </a:solidFill>
                <a:latin typeface="+mj-lt"/>
              </a:rPr>
              <a:t>The Karlsruhe Tritium Neutrino Experiment</a:t>
            </a:r>
          </a:p>
        </p:txBody>
      </p:sp>
      <p:pic>
        <p:nvPicPr>
          <p:cNvPr id="6" name="Picture 13" descr="C:\SchlösserM\Documents\Talks\Eigene Vorträge\Junge Talente\Graphik\Spectrum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9380" y="2792828"/>
            <a:ext cx="3006716" cy="235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7302500" y="465528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chemeClr val="accent2"/>
                </a:solidFill>
                <a:latin typeface="+mj-lt"/>
              </a:rPr>
              <a:t>katrin.kit.edu</a:t>
            </a:r>
            <a:endParaRPr lang="en-US" sz="1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539552" y="6445250"/>
            <a:ext cx="5410398" cy="360363"/>
          </a:xfrm>
          <a:ln/>
        </p:spPr>
        <p:txBody>
          <a:bodyPr/>
          <a:lstStyle/>
          <a:p>
            <a:r>
              <a:rPr lang="en-US">
                <a:latin typeface="+mj-lt"/>
              </a:rPr>
              <a:t>18. September 2018 | Astroparticle Physics Meeting | Magnus Schlösser for the KATRIN collaboration</a:t>
            </a:r>
            <a:endParaRPr lang="en-US" dirty="0">
              <a:latin typeface="+mj-lt"/>
            </a:endParaRPr>
          </a:p>
        </p:txBody>
      </p:sp>
      <p:pic>
        <p:nvPicPr>
          <p:cNvPr id="19" name="Picture 17" descr="t-beta-dec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925" y="986697"/>
            <a:ext cx="3095625" cy="1765300"/>
          </a:xfrm>
          <a:prstGeom prst="rect">
            <a:avLst/>
          </a:prstGeom>
          <a:noFill/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EF41EAF-A2C8-41A8-A91E-EB4305F5E5EB}"/>
              </a:ext>
            </a:extLst>
          </p:cNvPr>
          <p:cNvSpPr/>
          <p:nvPr/>
        </p:nvSpPr>
        <p:spPr>
          <a:xfrm>
            <a:off x="4067944" y="3156025"/>
            <a:ext cx="45720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1"/>
            <a:r>
              <a:rPr lang="en-US" dirty="0">
                <a:latin typeface="+mj-lt"/>
              </a:rPr>
              <a:t>high-resolution MAC-E filter with &lt; 1 eV energy resolution</a:t>
            </a:r>
            <a:endParaRPr lang="de-DE" dirty="0">
              <a:latin typeface="+mj-lt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0CC4B5D-9F47-4C3B-AD37-D2BC430C88E9}"/>
              </a:ext>
            </a:extLst>
          </p:cNvPr>
          <p:cNvSpPr/>
          <p:nvPr/>
        </p:nvSpPr>
        <p:spPr>
          <a:xfrm>
            <a:off x="4067944" y="1364575"/>
            <a:ext cx="45720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1"/>
            <a:r>
              <a:rPr lang="en-US" dirty="0">
                <a:latin typeface="+mj-lt"/>
              </a:rPr>
              <a:t>ultra-stable high-luminosity windowless gaseous tritium source (10</a:t>
            </a:r>
            <a:r>
              <a:rPr lang="en-US" baseline="30000" dirty="0">
                <a:latin typeface="+mj-lt"/>
              </a:rPr>
              <a:t>11 </a:t>
            </a:r>
            <a:r>
              <a:rPr lang="en-US" dirty="0" err="1">
                <a:latin typeface="+mj-lt"/>
              </a:rPr>
              <a:t>Bq</a:t>
            </a:r>
            <a:r>
              <a:rPr lang="en-US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724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90DFB8-6697-48C5-AE47-1FCE884A3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2403BF-8BFD-4CC6-ABB2-BA90EC190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1E1EB84-EF57-4B53-AD94-ACCBE25F69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7690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226469"/>
            <a:ext cx="2288134" cy="165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rapezoid 2"/>
          <p:cNvSpPr/>
          <p:nvPr/>
        </p:nvSpPr>
        <p:spPr bwMode="auto">
          <a:xfrm rot="10800000" flipV="1">
            <a:off x="2418691" y="2621415"/>
            <a:ext cx="1048837" cy="1900106"/>
          </a:xfrm>
          <a:custGeom>
            <a:avLst/>
            <a:gdLst>
              <a:gd name="connsiteX0" fmla="*/ 0 w 2754433"/>
              <a:gd name="connsiteY0" fmla="*/ 2005078 h 2005078"/>
              <a:gd name="connsiteX1" fmla="*/ 1071293 w 2754433"/>
              <a:gd name="connsiteY1" fmla="*/ 0 h 2005078"/>
              <a:gd name="connsiteX2" fmla="*/ 1683140 w 2754433"/>
              <a:gd name="connsiteY2" fmla="*/ 0 h 2005078"/>
              <a:gd name="connsiteX3" fmla="*/ 2754433 w 2754433"/>
              <a:gd name="connsiteY3" fmla="*/ 2005078 h 2005078"/>
              <a:gd name="connsiteX4" fmla="*/ 0 w 2754433"/>
              <a:gd name="connsiteY4" fmla="*/ 2005078 h 2005078"/>
              <a:gd name="connsiteX0" fmla="*/ 0 w 2754433"/>
              <a:gd name="connsiteY0" fmla="*/ 2005078 h 2005078"/>
              <a:gd name="connsiteX1" fmla="*/ 1071293 w 2754433"/>
              <a:gd name="connsiteY1" fmla="*/ 0 h 2005078"/>
              <a:gd name="connsiteX2" fmla="*/ 1837519 w 2754433"/>
              <a:gd name="connsiteY2" fmla="*/ 11875 h 2005078"/>
              <a:gd name="connsiteX3" fmla="*/ 2754433 w 2754433"/>
              <a:gd name="connsiteY3" fmla="*/ 2005078 h 2005078"/>
              <a:gd name="connsiteX4" fmla="*/ 0 w 2754433"/>
              <a:gd name="connsiteY4" fmla="*/ 2005078 h 2005078"/>
              <a:gd name="connsiteX0" fmla="*/ 0 w 2754433"/>
              <a:gd name="connsiteY0" fmla="*/ 2040704 h 2040704"/>
              <a:gd name="connsiteX1" fmla="*/ 1688810 w 2754433"/>
              <a:gd name="connsiteY1" fmla="*/ 0 h 2040704"/>
              <a:gd name="connsiteX2" fmla="*/ 1837519 w 2754433"/>
              <a:gd name="connsiteY2" fmla="*/ 47501 h 2040704"/>
              <a:gd name="connsiteX3" fmla="*/ 2754433 w 2754433"/>
              <a:gd name="connsiteY3" fmla="*/ 2040704 h 2040704"/>
              <a:gd name="connsiteX4" fmla="*/ 0 w 2754433"/>
              <a:gd name="connsiteY4" fmla="*/ 2040704 h 2040704"/>
              <a:gd name="connsiteX0" fmla="*/ 0 w 2695057"/>
              <a:gd name="connsiteY0" fmla="*/ 2040704 h 2040704"/>
              <a:gd name="connsiteX1" fmla="*/ 1688810 w 2695057"/>
              <a:gd name="connsiteY1" fmla="*/ 0 h 2040704"/>
              <a:gd name="connsiteX2" fmla="*/ 1837519 w 2695057"/>
              <a:gd name="connsiteY2" fmla="*/ 47501 h 2040704"/>
              <a:gd name="connsiteX3" fmla="*/ 2695057 w 2695057"/>
              <a:gd name="connsiteY3" fmla="*/ 2040704 h 2040704"/>
              <a:gd name="connsiteX4" fmla="*/ 0 w 2695057"/>
              <a:gd name="connsiteY4" fmla="*/ 2040704 h 2040704"/>
              <a:gd name="connsiteX0" fmla="*/ 0 w 3645083"/>
              <a:gd name="connsiteY0" fmla="*/ 2040704 h 2373213"/>
              <a:gd name="connsiteX1" fmla="*/ 1688810 w 3645083"/>
              <a:gd name="connsiteY1" fmla="*/ 0 h 2373213"/>
              <a:gd name="connsiteX2" fmla="*/ 1837519 w 3645083"/>
              <a:gd name="connsiteY2" fmla="*/ 47501 h 2373213"/>
              <a:gd name="connsiteX3" fmla="*/ 3645083 w 3645083"/>
              <a:gd name="connsiteY3" fmla="*/ 2373213 h 2373213"/>
              <a:gd name="connsiteX4" fmla="*/ 0 w 3645083"/>
              <a:gd name="connsiteY4" fmla="*/ 2040704 h 2373213"/>
              <a:gd name="connsiteX0" fmla="*/ 0 w 2291296"/>
              <a:gd name="connsiteY0" fmla="*/ 2361338 h 2373213"/>
              <a:gd name="connsiteX1" fmla="*/ 335023 w 2291296"/>
              <a:gd name="connsiteY1" fmla="*/ 0 h 2373213"/>
              <a:gd name="connsiteX2" fmla="*/ 483732 w 2291296"/>
              <a:gd name="connsiteY2" fmla="*/ 47501 h 2373213"/>
              <a:gd name="connsiteX3" fmla="*/ 2291296 w 2291296"/>
              <a:gd name="connsiteY3" fmla="*/ 2373213 h 2373213"/>
              <a:gd name="connsiteX4" fmla="*/ 0 w 2291296"/>
              <a:gd name="connsiteY4" fmla="*/ 2361338 h 2373213"/>
              <a:gd name="connsiteX0" fmla="*/ 0 w 2552553"/>
              <a:gd name="connsiteY0" fmla="*/ 2396964 h 2396964"/>
              <a:gd name="connsiteX1" fmla="*/ 596280 w 2552553"/>
              <a:gd name="connsiteY1" fmla="*/ 0 h 2396964"/>
              <a:gd name="connsiteX2" fmla="*/ 744989 w 2552553"/>
              <a:gd name="connsiteY2" fmla="*/ 47501 h 2396964"/>
              <a:gd name="connsiteX3" fmla="*/ 2552553 w 2552553"/>
              <a:gd name="connsiteY3" fmla="*/ 2373213 h 2396964"/>
              <a:gd name="connsiteX4" fmla="*/ 0 w 2552553"/>
              <a:gd name="connsiteY4" fmla="*/ 2396964 h 2396964"/>
              <a:gd name="connsiteX0" fmla="*/ 0 w 2125041"/>
              <a:gd name="connsiteY0" fmla="*/ 2373213 h 2373213"/>
              <a:gd name="connsiteX1" fmla="*/ 168768 w 2125041"/>
              <a:gd name="connsiteY1" fmla="*/ 0 h 2373213"/>
              <a:gd name="connsiteX2" fmla="*/ 317477 w 2125041"/>
              <a:gd name="connsiteY2" fmla="*/ 47501 h 2373213"/>
              <a:gd name="connsiteX3" fmla="*/ 2125041 w 2125041"/>
              <a:gd name="connsiteY3" fmla="*/ 2373213 h 2373213"/>
              <a:gd name="connsiteX4" fmla="*/ 0 w 2125041"/>
              <a:gd name="connsiteY4" fmla="*/ 2373213 h 2373213"/>
              <a:gd name="connsiteX0" fmla="*/ 0 w 2101290"/>
              <a:gd name="connsiteY0" fmla="*/ 2373213 h 2373213"/>
              <a:gd name="connsiteX1" fmla="*/ 168768 w 2101290"/>
              <a:gd name="connsiteY1" fmla="*/ 0 h 2373213"/>
              <a:gd name="connsiteX2" fmla="*/ 317477 w 2101290"/>
              <a:gd name="connsiteY2" fmla="*/ 47501 h 2373213"/>
              <a:gd name="connsiteX3" fmla="*/ 2101290 w 2101290"/>
              <a:gd name="connsiteY3" fmla="*/ 2028829 h 2373213"/>
              <a:gd name="connsiteX4" fmla="*/ 0 w 2101290"/>
              <a:gd name="connsiteY4" fmla="*/ 2373213 h 2373213"/>
              <a:gd name="connsiteX0" fmla="*/ 0 w 2077539"/>
              <a:gd name="connsiteY0" fmla="*/ 2040704 h 2040704"/>
              <a:gd name="connsiteX1" fmla="*/ 145017 w 2077539"/>
              <a:gd name="connsiteY1" fmla="*/ 0 h 2040704"/>
              <a:gd name="connsiteX2" fmla="*/ 293726 w 2077539"/>
              <a:gd name="connsiteY2" fmla="*/ 47501 h 2040704"/>
              <a:gd name="connsiteX3" fmla="*/ 2077539 w 2077539"/>
              <a:gd name="connsiteY3" fmla="*/ 2028829 h 2040704"/>
              <a:gd name="connsiteX4" fmla="*/ 0 w 2077539"/>
              <a:gd name="connsiteY4" fmla="*/ 2040704 h 2040704"/>
              <a:gd name="connsiteX0" fmla="*/ 0 w 2587902"/>
              <a:gd name="connsiteY0" fmla="*/ 2040704 h 2040704"/>
              <a:gd name="connsiteX1" fmla="*/ 145017 w 2587902"/>
              <a:gd name="connsiteY1" fmla="*/ 0 h 2040704"/>
              <a:gd name="connsiteX2" fmla="*/ 293726 w 2587902"/>
              <a:gd name="connsiteY2" fmla="*/ 47501 h 2040704"/>
              <a:gd name="connsiteX3" fmla="*/ 2587902 w 2587902"/>
              <a:gd name="connsiteY3" fmla="*/ 2028829 h 2040704"/>
              <a:gd name="connsiteX4" fmla="*/ 0 w 2587902"/>
              <a:gd name="connsiteY4" fmla="*/ 2040704 h 2040704"/>
              <a:gd name="connsiteX0" fmla="*/ 0 w 3140795"/>
              <a:gd name="connsiteY0" fmla="*/ 2061969 h 2061969"/>
              <a:gd name="connsiteX1" fmla="*/ 697910 w 3140795"/>
              <a:gd name="connsiteY1" fmla="*/ 0 h 2061969"/>
              <a:gd name="connsiteX2" fmla="*/ 846619 w 3140795"/>
              <a:gd name="connsiteY2" fmla="*/ 47501 h 2061969"/>
              <a:gd name="connsiteX3" fmla="*/ 3140795 w 3140795"/>
              <a:gd name="connsiteY3" fmla="*/ 2028829 h 2061969"/>
              <a:gd name="connsiteX4" fmla="*/ 0 w 3140795"/>
              <a:gd name="connsiteY4" fmla="*/ 2061969 h 2061969"/>
              <a:gd name="connsiteX0" fmla="*/ 0 w 2811185"/>
              <a:gd name="connsiteY0" fmla="*/ 2061969 h 2061969"/>
              <a:gd name="connsiteX1" fmla="*/ 697910 w 2811185"/>
              <a:gd name="connsiteY1" fmla="*/ 0 h 2061969"/>
              <a:gd name="connsiteX2" fmla="*/ 846619 w 2811185"/>
              <a:gd name="connsiteY2" fmla="*/ 47501 h 2061969"/>
              <a:gd name="connsiteX3" fmla="*/ 2811185 w 2811185"/>
              <a:gd name="connsiteY3" fmla="*/ 2028829 h 2061969"/>
              <a:gd name="connsiteX4" fmla="*/ 0 w 2811185"/>
              <a:gd name="connsiteY4" fmla="*/ 2061969 h 2061969"/>
              <a:gd name="connsiteX0" fmla="*/ 0 w 2811185"/>
              <a:gd name="connsiteY0" fmla="*/ 2014468 h 2014468"/>
              <a:gd name="connsiteX1" fmla="*/ 648104 w 2811185"/>
              <a:gd name="connsiteY1" fmla="*/ 176637 h 2014468"/>
              <a:gd name="connsiteX2" fmla="*/ 846619 w 2811185"/>
              <a:gd name="connsiteY2" fmla="*/ 0 h 2014468"/>
              <a:gd name="connsiteX3" fmla="*/ 2811185 w 2811185"/>
              <a:gd name="connsiteY3" fmla="*/ 1981328 h 2014468"/>
              <a:gd name="connsiteX4" fmla="*/ 0 w 2811185"/>
              <a:gd name="connsiteY4" fmla="*/ 2014468 h 2014468"/>
              <a:gd name="connsiteX0" fmla="*/ 0 w 2811185"/>
              <a:gd name="connsiteY0" fmla="*/ 1939756 h 1939756"/>
              <a:gd name="connsiteX1" fmla="*/ 648104 w 2811185"/>
              <a:gd name="connsiteY1" fmla="*/ 101925 h 1939756"/>
              <a:gd name="connsiteX2" fmla="*/ 896424 w 2811185"/>
              <a:gd name="connsiteY2" fmla="*/ 0 h 1939756"/>
              <a:gd name="connsiteX3" fmla="*/ 2811185 w 2811185"/>
              <a:gd name="connsiteY3" fmla="*/ 1906616 h 1939756"/>
              <a:gd name="connsiteX4" fmla="*/ 0 w 2811185"/>
              <a:gd name="connsiteY4" fmla="*/ 1939756 h 1939756"/>
              <a:gd name="connsiteX0" fmla="*/ 0 w 2089004"/>
              <a:gd name="connsiteY0" fmla="*/ 1939756 h 2280180"/>
              <a:gd name="connsiteX1" fmla="*/ 648104 w 2089004"/>
              <a:gd name="connsiteY1" fmla="*/ 101925 h 2280180"/>
              <a:gd name="connsiteX2" fmla="*/ 896424 w 2089004"/>
              <a:gd name="connsiteY2" fmla="*/ 0 h 2280180"/>
              <a:gd name="connsiteX3" fmla="*/ 2089004 w 2089004"/>
              <a:gd name="connsiteY3" fmla="*/ 2280180 h 2280180"/>
              <a:gd name="connsiteX4" fmla="*/ 0 w 2089004"/>
              <a:gd name="connsiteY4" fmla="*/ 1939756 h 2280180"/>
              <a:gd name="connsiteX0" fmla="*/ 298202 w 1440900"/>
              <a:gd name="connsiteY0" fmla="*/ 2350676 h 2350676"/>
              <a:gd name="connsiteX1" fmla="*/ 0 w 1440900"/>
              <a:gd name="connsiteY1" fmla="*/ 101925 h 2350676"/>
              <a:gd name="connsiteX2" fmla="*/ 248320 w 1440900"/>
              <a:gd name="connsiteY2" fmla="*/ 0 h 2350676"/>
              <a:gd name="connsiteX3" fmla="*/ 1440900 w 1440900"/>
              <a:gd name="connsiteY3" fmla="*/ 2280180 h 2350676"/>
              <a:gd name="connsiteX4" fmla="*/ 298202 w 1440900"/>
              <a:gd name="connsiteY4" fmla="*/ 2350676 h 2350676"/>
              <a:gd name="connsiteX0" fmla="*/ 298202 w 1440900"/>
              <a:gd name="connsiteY0" fmla="*/ 2350676 h 2350676"/>
              <a:gd name="connsiteX1" fmla="*/ 0 w 1440900"/>
              <a:gd name="connsiteY1" fmla="*/ 101925 h 2350676"/>
              <a:gd name="connsiteX2" fmla="*/ 248320 w 1440900"/>
              <a:gd name="connsiteY2" fmla="*/ 0 h 2350676"/>
              <a:gd name="connsiteX3" fmla="*/ 1440900 w 1440900"/>
              <a:gd name="connsiteY3" fmla="*/ 2280180 h 2350676"/>
              <a:gd name="connsiteX4" fmla="*/ 990133 w 1440900"/>
              <a:gd name="connsiteY4" fmla="*/ 2310381 h 2350676"/>
              <a:gd name="connsiteX5" fmla="*/ 298202 w 1440900"/>
              <a:gd name="connsiteY5" fmla="*/ 2350676 h 2350676"/>
              <a:gd name="connsiteX0" fmla="*/ 298202 w 1440900"/>
              <a:gd name="connsiteY0" fmla="*/ 2350676 h 2350676"/>
              <a:gd name="connsiteX1" fmla="*/ 0 w 1440900"/>
              <a:gd name="connsiteY1" fmla="*/ 101925 h 2350676"/>
              <a:gd name="connsiteX2" fmla="*/ 248320 w 1440900"/>
              <a:gd name="connsiteY2" fmla="*/ 0 h 2350676"/>
              <a:gd name="connsiteX3" fmla="*/ 1440900 w 1440900"/>
              <a:gd name="connsiteY3" fmla="*/ 2280180 h 2350676"/>
              <a:gd name="connsiteX4" fmla="*/ 840716 w 1440900"/>
              <a:gd name="connsiteY4" fmla="*/ 2123599 h 2350676"/>
              <a:gd name="connsiteX5" fmla="*/ 298202 w 1440900"/>
              <a:gd name="connsiteY5" fmla="*/ 2350676 h 2350676"/>
              <a:gd name="connsiteX0" fmla="*/ 298202 w 1440900"/>
              <a:gd name="connsiteY0" fmla="*/ 2350676 h 2350676"/>
              <a:gd name="connsiteX1" fmla="*/ 0 w 1440900"/>
              <a:gd name="connsiteY1" fmla="*/ 101925 h 2350676"/>
              <a:gd name="connsiteX2" fmla="*/ 248320 w 1440900"/>
              <a:gd name="connsiteY2" fmla="*/ 0 h 2350676"/>
              <a:gd name="connsiteX3" fmla="*/ 1440900 w 1440900"/>
              <a:gd name="connsiteY3" fmla="*/ 2280180 h 2350676"/>
              <a:gd name="connsiteX4" fmla="*/ 1114647 w 1440900"/>
              <a:gd name="connsiteY4" fmla="*/ 2160955 h 2350676"/>
              <a:gd name="connsiteX5" fmla="*/ 840716 w 1440900"/>
              <a:gd name="connsiteY5" fmla="*/ 2123599 h 2350676"/>
              <a:gd name="connsiteX6" fmla="*/ 298202 w 1440900"/>
              <a:gd name="connsiteY6" fmla="*/ 2350676 h 2350676"/>
              <a:gd name="connsiteX0" fmla="*/ 298202 w 1440900"/>
              <a:gd name="connsiteY0" fmla="*/ 2350676 h 2350676"/>
              <a:gd name="connsiteX1" fmla="*/ 0 w 1440900"/>
              <a:gd name="connsiteY1" fmla="*/ 101925 h 2350676"/>
              <a:gd name="connsiteX2" fmla="*/ 248320 w 1440900"/>
              <a:gd name="connsiteY2" fmla="*/ 0 h 2350676"/>
              <a:gd name="connsiteX3" fmla="*/ 1440900 w 1440900"/>
              <a:gd name="connsiteY3" fmla="*/ 2280180 h 2350676"/>
              <a:gd name="connsiteX4" fmla="*/ 1164452 w 1440900"/>
              <a:gd name="connsiteY4" fmla="*/ 2136051 h 2350676"/>
              <a:gd name="connsiteX5" fmla="*/ 840716 w 1440900"/>
              <a:gd name="connsiteY5" fmla="*/ 2123599 h 2350676"/>
              <a:gd name="connsiteX6" fmla="*/ 298202 w 1440900"/>
              <a:gd name="connsiteY6" fmla="*/ 2350676 h 2350676"/>
              <a:gd name="connsiteX0" fmla="*/ 298202 w 1440900"/>
              <a:gd name="connsiteY0" fmla="*/ 2350676 h 2350676"/>
              <a:gd name="connsiteX1" fmla="*/ 0 w 1440900"/>
              <a:gd name="connsiteY1" fmla="*/ 101925 h 2350676"/>
              <a:gd name="connsiteX2" fmla="*/ 248320 w 1440900"/>
              <a:gd name="connsiteY2" fmla="*/ 0 h 2350676"/>
              <a:gd name="connsiteX3" fmla="*/ 1440900 w 1440900"/>
              <a:gd name="connsiteY3" fmla="*/ 2280180 h 2350676"/>
              <a:gd name="connsiteX4" fmla="*/ 1164452 w 1440900"/>
              <a:gd name="connsiteY4" fmla="*/ 2136051 h 2350676"/>
              <a:gd name="connsiteX5" fmla="*/ 840716 w 1440900"/>
              <a:gd name="connsiteY5" fmla="*/ 2123599 h 2350676"/>
              <a:gd name="connsiteX6" fmla="*/ 591688 w 1440900"/>
              <a:gd name="connsiteY6" fmla="*/ 2223216 h 2350676"/>
              <a:gd name="connsiteX7" fmla="*/ 298202 w 1440900"/>
              <a:gd name="connsiteY7" fmla="*/ 2350676 h 2350676"/>
              <a:gd name="connsiteX0" fmla="*/ 298202 w 1440900"/>
              <a:gd name="connsiteY0" fmla="*/ 2350676 h 2350676"/>
              <a:gd name="connsiteX1" fmla="*/ 0 w 1440900"/>
              <a:gd name="connsiteY1" fmla="*/ 101925 h 2350676"/>
              <a:gd name="connsiteX2" fmla="*/ 248320 w 1440900"/>
              <a:gd name="connsiteY2" fmla="*/ 0 h 2350676"/>
              <a:gd name="connsiteX3" fmla="*/ 1440900 w 1440900"/>
              <a:gd name="connsiteY3" fmla="*/ 2280180 h 2350676"/>
              <a:gd name="connsiteX4" fmla="*/ 1164452 w 1440900"/>
              <a:gd name="connsiteY4" fmla="*/ 2136051 h 2350676"/>
              <a:gd name="connsiteX5" fmla="*/ 840716 w 1440900"/>
              <a:gd name="connsiteY5" fmla="*/ 2123599 h 2350676"/>
              <a:gd name="connsiteX6" fmla="*/ 541882 w 1440900"/>
              <a:gd name="connsiteY6" fmla="*/ 2185860 h 2350676"/>
              <a:gd name="connsiteX7" fmla="*/ 298202 w 1440900"/>
              <a:gd name="connsiteY7" fmla="*/ 2350676 h 2350676"/>
              <a:gd name="connsiteX0" fmla="*/ 0 w 2529545"/>
              <a:gd name="connsiteY0" fmla="*/ 1882753 h 2280180"/>
              <a:gd name="connsiteX1" fmla="*/ 1088645 w 2529545"/>
              <a:gd name="connsiteY1" fmla="*/ 101925 h 2280180"/>
              <a:gd name="connsiteX2" fmla="*/ 1336965 w 2529545"/>
              <a:gd name="connsiteY2" fmla="*/ 0 h 2280180"/>
              <a:gd name="connsiteX3" fmla="*/ 2529545 w 2529545"/>
              <a:gd name="connsiteY3" fmla="*/ 2280180 h 2280180"/>
              <a:gd name="connsiteX4" fmla="*/ 2253097 w 2529545"/>
              <a:gd name="connsiteY4" fmla="*/ 2136051 h 2280180"/>
              <a:gd name="connsiteX5" fmla="*/ 1929361 w 2529545"/>
              <a:gd name="connsiteY5" fmla="*/ 2123599 h 2280180"/>
              <a:gd name="connsiteX6" fmla="*/ 1630527 w 2529545"/>
              <a:gd name="connsiteY6" fmla="*/ 2185860 h 2280180"/>
              <a:gd name="connsiteX7" fmla="*/ 0 w 2529545"/>
              <a:gd name="connsiteY7" fmla="*/ 1882753 h 2280180"/>
              <a:gd name="connsiteX0" fmla="*/ 0 w 2529545"/>
              <a:gd name="connsiteY0" fmla="*/ 1882753 h 2280180"/>
              <a:gd name="connsiteX1" fmla="*/ 1088645 w 2529545"/>
              <a:gd name="connsiteY1" fmla="*/ 101925 h 2280180"/>
              <a:gd name="connsiteX2" fmla="*/ 1336965 w 2529545"/>
              <a:gd name="connsiteY2" fmla="*/ 0 h 2280180"/>
              <a:gd name="connsiteX3" fmla="*/ 2529545 w 2529545"/>
              <a:gd name="connsiteY3" fmla="*/ 2280180 h 2280180"/>
              <a:gd name="connsiteX4" fmla="*/ 2253097 w 2529545"/>
              <a:gd name="connsiteY4" fmla="*/ 2136051 h 2280180"/>
              <a:gd name="connsiteX5" fmla="*/ 1929361 w 2529545"/>
              <a:gd name="connsiteY5" fmla="*/ 2123599 h 2280180"/>
              <a:gd name="connsiteX6" fmla="*/ 0 w 2529545"/>
              <a:gd name="connsiteY6" fmla="*/ 1882753 h 2280180"/>
              <a:gd name="connsiteX0" fmla="*/ 0 w 2529545"/>
              <a:gd name="connsiteY0" fmla="*/ 1882753 h 2280180"/>
              <a:gd name="connsiteX1" fmla="*/ 1088645 w 2529545"/>
              <a:gd name="connsiteY1" fmla="*/ 101925 h 2280180"/>
              <a:gd name="connsiteX2" fmla="*/ 1336965 w 2529545"/>
              <a:gd name="connsiteY2" fmla="*/ 0 h 2280180"/>
              <a:gd name="connsiteX3" fmla="*/ 2529545 w 2529545"/>
              <a:gd name="connsiteY3" fmla="*/ 2280180 h 2280180"/>
              <a:gd name="connsiteX4" fmla="*/ 2253097 w 2529545"/>
              <a:gd name="connsiteY4" fmla="*/ 2136051 h 2280180"/>
              <a:gd name="connsiteX5" fmla="*/ 0 w 2529545"/>
              <a:gd name="connsiteY5" fmla="*/ 1882753 h 2280180"/>
              <a:gd name="connsiteX0" fmla="*/ 0 w 2529545"/>
              <a:gd name="connsiteY0" fmla="*/ 1882753 h 2280180"/>
              <a:gd name="connsiteX1" fmla="*/ 1088645 w 2529545"/>
              <a:gd name="connsiteY1" fmla="*/ 101925 h 2280180"/>
              <a:gd name="connsiteX2" fmla="*/ 1336965 w 2529545"/>
              <a:gd name="connsiteY2" fmla="*/ 0 h 2280180"/>
              <a:gd name="connsiteX3" fmla="*/ 2529545 w 2529545"/>
              <a:gd name="connsiteY3" fmla="*/ 2280180 h 2280180"/>
              <a:gd name="connsiteX4" fmla="*/ 0 w 2529545"/>
              <a:gd name="connsiteY4" fmla="*/ 1882753 h 2280180"/>
              <a:gd name="connsiteX0" fmla="*/ 0 w 1978148"/>
              <a:gd name="connsiteY0" fmla="*/ 1882753 h 1882753"/>
              <a:gd name="connsiteX1" fmla="*/ 1088645 w 1978148"/>
              <a:gd name="connsiteY1" fmla="*/ 101925 h 1882753"/>
              <a:gd name="connsiteX2" fmla="*/ 1336965 w 1978148"/>
              <a:gd name="connsiteY2" fmla="*/ 0 h 1882753"/>
              <a:gd name="connsiteX3" fmla="*/ 1978148 w 1978148"/>
              <a:gd name="connsiteY3" fmla="*/ 1879102 h 1882753"/>
              <a:gd name="connsiteX4" fmla="*/ 0 w 1978148"/>
              <a:gd name="connsiteY4" fmla="*/ 1882753 h 1882753"/>
              <a:gd name="connsiteX0" fmla="*/ 0 w 2722427"/>
              <a:gd name="connsiteY0" fmla="*/ 2159200 h 2159200"/>
              <a:gd name="connsiteX1" fmla="*/ 1832924 w 2722427"/>
              <a:gd name="connsiteY1" fmla="*/ 101925 h 2159200"/>
              <a:gd name="connsiteX2" fmla="*/ 2081244 w 2722427"/>
              <a:gd name="connsiteY2" fmla="*/ 0 h 2159200"/>
              <a:gd name="connsiteX3" fmla="*/ 2722427 w 2722427"/>
              <a:gd name="connsiteY3" fmla="*/ 1879102 h 2159200"/>
              <a:gd name="connsiteX4" fmla="*/ 0 w 2722427"/>
              <a:gd name="connsiteY4" fmla="*/ 2159200 h 2159200"/>
              <a:gd name="connsiteX0" fmla="*/ 0 w 2081244"/>
              <a:gd name="connsiteY0" fmla="*/ 2159200 h 2159200"/>
              <a:gd name="connsiteX1" fmla="*/ 1832924 w 2081244"/>
              <a:gd name="connsiteY1" fmla="*/ 101925 h 2159200"/>
              <a:gd name="connsiteX2" fmla="*/ 2081244 w 2081244"/>
              <a:gd name="connsiteY2" fmla="*/ 0 h 2159200"/>
              <a:gd name="connsiteX3" fmla="*/ 1850557 w 2081244"/>
              <a:gd name="connsiteY3" fmla="*/ 2134284 h 2159200"/>
              <a:gd name="connsiteX4" fmla="*/ 0 w 2081244"/>
              <a:gd name="connsiteY4" fmla="*/ 2159200 h 2159200"/>
              <a:gd name="connsiteX0" fmla="*/ 0 w 2017449"/>
              <a:gd name="connsiteY0" fmla="*/ 2057275 h 2057275"/>
              <a:gd name="connsiteX1" fmla="*/ 1832924 w 2017449"/>
              <a:gd name="connsiteY1" fmla="*/ 0 h 2057275"/>
              <a:gd name="connsiteX2" fmla="*/ 2017449 w 2017449"/>
              <a:gd name="connsiteY2" fmla="*/ 1259043 h 2057275"/>
              <a:gd name="connsiteX3" fmla="*/ 1850557 w 2017449"/>
              <a:gd name="connsiteY3" fmla="*/ 2032359 h 2057275"/>
              <a:gd name="connsiteX4" fmla="*/ 0 w 2017449"/>
              <a:gd name="connsiteY4" fmla="*/ 2057275 h 2057275"/>
              <a:gd name="connsiteX0" fmla="*/ 0 w 2017449"/>
              <a:gd name="connsiteY0" fmla="*/ 951489 h 951489"/>
              <a:gd name="connsiteX1" fmla="*/ 1917985 w 2017449"/>
              <a:gd name="connsiteY1" fmla="*/ 0 h 951489"/>
              <a:gd name="connsiteX2" fmla="*/ 2017449 w 2017449"/>
              <a:gd name="connsiteY2" fmla="*/ 153257 h 951489"/>
              <a:gd name="connsiteX3" fmla="*/ 1850557 w 2017449"/>
              <a:gd name="connsiteY3" fmla="*/ 926573 h 951489"/>
              <a:gd name="connsiteX4" fmla="*/ 0 w 2017449"/>
              <a:gd name="connsiteY4" fmla="*/ 951489 h 951489"/>
              <a:gd name="connsiteX0" fmla="*/ 0 w 2017449"/>
              <a:gd name="connsiteY0" fmla="*/ 951489 h 1011633"/>
              <a:gd name="connsiteX1" fmla="*/ 1917985 w 2017449"/>
              <a:gd name="connsiteY1" fmla="*/ 0 h 1011633"/>
              <a:gd name="connsiteX2" fmla="*/ 2017449 w 2017449"/>
              <a:gd name="connsiteY2" fmla="*/ 153257 h 1011633"/>
              <a:gd name="connsiteX3" fmla="*/ 1978147 w 2017449"/>
              <a:gd name="connsiteY3" fmla="*/ 1011633 h 1011633"/>
              <a:gd name="connsiteX4" fmla="*/ 0 w 2017449"/>
              <a:gd name="connsiteY4" fmla="*/ 951489 h 1011633"/>
              <a:gd name="connsiteX0" fmla="*/ 0 w 2017449"/>
              <a:gd name="connsiteY0" fmla="*/ 951489 h 1011633"/>
              <a:gd name="connsiteX1" fmla="*/ 1917985 w 2017449"/>
              <a:gd name="connsiteY1" fmla="*/ 0 h 1011633"/>
              <a:gd name="connsiteX2" fmla="*/ 2017449 w 2017449"/>
              <a:gd name="connsiteY2" fmla="*/ 153257 h 1011633"/>
              <a:gd name="connsiteX3" fmla="*/ 1978147 w 2017449"/>
              <a:gd name="connsiteY3" fmla="*/ 1011633 h 1011633"/>
              <a:gd name="connsiteX4" fmla="*/ 1025866 w 2017449"/>
              <a:gd name="connsiteY4" fmla="*/ 968839 h 1011633"/>
              <a:gd name="connsiteX5" fmla="*/ 0 w 2017449"/>
              <a:gd name="connsiteY5" fmla="*/ 951489 h 1011633"/>
              <a:gd name="connsiteX0" fmla="*/ 0 w 2017449"/>
              <a:gd name="connsiteY0" fmla="*/ 951489 h 1011633"/>
              <a:gd name="connsiteX1" fmla="*/ 1917985 w 2017449"/>
              <a:gd name="connsiteY1" fmla="*/ 0 h 1011633"/>
              <a:gd name="connsiteX2" fmla="*/ 2017449 w 2017449"/>
              <a:gd name="connsiteY2" fmla="*/ 153257 h 1011633"/>
              <a:gd name="connsiteX3" fmla="*/ 1978147 w 2017449"/>
              <a:gd name="connsiteY3" fmla="*/ 1011633 h 1011633"/>
              <a:gd name="connsiteX4" fmla="*/ 1068396 w 2017449"/>
              <a:gd name="connsiteY4" fmla="*/ 819983 h 1011633"/>
              <a:gd name="connsiteX5" fmla="*/ 0 w 2017449"/>
              <a:gd name="connsiteY5" fmla="*/ 951489 h 1011633"/>
              <a:gd name="connsiteX0" fmla="*/ 0 w 2017449"/>
              <a:gd name="connsiteY0" fmla="*/ 951489 h 1139224"/>
              <a:gd name="connsiteX1" fmla="*/ 1917985 w 2017449"/>
              <a:gd name="connsiteY1" fmla="*/ 0 h 1139224"/>
              <a:gd name="connsiteX2" fmla="*/ 2017449 w 2017449"/>
              <a:gd name="connsiteY2" fmla="*/ 153257 h 1139224"/>
              <a:gd name="connsiteX3" fmla="*/ 1574109 w 2017449"/>
              <a:gd name="connsiteY3" fmla="*/ 1139224 h 1139224"/>
              <a:gd name="connsiteX4" fmla="*/ 1068396 w 2017449"/>
              <a:gd name="connsiteY4" fmla="*/ 819983 h 1139224"/>
              <a:gd name="connsiteX5" fmla="*/ 0 w 2017449"/>
              <a:gd name="connsiteY5" fmla="*/ 951489 h 1139224"/>
              <a:gd name="connsiteX0" fmla="*/ 0 w 1507087"/>
              <a:gd name="connsiteY0" fmla="*/ 845163 h 1139224"/>
              <a:gd name="connsiteX1" fmla="*/ 1407623 w 1507087"/>
              <a:gd name="connsiteY1" fmla="*/ 0 h 1139224"/>
              <a:gd name="connsiteX2" fmla="*/ 1507087 w 1507087"/>
              <a:gd name="connsiteY2" fmla="*/ 153257 h 1139224"/>
              <a:gd name="connsiteX3" fmla="*/ 1063747 w 1507087"/>
              <a:gd name="connsiteY3" fmla="*/ 1139224 h 1139224"/>
              <a:gd name="connsiteX4" fmla="*/ 558034 w 1507087"/>
              <a:gd name="connsiteY4" fmla="*/ 819983 h 1139224"/>
              <a:gd name="connsiteX5" fmla="*/ 0 w 1507087"/>
              <a:gd name="connsiteY5" fmla="*/ 845163 h 1139224"/>
              <a:gd name="connsiteX0" fmla="*/ 0 w 1507087"/>
              <a:gd name="connsiteY0" fmla="*/ 845163 h 1139224"/>
              <a:gd name="connsiteX1" fmla="*/ 1407623 w 1507087"/>
              <a:gd name="connsiteY1" fmla="*/ 0 h 1139224"/>
              <a:gd name="connsiteX2" fmla="*/ 1507087 w 1507087"/>
              <a:gd name="connsiteY2" fmla="*/ 153257 h 1139224"/>
              <a:gd name="connsiteX3" fmla="*/ 1063747 w 1507087"/>
              <a:gd name="connsiteY3" fmla="*/ 1139224 h 1139224"/>
              <a:gd name="connsiteX4" fmla="*/ 791951 w 1507087"/>
              <a:gd name="connsiteY4" fmla="*/ 926309 h 1139224"/>
              <a:gd name="connsiteX5" fmla="*/ 0 w 1507087"/>
              <a:gd name="connsiteY5" fmla="*/ 845163 h 1139224"/>
              <a:gd name="connsiteX0" fmla="*/ 0 w 1060519"/>
              <a:gd name="connsiteY0" fmla="*/ 866428 h 1139224"/>
              <a:gd name="connsiteX1" fmla="*/ 961055 w 1060519"/>
              <a:gd name="connsiteY1" fmla="*/ 0 h 1139224"/>
              <a:gd name="connsiteX2" fmla="*/ 1060519 w 1060519"/>
              <a:gd name="connsiteY2" fmla="*/ 153257 h 1139224"/>
              <a:gd name="connsiteX3" fmla="*/ 617179 w 1060519"/>
              <a:gd name="connsiteY3" fmla="*/ 1139224 h 1139224"/>
              <a:gd name="connsiteX4" fmla="*/ 345383 w 1060519"/>
              <a:gd name="connsiteY4" fmla="*/ 926309 h 1139224"/>
              <a:gd name="connsiteX5" fmla="*/ 0 w 1060519"/>
              <a:gd name="connsiteY5" fmla="*/ 866428 h 1139224"/>
              <a:gd name="connsiteX0" fmla="*/ 0 w 1060519"/>
              <a:gd name="connsiteY0" fmla="*/ 866428 h 1181754"/>
              <a:gd name="connsiteX1" fmla="*/ 961055 w 1060519"/>
              <a:gd name="connsiteY1" fmla="*/ 0 h 1181754"/>
              <a:gd name="connsiteX2" fmla="*/ 1060519 w 1060519"/>
              <a:gd name="connsiteY2" fmla="*/ 153257 h 1181754"/>
              <a:gd name="connsiteX3" fmla="*/ 553384 w 1060519"/>
              <a:gd name="connsiteY3" fmla="*/ 1181754 h 1181754"/>
              <a:gd name="connsiteX4" fmla="*/ 345383 w 1060519"/>
              <a:gd name="connsiteY4" fmla="*/ 926309 h 1181754"/>
              <a:gd name="connsiteX5" fmla="*/ 0 w 1060519"/>
              <a:gd name="connsiteY5" fmla="*/ 866428 h 1181754"/>
              <a:gd name="connsiteX0" fmla="*/ 0 w 1060519"/>
              <a:gd name="connsiteY0" fmla="*/ 2138636 h 2453962"/>
              <a:gd name="connsiteX1" fmla="*/ 682760 w 1060519"/>
              <a:gd name="connsiteY1" fmla="*/ 0 h 2453962"/>
              <a:gd name="connsiteX2" fmla="*/ 1060519 w 1060519"/>
              <a:gd name="connsiteY2" fmla="*/ 1425465 h 2453962"/>
              <a:gd name="connsiteX3" fmla="*/ 553384 w 1060519"/>
              <a:gd name="connsiteY3" fmla="*/ 2453962 h 2453962"/>
              <a:gd name="connsiteX4" fmla="*/ 345383 w 1060519"/>
              <a:gd name="connsiteY4" fmla="*/ 2198517 h 2453962"/>
              <a:gd name="connsiteX5" fmla="*/ 0 w 1060519"/>
              <a:gd name="connsiteY5" fmla="*/ 2138636 h 2453962"/>
              <a:gd name="connsiteX0" fmla="*/ 0 w 1617110"/>
              <a:gd name="connsiteY0" fmla="*/ 1860340 h 2453962"/>
              <a:gd name="connsiteX1" fmla="*/ 1239351 w 1617110"/>
              <a:gd name="connsiteY1" fmla="*/ 0 h 2453962"/>
              <a:gd name="connsiteX2" fmla="*/ 1617110 w 1617110"/>
              <a:gd name="connsiteY2" fmla="*/ 1425465 h 2453962"/>
              <a:gd name="connsiteX3" fmla="*/ 1109975 w 1617110"/>
              <a:gd name="connsiteY3" fmla="*/ 2453962 h 2453962"/>
              <a:gd name="connsiteX4" fmla="*/ 901974 w 1617110"/>
              <a:gd name="connsiteY4" fmla="*/ 2198517 h 2453962"/>
              <a:gd name="connsiteX5" fmla="*/ 0 w 1617110"/>
              <a:gd name="connsiteY5" fmla="*/ 1860340 h 2453962"/>
              <a:gd name="connsiteX0" fmla="*/ 0 w 1617110"/>
              <a:gd name="connsiteY0" fmla="*/ 1860340 h 2453962"/>
              <a:gd name="connsiteX1" fmla="*/ 1239351 w 1617110"/>
              <a:gd name="connsiteY1" fmla="*/ 0 h 2453962"/>
              <a:gd name="connsiteX2" fmla="*/ 1617110 w 1617110"/>
              <a:gd name="connsiteY2" fmla="*/ 1425465 h 2453962"/>
              <a:gd name="connsiteX3" fmla="*/ 1109975 w 1617110"/>
              <a:gd name="connsiteY3" fmla="*/ 2453962 h 2453962"/>
              <a:gd name="connsiteX4" fmla="*/ 166478 w 1617110"/>
              <a:gd name="connsiteY4" fmla="*/ 1959978 h 2453962"/>
              <a:gd name="connsiteX5" fmla="*/ 0 w 1617110"/>
              <a:gd name="connsiteY5" fmla="*/ 1860340 h 2453962"/>
              <a:gd name="connsiteX0" fmla="*/ 0 w 1617110"/>
              <a:gd name="connsiteY0" fmla="*/ 1860340 h 2116031"/>
              <a:gd name="connsiteX1" fmla="*/ 1239351 w 1617110"/>
              <a:gd name="connsiteY1" fmla="*/ 0 h 2116031"/>
              <a:gd name="connsiteX2" fmla="*/ 1617110 w 1617110"/>
              <a:gd name="connsiteY2" fmla="*/ 1425465 h 2116031"/>
              <a:gd name="connsiteX3" fmla="*/ 354601 w 1617110"/>
              <a:gd name="connsiteY3" fmla="*/ 2116031 h 2116031"/>
              <a:gd name="connsiteX4" fmla="*/ 166478 w 1617110"/>
              <a:gd name="connsiteY4" fmla="*/ 1959978 h 2116031"/>
              <a:gd name="connsiteX5" fmla="*/ 0 w 1617110"/>
              <a:gd name="connsiteY5" fmla="*/ 1860340 h 2116031"/>
              <a:gd name="connsiteX0" fmla="*/ 0 w 1398449"/>
              <a:gd name="connsiteY0" fmla="*/ 1860340 h 2116031"/>
              <a:gd name="connsiteX1" fmla="*/ 1239351 w 1398449"/>
              <a:gd name="connsiteY1" fmla="*/ 0 h 2116031"/>
              <a:gd name="connsiteX2" fmla="*/ 1398449 w 1398449"/>
              <a:gd name="connsiteY2" fmla="*/ 173134 h 2116031"/>
              <a:gd name="connsiteX3" fmla="*/ 354601 w 1398449"/>
              <a:gd name="connsiteY3" fmla="*/ 2116031 h 2116031"/>
              <a:gd name="connsiteX4" fmla="*/ 166478 w 1398449"/>
              <a:gd name="connsiteY4" fmla="*/ 1959978 h 2116031"/>
              <a:gd name="connsiteX5" fmla="*/ 0 w 1398449"/>
              <a:gd name="connsiteY5" fmla="*/ 1860340 h 2116031"/>
              <a:gd name="connsiteX0" fmla="*/ 0 w 1398449"/>
              <a:gd name="connsiteY0" fmla="*/ 1860340 h 2453962"/>
              <a:gd name="connsiteX1" fmla="*/ 1239351 w 1398449"/>
              <a:gd name="connsiteY1" fmla="*/ 0 h 2453962"/>
              <a:gd name="connsiteX2" fmla="*/ 1398449 w 1398449"/>
              <a:gd name="connsiteY2" fmla="*/ 173134 h 2453962"/>
              <a:gd name="connsiteX3" fmla="*/ 811801 w 1398449"/>
              <a:gd name="connsiteY3" fmla="*/ 2453962 h 2453962"/>
              <a:gd name="connsiteX4" fmla="*/ 166478 w 1398449"/>
              <a:gd name="connsiteY4" fmla="*/ 1959978 h 2453962"/>
              <a:gd name="connsiteX5" fmla="*/ 0 w 1398449"/>
              <a:gd name="connsiteY5" fmla="*/ 1860340 h 2453962"/>
              <a:gd name="connsiteX0" fmla="*/ 0 w 1398449"/>
              <a:gd name="connsiteY0" fmla="*/ 1860340 h 2453962"/>
              <a:gd name="connsiteX1" fmla="*/ 1239351 w 1398449"/>
              <a:gd name="connsiteY1" fmla="*/ 0 h 2453962"/>
              <a:gd name="connsiteX2" fmla="*/ 1398449 w 1398449"/>
              <a:gd name="connsiteY2" fmla="*/ 173134 h 2453962"/>
              <a:gd name="connsiteX3" fmla="*/ 811801 w 1398449"/>
              <a:gd name="connsiteY3" fmla="*/ 2453962 h 2453962"/>
              <a:gd name="connsiteX4" fmla="*/ 424895 w 1398449"/>
              <a:gd name="connsiteY4" fmla="*/ 2138882 h 2453962"/>
              <a:gd name="connsiteX5" fmla="*/ 0 w 1398449"/>
              <a:gd name="connsiteY5" fmla="*/ 1860340 h 2453962"/>
              <a:gd name="connsiteX0" fmla="*/ 0 w 1398449"/>
              <a:gd name="connsiteY0" fmla="*/ 1860340 h 2453962"/>
              <a:gd name="connsiteX1" fmla="*/ 1239351 w 1398449"/>
              <a:gd name="connsiteY1" fmla="*/ 0 h 2453962"/>
              <a:gd name="connsiteX2" fmla="*/ 1398449 w 1398449"/>
              <a:gd name="connsiteY2" fmla="*/ 173134 h 2453962"/>
              <a:gd name="connsiteX3" fmla="*/ 811801 w 1398449"/>
              <a:gd name="connsiteY3" fmla="*/ 2453962 h 2453962"/>
              <a:gd name="connsiteX4" fmla="*/ 385138 w 1398449"/>
              <a:gd name="connsiteY4" fmla="*/ 2218395 h 2453962"/>
              <a:gd name="connsiteX5" fmla="*/ 0 w 1398449"/>
              <a:gd name="connsiteY5" fmla="*/ 1860340 h 2453962"/>
              <a:gd name="connsiteX0" fmla="*/ 0 w 1398449"/>
              <a:gd name="connsiteY0" fmla="*/ 1860340 h 2533475"/>
              <a:gd name="connsiteX1" fmla="*/ 1239351 w 1398449"/>
              <a:gd name="connsiteY1" fmla="*/ 0 h 2533475"/>
              <a:gd name="connsiteX2" fmla="*/ 1398449 w 1398449"/>
              <a:gd name="connsiteY2" fmla="*/ 173134 h 2533475"/>
              <a:gd name="connsiteX3" fmla="*/ 831679 w 1398449"/>
              <a:gd name="connsiteY3" fmla="*/ 2533475 h 2533475"/>
              <a:gd name="connsiteX4" fmla="*/ 385138 w 1398449"/>
              <a:gd name="connsiteY4" fmla="*/ 2218395 h 2533475"/>
              <a:gd name="connsiteX5" fmla="*/ 0 w 1398449"/>
              <a:gd name="connsiteY5" fmla="*/ 1860340 h 25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449" h="2533475">
                <a:moveTo>
                  <a:pt x="0" y="1860340"/>
                </a:moveTo>
                <a:lnTo>
                  <a:pt x="1239351" y="0"/>
                </a:lnTo>
                <a:lnTo>
                  <a:pt x="1398449" y="173134"/>
                </a:lnTo>
                <a:lnTo>
                  <a:pt x="831679" y="2533475"/>
                </a:lnTo>
                <a:lnTo>
                  <a:pt x="385138" y="2218395"/>
                </a:lnTo>
                <a:lnTo>
                  <a:pt x="0" y="186034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Imprint </a:t>
            </a:r>
            <a:r>
              <a:rPr lang="de-DE" dirty="0" err="1"/>
              <a:t>of</a:t>
            </a:r>
            <a:r>
              <a:rPr lang="de-DE" dirty="0"/>
              <a:t> sterile </a:t>
            </a:r>
            <a:r>
              <a:rPr lang="de-DE" dirty="0" err="1"/>
              <a:t>n‘s</a:t>
            </a:r>
            <a:r>
              <a:rPr lang="de-DE" dirty="0"/>
              <a:t> on </a:t>
            </a:r>
            <a:r>
              <a:rPr lang="de-DE" dirty="0" err="1"/>
              <a:t>ß-spectrum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</p:txBody>
      </p:sp>
      <p:pic>
        <p:nvPicPr>
          <p:cNvPr id="5" name="Inhaltsplatzhalt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863" y="2705626"/>
            <a:ext cx="4105734" cy="2784347"/>
          </a:xfrm>
          <a:prstGeom prst="rect">
            <a:avLst/>
          </a:prstGeom>
        </p:spPr>
      </p:pic>
      <p:cxnSp>
        <p:nvCxnSpPr>
          <p:cNvPr id="6" name="Gerade Verbindung mit Pfeil 10"/>
          <p:cNvCxnSpPr/>
          <p:nvPr/>
        </p:nvCxnSpPr>
        <p:spPr bwMode="auto">
          <a:xfrm flipV="1">
            <a:off x="6266110" y="3977788"/>
            <a:ext cx="883701" cy="10058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arrow"/>
            <a:tailEnd type="none"/>
          </a:ln>
          <a:effectLst/>
        </p:spPr>
      </p:cxnSp>
      <p:sp>
        <p:nvSpPr>
          <p:cNvPr id="7" name="Textfeld 14"/>
          <p:cNvSpPr txBox="1"/>
          <p:nvPr/>
        </p:nvSpPr>
        <p:spPr>
          <a:xfrm>
            <a:off x="6402204" y="3169875"/>
            <a:ext cx="1495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rgbClr val="C00000"/>
                </a:solidFill>
                <a:latin typeface="+mj-lt"/>
              </a:rPr>
              <a:t>Characteristic</a:t>
            </a:r>
          </a:p>
          <a:p>
            <a:pPr algn="r"/>
            <a:r>
              <a:rPr lang="en-US" sz="1800" dirty="0">
                <a:solidFill>
                  <a:srgbClr val="C00000"/>
                </a:solidFill>
                <a:latin typeface="+mj-lt"/>
              </a:rPr>
              <a:t>kink-like signature</a:t>
            </a:r>
          </a:p>
          <a:p>
            <a:pPr algn="r"/>
            <a:r>
              <a:rPr lang="en-US" sz="1800" dirty="0">
                <a:solidFill>
                  <a:srgbClr val="C00000"/>
                </a:solidFill>
                <a:latin typeface="+mj-lt"/>
              </a:rPr>
              <a:t>and spectral distortion</a:t>
            </a:r>
          </a:p>
        </p:txBody>
      </p:sp>
      <p:cxnSp>
        <p:nvCxnSpPr>
          <p:cNvPr id="8" name="Gerade Verbindung mit Pfeil 10"/>
          <p:cNvCxnSpPr/>
          <p:nvPr/>
        </p:nvCxnSpPr>
        <p:spPr bwMode="auto">
          <a:xfrm>
            <a:off x="5752489" y="3247192"/>
            <a:ext cx="649715" cy="32663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arrow"/>
            <a:tailEnd type="none"/>
          </a:ln>
          <a:effectLst/>
        </p:spPr>
      </p:cxnSp>
      <p:cxnSp>
        <p:nvCxnSpPr>
          <p:cNvPr id="9" name="Gerade Verbindung mit Pfeil 7"/>
          <p:cNvCxnSpPr/>
          <p:nvPr/>
        </p:nvCxnSpPr>
        <p:spPr bwMode="auto">
          <a:xfrm flipH="1" flipV="1">
            <a:off x="6302938" y="5333422"/>
            <a:ext cx="1474448" cy="27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0" name="Textfeld 8"/>
          <p:cNvSpPr txBox="1"/>
          <p:nvPr/>
        </p:nvSpPr>
        <p:spPr>
          <a:xfrm>
            <a:off x="6402205" y="5418050"/>
            <a:ext cx="10711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err="1">
                <a:latin typeface="+mj-lt"/>
              </a:rPr>
              <a:t>Mass</a:t>
            </a:r>
            <a:r>
              <a:rPr lang="de-DE" sz="1050" dirty="0">
                <a:latin typeface="+mj-lt"/>
              </a:rPr>
              <a:t> </a:t>
            </a:r>
            <a:r>
              <a:rPr lang="de-DE" sz="1050" dirty="0" err="1">
                <a:latin typeface="+mj-lt"/>
              </a:rPr>
              <a:t>of</a:t>
            </a:r>
            <a:r>
              <a:rPr lang="de-DE" sz="1050" dirty="0">
                <a:latin typeface="+mj-lt"/>
              </a:rPr>
              <a:t> </a:t>
            </a:r>
            <a:r>
              <a:rPr lang="de-DE" sz="1050" dirty="0" err="1">
                <a:latin typeface="+mj-lt"/>
              </a:rPr>
              <a:t>the</a:t>
            </a:r>
            <a:r>
              <a:rPr lang="de-DE" sz="1050" dirty="0">
                <a:latin typeface="+mj-lt"/>
              </a:rPr>
              <a:t> </a:t>
            </a:r>
          </a:p>
          <a:p>
            <a:r>
              <a:rPr lang="de-DE" sz="1050" dirty="0">
                <a:latin typeface="+mj-lt"/>
              </a:rPr>
              <a:t>sterile </a:t>
            </a:r>
            <a:r>
              <a:rPr lang="de-DE" sz="1050" dirty="0" err="1">
                <a:latin typeface="+mj-lt"/>
              </a:rPr>
              <a:t>neutrino</a:t>
            </a:r>
            <a:endParaRPr lang="en-US" sz="1050" dirty="0">
              <a:latin typeface="+mj-lt"/>
            </a:endParaRPr>
          </a:p>
        </p:txBody>
      </p:sp>
      <p:cxnSp>
        <p:nvCxnSpPr>
          <p:cNvPr id="11" name="Gerade Verbindung mit Pfeil 9"/>
          <p:cNvCxnSpPr/>
          <p:nvPr/>
        </p:nvCxnSpPr>
        <p:spPr bwMode="auto">
          <a:xfrm>
            <a:off x="5180074" y="4843949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feld 12"/>
          <p:cNvSpPr txBox="1"/>
          <p:nvPr/>
        </p:nvSpPr>
        <p:spPr>
          <a:xfrm>
            <a:off x="5096929" y="4447098"/>
            <a:ext cx="13468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err="1">
                <a:latin typeface="+mj-lt"/>
              </a:rPr>
              <a:t>Active</a:t>
            </a:r>
            <a:r>
              <a:rPr lang="de-DE" sz="1050" dirty="0">
                <a:latin typeface="+mj-lt"/>
              </a:rPr>
              <a:t>-</a:t>
            </a:r>
            <a:r>
              <a:rPr lang="de-DE" sz="1050" dirty="0" err="1">
                <a:latin typeface="+mj-lt"/>
              </a:rPr>
              <a:t>to</a:t>
            </a:r>
            <a:r>
              <a:rPr lang="de-DE" sz="1050" dirty="0">
                <a:latin typeface="+mj-lt"/>
              </a:rPr>
              <a:t>-sterile </a:t>
            </a:r>
          </a:p>
          <a:p>
            <a:r>
              <a:rPr lang="de-DE" sz="1050" dirty="0" err="1">
                <a:latin typeface="+mj-lt"/>
              </a:rPr>
              <a:t>mixing</a:t>
            </a:r>
            <a:r>
              <a:rPr lang="de-DE" sz="1050" dirty="0">
                <a:latin typeface="+mj-lt"/>
              </a:rPr>
              <a:t> </a:t>
            </a:r>
            <a:r>
              <a:rPr lang="de-DE" sz="1050" dirty="0" err="1">
                <a:latin typeface="+mj-lt"/>
              </a:rPr>
              <a:t>amplitude</a:t>
            </a:r>
            <a:r>
              <a:rPr lang="de-DE" sz="1050" dirty="0">
                <a:latin typeface="+mj-lt"/>
              </a:rPr>
              <a:t>    </a:t>
            </a:r>
            <a:endParaRPr lang="en-US" sz="1050" dirty="0">
              <a:latin typeface="+mj-lt"/>
            </a:endParaRPr>
          </a:p>
        </p:txBody>
      </p:sp>
      <p:pic>
        <p:nvPicPr>
          <p:cNvPr id="2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17" y="2226469"/>
            <a:ext cx="761025" cy="76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734984" y="2272178"/>
                <a:ext cx="3147528" cy="4382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>
                              <a:latin typeface="+mj-lt"/>
                            </a:rPr>
                          </m:ctrlPr>
                        </m:fPr>
                        <m:num>
                          <m:r>
                            <a:rPr lang="en-US" sz="1500" i="1">
                              <a:latin typeface="+mj-lt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500" i="1">
                              <a:latin typeface="+mj-lt"/>
                              <a:ea typeface="Cambria Math" charset="0"/>
                              <a:cs typeface="Cambria Math" charset="0"/>
                            </a:rPr>
                            <m:t>Γ</m:t>
                          </m:r>
                        </m:num>
                        <m:den>
                          <m:r>
                            <a:rPr lang="en-US" sz="1500" i="1">
                              <a:latin typeface="+mj-lt"/>
                            </a:rPr>
                            <m:t>𝑑𝐸</m:t>
                          </m:r>
                        </m:den>
                      </m:f>
                      <m:r>
                        <a:rPr lang="en-US" sz="1500" i="1">
                          <a:latin typeface="+mj-lt"/>
                        </a:rPr>
                        <m:t>=</m:t>
                      </m:r>
                      <m:func>
                        <m:funcPr>
                          <m:ctrlPr>
                            <a:rPr lang="en-US" sz="1500" i="1">
                              <a:latin typeface="+mj-lt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>
                              <a:latin typeface="+mj-lt"/>
                            </a:rPr>
                            <m:t>cos</m:t>
                          </m:r>
                          <m:r>
                            <a:rPr lang="en-US" sz="1500" baseline="30000">
                              <a:latin typeface="+mj-lt"/>
                            </a:rPr>
                            <m:t>2</m:t>
                          </m:r>
                        </m:fName>
                        <m:e>
                          <m:r>
                            <a:rPr lang="en-US" sz="1500" i="1">
                              <a:latin typeface="+mj-lt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  <m:f>
                            <m:fPr>
                              <m:ctrlPr>
                                <a:rPr lang="en-US" sz="1500" i="1">
                                  <a:latin typeface="+mj-lt"/>
                                </a:rPr>
                              </m:ctrlPr>
                            </m:fPr>
                            <m:num>
                              <m:r>
                                <a:rPr lang="en-US" sz="1500" i="1">
                                  <a:latin typeface="+mj-lt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>
                                  <a:latin typeface="+mj-lt"/>
                                  <a:ea typeface="Cambria Math" charset="0"/>
                                  <a:cs typeface="Cambria Math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en-US" sz="1500" i="1">
                                  <a:latin typeface="+mj-lt"/>
                                </a:rPr>
                                <m:t>𝑑𝐸</m:t>
                              </m:r>
                            </m:den>
                          </m:f>
                          <m:r>
                            <a:rPr lang="en-US" sz="1500" i="1">
                              <a:latin typeface="+mj-lt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500" i="1">
                                  <a:latin typeface="+mj-lt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+mj-lt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500" i="1">
                                  <a:latin typeface="+mj-lt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</m:sub>
                          </m:sSub>
                          <m:r>
                            <a:rPr lang="en-US" sz="1500" i="1">
                              <a:latin typeface="+mj-lt"/>
                            </a:rPr>
                            <m:t>)</m:t>
                          </m:r>
                        </m:e>
                      </m:func>
                      <m:r>
                        <a:rPr lang="en-US" sz="1500" i="1">
                          <a:latin typeface="+mj-lt"/>
                        </a:rPr>
                        <m:t>+</m:t>
                      </m:r>
                      <m:func>
                        <m:funcPr>
                          <m:ctrlPr>
                            <a:rPr lang="en-US" sz="1500" i="1">
                              <a:latin typeface="+mj-lt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>
                              <a:solidFill>
                                <a:srgbClr val="FF0000"/>
                              </a:solidFill>
                              <a:latin typeface="+mj-lt"/>
                            </a:rPr>
                            <m:t>sin</m:t>
                          </m:r>
                          <m:r>
                            <a:rPr lang="en-US" sz="1500" baseline="30000">
                              <a:solidFill>
                                <a:srgbClr val="FF0000"/>
                              </a:solidFill>
                              <a:latin typeface="+mj-lt"/>
                            </a:rPr>
                            <m:t>2</m:t>
                          </m:r>
                        </m:fName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+mj-lt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  <m:f>
                            <m:fPr>
                              <m:ctrlPr>
                                <a:rPr lang="en-US" sz="1500" i="1">
                                  <a:latin typeface="+mj-lt"/>
                                </a:rPr>
                              </m:ctrlPr>
                            </m:fPr>
                            <m:num>
                              <m:r>
                                <a:rPr lang="en-US" sz="1500" i="1">
                                  <a:latin typeface="+mj-lt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>
                                  <a:latin typeface="+mj-lt"/>
                                  <a:ea typeface="Cambria Math" charset="0"/>
                                  <a:cs typeface="Cambria Math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en-US" sz="1500" i="1">
                                  <a:latin typeface="+mj-lt"/>
                                </a:rPr>
                                <m:t>𝑑𝐸</m:t>
                              </m:r>
                            </m:den>
                          </m:f>
                          <m:r>
                            <a:rPr lang="en-US" sz="1500" i="1">
                              <a:latin typeface="+mj-lt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+mj-lt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+mj-lt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+mj-lt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1500" i="1">
                              <a:latin typeface="+mj-lt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500" dirty="0">
                  <a:latin typeface="+mj-lt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984" y="2272178"/>
                <a:ext cx="3147528" cy="4382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feld 19"/>
          <p:cNvSpPr txBox="1"/>
          <p:nvPr/>
        </p:nvSpPr>
        <p:spPr>
          <a:xfrm>
            <a:off x="846337" y="4736474"/>
            <a:ext cx="1152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New </a:t>
            </a:r>
            <a:r>
              <a:rPr lang="de-DE" sz="1200" dirty="0" err="1">
                <a:latin typeface="+mj-lt"/>
              </a:rPr>
              <a:t>mass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eigenstate</a:t>
            </a:r>
            <a:endParaRPr lang="en-US" sz="1200" dirty="0">
              <a:latin typeface="+mj-lt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728" y="3985910"/>
            <a:ext cx="1438612" cy="126516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46" name="TextBox 45"/>
          <p:cNvSpPr txBox="1"/>
          <p:nvPr/>
        </p:nvSpPr>
        <p:spPr>
          <a:xfrm>
            <a:off x="2930658" y="5251072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+mj-lt"/>
              </a:rPr>
              <a:t>m</a:t>
            </a:r>
            <a:r>
              <a:rPr lang="en-US" sz="1800" baseline="-25000">
                <a:latin typeface="+mj-lt"/>
              </a:rPr>
              <a:t>1</a:t>
            </a:r>
            <a:r>
              <a:rPr lang="en-US" sz="1800">
                <a:latin typeface="+mj-lt"/>
              </a:rPr>
              <a:t>     m</a:t>
            </a:r>
            <a:r>
              <a:rPr lang="en-US" sz="1800" baseline="-25000">
                <a:latin typeface="+mj-lt"/>
              </a:rPr>
              <a:t>2</a:t>
            </a:r>
            <a:r>
              <a:rPr lang="en-US" sz="1800">
                <a:latin typeface="+mj-lt"/>
              </a:rPr>
              <a:t>     m</a:t>
            </a:r>
            <a:r>
              <a:rPr lang="en-US" sz="1800" baseline="-25000">
                <a:latin typeface="+mj-lt"/>
              </a:rPr>
              <a:t>3</a:t>
            </a:r>
            <a:endParaRPr lang="en-US" sz="1800" baseline="-25000" dirty="0"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298" y="4777328"/>
            <a:ext cx="790998" cy="671791"/>
          </a:xfrm>
          <a:prstGeom prst="rect">
            <a:avLst/>
          </a:prstGeom>
          <a:effectLst/>
        </p:spPr>
      </p:pic>
      <p:cxnSp>
        <p:nvCxnSpPr>
          <p:cNvPr id="48" name="Curved Connector 47"/>
          <p:cNvCxnSpPr/>
          <p:nvPr/>
        </p:nvCxnSpPr>
        <p:spPr>
          <a:xfrm flipV="1">
            <a:off x="2151719" y="4680021"/>
            <a:ext cx="791390" cy="469848"/>
          </a:xfrm>
          <a:prstGeom prst="curvedConnector3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EBCFF08D-361D-4753-903B-3DC1B04A8E6C}"/>
              </a:ext>
            </a:extLst>
          </p:cNvPr>
          <p:cNvSpPr txBox="1"/>
          <p:nvPr/>
        </p:nvSpPr>
        <p:spPr>
          <a:xfrm>
            <a:off x="467544" y="6381328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</a:rPr>
              <a:t>By Susanne Mertens / TRISTAN</a:t>
            </a:r>
          </a:p>
        </p:txBody>
      </p:sp>
    </p:spTree>
    <p:extLst>
      <p:ext uri="{BB962C8B-B14F-4D97-AF65-F5344CB8AC3E}">
        <p14:creationId xmlns:p14="http://schemas.microsoft.com/office/powerpoint/2010/main" val="572210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(1)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4963141"/>
            <a:ext cx="3886200" cy="526832"/>
          </a:xfrm>
        </p:spPr>
        <p:txBody>
          <a:bodyPr>
            <a:noAutofit/>
          </a:bodyPr>
          <a:lstStyle/>
          <a:p>
            <a:r>
              <a:rPr lang="en-US" sz="1500" dirty="0">
                <a:latin typeface="+mj-lt"/>
              </a:rPr>
              <a:t>Strong constrains from astrophysics </a:t>
            </a:r>
            <a:br>
              <a:rPr lang="en-US" sz="1500" dirty="0">
                <a:latin typeface="+mj-lt"/>
              </a:rPr>
            </a:br>
            <a:r>
              <a:rPr lang="en-US" sz="1500" dirty="0">
                <a:latin typeface="+mj-lt"/>
              </a:rPr>
              <a:t>(model-dependent)</a:t>
            </a:r>
          </a:p>
          <a:p>
            <a:r>
              <a:rPr lang="en-US" sz="1500" dirty="0">
                <a:latin typeface="+mj-lt"/>
              </a:rPr>
              <a:t>Laboratory limits are only in the per-mil level</a:t>
            </a:r>
          </a:p>
          <a:p>
            <a:pPr marL="0" indent="0">
              <a:buNone/>
            </a:pPr>
            <a:endParaRPr lang="en-US" sz="1500" dirty="0">
              <a:latin typeface="+mj-lt"/>
            </a:endParaRPr>
          </a:p>
          <a:p>
            <a:pPr marL="0" indent="0">
              <a:buNone/>
            </a:pPr>
            <a:endParaRPr lang="en-US" sz="1500" dirty="0">
              <a:latin typeface="+mj-lt"/>
            </a:endParaRPr>
          </a:p>
          <a:p>
            <a:pPr marL="0" indent="0">
              <a:buNone/>
            </a:pPr>
            <a:endParaRPr lang="en-US" sz="1500" dirty="0">
              <a:latin typeface="+mj-lt"/>
            </a:endParaRPr>
          </a:p>
          <a:p>
            <a:pPr marL="0" indent="0">
              <a:buNone/>
            </a:pPr>
            <a:endParaRPr lang="en-US" sz="1500" dirty="0">
              <a:latin typeface="+mj-lt"/>
            </a:endParaRPr>
          </a:p>
          <a:p>
            <a:pPr marL="0" indent="0">
              <a:buNone/>
            </a:pPr>
            <a:endParaRPr lang="en-US" sz="1500" dirty="0">
              <a:latin typeface="+mj-lt"/>
            </a:endParaRPr>
          </a:p>
          <a:p>
            <a:pPr marL="0" indent="0">
              <a:buNone/>
            </a:pPr>
            <a:r>
              <a:rPr lang="en-US" sz="1500" dirty="0">
                <a:latin typeface="+mj-lt"/>
              </a:rPr>
              <a:t>f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29150" y="4963141"/>
            <a:ext cx="3886200" cy="526832"/>
          </a:xfrm>
        </p:spPr>
        <p:txBody>
          <a:bodyPr>
            <a:noAutofit/>
          </a:bodyPr>
          <a:lstStyle/>
          <a:p>
            <a:r>
              <a:rPr lang="en-US" sz="1500" dirty="0">
                <a:latin typeface="+mj-lt"/>
              </a:rPr>
              <a:t>Expected signal after 3-years with full KATRIN source strength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2414-C710-9540-B94C-80349385F45B}" type="slidenum">
              <a:rPr lang="en-US" smtClean="0">
                <a:latin typeface="+mj-lt"/>
              </a:rPr>
              <a:t>42</a:t>
            </a:fld>
            <a:endParaRPr lang="en-US">
              <a:latin typeface="+mj-lt"/>
            </a:endParaRPr>
          </a:p>
        </p:txBody>
      </p:sp>
      <p:pic>
        <p:nvPicPr>
          <p:cNvPr id="6" name="Inhalts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9" y="2226469"/>
            <a:ext cx="3880922" cy="263546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28651" y="3024868"/>
            <a:ext cx="482510" cy="5755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31576" y="4028080"/>
            <a:ext cx="68480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595959"/>
                </a:solidFill>
                <a:latin typeface="+mj-lt"/>
              </a:rPr>
              <a:t>90% CL</a:t>
            </a:r>
          </a:p>
          <a:p>
            <a:r>
              <a:rPr lang="en-US" sz="1050" dirty="0">
                <a:solidFill>
                  <a:srgbClr val="595959"/>
                </a:solidFill>
                <a:latin typeface="+mj-lt"/>
              </a:rPr>
              <a:t>N ~ 10</a:t>
            </a:r>
            <a:r>
              <a:rPr lang="en-US" sz="1050" baseline="30000" dirty="0">
                <a:solidFill>
                  <a:srgbClr val="595959"/>
                </a:solidFill>
                <a:latin typeface="+mj-lt"/>
              </a:rPr>
              <a:t>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41247" y="346195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3F40FF"/>
                </a:solidFill>
                <a:latin typeface="+mj-lt"/>
              </a:rPr>
              <a:t>X-ray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83972" y="245462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3F40FF"/>
                </a:solidFill>
                <a:latin typeface="+mj-lt"/>
              </a:rPr>
              <a:t>laboratory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03339" y="3312659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3F40FF"/>
                </a:solidFill>
                <a:latin typeface="+mj-lt"/>
              </a:rPr>
              <a:t>overproduction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544670" y="3621455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3F40FF"/>
                </a:solidFill>
                <a:latin typeface="+mj-lt"/>
              </a:rPr>
              <a:t>Phase-space</a:t>
            </a:r>
          </a:p>
        </p:txBody>
      </p:sp>
      <p:pic>
        <p:nvPicPr>
          <p:cNvPr id="16" name="Inhaltsplatzhalt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86" y="2226469"/>
            <a:ext cx="3886200" cy="2635469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4596494" y="2568626"/>
            <a:ext cx="482510" cy="5755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j-lt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4EF45F4-31A0-4DC9-AD38-38F5EB65FC39}"/>
              </a:ext>
            </a:extLst>
          </p:cNvPr>
          <p:cNvSpPr txBox="1"/>
          <p:nvPr/>
        </p:nvSpPr>
        <p:spPr>
          <a:xfrm>
            <a:off x="467544" y="6381328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</a:rPr>
              <a:t>By Susanne Mertens / TRISTAN</a:t>
            </a:r>
          </a:p>
        </p:txBody>
      </p:sp>
    </p:spTree>
    <p:extLst>
      <p:ext uri="{BB962C8B-B14F-4D97-AF65-F5344CB8AC3E}">
        <p14:creationId xmlns:p14="http://schemas.microsoft.com/office/powerpoint/2010/main" val="4710086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677561" y="3264823"/>
            <a:ext cx="3248807" cy="2251113"/>
            <a:chOff x="740735" y="1978539"/>
            <a:chExt cx="5934374" cy="4111953"/>
          </a:xfrm>
        </p:grpSpPr>
        <p:pic>
          <p:nvPicPr>
            <p:cNvPr id="46" name="Grafik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032" y="1978539"/>
              <a:ext cx="5353042" cy="3629659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5075929" y="5584517"/>
              <a:ext cx="1146222" cy="505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E(</a:t>
              </a:r>
              <a:r>
                <a:rPr lang="en-US" sz="1200" dirty="0" err="1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eV</a:t>
              </a: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)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613392" y="2535143"/>
              <a:ext cx="2436535" cy="843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Signature of </a:t>
              </a:r>
            </a:p>
            <a:p>
              <a:r>
                <a:rPr lang="en-US" sz="1200" dirty="0">
                  <a:latin typeface="+mj-lt"/>
                </a:rPr>
                <a:t>neutrino mass</a:t>
              </a:r>
            </a:p>
          </p:txBody>
        </p:sp>
        <p:cxnSp>
          <p:nvCxnSpPr>
            <p:cNvPr id="49" name="Straight Arrow Connector 48"/>
            <p:cNvCxnSpPr/>
            <p:nvPr/>
          </p:nvCxnSpPr>
          <p:spPr bwMode="auto">
            <a:xfrm>
              <a:off x="4125310" y="3443140"/>
              <a:ext cx="307787" cy="13765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50" name="Picture 49" descr="axi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99824" y="2378101"/>
              <a:ext cx="906402" cy="624579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1477153" y="5259340"/>
              <a:ext cx="5197956" cy="4216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18597            18598              18599           18600      </a:t>
              </a:r>
            </a:p>
          </p:txBody>
        </p:sp>
      </p:grpSp>
      <p:pic>
        <p:nvPicPr>
          <p:cNvPr id="18" name="image110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t="1564" r="2648" b="426"/>
          <a:stretch>
            <a:fillRect/>
          </a:stretch>
        </p:blipFill>
        <p:spPr>
          <a:xfrm>
            <a:off x="264533" y="2037114"/>
            <a:ext cx="2872637" cy="124621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Challenge (2)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Textfeld 20"/>
          <p:cNvSpPr txBox="1"/>
          <p:nvPr/>
        </p:nvSpPr>
        <p:spPr>
          <a:xfrm rot="20505546">
            <a:off x="1838385" y="1980219"/>
            <a:ext cx="8883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V</a:t>
            </a:r>
            <a:r>
              <a:rPr lang="en-US" sz="1050" baseline="-25000" dirty="0" err="1"/>
              <a:t>ret</a:t>
            </a:r>
            <a:r>
              <a:rPr lang="en-US" sz="1050" baseline="-25000" dirty="0"/>
              <a:t> </a:t>
            </a:r>
            <a:r>
              <a:rPr lang="en-US" sz="1050" dirty="0"/>
              <a:t>= -18 kV</a:t>
            </a:r>
          </a:p>
        </p:txBody>
      </p:sp>
      <p:sp>
        <p:nvSpPr>
          <p:cNvPr id="9" name="Textfeld 21"/>
          <p:cNvSpPr txBox="1"/>
          <p:nvPr/>
        </p:nvSpPr>
        <p:spPr>
          <a:xfrm rot="20531873">
            <a:off x="639731" y="3057648"/>
            <a:ext cx="8980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10</a:t>
            </a:r>
            <a:r>
              <a:rPr lang="en-US" sz="1050" baseline="30000"/>
              <a:t>11</a:t>
            </a:r>
            <a:r>
              <a:rPr lang="en-US" sz="1050"/>
              <a:t> </a:t>
            </a:r>
            <a:r>
              <a:rPr lang="en-US" sz="1050" dirty="0"/>
              <a:t>decays/s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721211" y="3264824"/>
            <a:ext cx="3192369" cy="2257328"/>
            <a:chOff x="6132157" y="1978025"/>
            <a:chExt cx="5813810" cy="4110951"/>
          </a:xfrm>
        </p:grpSpPr>
        <p:pic>
          <p:nvPicPr>
            <p:cNvPr id="39" name="Grafik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916" y="1978025"/>
              <a:ext cx="5340848" cy="3621956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0" name="TextBox 39"/>
            <p:cNvSpPr txBox="1"/>
            <p:nvPr/>
          </p:nvSpPr>
          <p:spPr>
            <a:xfrm>
              <a:off x="10633922" y="5584517"/>
              <a:ext cx="1312045" cy="504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E(</a:t>
              </a:r>
              <a:r>
                <a:rPr lang="en-US" sz="1200" dirty="0" err="1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keV</a:t>
              </a: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+mj-lt"/>
                </a:rPr>
                <a:t>)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144262" y="2491783"/>
              <a:ext cx="2473780" cy="840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Signature of </a:t>
              </a:r>
            </a:p>
            <a:p>
              <a:r>
                <a:rPr lang="en-US" sz="1200" dirty="0">
                  <a:latin typeface="+mj-lt"/>
                </a:rPr>
                <a:t>sterile neutrino</a:t>
              </a:r>
            </a:p>
          </p:txBody>
        </p:sp>
        <p:cxnSp>
          <p:nvCxnSpPr>
            <p:cNvPr id="42" name="Straight Arrow Connector 41"/>
            <p:cNvCxnSpPr>
              <a:stCxn id="41" idx="2"/>
            </p:cNvCxnSpPr>
            <p:nvPr/>
          </p:nvCxnSpPr>
          <p:spPr bwMode="auto">
            <a:xfrm flipH="1">
              <a:off x="8986084" y="3332548"/>
              <a:ext cx="1395069" cy="39297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43" name="Picture 42" descr="axi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991246" y="2378101"/>
              <a:ext cx="906402" cy="624579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856628" y="5259338"/>
              <a:ext cx="4721616" cy="6726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0     2      4      6      8      10    12   14    16    18    20      </a:t>
              </a:r>
            </a:p>
          </p:txBody>
        </p:sp>
      </p:grpSp>
      <p:pic>
        <p:nvPicPr>
          <p:cNvPr id="52" name="image110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t="1564" r="2648" b="426"/>
          <a:stretch>
            <a:fillRect/>
          </a:stretch>
        </p:blipFill>
        <p:spPr>
          <a:xfrm>
            <a:off x="4304968" y="2044627"/>
            <a:ext cx="2872637" cy="1246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92" y="1958393"/>
            <a:ext cx="1415714" cy="907668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3" name="Textfeld 20"/>
          <p:cNvSpPr txBox="1"/>
          <p:nvPr/>
        </p:nvSpPr>
        <p:spPr>
          <a:xfrm rot="20505546">
            <a:off x="5886590" y="2006123"/>
            <a:ext cx="7761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rgbClr val="FF0000"/>
                </a:solidFill>
              </a:rPr>
              <a:t>V</a:t>
            </a:r>
            <a:r>
              <a:rPr lang="en-US" sz="1050" baseline="-25000" dirty="0" err="1">
                <a:solidFill>
                  <a:srgbClr val="FF0000"/>
                </a:solidFill>
              </a:rPr>
              <a:t>ret</a:t>
            </a:r>
            <a:r>
              <a:rPr lang="en-US" sz="1050" baseline="-25000" dirty="0">
                <a:solidFill>
                  <a:srgbClr val="FF0000"/>
                </a:solidFill>
              </a:rPr>
              <a:t> </a:t>
            </a:r>
            <a:r>
              <a:rPr lang="en-US" sz="1050" dirty="0">
                <a:solidFill>
                  <a:srgbClr val="FF0000"/>
                </a:solidFill>
              </a:rPr>
              <a:t>= 0 kV</a:t>
            </a:r>
          </a:p>
        </p:txBody>
      </p:sp>
      <p:sp>
        <p:nvSpPr>
          <p:cNvPr id="54" name="Textfeld 21"/>
          <p:cNvSpPr txBox="1"/>
          <p:nvPr/>
        </p:nvSpPr>
        <p:spPr>
          <a:xfrm rot="20531873">
            <a:off x="4695359" y="3032706"/>
            <a:ext cx="8980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10</a:t>
            </a:r>
            <a:r>
              <a:rPr lang="en-US" sz="1050" baseline="30000"/>
              <a:t>11</a:t>
            </a:r>
            <a:r>
              <a:rPr lang="en-US" sz="1050"/>
              <a:t> </a:t>
            </a:r>
            <a:r>
              <a:rPr lang="en-US" sz="1050" dirty="0"/>
              <a:t>decays/s</a:t>
            </a:r>
          </a:p>
        </p:txBody>
      </p:sp>
      <p:sp>
        <p:nvSpPr>
          <p:cNvPr id="27" name="Rounded Rectangle 26"/>
          <p:cNvSpPr/>
          <p:nvPr/>
        </p:nvSpPr>
        <p:spPr>
          <a:xfrm rot="541514">
            <a:off x="7349574" y="3223789"/>
            <a:ext cx="1788303" cy="5614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9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New detector system needed </a:t>
            </a:r>
          </a:p>
        </p:txBody>
      </p:sp>
      <p:sp>
        <p:nvSpPr>
          <p:cNvPr id="29" name="TextBox 28"/>
          <p:cNvSpPr txBox="1"/>
          <p:nvPr/>
        </p:nvSpPr>
        <p:spPr>
          <a:xfrm rot="21150749">
            <a:off x="7924107" y="1963683"/>
            <a:ext cx="7665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10</a:t>
            </a:r>
            <a:r>
              <a:rPr lang="en-US" sz="1500" b="1" baseline="30000" dirty="0">
                <a:solidFill>
                  <a:schemeClr val="bg1"/>
                </a:solidFill>
              </a:rPr>
              <a:t>10</a:t>
            </a:r>
            <a:r>
              <a:rPr lang="en-US" sz="1500" b="1" dirty="0">
                <a:solidFill>
                  <a:schemeClr val="bg1"/>
                </a:solidFill>
              </a:rPr>
              <a:t> e/s</a:t>
            </a:r>
          </a:p>
        </p:txBody>
      </p:sp>
      <p:pic>
        <p:nvPicPr>
          <p:cNvPr id="17" name="Content Placeholder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24"/>
          <a:stretch/>
        </p:blipFill>
        <p:spPr>
          <a:xfrm>
            <a:off x="3107000" y="2000379"/>
            <a:ext cx="1415714" cy="985562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 cmpd="sng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 rot="21215874">
            <a:off x="3826681" y="2655342"/>
            <a:ext cx="78739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1 e/min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B6D5445-0C53-473D-B0AF-2830279BA61A}"/>
              </a:ext>
            </a:extLst>
          </p:cNvPr>
          <p:cNvSpPr txBox="1"/>
          <p:nvPr/>
        </p:nvSpPr>
        <p:spPr>
          <a:xfrm>
            <a:off x="467544" y="6381328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</a:rPr>
              <a:t>By Susanne Mertens / TRISTAN</a:t>
            </a:r>
          </a:p>
        </p:txBody>
      </p:sp>
    </p:spTree>
    <p:extLst>
      <p:ext uri="{BB962C8B-B14F-4D97-AF65-F5344CB8AC3E}">
        <p14:creationId xmlns:p14="http://schemas.microsoft.com/office/powerpoint/2010/main" val="5607004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Staged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2414-C710-9540-B94C-80349385F45B}" type="slidenum">
              <a:rPr lang="en-US" smtClean="0">
                <a:latin typeface="+mj-lt"/>
              </a:rPr>
              <a:t>44</a:t>
            </a:fld>
            <a:endParaRPr lang="en-US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19902"/>
            <a:ext cx="5281637" cy="358180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6150523" y="2259806"/>
            <a:ext cx="2364827" cy="1028700"/>
          </a:xfrm>
          <a:prstGeom prst="wedgeRoundRectCallout">
            <a:avLst>
              <a:gd name="adj1" fmla="val -110866"/>
              <a:gd name="adj2" fmla="val 56565"/>
              <a:gd name="adj3" fmla="val 16667"/>
            </a:avLst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+mj-lt"/>
              </a:rPr>
              <a:t>10</a:t>
            </a:r>
            <a:r>
              <a:rPr lang="en-US" sz="1200" baseline="30000" dirty="0">
                <a:solidFill>
                  <a:srgbClr val="FF0000"/>
                </a:solidFill>
                <a:latin typeface="+mj-lt"/>
              </a:rPr>
              <a:t>11</a:t>
            </a:r>
            <a:r>
              <a:rPr lang="en-US" sz="1200" dirty="0">
                <a:solidFill>
                  <a:srgbClr val="FF0000"/>
                </a:solidFill>
                <a:latin typeface="+mj-lt"/>
              </a:rPr>
              <a:t> electrons: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Reduced source strength and 7 days of measurement time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  <a:latin typeface="+mj-lt"/>
              </a:rPr>
              <a:t>With KATRIN “as is”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150523" y="3486200"/>
            <a:ext cx="2364827" cy="1028700"/>
          </a:xfrm>
          <a:prstGeom prst="wedgeRoundRectCallout">
            <a:avLst>
              <a:gd name="adj1" fmla="val -109633"/>
              <a:gd name="adj2" fmla="val 68641"/>
              <a:gd name="adj3" fmla="val 16667"/>
            </a:avLst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+mj-lt"/>
              </a:rPr>
              <a:t>10</a:t>
            </a:r>
            <a:r>
              <a:rPr lang="en-US" sz="1200" baseline="30000" dirty="0">
                <a:solidFill>
                  <a:srgbClr val="FF0000"/>
                </a:solidFill>
                <a:latin typeface="+mj-lt"/>
              </a:rPr>
              <a:t>18</a:t>
            </a:r>
            <a:r>
              <a:rPr lang="en-US" sz="1200" dirty="0">
                <a:solidFill>
                  <a:srgbClr val="FF0000"/>
                </a:solidFill>
                <a:latin typeface="+mj-lt"/>
              </a:rPr>
              <a:t> electrons: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Full source strength and </a:t>
            </a:r>
            <a:br>
              <a:rPr lang="en-US" sz="1200" dirty="0">
                <a:solidFill>
                  <a:schemeClr val="tx1"/>
                </a:solidFill>
                <a:latin typeface="+mj-lt"/>
              </a:rPr>
            </a:br>
            <a:r>
              <a:rPr lang="en-US" sz="1200" dirty="0">
                <a:solidFill>
                  <a:schemeClr val="tx1"/>
                </a:solidFill>
                <a:latin typeface="+mj-lt"/>
              </a:rPr>
              <a:t>3 years of measurement time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  <a:latin typeface="+mj-lt"/>
              </a:rPr>
              <a:t>With TRISTAN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33216" y="2400300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+mj-lt"/>
              </a:rPr>
              <a:t>Current laboratory limits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2900" y="4023410"/>
            <a:ext cx="41148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629017">
            <a:off x="1860268" y="3156130"/>
            <a:ext cx="2818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Setting a new laboratory limit</a:t>
            </a:r>
          </a:p>
          <a:p>
            <a:r>
              <a:rPr lang="en-US" sz="1600" dirty="0">
                <a:latin typeface="+mj-lt"/>
              </a:rPr>
              <a:t>+ Proof-of-concept</a:t>
            </a:r>
          </a:p>
        </p:txBody>
      </p:sp>
      <p:sp>
        <p:nvSpPr>
          <p:cNvPr id="11" name="TextBox 10"/>
          <p:cNvSpPr txBox="1"/>
          <p:nvPr/>
        </p:nvSpPr>
        <p:spPr>
          <a:xfrm rot="695555">
            <a:off x="1286155" y="4142734"/>
            <a:ext cx="2626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Tackling the parameter space of cosmological interest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18522" y="2365120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Stat sensitivity </a:t>
            </a: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@ 90% CL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283F9F6-720E-498A-AF88-CBBEF910F142}"/>
              </a:ext>
            </a:extLst>
          </p:cNvPr>
          <p:cNvSpPr txBox="1"/>
          <p:nvPr/>
        </p:nvSpPr>
        <p:spPr>
          <a:xfrm>
            <a:off x="467544" y="6381328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</a:rPr>
              <a:t>By Susanne Mertens / TRISTAN</a:t>
            </a:r>
          </a:p>
        </p:txBody>
      </p:sp>
    </p:spTree>
    <p:extLst>
      <p:ext uri="{BB962C8B-B14F-4D97-AF65-F5344CB8AC3E}">
        <p14:creationId xmlns:p14="http://schemas.microsoft.com/office/powerpoint/2010/main" val="21076299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TRISTAN </a:t>
            </a:r>
            <a:r>
              <a:rPr lang="de-DE" dirty="0" err="1"/>
              <a:t>Detector</a:t>
            </a:r>
            <a:r>
              <a:rPr lang="de-DE" dirty="0"/>
              <a:t>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2226469"/>
            <a:ext cx="4978595" cy="3263504"/>
          </a:xfrm>
        </p:spPr>
        <p:txBody>
          <a:bodyPr>
            <a:noAutofit/>
          </a:bodyPr>
          <a:lstStyle/>
          <a:p>
            <a:r>
              <a:rPr lang="en-GB" sz="1500" dirty="0"/>
              <a:t>Capability of handling high rates (&gt;3 x 10</a:t>
            </a:r>
            <a:r>
              <a:rPr lang="en-GB" sz="1500" baseline="30000" dirty="0"/>
              <a:t>8</a:t>
            </a:r>
            <a:r>
              <a:rPr lang="en-GB" sz="1500" dirty="0"/>
              <a:t> cps)</a:t>
            </a:r>
          </a:p>
          <a:p>
            <a:pPr lvl="1">
              <a:buFont typeface="Wingdings" charset="2"/>
              <a:buChar char="Ø"/>
            </a:pPr>
            <a:r>
              <a:rPr lang="en-GB" sz="1500" dirty="0">
                <a:solidFill>
                  <a:srgbClr val="C00000"/>
                </a:solidFill>
              </a:rPr>
              <a:t>O(3000) pixels, 100 </a:t>
            </a:r>
            <a:r>
              <a:rPr lang="en-GB" sz="1500" dirty="0" err="1">
                <a:solidFill>
                  <a:srgbClr val="C00000"/>
                </a:solidFill>
              </a:rPr>
              <a:t>kcps</a:t>
            </a:r>
            <a:r>
              <a:rPr lang="en-GB" sz="1500" dirty="0">
                <a:solidFill>
                  <a:srgbClr val="C00000"/>
                </a:solidFill>
              </a:rPr>
              <a:t> per pixel</a:t>
            </a:r>
            <a:endParaRPr lang="en-GB" sz="1500" dirty="0"/>
          </a:p>
          <a:p>
            <a:pPr>
              <a:buFont typeface="Arial" charset="0"/>
              <a:buChar char="•"/>
            </a:pPr>
            <a:r>
              <a:rPr lang="en-GB" sz="1500" dirty="0"/>
              <a:t>Excellent energy resolution (300 eV @ 20 </a:t>
            </a:r>
            <a:r>
              <a:rPr lang="en-GB" sz="1500" dirty="0" err="1"/>
              <a:t>keV</a:t>
            </a:r>
            <a:r>
              <a:rPr lang="en-GB" sz="1500" dirty="0"/>
              <a:t>)</a:t>
            </a:r>
            <a:br>
              <a:rPr lang="en-GB" sz="1500" dirty="0"/>
            </a:br>
            <a:r>
              <a:rPr lang="en-GB" sz="1500" dirty="0"/>
              <a:t>Low energy threshold (1 </a:t>
            </a:r>
            <a:r>
              <a:rPr lang="en-GB" sz="1500" dirty="0" err="1"/>
              <a:t>keV</a:t>
            </a:r>
            <a:r>
              <a:rPr lang="en-GB" sz="1500" dirty="0"/>
              <a:t>) </a:t>
            </a:r>
          </a:p>
          <a:p>
            <a:pPr lvl="1">
              <a:buFont typeface="Wingdings" charset="2"/>
              <a:buChar char="Ø"/>
            </a:pPr>
            <a:r>
              <a:rPr lang="en-GB" sz="1500" dirty="0">
                <a:solidFill>
                  <a:srgbClr val="C00000"/>
                </a:solidFill>
              </a:rPr>
              <a:t>Thin </a:t>
            </a:r>
            <a:r>
              <a:rPr lang="en-GB" sz="1500" dirty="0" err="1">
                <a:solidFill>
                  <a:srgbClr val="C00000"/>
                </a:solidFill>
              </a:rPr>
              <a:t>deadlayer</a:t>
            </a:r>
            <a:r>
              <a:rPr lang="en-GB" sz="1500" dirty="0">
                <a:solidFill>
                  <a:srgbClr val="C00000"/>
                </a:solidFill>
              </a:rPr>
              <a:t> (~10 nm)</a:t>
            </a:r>
            <a:endParaRPr lang="en-GB" sz="1500" dirty="0"/>
          </a:p>
          <a:p>
            <a:r>
              <a:rPr lang="en-GB" sz="1500" dirty="0"/>
              <a:t>Large pixels + low noise at high rate </a:t>
            </a:r>
            <a:br>
              <a:rPr lang="en-GB" sz="1500" dirty="0"/>
            </a:br>
            <a:r>
              <a:rPr lang="en-GB" sz="1500" dirty="0"/>
              <a:t>(cell size ~ 3mm)</a:t>
            </a:r>
          </a:p>
          <a:p>
            <a:pPr lvl="1">
              <a:buFont typeface="Wingdings" charset="2"/>
              <a:buChar char="Ø"/>
            </a:pPr>
            <a:r>
              <a:rPr lang="en-GB" sz="1500" dirty="0">
                <a:solidFill>
                  <a:srgbClr val="C00000"/>
                </a:solidFill>
              </a:rPr>
              <a:t>Capacity &lt; 0.05 pF</a:t>
            </a:r>
          </a:p>
          <a:p>
            <a:pPr>
              <a:buFont typeface="Arial" charset="0"/>
              <a:buChar char="•"/>
            </a:pPr>
            <a:r>
              <a:rPr lang="en-GB" sz="1500" dirty="0"/>
              <a:t>Minimal non-</a:t>
            </a:r>
            <a:r>
              <a:rPr lang="en-GB" sz="1500" dirty="0" err="1"/>
              <a:t>linearities</a:t>
            </a:r>
            <a:endParaRPr lang="en-GB" sz="1500" dirty="0"/>
          </a:p>
          <a:p>
            <a:pPr lvl="1">
              <a:buFont typeface="Wingdings" charset="2"/>
              <a:buChar char="Ø"/>
            </a:pPr>
            <a:r>
              <a:rPr lang="en-GB" sz="1500" dirty="0">
                <a:solidFill>
                  <a:srgbClr val="C00000"/>
                </a:solidFill>
              </a:rPr>
              <a:t>Sophisticated readout system*</a:t>
            </a:r>
            <a:endParaRPr lang="en-GB" sz="1500" dirty="0"/>
          </a:p>
        </p:txBody>
      </p:sp>
      <p:sp>
        <p:nvSpPr>
          <p:cNvPr id="7" name="Rectangle 6"/>
          <p:cNvSpPr/>
          <p:nvPr/>
        </p:nvSpPr>
        <p:spPr>
          <a:xfrm>
            <a:off x="19794" y="5779858"/>
            <a:ext cx="3361673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K.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Dolde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S.M., D. Radford et. al. NIM-A 848 (2017)</a:t>
            </a:r>
          </a:p>
        </p:txBody>
      </p: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803" y="1362861"/>
            <a:ext cx="1205243" cy="1318083"/>
          </a:xfrm>
          <a:prstGeom prst="rect">
            <a:avLst/>
          </a:prstGeom>
        </p:spPr>
      </p:pic>
      <p:pic>
        <p:nvPicPr>
          <p:cNvPr id="13" name="image110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t="1564" r="2648" b="426"/>
          <a:stretch>
            <a:fillRect/>
          </a:stretch>
        </p:blipFill>
        <p:spPr>
          <a:xfrm>
            <a:off x="5202621" y="1726924"/>
            <a:ext cx="2937707" cy="127444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/>
          <p:cNvSpPr txBox="1"/>
          <p:nvPr/>
        </p:nvSpPr>
        <p:spPr>
          <a:xfrm>
            <a:off x="6692001" y="1285499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Not to scale</a:t>
            </a:r>
          </a:p>
        </p:txBody>
      </p:sp>
      <p:pic>
        <p:nvPicPr>
          <p:cNvPr id="15" name="Picture 1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t="20458" r="53667" b="48013"/>
          <a:stretch/>
        </p:blipFill>
        <p:spPr bwMode="auto">
          <a:xfrm>
            <a:off x="7013398" y="2904761"/>
            <a:ext cx="1501952" cy="15161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74790" y="4152064"/>
            <a:ext cx="1791298" cy="164054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Ecken des Rechtecks auf der gleichen Seite schneiden 1348"/>
          <p:cNvSpPr/>
          <p:nvPr/>
        </p:nvSpPr>
        <p:spPr bwMode="auto">
          <a:xfrm rot="2874113">
            <a:off x="6146089" y="3535091"/>
            <a:ext cx="2293979" cy="1789044"/>
          </a:xfrm>
          <a:custGeom>
            <a:avLst/>
            <a:gdLst>
              <a:gd name="connsiteX0" fmla="*/ 86434 w 710039"/>
              <a:gd name="connsiteY0" fmla="*/ 0 h 518592"/>
              <a:gd name="connsiteX1" fmla="*/ 623605 w 710039"/>
              <a:gd name="connsiteY1" fmla="*/ 0 h 518592"/>
              <a:gd name="connsiteX2" fmla="*/ 710039 w 710039"/>
              <a:gd name="connsiteY2" fmla="*/ 86434 h 518592"/>
              <a:gd name="connsiteX3" fmla="*/ 710039 w 710039"/>
              <a:gd name="connsiteY3" fmla="*/ 518592 h 518592"/>
              <a:gd name="connsiteX4" fmla="*/ 710039 w 710039"/>
              <a:gd name="connsiteY4" fmla="*/ 518592 h 518592"/>
              <a:gd name="connsiteX5" fmla="*/ 0 w 710039"/>
              <a:gd name="connsiteY5" fmla="*/ 518592 h 518592"/>
              <a:gd name="connsiteX6" fmla="*/ 0 w 710039"/>
              <a:gd name="connsiteY6" fmla="*/ 518592 h 518592"/>
              <a:gd name="connsiteX7" fmla="*/ 0 w 710039"/>
              <a:gd name="connsiteY7" fmla="*/ 86434 h 518592"/>
              <a:gd name="connsiteX8" fmla="*/ 86434 w 710039"/>
              <a:gd name="connsiteY8" fmla="*/ 0 h 518592"/>
              <a:gd name="connsiteX0" fmla="*/ 276934 w 710039"/>
              <a:gd name="connsiteY0" fmla="*/ 212725 h 518592"/>
              <a:gd name="connsiteX1" fmla="*/ 623605 w 710039"/>
              <a:gd name="connsiteY1" fmla="*/ 0 h 518592"/>
              <a:gd name="connsiteX2" fmla="*/ 710039 w 710039"/>
              <a:gd name="connsiteY2" fmla="*/ 86434 h 518592"/>
              <a:gd name="connsiteX3" fmla="*/ 710039 w 710039"/>
              <a:gd name="connsiteY3" fmla="*/ 518592 h 518592"/>
              <a:gd name="connsiteX4" fmla="*/ 710039 w 710039"/>
              <a:gd name="connsiteY4" fmla="*/ 518592 h 518592"/>
              <a:gd name="connsiteX5" fmla="*/ 0 w 710039"/>
              <a:gd name="connsiteY5" fmla="*/ 518592 h 518592"/>
              <a:gd name="connsiteX6" fmla="*/ 0 w 710039"/>
              <a:gd name="connsiteY6" fmla="*/ 518592 h 518592"/>
              <a:gd name="connsiteX7" fmla="*/ 0 w 710039"/>
              <a:gd name="connsiteY7" fmla="*/ 86434 h 518592"/>
              <a:gd name="connsiteX8" fmla="*/ 276934 w 710039"/>
              <a:gd name="connsiteY8" fmla="*/ 212725 h 518592"/>
              <a:gd name="connsiteX0" fmla="*/ 276934 w 710039"/>
              <a:gd name="connsiteY0" fmla="*/ 212725 h 518592"/>
              <a:gd name="connsiteX1" fmla="*/ 623605 w 710039"/>
              <a:gd name="connsiteY1" fmla="*/ 0 h 518592"/>
              <a:gd name="connsiteX2" fmla="*/ 710039 w 710039"/>
              <a:gd name="connsiteY2" fmla="*/ 86434 h 518592"/>
              <a:gd name="connsiteX3" fmla="*/ 710039 w 710039"/>
              <a:gd name="connsiteY3" fmla="*/ 518592 h 518592"/>
              <a:gd name="connsiteX4" fmla="*/ 710039 w 710039"/>
              <a:gd name="connsiteY4" fmla="*/ 518592 h 518592"/>
              <a:gd name="connsiteX5" fmla="*/ 0 w 710039"/>
              <a:gd name="connsiteY5" fmla="*/ 518592 h 518592"/>
              <a:gd name="connsiteX6" fmla="*/ 0 w 710039"/>
              <a:gd name="connsiteY6" fmla="*/ 518592 h 518592"/>
              <a:gd name="connsiteX7" fmla="*/ 0 w 710039"/>
              <a:gd name="connsiteY7" fmla="*/ 86434 h 518592"/>
              <a:gd name="connsiteX8" fmla="*/ 276934 w 710039"/>
              <a:gd name="connsiteY8" fmla="*/ 212725 h 518592"/>
              <a:gd name="connsiteX0" fmla="*/ 276934 w 710039"/>
              <a:gd name="connsiteY0" fmla="*/ 212725 h 518592"/>
              <a:gd name="connsiteX1" fmla="*/ 623605 w 710039"/>
              <a:gd name="connsiteY1" fmla="*/ 0 h 518592"/>
              <a:gd name="connsiteX2" fmla="*/ 710039 w 710039"/>
              <a:gd name="connsiteY2" fmla="*/ 86434 h 518592"/>
              <a:gd name="connsiteX3" fmla="*/ 710039 w 710039"/>
              <a:gd name="connsiteY3" fmla="*/ 518592 h 518592"/>
              <a:gd name="connsiteX4" fmla="*/ 710039 w 710039"/>
              <a:gd name="connsiteY4" fmla="*/ 518592 h 518592"/>
              <a:gd name="connsiteX5" fmla="*/ 0 w 710039"/>
              <a:gd name="connsiteY5" fmla="*/ 518592 h 518592"/>
              <a:gd name="connsiteX6" fmla="*/ 0 w 710039"/>
              <a:gd name="connsiteY6" fmla="*/ 518592 h 518592"/>
              <a:gd name="connsiteX7" fmla="*/ 0 w 710039"/>
              <a:gd name="connsiteY7" fmla="*/ 86434 h 518592"/>
              <a:gd name="connsiteX8" fmla="*/ 276934 w 710039"/>
              <a:gd name="connsiteY8" fmla="*/ 212725 h 518592"/>
              <a:gd name="connsiteX0" fmla="*/ 775409 w 1208514"/>
              <a:gd name="connsiteY0" fmla="*/ 303733 h 609600"/>
              <a:gd name="connsiteX1" fmla="*/ 1122080 w 1208514"/>
              <a:gd name="connsiteY1" fmla="*/ 91008 h 609600"/>
              <a:gd name="connsiteX2" fmla="*/ 1208514 w 1208514"/>
              <a:gd name="connsiteY2" fmla="*/ 177442 h 609600"/>
              <a:gd name="connsiteX3" fmla="*/ 1208514 w 1208514"/>
              <a:gd name="connsiteY3" fmla="*/ 609600 h 609600"/>
              <a:gd name="connsiteX4" fmla="*/ 1208514 w 1208514"/>
              <a:gd name="connsiteY4" fmla="*/ 609600 h 609600"/>
              <a:gd name="connsiteX5" fmla="*/ 498475 w 1208514"/>
              <a:gd name="connsiteY5" fmla="*/ 609600 h 609600"/>
              <a:gd name="connsiteX6" fmla="*/ 0 w 1208514"/>
              <a:gd name="connsiteY6" fmla="*/ 0 h 609600"/>
              <a:gd name="connsiteX7" fmla="*/ 498475 w 1208514"/>
              <a:gd name="connsiteY7" fmla="*/ 177442 h 609600"/>
              <a:gd name="connsiteX8" fmla="*/ 775409 w 1208514"/>
              <a:gd name="connsiteY8" fmla="*/ 303733 h 609600"/>
              <a:gd name="connsiteX0" fmla="*/ 775409 w 1208514"/>
              <a:gd name="connsiteY0" fmla="*/ 335841 h 641708"/>
              <a:gd name="connsiteX1" fmla="*/ 1122080 w 1208514"/>
              <a:gd name="connsiteY1" fmla="*/ 123116 h 641708"/>
              <a:gd name="connsiteX2" fmla="*/ 1208514 w 1208514"/>
              <a:gd name="connsiteY2" fmla="*/ 209550 h 641708"/>
              <a:gd name="connsiteX3" fmla="*/ 1208514 w 1208514"/>
              <a:gd name="connsiteY3" fmla="*/ 641708 h 641708"/>
              <a:gd name="connsiteX4" fmla="*/ 1208514 w 1208514"/>
              <a:gd name="connsiteY4" fmla="*/ 641708 h 641708"/>
              <a:gd name="connsiteX5" fmla="*/ 498475 w 1208514"/>
              <a:gd name="connsiteY5" fmla="*/ 641708 h 641708"/>
              <a:gd name="connsiteX6" fmla="*/ 0 w 1208514"/>
              <a:gd name="connsiteY6" fmla="*/ 32108 h 641708"/>
              <a:gd name="connsiteX7" fmla="*/ 187325 w 1208514"/>
              <a:gd name="connsiteY7" fmla="*/ 0 h 641708"/>
              <a:gd name="connsiteX8" fmla="*/ 775409 w 1208514"/>
              <a:gd name="connsiteY8" fmla="*/ 335841 h 641708"/>
              <a:gd name="connsiteX0" fmla="*/ 1397709 w 1830814"/>
              <a:gd name="connsiteY0" fmla="*/ 335841 h 1565633"/>
              <a:gd name="connsiteX1" fmla="*/ 1744380 w 1830814"/>
              <a:gd name="connsiteY1" fmla="*/ 123116 h 1565633"/>
              <a:gd name="connsiteX2" fmla="*/ 1830814 w 1830814"/>
              <a:gd name="connsiteY2" fmla="*/ 209550 h 1565633"/>
              <a:gd name="connsiteX3" fmla="*/ 1830814 w 1830814"/>
              <a:gd name="connsiteY3" fmla="*/ 641708 h 1565633"/>
              <a:gd name="connsiteX4" fmla="*/ 1830814 w 1830814"/>
              <a:gd name="connsiteY4" fmla="*/ 641708 h 1565633"/>
              <a:gd name="connsiteX5" fmla="*/ 0 w 1830814"/>
              <a:gd name="connsiteY5" fmla="*/ 1565633 h 1565633"/>
              <a:gd name="connsiteX6" fmla="*/ 622300 w 1830814"/>
              <a:gd name="connsiteY6" fmla="*/ 32108 h 1565633"/>
              <a:gd name="connsiteX7" fmla="*/ 809625 w 1830814"/>
              <a:gd name="connsiteY7" fmla="*/ 0 h 1565633"/>
              <a:gd name="connsiteX8" fmla="*/ 1397709 w 1830814"/>
              <a:gd name="connsiteY8" fmla="*/ 335841 h 1565633"/>
              <a:gd name="connsiteX0" fmla="*/ 1397709 w 1830814"/>
              <a:gd name="connsiteY0" fmla="*/ 335841 h 1565633"/>
              <a:gd name="connsiteX1" fmla="*/ 1744380 w 1830814"/>
              <a:gd name="connsiteY1" fmla="*/ 123116 h 1565633"/>
              <a:gd name="connsiteX2" fmla="*/ 1830814 w 1830814"/>
              <a:gd name="connsiteY2" fmla="*/ 209550 h 1565633"/>
              <a:gd name="connsiteX3" fmla="*/ 1830814 w 1830814"/>
              <a:gd name="connsiteY3" fmla="*/ 641708 h 1565633"/>
              <a:gd name="connsiteX4" fmla="*/ 1830814 w 1830814"/>
              <a:gd name="connsiteY4" fmla="*/ 641708 h 1565633"/>
              <a:gd name="connsiteX5" fmla="*/ 0 w 1830814"/>
              <a:gd name="connsiteY5" fmla="*/ 1565633 h 1565633"/>
              <a:gd name="connsiteX6" fmla="*/ 622300 w 1830814"/>
              <a:gd name="connsiteY6" fmla="*/ 32108 h 1565633"/>
              <a:gd name="connsiteX7" fmla="*/ 809625 w 1830814"/>
              <a:gd name="connsiteY7" fmla="*/ 0 h 1565633"/>
              <a:gd name="connsiteX8" fmla="*/ 1397709 w 1830814"/>
              <a:gd name="connsiteY8" fmla="*/ 335841 h 1565633"/>
              <a:gd name="connsiteX0" fmla="*/ 1398665 w 1831770"/>
              <a:gd name="connsiteY0" fmla="*/ 335841 h 1618928"/>
              <a:gd name="connsiteX1" fmla="*/ 1745336 w 1831770"/>
              <a:gd name="connsiteY1" fmla="*/ 123116 h 1618928"/>
              <a:gd name="connsiteX2" fmla="*/ 1831770 w 1831770"/>
              <a:gd name="connsiteY2" fmla="*/ 209550 h 1618928"/>
              <a:gd name="connsiteX3" fmla="*/ 1831770 w 1831770"/>
              <a:gd name="connsiteY3" fmla="*/ 641708 h 1618928"/>
              <a:gd name="connsiteX4" fmla="*/ 1831770 w 1831770"/>
              <a:gd name="connsiteY4" fmla="*/ 641708 h 1618928"/>
              <a:gd name="connsiteX5" fmla="*/ 517320 w 1831770"/>
              <a:gd name="connsiteY5" fmla="*/ 1210033 h 1618928"/>
              <a:gd name="connsiteX6" fmla="*/ 956 w 1831770"/>
              <a:gd name="connsiteY6" fmla="*/ 1565633 h 1618928"/>
              <a:gd name="connsiteX7" fmla="*/ 623256 w 1831770"/>
              <a:gd name="connsiteY7" fmla="*/ 32108 h 1618928"/>
              <a:gd name="connsiteX8" fmla="*/ 810581 w 1831770"/>
              <a:gd name="connsiteY8" fmla="*/ 0 h 1618928"/>
              <a:gd name="connsiteX9" fmla="*/ 1398665 w 1831770"/>
              <a:gd name="connsiteY9" fmla="*/ 335841 h 1618928"/>
              <a:gd name="connsiteX0" fmla="*/ 1402542 w 1835647"/>
              <a:gd name="connsiteY0" fmla="*/ 335841 h 1614731"/>
              <a:gd name="connsiteX1" fmla="*/ 1749213 w 1835647"/>
              <a:gd name="connsiteY1" fmla="*/ 123116 h 1614731"/>
              <a:gd name="connsiteX2" fmla="*/ 1835647 w 1835647"/>
              <a:gd name="connsiteY2" fmla="*/ 209550 h 1614731"/>
              <a:gd name="connsiteX3" fmla="*/ 1835647 w 1835647"/>
              <a:gd name="connsiteY3" fmla="*/ 641708 h 1614731"/>
              <a:gd name="connsiteX4" fmla="*/ 1835647 w 1835647"/>
              <a:gd name="connsiteY4" fmla="*/ 641708 h 1614731"/>
              <a:gd name="connsiteX5" fmla="*/ 308472 w 1835647"/>
              <a:gd name="connsiteY5" fmla="*/ 1162408 h 1614731"/>
              <a:gd name="connsiteX6" fmla="*/ 4833 w 1835647"/>
              <a:gd name="connsiteY6" fmla="*/ 1565633 h 1614731"/>
              <a:gd name="connsiteX7" fmla="*/ 627133 w 1835647"/>
              <a:gd name="connsiteY7" fmla="*/ 32108 h 1614731"/>
              <a:gd name="connsiteX8" fmla="*/ 814458 w 1835647"/>
              <a:gd name="connsiteY8" fmla="*/ 0 h 1614731"/>
              <a:gd name="connsiteX9" fmla="*/ 1402542 w 1835647"/>
              <a:gd name="connsiteY9" fmla="*/ 335841 h 1614731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482362 w 1831736"/>
              <a:gd name="connsiteY5" fmla="*/ 1089383 h 1609596"/>
              <a:gd name="connsiteX6" fmla="*/ 304561 w 1831736"/>
              <a:gd name="connsiteY6" fmla="*/ 1162408 h 1609596"/>
              <a:gd name="connsiteX7" fmla="*/ 922 w 1831736"/>
              <a:gd name="connsiteY7" fmla="*/ 1565633 h 1609596"/>
              <a:gd name="connsiteX8" fmla="*/ 623222 w 1831736"/>
              <a:gd name="connsiteY8" fmla="*/ 32108 h 1609596"/>
              <a:gd name="connsiteX9" fmla="*/ 810547 w 1831736"/>
              <a:gd name="connsiteY9" fmla="*/ 0 h 1609596"/>
              <a:gd name="connsiteX10" fmla="*/ 1398631 w 1831736"/>
              <a:gd name="connsiteY10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428387 w 1831736"/>
              <a:gd name="connsiteY5" fmla="*/ 990958 h 1609596"/>
              <a:gd name="connsiteX6" fmla="*/ 304561 w 1831736"/>
              <a:gd name="connsiteY6" fmla="*/ 1162408 h 1609596"/>
              <a:gd name="connsiteX7" fmla="*/ 922 w 1831736"/>
              <a:gd name="connsiteY7" fmla="*/ 1565633 h 1609596"/>
              <a:gd name="connsiteX8" fmla="*/ 623222 w 1831736"/>
              <a:gd name="connsiteY8" fmla="*/ 32108 h 1609596"/>
              <a:gd name="connsiteX9" fmla="*/ 810547 w 1831736"/>
              <a:gd name="connsiteY9" fmla="*/ 0 h 1609596"/>
              <a:gd name="connsiteX10" fmla="*/ 1398631 w 1831736"/>
              <a:gd name="connsiteY10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666511 w 1831736"/>
              <a:gd name="connsiteY5" fmla="*/ 927458 h 1609596"/>
              <a:gd name="connsiteX6" fmla="*/ 428387 w 1831736"/>
              <a:gd name="connsiteY6" fmla="*/ 990958 h 1609596"/>
              <a:gd name="connsiteX7" fmla="*/ 304561 w 1831736"/>
              <a:gd name="connsiteY7" fmla="*/ 1162408 h 1609596"/>
              <a:gd name="connsiteX8" fmla="*/ 922 w 1831736"/>
              <a:gd name="connsiteY8" fmla="*/ 1565633 h 1609596"/>
              <a:gd name="connsiteX9" fmla="*/ 623222 w 1831736"/>
              <a:gd name="connsiteY9" fmla="*/ 32108 h 1609596"/>
              <a:gd name="connsiteX10" fmla="*/ 810547 w 1831736"/>
              <a:gd name="connsiteY10" fmla="*/ 0 h 1609596"/>
              <a:gd name="connsiteX11" fmla="*/ 1398631 w 1831736"/>
              <a:gd name="connsiteY11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717311 w 1831736"/>
              <a:gd name="connsiteY5" fmla="*/ 911583 h 1609596"/>
              <a:gd name="connsiteX6" fmla="*/ 428387 w 1831736"/>
              <a:gd name="connsiteY6" fmla="*/ 990958 h 1609596"/>
              <a:gd name="connsiteX7" fmla="*/ 304561 w 1831736"/>
              <a:gd name="connsiteY7" fmla="*/ 1162408 h 1609596"/>
              <a:gd name="connsiteX8" fmla="*/ 922 w 1831736"/>
              <a:gd name="connsiteY8" fmla="*/ 1565633 h 1609596"/>
              <a:gd name="connsiteX9" fmla="*/ 623222 w 1831736"/>
              <a:gd name="connsiteY9" fmla="*/ 32108 h 1609596"/>
              <a:gd name="connsiteX10" fmla="*/ 810547 w 1831736"/>
              <a:gd name="connsiteY10" fmla="*/ 0 h 1609596"/>
              <a:gd name="connsiteX11" fmla="*/ 1398631 w 1831736"/>
              <a:gd name="connsiteY11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910986 w 1831736"/>
              <a:gd name="connsiteY5" fmla="*/ 867133 h 1609596"/>
              <a:gd name="connsiteX6" fmla="*/ 717311 w 1831736"/>
              <a:gd name="connsiteY6" fmla="*/ 911583 h 1609596"/>
              <a:gd name="connsiteX7" fmla="*/ 428387 w 1831736"/>
              <a:gd name="connsiteY7" fmla="*/ 990958 h 1609596"/>
              <a:gd name="connsiteX8" fmla="*/ 304561 w 1831736"/>
              <a:gd name="connsiteY8" fmla="*/ 1162408 h 1609596"/>
              <a:gd name="connsiteX9" fmla="*/ 922 w 1831736"/>
              <a:gd name="connsiteY9" fmla="*/ 1565633 h 1609596"/>
              <a:gd name="connsiteX10" fmla="*/ 623222 w 1831736"/>
              <a:gd name="connsiteY10" fmla="*/ 32108 h 1609596"/>
              <a:gd name="connsiteX11" fmla="*/ 810547 w 1831736"/>
              <a:gd name="connsiteY11" fmla="*/ 0 h 1609596"/>
              <a:gd name="connsiteX12" fmla="*/ 1398631 w 1831736"/>
              <a:gd name="connsiteY12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961786 w 1831736"/>
              <a:gd name="connsiteY5" fmla="*/ 905233 h 1609596"/>
              <a:gd name="connsiteX6" fmla="*/ 717311 w 1831736"/>
              <a:gd name="connsiteY6" fmla="*/ 911583 h 1609596"/>
              <a:gd name="connsiteX7" fmla="*/ 428387 w 1831736"/>
              <a:gd name="connsiteY7" fmla="*/ 990958 h 1609596"/>
              <a:gd name="connsiteX8" fmla="*/ 304561 w 1831736"/>
              <a:gd name="connsiteY8" fmla="*/ 1162408 h 1609596"/>
              <a:gd name="connsiteX9" fmla="*/ 922 w 1831736"/>
              <a:gd name="connsiteY9" fmla="*/ 1565633 h 1609596"/>
              <a:gd name="connsiteX10" fmla="*/ 623222 w 1831736"/>
              <a:gd name="connsiteY10" fmla="*/ 32108 h 1609596"/>
              <a:gd name="connsiteX11" fmla="*/ 810547 w 1831736"/>
              <a:gd name="connsiteY11" fmla="*/ 0 h 1609596"/>
              <a:gd name="connsiteX12" fmla="*/ 1398631 w 1831736"/>
              <a:gd name="connsiteY12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190386 w 1831736"/>
              <a:gd name="connsiteY5" fmla="*/ 832208 h 1609596"/>
              <a:gd name="connsiteX6" fmla="*/ 961786 w 1831736"/>
              <a:gd name="connsiteY6" fmla="*/ 905233 h 1609596"/>
              <a:gd name="connsiteX7" fmla="*/ 717311 w 1831736"/>
              <a:gd name="connsiteY7" fmla="*/ 911583 h 1609596"/>
              <a:gd name="connsiteX8" fmla="*/ 428387 w 1831736"/>
              <a:gd name="connsiteY8" fmla="*/ 990958 h 1609596"/>
              <a:gd name="connsiteX9" fmla="*/ 304561 w 1831736"/>
              <a:gd name="connsiteY9" fmla="*/ 1162408 h 1609596"/>
              <a:gd name="connsiteX10" fmla="*/ 922 w 1831736"/>
              <a:gd name="connsiteY10" fmla="*/ 1565633 h 1609596"/>
              <a:gd name="connsiteX11" fmla="*/ 623222 w 1831736"/>
              <a:gd name="connsiteY11" fmla="*/ 32108 h 1609596"/>
              <a:gd name="connsiteX12" fmla="*/ 810547 w 1831736"/>
              <a:gd name="connsiteY12" fmla="*/ 0 h 1609596"/>
              <a:gd name="connsiteX13" fmla="*/ 1398631 w 1831736"/>
              <a:gd name="connsiteY13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206261 w 1831736"/>
              <a:gd name="connsiteY5" fmla="*/ 959208 h 1609596"/>
              <a:gd name="connsiteX6" fmla="*/ 961786 w 1831736"/>
              <a:gd name="connsiteY6" fmla="*/ 905233 h 1609596"/>
              <a:gd name="connsiteX7" fmla="*/ 717311 w 1831736"/>
              <a:gd name="connsiteY7" fmla="*/ 911583 h 1609596"/>
              <a:gd name="connsiteX8" fmla="*/ 428387 w 1831736"/>
              <a:gd name="connsiteY8" fmla="*/ 990958 h 1609596"/>
              <a:gd name="connsiteX9" fmla="*/ 304561 w 1831736"/>
              <a:gd name="connsiteY9" fmla="*/ 1162408 h 1609596"/>
              <a:gd name="connsiteX10" fmla="*/ 922 w 1831736"/>
              <a:gd name="connsiteY10" fmla="*/ 1565633 h 1609596"/>
              <a:gd name="connsiteX11" fmla="*/ 623222 w 1831736"/>
              <a:gd name="connsiteY11" fmla="*/ 32108 h 1609596"/>
              <a:gd name="connsiteX12" fmla="*/ 810547 w 1831736"/>
              <a:gd name="connsiteY12" fmla="*/ 0 h 1609596"/>
              <a:gd name="connsiteX13" fmla="*/ 1398631 w 1831736"/>
              <a:gd name="connsiteY13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488836 w 1831736"/>
              <a:gd name="connsiteY5" fmla="*/ 813158 h 1609596"/>
              <a:gd name="connsiteX6" fmla="*/ 1206261 w 1831736"/>
              <a:gd name="connsiteY6" fmla="*/ 959208 h 1609596"/>
              <a:gd name="connsiteX7" fmla="*/ 961786 w 1831736"/>
              <a:gd name="connsiteY7" fmla="*/ 905233 h 1609596"/>
              <a:gd name="connsiteX8" fmla="*/ 717311 w 1831736"/>
              <a:gd name="connsiteY8" fmla="*/ 911583 h 1609596"/>
              <a:gd name="connsiteX9" fmla="*/ 428387 w 1831736"/>
              <a:gd name="connsiteY9" fmla="*/ 990958 h 1609596"/>
              <a:gd name="connsiteX10" fmla="*/ 304561 w 1831736"/>
              <a:gd name="connsiteY10" fmla="*/ 1162408 h 1609596"/>
              <a:gd name="connsiteX11" fmla="*/ 922 w 1831736"/>
              <a:gd name="connsiteY11" fmla="*/ 1565633 h 1609596"/>
              <a:gd name="connsiteX12" fmla="*/ 623222 w 1831736"/>
              <a:gd name="connsiteY12" fmla="*/ 32108 h 1609596"/>
              <a:gd name="connsiteX13" fmla="*/ 810547 w 1831736"/>
              <a:gd name="connsiteY13" fmla="*/ 0 h 1609596"/>
              <a:gd name="connsiteX14" fmla="*/ 1398631 w 1831736"/>
              <a:gd name="connsiteY14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399936 w 1831736"/>
              <a:gd name="connsiteY5" fmla="*/ 1067158 h 1609596"/>
              <a:gd name="connsiteX6" fmla="*/ 1206261 w 1831736"/>
              <a:gd name="connsiteY6" fmla="*/ 959208 h 1609596"/>
              <a:gd name="connsiteX7" fmla="*/ 961786 w 1831736"/>
              <a:gd name="connsiteY7" fmla="*/ 905233 h 1609596"/>
              <a:gd name="connsiteX8" fmla="*/ 717311 w 1831736"/>
              <a:gd name="connsiteY8" fmla="*/ 911583 h 1609596"/>
              <a:gd name="connsiteX9" fmla="*/ 428387 w 1831736"/>
              <a:gd name="connsiteY9" fmla="*/ 990958 h 1609596"/>
              <a:gd name="connsiteX10" fmla="*/ 304561 w 1831736"/>
              <a:gd name="connsiteY10" fmla="*/ 1162408 h 1609596"/>
              <a:gd name="connsiteX11" fmla="*/ 922 w 1831736"/>
              <a:gd name="connsiteY11" fmla="*/ 1565633 h 1609596"/>
              <a:gd name="connsiteX12" fmla="*/ 623222 w 1831736"/>
              <a:gd name="connsiteY12" fmla="*/ 32108 h 1609596"/>
              <a:gd name="connsiteX13" fmla="*/ 810547 w 1831736"/>
              <a:gd name="connsiteY13" fmla="*/ 0 h 1609596"/>
              <a:gd name="connsiteX14" fmla="*/ 1398631 w 1831736"/>
              <a:gd name="connsiteY14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603136 w 1831736"/>
              <a:gd name="connsiteY5" fmla="*/ 863958 h 1609596"/>
              <a:gd name="connsiteX6" fmla="*/ 1399936 w 1831736"/>
              <a:gd name="connsiteY6" fmla="*/ 1067158 h 1609596"/>
              <a:gd name="connsiteX7" fmla="*/ 1206261 w 1831736"/>
              <a:gd name="connsiteY7" fmla="*/ 959208 h 1609596"/>
              <a:gd name="connsiteX8" fmla="*/ 961786 w 1831736"/>
              <a:gd name="connsiteY8" fmla="*/ 905233 h 1609596"/>
              <a:gd name="connsiteX9" fmla="*/ 717311 w 1831736"/>
              <a:gd name="connsiteY9" fmla="*/ 911583 h 1609596"/>
              <a:gd name="connsiteX10" fmla="*/ 428387 w 1831736"/>
              <a:gd name="connsiteY10" fmla="*/ 990958 h 1609596"/>
              <a:gd name="connsiteX11" fmla="*/ 304561 w 1831736"/>
              <a:gd name="connsiteY11" fmla="*/ 1162408 h 1609596"/>
              <a:gd name="connsiteX12" fmla="*/ 922 w 1831736"/>
              <a:gd name="connsiteY12" fmla="*/ 1565633 h 1609596"/>
              <a:gd name="connsiteX13" fmla="*/ 623222 w 1831736"/>
              <a:gd name="connsiteY13" fmla="*/ 32108 h 1609596"/>
              <a:gd name="connsiteX14" fmla="*/ 810547 w 1831736"/>
              <a:gd name="connsiteY14" fmla="*/ 0 h 1609596"/>
              <a:gd name="connsiteX15" fmla="*/ 1398631 w 1831736"/>
              <a:gd name="connsiteY15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634886 w 1831736"/>
              <a:gd name="connsiteY5" fmla="*/ 1314808 h 1609596"/>
              <a:gd name="connsiteX6" fmla="*/ 1399936 w 1831736"/>
              <a:gd name="connsiteY6" fmla="*/ 1067158 h 1609596"/>
              <a:gd name="connsiteX7" fmla="*/ 1206261 w 1831736"/>
              <a:gd name="connsiteY7" fmla="*/ 959208 h 1609596"/>
              <a:gd name="connsiteX8" fmla="*/ 961786 w 1831736"/>
              <a:gd name="connsiteY8" fmla="*/ 905233 h 1609596"/>
              <a:gd name="connsiteX9" fmla="*/ 717311 w 1831736"/>
              <a:gd name="connsiteY9" fmla="*/ 911583 h 1609596"/>
              <a:gd name="connsiteX10" fmla="*/ 428387 w 1831736"/>
              <a:gd name="connsiteY10" fmla="*/ 990958 h 1609596"/>
              <a:gd name="connsiteX11" fmla="*/ 304561 w 1831736"/>
              <a:gd name="connsiteY11" fmla="*/ 1162408 h 1609596"/>
              <a:gd name="connsiteX12" fmla="*/ 922 w 1831736"/>
              <a:gd name="connsiteY12" fmla="*/ 1565633 h 1609596"/>
              <a:gd name="connsiteX13" fmla="*/ 623222 w 1831736"/>
              <a:gd name="connsiteY13" fmla="*/ 32108 h 1609596"/>
              <a:gd name="connsiteX14" fmla="*/ 810547 w 1831736"/>
              <a:gd name="connsiteY14" fmla="*/ 0 h 1609596"/>
              <a:gd name="connsiteX15" fmla="*/ 1398631 w 1831736"/>
              <a:gd name="connsiteY15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784111 w 1831736"/>
              <a:gd name="connsiteY5" fmla="*/ 800458 h 1609596"/>
              <a:gd name="connsiteX6" fmla="*/ 1634886 w 1831736"/>
              <a:gd name="connsiteY6" fmla="*/ 1314808 h 1609596"/>
              <a:gd name="connsiteX7" fmla="*/ 1399936 w 1831736"/>
              <a:gd name="connsiteY7" fmla="*/ 1067158 h 1609596"/>
              <a:gd name="connsiteX8" fmla="*/ 1206261 w 1831736"/>
              <a:gd name="connsiteY8" fmla="*/ 959208 h 1609596"/>
              <a:gd name="connsiteX9" fmla="*/ 961786 w 1831736"/>
              <a:gd name="connsiteY9" fmla="*/ 905233 h 1609596"/>
              <a:gd name="connsiteX10" fmla="*/ 717311 w 1831736"/>
              <a:gd name="connsiteY10" fmla="*/ 911583 h 1609596"/>
              <a:gd name="connsiteX11" fmla="*/ 428387 w 1831736"/>
              <a:gd name="connsiteY11" fmla="*/ 990958 h 1609596"/>
              <a:gd name="connsiteX12" fmla="*/ 304561 w 1831736"/>
              <a:gd name="connsiteY12" fmla="*/ 1162408 h 1609596"/>
              <a:gd name="connsiteX13" fmla="*/ 922 w 1831736"/>
              <a:gd name="connsiteY13" fmla="*/ 1565633 h 1609596"/>
              <a:gd name="connsiteX14" fmla="*/ 623222 w 1831736"/>
              <a:gd name="connsiteY14" fmla="*/ 32108 h 1609596"/>
              <a:gd name="connsiteX15" fmla="*/ 810547 w 1831736"/>
              <a:gd name="connsiteY15" fmla="*/ 0 h 1609596"/>
              <a:gd name="connsiteX16" fmla="*/ 1398631 w 1831736"/>
              <a:gd name="connsiteY16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749186 w 1831736"/>
              <a:gd name="connsiteY5" fmla="*/ 1591033 h 1609596"/>
              <a:gd name="connsiteX6" fmla="*/ 1634886 w 1831736"/>
              <a:gd name="connsiteY6" fmla="*/ 1314808 h 1609596"/>
              <a:gd name="connsiteX7" fmla="*/ 1399936 w 1831736"/>
              <a:gd name="connsiteY7" fmla="*/ 1067158 h 1609596"/>
              <a:gd name="connsiteX8" fmla="*/ 1206261 w 1831736"/>
              <a:gd name="connsiteY8" fmla="*/ 959208 h 1609596"/>
              <a:gd name="connsiteX9" fmla="*/ 961786 w 1831736"/>
              <a:gd name="connsiteY9" fmla="*/ 905233 h 1609596"/>
              <a:gd name="connsiteX10" fmla="*/ 717311 w 1831736"/>
              <a:gd name="connsiteY10" fmla="*/ 911583 h 1609596"/>
              <a:gd name="connsiteX11" fmla="*/ 428387 w 1831736"/>
              <a:gd name="connsiteY11" fmla="*/ 990958 h 1609596"/>
              <a:gd name="connsiteX12" fmla="*/ 304561 w 1831736"/>
              <a:gd name="connsiteY12" fmla="*/ 1162408 h 1609596"/>
              <a:gd name="connsiteX13" fmla="*/ 922 w 1831736"/>
              <a:gd name="connsiteY13" fmla="*/ 1565633 h 1609596"/>
              <a:gd name="connsiteX14" fmla="*/ 623222 w 1831736"/>
              <a:gd name="connsiteY14" fmla="*/ 32108 h 1609596"/>
              <a:gd name="connsiteX15" fmla="*/ 810547 w 1831736"/>
              <a:gd name="connsiteY15" fmla="*/ 0 h 1609596"/>
              <a:gd name="connsiteX16" fmla="*/ 1398631 w 1831736"/>
              <a:gd name="connsiteY16" fmla="*/ 335841 h 1609596"/>
              <a:gd name="connsiteX0" fmla="*/ 1399070 w 1832175"/>
              <a:gd name="connsiteY0" fmla="*/ 335841 h 1613975"/>
              <a:gd name="connsiteX1" fmla="*/ 1745741 w 1832175"/>
              <a:gd name="connsiteY1" fmla="*/ 123116 h 1613975"/>
              <a:gd name="connsiteX2" fmla="*/ 1832175 w 1832175"/>
              <a:gd name="connsiteY2" fmla="*/ 209550 h 1613975"/>
              <a:gd name="connsiteX3" fmla="*/ 1832175 w 1832175"/>
              <a:gd name="connsiteY3" fmla="*/ 641708 h 1613975"/>
              <a:gd name="connsiteX4" fmla="*/ 1832175 w 1832175"/>
              <a:gd name="connsiteY4" fmla="*/ 641708 h 1613975"/>
              <a:gd name="connsiteX5" fmla="*/ 1749625 w 1832175"/>
              <a:gd name="connsiteY5" fmla="*/ 1591033 h 1613975"/>
              <a:gd name="connsiteX6" fmla="*/ 1635325 w 1832175"/>
              <a:gd name="connsiteY6" fmla="*/ 1314808 h 1613975"/>
              <a:gd name="connsiteX7" fmla="*/ 1400375 w 1832175"/>
              <a:gd name="connsiteY7" fmla="*/ 1067158 h 1613975"/>
              <a:gd name="connsiteX8" fmla="*/ 1206700 w 1832175"/>
              <a:gd name="connsiteY8" fmla="*/ 959208 h 1613975"/>
              <a:gd name="connsiteX9" fmla="*/ 962225 w 1832175"/>
              <a:gd name="connsiteY9" fmla="*/ 905233 h 1613975"/>
              <a:gd name="connsiteX10" fmla="*/ 717750 w 1832175"/>
              <a:gd name="connsiteY10" fmla="*/ 911583 h 1613975"/>
              <a:gd name="connsiteX11" fmla="*/ 428826 w 1832175"/>
              <a:gd name="connsiteY11" fmla="*/ 990958 h 1613975"/>
              <a:gd name="connsiteX12" fmla="*/ 222450 w 1832175"/>
              <a:gd name="connsiteY12" fmla="*/ 1222733 h 1613975"/>
              <a:gd name="connsiteX13" fmla="*/ 1361 w 1832175"/>
              <a:gd name="connsiteY13" fmla="*/ 1565633 h 1613975"/>
              <a:gd name="connsiteX14" fmla="*/ 623661 w 1832175"/>
              <a:gd name="connsiteY14" fmla="*/ 32108 h 1613975"/>
              <a:gd name="connsiteX15" fmla="*/ 810986 w 1832175"/>
              <a:gd name="connsiteY15" fmla="*/ 0 h 1613975"/>
              <a:gd name="connsiteX16" fmla="*/ 1399070 w 1832175"/>
              <a:gd name="connsiteY16" fmla="*/ 335841 h 1613975"/>
              <a:gd name="connsiteX0" fmla="*/ 1399070 w 1832175"/>
              <a:gd name="connsiteY0" fmla="*/ 335841 h 1613975"/>
              <a:gd name="connsiteX1" fmla="*/ 1745741 w 1832175"/>
              <a:gd name="connsiteY1" fmla="*/ 123116 h 1613975"/>
              <a:gd name="connsiteX2" fmla="*/ 1832175 w 1832175"/>
              <a:gd name="connsiteY2" fmla="*/ 209550 h 1613975"/>
              <a:gd name="connsiteX3" fmla="*/ 1832175 w 1832175"/>
              <a:gd name="connsiteY3" fmla="*/ 641708 h 1613975"/>
              <a:gd name="connsiteX4" fmla="*/ 1832175 w 1832175"/>
              <a:gd name="connsiteY4" fmla="*/ 641708 h 1613975"/>
              <a:gd name="connsiteX5" fmla="*/ 1749625 w 1832175"/>
              <a:gd name="connsiteY5" fmla="*/ 1591033 h 1613975"/>
              <a:gd name="connsiteX6" fmla="*/ 1635325 w 1832175"/>
              <a:gd name="connsiteY6" fmla="*/ 1314808 h 1613975"/>
              <a:gd name="connsiteX7" fmla="*/ 1400375 w 1832175"/>
              <a:gd name="connsiteY7" fmla="*/ 1067158 h 1613975"/>
              <a:gd name="connsiteX8" fmla="*/ 1206700 w 1832175"/>
              <a:gd name="connsiteY8" fmla="*/ 959208 h 1613975"/>
              <a:gd name="connsiteX9" fmla="*/ 962225 w 1832175"/>
              <a:gd name="connsiteY9" fmla="*/ 905233 h 1613975"/>
              <a:gd name="connsiteX10" fmla="*/ 717750 w 1832175"/>
              <a:gd name="connsiteY10" fmla="*/ 911583 h 1613975"/>
              <a:gd name="connsiteX11" fmla="*/ 428826 w 1832175"/>
              <a:gd name="connsiteY11" fmla="*/ 990958 h 1613975"/>
              <a:gd name="connsiteX12" fmla="*/ 222450 w 1832175"/>
              <a:gd name="connsiteY12" fmla="*/ 1222733 h 1613975"/>
              <a:gd name="connsiteX13" fmla="*/ 1361 w 1832175"/>
              <a:gd name="connsiteY13" fmla="*/ 1565633 h 1613975"/>
              <a:gd name="connsiteX14" fmla="*/ 623661 w 1832175"/>
              <a:gd name="connsiteY14" fmla="*/ 32108 h 1613975"/>
              <a:gd name="connsiteX15" fmla="*/ 810986 w 1832175"/>
              <a:gd name="connsiteY15" fmla="*/ 0 h 1613975"/>
              <a:gd name="connsiteX16" fmla="*/ 1399070 w 1832175"/>
              <a:gd name="connsiteY16" fmla="*/ 335841 h 1613975"/>
              <a:gd name="connsiteX0" fmla="*/ 1399880 w 1832985"/>
              <a:gd name="connsiteY0" fmla="*/ 335841 h 1591605"/>
              <a:gd name="connsiteX1" fmla="*/ 1746551 w 1832985"/>
              <a:gd name="connsiteY1" fmla="*/ 123116 h 1591605"/>
              <a:gd name="connsiteX2" fmla="*/ 1832985 w 1832985"/>
              <a:gd name="connsiteY2" fmla="*/ 209550 h 1591605"/>
              <a:gd name="connsiteX3" fmla="*/ 1832985 w 1832985"/>
              <a:gd name="connsiteY3" fmla="*/ 641708 h 1591605"/>
              <a:gd name="connsiteX4" fmla="*/ 1832985 w 1832985"/>
              <a:gd name="connsiteY4" fmla="*/ 641708 h 1591605"/>
              <a:gd name="connsiteX5" fmla="*/ 1750435 w 1832985"/>
              <a:gd name="connsiteY5" fmla="*/ 1591033 h 1591605"/>
              <a:gd name="connsiteX6" fmla="*/ 1636135 w 1832985"/>
              <a:gd name="connsiteY6" fmla="*/ 1314808 h 1591605"/>
              <a:gd name="connsiteX7" fmla="*/ 1401185 w 1832985"/>
              <a:gd name="connsiteY7" fmla="*/ 1067158 h 1591605"/>
              <a:gd name="connsiteX8" fmla="*/ 1207510 w 1832985"/>
              <a:gd name="connsiteY8" fmla="*/ 959208 h 1591605"/>
              <a:gd name="connsiteX9" fmla="*/ 963035 w 1832985"/>
              <a:gd name="connsiteY9" fmla="*/ 905233 h 1591605"/>
              <a:gd name="connsiteX10" fmla="*/ 718560 w 1832985"/>
              <a:gd name="connsiteY10" fmla="*/ 911583 h 1591605"/>
              <a:gd name="connsiteX11" fmla="*/ 429636 w 1832985"/>
              <a:gd name="connsiteY11" fmla="*/ 990958 h 1591605"/>
              <a:gd name="connsiteX12" fmla="*/ 2171 w 1832985"/>
              <a:gd name="connsiteY12" fmla="*/ 1565633 h 1591605"/>
              <a:gd name="connsiteX13" fmla="*/ 624471 w 1832985"/>
              <a:gd name="connsiteY13" fmla="*/ 32108 h 1591605"/>
              <a:gd name="connsiteX14" fmla="*/ 811796 w 1832985"/>
              <a:gd name="connsiteY14" fmla="*/ 0 h 1591605"/>
              <a:gd name="connsiteX15" fmla="*/ 1399880 w 1832985"/>
              <a:gd name="connsiteY15" fmla="*/ 335841 h 1591605"/>
              <a:gd name="connsiteX0" fmla="*/ 1410662 w 1843767"/>
              <a:gd name="connsiteY0" fmla="*/ 335841 h 1625518"/>
              <a:gd name="connsiteX1" fmla="*/ 1757333 w 1843767"/>
              <a:gd name="connsiteY1" fmla="*/ 123116 h 1625518"/>
              <a:gd name="connsiteX2" fmla="*/ 1843767 w 1843767"/>
              <a:gd name="connsiteY2" fmla="*/ 209550 h 1625518"/>
              <a:gd name="connsiteX3" fmla="*/ 1843767 w 1843767"/>
              <a:gd name="connsiteY3" fmla="*/ 641708 h 1625518"/>
              <a:gd name="connsiteX4" fmla="*/ 1843767 w 1843767"/>
              <a:gd name="connsiteY4" fmla="*/ 641708 h 1625518"/>
              <a:gd name="connsiteX5" fmla="*/ 1761217 w 1843767"/>
              <a:gd name="connsiteY5" fmla="*/ 1591033 h 1625518"/>
              <a:gd name="connsiteX6" fmla="*/ 1646917 w 1843767"/>
              <a:gd name="connsiteY6" fmla="*/ 1314808 h 1625518"/>
              <a:gd name="connsiteX7" fmla="*/ 1411967 w 1843767"/>
              <a:gd name="connsiteY7" fmla="*/ 1067158 h 1625518"/>
              <a:gd name="connsiteX8" fmla="*/ 1218292 w 1843767"/>
              <a:gd name="connsiteY8" fmla="*/ 959208 h 1625518"/>
              <a:gd name="connsiteX9" fmla="*/ 973817 w 1843767"/>
              <a:gd name="connsiteY9" fmla="*/ 905233 h 1625518"/>
              <a:gd name="connsiteX10" fmla="*/ 729342 w 1843767"/>
              <a:gd name="connsiteY10" fmla="*/ 911583 h 1625518"/>
              <a:gd name="connsiteX11" fmla="*/ 440418 w 1843767"/>
              <a:gd name="connsiteY11" fmla="*/ 990958 h 1625518"/>
              <a:gd name="connsiteX12" fmla="*/ 230868 w 1843767"/>
              <a:gd name="connsiteY12" fmla="*/ 1283058 h 1625518"/>
              <a:gd name="connsiteX13" fmla="*/ 12953 w 1843767"/>
              <a:gd name="connsiteY13" fmla="*/ 1565633 h 1625518"/>
              <a:gd name="connsiteX14" fmla="*/ 635253 w 1843767"/>
              <a:gd name="connsiteY14" fmla="*/ 32108 h 1625518"/>
              <a:gd name="connsiteX15" fmla="*/ 822578 w 1843767"/>
              <a:gd name="connsiteY15" fmla="*/ 0 h 1625518"/>
              <a:gd name="connsiteX16" fmla="*/ 1410662 w 1843767"/>
              <a:gd name="connsiteY16" fmla="*/ 335841 h 1625518"/>
              <a:gd name="connsiteX0" fmla="*/ 1413230 w 1846335"/>
              <a:gd name="connsiteY0" fmla="*/ 335841 h 1622902"/>
              <a:gd name="connsiteX1" fmla="*/ 1759901 w 1846335"/>
              <a:gd name="connsiteY1" fmla="*/ 123116 h 1622902"/>
              <a:gd name="connsiteX2" fmla="*/ 1846335 w 1846335"/>
              <a:gd name="connsiteY2" fmla="*/ 209550 h 1622902"/>
              <a:gd name="connsiteX3" fmla="*/ 1846335 w 1846335"/>
              <a:gd name="connsiteY3" fmla="*/ 641708 h 1622902"/>
              <a:gd name="connsiteX4" fmla="*/ 1846335 w 1846335"/>
              <a:gd name="connsiteY4" fmla="*/ 641708 h 1622902"/>
              <a:gd name="connsiteX5" fmla="*/ 1763785 w 1846335"/>
              <a:gd name="connsiteY5" fmla="*/ 1591033 h 1622902"/>
              <a:gd name="connsiteX6" fmla="*/ 1649485 w 1846335"/>
              <a:gd name="connsiteY6" fmla="*/ 1314808 h 1622902"/>
              <a:gd name="connsiteX7" fmla="*/ 1414535 w 1846335"/>
              <a:gd name="connsiteY7" fmla="*/ 1067158 h 1622902"/>
              <a:gd name="connsiteX8" fmla="*/ 1220860 w 1846335"/>
              <a:gd name="connsiteY8" fmla="*/ 959208 h 1622902"/>
              <a:gd name="connsiteX9" fmla="*/ 976385 w 1846335"/>
              <a:gd name="connsiteY9" fmla="*/ 905233 h 1622902"/>
              <a:gd name="connsiteX10" fmla="*/ 731910 w 1846335"/>
              <a:gd name="connsiteY10" fmla="*/ 911583 h 1622902"/>
              <a:gd name="connsiteX11" fmla="*/ 442986 w 1846335"/>
              <a:gd name="connsiteY11" fmla="*/ 990958 h 1622902"/>
              <a:gd name="connsiteX12" fmla="*/ 188986 w 1846335"/>
              <a:gd name="connsiteY12" fmla="*/ 1257658 h 1622902"/>
              <a:gd name="connsiteX13" fmla="*/ 15521 w 1846335"/>
              <a:gd name="connsiteY13" fmla="*/ 1565633 h 1622902"/>
              <a:gd name="connsiteX14" fmla="*/ 637821 w 1846335"/>
              <a:gd name="connsiteY14" fmla="*/ 32108 h 1622902"/>
              <a:gd name="connsiteX15" fmla="*/ 825146 w 1846335"/>
              <a:gd name="connsiteY15" fmla="*/ 0 h 1622902"/>
              <a:gd name="connsiteX16" fmla="*/ 1413230 w 1846335"/>
              <a:gd name="connsiteY16" fmla="*/ 335841 h 1622902"/>
              <a:gd name="connsiteX0" fmla="*/ 1413230 w 1846335"/>
              <a:gd name="connsiteY0" fmla="*/ 335841 h 1622902"/>
              <a:gd name="connsiteX1" fmla="*/ 1759901 w 1846335"/>
              <a:gd name="connsiteY1" fmla="*/ 123116 h 1622902"/>
              <a:gd name="connsiteX2" fmla="*/ 1846335 w 1846335"/>
              <a:gd name="connsiteY2" fmla="*/ 209550 h 1622902"/>
              <a:gd name="connsiteX3" fmla="*/ 1846335 w 1846335"/>
              <a:gd name="connsiteY3" fmla="*/ 641708 h 1622902"/>
              <a:gd name="connsiteX4" fmla="*/ 1846335 w 1846335"/>
              <a:gd name="connsiteY4" fmla="*/ 641708 h 1622902"/>
              <a:gd name="connsiteX5" fmla="*/ 1763785 w 1846335"/>
              <a:gd name="connsiteY5" fmla="*/ 1591033 h 1622902"/>
              <a:gd name="connsiteX6" fmla="*/ 1649485 w 1846335"/>
              <a:gd name="connsiteY6" fmla="*/ 1314808 h 1622902"/>
              <a:gd name="connsiteX7" fmla="*/ 1414535 w 1846335"/>
              <a:gd name="connsiteY7" fmla="*/ 1067158 h 1622902"/>
              <a:gd name="connsiteX8" fmla="*/ 1220860 w 1846335"/>
              <a:gd name="connsiteY8" fmla="*/ 959208 h 1622902"/>
              <a:gd name="connsiteX9" fmla="*/ 976385 w 1846335"/>
              <a:gd name="connsiteY9" fmla="*/ 905233 h 1622902"/>
              <a:gd name="connsiteX10" fmla="*/ 731910 w 1846335"/>
              <a:gd name="connsiteY10" fmla="*/ 911583 h 1622902"/>
              <a:gd name="connsiteX11" fmla="*/ 458861 w 1846335"/>
              <a:gd name="connsiteY11" fmla="*/ 1010008 h 1622902"/>
              <a:gd name="connsiteX12" fmla="*/ 188986 w 1846335"/>
              <a:gd name="connsiteY12" fmla="*/ 1257658 h 1622902"/>
              <a:gd name="connsiteX13" fmla="*/ 15521 w 1846335"/>
              <a:gd name="connsiteY13" fmla="*/ 1565633 h 1622902"/>
              <a:gd name="connsiteX14" fmla="*/ 637821 w 1846335"/>
              <a:gd name="connsiteY14" fmla="*/ 32108 h 1622902"/>
              <a:gd name="connsiteX15" fmla="*/ 825146 w 1846335"/>
              <a:gd name="connsiteY15" fmla="*/ 0 h 1622902"/>
              <a:gd name="connsiteX16" fmla="*/ 1413230 w 1846335"/>
              <a:gd name="connsiteY16" fmla="*/ 335841 h 1622902"/>
              <a:gd name="connsiteX0" fmla="*/ 1413230 w 1846335"/>
              <a:gd name="connsiteY0" fmla="*/ 335841 h 1622902"/>
              <a:gd name="connsiteX1" fmla="*/ 1759901 w 1846335"/>
              <a:gd name="connsiteY1" fmla="*/ 123116 h 1622902"/>
              <a:gd name="connsiteX2" fmla="*/ 1846335 w 1846335"/>
              <a:gd name="connsiteY2" fmla="*/ 209550 h 1622902"/>
              <a:gd name="connsiteX3" fmla="*/ 1846335 w 1846335"/>
              <a:gd name="connsiteY3" fmla="*/ 641708 h 1622902"/>
              <a:gd name="connsiteX4" fmla="*/ 1763785 w 1846335"/>
              <a:gd name="connsiteY4" fmla="*/ 1591033 h 1622902"/>
              <a:gd name="connsiteX5" fmla="*/ 1649485 w 1846335"/>
              <a:gd name="connsiteY5" fmla="*/ 1314808 h 1622902"/>
              <a:gd name="connsiteX6" fmla="*/ 1414535 w 1846335"/>
              <a:gd name="connsiteY6" fmla="*/ 1067158 h 1622902"/>
              <a:gd name="connsiteX7" fmla="*/ 1220860 w 1846335"/>
              <a:gd name="connsiteY7" fmla="*/ 959208 h 1622902"/>
              <a:gd name="connsiteX8" fmla="*/ 976385 w 1846335"/>
              <a:gd name="connsiteY8" fmla="*/ 905233 h 1622902"/>
              <a:gd name="connsiteX9" fmla="*/ 731910 w 1846335"/>
              <a:gd name="connsiteY9" fmla="*/ 911583 h 1622902"/>
              <a:gd name="connsiteX10" fmla="*/ 458861 w 1846335"/>
              <a:gd name="connsiteY10" fmla="*/ 1010008 h 1622902"/>
              <a:gd name="connsiteX11" fmla="*/ 188986 w 1846335"/>
              <a:gd name="connsiteY11" fmla="*/ 1257658 h 1622902"/>
              <a:gd name="connsiteX12" fmla="*/ 15521 w 1846335"/>
              <a:gd name="connsiteY12" fmla="*/ 1565633 h 1622902"/>
              <a:gd name="connsiteX13" fmla="*/ 637821 w 1846335"/>
              <a:gd name="connsiteY13" fmla="*/ 32108 h 1622902"/>
              <a:gd name="connsiteX14" fmla="*/ 825146 w 1846335"/>
              <a:gd name="connsiteY14" fmla="*/ 0 h 1622902"/>
              <a:gd name="connsiteX15" fmla="*/ 1413230 w 1846335"/>
              <a:gd name="connsiteY15" fmla="*/ 335841 h 1622902"/>
              <a:gd name="connsiteX0" fmla="*/ 1413230 w 1846335"/>
              <a:gd name="connsiteY0" fmla="*/ 335841 h 1622902"/>
              <a:gd name="connsiteX1" fmla="*/ 1759901 w 1846335"/>
              <a:gd name="connsiteY1" fmla="*/ 123116 h 1622902"/>
              <a:gd name="connsiteX2" fmla="*/ 1846335 w 1846335"/>
              <a:gd name="connsiteY2" fmla="*/ 641708 h 1622902"/>
              <a:gd name="connsiteX3" fmla="*/ 1763785 w 1846335"/>
              <a:gd name="connsiteY3" fmla="*/ 1591033 h 1622902"/>
              <a:gd name="connsiteX4" fmla="*/ 1649485 w 1846335"/>
              <a:gd name="connsiteY4" fmla="*/ 1314808 h 1622902"/>
              <a:gd name="connsiteX5" fmla="*/ 1414535 w 1846335"/>
              <a:gd name="connsiteY5" fmla="*/ 1067158 h 1622902"/>
              <a:gd name="connsiteX6" fmla="*/ 1220860 w 1846335"/>
              <a:gd name="connsiteY6" fmla="*/ 959208 h 1622902"/>
              <a:gd name="connsiteX7" fmla="*/ 976385 w 1846335"/>
              <a:gd name="connsiteY7" fmla="*/ 905233 h 1622902"/>
              <a:gd name="connsiteX8" fmla="*/ 731910 w 1846335"/>
              <a:gd name="connsiteY8" fmla="*/ 911583 h 1622902"/>
              <a:gd name="connsiteX9" fmla="*/ 458861 w 1846335"/>
              <a:gd name="connsiteY9" fmla="*/ 1010008 h 1622902"/>
              <a:gd name="connsiteX10" fmla="*/ 188986 w 1846335"/>
              <a:gd name="connsiteY10" fmla="*/ 1257658 h 1622902"/>
              <a:gd name="connsiteX11" fmla="*/ 15521 w 1846335"/>
              <a:gd name="connsiteY11" fmla="*/ 1565633 h 1622902"/>
              <a:gd name="connsiteX12" fmla="*/ 637821 w 1846335"/>
              <a:gd name="connsiteY12" fmla="*/ 32108 h 1622902"/>
              <a:gd name="connsiteX13" fmla="*/ 825146 w 1846335"/>
              <a:gd name="connsiteY13" fmla="*/ 0 h 1622902"/>
              <a:gd name="connsiteX14" fmla="*/ 1413230 w 1846335"/>
              <a:gd name="connsiteY14" fmla="*/ 335841 h 1622902"/>
              <a:gd name="connsiteX0" fmla="*/ 1413230 w 1846335"/>
              <a:gd name="connsiteY0" fmla="*/ 335841 h 1622902"/>
              <a:gd name="connsiteX1" fmla="*/ 1846335 w 1846335"/>
              <a:gd name="connsiteY1" fmla="*/ 641708 h 1622902"/>
              <a:gd name="connsiteX2" fmla="*/ 1763785 w 1846335"/>
              <a:gd name="connsiteY2" fmla="*/ 1591033 h 1622902"/>
              <a:gd name="connsiteX3" fmla="*/ 1649485 w 1846335"/>
              <a:gd name="connsiteY3" fmla="*/ 1314808 h 1622902"/>
              <a:gd name="connsiteX4" fmla="*/ 1414535 w 1846335"/>
              <a:gd name="connsiteY4" fmla="*/ 1067158 h 1622902"/>
              <a:gd name="connsiteX5" fmla="*/ 1220860 w 1846335"/>
              <a:gd name="connsiteY5" fmla="*/ 959208 h 1622902"/>
              <a:gd name="connsiteX6" fmla="*/ 976385 w 1846335"/>
              <a:gd name="connsiteY6" fmla="*/ 905233 h 1622902"/>
              <a:gd name="connsiteX7" fmla="*/ 731910 w 1846335"/>
              <a:gd name="connsiteY7" fmla="*/ 911583 h 1622902"/>
              <a:gd name="connsiteX8" fmla="*/ 458861 w 1846335"/>
              <a:gd name="connsiteY8" fmla="*/ 1010008 h 1622902"/>
              <a:gd name="connsiteX9" fmla="*/ 188986 w 1846335"/>
              <a:gd name="connsiteY9" fmla="*/ 1257658 h 1622902"/>
              <a:gd name="connsiteX10" fmla="*/ 15521 w 1846335"/>
              <a:gd name="connsiteY10" fmla="*/ 1565633 h 1622902"/>
              <a:gd name="connsiteX11" fmla="*/ 637821 w 1846335"/>
              <a:gd name="connsiteY11" fmla="*/ 32108 h 1622902"/>
              <a:gd name="connsiteX12" fmla="*/ 825146 w 1846335"/>
              <a:gd name="connsiteY12" fmla="*/ 0 h 1622902"/>
              <a:gd name="connsiteX13" fmla="*/ 1413230 w 1846335"/>
              <a:gd name="connsiteY13" fmla="*/ 335841 h 1622902"/>
              <a:gd name="connsiteX0" fmla="*/ 1413230 w 1763785"/>
              <a:gd name="connsiteY0" fmla="*/ 335841 h 1622902"/>
              <a:gd name="connsiteX1" fmla="*/ 1763785 w 1763785"/>
              <a:gd name="connsiteY1" fmla="*/ 1591033 h 1622902"/>
              <a:gd name="connsiteX2" fmla="*/ 1649485 w 1763785"/>
              <a:gd name="connsiteY2" fmla="*/ 1314808 h 1622902"/>
              <a:gd name="connsiteX3" fmla="*/ 1414535 w 1763785"/>
              <a:gd name="connsiteY3" fmla="*/ 1067158 h 1622902"/>
              <a:gd name="connsiteX4" fmla="*/ 1220860 w 1763785"/>
              <a:gd name="connsiteY4" fmla="*/ 959208 h 1622902"/>
              <a:gd name="connsiteX5" fmla="*/ 976385 w 1763785"/>
              <a:gd name="connsiteY5" fmla="*/ 905233 h 1622902"/>
              <a:gd name="connsiteX6" fmla="*/ 731910 w 1763785"/>
              <a:gd name="connsiteY6" fmla="*/ 911583 h 1622902"/>
              <a:gd name="connsiteX7" fmla="*/ 458861 w 1763785"/>
              <a:gd name="connsiteY7" fmla="*/ 1010008 h 1622902"/>
              <a:gd name="connsiteX8" fmla="*/ 188986 w 1763785"/>
              <a:gd name="connsiteY8" fmla="*/ 1257658 h 1622902"/>
              <a:gd name="connsiteX9" fmla="*/ 15521 w 1763785"/>
              <a:gd name="connsiteY9" fmla="*/ 1565633 h 1622902"/>
              <a:gd name="connsiteX10" fmla="*/ 637821 w 1763785"/>
              <a:gd name="connsiteY10" fmla="*/ 32108 h 1622902"/>
              <a:gd name="connsiteX11" fmla="*/ 825146 w 1763785"/>
              <a:gd name="connsiteY11" fmla="*/ 0 h 1622902"/>
              <a:gd name="connsiteX12" fmla="*/ 1413230 w 1763785"/>
              <a:gd name="connsiteY12" fmla="*/ 335841 h 1622902"/>
              <a:gd name="connsiteX0" fmla="*/ 825146 w 1763785"/>
              <a:gd name="connsiteY0" fmla="*/ 0 h 1622902"/>
              <a:gd name="connsiteX1" fmla="*/ 1763785 w 1763785"/>
              <a:gd name="connsiteY1" fmla="*/ 1591033 h 1622902"/>
              <a:gd name="connsiteX2" fmla="*/ 1649485 w 1763785"/>
              <a:gd name="connsiteY2" fmla="*/ 1314808 h 1622902"/>
              <a:gd name="connsiteX3" fmla="*/ 1414535 w 1763785"/>
              <a:gd name="connsiteY3" fmla="*/ 1067158 h 1622902"/>
              <a:gd name="connsiteX4" fmla="*/ 1220860 w 1763785"/>
              <a:gd name="connsiteY4" fmla="*/ 959208 h 1622902"/>
              <a:gd name="connsiteX5" fmla="*/ 976385 w 1763785"/>
              <a:gd name="connsiteY5" fmla="*/ 905233 h 1622902"/>
              <a:gd name="connsiteX6" fmla="*/ 731910 w 1763785"/>
              <a:gd name="connsiteY6" fmla="*/ 911583 h 1622902"/>
              <a:gd name="connsiteX7" fmla="*/ 458861 w 1763785"/>
              <a:gd name="connsiteY7" fmla="*/ 1010008 h 1622902"/>
              <a:gd name="connsiteX8" fmla="*/ 188986 w 1763785"/>
              <a:gd name="connsiteY8" fmla="*/ 1257658 h 1622902"/>
              <a:gd name="connsiteX9" fmla="*/ 15521 w 1763785"/>
              <a:gd name="connsiteY9" fmla="*/ 1565633 h 1622902"/>
              <a:gd name="connsiteX10" fmla="*/ 637821 w 1763785"/>
              <a:gd name="connsiteY10" fmla="*/ 32108 h 1622902"/>
              <a:gd name="connsiteX11" fmla="*/ 825146 w 1763785"/>
              <a:gd name="connsiteY11" fmla="*/ 0 h 1622902"/>
              <a:gd name="connsiteX0" fmla="*/ 825146 w 1649485"/>
              <a:gd name="connsiteY0" fmla="*/ 0 h 1622902"/>
              <a:gd name="connsiteX1" fmla="*/ 1649485 w 1649485"/>
              <a:gd name="connsiteY1" fmla="*/ 1314808 h 1622902"/>
              <a:gd name="connsiteX2" fmla="*/ 1414535 w 1649485"/>
              <a:gd name="connsiteY2" fmla="*/ 1067158 h 1622902"/>
              <a:gd name="connsiteX3" fmla="*/ 1220860 w 1649485"/>
              <a:gd name="connsiteY3" fmla="*/ 959208 h 1622902"/>
              <a:gd name="connsiteX4" fmla="*/ 976385 w 1649485"/>
              <a:gd name="connsiteY4" fmla="*/ 905233 h 1622902"/>
              <a:gd name="connsiteX5" fmla="*/ 731910 w 1649485"/>
              <a:gd name="connsiteY5" fmla="*/ 911583 h 1622902"/>
              <a:gd name="connsiteX6" fmla="*/ 458861 w 1649485"/>
              <a:gd name="connsiteY6" fmla="*/ 1010008 h 1622902"/>
              <a:gd name="connsiteX7" fmla="*/ 188986 w 1649485"/>
              <a:gd name="connsiteY7" fmla="*/ 1257658 h 1622902"/>
              <a:gd name="connsiteX8" fmla="*/ 15521 w 1649485"/>
              <a:gd name="connsiteY8" fmla="*/ 1565633 h 1622902"/>
              <a:gd name="connsiteX9" fmla="*/ 637821 w 1649485"/>
              <a:gd name="connsiteY9" fmla="*/ 32108 h 1622902"/>
              <a:gd name="connsiteX10" fmla="*/ 825146 w 1649485"/>
              <a:gd name="connsiteY10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220860 w 1988852"/>
              <a:gd name="connsiteY3" fmla="*/ 959208 h 1622902"/>
              <a:gd name="connsiteX4" fmla="*/ 976385 w 1988852"/>
              <a:gd name="connsiteY4" fmla="*/ 905233 h 1622902"/>
              <a:gd name="connsiteX5" fmla="*/ 731910 w 1988852"/>
              <a:gd name="connsiteY5" fmla="*/ 911583 h 1622902"/>
              <a:gd name="connsiteX6" fmla="*/ 458861 w 1988852"/>
              <a:gd name="connsiteY6" fmla="*/ 1010008 h 1622902"/>
              <a:gd name="connsiteX7" fmla="*/ 188986 w 1988852"/>
              <a:gd name="connsiteY7" fmla="*/ 1257658 h 1622902"/>
              <a:gd name="connsiteX8" fmla="*/ 15521 w 1988852"/>
              <a:gd name="connsiteY8" fmla="*/ 1565633 h 1622902"/>
              <a:gd name="connsiteX9" fmla="*/ 637821 w 1988852"/>
              <a:gd name="connsiteY9" fmla="*/ 32108 h 1622902"/>
              <a:gd name="connsiteX10" fmla="*/ 825146 w 1988852"/>
              <a:gd name="connsiteY10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413763 w 1988852"/>
              <a:gd name="connsiteY3" fmla="*/ 1083605 h 1622902"/>
              <a:gd name="connsiteX4" fmla="*/ 1220860 w 1988852"/>
              <a:gd name="connsiteY4" fmla="*/ 959208 h 1622902"/>
              <a:gd name="connsiteX5" fmla="*/ 976385 w 1988852"/>
              <a:gd name="connsiteY5" fmla="*/ 905233 h 1622902"/>
              <a:gd name="connsiteX6" fmla="*/ 731910 w 1988852"/>
              <a:gd name="connsiteY6" fmla="*/ 911583 h 1622902"/>
              <a:gd name="connsiteX7" fmla="*/ 458861 w 1988852"/>
              <a:gd name="connsiteY7" fmla="*/ 1010008 h 1622902"/>
              <a:gd name="connsiteX8" fmla="*/ 188986 w 1988852"/>
              <a:gd name="connsiteY8" fmla="*/ 1257658 h 1622902"/>
              <a:gd name="connsiteX9" fmla="*/ 15521 w 1988852"/>
              <a:gd name="connsiteY9" fmla="*/ 1565633 h 1622902"/>
              <a:gd name="connsiteX10" fmla="*/ 637821 w 1988852"/>
              <a:gd name="connsiteY10" fmla="*/ 32108 h 1622902"/>
              <a:gd name="connsiteX11" fmla="*/ 825146 w 1988852"/>
              <a:gd name="connsiteY11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413763 w 1988852"/>
              <a:gd name="connsiteY3" fmla="*/ 1083605 h 1622902"/>
              <a:gd name="connsiteX4" fmla="*/ 976385 w 1988852"/>
              <a:gd name="connsiteY4" fmla="*/ 905233 h 1622902"/>
              <a:gd name="connsiteX5" fmla="*/ 731910 w 1988852"/>
              <a:gd name="connsiteY5" fmla="*/ 911583 h 1622902"/>
              <a:gd name="connsiteX6" fmla="*/ 458861 w 1988852"/>
              <a:gd name="connsiteY6" fmla="*/ 1010008 h 1622902"/>
              <a:gd name="connsiteX7" fmla="*/ 188986 w 1988852"/>
              <a:gd name="connsiteY7" fmla="*/ 1257658 h 1622902"/>
              <a:gd name="connsiteX8" fmla="*/ 15521 w 1988852"/>
              <a:gd name="connsiteY8" fmla="*/ 1565633 h 1622902"/>
              <a:gd name="connsiteX9" fmla="*/ 637821 w 1988852"/>
              <a:gd name="connsiteY9" fmla="*/ 32108 h 1622902"/>
              <a:gd name="connsiteX10" fmla="*/ 825146 w 1988852"/>
              <a:gd name="connsiteY10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413763 w 1988852"/>
              <a:gd name="connsiteY3" fmla="*/ 1083605 h 1622902"/>
              <a:gd name="connsiteX4" fmla="*/ 731910 w 1988852"/>
              <a:gd name="connsiteY4" fmla="*/ 911583 h 1622902"/>
              <a:gd name="connsiteX5" fmla="*/ 458861 w 1988852"/>
              <a:gd name="connsiteY5" fmla="*/ 1010008 h 1622902"/>
              <a:gd name="connsiteX6" fmla="*/ 188986 w 1988852"/>
              <a:gd name="connsiteY6" fmla="*/ 1257658 h 1622902"/>
              <a:gd name="connsiteX7" fmla="*/ 15521 w 1988852"/>
              <a:gd name="connsiteY7" fmla="*/ 1565633 h 1622902"/>
              <a:gd name="connsiteX8" fmla="*/ 637821 w 1988852"/>
              <a:gd name="connsiteY8" fmla="*/ 32108 h 1622902"/>
              <a:gd name="connsiteX9" fmla="*/ 825146 w 1988852"/>
              <a:gd name="connsiteY9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413763 w 1988852"/>
              <a:gd name="connsiteY3" fmla="*/ 1083605 h 1622902"/>
              <a:gd name="connsiteX4" fmla="*/ 458861 w 1988852"/>
              <a:gd name="connsiteY4" fmla="*/ 1010008 h 1622902"/>
              <a:gd name="connsiteX5" fmla="*/ 188986 w 1988852"/>
              <a:gd name="connsiteY5" fmla="*/ 1257658 h 1622902"/>
              <a:gd name="connsiteX6" fmla="*/ 15521 w 1988852"/>
              <a:gd name="connsiteY6" fmla="*/ 1565633 h 1622902"/>
              <a:gd name="connsiteX7" fmla="*/ 637821 w 1988852"/>
              <a:gd name="connsiteY7" fmla="*/ 32108 h 1622902"/>
              <a:gd name="connsiteX8" fmla="*/ 825146 w 1988852"/>
              <a:gd name="connsiteY8" fmla="*/ 0 h 1622902"/>
              <a:gd name="connsiteX0" fmla="*/ 825323 w 1989029"/>
              <a:gd name="connsiteY0" fmla="*/ 0 h 1622604"/>
              <a:gd name="connsiteX1" fmla="*/ 1989029 w 1989029"/>
              <a:gd name="connsiteY1" fmla="*/ 93830 h 1622604"/>
              <a:gd name="connsiteX2" fmla="*/ 1414712 w 1989029"/>
              <a:gd name="connsiteY2" fmla="*/ 1067158 h 1622604"/>
              <a:gd name="connsiteX3" fmla="*/ 1413940 w 1989029"/>
              <a:gd name="connsiteY3" fmla="*/ 1083605 h 1622604"/>
              <a:gd name="connsiteX4" fmla="*/ 459038 w 1989029"/>
              <a:gd name="connsiteY4" fmla="*/ 1010008 h 1622604"/>
              <a:gd name="connsiteX5" fmla="*/ 459358 w 1989029"/>
              <a:gd name="connsiteY5" fmla="*/ 1010604 h 1622604"/>
              <a:gd name="connsiteX6" fmla="*/ 189163 w 1989029"/>
              <a:gd name="connsiteY6" fmla="*/ 1257658 h 1622604"/>
              <a:gd name="connsiteX7" fmla="*/ 15698 w 1989029"/>
              <a:gd name="connsiteY7" fmla="*/ 1565633 h 1622604"/>
              <a:gd name="connsiteX8" fmla="*/ 637998 w 1989029"/>
              <a:gd name="connsiteY8" fmla="*/ 32108 h 1622604"/>
              <a:gd name="connsiteX9" fmla="*/ 825323 w 1989029"/>
              <a:gd name="connsiteY9" fmla="*/ 0 h 1622604"/>
              <a:gd name="connsiteX0" fmla="*/ 825323 w 1989029"/>
              <a:gd name="connsiteY0" fmla="*/ 0 h 1622604"/>
              <a:gd name="connsiteX1" fmla="*/ 1989029 w 1989029"/>
              <a:gd name="connsiteY1" fmla="*/ 93830 h 1622604"/>
              <a:gd name="connsiteX2" fmla="*/ 1414712 w 1989029"/>
              <a:gd name="connsiteY2" fmla="*/ 1067158 h 1622604"/>
              <a:gd name="connsiteX3" fmla="*/ 1413940 w 1989029"/>
              <a:gd name="connsiteY3" fmla="*/ 1083605 h 1622604"/>
              <a:gd name="connsiteX4" fmla="*/ 459038 w 1989029"/>
              <a:gd name="connsiteY4" fmla="*/ 1010008 h 1622604"/>
              <a:gd name="connsiteX5" fmla="*/ 189163 w 1989029"/>
              <a:gd name="connsiteY5" fmla="*/ 1257658 h 1622604"/>
              <a:gd name="connsiteX6" fmla="*/ 15698 w 1989029"/>
              <a:gd name="connsiteY6" fmla="*/ 1565633 h 1622604"/>
              <a:gd name="connsiteX7" fmla="*/ 637998 w 1989029"/>
              <a:gd name="connsiteY7" fmla="*/ 32108 h 1622604"/>
              <a:gd name="connsiteX8" fmla="*/ 825323 w 1989029"/>
              <a:gd name="connsiteY8" fmla="*/ 0 h 1622604"/>
              <a:gd name="connsiteX0" fmla="*/ 825323 w 1989029"/>
              <a:gd name="connsiteY0" fmla="*/ 0 h 1622604"/>
              <a:gd name="connsiteX1" fmla="*/ 1989029 w 1989029"/>
              <a:gd name="connsiteY1" fmla="*/ 93830 h 1622604"/>
              <a:gd name="connsiteX2" fmla="*/ 1414712 w 1989029"/>
              <a:gd name="connsiteY2" fmla="*/ 1067158 h 1622604"/>
              <a:gd name="connsiteX3" fmla="*/ 1413940 w 1989029"/>
              <a:gd name="connsiteY3" fmla="*/ 1083605 h 1622604"/>
              <a:gd name="connsiteX4" fmla="*/ 189163 w 1989029"/>
              <a:gd name="connsiteY4" fmla="*/ 1257658 h 1622604"/>
              <a:gd name="connsiteX5" fmla="*/ 15698 w 1989029"/>
              <a:gd name="connsiteY5" fmla="*/ 1565633 h 1622604"/>
              <a:gd name="connsiteX6" fmla="*/ 637998 w 1989029"/>
              <a:gd name="connsiteY6" fmla="*/ 32108 h 1622604"/>
              <a:gd name="connsiteX7" fmla="*/ 825323 w 1989029"/>
              <a:gd name="connsiteY7" fmla="*/ 0 h 1622604"/>
              <a:gd name="connsiteX0" fmla="*/ 809625 w 1973331"/>
              <a:gd name="connsiteY0" fmla="*/ 0 h 1565633"/>
              <a:gd name="connsiteX1" fmla="*/ 1973331 w 1973331"/>
              <a:gd name="connsiteY1" fmla="*/ 93830 h 1565633"/>
              <a:gd name="connsiteX2" fmla="*/ 1399014 w 1973331"/>
              <a:gd name="connsiteY2" fmla="*/ 1067158 h 1565633"/>
              <a:gd name="connsiteX3" fmla="*/ 1398242 w 1973331"/>
              <a:gd name="connsiteY3" fmla="*/ 1083605 h 1565633"/>
              <a:gd name="connsiteX4" fmla="*/ 0 w 1973331"/>
              <a:gd name="connsiteY4" fmla="*/ 1565633 h 1565633"/>
              <a:gd name="connsiteX5" fmla="*/ 622300 w 1973331"/>
              <a:gd name="connsiteY5" fmla="*/ 32108 h 1565633"/>
              <a:gd name="connsiteX6" fmla="*/ 809625 w 1973331"/>
              <a:gd name="connsiteY6" fmla="*/ 0 h 1565633"/>
              <a:gd name="connsiteX0" fmla="*/ 807455 w 1971161"/>
              <a:gd name="connsiteY0" fmla="*/ 0 h 2273626"/>
              <a:gd name="connsiteX1" fmla="*/ 1971161 w 1971161"/>
              <a:gd name="connsiteY1" fmla="*/ 93830 h 2273626"/>
              <a:gd name="connsiteX2" fmla="*/ 1396844 w 1971161"/>
              <a:gd name="connsiteY2" fmla="*/ 1067158 h 2273626"/>
              <a:gd name="connsiteX3" fmla="*/ 1396072 w 1971161"/>
              <a:gd name="connsiteY3" fmla="*/ 1083605 h 2273626"/>
              <a:gd name="connsiteX4" fmla="*/ 0 w 1971161"/>
              <a:gd name="connsiteY4" fmla="*/ 2273626 h 2273626"/>
              <a:gd name="connsiteX5" fmla="*/ 620130 w 1971161"/>
              <a:gd name="connsiteY5" fmla="*/ 32108 h 2273626"/>
              <a:gd name="connsiteX6" fmla="*/ 807455 w 1971161"/>
              <a:gd name="connsiteY6" fmla="*/ 0 h 2273626"/>
              <a:gd name="connsiteX0" fmla="*/ 807455 w 1971161"/>
              <a:gd name="connsiteY0" fmla="*/ 0 h 2293181"/>
              <a:gd name="connsiteX1" fmla="*/ 1971161 w 1971161"/>
              <a:gd name="connsiteY1" fmla="*/ 93830 h 2293181"/>
              <a:gd name="connsiteX2" fmla="*/ 1396844 w 1971161"/>
              <a:gd name="connsiteY2" fmla="*/ 1067158 h 2293181"/>
              <a:gd name="connsiteX3" fmla="*/ 0 w 1971161"/>
              <a:gd name="connsiteY3" fmla="*/ 2273626 h 2293181"/>
              <a:gd name="connsiteX4" fmla="*/ 620130 w 1971161"/>
              <a:gd name="connsiteY4" fmla="*/ 32108 h 2293181"/>
              <a:gd name="connsiteX5" fmla="*/ 807455 w 1971161"/>
              <a:gd name="connsiteY5" fmla="*/ 0 h 2293181"/>
              <a:gd name="connsiteX0" fmla="*/ 807455 w 1971161"/>
              <a:gd name="connsiteY0" fmla="*/ 0 h 2273626"/>
              <a:gd name="connsiteX1" fmla="*/ 1971161 w 1971161"/>
              <a:gd name="connsiteY1" fmla="*/ 93830 h 2273626"/>
              <a:gd name="connsiteX2" fmla="*/ 0 w 1971161"/>
              <a:gd name="connsiteY2" fmla="*/ 2273626 h 2273626"/>
              <a:gd name="connsiteX3" fmla="*/ 620130 w 1971161"/>
              <a:gd name="connsiteY3" fmla="*/ 32108 h 2273626"/>
              <a:gd name="connsiteX4" fmla="*/ 807455 w 1971161"/>
              <a:gd name="connsiteY4" fmla="*/ 0 h 2273626"/>
              <a:gd name="connsiteX0" fmla="*/ 620130 w 1971161"/>
              <a:gd name="connsiteY0" fmla="*/ 0 h 2241518"/>
              <a:gd name="connsiteX1" fmla="*/ 1971161 w 1971161"/>
              <a:gd name="connsiteY1" fmla="*/ 61722 h 2241518"/>
              <a:gd name="connsiteX2" fmla="*/ 0 w 1971161"/>
              <a:gd name="connsiteY2" fmla="*/ 2241518 h 2241518"/>
              <a:gd name="connsiteX3" fmla="*/ 620130 w 1971161"/>
              <a:gd name="connsiteY3" fmla="*/ 0 h 2241518"/>
              <a:gd name="connsiteX0" fmla="*/ 620130 w 1971161"/>
              <a:gd name="connsiteY0" fmla="*/ 0 h 2241518"/>
              <a:gd name="connsiteX1" fmla="*/ 739320 w 1971161"/>
              <a:gd name="connsiteY1" fmla="*/ 2401 h 2241518"/>
              <a:gd name="connsiteX2" fmla="*/ 1971161 w 1971161"/>
              <a:gd name="connsiteY2" fmla="*/ 61722 h 2241518"/>
              <a:gd name="connsiteX3" fmla="*/ 0 w 1971161"/>
              <a:gd name="connsiteY3" fmla="*/ 2241518 h 2241518"/>
              <a:gd name="connsiteX4" fmla="*/ 620130 w 1971161"/>
              <a:gd name="connsiteY4" fmla="*/ 0 h 2241518"/>
              <a:gd name="connsiteX0" fmla="*/ 620130 w 1971161"/>
              <a:gd name="connsiteY0" fmla="*/ 2373 h 2243891"/>
              <a:gd name="connsiteX1" fmla="*/ 833491 w 1971161"/>
              <a:gd name="connsiteY1" fmla="*/ 0 h 2243891"/>
              <a:gd name="connsiteX2" fmla="*/ 1971161 w 1971161"/>
              <a:gd name="connsiteY2" fmla="*/ 64095 h 2243891"/>
              <a:gd name="connsiteX3" fmla="*/ 0 w 1971161"/>
              <a:gd name="connsiteY3" fmla="*/ 2243891 h 2243891"/>
              <a:gd name="connsiteX4" fmla="*/ 620130 w 1971161"/>
              <a:gd name="connsiteY4" fmla="*/ 2373 h 2243891"/>
              <a:gd name="connsiteX0" fmla="*/ 620130 w 1971161"/>
              <a:gd name="connsiteY0" fmla="*/ 2373 h 2243891"/>
              <a:gd name="connsiteX1" fmla="*/ 729060 w 1971161"/>
              <a:gd name="connsiteY1" fmla="*/ 1923 h 2243891"/>
              <a:gd name="connsiteX2" fmla="*/ 833491 w 1971161"/>
              <a:gd name="connsiteY2" fmla="*/ 0 h 2243891"/>
              <a:gd name="connsiteX3" fmla="*/ 1971161 w 1971161"/>
              <a:gd name="connsiteY3" fmla="*/ 64095 h 2243891"/>
              <a:gd name="connsiteX4" fmla="*/ 0 w 1971161"/>
              <a:gd name="connsiteY4" fmla="*/ 2243891 h 2243891"/>
              <a:gd name="connsiteX5" fmla="*/ 620130 w 1971161"/>
              <a:gd name="connsiteY5" fmla="*/ 2373 h 2243891"/>
              <a:gd name="connsiteX0" fmla="*/ 620130 w 1971161"/>
              <a:gd name="connsiteY0" fmla="*/ 2373 h 2243891"/>
              <a:gd name="connsiteX1" fmla="*/ 759717 w 1971161"/>
              <a:gd name="connsiteY1" fmla="*/ 74552 h 2243891"/>
              <a:gd name="connsiteX2" fmla="*/ 833491 w 1971161"/>
              <a:gd name="connsiteY2" fmla="*/ 0 h 2243891"/>
              <a:gd name="connsiteX3" fmla="*/ 1971161 w 1971161"/>
              <a:gd name="connsiteY3" fmla="*/ 64095 h 2243891"/>
              <a:gd name="connsiteX4" fmla="*/ 0 w 1971161"/>
              <a:gd name="connsiteY4" fmla="*/ 2243891 h 2243891"/>
              <a:gd name="connsiteX5" fmla="*/ 620130 w 1971161"/>
              <a:gd name="connsiteY5" fmla="*/ 2373 h 2243891"/>
              <a:gd name="connsiteX0" fmla="*/ 620130 w 1971161"/>
              <a:gd name="connsiteY0" fmla="*/ 10123 h 2251641"/>
              <a:gd name="connsiteX1" fmla="*/ 759717 w 1971161"/>
              <a:gd name="connsiteY1" fmla="*/ 82302 h 2251641"/>
              <a:gd name="connsiteX2" fmla="*/ 853330 w 1971161"/>
              <a:gd name="connsiteY2" fmla="*/ 0 h 2251641"/>
              <a:gd name="connsiteX3" fmla="*/ 1971161 w 1971161"/>
              <a:gd name="connsiteY3" fmla="*/ 71845 h 2251641"/>
              <a:gd name="connsiteX4" fmla="*/ 0 w 1971161"/>
              <a:gd name="connsiteY4" fmla="*/ 2251641 h 2251641"/>
              <a:gd name="connsiteX5" fmla="*/ 620130 w 1971161"/>
              <a:gd name="connsiteY5" fmla="*/ 10123 h 2251641"/>
              <a:gd name="connsiteX0" fmla="*/ 620130 w 1971161"/>
              <a:gd name="connsiteY0" fmla="*/ 10123 h 2251641"/>
              <a:gd name="connsiteX1" fmla="*/ 729276 w 1971161"/>
              <a:gd name="connsiteY1" fmla="*/ 80473 h 2251641"/>
              <a:gd name="connsiteX2" fmla="*/ 853330 w 1971161"/>
              <a:gd name="connsiteY2" fmla="*/ 0 h 2251641"/>
              <a:gd name="connsiteX3" fmla="*/ 1971161 w 1971161"/>
              <a:gd name="connsiteY3" fmla="*/ 71845 h 2251641"/>
              <a:gd name="connsiteX4" fmla="*/ 0 w 1971161"/>
              <a:gd name="connsiteY4" fmla="*/ 2251641 h 2251641"/>
              <a:gd name="connsiteX5" fmla="*/ 620130 w 1971161"/>
              <a:gd name="connsiteY5" fmla="*/ 10123 h 2251641"/>
              <a:gd name="connsiteX0" fmla="*/ 629026 w 1971161"/>
              <a:gd name="connsiteY0" fmla="*/ 0 h 2265572"/>
              <a:gd name="connsiteX1" fmla="*/ 729276 w 1971161"/>
              <a:gd name="connsiteY1" fmla="*/ 94404 h 2265572"/>
              <a:gd name="connsiteX2" fmla="*/ 853330 w 1971161"/>
              <a:gd name="connsiteY2" fmla="*/ 13931 h 2265572"/>
              <a:gd name="connsiteX3" fmla="*/ 1971161 w 1971161"/>
              <a:gd name="connsiteY3" fmla="*/ 85776 h 2265572"/>
              <a:gd name="connsiteX4" fmla="*/ 0 w 1971161"/>
              <a:gd name="connsiteY4" fmla="*/ 2265572 h 2265572"/>
              <a:gd name="connsiteX5" fmla="*/ 629026 w 1971161"/>
              <a:gd name="connsiteY5" fmla="*/ 0 h 2265572"/>
              <a:gd name="connsiteX0" fmla="*/ 629026 w 1971161"/>
              <a:gd name="connsiteY0" fmla="*/ 0 h 2265572"/>
              <a:gd name="connsiteX1" fmla="*/ 729276 w 1971161"/>
              <a:gd name="connsiteY1" fmla="*/ 94404 h 2265572"/>
              <a:gd name="connsiteX2" fmla="*/ 857204 w 1971161"/>
              <a:gd name="connsiteY2" fmla="*/ 23850 h 2265572"/>
              <a:gd name="connsiteX3" fmla="*/ 1971161 w 1971161"/>
              <a:gd name="connsiteY3" fmla="*/ 85776 h 2265572"/>
              <a:gd name="connsiteX4" fmla="*/ 0 w 1971161"/>
              <a:gd name="connsiteY4" fmla="*/ 2265572 h 2265572"/>
              <a:gd name="connsiteX5" fmla="*/ 629026 w 1971161"/>
              <a:gd name="connsiteY5" fmla="*/ 0 h 2265572"/>
              <a:gd name="connsiteX0" fmla="*/ 493007 w 1971161"/>
              <a:gd name="connsiteY0" fmla="*/ 20137 h 2241722"/>
              <a:gd name="connsiteX1" fmla="*/ 729276 w 1971161"/>
              <a:gd name="connsiteY1" fmla="*/ 70554 h 2241722"/>
              <a:gd name="connsiteX2" fmla="*/ 857204 w 1971161"/>
              <a:gd name="connsiteY2" fmla="*/ 0 h 2241722"/>
              <a:gd name="connsiteX3" fmla="*/ 1971161 w 1971161"/>
              <a:gd name="connsiteY3" fmla="*/ 61926 h 2241722"/>
              <a:gd name="connsiteX4" fmla="*/ 0 w 1971161"/>
              <a:gd name="connsiteY4" fmla="*/ 2241722 h 2241722"/>
              <a:gd name="connsiteX5" fmla="*/ 493007 w 1971161"/>
              <a:gd name="connsiteY5" fmla="*/ 20137 h 2241722"/>
              <a:gd name="connsiteX0" fmla="*/ 493007 w 1971161"/>
              <a:gd name="connsiteY0" fmla="*/ 35447 h 2257032"/>
              <a:gd name="connsiteX1" fmla="*/ 627137 w 1971161"/>
              <a:gd name="connsiteY1" fmla="*/ 0 h 2257032"/>
              <a:gd name="connsiteX2" fmla="*/ 857204 w 1971161"/>
              <a:gd name="connsiteY2" fmla="*/ 15310 h 2257032"/>
              <a:gd name="connsiteX3" fmla="*/ 1971161 w 1971161"/>
              <a:gd name="connsiteY3" fmla="*/ 77236 h 2257032"/>
              <a:gd name="connsiteX4" fmla="*/ 0 w 1971161"/>
              <a:gd name="connsiteY4" fmla="*/ 2257032 h 2257032"/>
              <a:gd name="connsiteX5" fmla="*/ 493007 w 1971161"/>
              <a:gd name="connsiteY5" fmla="*/ 35447 h 2257032"/>
              <a:gd name="connsiteX0" fmla="*/ 493007 w 1971161"/>
              <a:gd name="connsiteY0" fmla="*/ 143757 h 2365342"/>
              <a:gd name="connsiteX1" fmla="*/ 627137 w 1971161"/>
              <a:gd name="connsiteY1" fmla="*/ 108310 h 2365342"/>
              <a:gd name="connsiteX2" fmla="*/ 635135 w 1971161"/>
              <a:gd name="connsiteY2" fmla="*/ 0 h 2365342"/>
              <a:gd name="connsiteX3" fmla="*/ 1971161 w 1971161"/>
              <a:gd name="connsiteY3" fmla="*/ 185546 h 2365342"/>
              <a:gd name="connsiteX4" fmla="*/ 0 w 1971161"/>
              <a:gd name="connsiteY4" fmla="*/ 2365342 h 2365342"/>
              <a:gd name="connsiteX5" fmla="*/ 493007 w 1971161"/>
              <a:gd name="connsiteY5" fmla="*/ 143757 h 2365342"/>
              <a:gd name="connsiteX0" fmla="*/ 493007 w 1971161"/>
              <a:gd name="connsiteY0" fmla="*/ 141245 h 2362830"/>
              <a:gd name="connsiteX1" fmla="*/ 627137 w 1971161"/>
              <a:gd name="connsiteY1" fmla="*/ 105798 h 2362830"/>
              <a:gd name="connsiteX2" fmla="*/ 652122 w 1971161"/>
              <a:gd name="connsiteY2" fmla="*/ 0 h 2362830"/>
              <a:gd name="connsiteX3" fmla="*/ 1971161 w 1971161"/>
              <a:gd name="connsiteY3" fmla="*/ 183034 h 2362830"/>
              <a:gd name="connsiteX4" fmla="*/ 0 w 1971161"/>
              <a:gd name="connsiteY4" fmla="*/ 2362830 h 2362830"/>
              <a:gd name="connsiteX5" fmla="*/ 493007 w 1971161"/>
              <a:gd name="connsiteY5" fmla="*/ 141245 h 2362830"/>
              <a:gd name="connsiteX0" fmla="*/ 507597 w 1985751"/>
              <a:gd name="connsiteY0" fmla="*/ 141245 h 2341089"/>
              <a:gd name="connsiteX1" fmla="*/ 641727 w 1985751"/>
              <a:gd name="connsiteY1" fmla="*/ 105798 h 2341089"/>
              <a:gd name="connsiteX2" fmla="*/ 666712 w 1985751"/>
              <a:gd name="connsiteY2" fmla="*/ 0 h 2341089"/>
              <a:gd name="connsiteX3" fmla="*/ 1985751 w 1985751"/>
              <a:gd name="connsiteY3" fmla="*/ 183034 h 2341089"/>
              <a:gd name="connsiteX4" fmla="*/ 0 w 1985751"/>
              <a:gd name="connsiteY4" fmla="*/ 2341089 h 2341089"/>
              <a:gd name="connsiteX5" fmla="*/ 507597 w 1985751"/>
              <a:gd name="connsiteY5" fmla="*/ 141245 h 2341089"/>
              <a:gd name="connsiteX0" fmla="*/ 507597 w 1953678"/>
              <a:gd name="connsiteY0" fmla="*/ 141245 h 2341089"/>
              <a:gd name="connsiteX1" fmla="*/ 641727 w 1953678"/>
              <a:gd name="connsiteY1" fmla="*/ 105798 h 2341089"/>
              <a:gd name="connsiteX2" fmla="*/ 666712 w 1953678"/>
              <a:gd name="connsiteY2" fmla="*/ 0 h 2341089"/>
              <a:gd name="connsiteX3" fmla="*/ 1953678 w 1953678"/>
              <a:gd name="connsiteY3" fmla="*/ 171172 h 2341089"/>
              <a:gd name="connsiteX4" fmla="*/ 0 w 1953678"/>
              <a:gd name="connsiteY4" fmla="*/ 2341089 h 2341089"/>
              <a:gd name="connsiteX5" fmla="*/ 507597 w 1953678"/>
              <a:gd name="connsiteY5" fmla="*/ 141245 h 2341089"/>
              <a:gd name="connsiteX0" fmla="*/ 507597 w 1953678"/>
              <a:gd name="connsiteY0" fmla="*/ 182018 h 2381862"/>
              <a:gd name="connsiteX1" fmla="*/ 641727 w 1953678"/>
              <a:gd name="connsiteY1" fmla="*/ 146571 h 2381862"/>
              <a:gd name="connsiteX2" fmla="*/ 1426699 w 1953678"/>
              <a:gd name="connsiteY2" fmla="*/ 0 h 2381862"/>
              <a:gd name="connsiteX3" fmla="*/ 1953678 w 1953678"/>
              <a:gd name="connsiteY3" fmla="*/ 211945 h 2381862"/>
              <a:gd name="connsiteX4" fmla="*/ 0 w 1953678"/>
              <a:gd name="connsiteY4" fmla="*/ 2381862 h 2381862"/>
              <a:gd name="connsiteX5" fmla="*/ 507597 w 1953678"/>
              <a:gd name="connsiteY5" fmla="*/ 182018 h 2381862"/>
              <a:gd name="connsiteX0" fmla="*/ 507597 w 1953678"/>
              <a:gd name="connsiteY0" fmla="*/ 182018 h 2381862"/>
              <a:gd name="connsiteX1" fmla="*/ 1409009 w 1953678"/>
              <a:gd name="connsiteY1" fmla="*/ 116669 h 2381862"/>
              <a:gd name="connsiteX2" fmla="*/ 1426699 w 1953678"/>
              <a:gd name="connsiteY2" fmla="*/ 0 h 2381862"/>
              <a:gd name="connsiteX3" fmla="*/ 1953678 w 1953678"/>
              <a:gd name="connsiteY3" fmla="*/ 211945 h 2381862"/>
              <a:gd name="connsiteX4" fmla="*/ 0 w 1953678"/>
              <a:gd name="connsiteY4" fmla="*/ 2381862 h 2381862"/>
              <a:gd name="connsiteX5" fmla="*/ 507597 w 1953678"/>
              <a:gd name="connsiteY5" fmla="*/ 182018 h 2381862"/>
              <a:gd name="connsiteX0" fmla="*/ 1269940 w 1953678"/>
              <a:gd name="connsiteY0" fmla="*/ 143374 h 2381862"/>
              <a:gd name="connsiteX1" fmla="*/ 1409009 w 1953678"/>
              <a:gd name="connsiteY1" fmla="*/ 116669 h 2381862"/>
              <a:gd name="connsiteX2" fmla="*/ 1426699 w 1953678"/>
              <a:gd name="connsiteY2" fmla="*/ 0 h 2381862"/>
              <a:gd name="connsiteX3" fmla="*/ 1953678 w 1953678"/>
              <a:gd name="connsiteY3" fmla="*/ 211945 h 2381862"/>
              <a:gd name="connsiteX4" fmla="*/ 0 w 1953678"/>
              <a:gd name="connsiteY4" fmla="*/ 2381862 h 2381862"/>
              <a:gd name="connsiteX5" fmla="*/ 1269940 w 1953678"/>
              <a:gd name="connsiteY5" fmla="*/ 143374 h 2381862"/>
              <a:gd name="connsiteX0" fmla="*/ 1262335 w 1953678"/>
              <a:gd name="connsiteY0" fmla="*/ 170734 h 2381862"/>
              <a:gd name="connsiteX1" fmla="*/ 1409009 w 1953678"/>
              <a:gd name="connsiteY1" fmla="*/ 116669 h 2381862"/>
              <a:gd name="connsiteX2" fmla="*/ 1426699 w 1953678"/>
              <a:gd name="connsiteY2" fmla="*/ 0 h 2381862"/>
              <a:gd name="connsiteX3" fmla="*/ 1953678 w 1953678"/>
              <a:gd name="connsiteY3" fmla="*/ 211945 h 2381862"/>
              <a:gd name="connsiteX4" fmla="*/ 0 w 1953678"/>
              <a:gd name="connsiteY4" fmla="*/ 2381862 h 2381862"/>
              <a:gd name="connsiteX5" fmla="*/ 1262335 w 1953678"/>
              <a:gd name="connsiteY5" fmla="*/ 170734 h 2381862"/>
              <a:gd name="connsiteX0" fmla="*/ 1262335 w 1953678"/>
              <a:gd name="connsiteY0" fmla="*/ 164121 h 2375249"/>
              <a:gd name="connsiteX1" fmla="*/ 1409009 w 1953678"/>
              <a:gd name="connsiteY1" fmla="*/ 110056 h 2375249"/>
              <a:gd name="connsiteX2" fmla="*/ 1429282 w 1953678"/>
              <a:gd name="connsiteY2" fmla="*/ 0 h 2375249"/>
              <a:gd name="connsiteX3" fmla="*/ 1953678 w 1953678"/>
              <a:gd name="connsiteY3" fmla="*/ 205332 h 2375249"/>
              <a:gd name="connsiteX4" fmla="*/ 0 w 1953678"/>
              <a:gd name="connsiteY4" fmla="*/ 2375249 h 2375249"/>
              <a:gd name="connsiteX5" fmla="*/ 1262335 w 1953678"/>
              <a:gd name="connsiteY5" fmla="*/ 164121 h 2375249"/>
              <a:gd name="connsiteX0" fmla="*/ 1421560 w 2112903"/>
              <a:gd name="connsiteY0" fmla="*/ 164121 h 2551479"/>
              <a:gd name="connsiteX1" fmla="*/ 1568234 w 2112903"/>
              <a:gd name="connsiteY1" fmla="*/ 110056 h 2551479"/>
              <a:gd name="connsiteX2" fmla="*/ 1588507 w 2112903"/>
              <a:gd name="connsiteY2" fmla="*/ 0 h 2551479"/>
              <a:gd name="connsiteX3" fmla="*/ 2112903 w 2112903"/>
              <a:gd name="connsiteY3" fmla="*/ 205332 h 2551479"/>
              <a:gd name="connsiteX4" fmla="*/ 0 w 2112903"/>
              <a:gd name="connsiteY4" fmla="*/ 2551479 h 2551479"/>
              <a:gd name="connsiteX5" fmla="*/ 1421560 w 2112903"/>
              <a:gd name="connsiteY5" fmla="*/ 164121 h 2551479"/>
              <a:gd name="connsiteX0" fmla="*/ 1434595 w 2112903"/>
              <a:gd name="connsiteY0" fmla="*/ 107855 h 2551479"/>
              <a:gd name="connsiteX1" fmla="*/ 1568234 w 2112903"/>
              <a:gd name="connsiteY1" fmla="*/ 110056 h 2551479"/>
              <a:gd name="connsiteX2" fmla="*/ 1588507 w 2112903"/>
              <a:gd name="connsiteY2" fmla="*/ 0 h 2551479"/>
              <a:gd name="connsiteX3" fmla="*/ 2112903 w 2112903"/>
              <a:gd name="connsiteY3" fmla="*/ 205332 h 2551479"/>
              <a:gd name="connsiteX4" fmla="*/ 0 w 2112903"/>
              <a:gd name="connsiteY4" fmla="*/ 2551479 h 2551479"/>
              <a:gd name="connsiteX5" fmla="*/ 1434595 w 2112903"/>
              <a:gd name="connsiteY5" fmla="*/ 107855 h 2551479"/>
              <a:gd name="connsiteX0" fmla="*/ 1434595 w 2112903"/>
              <a:gd name="connsiteY0" fmla="*/ 107855 h 2551479"/>
              <a:gd name="connsiteX1" fmla="*/ 1551585 w 2112903"/>
              <a:gd name="connsiteY1" fmla="*/ 95013 h 2551479"/>
              <a:gd name="connsiteX2" fmla="*/ 1588507 w 2112903"/>
              <a:gd name="connsiteY2" fmla="*/ 0 h 2551479"/>
              <a:gd name="connsiteX3" fmla="*/ 2112903 w 2112903"/>
              <a:gd name="connsiteY3" fmla="*/ 205332 h 2551479"/>
              <a:gd name="connsiteX4" fmla="*/ 0 w 2112903"/>
              <a:gd name="connsiteY4" fmla="*/ 2551479 h 2551479"/>
              <a:gd name="connsiteX5" fmla="*/ 1434595 w 2112903"/>
              <a:gd name="connsiteY5" fmla="*/ 107855 h 2551479"/>
              <a:gd name="connsiteX0" fmla="*/ 1434595 w 2112903"/>
              <a:gd name="connsiteY0" fmla="*/ 127462 h 2571086"/>
              <a:gd name="connsiteX1" fmla="*/ 1551585 w 2112903"/>
              <a:gd name="connsiteY1" fmla="*/ 114620 h 2571086"/>
              <a:gd name="connsiteX2" fmla="*/ 1583540 w 2112903"/>
              <a:gd name="connsiteY2" fmla="*/ 0 h 2571086"/>
              <a:gd name="connsiteX3" fmla="*/ 2112903 w 2112903"/>
              <a:gd name="connsiteY3" fmla="*/ 224939 h 2571086"/>
              <a:gd name="connsiteX4" fmla="*/ 0 w 2112903"/>
              <a:gd name="connsiteY4" fmla="*/ 2571086 h 2571086"/>
              <a:gd name="connsiteX5" fmla="*/ 1434595 w 2112903"/>
              <a:gd name="connsiteY5" fmla="*/ 127462 h 2571086"/>
              <a:gd name="connsiteX0" fmla="*/ 1419953 w 2112903"/>
              <a:gd name="connsiteY0" fmla="*/ 152035 h 2571086"/>
              <a:gd name="connsiteX1" fmla="*/ 1551585 w 2112903"/>
              <a:gd name="connsiteY1" fmla="*/ 114620 h 2571086"/>
              <a:gd name="connsiteX2" fmla="*/ 1583540 w 2112903"/>
              <a:gd name="connsiteY2" fmla="*/ 0 h 2571086"/>
              <a:gd name="connsiteX3" fmla="*/ 2112903 w 2112903"/>
              <a:gd name="connsiteY3" fmla="*/ 224939 h 2571086"/>
              <a:gd name="connsiteX4" fmla="*/ 0 w 2112903"/>
              <a:gd name="connsiteY4" fmla="*/ 2571086 h 2571086"/>
              <a:gd name="connsiteX5" fmla="*/ 1419953 w 2112903"/>
              <a:gd name="connsiteY5" fmla="*/ 152035 h 2571086"/>
              <a:gd name="connsiteX0" fmla="*/ 1419953 w 2083987"/>
              <a:gd name="connsiteY0" fmla="*/ 152035 h 2571086"/>
              <a:gd name="connsiteX1" fmla="*/ 1551585 w 2083987"/>
              <a:gd name="connsiteY1" fmla="*/ 114620 h 2571086"/>
              <a:gd name="connsiteX2" fmla="*/ 1583540 w 2083987"/>
              <a:gd name="connsiteY2" fmla="*/ 0 h 2571086"/>
              <a:gd name="connsiteX3" fmla="*/ 2083987 w 2083987"/>
              <a:gd name="connsiteY3" fmla="*/ 256942 h 2571086"/>
              <a:gd name="connsiteX4" fmla="*/ 0 w 2083987"/>
              <a:gd name="connsiteY4" fmla="*/ 2571086 h 2571086"/>
              <a:gd name="connsiteX5" fmla="*/ 1419953 w 2083987"/>
              <a:gd name="connsiteY5" fmla="*/ 152035 h 2571086"/>
              <a:gd name="connsiteX0" fmla="*/ 2011337 w 2675371"/>
              <a:gd name="connsiteY0" fmla="*/ 152035 h 2202659"/>
              <a:gd name="connsiteX1" fmla="*/ 2142969 w 2675371"/>
              <a:gd name="connsiteY1" fmla="*/ 114620 h 2202659"/>
              <a:gd name="connsiteX2" fmla="*/ 2174924 w 2675371"/>
              <a:gd name="connsiteY2" fmla="*/ 0 h 2202659"/>
              <a:gd name="connsiteX3" fmla="*/ 2675371 w 2675371"/>
              <a:gd name="connsiteY3" fmla="*/ 256942 h 2202659"/>
              <a:gd name="connsiteX4" fmla="*/ 0 w 2675371"/>
              <a:gd name="connsiteY4" fmla="*/ 2202659 h 2202659"/>
              <a:gd name="connsiteX5" fmla="*/ 2011337 w 2675371"/>
              <a:gd name="connsiteY5" fmla="*/ 152035 h 2202659"/>
              <a:gd name="connsiteX0" fmla="*/ 1087350 w 2675371"/>
              <a:gd name="connsiteY0" fmla="*/ 99271 h 2202659"/>
              <a:gd name="connsiteX1" fmla="*/ 2142969 w 2675371"/>
              <a:gd name="connsiteY1" fmla="*/ 114620 h 2202659"/>
              <a:gd name="connsiteX2" fmla="*/ 2174924 w 2675371"/>
              <a:gd name="connsiteY2" fmla="*/ 0 h 2202659"/>
              <a:gd name="connsiteX3" fmla="*/ 2675371 w 2675371"/>
              <a:gd name="connsiteY3" fmla="*/ 256942 h 2202659"/>
              <a:gd name="connsiteX4" fmla="*/ 0 w 2675371"/>
              <a:gd name="connsiteY4" fmla="*/ 2202659 h 2202659"/>
              <a:gd name="connsiteX5" fmla="*/ 1087350 w 2675371"/>
              <a:gd name="connsiteY5" fmla="*/ 99271 h 2202659"/>
              <a:gd name="connsiteX0" fmla="*/ 1087350 w 2675371"/>
              <a:gd name="connsiteY0" fmla="*/ 243661 h 2347049"/>
              <a:gd name="connsiteX1" fmla="*/ 1357930 w 2675371"/>
              <a:gd name="connsiteY1" fmla="*/ 0 h 2347049"/>
              <a:gd name="connsiteX2" fmla="*/ 2174924 w 2675371"/>
              <a:gd name="connsiteY2" fmla="*/ 144390 h 2347049"/>
              <a:gd name="connsiteX3" fmla="*/ 2675371 w 2675371"/>
              <a:gd name="connsiteY3" fmla="*/ 401332 h 2347049"/>
              <a:gd name="connsiteX4" fmla="*/ 0 w 2675371"/>
              <a:gd name="connsiteY4" fmla="*/ 2347049 h 2347049"/>
              <a:gd name="connsiteX5" fmla="*/ 1087350 w 2675371"/>
              <a:gd name="connsiteY5" fmla="*/ 243661 h 2347049"/>
              <a:gd name="connsiteX0" fmla="*/ 1087350 w 2675371"/>
              <a:gd name="connsiteY0" fmla="*/ 243661 h 2347049"/>
              <a:gd name="connsiteX1" fmla="*/ 1357930 w 2675371"/>
              <a:gd name="connsiteY1" fmla="*/ 0 h 2347049"/>
              <a:gd name="connsiteX2" fmla="*/ 2675371 w 2675371"/>
              <a:gd name="connsiteY2" fmla="*/ 401332 h 2347049"/>
              <a:gd name="connsiteX3" fmla="*/ 0 w 2675371"/>
              <a:gd name="connsiteY3" fmla="*/ 2347049 h 2347049"/>
              <a:gd name="connsiteX4" fmla="*/ 1087350 w 2675371"/>
              <a:gd name="connsiteY4" fmla="*/ 243661 h 2347049"/>
              <a:gd name="connsiteX0" fmla="*/ 1087350 w 1742914"/>
              <a:gd name="connsiteY0" fmla="*/ 243661 h 2347049"/>
              <a:gd name="connsiteX1" fmla="*/ 1357930 w 1742914"/>
              <a:gd name="connsiteY1" fmla="*/ 0 h 2347049"/>
              <a:gd name="connsiteX2" fmla="*/ 1742914 w 1742914"/>
              <a:gd name="connsiteY2" fmla="*/ 672702 h 2347049"/>
              <a:gd name="connsiteX3" fmla="*/ 0 w 1742914"/>
              <a:gd name="connsiteY3" fmla="*/ 2347049 h 2347049"/>
              <a:gd name="connsiteX4" fmla="*/ 1087350 w 1742914"/>
              <a:gd name="connsiteY4" fmla="*/ 243661 h 2347049"/>
              <a:gd name="connsiteX0" fmla="*/ 861304 w 1516868"/>
              <a:gd name="connsiteY0" fmla="*/ 243661 h 2385392"/>
              <a:gd name="connsiteX1" fmla="*/ 1131884 w 1516868"/>
              <a:gd name="connsiteY1" fmla="*/ 0 h 2385392"/>
              <a:gd name="connsiteX2" fmla="*/ 1516868 w 1516868"/>
              <a:gd name="connsiteY2" fmla="*/ 672702 h 2385392"/>
              <a:gd name="connsiteX3" fmla="*/ 0 w 1516868"/>
              <a:gd name="connsiteY3" fmla="*/ 2385392 h 2385392"/>
              <a:gd name="connsiteX4" fmla="*/ 861304 w 1516868"/>
              <a:gd name="connsiteY4" fmla="*/ 243661 h 2385392"/>
              <a:gd name="connsiteX0" fmla="*/ 861304 w 1516868"/>
              <a:gd name="connsiteY0" fmla="*/ 243661 h 2385392"/>
              <a:gd name="connsiteX1" fmla="*/ 1131884 w 1516868"/>
              <a:gd name="connsiteY1" fmla="*/ 0 h 2385392"/>
              <a:gd name="connsiteX2" fmla="*/ 1409587 w 1516868"/>
              <a:gd name="connsiteY2" fmla="*/ 515489 h 2385392"/>
              <a:gd name="connsiteX3" fmla="*/ 1516868 w 1516868"/>
              <a:gd name="connsiteY3" fmla="*/ 672702 h 2385392"/>
              <a:gd name="connsiteX4" fmla="*/ 0 w 1516868"/>
              <a:gd name="connsiteY4" fmla="*/ 2385392 h 2385392"/>
              <a:gd name="connsiteX5" fmla="*/ 861304 w 1516868"/>
              <a:gd name="connsiteY5" fmla="*/ 243661 h 2385392"/>
              <a:gd name="connsiteX0" fmla="*/ 861304 w 3058639"/>
              <a:gd name="connsiteY0" fmla="*/ 243661 h 2385392"/>
              <a:gd name="connsiteX1" fmla="*/ 1131884 w 3058639"/>
              <a:gd name="connsiteY1" fmla="*/ 0 h 2385392"/>
              <a:gd name="connsiteX2" fmla="*/ 3058639 w 3058639"/>
              <a:gd name="connsiteY2" fmla="*/ 2100220 h 2385392"/>
              <a:gd name="connsiteX3" fmla="*/ 1516868 w 3058639"/>
              <a:gd name="connsiteY3" fmla="*/ 672702 h 2385392"/>
              <a:gd name="connsiteX4" fmla="*/ 0 w 3058639"/>
              <a:gd name="connsiteY4" fmla="*/ 2385392 h 2385392"/>
              <a:gd name="connsiteX5" fmla="*/ 861304 w 3058639"/>
              <a:gd name="connsiteY5" fmla="*/ 243661 h 238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8639" h="2385392">
                <a:moveTo>
                  <a:pt x="861304" y="243661"/>
                </a:moveTo>
                <a:lnTo>
                  <a:pt x="1131884" y="0"/>
                </a:lnTo>
                <a:lnTo>
                  <a:pt x="3058639" y="2100220"/>
                </a:lnTo>
                <a:lnTo>
                  <a:pt x="1516868" y="672702"/>
                </a:lnTo>
                <a:lnTo>
                  <a:pt x="0" y="2385392"/>
                </a:lnTo>
                <a:lnTo>
                  <a:pt x="861304" y="243661"/>
                </a:lnTo>
                <a:close/>
              </a:path>
            </a:pathLst>
          </a:custGeom>
          <a:solidFill>
            <a:schemeClr val="bg2">
              <a:lumMod val="90000"/>
              <a:alpha val="8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Ecken des Rechtecks auf der gleichen Seite schneiden 1348"/>
          <p:cNvSpPr/>
          <p:nvPr/>
        </p:nvSpPr>
        <p:spPr bwMode="auto">
          <a:xfrm rot="2874113">
            <a:off x="7423583" y="2242374"/>
            <a:ext cx="1565620" cy="1578220"/>
          </a:xfrm>
          <a:custGeom>
            <a:avLst/>
            <a:gdLst>
              <a:gd name="connsiteX0" fmla="*/ 86434 w 710039"/>
              <a:gd name="connsiteY0" fmla="*/ 0 h 518592"/>
              <a:gd name="connsiteX1" fmla="*/ 623605 w 710039"/>
              <a:gd name="connsiteY1" fmla="*/ 0 h 518592"/>
              <a:gd name="connsiteX2" fmla="*/ 710039 w 710039"/>
              <a:gd name="connsiteY2" fmla="*/ 86434 h 518592"/>
              <a:gd name="connsiteX3" fmla="*/ 710039 w 710039"/>
              <a:gd name="connsiteY3" fmla="*/ 518592 h 518592"/>
              <a:gd name="connsiteX4" fmla="*/ 710039 w 710039"/>
              <a:gd name="connsiteY4" fmla="*/ 518592 h 518592"/>
              <a:gd name="connsiteX5" fmla="*/ 0 w 710039"/>
              <a:gd name="connsiteY5" fmla="*/ 518592 h 518592"/>
              <a:gd name="connsiteX6" fmla="*/ 0 w 710039"/>
              <a:gd name="connsiteY6" fmla="*/ 518592 h 518592"/>
              <a:gd name="connsiteX7" fmla="*/ 0 w 710039"/>
              <a:gd name="connsiteY7" fmla="*/ 86434 h 518592"/>
              <a:gd name="connsiteX8" fmla="*/ 86434 w 710039"/>
              <a:gd name="connsiteY8" fmla="*/ 0 h 518592"/>
              <a:gd name="connsiteX0" fmla="*/ 276934 w 710039"/>
              <a:gd name="connsiteY0" fmla="*/ 212725 h 518592"/>
              <a:gd name="connsiteX1" fmla="*/ 623605 w 710039"/>
              <a:gd name="connsiteY1" fmla="*/ 0 h 518592"/>
              <a:gd name="connsiteX2" fmla="*/ 710039 w 710039"/>
              <a:gd name="connsiteY2" fmla="*/ 86434 h 518592"/>
              <a:gd name="connsiteX3" fmla="*/ 710039 w 710039"/>
              <a:gd name="connsiteY3" fmla="*/ 518592 h 518592"/>
              <a:gd name="connsiteX4" fmla="*/ 710039 w 710039"/>
              <a:gd name="connsiteY4" fmla="*/ 518592 h 518592"/>
              <a:gd name="connsiteX5" fmla="*/ 0 w 710039"/>
              <a:gd name="connsiteY5" fmla="*/ 518592 h 518592"/>
              <a:gd name="connsiteX6" fmla="*/ 0 w 710039"/>
              <a:gd name="connsiteY6" fmla="*/ 518592 h 518592"/>
              <a:gd name="connsiteX7" fmla="*/ 0 w 710039"/>
              <a:gd name="connsiteY7" fmla="*/ 86434 h 518592"/>
              <a:gd name="connsiteX8" fmla="*/ 276934 w 710039"/>
              <a:gd name="connsiteY8" fmla="*/ 212725 h 518592"/>
              <a:gd name="connsiteX0" fmla="*/ 276934 w 710039"/>
              <a:gd name="connsiteY0" fmla="*/ 212725 h 518592"/>
              <a:gd name="connsiteX1" fmla="*/ 623605 w 710039"/>
              <a:gd name="connsiteY1" fmla="*/ 0 h 518592"/>
              <a:gd name="connsiteX2" fmla="*/ 710039 w 710039"/>
              <a:gd name="connsiteY2" fmla="*/ 86434 h 518592"/>
              <a:gd name="connsiteX3" fmla="*/ 710039 w 710039"/>
              <a:gd name="connsiteY3" fmla="*/ 518592 h 518592"/>
              <a:gd name="connsiteX4" fmla="*/ 710039 w 710039"/>
              <a:gd name="connsiteY4" fmla="*/ 518592 h 518592"/>
              <a:gd name="connsiteX5" fmla="*/ 0 w 710039"/>
              <a:gd name="connsiteY5" fmla="*/ 518592 h 518592"/>
              <a:gd name="connsiteX6" fmla="*/ 0 w 710039"/>
              <a:gd name="connsiteY6" fmla="*/ 518592 h 518592"/>
              <a:gd name="connsiteX7" fmla="*/ 0 w 710039"/>
              <a:gd name="connsiteY7" fmla="*/ 86434 h 518592"/>
              <a:gd name="connsiteX8" fmla="*/ 276934 w 710039"/>
              <a:gd name="connsiteY8" fmla="*/ 212725 h 518592"/>
              <a:gd name="connsiteX0" fmla="*/ 276934 w 710039"/>
              <a:gd name="connsiteY0" fmla="*/ 212725 h 518592"/>
              <a:gd name="connsiteX1" fmla="*/ 623605 w 710039"/>
              <a:gd name="connsiteY1" fmla="*/ 0 h 518592"/>
              <a:gd name="connsiteX2" fmla="*/ 710039 w 710039"/>
              <a:gd name="connsiteY2" fmla="*/ 86434 h 518592"/>
              <a:gd name="connsiteX3" fmla="*/ 710039 w 710039"/>
              <a:gd name="connsiteY3" fmla="*/ 518592 h 518592"/>
              <a:gd name="connsiteX4" fmla="*/ 710039 w 710039"/>
              <a:gd name="connsiteY4" fmla="*/ 518592 h 518592"/>
              <a:gd name="connsiteX5" fmla="*/ 0 w 710039"/>
              <a:gd name="connsiteY5" fmla="*/ 518592 h 518592"/>
              <a:gd name="connsiteX6" fmla="*/ 0 w 710039"/>
              <a:gd name="connsiteY6" fmla="*/ 518592 h 518592"/>
              <a:gd name="connsiteX7" fmla="*/ 0 w 710039"/>
              <a:gd name="connsiteY7" fmla="*/ 86434 h 518592"/>
              <a:gd name="connsiteX8" fmla="*/ 276934 w 710039"/>
              <a:gd name="connsiteY8" fmla="*/ 212725 h 518592"/>
              <a:gd name="connsiteX0" fmla="*/ 775409 w 1208514"/>
              <a:gd name="connsiteY0" fmla="*/ 303733 h 609600"/>
              <a:gd name="connsiteX1" fmla="*/ 1122080 w 1208514"/>
              <a:gd name="connsiteY1" fmla="*/ 91008 h 609600"/>
              <a:gd name="connsiteX2" fmla="*/ 1208514 w 1208514"/>
              <a:gd name="connsiteY2" fmla="*/ 177442 h 609600"/>
              <a:gd name="connsiteX3" fmla="*/ 1208514 w 1208514"/>
              <a:gd name="connsiteY3" fmla="*/ 609600 h 609600"/>
              <a:gd name="connsiteX4" fmla="*/ 1208514 w 1208514"/>
              <a:gd name="connsiteY4" fmla="*/ 609600 h 609600"/>
              <a:gd name="connsiteX5" fmla="*/ 498475 w 1208514"/>
              <a:gd name="connsiteY5" fmla="*/ 609600 h 609600"/>
              <a:gd name="connsiteX6" fmla="*/ 0 w 1208514"/>
              <a:gd name="connsiteY6" fmla="*/ 0 h 609600"/>
              <a:gd name="connsiteX7" fmla="*/ 498475 w 1208514"/>
              <a:gd name="connsiteY7" fmla="*/ 177442 h 609600"/>
              <a:gd name="connsiteX8" fmla="*/ 775409 w 1208514"/>
              <a:gd name="connsiteY8" fmla="*/ 303733 h 609600"/>
              <a:gd name="connsiteX0" fmla="*/ 775409 w 1208514"/>
              <a:gd name="connsiteY0" fmla="*/ 335841 h 641708"/>
              <a:gd name="connsiteX1" fmla="*/ 1122080 w 1208514"/>
              <a:gd name="connsiteY1" fmla="*/ 123116 h 641708"/>
              <a:gd name="connsiteX2" fmla="*/ 1208514 w 1208514"/>
              <a:gd name="connsiteY2" fmla="*/ 209550 h 641708"/>
              <a:gd name="connsiteX3" fmla="*/ 1208514 w 1208514"/>
              <a:gd name="connsiteY3" fmla="*/ 641708 h 641708"/>
              <a:gd name="connsiteX4" fmla="*/ 1208514 w 1208514"/>
              <a:gd name="connsiteY4" fmla="*/ 641708 h 641708"/>
              <a:gd name="connsiteX5" fmla="*/ 498475 w 1208514"/>
              <a:gd name="connsiteY5" fmla="*/ 641708 h 641708"/>
              <a:gd name="connsiteX6" fmla="*/ 0 w 1208514"/>
              <a:gd name="connsiteY6" fmla="*/ 32108 h 641708"/>
              <a:gd name="connsiteX7" fmla="*/ 187325 w 1208514"/>
              <a:gd name="connsiteY7" fmla="*/ 0 h 641708"/>
              <a:gd name="connsiteX8" fmla="*/ 775409 w 1208514"/>
              <a:gd name="connsiteY8" fmla="*/ 335841 h 641708"/>
              <a:gd name="connsiteX0" fmla="*/ 1397709 w 1830814"/>
              <a:gd name="connsiteY0" fmla="*/ 335841 h 1565633"/>
              <a:gd name="connsiteX1" fmla="*/ 1744380 w 1830814"/>
              <a:gd name="connsiteY1" fmla="*/ 123116 h 1565633"/>
              <a:gd name="connsiteX2" fmla="*/ 1830814 w 1830814"/>
              <a:gd name="connsiteY2" fmla="*/ 209550 h 1565633"/>
              <a:gd name="connsiteX3" fmla="*/ 1830814 w 1830814"/>
              <a:gd name="connsiteY3" fmla="*/ 641708 h 1565633"/>
              <a:gd name="connsiteX4" fmla="*/ 1830814 w 1830814"/>
              <a:gd name="connsiteY4" fmla="*/ 641708 h 1565633"/>
              <a:gd name="connsiteX5" fmla="*/ 0 w 1830814"/>
              <a:gd name="connsiteY5" fmla="*/ 1565633 h 1565633"/>
              <a:gd name="connsiteX6" fmla="*/ 622300 w 1830814"/>
              <a:gd name="connsiteY6" fmla="*/ 32108 h 1565633"/>
              <a:gd name="connsiteX7" fmla="*/ 809625 w 1830814"/>
              <a:gd name="connsiteY7" fmla="*/ 0 h 1565633"/>
              <a:gd name="connsiteX8" fmla="*/ 1397709 w 1830814"/>
              <a:gd name="connsiteY8" fmla="*/ 335841 h 1565633"/>
              <a:gd name="connsiteX0" fmla="*/ 1397709 w 1830814"/>
              <a:gd name="connsiteY0" fmla="*/ 335841 h 1565633"/>
              <a:gd name="connsiteX1" fmla="*/ 1744380 w 1830814"/>
              <a:gd name="connsiteY1" fmla="*/ 123116 h 1565633"/>
              <a:gd name="connsiteX2" fmla="*/ 1830814 w 1830814"/>
              <a:gd name="connsiteY2" fmla="*/ 209550 h 1565633"/>
              <a:gd name="connsiteX3" fmla="*/ 1830814 w 1830814"/>
              <a:gd name="connsiteY3" fmla="*/ 641708 h 1565633"/>
              <a:gd name="connsiteX4" fmla="*/ 1830814 w 1830814"/>
              <a:gd name="connsiteY4" fmla="*/ 641708 h 1565633"/>
              <a:gd name="connsiteX5" fmla="*/ 0 w 1830814"/>
              <a:gd name="connsiteY5" fmla="*/ 1565633 h 1565633"/>
              <a:gd name="connsiteX6" fmla="*/ 622300 w 1830814"/>
              <a:gd name="connsiteY6" fmla="*/ 32108 h 1565633"/>
              <a:gd name="connsiteX7" fmla="*/ 809625 w 1830814"/>
              <a:gd name="connsiteY7" fmla="*/ 0 h 1565633"/>
              <a:gd name="connsiteX8" fmla="*/ 1397709 w 1830814"/>
              <a:gd name="connsiteY8" fmla="*/ 335841 h 1565633"/>
              <a:gd name="connsiteX0" fmla="*/ 1398665 w 1831770"/>
              <a:gd name="connsiteY0" fmla="*/ 335841 h 1618928"/>
              <a:gd name="connsiteX1" fmla="*/ 1745336 w 1831770"/>
              <a:gd name="connsiteY1" fmla="*/ 123116 h 1618928"/>
              <a:gd name="connsiteX2" fmla="*/ 1831770 w 1831770"/>
              <a:gd name="connsiteY2" fmla="*/ 209550 h 1618928"/>
              <a:gd name="connsiteX3" fmla="*/ 1831770 w 1831770"/>
              <a:gd name="connsiteY3" fmla="*/ 641708 h 1618928"/>
              <a:gd name="connsiteX4" fmla="*/ 1831770 w 1831770"/>
              <a:gd name="connsiteY4" fmla="*/ 641708 h 1618928"/>
              <a:gd name="connsiteX5" fmla="*/ 517320 w 1831770"/>
              <a:gd name="connsiteY5" fmla="*/ 1210033 h 1618928"/>
              <a:gd name="connsiteX6" fmla="*/ 956 w 1831770"/>
              <a:gd name="connsiteY6" fmla="*/ 1565633 h 1618928"/>
              <a:gd name="connsiteX7" fmla="*/ 623256 w 1831770"/>
              <a:gd name="connsiteY7" fmla="*/ 32108 h 1618928"/>
              <a:gd name="connsiteX8" fmla="*/ 810581 w 1831770"/>
              <a:gd name="connsiteY8" fmla="*/ 0 h 1618928"/>
              <a:gd name="connsiteX9" fmla="*/ 1398665 w 1831770"/>
              <a:gd name="connsiteY9" fmla="*/ 335841 h 1618928"/>
              <a:gd name="connsiteX0" fmla="*/ 1402542 w 1835647"/>
              <a:gd name="connsiteY0" fmla="*/ 335841 h 1614731"/>
              <a:gd name="connsiteX1" fmla="*/ 1749213 w 1835647"/>
              <a:gd name="connsiteY1" fmla="*/ 123116 h 1614731"/>
              <a:gd name="connsiteX2" fmla="*/ 1835647 w 1835647"/>
              <a:gd name="connsiteY2" fmla="*/ 209550 h 1614731"/>
              <a:gd name="connsiteX3" fmla="*/ 1835647 w 1835647"/>
              <a:gd name="connsiteY3" fmla="*/ 641708 h 1614731"/>
              <a:gd name="connsiteX4" fmla="*/ 1835647 w 1835647"/>
              <a:gd name="connsiteY4" fmla="*/ 641708 h 1614731"/>
              <a:gd name="connsiteX5" fmla="*/ 308472 w 1835647"/>
              <a:gd name="connsiteY5" fmla="*/ 1162408 h 1614731"/>
              <a:gd name="connsiteX6" fmla="*/ 4833 w 1835647"/>
              <a:gd name="connsiteY6" fmla="*/ 1565633 h 1614731"/>
              <a:gd name="connsiteX7" fmla="*/ 627133 w 1835647"/>
              <a:gd name="connsiteY7" fmla="*/ 32108 h 1614731"/>
              <a:gd name="connsiteX8" fmla="*/ 814458 w 1835647"/>
              <a:gd name="connsiteY8" fmla="*/ 0 h 1614731"/>
              <a:gd name="connsiteX9" fmla="*/ 1402542 w 1835647"/>
              <a:gd name="connsiteY9" fmla="*/ 335841 h 1614731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482362 w 1831736"/>
              <a:gd name="connsiteY5" fmla="*/ 1089383 h 1609596"/>
              <a:gd name="connsiteX6" fmla="*/ 304561 w 1831736"/>
              <a:gd name="connsiteY6" fmla="*/ 1162408 h 1609596"/>
              <a:gd name="connsiteX7" fmla="*/ 922 w 1831736"/>
              <a:gd name="connsiteY7" fmla="*/ 1565633 h 1609596"/>
              <a:gd name="connsiteX8" fmla="*/ 623222 w 1831736"/>
              <a:gd name="connsiteY8" fmla="*/ 32108 h 1609596"/>
              <a:gd name="connsiteX9" fmla="*/ 810547 w 1831736"/>
              <a:gd name="connsiteY9" fmla="*/ 0 h 1609596"/>
              <a:gd name="connsiteX10" fmla="*/ 1398631 w 1831736"/>
              <a:gd name="connsiteY10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428387 w 1831736"/>
              <a:gd name="connsiteY5" fmla="*/ 990958 h 1609596"/>
              <a:gd name="connsiteX6" fmla="*/ 304561 w 1831736"/>
              <a:gd name="connsiteY6" fmla="*/ 1162408 h 1609596"/>
              <a:gd name="connsiteX7" fmla="*/ 922 w 1831736"/>
              <a:gd name="connsiteY7" fmla="*/ 1565633 h 1609596"/>
              <a:gd name="connsiteX8" fmla="*/ 623222 w 1831736"/>
              <a:gd name="connsiteY8" fmla="*/ 32108 h 1609596"/>
              <a:gd name="connsiteX9" fmla="*/ 810547 w 1831736"/>
              <a:gd name="connsiteY9" fmla="*/ 0 h 1609596"/>
              <a:gd name="connsiteX10" fmla="*/ 1398631 w 1831736"/>
              <a:gd name="connsiteY10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666511 w 1831736"/>
              <a:gd name="connsiteY5" fmla="*/ 927458 h 1609596"/>
              <a:gd name="connsiteX6" fmla="*/ 428387 w 1831736"/>
              <a:gd name="connsiteY6" fmla="*/ 990958 h 1609596"/>
              <a:gd name="connsiteX7" fmla="*/ 304561 w 1831736"/>
              <a:gd name="connsiteY7" fmla="*/ 1162408 h 1609596"/>
              <a:gd name="connsiteX8" fmla="*/ 922 w 1831736"/>
              <a:gd name="connsiteY8" fmla="*/ 1565633 h 1609596"/>
              <a:gd name="connsiteX9" fmla="*/ 623222 w 1831736"/>
              <a:gd name="connsiteY9" fmla="*/ 32108 h 1609596"/>
              <a:gd name="connsiteX10" fmla="*/ 810547 w 1831736"/>
              <a:gd name="connsiteY10" fmla="*/ 0 h 1609596"/>
              <a:gd name="connsiteX11" fmla="*/ 1398631 w 1831736"/>
              <a:gd name="connsiteY11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717311 w 1831736"/>
              <a:gd name="connsiteY5" fmla="*/ 911583 h 1609596"/>
              <a:gd name="connsiteX6" fmla="*/ 428387 w 1831736"/>
              <a:gd name="connsiteY6" fmla="*/ 990958 h 1609596"/>
              <a:gd name="connsiteX7" fmla="*/ 304561 w 1831736"/>
              <a:gd name="connsiteY7" fmla="*/ 1162408 h 1609596"/>
              <a:gd name="connsiteX8" fmla="*/ 922 w 1831736"/>
              <a:gd name="connsiteY8" fmla="*/ 1565633 h 1609596"/>
              <a:gd name="connsiteX9" fmla="*/ 623222 w 1831736"/>
              <a:gd name="connsiteY9" fmla="*/ 32108 h 1609596"/>
              <a:gd name="connsiteX10" fmla="*/ 810547 w 1831736"/>
              <a:gd name="connsiteY10" fmla="*/ 0 h 1609596"/>
              <a:gd name="connsiteX11" fmla="*/ 1398631 w 1831736"/>
              <a:gd name="connsiteY11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910986 w 1831736"/>
              <a:gd name="connsiteY5" fmla="*/ 867133 h 1609596"/>
              <a:gd name="connsiteX6" fmla="*/ 717311 w 1831736"/>
              <a:gd name="connsiteY6" fmla="*/ 911583 h 1609596"/>
              <a:gd name="connsiteX7" fmla="*/ 428387 w 1831736"/>
              <a:gd name="connsiteY7" fmla="*/ 990958 h 1609596"/>
              <a:gd name="connsiteX8" fmla="*/ 304561 w 1831736"/>
              <a:gd name="connsiteY8" fmla="*/ 1162408 h 1609596"/>
              <a:gd name="connsiteX9" fmla="*/ 922 w 1831736"/>
              <a:gd name="connsiteY9" fmla="*/ 1565633 h 1609596"/>
              <a:gd name="connsiteX10" fmla="*/ 623222 w 1831736"/>
              <a:gd name="connsiteY10" fmla="*/ 32108 h 1609596"/>
              <a:gd name="connsiteX11" fmla="*/ 810547 w 1831736"/>
              <a:gd name="connsiteY11" fmla="*/ 0 h 1609596"/>
              <a:gd name="connsiteX12" fmla="*/ 1398631 w 1831736"/>
              <a:gd name="connsiteY12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961786 w 1831736"/>
              <a:gd name="connsiteY5" fmla="*/ 905233 h 1609596"/>
              <a:gd name="connsiteX6" fmla="*/ 717311 w 1831736"/>
              <a:gd name="connsiteY6" fmla="*/ 911583 h 1609596"/>
              <a:gd name="connsiteX7" fmla="*/ 428387 w 1831736"/>
              <a:gd name="connsiteY7" fmla="*/ 990958 h 1609596"/>
              <a:gd name="connsiteX8" fmla="*/ 304561 w 1831736"/>
              <a:gd name="connsiteY8" fmla="*/ 1162408 h 1609596"/>
              <a:gd name="connsiteX9" fmla="*/ 922 w 1831736"/>
              <a:gd name="connsiteY9" fmla="*/ 1565633 h 1609596"/>
              <a:gd name="connsiteX10" fmla="*/ 623222 w 1831736"/>
              <a:gd name="connsiteY10" fmla="*/ 32108 h 1609596"/>
              <a:gd name="connsiteX11" fmla="*/ 810547 w 1831736"/>
              <a:gd name="connsiteY11" fmla="*/ 0 h 1609596"/>
              <a:gd name="connsiteX12" fmla="*/ 1398631 w 1831736"/>
              <a:gd name="connsiteY12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190386 w 1831736"/>
              <a:gd name="connsiteY5" fmla="*/ 832208 h 1609596"/>
              <a:gd name="connsiteX6" fmla="*/ 961786 w 1831736"/>
              <a:gd name="connsiteY6" fmla="*/ 905233 h 1609596"/>
              <a:gd name="connsiteX7" fmla="*/ 717311 w 1831736"/>
              <a:gd name="connsiteY7" fmla="*/ 911583 h 1609596"/>
              <a:gd name="connsiteX8" fmla="*/ 428387 w 1831736"/>
              <a:gd name="connsiteY8" fmla="*/ 990958 h 1609596"/>
              <a:gd name="connsiteX9" fmla="*/ 304561 w 1831736"/>
              <a:gd name="connsiteY9" fmla="*/ 1162408 h 1609596"/>
              <a:gd name="connsiteX10" fmla="*/ 922 w 1831736"/>
              <a:gd name="connsiteY10" fmla="*/ 1565633 h 1609596"/>
              <a:gd name="connsiteX11" fmla="*/ 623222 w 1831736"/>
              <a:gd name="connsiteY11" fmla="*/ 32108 h 1609596"/>
              <a:gd name="connsiteX12" fmla="*/ 810547 w 1831736"/>
              <a:gd name="connsiteY12" fmla="*/ 0 h 1609596"/>
              <a:gd name="connsiteX13" fmla="*/ 1398631 w 1831736"/>
              <a:gd name="connsiteY13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206261 w 1831736"/>
              <a:gd name="connsiteY5" fmla="*/ 959208 h 1609596"/>
              <a:gd name="connsiteX6" fmla="*/ 961786 w 1831736"/>
              <a:gd name="connsiteY6" fmla="*/ 905233 h 1609596"/>
              <a:gd name="connsiteX7" fmla="*/ 717311 w 1831736"/>
              <a:gd name="connsiteY7" fmla="*/ 911583 h 1609596"/>
              <a:gd name="connsiteX8" fmla="*/ 428387 w 1831736"/>
              <a:gd name="connsiteY8" fmla="*/ 990958 h 1609596"/>
              <a:gd name="connsiteX9" fmla="*/ 304561 w 1831736"/>
              <a:gd name="connsiteY9" fmla="*/ 1162408 h 1609596"/>
              <a:gd name="connsiteX10" fmla="*/ 922 w 1831736"/>
              <a:gd name="connsiteY10" fmla="*/ 1565633 h 1609596"/>
              <a:gd name="connsiteX11" fmla="*/ 623222 w 1831736"/>
              <a:gd name="connsiteY11" fmla="*/ 32108 h 1609596"/>
              <a:gd name="connsiteX12" fmla="*/ 810547 w 1831736"/>
              <a:gd name="connsiteY12" fmla="*/ 0 h 1609596"/>
              <a:gd name="connsiteX13" fmla="*/ 1398631 w 1831736"/>
              <a:gd name="connsiteY13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488836 w 1831736"/>
              <a:gd name="connsiteY5" fmla="*/ 813158 h 1609596"/>
              <a:gd name="connsiteX6" fmla="*/ 1206261 w 1831736"/>
              <a:gd name="connsiteY6" fmla="*/ 959208 h 1609596"/>
              <a:gd name="connsiteX7" fmla="*/ 961786 w 1831736"/>
              <a:gd name="connsiteY7" fmla="*/ 905233 h 1609596"/>
              <a:gd name="connsiteX8" fmla="*/ 717311 w 1831736"/>
              <a:gd name="connsiteY8" fmla="*/ 911583 h 1609596"/>
              <a:gd name="connsiteX9" fmla="*/ 428387 w 1831736"/>
              <a:gd name="connsiteY9" fmla="*/ 990958 h 1609596"/>
              <a:gd name="connsiteX10" fmla="*/ 304561 w 1831736"/>
              <a:gd name="connsiteY10" fmla="*/ 1162408 h 1609596"/>
              <a:gd name="connsiteX11" fmla="*/ 922 w 1831736"/>
              <a:gd name="connsiteY11" fmla="*/ 1565633 h 1609596"/>
              <a:gd name="connsiteX12" fmla="*/ 623222 w 1831736"/>
              <a:gd name="connsiteY12" fmla="*/ 32108 h 1609596"/>
              <a:gd name="connsiteX13" fmla="*/ 810547 w 1831736"/>
              <a:gd name="connsiteY13" fmla="*/ 0 h 1609596"/>
              <a:gd name="connsiteX14" fmla="*/ 1398631 w 1831736"/>
              <a:gd name="connsiteY14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399936 w 1831736"/>
              <a:gd name="connsiteY5" fmla="*/ 1067158 h 1609596"/>
              <a:gd name="connsiteX6" fmla="*/ 1206261 w 1831736"/>
              <a:gd name="connsiteY6" fmla="*/ 959208 h 1609596"/>
              <a:gd name="connsiteX7" fmla="*/ 961786 w 1831736"/>
              <a:gd name="connsiteY7" fmla="*/ 905233 h 1609596"/>
              <a:gd name="connsiteX8" fmla="*/ 717311 w 1831736"/>
              <a:gd name="connsiteY8" fmla="*/ 911583 h 1609596"/>
              <a:gd name="connsiteX9" fmla="*/ 428387 w 1831736"/>
              <a:gd name="connsiteY9" fmla="*/ 990958 h 1609596"/>
              <a:gd name="connsiteX10" fmla="*/ 304561 w 1831736"/>
              <a:gd name="connsiteY10" fmla="*/ 1162408 h 1609596"/>
              <a:gd name="connsiteX11" fmla="*/ 922 w 1831736"/>
              <a:gd name="connsiteY11" fmla="*/ 1565633 h 1609596"/>
              <a:gd name="connsiteX12" fmla="*/ 623222 w 1831736"/>
              <a:gd name="connsiteY12" fmla="*/ 32108 h 1609596"/>
              <a:gd name="connsiteX13" fmla="*/ 810547 w 1831736"/>
              <a:gd name="connsiteY13" fmla="*/ 0 h 1609596"/>
              <a:gd name="connsiteX14" fmla="*/ 1398631 w 1831736"/>
              <a:gd name="connsiteY14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603136 w 1831736"/>
              <a:gd name="connsiteY5" fmla="*/ 863958 h 1609596"/>
              <a:gd name="connsiteX6" fmla="*/ 1399936 w 1831736"/>
              <a:gd name="connsiteY6" fmla="*/ 1067158 h 1609596"/>
              <a:gd name="connsiteX7" fmla="*/ 1206261 w 1831736"/>
              <a:gd name="connsiteY7" fmla="*/ 959208 h 1609596"/>
              <a:gd name="connsiteX8" fmla="*/ 961786 w 1831736"/>
              <a:gd name="connsiteY8" fmla="*/ 905233 h 1609596"/>
              <a:gd name="connsiteX9" fmla="*/ 717311 w 1831736"/>
              <a:gd name="connsiteY9" fmla="*/ 911583 h 1609596"/>
              <a:gd name="connsiteX10" fmla="*/ 428387 w 1831736"/>
              <a:gd name="connsiteY10" fmla="*/ 990958 h 1609596"/>
              <a:gd name="connsiteX11" fmla="*/ 304561 w 1831736"/>
              <a:gd name="connsiteY11" fmla="*/ 1162408 h 1609596"/>
              <a:gd name="connsiteX12" fmla="*/ 922 w 1831736"/>
              <a:gd name="connsiteY12" fmla="*/ 1565633 h 1609596"/>
              <a:gd name="connsiteX13" fmla="*/ 623222 w 1831736"/>
              <a:gd name="connsiteY13" fmla="*/ 32108 h 1609596"/>
              <a:gd name="connsiteX14" fmla="*/ 810547 w 1831736"/>
              <a:gd name="connsiteY14" fmla="*/ 0 h 1609596"/>
              <a:gd name="connsiteX15" fmla="*/ 1398631 w 1831736"/>
              <a:gd name="connsiteY15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634886 w 1831736"/>
              <a:gd name="connsiteY5" fmla="*/ 1314808 h 1609596"/>
              <a:gd name="connsiteX6" fmla="*/ 1399936 w 1831736"/>
              <a:gd name="connsiteY6" fmla="*/ 1067158 h 1609596"/>
              <a:gd name="connsiteX7" fmla="*/ 1206261 w 1831736"/>
              <a:gd name="connsiteY7" fmla="*/ 959208 h 1609596"/>
              <a:gd name="connsiteX8" fmla="*/ 961786 w 1831736"/>
              <a:gd name="connsiteY8" fmla="*/ 905233 h 1609596"/>
              <a:gd name="connsiteX9" fmla="*/ 717311 w 1831736"/>
              <a:gd name="connsiteY9" fmla="*/ 911583 h 1609596"/>
              <a:gd name="connsiteX10" fmla="*/ 428387 w 1831736"/>
              <a:gd name="connsiteY10" fmla="*/ 990958 h 1609596"/>
              <a:gd name="connsiteX11" fmla="*/ 304561 w 1831736"/>
              <a:gd name="connsiteY11" fmla="*/ 1162408 h 1609596"/>
              <a:gd name="connsiteX12" fmla="*/ 922 w 1831736"/>
              <a:gd name="connsiteY12" fmla="*/ 1565633 h 1609596"/>
              <a:gd name="connsiteX13" fmla="*/ 623222 w 1831736"/>
              <a:gd name="connsiteY13" fmla="*/ 32108 h 1609596"/>
              <a:gd name="connsiteX14" fmla="*/ 810547 w 1831736"/>
              <a:gd name="connsiteY14" fmla="*/ 0 h 1609596"/>
              <a:gd name="connsiteX15" fmla="*/ 1398631 w 1831736"/>
              <a:gd name="connsiteY15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784111 w 1831736"/>
              <a:gd name="connsiteY5" fmla="*/ 800458 h 1609596"/>
              <a:gd name="connsiteX6" fmla="*/ 1634886 w 1831736"/>
              <a:gd name="connsiteY6" fmla="*/ 1314808 h 1609596"/>
              <a:gd name="connsiteX7" fmla="*/ 1399936 w 1831736"/>
              <a:gd name="connsiteY7" fmla="*/ 1067158 h 1609596"/>
              <a:gd name="connsiteX8" fmla="*/ 1206261 w 1831736"/>
              <a:gd name="connsiteY8" fmla="*/ 959208 h 1609596"/>
              <a:gd name="connsiteX9" fmla="*/ 961786 w 1831736"/>
              <a:gd name="connsiteY9" fmla="*/ 905233 h 1609596"/>
              <a:gd name="connsiteX10" fmla="*/ 717311 w 1831736"/>
              <a:gd name="connsiteY10" fmla="*/ 911583 h 1609596"/>
              <a:gd name="connsiteX11" fmla="*/ 428387 w 1831736"/>
              <a:gd name="connsiteY11" fmla="*/ 990958 h 1609596"/>
              <a:gd name="connsiteX12" fmla="*/ 304561 w 1831736"/>
              <a:gd name="connsiteY12" fmla="*/ 1162408 h 1609596"/>
              <a:gd name="connsiteX13" fmla="*/ 922 w 1831736"/>
              <a:gd name="connsiteY13" fmla="*/ 1565633 h 1609596"/>
              <a:gd name="connsiteX14" fmla="*/ 623222 w 1831736"/>
              <a:gd name="connsiteY14" fmla="*/ 32108 h 1609596"/>
              <a:gd name="connsiteX15" fmla="*/ 810547 w 1831736"/>
              <a:gd name="connsiteY15" fmla="*/ 0 h 1609596"/>
              <a:gd name="connsiteX16" fmla="*/ 1398631 w 1831736"/>
              <a:gd name="connsiteY16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749186 w 1831736"/>
              <a:gd name="connsiteY5" fmla="*/ 1591033 h 1609596"/>
              <a:gd name="connsiteX6" fmla="*/ 1634886 w 1831736"/>
              <a:gd name="connsiteY6" fmla="*/ 1314808 h 1609596"/>
              <a:gd name="connsiteX7" fmla="*/ 1399936 w 1831736"/>
              <a:gd name="connsiteY7" fmla="*/ 1067158 h 1609596"/>
              <a:gd name="connsiteX8" fmla="*/ 1206261 w 1831736"/>
              <a:gd name="connsiteY8" fmla="*/ 959208 h 1609596"/>
              <a:gd name="connsiteX9" fmla="*/ 961786 w 1831736"/>
              <a:gd name="connsiteY9" fmla="*/ 905233 h 1609596"/>
              <a:gd name="connsiteX10" fmla="*/ 717311 w 1831736"/>
              <a:gd name="connsiteY10" fmla="*/ 911583 h 1609596"/>
              <a:gd name="connsiteX11" fmla="*/ 428387 w 1831736"/>
              <a:gd name="connsiteY11" fmla="*/ 990958 h 1609596"/>
              <a:gd name="connsiteX12" fmla="*/ 304561 w 1831736"/>
              <a:gd name="connsiteY12" fmla="*/ 1162408 h 1609596"/>
              <a:gd name="connsiteX13" fmla="*/ 922 w 1831736"/>
              <a:gd name="connsiteY13" fmla="*/ 1565633 h 1609596"/>
              <a:gd name="connsiteX14" fmla="*/ 623222 w 1831736"/>
              <a:gd name="connsiteY14" fmla="*/ 32108 h 1609596"/>
              <a:gd name="connsiteX15" fmla="*/ 810547 w 1831736"/>
              <a:gd name="connsiteY15" fmla="*/ 0 h 1609596"/>
              <a:gd name="connsiteX16" fmla="*/ 1398631 w 1831736"/>
              <a:gd name="connsiteY16" fmla="*/ 335841 h 1609596"/>
              <a:gd name="connsiteX0" fmla="*/ 1399070 w 1832175"/>
              <a:gd name="connsiteY0" fmla="*/ 335841 h 1613975"/>
              <a:gd name="connsiteX1" fmla="*/ 1745741 w 1832175"/>
              <a:gd name="connsiteY1" fmla="*/ 123116 h 1613975"/>
              <a:gd name="connsiteX2" fmla="*/ 1832175 w 1832175"/>
              <a:gd name="connsiteY2" fmla="*/ 209550 h 1613975"/>
              <a:gd name="connsiteX3" fmla="*/ 1832175 w 1832175"/>
              <a:gd name="connsiteY3" fmla="*/ 641708 h 1613975"/>
              <a:gd name="connsiteX4" fmla="*/ 1832175 w 1832175"/>
              <a:gd name="connsiteY4" fmla="*/ 641708 h 1613975"/>
              <a:gd name="connsiteX5" fmla="*/ 1749625 w 1832175"/>
              <a:gd name="connsiteY5" fmla="*/ 1591033 h 1613975"/>
              <a:gd name="connsiteX6" fmla="*/ 1635325 w 1832175"/>
              <a:gd name="connsiteY6" fmla="*/ 1314808 h 1613975"/>
              <a:gd name="connsiteX7" fmla="*/ 1400375 w 1832175"/>
              <a:gd name="connsiteY7" fmla="*/ 1067158 h 1613975"/>
              <a:gd name="connsiteX8" fmla="*/ 1206700 w 1832175"/>
              <a:gd name="connsiteY8" fmla="*/ 959208 h 1613975"/>
              <a:gd name="connsiteX9" fmla="*/ 962225 w 1832175"/>
              <a:gd name="connsiteY9" fmla="*/ 905233 h 1613975"/>
              <a:gd name="connsiteX10" fmla="*/ 717750 w 1832175"/>
              <a:gd name="connsiteY10" fmla="*/ 911583 h 1613975"/>
              <a:gd name="connsiteX11" fmla="*/ 428826 w 1832175"/>
              <a:gd name="connsiteY11" fmla="*/ 990958 h 1613975"/>
              <a:gd name="connsiteX12" fmla="*/ 222450 w 1832175"/>
              <a:gd name="connsiteY12" fmla="*/ 1222733 h 1613975"/>
              <a:gd name="connsiteX13" fmla="*/ 1361 w 1832175"/>
              <a:gd name="connsiteY13" fmla="*/ 1565633 h 1613975"/>
              <a:gd name="connsiteX14" fmla="*/ 623661 w 1832175"/>
              <a:gd name="connsiteY14" fmla="*/ 32108 h 1613975"/>
              <a:gd name="connsiteX15" fmla="*/ 810986 w 1832175"/>
              <a:gd name="connsiteY15" fmla="*/ 0 h 1613975"/>
              <a:gd name="connsiteX16" fmla="*/ 1399070 w 1832175"/>
              <a:gd name="connsiteY16" fmla="*/ 335841 h 1613975"/>
              <a:gd name="connsiteX0" fmla="*/ 1399070 w 1832175"/>
              <a:gd name="connsiteY0" fmla="*/ 335841 h 1613975"/>
              <a:gd name="connsiteX1" fmla="*/ 1745741 w 1832175"/>
              <a:gd name="connsiteY1" fmla="*/ 123116 h 1613975"/>
              <a:gd name="connsiteX2" fmla="*/ 1832175 w 1832175"/>
              <a:gd name="connsiteY2" fmla="*/ 209550 h 1613975"/>
              <a:gd name="connsiteX3" fmla="*/ 1832175 w 1832175"/>
              <a:gd name="connsiteY3" fmla="*/ 641708 h 1613975"/>
              <a:gd name="connsiteX4" fmla="*/ 1832175 w 1832175"/>
              <a:gd name="connsiteY4" fmla="*/ 641708 h 1613975"/>
              <a:gd name="connsiteX5" fmla="*/ 1749625 w 1832175"/>
              <a:gd name="connsiteY5" fmla="*/ 1591033 h 1613975"/>
              <a:gd name="connsiteX6" fmla="*/ 1635325 w 1832175"/>
              <a:gd name="connsiteY6" fmla="*/ 1314808 h 1613975"/>
              <a:gd name="connsiteX7" fmla="*/ 1400375 w 1832175"/>
              <a:gd name="connsiteY7" fmla="*/ 1067158 h 1613975"/>
              <a:gd name="connsiteX8" fmla="*/ 1206700 w 1832175"/>
              <a:gd name="connsiteY8" fmla="*/ 959208 h 1613975"/>
              <a:gd name="connsiteX9" fmla="*/ 962225 w 1832175"/>
              <a:gd name="connsiteY9" fmla="*/ 905233 h 1613975"/>
              <a:gd name="connsiteX10" fmla="*/ 717750 w 1832175"/>
              <a:gd name="connsiteY10" fmla="*/ 911583 h 1613975"/>
              <a:gd name="connsiteX11" fmla="*/ 428826 w 1832175"/>
              <a:gd name="connsiteY11" fmla="*/ 990958 h 1613975"/>
              <a:gd name="connsiteX12" fmla="*/ 222450 w 1832175"/>
              <a:gd name="connsiteY12" fmla="*/ 1222733 h 1613975"/>
              <a:gd name="connsiteX13" fmla="*/ 1361 w 1832175"/>
              <a:gd name="connsiteY13" fmla="*/ 1565633 h 1613975"/>
              <a:gd name="connsiteX14" fmla="*/ 623661 w 1832175"/>
              <a:gd name="connsiteY14" fmla="*/ 32108 h 1613975"/>
              <a:gd name="connsiteX15" fmla="*/ 810986 w 1832175"/>
              <a:gd name="connsiteY15" fmla="*/ 0 h 1613975"/>
              <a:gd name="connsiteX16" fmla="*/ 1399070 w 1832175"/>
              <a:gd name="connsiteY16" fmla="*/ 335841 h 1613975"/>
              <a:gd name="connsiteX0" fmla="*/ 1399880 w 1832985"/>
              <a:gd name="connsiteY0" fmla="*/ 335841 h 1591605"/>
              <a:gd name="connsiteX1" fmla="*/ 1746551 w 1832985"/>
              <a:gd name="connsiteY1" fmla="*/ 123116 h 1591605"/>
              <a:gd name="connsiteX2" fmla="*/ 1832985 w 1832985"/>
              <a:gd name="connsiteY2" fmla="*/ 209550 h 1591605"/>
              <a:gd name="connsiteX3" fmla="*/ 1832985 w 1832985"/>
              <a:gd name="connsiteY3" fmla="*/ 641708 h 1591605"/>
              <a:gd name="connsiteX4" fmla="*/ 1832985 w 1832985"/>
              <a:gd name="connsiteY4" fmla="*/ 641708 h 1591605"/>
              <a:gd name="connsiteX5" fmla="*/ 1750435 w 1832985"/>
              <a:gd name="connsiteY5" fmla="*/ 1591033 h 1591605"/>
              <a:gd name="connsiteX6" fmla="*/ 1636135 w 1832985"/>
              <a:gd name="connsiteY6" fmla="*/ 1314808 h 1591605"/>
              <a:gd name="connsiteX7" fmla="*/ 1401185 w 1832985"/>
              <a:gd name="connsiteY7" fmla="*/ 1067158 h 1591605"/>
              <a:gd name="connsiteX8" fmla="*/ 1207510 w 1832985"/>
              <a:gd name="connsiteY8" fmla="*/ 959208 h 1591605"/>
              <a:gd name="connsiteX9" fmla="*/ 963035 w 1832985"/>
              <a:gd name="connsiteY9" fmla="*/ 905233 h 1591605"/>
              <a:gd name="connsiteX10" fmla="*/ 718560 w 1832985"/>
              <a:gd name="connsiteY10" fmla="*/ 911583 h 1591605"/>
              <a:gd name="connsiteX11" fmla="*/ 429636 w 1832985"/>
              <a:gd name="connsiteY11" fmla="*/ 990958 h 1591605"/>
              <a:gd name="connsiteX12" fmla="*/ 2171 w 1832985"/>
              <a:gd name="connsiteY12" fmla="*/ 1565633 h 1591605"/>
              <a:gd name="connsiteX13" fmla="*/ 624471 w 1832985"/>
              <a:gd name="connsiteY13" fmla="*/ 32108 h 1591605"/>
              <a:gd name="connsiteX14" fmla="*/ 811796 w 1832985"/>
              <a:gd name="connsiteY14" fmla="*/ 0 h 1591605"/>
              <a:gd name="connsiteX15" fmla="*/ 1399880 w 1832985"/>
              <a:gd name="connsiteY15" fmla="*/ 335841 h 1591605"/>
              <a:gd name="connsiteX0" fmla="*/ 1410662 w 1843767"/>
              <a:gd name="connsiteY0" fmla="*/ 335841 h 1625518"/>
              <a:gd name="connsiteX1" fmla="*/ 1757333 w 1843767"/>
              <a:gd name="connsiteY1" fmla="*/ 123116 h 1625518"/>
              <a:gd name="connsiteX2" fmla="*/ 1843767 w 1843767"/>
              <a:gd name="connsiteY2" fmla="*/ 209550 h 1625518"/>
              <a:gd name="connsiteX3" fmla="*/ 1843767 w 1843767"/>
              <a:gd name="connsiteY3" fmla="*/ 641708 h 1625518"/>
              <a:gd name="connsiteX4" fmla="*/ 1843767 w 1843767"/>
              <a:gd name="connsiteY4" fmla="*/ 641708 h 1625518"/>
              <a:gd name="connsiteX5" fmla="*/ 1761217 w 1843767"/>
              <a:gd name="connsiteY5" fmla="*/ 1591033 h 1625518"/>
              <a:gd name="connsiteX6" fmla="*/ 1646917 w 1843767"/>
              <a:gd name="connsiteY6" fmla="*/ 1314808 h 1625518"/>
              <a:gd name="connsiteX7" fmla="*/ 1411967 w 1843767"/>
              <a:gd name="connsiteY7" fmla="*/ 1067158 h 1625518"/>
              <a:gd name="connsiteX8" fmla="*/ 1218292 w 1843767"/>
              <a:gd name="connsiteY8" fmla="*/ 959208 h 1625518"/>
              <a:gd name="connsiteX9" fmla="*/ 973817 w 1843767"/>
              <a:gd name="connsiteY9" fmla="*/ 905233 h 1625518"/>
              <a:gd name="connsiteX10" fmla="*/ 729342 w 1843767"/>
              <a:gd name="connsiteY10" fmla="*/ 911583 h 1625518"/>
              <a:gd name="connsiteX11" fmla="*/ 440418 w 1843767"/>
              <a:gd name="connsiteY11" fmla="*/ 990958 h 1625518"/>
              <a:gd name="connsiteX12" fmla="*/ 230868 w 1843767"/>
              <a:gd name="connsiteY12" fmla="*/ 1283058 h 1625518"/>
              <a:gd name="connsiteX13" fmla="*/ 12953 w 1843767"/>
              <a:gd name="connsiteY13" fmla="*/ 1565633 h 1625518"/>
              <a:gd name="connsiteX14" fmla="*/ 635253 w 1843767"/>
              <a:gd name="connsiteY14" fmla="*/ 32108 h 1625518"/>
              <a:gd name="connsiteX15" fmla="*/ 822578 w 1843767"/>
              <a:gd name="connsiteY15" fmla="*/ 0 h 1625518"/>
              <a:gd name="connsiteX16" fmla="*/ 1410662 w 1843767"/>
              <a:gd name="connsiteY16" fmla="*/ 335841 h 1625518"/>
              <a:gd name="connsiteX0" fmla="*/ 1413230 w 1846335"/>
              <a:gd name="connsiteY0" fmla="*/ 335841 h 1622902"/>
              <a:gd name="connsiteX1" fmla="*/ 1759901 w 1846335"/>
              <a:gd name="connsiteY1" fmla="*/ 123116 h 1622902"/>
              <a:gd name="connsiteX2" fmla="*/ 1846335 w 1846335"/>
              <a:gd name="connsiteY2" fmla="*/ 209550 h 1622902"/>
              <a:gd name="connsiteX3" fmla="*/ 1846335 w 1846335"/>
              <a:gd name="connsiteY3" fmla="*/ 641708 h 1622902"/>
              <a:gd name="connsiteX4" fmla="*/ 1846335 w 1846335"/>
              <a:gd name="connsiteY4" fmla="*/ 641708 h 1622902"/>
              <a:gd name="connsiteX5" fmla="*/ 1763785 w 1846335"/>
              <a:gd name="connsiteY5" fmla="*/ 1591033 h 1622902"/>
              <a:gd name="connsiteX6" fmla="*/ 1649485 w 1846335"/>
              <a:gd name="connsiteY6" fmla="*/ 1314808 h 1622902"/>
              <a:gd name="connsiteX7" fmla="*/ 1414535 w 1846335"/>
              <a:gd name="connsiteY7" fmla="*/ 1067158 h 1622902"/>
              <a:gd name="connsiteX8" fmla="*/ 1220860 w 1846335"/>
              <a:gd name="connsiteY8" fmla="*/ 959208 h 1622902"/>
              <a:gd name="connsiteX9" fmla="*/ 976385 w 1846335"/>
              <a:gd name="connsiteY9" fmla="*/ 905233 h 1622902"/>
              <a:gd name="connsiteX10" fmla="*/ 731910 w 1846335"/>
              <a:gd name="connsiteY10" fmla="*/ 911583 h 1622902"/>
              <a:gd name="connsiteX11" fmla="*/ 442986 w 1846335"/>
              <a:gd name="connsiteY11" fmla="*/ 990958 h 1622902"/>
              <a:gd name="connsiteX12" fmla="*/ 188986 w 1846335"/>
              <a:gd name="connsiteY12" fmla="*/ 1257658 h 1622902"/>
              <a:gd name="connsiteX13" fmla="*/ 15521 w 1846335"/>
              <a:gd name="connsiteY13" fmla="*/ 1565633 h 1622902"/>
              <a:gd name="connsiteX14" fmla="*/ 637821 w 1846335"/>
              <a:gd name="connsiteY14" fmla="*/ 32108 h 1622902"/>
              <a:gd name="connsiteX15" fmla="*/ 825146 w 1846335"/>
              <a:gd name="connsiteY15" fmla="*/ 0 h 1622902"/>
              <a:gd name="connsiteX16" fmla="*/ 1413230 w 1846335"/>
              <a:gd name="connsiteY16" fmla="*/ 335841 h 1622902"/>
              <a:gd name="connsiteX0" fmla="*/ 1413230 w 1846335"/>
              <a:gd name="connsiteY0" fmla="*/ 335841 h 1622902"/>
              <a:gd name="connsiteX1" fmla="*/ 1759901 w 1846335"/>
              <a:gd name="connsiteY1" fmla="*/ 123116 h 1622902"/>
              <a:gd name="connsiteX2" fmla="*/ 1846335 w 1846335"/>
              <a:gd name="connsiteY2" fmla="*/ 209550 h 1622902"/>
              <a:gd name="connsiteX3" fmla="*/ 1846335 w 1846335"/>
              <a:gd name="connsiteY3" fmla="*/ 641708 h 1622902"/>
              <a:gd name="connsiteX4" fmla="*/ 1846335 w 1846335"/>
              <a:gd name="connsiteY4" fmla="*/ 641708 h 1622902"/>
              <a:gd name="connsiteX5" fmla="*/ 1763785 w 1846335"/>
              <a:gd name="connsiteY5" fmla="*/ 1591033 h 1622902"/>
              <a:gd name="connsiteX6" fmla="*/ 1649485 w 1846335"/>
              <a:gd name="connsiteY6" fmla="*/ 1314808 h 1622902"/>
              <a:gd name="connsiteX7" fmla="*/ 1414535 w 1846335"/>
              <a:gd name="connsiteY7" fmla="*/ 1067158 h 1622902"/>
              <a:gd name="connsiteX8" fmla="*/ 1220860 w 1846335"/>
              <a:gd name="connsiteY8" fmla="*/ 959208 h 1622902"/>
              <a:gd name="connsiteX9" fmla="*/ 976385 w 1846335"/>
              <a:gd name="connsiteY9" fmla="*/ 905233 h 1622902"/>
              <a:gd name="connsiteX10" fmla="*/ 731910 w 1846335"/>
              <a:gd name="connsiteY10" fmla="*/ 911583 h 1622902"/>
              <a:gd name="connsiteX11" fmla="*/ 458861 w 1846335"/>
              <a:gd name="connsiteY11" fmla="*/ 1010008 h 1622902"/>
              <a:gd name="connsiteX12" fmla="*/ 188986 w 1846335"/>
              <a:gd name="connsiteY12" fmla="*/ 1257658 h 1622902"/>
              <a:gd name="connsiteX13" fmla="*/ 15521 w 1846335"/>
              <a:gd name="connsiteY13" fmla="*/ 1565633 h 1622902"/>
              <a:gd name="connsiteX14" fmla="*/ 637821 w 1846335"/>
              <a:gd name="connsiteY14" fmla="*/ 32108 h 1622902"/>
              <a:gd name="connsiteX15" fmla="*/ 825146 w 1846335"/>
              <a:gd name="connsiteY15" fmla="*/ 0 h 1622902"/>
              <a:gd name="connsiteX16" fmla="*/ 1413230 w 1846335"/>
              <a:gd name="connsiteY16" fmla="*/ 335841 h 1622902"/>
              <a:gd name="connsiteX0" fmla="*/ 1413230 w 1846335"/>
              <a:gd name="connsiteY0" fmla="*/ 335841 h 1622902"/>
              <a:gd name="connsiteX1" fmla="*/ 1759901 w 1846335"/>
              <a:gd name="connsiteY1" fmla="*/ 123116 h 1622902"/>
              <a:gd name="connsiteX2" fmla="*/ 1846335 w 1846335"/>
              <a:gd name="connsiteY2" fmla="*/ 209550 h 1622902"/>
              <a:gd name="connsiteX3" fmla="*/ 1846335 w 1846335"/>
              <a:gd name="connsiteY3" fmla="*/ 641708 h 1622902"/>
              <a:gd name="connsiteX4" fmla="*/ 1763785 w 1846335"/>
              <a:gd name="connsiteY4" fmla="*/ 1591033 h 1622902"/>
              <a:gd name="connsiteX5" fmla="*/ 1649485 w 1846335"/>
              <a:gd name="connsiteY5" fmla="*/ 1314808 h 1622902"/>
              <a:gd name="connsiteX6" fmla="*/ 1414535 w 1846335"/>
              <a:gd name="connsiteY6" fmla="*/ 1067158 h 1622902"/>
              <a:gd name="connsiteX7" fmla="*/ 1220860 w 1846335"/>
              <a:gd name="connsiteY7" fmla="*/ 959208 h 1622902"/>
              <a:gd name="connsiteX8" fmla="*/ 976385 w 1846335"/>
              <a:gd name="connsiteY8" fmla="*/ 905233 h 1622902"/>
              <a:gd name="connsiteX9" fmla="*/ 731910 w 1846335"/>
              <a:gd name="connsiteY9" fmla="*/ 911583 h 1622902"/>
              <a:gd name="connsiteX10" fmla="*/ 458861 w 1846335"/>
              <a:gd name="connsiteY10" fmla="*/ 1010008 h 1622902"/>
              <a:gd name="connsiteX11" fmla="*/ 188986 w 1846335"/>
              <a:gd name="connsiteY11" fmla="*/ 1257658 h 1622902"/>
              <a:gd name="connsiteX12" fmla="*/ 15521 w 1846335"/>
              <a:gd name="connsiteY12" fmla="*/ 1565633 h 1622902"/>
              <a:gd name="connsiteX13" fmla="*/ 637821 w 1846335"/>
              <a:gd name="connsiteY13" fmla="*/ 32108 h 1622902"/>
              <a:gd name="connsiteX14" fmla="*/ 825146 w 1846335"/>
              <a:gd name="connsiteY14" fmla="*/ 0 h 1622902"/>
              <a:gd name="connsiteX15" fmla="*/ 1413230 w 1846335"/>
              <a:gd name="connsiteY15" fmla="*/ 335841 h 1622902"/>
              <a:gd name="connsiteX0" fmla="*/ 1413230 w 1846335"/>
              <a:gd name="connsiteY0" fmla="*/ 335841 h 1622902"/>
              <a:gd name="connsiteX1" fmla="*/ 1759901 w 1846335"/>
              <a:gd name="connsiteY1" fmla="*/ 123116 h 1622902"/>
              <a:gd name="connsiteX2" fmla="*/ 1846335 w 1846335"/>
              <a:gd name="connsiteY2" fmla="*/ 641708 h 1622902"/>
              <a:gd name="connsiteX3" fmla="*/ 1763785 w 1846335"/>
              <a:gd name="connsiteY3" fmla="*/ 1591033 h 1622902"/>
              <a:gd name="connsiteX4" fmla="*/ 1649485 w 1846335"/>
              <a:gd name="connsiteY4" fmla="*/ 1314808 h 1622902"/>
              <a:gd name="connsiteX5" fmla="*/ 1414535 w 1846335"/>
              <a:gd name="connsiteY5" fmla="*/ 1067158 h 1622902"/>
              <a:gd name="connsiteX6" fmla="*/ 1220860 w 1846335"/>
              <a:gd name="connsiteY6" fmla="*/ 959208 h 1622902"/>
              <a:gd name="connsiteX7" fmla="*/ 976385 w 1846335"/>
              <a:gd name="connsiteY7" fmla="*/ 905233 h 1622902"/>
              <a:gd name="connsiteX8" fmla="*/ 731910 w 1846335"/>
              <a:gd name="connsiteY8" fmla="*/ 911583 h 1622902"/>
              <a:gd name="connsiteX9" fmla="*/ 458861 w 1846335"/>
              <a:gd name="connsiteY9" fmla="*/ 1010008 h 1622902"/>
              <a:gd name="connsiteX10" fmla="*/ 188986 w 1846335"/>
              <a:gd name="connsiteY10" fmla="*/ 1257658 h 1622902"/>
              <a:gd name="connsiteX11" fmla="*/ 15521 w 1846335"/>
              <a:gd name="connsiteY11" fmla="*/ 1565633 h 1622902"/>
              <a:gd name="connsiteX12" fmla="*/ 637821 w 1846335"/>
              <a:gd name="connsiteY12" fmla="*/ 32108 h 1622902"/>
              <a:gd name="connsiteX13" fmla="*/ 825146 w 1846335"/>
              <a:gd name="connsiteY13" fmla="*/ 0 h 1622902"/>
              <a:gd name="connsiteX14" fmla="*/ 1413230 w 1846335"/>
              <a:gd name="connsiteY14" fmla="*/ 335841 h 1622902"/>
              <a:gd name="connsiteX0" fmla="*/ 1413230 w 1846335"/>
              <a:gd name="connsiteY0" fmla="*/ 335841 h 1622902"/>
              <a:gd name="connsiteX1" fmla="*/ 1846335 w 1846335"/>
              <a:gd name="connsiteY1" fmla="*/ 641708 h 1622902"/>
              <a:gd name="connsiteX2" fmla="*/ 1763785 w 1846335"/>
              <a:gd name="connsiteY2" fmla="*/ 1591033 h 1622902"/>
              <a:gd name="connsiteX3" fmla="*/ 1649485 w 1846335"/>
              <a:gd name="connsiteY3" fmla="*/ 1314808 h 1622902"/>
              <a:gd name="connsiteX4" fmla="*/ 1414535 w 1846335"/>
              <a:gd name="connsiteY4" fmla="*/ 1067158 h 1622902"/>
              <a:gd name="connsiteX5" fmla="*/ 1220860 w 1846335"/>
              <a:gd name="connsiteY5" fmla="*/ 959208 h 1622902"/>
              <a:gd name="connsiteX6" fmla="*/ 976385 w 1846335"/>
              <a:gd name="connsiteY6" fmla="*/ 905233 h 1622902"/>
              <a:gd name="connsiteX7" fmla="*/ 731910 w 1846335"/>
              <a:gd name="connsiteY7" fmla="*/ 911583 h 1622902"/>
              <a:gd name="connsiteX8" fmla="*/ 458861 w 1846335"/>
              <a:gd name="connsiteY8" fmla="*/ 1010008 h 1622902"/>
              <a:gd name="connsiteX9" fmla="*/ 188986 w 1846335"/>
              <a:gd name="connsiteY9" fmla="*/ 1257658 h 1622902"/>
              <a:gd name="connsiteX10" fmla="*/ 15521 w 1846335"/>
              <a:gd name="connsiteY10" fmla="*/ 1565633 h 1622902"/>
              <a:gd name="connsiteX11" fmla="*/ 637821 w 1846335"/>
              <a:gd name="connsiteY11" fmla="*/ 32108 h 1622902"/>
              <a:gd name="connsiteX12" fmla="*/ 825146 w 1846335"/>
              <a:gd name="connsiteY12" fmla="*/ 0 h 1622902"/>
              <a:gd name="connsiteX13" fmla="*/ 1413230 w 1846335"/>
              <a:gd name="connsiteY13" fmla="*/ 335841 h 1622902"/>
              <a:gd name="connsiteX0" fmla="*/ 1413230 w 1763785"/>
              <a:gd name="connsiteY0" fmla="*/ 335841 h 1622902"/>
              <a:gd name="connsiteX1" fmla="*/ 1763785 w 1763785"/>
              <a:gd name="connsiteY1" fmla="*/ 1591033 h 1622902"/>
              <a:gd name="connsiteX2" fmla="*/ 1649485 w 1763785"/>
              <a:gd name="connsiteY2" fmla="*/ 1314808 h 1622902"/>
              <a:gd name="connsiteX3" fmla="*/ 1414535 w 1763785"/>
              <a:gd name="connsiteY3" fmla="*/ 1067158 h 1622902"/>
              <a:gd name="connsiteX4" fmla="*/ 1220860 w 1763785"/>
              <a:gd name="connsiteY4" fmla="*/ 959208 h 1622902"/>
              <a:gd name="connsiteX5" fmla="*/ 976385 w 1763785"/>
              <a:gd name="connsiteY5" fmla="*/ 905233 h 1622902"/>
              <a:gd name="connsiteX6" fmla="*/ 731910 w 1763785"/>
              <a:gd name="connsiteY6" fmla="*/ 911583 h 1622902"/>
              <a:gd name="connsiteX7" fmla="*/ 458861 w 1763785"/>
              <a:gd name="connsiteY7" fmla="*/ 1010008 h 1622902"/>
              <a:gd name="connsiteX8" fmla="*/ 188986 w 1763785"/>
              <a:gd name="connsiteY8" fmla="*/ 1257658 h 1622902"/>
              <a:gd name="connsiteX9" fmla="*/ 15521 w 1763785"/>
              <a:gd name="connsiteY9" fmla="*/ 1565633 h 1622902"/>
              <a:gd name="connsiteX10" fmla="*/ 637821 w 1763785"/>
              <a:gd name="connsiteY10" fmla="*/ 32108 h 1622902"/>
              <a:gd name="connsiteX11" fmla="*/ 825146 w 1763785"/>
              <a:gd name="connsiteY11" fmla="*/ 0 h 1622902"/>
              <a:gd name="connsiteX12" fmla="*/ 1413230 w 1763785"/>
              <a:gd name="connsiteY12" fmla="*/ 335841 h 1622902"/>
              <a:gd name="connsiteX0" fmla="*/ 825146 w 1763785"/>
              <a:gd name="connsiteY0" fmla="*/ 0 h 1622902"/>
              <a:gd name="connsiteX1" fmla="*/ 1763785 w 1763785"/>
              <a:gd name="connsiteY1" fmla="*/ 1591033 h 1622902"/>
              <a:gd name="connsiteX2" fmla="*/ 1649485 w 1763785"/>
              <a:gd name="connsiteY2" fmla="*/ 1314808 h 1622902"/>
              <a:gd name="connsiteX3" fmla="*/ 1414535 w 1763785"/>
              <a:gd name="connsiteY3" fmla="*/ 1067158 h 1622902"/>
              <a:gd name="connsiteX4" fmla="*/ 1220860 w 1763785"/>
              <a:gd name="connsiteY4" fmla="*/ 959208 h 1622902"/>
              <a:gd name="connsiteX5" fmla="*/ 976385 w 1763785"/>
              <a:gd name="connsiteY5" fmla="*/ 905233 h 1622902"/>
              <a:gd name="connsiteX6" fmla="*/ 731910 w 1763785"/>
              <a:gd name="connsiteY6" fmla="*/ 911583 h 1622902"/>
              <a:gd name="connsiteX7" fmla="*/ 458861 w 1763785"/>
              <a:gd name="connsiteY7" fmla="*/ 1010008 h 1622902"/>
              <a:gd name="connsiteX8" fmla="*/ 188986 w 1763785"/>
              <a:gd name="connsiteY8" fmla="*/ 1257658 h 1622902"/>
              <a:gd name="connsiteX9" fmla="*/ 15521 w 1763785"/>
              <a:gd name="connsiteY9" fmla="*/ 1565633 h 1622902"/>
              <a:gd name="connsiteX10" fmla="*/ 637821 w 1763785"/>
              <a:gd name="connsiteY10" fmla="*/ 32108 h 1622902"/>
              <a:gd name="connsiteX11" fmla="*/ 825146 w 1763785"/>
              <a:gd name="connsiteY11" fmla="*/ 0 h 1622902"/>
              <a:gd name="connsiteX0" fmla="*/ 825146 w 1649485"/>
              <a:gd name="connsiteY0" fmla="*/ 0 h 1622902"/>
              <a:gd name="connsiteX1" fmla="*/ 1649485 w 1649485"/>
              <a:gd name="connsiteY1" fmla="*/ 1314808 h 1622902"/>
              <a:gd name="connsiteX2" fmla="*/ 1414535 w 1649485"/>
              <a:gd name="connsiteY2" fmla="*/ 1067158 h 1622902"/>
              <a:gd name="connsiteX3" fmla="*/ 1220860 w 1649485"/>
              <a:gd name="connsiteY3" fmla="*/ 959208 h 1622902"/>
              <a:gd name="connsiteX4" fmla="*/ 976385 w 1649485"/>
              <a:gd name="connsiteY4" fmla="*/ 905233 h 1622902"/>
              <a:gd name="connsiteX5" fmla="*/ 731910 w 1649485"/>
              <a:gd name="connsiteY5" fmla="*/ 911583 h 1622902"/>
              <a:gd name="connsiteX6" fmla="*/ 458861 w 1649485"/>
              <a:gd name="connsiteY6" fmla="*/ 1010008 h 1622902"/>
              <a:gd name="connsiteX7" fmla="*/ 188986 w 1649485"/>
              <a:gd name="connsiteY7" fmla="*/ 1257658 h 1622902"/>
              <a:gd name="connsiteX8" fmla="*/ 15521 w 1649485"/>
              <a:gd name="connsiteY8" fmla="*/ 1565633 h 1622902"/>
              <a:gd name="connsiteX9" fmla="*/ 637821 w 1649485"/>
              <a:gd name="connsiteY9" fmla="*/ 32108 h 1622902"/>
              <a:gd name="connsiteX10" fmla="*/ 825146 w 1649485"/>
              <a:gd name="connsiteY10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220860 w 1988852"/>
              <a:gd name="connsiteY3" fmla="*/ 959208 h 1622902"/>
              <a:gd name="connsiteX4" fmla="*/ 976385 w 1988852"/>
              <a:gd name="connsiteY4" fmla="*/ 905233 h 1622902"/>
              <a:gd name="connsiteX5" fmla="*/ 731910 w 1988852"/>
              <a:gd name="connsiteY5" fmla="*/ 911583 h 1622902"/>
              <a:gd name="connsiteX6" fmla="*/ 458861 w 1988852"/>
              <a:gd name="connsiteY6" fmla="*/ 1010008 h 1622902"/>
              <a:gd name="connsiteX7" fmla="*/ 188986 w 1988852"/>
              <a:gd name="connsiteY7" fmla="*/ 1257658 h 1622902"/>
              <a:gd name="connsiteX8" fmla="*/ 15521 w 1988852"/>
              <a:gd name="connsiteY8" fmla="*/ 1565633 h 1622902"/>
              <a:gd name="connsiteX9" fmla="*/ 637821 w 1988852"/>
              <a:gd name="connsiteY9" fmla="*/ 32108 h 1622902"/>
              <a:gd name="connsiteX10" fmla="*/ 825146 w 1988852"/>
              <a:gd name="connsiteY10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413763 w 1988852"/>
              <a:gd name="connsiteY3" fmla="*/ 1083605 h 1622902"/>
              <a:gd name="connsiteX4" fmla="*/ 1220860 w 1988852"/>
              <a:gd name="connsiteY4" fmla="*/ 959208 h 1622902"/>
              <a:gd name="connsiteX5" fmla="*/ 976385 w 1988852"/>
              <a:gd name="connsiteY5" fmla="*/ 905233 h 1622902"/>
              <a:gd name="connsiteX6" fmla="*/ 731910 w 1988852"/>
              <a:gd name="connsiteY6" fmla="*/ 911583 h 1622902"/>
              <a:gd name="connsiteX7" fmla="*/ 458861 w 1988852"/>
              <a:gd name="connsiteY7" fmla="*/ 1010008 h 1622902"/>
              <a:gd name="connsiteX8" fmla="*/ 188986 w 1988852"/>
              <a:gd name="connsiteY8" fmla="*/ 1257658 h 1622902"/>
              <a:gd name="connsiteX9" fmla="*/ 15521 w 1988852"/>
              <a:gd name="connsiteY9" fmla="*/ 1565633 h 1622902"/>
              <a:gd name="connsiteX10" fmla="*/ 637821 w 1988852"/>
              <a:gd name="connsiteY10" fmla="*/ 32108 h 1622902"/>
              <a:gd name="connsiteX11" fmla="*/ 825146 w 1988852"/>
              <a:gd name="connsiteY11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413763 w 1988852"/>
              <a:gd name="connsiteY3" fmla="*/ 1083605 h 1622902"/>
              <a:gd name="connsiteX4" fmla="*/ 976385 w 1988852"/>
              <a:gd name="connsiteY4" fmla="*/ 905233 h 1622902"/>
              <a:gd name="connsiteX5" fmla="*/ 731910 w 1988852"/>
              <a:gd name="connsiteY5" fmla="*/ 911583 h 1622902"/>
              <a:gd name="connsiteX6" fmla="*/ 458861 w 1988852"/>
              <a:gd name="connsiteY6" fmla="*/ 1010008 h 1622902"/>
              <a:gd name="connsiteX7" fmla="*/ 188986 w 1988852"/>
              <a:gd name="connsiteY7" fmla="*/ 1257658 h 1622902"/>
              <a:gd name="connsiteX8" fmla="*/ 15521 w 1988852"/>
              <a:gd name="connsiteY8" fmla="*/ 1565633 h 1622902"/>
              <a:gd name="connsiteX9" fmla="*/ 637821 w 1988852"/>
              <a:gd name="connsiteY9" fmla="*/ 32108 h 1622902"/>
              <a:gd name="connsiteX10" fmla="*/ 825146 w 1988852"/>
              <a:gd name="connsiteY10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413763 w 1988852"/>
              <a:gd name="connsiteY3" fmla="*/ 1083605 h 1622902"/>
              <a:gd name="connsiteX4" fmla="*/ 731910 w 1988852"/>
              <a:gd name="connsiteY4" fmla="*/ 911583 h 1622902"/>
              <a:gd name="connsiteX5" fmla="*/ 458861 w 1988852"/>
              <a:gd name="connsiteY5" fmla="*/ 1010008 h 1622902"/>
              <a:gd name="connsiteX6" fmla="*/ 188986 w 1988852"/>
              <a:gd name="connsiteY6" fmla="*/ 1257658 h 1622902"/>
              <a:gd name="connsiteX7" fmla="*/ 15521 w 1988852"/>
              <a:gd name="connsiteY7" fmla="*/ 1565633 h 1622902"/>
              <a:gd name="connsiteX8" fmla="*/ 637821 w 1988852"/>
              <a:gd name="connsiteY8" fmla="*/ 32108 h 1622902"/>
              <a:gd name="connsiteX9" fmla="*/ 825146 w 1988852"/>
              <a:gd name="connsiteY9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413763 w 1988852"/>
              <a:gd name="connsiteY3" fmla="*/ 1083605 h 1622902"/>
              <a:gd name="connsiteX4" fmla="*/ 458861 w 1988852"/>
              <a:gd name="connsiteY4" fmla="*/ 1010008 h 1622902"/>
              <a:gd name="connsiteX5" fmla="*/ 188986 w 1988852"/>
              <a:gd name="connsiteY5" fmla="*/ 1257658 h 1622902"/>
              <a:gd name="connsiteX6" fmla="*/ 15521 w 1988852"/>
              <a:gd name="connsiteY6" fmla="*/ 1565633 h 1622902"/>
              <a:gd name="connsiteX7" fmla="*/ 637821 w 1988852"/>
              <a:gd name="connsiteY7" fmla="*/ 32108 h 1622902"/>
              <a:gd name="connsiteX8" fmla="*/ 825146 w 1988852"/>
              <a:gd name="connsiteY8" fmla="*/ 0 h 1622902"/>
              <a:gd name="connsiteX0" fmla="*/ 825323 w 1989029"/>
              <a:gd name="connsiteY0" fmla="*/ 0 h 1622604"/>
              <a:gd name="connsiteX1" fmla="*/ 1989029 w 1989029"/>
              <a:gd name="connsiteY1" fmla="*/ 93830 h 1622604"/>
              <a:gd name="connsiteX2" fmla="*/ 1414712 w 1989029"/>
              <a:gd name="connsiteY2" fmla="*/ 1067158 h 1622604"/>
              <a:gd name="connsiteX3" fmla="*/ 1413940 w 1989029"/>
              <a:gd name="connsiteY3" fmla="*/ 1083605 h 1622604"/>
              <a:gd name="connsiteX4" fmla="*/ 459038 w 1989029"/>
              <a:gd name="connsiteY4" fmla="*/ 1010008 h 1622604"/>
              <a:gd name="connsiteX5" fmla="*/ 459358 w 1989029"/>
              <a:gd name="connsiteY5" fmla="*/ 1010604 h 1622604"/>
              <a:gd name="connsiteX6" fmla="*/ 189163 w 1989029"/>
              <a:gd name="connsiteY6" fmla="*/ 1257658 h 1622604"/>
              <a:gd name="connsiteX7" fmla="*/ 15698 w 1989029"/>
              <a:gd name="connsiteY7" fmla="*/ 1565633 h 1622604"/>
              <a:gd name="connsiteX8" fmla="*/ 637998 w 1989029"/>
              <a:gd name="connsiteY8" fmla="*/ 32108 h 1622604"/>
              <a:gd name="connsiteX9" fmla="*/ 825323 w 1989029"/>
              <a:gd name="connsiteY9" fmla="*/ 0 h 1622604"/>
              <a:gd name="connsiteX0" fmla="*/ 825323 w 1989029"/>
              <a:gd name="connsiteY0" fmla="*/ 0 h 1622604"/>
              <a:gd name="connsiteX1" fmla="*/ 1989029 w 1989029"/>
              <a:gd name="connsiteY1" fmla="*/ 93830 h 1622604"/>
              <a:gd name="connsiteX2" fmla="*/ 1414712 w 1989029"/>
              <a:gd name="connsiteY2" fmla="*/ 1067158 h 1622604"/>
              <a:gd name="connsiteX3" fmla="*/ 1413940 w 1989029"/>
              <a:gd name="connsiteY3" fmla="*/ 1083605 h 1622604"/>
              <a:gd name="connsiteX4" fmla="*/ 459038 w 1989029"/>
              <a:gd name="connsiteY4" fmla="*/ 1010008 h 1622604"/>
              <a:gd name="connsiteX5" fmla="*/ 189163 w 1989029"/>
              <a:gd name="connsiteY5" fmla="*/ 1257658 h 1622604"/>
              <a:gd name="connsiteX6" fmla="*/ 15698 w 1989029"/>
              <a:gd name="connsiteY6" fmla="*/ 1565633 h 1622604"/>
              <a:gd name="connsiteX7" fmla="*/ 637998 w 1989029"/>
              <a:gd name="connsiteY7" fmla="*/ 32108 h 1622604"/>
              <a:gd name="connsiteX8" fmla="*/ 825323 w 1989029"/>
              <a:gd name="connsiteY8" fmla="*/ 0 h 1622604"/>
              <a:gd name="connsiteX0" fmla="*/ 825323 w 1989029"/>
              <a:gd name="connsiteY0" fmla="*/ 0 h 1622604"/>
              <a:gd name="connsiteX1" fmla="*/ 1989029 w 1989029"/>
              <a:gd name="connsiteY1" fmla="*/ 93830 h 1622604"/>
              <a:gd name="connsiteX2" fmla="*/ 1414712 w 1989029"/>
              <a:gd name="connsiteY2" fmla="*/ 1067158 h 1622604"/>
              <a:gd name="connsiteX3" fmla="*/ 1413940 w 1989029"/>
              <a:gd name="connsiteY3" fmla="*/ 1083605 h 1622604"/>
              <a:gd name="connsiteX4" fmla="*/ 189163 w 1989029"/>
              <a:gd name="connsiteY4" fmla="*/ 1257658 h 1622604"/>
              <a:gd name="connsiteX5" fmla="*/ 15698 w 1989029"/>
              <a:gd name="connsiteY5" fmla="*/ 1565633 h 1622604"/>
              <a:gd name="connsiteX6" fmla="*/ 637998 w 1989029"/>
              <a:gd name="connsiteY6" fmla="*/ 32108 h 1622604"/>
              <a:gd name="connsiteX7" fmla="*/ 825323 w 1989029"/>
              <a:gd name="connsiteY7" fmla="*/ 0 h 1622604"/>
              <a:gd name="connsiteX0" fmla="*/ 809625 w 1973331"/>
              <a:gd name="connsiteY0" fmla="*/ 0 h 1565633"/>
              <a:gd name="connsiteX1" fmla="*/ 1973331 w 1973331"/>
              <a:gd name="connsiteY1" fmla="*/ 93830 h 1565633"/>
              <a:gd name="connsiteX2" fmla="*/ 1399014 w 1973331"/>
              <a:gd name="connsiteY2" fmla="*/ 1067158 h 1565633"/>
              <a:gd name="connsiteX3" fmla="*/ 1398242 w 1973331"/>
              <a:gd name="connsiteY3" fmla="*/ 1083605 h 1565633"/>
              <a:gd name="connsiteX4" fmla="*/ 0 w 1973331"/>
              <a:gd name="connsiteY4" fmla="*/ 1565633 h 1565633"/>
              <a:gd name="connsiteX5" fmla="*/ 622300 w 1973331"/>
              <a:gd name="connsiteY5" fmla="*/ 32108 h 1565633"/>
              <a:gd name="connsiteX6" fmla="*/ 809625 w 1973331"/>
              <a:gd name="connsiteY6" fmla="*/ 0 h 1565633"/>
              <a:gd name="connsiteX0" fmla="*/ 807455 w 1971161"/>
              <a:gd name="connsiteY0" fmla="*/ 0 h 2273626"/>
              <a:gd name="connsiteX1" fmla="*/ 1971161 w 1971161"/>
              <a:gd name="connsiteY1" fmla="*/ 93830 h 2273626"/>
              <a:gd name="connsiteX2" fmla="*/ 1396844 w 1971161"/>
              <a:gd name="connsiteY2" fmla="*/ 1067158 h 2273626"/>
              <a:gd name="connsiteX3" fmla="*/ 1396072 w 1971161"/>
              <a:gd name="connsiteY3" fmla="*/ 1083605 h 2273626"/>
              <a:gd name="connsiteX4" fmla="*/ 0 w 1971161"/>
              <a:gd name="connsiteY4" fmla="*/ 2273626 h 2273626"/>
              <a:gd name="connsiteX5" fmla="*/ 620130 w 1971161"/>
              <a:gd name="connsiteY5" fmla="*/ 32108 h 2273626"/>
              <a:gd name="connsiteX6" fmla="*/ 807455 w 1971161"/>
              <a:gd name="connsiteY6" fmla="*/ 0 h 2273626"/>
              <a:gd name="connsiteX0" fmla="*/ 807455 w 1971161"/>
              <a:gd name="connsiteY0" fmla="*/ 0 h 2293181"/>
              <a:gd name="connsiteX1" fmla="*/ 1971161 w 1971161"/>
              <a:gd name="connsiteY1" fmla="*/ 93830 h 2293181"/>
              <a:gd name="connsiteX2" fmla="*/ 1396844 w 1971161"/>
              <a:gd name="connsiteY2" fmla="*/ 1067158 h 2293181"/>
              <a:gd name="connsiteX3" fmla="*/ 0 w 1971161"/>
              <a:gd name="connsiteY3" fmla="*/ 2273626 h 2293181"/>
              <a:gd name="connsiteX4" fmla="*/ 620130 w 1971161"/>
              <a:gd name="connsiteY4" fmla="*/ 32108 h 2293181"/>
              <a:gd name="connsiteX5" fmla="*/ 807455 w 1971161"/>
              <a:gd name="connsiteY5" fmla="*/ 0 h 2293181"/>
              <a:gd name="connsiteX0" fmla="*/ 807455 w 1971161"/>
              <a:gd name="connsiteY0" fmla="*/ 0 h 2273626"/>
              <a:gd name="connsiteX1" fmla="*/ 1971161 w 1971161"/>
              <a:gd name="connsiteY1" fmla="*/ 93830 h 2273626"/>
              <a:gd name="connsiteX2" fmla="*/ 0 w 1971161"/>
              <a:gd name="connsiteY2" fmla="*/ 2273626 h 2273626"/>
              <a:gd name="connsiteX3" fmla="*/ 620130 w 1971161"/>
              <a:gd name="connsiteY3" fmla="*/ 32108 h 2273626"/>
              <a:gd name="connsiteX4" fmla="*/ 807455 w 1971161"/>
              <a:gd name="connsiteY4" fmla="*/ 0 h 2273626"/>
              <a:gd name="connsiteX0" fmla="*/ 620130 w 1971161"/>
              <a:gd name="connsiteY0" fmla="*/ 0 h 2241518"/>
              <a:gd name="connsiteX1" fmla="*/ 1971161 w 1971161"/>
              <a:gd name="connsiteY1" fmla="*/ 61722 h 2241518"/>
              <a:gd name="connsiteX2" fmla="*/ 0 w 1971161"/>
              <a:gd name="connsiteY2" fmla="*/ 2241518 h 2241518"/>
              <a:gd name="connsiteX3" fmla="*/ 620130 w 1971161"/>
              <a:gd name="connsiteY3" fmla="*/ 0 h 2241518"/>
              <a:gd name="connsiteX0" fmla="*/ 620130 w 1971161"/>
              <a:gd name="connsiteY0" fmla="*/ 0 h 2241518"/>
              <a:gd name="connsiteX1" fmla="*/ 739320 w 1971161"/>
              <a:gd name="connsiteY1" fmla="*/ 2401 h 2241518"/>
              <a:gd name="connsiteX2" fmla="*/ 1971161 w 1971161"/>
              <a:gd name="connsiteY2" fmla="*/ 61722 h 2241518"/>
              <a:gd name="connsiteX3" fmla="*/ 0 w 1971161"/>
              <a:gd name="connsiteY3" fmla="*/ 2241518 h 2241518"/>
              <a:gd name="connsiteX4" fmla="*/ 620130 w 1971161"/>
              <a:gd name="connsiteY4" fmla="*/ 0 h 2241518"/>
              <a:gd name="connsiteX0" fmla="*/ 620130 w 1971161"/>
              <a:gd name="connsiteY0" fmla="*/ 2373 h 2243891"/>
              <a:gd name="connsiteX1" fmla="*/ 833491 w 1971161"/>
              <a:gd name="connsiteY1" fmla="*/ 0 h 2243891"/>
              <a:gd name="connsiteX2" fmla="*/ 1971161 w 1971161"/>
              <a:gd name="connsiteY2" fmla="*/ 64095 h 2243891"/>
              <a:gd name="connsiteX3" fmla="*/ 0 w 1971161"/>
              <a:gd name="connsiteY3" fmla="*/ 2243891 h 2243891"/>
              <a:gd name="connsiteX4" fmla="*/ 620130 w 1971161"/>
              <a:gd name="connsiteY4" fmla="*/ 2373 h 2243891"/>
              <a:gd name="connsiteX0" fmla="*/ 620130 w 1971161"/>
              <a:gd name="connsiteY0" fmla="*/ 2373 h 2243891"/>
              <a:gd name="connsiteX1" fmla="*/ 729060 w 1971161"/>
              <a:gd name="connsiteY1" fmla="*/ 1923 h 2243891"/>
              <a:gd name="connsiteX2" fmla="*/ 833491 w 1971161"/>
              <a:gd name="connsiteY2" fmla="*/ 0 h 2243891"/>
              <a:gd name="connsiteX3" fmla="*/ 1971161 w 1971161"/>
              <a:gd name="connsiteY3" fmla="*/ 64095 h 2243891"/>
              <a:gd name="connsiteX4" fmla="*/ 0 w 1971161"/>
              <a:gd name="connsiteY4" fmla="*/ 2243891 h 2243891"/>
              <a:gd name="connsiteX5" fmla="*/ 620130 w 1971161"/>
              <a:gd name="connsiteY5" fmla="*/ 2373 h 2243891"/>
              <a:gd name="connsiteX0" fmla="*/ 620130 w 1971161"/>
              <a:gd name="connsiteY0" fmla="*/ 2373 h 2243891"/>
              <a:gd name="connsiteX1" fmla="*/ 759717 w 1971161"/>
              <a:gd name="connsiteY1" fmla="*/ 74552 h 2243891"/>
              <a:gd name="connsiteX2" fmla="*/ 833491 w 1971161"/>
              <a:gd name="connsiteY2" fmla="*/ 0 h 2243891"/>
              <a:gd name="connsiteX3" fmla="*/ 1971161 w 1971161"/>
              <a:gd name="connsiteY3" fmla="*/ 64095 h 2243891"/>
              <a:gd name="connsiteX4" fmla="*/ 0 w 1971161"/>
              <a:gd name="connsiteY4" fmla="*/ 2243891 h 2243891"/>
              <a:gd name="connsiteX5" fmla="*/ 620130 w 1971161"/>
              <a:gd name="connsiteY5" fmla="*/ 2373 h 2243891"/>
              <a:gd name="connsiteX0" fmla="*/ 620130 w 1971161"/>
              <a:gd name="connsiteY0" fmla="*/ 10123 h 2251641"/>
              <a:gd name="connsiteX1" fmla="*/ 759717 w 1971161"/>
              <a:gd name="connsiteY1" fmla="*/ 82302 h 2251641"/>
              <a:gd name="connsiteX2" fmla="*/ 853330 w 1971161"/>
              <a:gd name="connsiteY2" fmla="*/ 0 h 2251641"/>
              <a:gd name="connsiteX3" fmla="*/ 1971161 w 1971161"/>
              <a:gd name="connsiteY3" fmla="*/ 71845 h 2251641"/>
              <a:gd name="connsiteX4" fmla="*/ 0 w 1971161"/>
              <a:gd name="connsiteY4" fmla="*/ 2251641 h 2251641"/>
              <a:gd name="connsiteX5" fmla="*/ 620130 w 1971161"/>
              <a:gd name="connsiteY5" fmla="*/ 10123 h 2251641"/>
              <a:gd name="connsiteX0" fmla="*/ 620130 w 1971161"/>
              <a:gd name="connsiteY0" fmla="*/ 10123 h 2251641"/>
              <a:gd name="connsiteX1" fmla="*/ 729276 w 1971161"/>
              <a:gd name="connsiteY1" fmla="*/ 80473 h 2251641"/>
              <a:gd name="connsiteX2" fmla="*/ 853330 w 1971161"/>
              <a:gd name="connsiteY2" fmla="*/ 0 h 2251641"/>
              <a:gd name="connsiteX3" fmla="*/ 1971161 w 1971161"/>
              <a:gd name="connsiteY3" fmla="*/ 71845 h 2251641"/>
              <a:gd name="connsiteX4" fmla="*/ 0 w 1971161"/>
              <a:gd name="connsiteY4" fmla="*/ 2251641 h 2251641"/>
              <a:gd name="connsiteX5" fmla="*/ 620130 w 1971161"/>
              <a:gd name="connsiteY5" fmla="*/ 10123 h 2251641"/>
              <a:gd name="connsiteX0" fmla="*/ 629026 w 1971161"/>
              <a:gd name="connsiteY0" fmla="*/ 0 h 2265572"/>
              <a:gd name="connsiteX1" fmla="*/ 729276 w 1971161"/>
              <a:gd name="connsiteY1" fmla="*/ 94404 h 2265572"/>
              <a:gd name="connsiteX2" fmla="*/ 853330 w 1971161"/>
              <a:gd name="connsiteY2" fmla="*/ 13931 h 2265572"/>
              <a:gd name="connsiteX3" fmla="*/ 1971161 w 1971161"/>
              <a:gd name="connsiteY3" fmla="*/ 85776 h 2265572"/>
              <a:gd name="connsiteX4" fmla="*/ 0 w 1971161"/>
              <a:gd name="connsiteY4" fmla="*/ 2265572 h 2265572"/>
              <a:gd name="connsiteX5" fmla="*/ 629026 w 1971161"/>
              <a:gd name="connsiteY5" fmla="*/ 0 h 2265572"/>
              <a:gd name="connsiteX0" fmla="*/ 629026 w 1971161"/>
              <a:gd name="connsiteY0" fmla="*/ 0 h 2265572"/>
              <a:gd name="connsiteX1" fmla="*/ 729276 w 1971161"/>
              <a:gd name="connsiteY1" fmla="*/ 94404 h 2265572"/>
              <a:gd name="connsiteX2" fmla="*/ 857204 w 1971161"/>
              <a:gd name="connsiteY2" fmla="*/ 23850 h 2265572"/>
              <a:gd name="connsiteX3" fmla="*/ 1971161 w 1971161"/>
              <a:gd name="connsiteY3" fmla="*/ 85776 h 2265572"/>
              <a:gd name="connsiteX4" fmla="*/ 0 w 1971161"/>
              <a:gd name="connsiteY4" fmla="*/ 2265572 h 2265572"/>
              <a:gd name="connsiteX5" fmla="*/ 629026 w 1971161"/>
              <a:gd name="connsiteY5" fmla="*/ 0 h 2265572"/>
              <a:gd name="connsiteX0" fmla="*/ 493007 w 1971161"/>
              <a:gd name="connsiteY0" fmla="*/ 20137 h 2241722"/>
              <a:gd name="connsiteX1" fmla="*/ 729276 w 1971161"/>
              <a:gd name="connsiteY1" fmla="*/ 70554 h 2241722"/>
              <a:gd name="connsiteX2" fmla="*/ 857204 w 1971161"/>
              <a:gd name="connsiteY2" fmla="*/ 0 h 2241722"/>
              <a:gd name="connsiteX3" fmla="*/ 1971161 w 1971161"/>
              <a:gd name="connsiteY3" fmla="*/ 61926 h 2241722"/>
              <a:gd name="connsiteX4" fmla="*/ 0 w 1971161"/>
              <a:gd name="connsiteY4" fmla="*/ 2241722 h 2241722"/>
              <a:gd name="connsiteX5" fmla="*/ 493007 w 1971161"/>
              <a:gd name="connsiteY5" fmla="*/ 20137 h 2241722"/>
              <a:gd name="connsiteX0" fmla="*/ 493007 w 1971161"/>
              <a:gd name="connsiteY0" fmla="*/ 35447 h 2257032"/>
              <a:gd name="connsiteX1" fmla="*/ 627137 w 1971161"/>
              <a:gd name="connsiteY1" fmla="*/ 0 h 2257032"/>
              <a:gd name="connsiteX2" fmla="*/ 857204 w 1971161"/>
              <a:gd name="connsiteY2" fmla="*/ 15310 h 2257032"/>
              <a:gd name="connsiteX3" fmla="*/ 1971161 w 1971161"/>
              <a:gd name="connsiteY3" fmla="*/ 77236 h 2257032"/>
              <a:gd name="connsiteX4" fmla="*/ 0 w 1971161"/>
              <a:gd name="connsiteY4" fmla="*/ 2257032 h 2257032"/>
              <a:gd name="connsiteX5" fmla="*/ 493007 w 1971161"/>
              <a:gd name="connsiteY5" fmla="*/ 35447 h 2257032"/>
              <a:gd name="connsiteX0" fmla="*/ 493007 w 1971161"/>
              <a:gd name="connsiteY0" fmla="*/ 143757 h 2365342"/>
              <a:gd name="connsiteX1" fmla="*/ 627137 w 1971161"/>
              <a:gd name="connsiteY1" fmla="*/ 108310 h 2365342"/>
              <a:gd name="connsiteX2" fmla="*/ 635135 w 1971161"/>
              <a:gd name="connsiteY2" fmla="*/ 0 h 2365342"/>
              <a:gd name="connsiteX3" fmla="*/ 1971161 w 1971161"/>
              <a:gd name="connsiteY3" fmla="*/ 185546 h 2365342"/>
              <a:gd name="connsiteX4" fmla="*/ 0 w 1971161"/>
              <a:gd name="connsiteY4" fmla="*/ 2365342 h 2365342"/>
              <a:gd name="connsiteX5" fmla="*/ 493007 w 1971161"/>
              <a:gd name="connsiteY5" fmla="*/ 143757 h 2365342"/>
              <a:gd name="connsiteX0" fmla="*/ 493007 w 1971161"/>
              <a:gd name="connsiteY0" fmla="*/ 141245 h 2362830"/>
              <a:gd name="connsiteX1" fmla="*/ 627137 w 1971161"/>
              <a:gd name="connsiteY1" fmla="*/ 105798 h 2362830"/>
              <a:gd name="connsiteX2" fmla="*/ 652122 w 1971161"/>
              <a:gd name="connsiteY2" fmla="*/ 0 h 2362830"/>
              <a:gd name="connsiteX3" fmla="*/ 1971161 w 1971161"/>
              <a:gd name="connsiteY3" fmla="*/ 183034 h 2362830"/>
              <a:gd name="connsiteX4" fmla="*/ 0 w 1971161"/>
              <a:gd name="connsiteY4" fmla="*/ 2362830 h 2362830"/>
              <a:gd name="connsiteX5" fmla="*/ 493007 w 1971161"/>
              <a:gd name="connsiteY5" fmla="*/ 141245 h 2362830"/>
              <a:gd name="connsiteX0" fmla="*/ 507597 w 1985751"/>
              <a:gd name="connsiteY0" fmla="*/ 141245 h 2341089"/>
              <a:gd name="connsiteX1" fmla="*/ 641727 w 1985751"/>
              <a:gd name="connsiteY1" fmla="*/ 105798 h 2341089"/>
              <a:gd name="connsiteX2" fmla="*/ 666712 w 1985751"/>
              <a:gd name="connsiteY2" fmla="*/ 0 h 2341089"/>
              <a:gd name="connsiteX3" fmla="*/ 1985751 w 1985751"/>
              <a:gd name="connsiteY3" fmla="*/ 183034 h 2341089"/>
              <a:gd name="connsiteX4" fmla="*/ 0 w 1985751"/>
              <a:gd name="connsiteY4" fmla="*/ 2341089 h 2341089"/>
              <a:gd name="connsiteX5" fmla="*/ 507597 w 1985751"/>
              <a:gd name="connsiteY5" fmla="*/ 141245 h 2341089"/>
              <a:gd name="connsiteX0" fmla="*/ 507597 w 1953678"/>
              <a:gd name="connsiteY0" fmla="*/ 141245 h 2341089"/>
              <a:gd name="connsiteX1" fmla="*/ 641727 w 1953678"/>
              <a:gd name="connsiteY1" fmla="*/ 105798 h 2341089"/>
              <a:gd name="connsiteX2" fmla="*/ 666712 w 1953678"/>
              <a:gd name="connsiteY2" fmla="*/ 0 h 2341089"/>
              <a:gd name="connsiteX3" fmla="*/ 1953678 w 1953678"/>
              <a:gd name="connsiteY3" fmla="*/ 171172 h 2341089"/>
              <a:gd name="connsiteX4" fmla="*/ 0 w 1953678"/>
              <a:gd name="connsiteY4" fmla="*/ 2341089 h 2341089"/>
              <a:gd name="connsiteX5" fmla="*/ 507597 w 1953678"/>
              <a:gd name="connsiteY5" fmla="*/ 141245 h 2341089"/>
              <a:gd name="connsiteX0" fmla="*/ 507597 w 1953678"/>
              <a:gd name="connsiteY0" fmla="*/ 182018 h 2381862"/>
              <a:gd name="connsiteX1" fmla="*/ 641727 w 1953678"/>
              <a:gd name="connsiteY1" fmla="*/ 146571 h 2381862"/>
              <a:gd name="connsiteX2" fmla="*/ 1426699 w 1953678"/>
              <a:gd name="connsiteY2" fmla="*/ 0 h 2381862"/>
              <a:gd name="connsiteX3" fmla="*/ 1953678 w 1953678"/>
              <a:gd name="connsiteY3" fmla="*/ 211945 h 2381862"/>
              <a:gd name="connsiteX4" fmla="*/ 0 w 1953678"/>
              <a:gd name="connsiteY4" fmla="*/ 2381862 h 2381862"/>
              <a:gd name="connsiteX5" fmla="*/ 507597 w 1953678"/>
              <a:gd name="connsiteY5" fmla="*/ 182018 h 2381862"/>
              <a:gd name="connsiteX0" fmla="*/ 507597 w 1953678"/>
              <a:gd name="connsiteY0" fmla="*/ 182018 h 2381862"/>
              <a:gd name="connsiteX1" fmla="*/ 1409009 w 1953678"/>
              <a:gd name="connsiteY1" fmla="*/ 116669 h 2381862"/>
              <a:gd name="connsiteX2" fmla="*/ 1426699 w 1953678"/>
              <a:gd name="connsiteY2" fmla="*/ 0 h 2381862"/>
              <a:gd name="connsiteX3" fmla="*/ 1953678 w 1953678"/>
              <a:gd name="connsiteY3" fmla="*/ 211945 h 2381862"/>
              <a:gd name="connsiteX4" fmla="*/ 0 w 1953678"/>
              <a:gd name="connsiteY4" fmla="*/ 2381862 h 2381862"/>
              <a:gd name="connsiteX5" fmla="*/ 507597 w 1953678"/>
              <a:gd name="connsiteY5" fmla="*/ 182018 h 2381862"/>
              <a:gd name="connsiteX0" fmla="*/ 1269940 w 1953678"/>
              <a:gd name="connsiteY0" fmla="*/ 143374 h 2381862"/>
              <a:gd name="connsiteX1" fmla="*/ 1409009 w 1953678"/>
              <a:gd name="connsiteY1" fmla="*/ 116669 h 2381862"/>
              <a:gd name="connsiteX2" fmla="*/ 1426699 w 1953678"/>
              <a:gd name="connsiteY2" fmla="*/ 0 h 2381862"/>
              <a:gd name="connsiteX3" fmla="*/ 1953678 w 1953678"/>
              <a:gd name="connsiteY3" fmla="*/ 211945 h 2381862"/>
              <a:gd name="connsiteX4" fmla="*/ 0 w 1953678"/>
              <a:gd name="connsiteY4" fmla="*/ 2381862 h 2381862"/>
              <a:gd name="connsiteX5" fmla="*/ 1269940 w 1953678"/>
              <a:gd name="connsiteY5" fmla="*/ 143374 h 2381862"/>
              <a:gd name="connsiteX0" fmla="*/ 1262335 w 1953678"/>
              <a:gd name="connsiteY0" fmla="*/ 170734 h 2381862"/>
              <a:gd name="connsiteX1" fmla="*/ 1409009 w 1953678"/>
              <a:gd name="connsiteY1" fmla="*/ 116669 h 2381862"/>
              <a:gd name="connsiteX2" fmla="*/ 1426699 w 1953678"/>
              <a:gd name="connsiteY2" fmla="*/ 0 h 2381862"/>
              <a:gd name="connsiteX3" fmla="*/ 1953678 w 1953678"/>
              <a:gd name="connsiteY3" fmla="*/ 211945 h 2381862"/>
              <a:gd name="connsiteX4" fmla="*/ 0 w 1953678"/>
              <a:gd name="connsiteY4" fmla="*/ 2381862 h 2381862"/>
              <a:gd name="connsiteX5" fmla="*/ 1262335 w 1953678"/>
              <a:gd name="connsiteY5" fmla="*/ 170734 h 2381862"/>
              <a:gd name="connsiteX0" fmla="*/ 1262335 w 1953678"/>
              <a:gd name="connsiteY0" fmla="*/ 164121 h 2375249"/>
              <a:gd name="connsiteX1" fmla="*/ 1409009 w 1953678"/>
              <a:gd name="connsiteY1" fmla="*/ 110056 h 2375249"/>
              <a:gd name="connsiteX2" fmla="*/ 1429282 w 1953678"/>
              <a:gd name="connsiteY2" fmla="*/ 0 h 2375249"/>
              <a:gd name="connsiteX3" fmla="*/ 1953678 w 1953678"/>
              <a:gd name="connsiteY3" fmla="*/ 205332 h 2375249"/>
              <a:gd name="connsiteX4" fmla="*/ 0 w 1953678"/>
              <a:gd name="connsiteY4" fmla="*/ 2375249 h 2375249"/>
              <a:gd name="connsiteX5" fmla="*/ 1262335 w 1953678"/>
              <a:gd name="connsiteY5" fmla="*/ 164121 h 2375249"/>
              <a:gd name="connsiteX0" fmla="*/ 1421560 w 2112903"/>
              <a:gd name="connsiteY0" fmla="*/ 164121 h 2551479"/>
              <a:gd name="connsiteX1" fmla="*/ 1568234 w 2112903"/>
              <a:gd name="connsiteY1" fmla="*/ 110056 h 2551479"/>
              <a:gd name="connsiteX2" fmla="*/ 1588507 w 2112903"/>
              <a:gd name="connsiteY2" fmla="*/ 0 h 2551479"/>
              <a:gd name="connsiteX3" fmla="*/ 2112903 w 2112903"/>
              <a:gd name="connsiteY3" fmla="*/ 205332 h 2551479"/>
              <a:gd name="connsiteX4" fmla="*/ 0 w 2112903"/>
              <a:gd name="connsiteY4" fmla="*/ 2551479 h 2551479"/>
              <a:gd name="connsiteX5" fmla="*/ 1421560 w 2112903"/>
              <a:gd name="connsiteY5" fmla="*/ 164121 h 2551479"/>
              <a:gd name="connsiteX0" fmla="*/ 1434595 w 2112903"/>
              <a:gd name="connsiteY0" fmla="*/ 107855 h 2551479"/>
              <a:gd name="connsiteX1" fmla="*/ 1568234 w 2112903"/>
              <a:gd name="connsiteY1" fmla="*/ 110056 h 2551479"/>
              <a:gd name="connsiteX2" fmla="*/ 1588507 w 2112903"/>
              <a:gd name="connsiteY2" fmla="*/ 0 h 2551479"/>
              <a:gd name="connsiteX3" fmla="*/ 2112903 w 2112903"/>
              <a:gd name="connsiteY3" fmla="*/ 205332 h 2551479"/>
              <a:gd name="connsiteX4" fmla="*/ 0 w 2112903"/>
              <a:gd name="connsiteY4" fmla="*/ 2551479 h 2551479"/>
              <a:gd name="connsiteX5" fmla="*/ 1434595 w 2112903"/>
              <a:gd name="connsiteY5" fmla="*/ 107855 h 2551479"/>
              <a:gd name="connsiteX0" fmla="*/ 1434595 w 2112903"/>
              <a:gd name="connsiteY0" fmla="*/ 107855 h 2551479"/>
              <a:gd name="connsiteX1" fmla="*/ 1551585 w 2112903"/>
              <a:gd name="connsiteY1" fmla="*/ 95013 h 2551479"/>
              <a:gd name="connsiteX2" fmla="*/ 1588507 w 2112903"/>
              <a:gd name="connsiteY2" fmla="*/ 0 h 2551479"/>
              <a:gd name="connsiteX3" fmla="*/ 2112903 w 2112903"/>
              <a:gd name="connsiteY3" fmla="*/ 205332 h 2551479"/>
              <a:gd name="connsiteX4" fmla="*/ 0 w 2112903"/>
              <a:gd name="connsiteY4" fmla="*/ 2551479 h 2551479"/>
              <a:gd name="connsiteX5" fmla="*/ 1434595 w 2112903"/>
              <a:gd name="connsiteY5" fmla="*/ 107855 h 2551479"/>
              <a:gd name="connsiteX0" fmla="*/ 1434595 w 2112903"/>
              <a:gd name="connsiteY0" fmla="*/ 127462 h 2571086"/>
              <a:gd name="connsiteX1" fmla="*/ 1551585 w 2112903"/>
              <a:gd name="connsiteY1" fmla="*/ 114620 h 2571086"/>
              <a:gd name="connsiteX2" fmla="*/ 1583540 w 2112903"/>
              <a:gd name="connsiteY2" fmla="*/ 0 h 2571086"/>
              <a:gd name="connsiteX3" fmla="*/ 2112903 w 2112903"/>
              <a:gd name="connsiteY3" fmla="*/ 224939 h 2571086"/>
              <a:gd name="connsiteX4" fmla="*/ 0 w 2112903"/>
              <a:gd name="connsiteY4" fmla="*/ 2571086 h 2571086"/>
              <a:gd name="connsiteX5" fmla="*/ 1434595 w 2112903"/>
              <a:gd name="connsiteY5" fmla="*/ 127462 h 2571086"/>
              <a:gd name="connsiteX0" fmla="*/ 1419953 w 2112903"/>
              <a:gd name="connsiteY0" fmla="*/ 152035 h 2571086"/>
              <a:gd name="connsiteX1" fmla="*/ 1551585 w 2112903"/>
              <a:gd name="connsiteY1" fmla="*/ 114620 h 2571086"/>
              <a:gd name="connsiteX2" fmla="*/ 1583540 w 2112903"/>
              <a:gd name="connsiteY2" fmla="*/ 0 h 2571086"/>
              <a:gd name="connsiteX3" fmla="*/ 2112903 w 2112903"/>
              <a:gd name="connsiteY3" fmla="*/ 224939 h 2571086"/>
              <a:gd name="connsiteX4" fmla="*/ 0 w 2112903"/>
              <a:gd name="connsiteY4" fmla="*/ 2571086 h 2571086"/>
              <a:gd name="connsiteX5" fmla="*/ 1419953 w 2112903"/>
              <a:gd name="connsiteY5" fmla="*/ 152035 h 2571086"/>
              <a:gd name="connsiteX0" fmla="*/ 1419953 w 2083987"/>
              <a:gd name="connsiteY0" fmla="*/ 152035 h 2571086"/>
              <a:gd name="connsiteX1" fmla="*/ 1551585 w 2083987"/>
              <a:gd name="connsiteY1" fmla="*/ 114620 h 2571086"/>
              <a:gd name="connsiteX2" fmla="*/ 1583540 w 2083987"/>
              <a:gd name="connsiteY2" fmla="*/ 0 h 2571086"/>
              <a:gd name="connsiteX3" fmla="*/ 2083987 w 2083987"/>
              <a:gd name="connsiteY3" fmla="*/ 256942 h 2571086"/>
              <a:gd name="connsiteX4" fmla="*/ 0 w 2083987"/>
              <a:gd name="connsiteY4" fmla="*/ 2571086 h 2571086"/>
              <a:gd name="connsiteX5" fmla="*/ 1419953 w 2083987"/>
              <a:gd name="connsiteY5" fmla="*/ 152035 h 2571086"/>
              <a:gd name="connsiteX0" fmla="*/ 2011337 w 2675371"/>
              <a:gd name="connsiteY0" fmla="*/ 152035 h 2202659"/>
              <a:gd name="connsiteX1" fmla="*/ 2142969 w 2675371"/>
              <a:gd name="connsiteY1" fmla="*/ 114620 h 2202659"/>
              <a:gd name="connsiteX2" fmla="*/ 2174924 w 2675371"/>
              <a:gd name="connsiteY2" fmla="*/ 0 h 2202659"/>
              <a:gd name="connsiteX3" fmla="*/ 2675371 w 2675371"/>
              <a:gd name="connsiteY3" fmla="*/ 256942 h 2202659"/>
              <a:gd name="connsiteX4" fmla="*/ 0 w 2675371"/>
              <a:gd name="connsiteY4" fmla="*/ 2202659 h 2202659"/>
              <a:gd name="connsiteX5" fmla="*/ 2011337 w 2675371"/>
              <a:gd name="connsiteY5" fmla="*/ 152035 h 2202659"/>
              <a:gd name="connsiteX0" fmla="*/ 1087350 w 2675371"/>
              <a:gd name="connsiteY0" fmla="*/ 99271 h 2202659"/>
              <a:gd name="connsiteX1" fmla="*/ 2142969 w 2675371"/>
              <a:gd name="connsiteY1" fmla="*/ 114620 h 2202659"/>
              <a:gd name="connsiteX2" fmla="*/ 2174924 w 2675371"/>
              <a:gd name="connsiteY2" fmla="*/ 0 h 2202659"/>
              <a:gd name="connsiteX3" fmla="*/ 2675371 w 2675371"/>
              <a:gd name="connsiteY3" fmla="*/ 256942 h 2202659"/>
              <a:gd name="connsiteX4" fmla="*/ 0 w 2675371"/>
              <a:gd name="connsiteY4" fmla="*/ 2202659 h 2202659"/>
              <a:gd name="connsiteX5" fmla="*/ 1087350 w 2675371"/>
              <a:gd name="connsiteY5" fmla="*/ 99271 h 2202659"/>
              <a:gd name="connsiteX0" fmla="*/ 1087350 w 2675371"/>
              <a:gd name="connsiteY0" fmla="*/ 243661 h 2347049"/>
              <a:gd name="connsiteX1" fmla="*/ 1357930 w 2675371"/>
              <a:gd name="connsiteY1" fmla="*/ 0 h 2347049"/>
              <a:gd name="connsiteX2" fmla="*/ 2174924 w 2675371"/>
              <a:gd name="connsiteY2" fmla="*/ 144390 h 2347049"/>
              <a:gd name="connsiteX3" fmla="*/ 2675371 w 2675371"/>
              <a:gd name="connsiteY3" fmla="*/ 401332 h 2347049"/>
              <a:gd name="connsiteX4" fmla="*/ 0 w 2675371"/>
              <a:gd name="connsiteY4" fmla="*/ 2347049 h 2347049"/>
              <a:gd name="connsiteX5" fmla="*/ 1087350 w 2675371"/>
              <a:gd name="connsiteY5" fmla="*/ 243661 h 2347049"/>
              <a:gd name="connsiteX0" fmla="*/ 1087350 w 2675371"/>
              <a:gd name="connsiteY0" fmla="*/ 243661 h 2347049"/>
              <a:gd name="connsiteX1" fmla="*/ 1357930 w 2675371"/>
              <a:gd name="connsiteY1" fmla="*/ 0 h 2347049"/>
              <a:gd name="connsiteX2" fmla="*/ 2675371 w 2675371"/>
              <a:gd name="connsiteY2" fmla="*/ 401332 h 2347049"/>
              <a:gd name="connsiteX3" fmla="*/ 0 w 2675371"/>
              <a:gd name="connsiteY3" fmla="*/ 2347049 h 2347049"/>
              <a:gd name="connsiteX4" fmla="*/ 1087350 w 2675371"/>
              <a:gd name="connsiteY4" fmla="*/ 243661 h 2347049"/>
              <a:gd name="connsiteX0" fmla="*/ 1087350 w 1742914"/>
              <a:gd name="connsiteY0" fmla="*/ 243661 h 2347049"/>
              <a:gd name="connsiteX1" fmla="*/ 1357930 w 1742914"/>
              <a:gd name="connsiteY1" fmla="*/ 0 h 2347049"/>
              <a:gd name="connsiteX2" fmla="*/ 1742914 w 1742914"/>
              <a:gd name="connsiteY2" fmla="*/ 672702 h 2347049"/>
              <a:gd name="connsiteX3" fmla="*/ 0 w 1742914"/>
              <a:gd name="connsiteY3" fmla="*/ 2347049 h 2347049"/>
              <a:gd name="connsiteX4" fmla="*/ 1087350 w 1742914"/>
              <a:gd name="connsiteY4" fmla="*/ 243661 h 2347049"/>
              <a:gd name="connsiteX0" fmla="*/ 861304 w 1516868"/>
              <a:gd name="connsiteY0" fmla="*/ 243661 h 2385392"/>
              <a:gd name="connsiteX1" fmla="*/ 1131884 w 1516868"/>
              <a:gd name="connsiteY1" fmla="*/ 0 h 2385392"/>
              <a:gd name="connsiteX2" fmla="*/ 1516868 w 1516868"/>
              <a:gd name="connsiteY2" fmla="*/ 672702 h 2385392"/>
              <a:gd name="connsiteX3" fmla="*/ 0 w 1516868"/>
              <a:gd name="connsiteY3" fmla="*/ 2385392 h 2385392"/>
              <a:gd name="connsiteX4" fmla="*/ 861304 w 1516868"/>
              <a:gd name="connsiteY4" fmla="*/ 243661 h 2385392"/>
              <a:gd name="connsiteX0" fmla="*/ 861304 w 1516868"/>
              <a:gd name="connsiteY0" fmla="*/ 190211 h 2331942"/>
              <a:gd name="connsiteX1" fmla="*/ 1059893 w 1516868"/>
              <a:gd name="connsiteY1" fmla="*/ 0 h 2331942"/>
              <a:gd name="connsiteX2" fmla="*/ 1516868 w 1516868"/>
              <a:gd name="connsiteY2" fmla="*/ 619252 h 2331942"/>
              <a:gd name="connsiteX3" fmla="*/ 0 w 1516868"/>
              <a:gd name="connsiteY3" fmla="*/ 2331942 h 2331942"/>
              <a:gd name="connsiteX4" fmla="*/ 861304 w 1516868"/>
              <a:gd name="connsiteY4" fmla="*/ 190211 h 2331942"/>
              <a:gd name="connsiteX0" fmla="*/ 861304 w 1817424"/>
              <a:gd name="connsiteY0" fmla="*/ 190211 h 2331942"/>
              <a:gd name="connsiteX1" fmla="*/ 1059893 w 1817424"/>
              <a:gd name="connsiteY1" fmla="*/ 0 h 2331942"/>
              <a:gd name="connsiteX2" fmla="*/ 1817424 w 1817424"/>
              <a:gd name="connsiteY2" fmla="*/ 653817 h 2331942"/>
              <a:gd name="connsiteX3" fmla="*/ 0 w 1817424"/>
              <a:gd name="connsiteY3" fmla="*/ 2331942 h 2331942"/>
              <a:gd name="connsiteX4" fmla="*/ 861304 w 1817424"/>
              <a:gd name="connsiteY4" fmla="*/ 190211 h 2331942"/>
              <a:gd name="connsiteX0" fmla="*/ 242452 w 1198572"/>
              <a:gd name="connsiteY0" fmla="*/ 190211 h 2014218"/>
              <a:gd name="connsiteX1" fmla="*/ 441041 w 1198572"/>
              <a:gd name="connsiteY1" fmla="*/ 0 h 2014218"/>
              <a:gd name="connsiteX2" fmla="*/ 1198572 w 1198572"/>
              <a:gd name="connsiteY2" fmla="*/ 653817 h 2014218"/>
              <a:gd name="connsiteX3" fmla="*/ 0 w 1198572"/>
              <a:gd name="connsiteY3" fmla="*/ 2014218 h 2014218"/>
              <a:gd name="connsiteX4" fmla="*/ 242452 w 1198572"/>
              <a:gd name="connsiteY4" fmla="*/ 190211 h 2014218"/>
              <a:gd name="connsiteX0" fmla="*/ 242452 w 1198572"/>
              <a:gd name="connsiteY0" fmla="*/ 190211 h 2014218"/>
              <a:gd name="connsiteX1" fmla="*/ 441041 w 1198572"/>
              <a:gd name="connsiteY1" fmla="*/ 0 h 2014218"/>
              <a:gd name="connsiteX2" fmla="*/ 969163 w 1198572"/>
              <a:gd name="connsiteY2" fmla="*/ 497496 h 2014218"/>
              <a:gd name="connsiteX3" fmla="*/ 1198572 w 1198572"/>
              <a:gd name="connsiteY3" fmla="*/ 653817 h 2014218"/>
              <a:gd name="connsiteX4" fmla="*/ 0 w 1198572"/>
              <a:gd name="connsiteY4" fmla="*/ 2014218 h 2014218"/>
              <a:gd name="connsiteX5" fmla="*/ 242452 w 1198572"/>
              <a:gd name="connsiteY5" fmla="*/ 190211 h 2014218"/>
              <a:gd name="connsiteX0" fmla="*/ 242452 w 1973840"/>
              <a:gd name="connsiteY0" fmla="*/ 190211 h 2014218"/>
              <a:gd name="connsiteX1" fmla="*/ 441041 w 1973840"/>
              <a:gd name="connsiteY1" fmla="*/ 0 h 2014218"/>
              <a:gd name="connsiteX2" fmla="*/ 1973840 w 1973840"/>
              <a:gd name="connsiteY2" fmla="*/ 1405230 h 2014218"/>
              <a:gd name="connsiteX3" fmla="*/ 1198572 w 1973840"/>
              <a:gd name="connsiteY3" fmla="*/ 653817 h 2014218"/>
              <a:gd name="connsiteX4" fmla="*/ 0 w 1973840"/>
              <a:gd name="connsiteY4" fmla="*/ 2014218 h 2014218"/>
              <a:gd name="connsiteX5" fmla="*/ 242452 w 1973840"/>
              <a:gd name="connsiteY5" fmla="*/ 190211 h 2014218"/>
              <a:gd name="connsiteX0" fmla="*/ 300137 w 2031525"/>
              <a:gd name="connsiteY0" fmla="*/ 190211 h 2104293"/>
              <a:gd name="connsiteX1" fmla="*/ 498726 w 2031525"/>
              <a:gd name="connsiteY1" fmla="*/ 0 h 2104293"/>
              <a:gd name="connsiteX2" fmla="*/ 2031525 w 2031525"/>
              <a:gd name="connsiteY2" fmla="*/ 1405230 h 2104293"/>
              <a:gd name="connsiteX3" fmla="*/ 1256257 w 2031525"/>
              <a:gd name="connsiteY3" fmla="*/ 653817 h 2104293"/>
              <a:gd name="connsiteX4" fmla="*/ 0 w 2031525"/>
              <a:gd name="connsiteY4" fmla="*/ 2104293 h 2104293"/>
              <a:gd name="connsiteX5" fmla="*/ 300137 w 2031525"/>
              <a:gd name="connsiteY5" fmla="*/ 190211 h 2104293"/>
              <a:gd name="connsiteX0" fmla="*/ 300137 w 2031525"/>
              <a:gd name="connsiteY0" fmla="*/ 190211 h 2104293"/>
              <a:gd name="connsiteX1" fmla="*/ 498726 w 2031525"/>
              <a:gd name="connsiteY1" fmla="*/ 0 h 2104293"/>
              <a:gd name="connsiteX2" fmla="*/ 2031525 w 2031525"/>
              <a:gd name="connsiteY2" fmla="*/ 1405230 h 2104293"/>
              <a:gd name="connsiteX3" fmla="*/ 1160688 w 2031525"/>
              <a:gd name="connsiteY3" fmla="*/ 733364 h 2104293"/>
              <a:gd name="connsiteX4" fmla="*/ 0 w 2031525"/>
              <a:gd name="connsiteY4" fmla="*/ 2104293 h 2104293"/>
              <a:gd name="connsiteX5" fmla="*/ 300137 w 2031525"/>
              <a:gd name="connsiteY5" fmla="*/ 190211 h 2104293"/>
              <a:gd name="connsiteX0" fmla="*/ 300137 w 2087493"/>
              <a:gd name="connsiteY0" fmla="*/ 190211 h 2104293"/>
              <a:gd name="connsiteX1" fmla="*/ 498726 w 2087493"/>
              <a:gd name="connsiteY1" fmla="*/ 0 h 2104293"/>
              <a:gd name="connsiteX2" fmla="*/ 2087493 w 2087493"/>
              <a:gd name="connsiteY2" fmla="*/ 1526895 h 2104293"/>
              <a:gd name="connsiteX3" fmla="*/ 1160688 w 2087493"/>
              <a:gd name="connsiteY3" fmla="*/ 733364 h 2104293"/>
              <a:gd name="connsiteX4" fmla="*/ 0 w 2087493"/>
              <a:gd name="connsiteY4" fmla="*/ 2104293 h 2104293"/>
              <a:gd name="connsiteX5" fmla="*/ 300137 w 2087493"/>
              <a:gd name="connsiteY5" fmla="*/ 190211 h 210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7493" h="2104293">
                <a:moveTo>
                  <a:pt x="300137" y="190211"/>
                </a:moveTo>
                <a:lnTo>
                  <a:pt x="498726" y="0"/>
                </a:lnTo>
                <a:lnTo>
                  <a:pt x="2087493" y="1526895"/>
                </a:lnTo>
                <a:lnTo>
                  <a:pt x="1160688" y="733364"/>
                </a:lnTo>
                <a:lnTo>
                  <a:pt x="0" y="2104293"/>
                </a:lnTo>
                <a:lnTo>
                  <a:pt x="300137" y="190211"/>
                </a:lnTo>
                <a:close/>
              </a:path>
            </a:pathLst>
          </a:custGeom>
          <a:solidFill>
            <a:schemeClr val="bg2">
              <a:lumMod val="90000"/>
              <a:alpha val="8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227B6AA-FA2D-4574-ACDD-8D6D5E60B164}"/>
              </a:ext>
            </a:extLst>
          </p:cNvPr>
          <p:cNvSpPr txBox="1"/>
          <p:nvPr/>
        </p:nvSpPr>
        <p:spPr>
          <a:xfrm>
            <a:off x="467544" y="6381328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</a:rPr>
              <a:t>By Susanne Mertens / TRISTAN</a:t>
            </a:r>
          </a:p>
        </p:txBody>
      </p:sp>
    </p:spTree>
    <p:extLst>
      <p:ext uri="{BB962C8B-B14F-4D97-AF65-F5344CB8AC3E}">
        <p14:creationId xmlns:p14="http://schemas.microsoft.com/office/powerpoint/2010/main" val="19815646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TRISTAN </a:t>
            </a:r>
            <a:r>
              <a:rPr lang="de-DE" dirty="0" err="1"/>
              <a:t>Detector</a:t>
            </a:r>
            <a:r>
              <a:rPr lang="de-DE" dirty="0"/>
              <a:t>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2226469"/>
            <a:ext cx="4978595" cy="3263504"/>
          </a:xfrm>
        </p:spPr>
        <p:txBody>
          <a:bodyPr>
            <a:noAutofit/>
          </a:bodyPr>
          <a:lstStyle/>
          <a:p>
            <a:r>
              <a:rPr lang="en-GB" sz="1500" dirty="0"/>
              <a:t>Silicon drift detector design</a:t>
            </a:r>
          </a:p>
          <a:p>
            <a:r>
              <a:rPr lang="en-GB" sz="1500" dirty="0"/>
              <a:t>Novelty: extremely thin entrance window (&lt; 100 nm)</a:t>
            </a:r>
          </a:p>
        </p:txBody>
      </p: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803" y="1362861"/>
            <a:ext cx="1205243" cy="1318083"/>
          </a:xfrm>
          <a:prstGeom prst="rect">
            <a:avLst/>
          </a:prstGeom>
        </p:spPr>
      </p:pic>
      <p:pic>
        <p:nvPicPr>
          <p:cNvPr id="13" name="image110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t="1564" r="2648" b="426"/>
          <a:stretch>
            <a:fillRect/>
          </a:stretch>
        </p:blipFill>
        <p:spPr>
          <a:xfrm>
            <a:off x="5202621" y="1726924"/>
            <a:ext cx="2937707" cy="127444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/>
          <p:cNvSpPr txBox="1"/>
          <p:nvPr/>
        </p:nvSpPr>
        <p:spPr>
          <a:xfrm>
            <a:off x="6692001" y="1285499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Not to scale</a:t>
            </a:r>
          </a:p>
        </p:txBody>
      </p:sp>
      <p:pic>
        <p:nvPicPr>
          <p:cNvPr id="15" name="Picture 1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t="20458" r="53667" b="48013"/>
          <a:stretch/>
        </p:blipFill>
        <p:spPr bwMode="auto">
          <a:xfrm>
            <a:off x="7013398" y="2904761"/>
            <a:ext cx="1501952" cy="15161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74790" y="4152064"/>
            <a:ext cx="1791298" cy="164054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Ecken des Rechtecks auf der gleichen Seite schneiden 1348"/>
          <p:cNvSpPr/>
          <p:nvPr/>
        </p:nvSpPr>
        <p:spPr bwMode="auto">
          <a:xfrm rot="2874113">
            <a:off x="6146089" y="3535091"/>
            <a:ext cx="2293979" cy="1789044"/>
          </a:xfrm>
          <a:custGeom>
            <a:avLst/>
            <a:gdLst>
              <a:gd name="connsiteX0" fmla="*/ 86434 w 710039"/>
              <a:gd name="connsiteY0" fmla="*/ 0 h 518592"/>
              <a:gd name="connsiteX1" fmla="*/ 623605 w 710039"/>
              <a:gd name="connsiteY1" fmla="*/ 0 h 518592"/>
              <a:gd name="connsiteX2" fmla="*/ 710039 w 710039"/>
              <a:gd name="connsiteY2" fmla="*/ 86434 h 518592"/>
              <a:gd name="connsiteX3" fmla="*/ 710039 w 710039"/>
              <a:gd name="connsiteY3" fmla="*/ 518592 h 518592"/>
              <a:gd name="connsiteX4" fmla="*/ 710039 w 710039"/>
              <a:gd name="connsiteY4" fmla="*/ 518592 h 518592"/>
              <a:gd name="connsiteX5" fmla="*/ 0 w 710039"/>
              <a:gd name="connsiteY5" fmla="*/ 518592 h 518592"/>
              <a:gd name="connsiteX6" fmla="*/ 0 w 710039"/>
              <a:gd name="connsiteY6" fmla="*/ 518592 h 518592"/>
              <a:gd name="connsiteX7" fmla="*/ 0 w 710039"/>
              <a:gd name="connsiteY7" fmla="*/ 86434 h 518592"/>
              <a:gd name="connsiteX8" fmla="*/ 86434 w 710039"/>
              <a:gd name="connsiteY8" fmla="*/ 0 h 518592"/>
              <a:gd name="connsiteX0" fmla="*/ 276934 w 710039"/>
              <a:gd name="connsiteY0" fmla="*/ 212725 h 518592"/>
              <a:gd name="connsiteX1" fmla="*/ 623605 w 710039"/>
              <a:gd name="connsiteY1" fmla="*/ 0 h 518592"/>
              <a:gd name="connsiteX2" fmla="*/ 710039 w 710039"/>
              <a:gd name="connsiteY2" fmla="*/ 86434 h 518592"/>
              <a:gd name="connsiteX3" fmla="*/ 710039 w 710039"/>
              <a:gd name="connsiteY3" fmla="*/ 518592 h 518592"/>
              <a:gd name="connsiteX4" fmla="*/ 710039 w 710039"/>
              <a:gd name="connsiteY4" fmla="*/ 518592 h 518592"/>
              <a:gd name="connsiteX5" fmla="*/ 0 w 710039"/>
              <a:gd name="connsiteY5" fmla="*/ 518592 h 518592"/>
              <a:gd name="connsiteX6" fmla="*/ 0 w 710039"/>
              <a:gd name="connsiteY6" fmla="*/ 518592 h 518592"/>
              <a:gd name="connsiteX7" fmla="*/ 0 w 710039"/>
              <a:gd name="connsiteY7" fmla="*/ 86434 h 518592"/>
              <a:gd name="connsiteX8" fmla="*/ 276934 w 710039"/>
              <a:gd name="connsiteY8" fmla="*/ 212725 h 518592"/>
              <a:gd name="connsiteX0" fmla="*/ 276934 w 710039"/>
              <a:gd name="connsiteY0" fmla="*/ 212725 h 518592"/>
              <a:gd name="connsiteX1" fmla="*/ 623605 w 710039"/>
              <a:gd name="connsiteY1" fmla="*/ 0 h 518592"/>
              <a:gd name="connsiteX2" fmla="*/ 710039 w 710039"/>
              <a:gd name="connsiteY2" fmla="*/ 86434 h 518592"/>
              <a:gd name="connsiteX3" fmla="*/ 710039 w 710039"/>
              <a:gd name="connsiteY3" fmla="*/ 518592 h 518592"/>
              <a:gd name="connsiteX4" fmla="*/ 710039 w 710039"/>
              <a:gd name="connsiteY4" fmla="*/ 518592 h 518592"/>
              <a:gd name="connsiteX5" fmla="*/ 0 w 710039"/>
              <a:gd name="connsiteY5" fmla="*/ 518592 h 518592"/>
              <a:gd name="connsiteX6" fmla="*/ 0 w 710039"/>
              <a:gd name="connsiteY6" fmla="*/ 518592 h 518592"/>
              <a:gd name="connsiteX7" fmla="*/ 0 w 710039"/>
              <a:gd name="connsiteY7" fmla="*/ 86434 h 518592"/>
              <a:gd name="connsiteX8" fmla="*/ 276934 w 710039"/>
              <a:gd name="connsiteY8" fmla="*/ 212725 h 518592"/>
              <a:gd name="connsiteX0" fmla="*/ 276934 w 710039"/>
              <a:gd name="connsiteY0" fmla="*/ 212725 h 518592"/>
              <a:gd name="connsiteX1" fmla="*/ 623605 w 710039"/>
              <a:gd name="connsiteY1" fmla="*/ 0 h 518592"/>
              <a:gd name="connsiteX2" fmla="*/ 710039 w 710039"/>
              <a:gd name="connsiteY2" fmla="*/ 86434 h 518592"/>
              <a:gd name="connsiteX3" fmla="*/ 710039 w 710039"/>
              <a:gd name="connsiteY3" fmla="*/ 518592 h 518592"/>
              <a:gd name="connsiteX4" fmla="*/ 710039 w 710039"/>
              <a:gd name="connsiteY4" fmla="*/ 518592 h 518592"/>
              <a:gd name="connsiteX5" fmla="*/ 0 w 710039"/>
              <a:gd name="connsiteY5" fmla="*/ 518592 h 518592"/>
              <a:gd name="connsiteX6" fmla="*/ 0 w 710039"/>
              <a:gd name="connsiteY6" fmla="*/ 518592 h 518592"/>
              <a:gd name="connsiteX7" fmla="*/ 0 w 710039"/>
              <a:gd name="connsiteY7" fmla="*/ 86434 h 518592"/>
              <a:gd name="connsiteX8" fmla="*/ 276934 w 710039"/>
              <a:gd name="connsiteY8" fmla="*/ 212725 h 518592"/>
              <a:gd name="connsiteX0" fmla="*/ 775409 w 1208514"/>
              <a:gd name="connsiteY0" fmla="*/ 303733 h 609600"/>
              <a:gd name="connsiteX1" fmla="*/ 1122080 w 1208514"/>
              <a:gd name="connsiteY1" fmla="*/ 91008 h 609600"/>
              <a:gd name="connsiteX2" fmla="*/ 1208514 w 1208514"/>
              <a:gd name="connsiteY2" fmla="*/ 177442 h 609600"/>
              <a:gd name="connsiteX3" fmla="*/ 1208514 w 1208514"/>
              <a:gd name="connsiteY3" fmla="*/ 609600 h 609600"/>
              <a:gd name="connsiteX4" fmla="*/ 1208514 w 1208514"/>
              <a:gd name="connsiteY4" fmla="*/ 609600 h 609600"/>
              <a:gd name="connsiteX5" fmla="*/ 498475 w 1208514"/>
              <a:gd name="connsiteY5" fmla="*/ 609600 h 609600"/>
              <a:gd name="connsiteX6" fmla="*/ 0 w 1208514"/>
              <a:gd name="connsiteY6" fmla="*/ 0 h 609600"/>
              <a:gd name="connsiteX7" fmla="*/ 498475 w 1208514"/>
              <a:gd name="connsiteY7" fmla="*/ 177442 h 609600"/>
              <a:gd name="connsiteX8" fmla="*/ 775409 w 1208514"/>
              <a:gd name="connsiteY8" fmla="*/ 303733 h 609600"/>
              <a:gd name="connsiteX0" fmla="*/ 775409 w 1208514"/>
              <a:gd name="connsiteY0" fmla="*/ 335841 h 641708"/>
              <a:gd name="connsiteX1" fmla="*/ 1122080 w 1208514"/>
              <a:gd name="connsiteY1" fmla="*/ 123116 h 641708"/>
              <a:gd name="connsiteX2" fmla="*/ 1208514 w 1208514"/>
              <a:gd name="connsiteY2" fmla="*/ 209550 h 641708"/>
              <a:gd name="connsiteX3" fmla="*/ 1208514 w 1208514"/>
              <a:gd name="connsiteY3" fmla="*/ 641708 h 641708"/>
              <a:gd name="connsiteX4" fmla="*/ 1208514 w 1208514"/>
              <a:gd name="connsiteY4" fmla="*/ 641708 h 641708"/>
              <a:gd name="connsiteX5" fmla="*/ 498475 w 1208514"/>
              <a:gd name="connsiteY5" fmla="*/ 641708 h 641708"/>
              <a:gd name="connsiteX6" fmla="*/ 0 w 1208514"/>
              <a:gd name="connsiteY6" fmla="*/ 32108 h 641708"/>
              <a:gd name="connsiteX7" fmla="*/ 187325 w 1208514"/>
              <a:gd name="connsiteY7" fmla="*/ 0 h 641708"/>
              <a:gd name="connsiteX8" fmla="*/ 775409 w 1208514"/>
              <a:gd name="connsiteY8" fmla="*/ 335841 h 641708"/>
              <a:gd name="connsiteX0" fmla="*/ 1397709 w 1830814"/>
              <a:gd name="connsiteY0" fmla="*/ 335841 h 1565633"/>
              <a:gd name="connsiteX1" fmla="*/ 1744380 w 1830814"/>
              <a:gd name="connsiteY1" fmla="*/ 123116 h 1565633"/>
              <a:gd name="connsiteX2" fmla="*/ 1830814 w 1830814"/>
              <a:gd name="connsiteY2" fmla="*/ 209550 h 1565633"/>
              <a:gd name="connsiteX3" fmla="*/ 1830814 w 1830814"/>
              <a:gd name="connsiteY3" fmla="*/ 641708 h 1565633"/>
              <a:gd name="connsiteX4" fmla="*/ 1830814 w 1830814"/>
              <a:gd name="connsiteY4" fmla="*/ 641708 h 1565633"/>
              <a:gd name="connsiteX5" fmla="*/ 0 w 1830814"/>
              <a:gd name="connsiteY5" fmla="*/ 1565633 h 1565633"/>
              <a:gd name="connsiteX6" fmla="*/ 622300 w 1830814"/>
              <a:gd name="connsiteY6" fmla="*/ 32108 h 1565633"/>
              <a:gd name="connsiteX7" fmla="*/ 809625 w 1830814"/>
              <a:gd name="connsiteY7" fmla="*/ 0 h 1565633"/>
              <a:gd name="connsiteX8" fmla="*/ 1397709 w 1830814"/>
              <a:gd name="connsiteY8" fmla="*/ 335841 h 1565633"/>
              <a:gd name="connsiteX0" fmla="*/ 1397709 w 1830814"/>
              <a:gd name="connsiteY0" fmla="*/ 335841 h 1565633"/>
              <a:gd name="connsiteX1" fmla="*/ 1744380 w 1830814"/>
              <a:gd name="connsiteY1" fmla="*/ 123116 h 1565633"/>
              <a:gd name="connsiteX2" fmla="*/ 1830814 w 1830814"/>
              <a:gd name="connsiteY2" fmla="*/ 209550 h 1565633"/>
              <a:gd name="connsiteX3" fmla="*/ 1830814 w 1830814"/>
              <a:gd name="connsiteY3" fmla="*/ 641708 h 1565633"/>
              <a:gd name="connsiteX4" fmla="*/ 1830814 w 1830814"/>
              <a:gd name="connsiteY4" fmla="*/ 641708 h 1565633"/>
              <a:gd name="connsiteX5" fmla="*/ 0 w 1830814"/>
              <a:gd name="connsiteY5" fmla="*/ 1565633 h 1565633"/>
              <a:gd name="connsiteX6" fmla="*/ 622300 w 1830814"/>
              <a:gd name="connsiteY6" fmla="*/ 32108 h 1565633"/>
              <a:gd name="connsiteX7" fmla="*/ 809625 w 1830814"/>
              <a:gd name="connsiteY7" fmla="*/ 0 h 1565633"/>
              <a:gd name="connsiteX8" fmla="*/ 1397709 w 1830814"/>
              <a:gd name="connsiteY8" fmla="*/ 335841 h 1565633"/>
              <a:gd name="connsiteX0" fmla="*/ 1398665 w 1831770"/>
              <a:gd name="connsiteY0" fmla="*/ 335841 h 1618928"/>
              <a:gd name="connsiteX1" fmla="*/ 1745336 w 1831770"/>
              <a:gd name="connsiteY1" fmla="*/ 123116 h 1618928"/>
              <a:gd name="connsiteX2" fmla="*/ 1831770 w 1831770"/>
              <a:gd name="connsiteY2" fmla="*/ 209550 h 1618928"/>
              <a:gd name="connsiteX3" fmla="*/ 1831770 w 1831770"/>
              <a:gd name="connsiteY3" fmla="*/ 641708 h 1618928"/>
              <a:gd name="connsiteX4" fmla="*/ 1831770 w 1831770"/>
              <a:gd name="connsiteY4" fmla="*/ 641708 h 1618928"/>
              <a:gd name="connsiteX5" fmla="*/ 517320 w 1831770"/>
              <a:gd name="connsiteY5" fmla="*/ 1210033 h 1618928"/>
              <a:gd name="connsiteX6" fmla="*/ 956 w 1831770"/>
              <a:gd name="connsiteY6" fmla="*/ 1565633 h 1618928"/>
              <a:gd name="connsiteX7" fmla="*/ 623256 w 1831770"/>
              <a:gd name="connsiteY7" fmla="*/ 32108 h 1618928"/>
              <a:gd name="connsiteX8" fmla="*/ 810581 w 1831770"/>
              <a:gd name="connsiteY8" fmla="*/ 0 h 1618928"/>
              <a:gd name="connsiteX9" fmla="*/ 1398665 w 1831770"/>
              <a:gd name="connsiteY9" fmla="*/ 335841 h 1618928"/>
              <a:gd name="connsiteX0" fmla="*/ 1402542 w 1835647"/>
              <a:gd name="connsiteY0" fmla="*/ 335841 h 1614731"/>
              <a:gd name="connsiteX1" fmla="*/ 1749213 w 1835647"/>
              <a:gd name="connsiteY1" fmla="*/ 123116 h 1614731"/>
              <a:gd name="connsiteX2" fmla="*/ 1835647 w 1835647"/>
              <a:gd name="connsiteY2" fmla="*/ 209550 h 1614731"/>
              <a:gd name="connsiteX3" fmla="*/ 1835647 w 1835647"/>
              <a:gd name="connsiteY3" fmla="*/ 641708 h 1614731"/>
              <a:gd name="connsiteX4" fmla="*/ 1835647 w 1835647"/>
              <a:gd name="connsiteY4" fmla="*/ 641708 h 1614731"/>
              <a:gd name="connsiteX5" fmla="*/ 308472 w 1835647"/>
              <a:gd name="connsiteY5" fmla="*/ 1162408 h 1614731"/>
              <a:gd name="connsiteX6" fmla="*/ 4833 w 1835647"/>
              <a:gd name="connsiteY6" fmla="*/ 1565633 h 1614731"/>
              <a:gd name="connsiteX7" fmla="*/ 627133 w 1835647"/>
              <a:gd name="connsiteY7" fmla="*/ 32108 h 1614731"/>
              <a:gd name="connsiteX8" fmla="*/ 814458 w 1835647"/>
              <a:gd name="connsiteY8" fmla="*/ 0 h 1614731"/>
              <a:gd name="connsiteX9" fmla="*/ 1402542 w 1835647"/>
              <a:gd name="connsiteY9" fmla="*/ 335841 h 1614731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482362 w 1831736"/>
              <a:gd name="connsiteY5" fmla="*/ 1089383 h 1609596"/>
              <a:gd name="connsiteX6" fmla="*/ 304561 w 1831736"/>
              <a:gd name="connsiteY6" fmla="*/ 1162408 h 1609596"/>
              <a:gd name="connsiteX7" fmla="*/ 922 w 1831736"/>
              <a:gd name="connsiteY7" fmla="*/ 1565633 h 1609596"/>
              <a:gd name="connsiteX8" fmla="*/ 623222 w 1831736"/>
              <a:gd name="connsiteY8" fmla="*/ 32108 h 1609596"/>
              <a:gd name="connsiteX9" fmla="*/ 810547 w 1831736"/>
              <a:gd name="connsiteY9" fmla="*/ 0 h 1609596"/>
              <a:gd name="connsiteX10" fmla="*/ 1398631 w 1831736"/>
              <a:gd name="connsiteY10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428387 w 1831736"/>
              <a:gd name="connsiteY5" fmla="*/ 990958 h 1609596"/>
              <a:gd name="connsiteX6" fmla="*/ 304561 w 1831736"/>
              <a:gd name="connsiteY6" fmla="*/ 1162408 h 1609596"/>
              <a:gd name="connsiteX7" fmla="*/ 922 w 1831736"/>
              <a:gd name="connsiteY7" fmla="*/ 1565633 h 1609596"/>
              <a:gd name="connsiteX8" fmla="*/ 623222 w 1831736"/>
              <a:gd name="connsiteY8" fmla="*/ 32108 h 1609596"/>
              <a:gd name="connsiteX9" fmla="*/ 810547 w 1831736"/>
              <a:gd name="connsiteY9" fmla="*/ 0 h 1609596"/>
              <a:gd name="connsiteX10" fmla="*/ 1398631 w 1831736"/>
              <a:gd name="connsiteY10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666511 w 1831736"/>
              <a:gd name="connsiteY5" fmla="*/ 927458 h 1609596"/>
              <a:gd name="connsiteX6" fmla="*/ 428387 w 1831736"/>
              <a:gd name="connsiteY6" fmla="*/ 990958 h 1609596"/>
              <a:gd name="connsiteX7" fmla="*/ 304561 w 1831736"/>
              <a:gd name="connsiteY7" fmla="*/ 1162408 h 1609596"/>
              <a:gd name="connsiteX8" fmla="*/ 922 w 1831736"/>
              <a:gd name="connsiteY8" fmla="*/ 1565633 h 1609596"/>
              <a:gd name="connsiteX9" fmla="*/ 623222 w 1831736"/>
              <a:gd name="connsiteY9" fmla="*/ 32108 h 1609596"/>
              <a:gd name="connsiteX10" fmla="*/ 810547 w 1831736"/>
              <a:gd name="connsiteY10" fmla="*/ 0 h 1609596"/>
              <a:gd name="connsiteX11" fmla="*/ 1398631 w 1831736"/>
              <a:gd name="connsiteY11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717311 w 1831736"/>
              <a:gd name="connsiteY5" fmla="*/ 911583 h 1609596"/>
              <a:gd name="connsiteX6" fmla="*/ 428387 w 1831736"/>
              <a:gd name="connsiteY6" fmla="*/ 990958 h 1609596"/>
              <a:gd name="connsiteX7" fmla="*/ 304561 w 1831736"/>
              <a:gd name="connsiteY7" fmla="*/ 1162408 h 1609596"/>
              <a:gd name="connsiteX8" fmla="*/ 922 w 1831736"/>
              <a:gd name="connsiteY8" fmla="*/ 1565633 h 1609596"/>
              <a:gd name="connsiteX9" fmla="*/ 623222 w 1831736"/>
              <a:gd name="connsiteY9" fmla="*/ 32108 h 1609596"/>
              <a:gd name="connsiteX10" fmla="*/ 810547 w 1831736"/>
              <a:gd name="connsiteY10" fmla="*/ 0 h 1609596"/>
              <a:gd name="connsiteX11" fmla="*/ 1398631 w 1831736"/>
              <a:gd name="connsiteY11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910986 w 1831736"/>
              <a:gd name="connsiteY5" fmla="*/ 867133 h 1609596"/>
              <a:gd name="connsiteX6" fmla="*/ 717311 w 1831736"/>
              <a:gd name="connsiteY6" fmla="*/ 911583 h 1609596"/>
              <a:gd name="connsiteX7" fmla="*/ 428387 w 1831736"/>
              <a:gd name="connsiteY7" fmla="*/ 990958 h 1609596"/>
              <a:gd name="connsiteX8" fmla="*/ 304561 w 1831736"/>
              <a:gd name="connsiteY8" fmla="*/ 1162408 h 1609596"/>
              <a:gd name="connsiteX9" fmla="*/ 922 w 1831736"/>
              <a:gd name="connsiteY9" fmla="*/ 1565633 h 1609596"/>
              <a:gd name="connsiteX10" fmla="*/ 623222 w 1831736"/>
              <a:gd name="connsiteY10" fmla="*/ 32108 h 1609596"/>
              <a:gd name="connsiteX11" fmla="*/ 810547 w 1831736"/>
              <a:gd name="connsiteY11" fmla="*/ 0 h 1609596"/>
              <a:gd name="connsiteX12" fmla="*/ 1398631 w 1831736"/>
              <a:gd name="connsiteY12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961786 w 1831736"/>
              <a:gd name="connsiteY5" fmla="*/ 905233 h 1609596"/>
              <a:gd name="connsiteX6" fmla="*/ 717311 w 1831736"/>
              <a:gd name="connsiteY6" fmla="*/ 911583 h 1609596"/>
              <a:gd name="connsiteX7" fmla="*/ 428387 w 1831736"/>
              <a:gd name="connsiteY7" fmla="*/ 990958 h 1609596"/>
              <a:gd name="connsiteX8" fmla="*/ 304561 w 1831736"/>
              <a:gd name="connsiteY8" fmla="*/ 1162408 h 1609596"/>
              <a:gd name="connsiteX9" fmla="*/ 922 w 1831736"/>
              <a:gd name="connsiteY9" fmla="*/ 1565633 h 1609596"/>
              <a:gd name="connsiteX10" fmla="*/ 623222 w 1831736"/>
              <a:gd name="connsiteY10" fmla="*/ 32108 h 1609596"/>
              <a:gd name="connsiteX11" fmla="*/ 810547 w 1831736"/>
              <a:gd name="connsiteY11" fmla="*/ 0 h 1609596"/>
              <a:gd name="connsiteX12" fmla="*/ 1398631 w 1831736"/>
              <a:gd name="connsiteY12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190386 w 1831736"/>
              <a:gd name="connsiteY5" fmla="*/ 832208 h 1609596"/>
              <a:gd name="connsiteX6" fmla="*/ 961786 w 1831736"/>
              <a:gd name="connsiteY6" fmla="*/ 905233 h 1609596"/>
              <a:gd name="connsiteX7" fmla="*/ 717311 w 1831736"/>
              <a:gd name="connsiteY7" fmla="*/ 911583 h 1609596"/>
              <a:gd name="connsiteX8" fmla="*/ 428387 w 1831736"/>
              <a:gd name="connsiteY8" fmla="*/ 990958 h 1609596"/>
              <a:gd name="connsiteX9" fmla="*/ 304561 w 1831736"/>
              <a:gd name="connsiteY9" fmla="*/ 1162408 h 1609596"/>
              <a:gd name="connsiteX10" fmla="*/ 922 w 1831736"/>
              <a:gd name="connsiteY10" fmla="*/ 1565633 h 1609596"/>
              <a:gd name="connsiteX11" fmla="*/ 623222 w 1831736"/>
              <a:gd name="connsiteY11" fmla="*/ 32108 h 1609596"/>
              <a:gd name="connsiteX12" fmla="*/ 810547 w 1831736"/>
              <a:gd name="connsiteY12" fmla="*/ 0 h 1609596"/>
              <a:gd name="connsiteX13" fmla="*/ 1398631 w 1831736"/>
              <a:gd name="connsiteY13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206261 w 1831736"/>
              <a:gd name="connsiteY5" fmla="*/ 959208 h 1609596"/>
              <a:gd name="connsiteX6" fmla="*/ 961786 w 1831736"/>
              <a:gd name="connsiteY6" fmla="*/ 905233 h 1609596"/>
              <a:gd name="connsiteX7" fmla="*/ 717311 w 1831736"/>
              <a:gd name="connsiteY7" fmla="*/ 911583 h 1609596"/>
              <a:gd name="connsiteX8" fmla="*/ 428387 w 1831736"/>
              <a:gd name="connsiteY8" fmla="*/ 990958 h 1609596"/>
              <a:gd name="connsiteX9" fmla="*/ 304561 w 1831736"/>
              <a:gd name="connsiteY9" fmla="*/ 1162408 h 1609596"/>
              <a:gd name="connsiteX10" fmla="*/ 922 w 1831736"/>
              <a:gd name="connsiteY10" fmla="*/ 1565633 h 1609596"/>
              <a:gd name="connsiteX11" fmla="*/ 623222 w 1831736"/>
              <a:gd name="connsiteY11" fmla="*/ 32108 h 1609596"/>
              <a:gd name="connsiteX12" fmla="*/ 810547 w 1831736"/>
              <a:gd name="connsiteY12" fmla="*/ 0 h 1609596"/>
              <a:gd name="connsiteX13" fmla="*/ 1398631 w 1831736"/>
              <a:gd name="connsiteY13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488836 w 1831736"/>
              <a:gd name="connsiteY5" fmla="*/ 813158 h 1609596"/>
              <a:gd name="connsiteX6" fmla="*/ 1206261 w 1831736"/>
              <a:gd name="connsiteY6" fmla="*/ 959208 h 1609596"/>
              <a:gd name="connsiteX7" fmla="*/ 961786 w 1831736"/>
              <a:gd name="connsiteY7" fmla="*/ 905233 h 1609596"/>
              <a:gd name="connsiteX8" fmla="*/ 717311 w 1831736"/>
              <a:gd name="connsiteY8" fmla="*/ 911583 h 1609596"/>
              <a:gd name="connsiteX9" fmla="*/ 428387 w 1831736"/>
              <a:gd name="connsiteY9" fmla="*/ 990958 h 1609596"/>
              <a:gd name="connsiteX10" fmla="*/ 304561 w 1831736"/>
              <a:gd name="connsiteY10" fmla="*/ 1162408 h 1609596"/>
              <a:gd name="connsiteX11" fmla="*/ 922 w 1831736"/>
              <a:gd name="connsiteY11" fmla="*/ 1565633 h 1609596"/>
              <a:gd name="connsiteX12" fmla="*/ 623222 w 1831736"/>
              <a:gd name="connsiteY12" fmla="*/ 32108 h 1609596"/>
              <a:gd name="connsiteX13" fmla="*/ 810547 w 1831736"/>
              <a:gd name="connsiteY13" fmla="*/ 0 h 1609596"/>
              <a:gd name="connsiteX14" fmla="*/ 1398631 w 1831736"/>
              <a:gd name="connsiteY14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399936 w 1831736"/>
              <a:gd name="connsiteY5" fmla="*/ 1067158 h 1609596"/>
              <a:gd name="connsiteX6" fmla="*/ 1206261 w 1831736"/>
              <a:gd name="connsiteY6" fmla="*/ 959208 h 1609596"/>
              <a:gd name="connsiteX7" fmla="*/ 961786 w 1831736"/>
              <a:gd name="connsiteY7" fmla="*/ 905233 h 1609596"/>
              <a:gd name="connsiteX8" fmla="*/ 717311 w 1831736"/>
              <a:gd name="connsiteY8" fmla="*/ 911583 h 1609596"/>
              <a:gd name="connsiteX9" fmla="*/ 428387 w 1831736"/>
              <a:gd name="connsiteY9" fmla="*/ 990958 h 1609596"/>
              <a:gd name="connsiteX10" fmla="*/ 304561 w 1831736"/>
              <a:gd name="connsiteY10" fmla="*/ 1162408 h 1609596"/>
              <a:gd name="connsiteX11" fmla="*/ 922 w 1831736"/>
              <a:gd name="connsiteY11" fmla="*/ 1565633 h 1609596"/>
              <a:gd name="connsiteX12" fmla="*/ 623222 w 1831736"/>
              <a:gd name="connsiteY12" fmla="*/ 32108 h 1609596"/>
              <a:gd name="connsiteX13" fmla="*/ 810547 w 1831736"/>
              <a:gd name="connsiteY13" fmla="*/ 0 h 1609596"/>
              <a:gd name="connsiteX14" fmla="*/ 1398631 w 1831736"/>
              <a:gd name="connsiteY14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603136 w 1831736"/>
              <a:gd name="connsiteY5" fmla="*/ 863958 h 1609596"/>
              <a:gd name="connsiteX6" fmla="*/ 1399936 w 1831736"/>
              <a:gd name="connsiteY6" fmla="*/ 1067158 h 1609596"/>
              <a:gd name="connsiteX7" fmla="*/ 1206261 w 1831736"/>
              <a:gd name="connsiteY7" fmla="*/ 959208 h 1609596"/>
              <a:gd name="connsiteX8" fmla="*/ 961786 w 1831736"/>
              <a:gd name="connsiteY8" fmla="*/ 905233 h 1609596"/>
              <a:gd name="connsiteX9" fmla="*/ 717311 w 1831736"/>
              <a:gd name="connsiteY9" fmla="*/ 911583 h 1609596"/>
              <a:gd name="connsiteX10" fmla="*/ 428387 w 1831736"/>
              <a:gd name="connsiteY10" fmla="*/ 990958 h 1609596"/>
              <a:gd name="connsiteX11" fmla="*/ 304561 w 1831736"/>
              <a:gd name="connsiteY11" fmla="*/ 1162408 h 1609596"/>
              <a:gd name="connsiteX12" fmla="*/ 922 w 1831736"/>
              <a:gd name="connsiteY12" fmla="*/ 1565633 h 1609596"/>
              <a:gd name="connsiteX13" fmla="*/ 623222 w 1831736"/>
              <a:gd name="connsiteY13" fmla="*/ 32108 h 1609596"/>
              <a:gd name="connsiteX14" fmla="*/ 810547 w 1831736"/>
              <a:gd name="connsiteY14" fmla="*/ 0 h 1609596"/>
              <a:gd name="connsiteX15" fmla="*/ 1398631 w 1831736"/>
              <a:gd name="connsiteY15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634886 w 1831736"/>
              <a:gd name="connsiteY5" fmla="*/ 1314808 h 1609596"/>
              <a:gd name="connsiteX6" fmla="*/ 1399936 w 1831736"/>
              <a:gd name="connsiteY6" fmla="*/ 1067158 h 1609596"/>
              <a:gd name="connsiteX7" fmla="*/ 1206261 w 1831736"/>
              <a:gd name="connsiteY7" fmla="*/ 959208 h 1609596"/>
              <a:gd name="connsiteX8" fmla="*/ 961786 w 1831736"/>
              <a:gd name="connsiteY8" fmla="*/ 905233 h 1609596"/>
              <a:gd name="connsiteX9" fmla="*/ 717311 w 1831736"/>
              <a:gd name="connsiteY9" fmla="*/ 911583 h 1609596"/>
              <a:gd name="connsiteX10" fmla="*/ 428387 w 1831736"/>
              <a:gd name="connsiteY10" fmla="*/ 990958 h 1609596"/>
              <a:gd name="connsiteX11" fmla="*/ 304561 w 1831736"/>
              <a:gd name="connsiteY11" fmla="*/ 1162408 h 1609596"/>
              <a:gd name="connsiteX12" fmla="*/ 922 w 1831736"/>
              <a:gd name="connsiteY12" fmla="*/ 1565633 h 1609596"/>
              <a:gd name="connsiteX13" fmla="*/ 623222 w 1831736"/>
              <a:gd name="connsiteY13" fmla="*/ 32108 h 1609596"/>
              <a:gd name="connsiteX14" fmla="*/ 810547 w 1831736"/>
              <a:gd name="connsiteY14" fmla="*/ 0 h 1609596"/>
              <a:gd name="connsiteX15" fmla="*/ 1398631 w 1831736"/>
              <a:gd name="connsiteY15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784111 w 1831736"/>
              <a:gd name="connsiteY5" fmla="*/ 800458 h 1609596"/>
              <a:gd name="connsiteX6" fmla="*/ 1634886 w 1831736"/>
              <a:gd name="connsiteY6" fmla="*/ 1314808 h 1609596"/>
              <a:gd name="connsiteX7" fmla="*/ 1399936 w 1831736"/>
              <a:gd name="connsiteY7" fmla="*/ 1067158 h 1609596"/>
              <a:gd name="connsiteX8" fmla="*/ 1206261 w 1831736"/>
              <a:gd name="connsiteY8" fmla="*/ 959208 h 1609596"/>
              <a:gd name="connsiteX9" fmla="*/ 961786 w 1831736"/>
              <a:gd name="connsiteY9" fmla="*/ 905233 h 1609596"/>
              <a:gd name="connsiteX10" fmla="*/ 717311 w 1831736"/>
              <a:gd name="connsiteY10" fmla="*/ 911583 h 1609596"/>
              <a:gd name="connsiteX11" fmla="*/ 428387 w 1831736"/>
              <a:gd name="connsiteY11" fmla="*/ 990958 h 1609596"/>
              <a:gd name="connsiteX12" fmla="*/ 304561 w 1831736"/>
              <a:gd name="connsiteY12" fmla="*/ 1162408 h 1609596"/>
              <a:gd name="connsiteX13" fmla="*/ 922 w 1831736"/>
              <a:gd name="connsiteY13" fmla="*/ 1565633 h 1609596"/>
              <a:gd name="connsiteX14" fmla="*/ 623222 w 1831736"/>
              <a:gd name="connsiteY14" fmla="*/ 32108 h 1609596"/>
              <a:gd name="connsiteX15" fmla="*/ 810547 w 1831736"/>
              <a:gd name="connsiteY15" fmla="*/ 0 h 1609596"/>
              <a:gd name="connsiteX16" fmla="*/ 1398631 w 1831736"/>
              <a:gd name="connsiteY16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749186 w 1831736"/>
              <a:gd name="connsiteY5" fmla="*/ 1591033 h 1609596"/>
              <a:gd name="connsiteX6" fmla="*/ 1634886 w 1831736"/>
              <a:gd name="connsiteY6" fmla="*/ 1314808 h 1609596"/>
              <a:gd name="connsiteX7" fmla="*/ 1399936 w 1831736"/>
              <a:gd name="connsiteY7" fmla="*/ 1067158 h 1609596"/>
              <a:gd name="connsiteX8" fmla="*/ 1206261 w 1831736"/>
              <a:gd name="connsiteY8" fmla="*/ 959208 h 1609596"/>
              <a:gd name="connsiteX9" fmla="*/ 961786 w 1831736"/>
              <a:gd name="connsiteY9" fmla="*/ 905233 h 1609596"/>
              <a:gd name="connsiteX10" fmla="*/ 717311 w 1831736"/>
              <a:gd name="connsiteY10" fmla="*/ 911583 h 1609596"/>
              <a:gd name="connsiteX11" fmla="*/ 428387 w 1831736"/>
              <a:gd name="connsiteY11" fmla="*/ 990958 h 1609596"/>
              <a:gd name="connsiteX12" fmla="*/ 304561 w 1831736"/>
              <a:gd name="connsiteY12" fmla="*/ 1162408 h 1609596"/>
              <a:gd name="connsiteX13" fmla="*/ 922 w 1831736"/>
              <a:gd name="connsiteY13" fmla="*/ 1565633 h 1609596"/>
              <a:gd name="connsiteX14" fmla="*/ 623222 w 1831736"/>
              <a:gd name="connsiteY14" fmla="*/ 32108 h 1609596"/>
              <a:gd name="connsiteX15" fmla="*/ 810547 w 1831736"/>
              <a:gd name="connsiteY15" fmla="*/ 0 h 1609596"/>
              <a:gd name="connsiteX16" fmla="*/ 1398631 w 1831736"/>
              <a:gd name="connsiteY16" fmla="*/ 335841 h 1609596"/>
              <a:gd name="connsiteX0" fmla="*/ 1399070 w 1832175"/>
              <a:gd name="connsiteY0" fmla="*/ 335841 h 1613975"/>
              <a:gd name="connsiteX1" fmla="*/ 1745741 w 1832175"/>
              <a:gd name="connsiteY1" fmla="*/ 123116 h 1613975"/>
              <a:gd name="connsiteX2" fmla="*/ 1832175 w 1832175"/>
              <a:gd name="connsiteY2" fmla="*/ 209550 h 1613975"/>
              <a:gd name="connsiteX3" fmla="*/ 1832175 w 1832175"/>
              <a:gd name="connsiteY3" fmla="*/ 641708 h 1613975"/>
              <a:gd name="connsiteX4" fmla="*/ 1832175 w 1832175"/>
              <a:gd name="connsiteY4" fmla="*/ 641708 h 1613975"/>
              <a:gd name="connsiteX5" fmla="*/ 1749625 w 1832175"/>
              <a:gd name="connsiteY5" fmla="*/ 1591033 h 1613975"/>
              <a:gd name="connsiteX6" fmla="*/ 1635325 w 1832175"/>
              <a:gd name="connsiteY6" fmla="*/ 1314808 h 1613975"/>
              <a:gd name="connsiteX7" fmla="*/ 1400375 w 1832175"/>
              <a:gd name="connsiteY7" fmla="*/ 1067158 h 1613975"/>
              <a:gd name="connsiteX8" fmla="*/ 1206700 w 1832175"/>
              <a:gd name="connsiteY8" fmla="*/ 959208 h 1613975"/>
              <a:gd name="connsiteX9" fmla="*/ 962225 w 1832175"/>
              <a:gd name="connsiteY9" fmla="*/ 905233 h 1613975"/>
              <a:gd name="connsiteX10" fmla="*/ 717750 w 1832175"/>
              <a:gd name="connsiteY10" fmla="*/ 911583 h 1613975"/>
              <a:gd name="connsiteX11" fmla="*/ 428826 w 1832175"/>
              <a:gd name="connsiteY11" fmla="*/ 990958 h 1613975"/>
              <a:gd name="connsiteX12" fmla="*/ 222450 w 1832175"/>
              <a:gd name="connsiteY12" fmla="*/ 1222733 h 1613975"/>
              <a:gd name="connsiteX13" fmla="*/ 1361 w 1832175"/>
              <a:gd name="connsiteY13" fmla="*/ 1565633 h 1613975"/>
              <a:gd name="connsiteX14" fmla="*/ 623661 w 1832175"/>
              <a:gd name="connsiteY14" fmla="*/ 32108 h 1613975"/>
              <a:gd name="connsiteX15" fmla="*/ 810986 w 1832175"/>
              <a:gd name="connsiteY15" fmla="*/ 0 h 1613975"/>
              <a:gd name="connsiteX16" fmla="*/ 1399070 w 1832175"/>
              <a:gd name="connsiteY16" fmla="*/ 335841 h 1613975"/>
              <a:gd name="connsiteX0" fmla="*/ 1399070 w 1832175"/>
              <a:gd name="connsiteY0" fmla="*/ 335841 h 1613975"/>
              <a:gd name="connsiteX1" fmla="*/ 1745741 w 1832175"/>
              <a:gd name="connsiteY1" fmla="*/ 123116 h 1613975"/>
              <a:gd name="connsiteX2" fmla="*/ 1832175 w 1832175"/>
              <a:gd name="connsiteY2" fmla="*/ 209550 h 1613975"/>
              <a:gd name="connsiteX3" fmla="*/ 1832175 w 1832175"/>
              <a:gd name="connsiteY3" fmla="*/ 641708 h 1613975"/>
              <a:gd name="connsiteX4" fmla="*/ 1832175 w 1832175"/>
              <a:gd name="connsiteY4" fmla="*/ 641708 h 1613975"/>
              <a:gd name="connsiteX5" fmla="*/ 1749625 w 1832175"/>
              <a:gd name="connsiteY5" fmla="*/ 1591033 h 1613975"/>
              <a:gd name="connsiteX6" fmla="*/ 1635325 w 1832175"/>
              <a:gd name="connsiteY6" fmla="*/ 1314808 h 1613975"/>
              <a:gd name="connsiteX7" fmla="*/ 1400375 w 1832175"/>
              <a:gd name="connsiteY7" fmla="*/ 1067158 h 1613975"/>
              <a:gd name="connsiteX8" fmla="*/ 1206700 w 1832175"/>
              <a:gd name="connsiteY8" fmla="*/ 959208 h 1613975"/>
              <a:gd name="connsiteX9" fmla="*/ 962225 w 1832175"/>
              <a:gd name="connsiteY9" fmla="*/ 905233 h 1613975"/>
              <a:gd name="connsiteX10" fmla="*/ 717750 w 1832175"/>
              <a:gd name="connsiteY10" fmla="*/ 911583 h 1613975"/>
              <a:gd name="connsiteX11" fmla="*/ 428826 w 1832175"/>
              <a:gd name="connsiteY11" fmla="*/ 990958 h 1613975"/>
              <a:gd name="connsiteX12" fmla="*/ 222450 w 1832175"/>
              <a:gd name="connsiteY12" fmla="*/ 1222733 h 1613975"/>
              <a:gd name="connsiteX13" fmla="*/ 1361 w 1832175"/>
              <a:gd name="connsiteY13" fmla="*/ 1565633 h 1613975"/>
              <a:gd name="connsiteX14" fmla="*/ 623661 w 1832175"/>
              <a:gd name="connsiteY14" fmla="*/ 32108 h 1613975"/>
              <a:gd name="connsiteX15" fmla="*/ 810986 w 1832175"/>
              <a:gd name="connsiteY15" fmla="*/ 0 h 1613975"/>
              <a:gd name="connsiteX16" fmla="*/ 1399070 w 1832175"/>
              <a:gd name="connsiteY16" fmla="*/ 335841 h 1613975"/>
              <a:gd name="connsiteX0" fmla="*/ 1399880 w 1832985"/>
              <a:gd name="connsiteY0" fmla="*/ 335841 h 1591605"/>
              <a:gd name="connsiteX1" fmla="*/ 1746551 w 1832985"/>
              <a:gd name="connsiteY1" fmla="*/ 123116 h 1591605"/>
              <a:gd name="connsiteX2" fmla="*/ 1832985 w 1832985"/>
              <a:gd name="connsiteY2" fmla="*/ 209550 h 1591605"/>
              <a:gd name="connsiteX3" fmla="*/ 1832985 w 1832985"/>
              <a:gd name="connsiteY3" fmla="*/ 641708 h 1591605"/>
              <a:gd name="connsiteX4" fmla="*/ 1832985 w 1832985"/>
              <a:gd name="connsiteY4" fmla="*/ 641708 h 1591605"/>
              <a:gd name="connsiteX5" fmla="*/ 1750435 w 1832985"/>
              <a:gd name="connsiteY5" fmla="*/ 1591033 h 1591605"/>
              <a:gd name="connsiteX6" fmla="*/ 1636135 w 1832985"/>
              <a:gd name="connsiteY6" fmla="*/ 1314808 h 1591605"/>
              <a:gd name="connsiteX7" fmla="*/ 1401185 w 1832985"/>
              <a:gd name="connsiteY7" fmla="*/ 1067158 h 1591605"/>
              <a:gd name="connsiteX8" fmla="*/ 1207510 w 1832985"/>
              <a:gd name="connsiteY8" fmla="*/ 959208 h 1591605"/>
              <a:gd name="connsiteX9" fmla="*/ 963035 w 1832985"/>
              <a:gd name="connsiteY9" fmla="*/ 905233 h 1591605"/>
              <a:gd name="connsiteX10" fmla="*/ 718560 w 1832985"/>
              <a:gd name="connsiteY10" fmla="*/ 911583 h 1591605"/>
              <a:gd name="connsiteX11" fmla="*/ 429636 w 1832985"/>
              <a:gd name="connsiteY11" fmla="*/ 990958 h 1591605"/>
              <a:gd name="connsiteX12" fmla="*/ 2171 w 1832985"/>
              <a:gd name="connsiteY12" fmla="*/ 1565633 h 1591605"/>
              <a:gd name="connsiteX13" fmla="*/ 624471 w 1832985"/>
              <a:gd name="connsiteY13" fmla="*/ 32108 h 1591605"/>
              <a:gd name="connsiteX14" fmla="*/ 811796 w 1832985"/>
              <a:gd name="connsiteY14" fmla="*/ 0 h 1591605"/>
              <a:gd name="connsiteX15" fmla="*/ 1399880 w 1832985"/>
              <a:gd name="connsiteY15" fmla="*/ 335841 h 1591605"/>
              <a:gd name="connsiteX0" fmla="*/ 1410662 w 1843767"/>
              <a:gd name="connsiteY0" fmla="*/ 335841 h 1625518"/>
              <a:gd name="connsiteX1" fmla="*/ 1757333 w 1843767"/>
              <a:gd name="connsiteY1" fmla="*/ 123116 h 1625518"/>
              <a:gd name="connsiteX2" fmla="*/ 1843767 w 1843767"/>
              <a:gd name="connsiteY2" fmla="*/ 209550 h 1625518"/>
              <a:gd name="connsiteX3" fmla="*/ 1843767 w 1843767"/>
              <a:gd name="connsiteY3" fmla="*/ 641708 h 1625518"/>
              <a:gd name="connsiteX4" fmla="*/ 1843767 w 1843767"/>
              <a:gd name="connsiteY4" fmla="*/ 641708 h 1625518"/>
              <a:gd name="connsiteX5" fmla="*/ 1761217 w 1843767"/>
              <a:gd name="connsiteY5" fmla="*/ 1591033 h 1625518"/>
              <a:gd name="connsiteX6" fmla="*/ 1646917 w 1843767"/>
              <a:gd name="connsiteY6" fmla="*/ 1314808 h 1625518"/>
              <a:gd name="connsiteX7" fmla="*/ 1411967 w 1843767"/>
              <a:gd name="connsiteY7" fmla="*/ 1067158 h 1625518"/>
              <a:gd name="connsiteX8" fmla="*/ 1218292 w 1843767"/>
              <a:gd name="connsiteY8" fmla="*/ 959208 h 1625518"/>
              <a:gd name="connsiteX9" fmla="*/ 973817 w 1843767"/>
              <a:gd name="connsiteY9" fmla="*/ 905233 h 1625518"/>
              <a:gd name="connsiteX10" fmla="*/ 729342 w 1843767"/>
              <a:gd name="connsiteY10" fmla="*/ 911583 h 1625518"/>
              <a:gd name="connsiteX11" fmla="*/ 440418 w 1843767"/>
              <a:gd name="connsiteY11" fmla="*/ 990958 h 1625518"/>
              <a:gd name="connsiteX12" fmla="*/ 230868 w 1843767"/>
              <a:gd name="connsiteY12" fmla="*/ 1283058 h 1625518"/>
              <a:gd name="connsiteX13" fmla="*/ 12953 w 1843767"/>
              <a:gd name="connsiteY13" fmla="*/ 1565633 h 1625518"/>
              <a:gd name="connsiteX14" fmla="*/ 635253 w 1843767"/>
              <a:gd name="connsiteY14" fmla="*/ 32108 h 1625518"/>
              <a:gd name="connsiteX15" fmla="*/ 822578 w 1843767"/>
              <a:gd name="connsiteY15" fmla="*/ 0 h 1625518"/>
              <a:gd name="connsiteX16" fmla="*/ 1410662 w 1843767"/>
              <a:gd name="connsiteY16" fmla="*/ 335841 h 1625518"/>
              <a:gd name="connsiteX0" fmla="*/ 1413230 w 1846335"/>
              <a:gd name="connsiteY0" fmla="*/ 335841 h 1622902"/>
              <a:gd name="connsiteX1" fmla="*/ 1759901 w 1846335"/>
              <a:gd name="connsiteY1" fmla="*/ 123116 h 1622902"/>
              <a:gd name="connsiteX2" fmla="*/ 1846335 w 1846335"/>
              <a:gd name="connsiteY2" fmla="*/ 209550 h 1622902"/>
              <a:gd name="connsiteX3" fmla="*/ 1846335 w 1846335"/>
              <a:gd name="connsiteY3" fmla="*/ 641708 h 1622902"/>
              <a:gd name="connsiteX4" fmla="*/ 1846335 w 1846335"/>
              <a:gd name="connsiteY4" fmla="*/ 641708 h 1622902"/>
              <a:gd name="connsiteX5" fmla="*/ 1763785 w 1846335"/>
              <a:gd name="connsiteY5" fmla="*/ 1591033 h 1622902"/>
              <a:gd name="connsiteX6" fmla="*/ 1649485 w 1846335"/>
              <a:gd name="connsiteY6" fmla="*/ 1314808 h 1622902"/>
              <a:gd name="connsiteX7" fmla="*/ 1414535 w 1846335"/>
              <a:gd name="connsiteY7" fmla="*/ 1067158 h 1622902"/>
              <a:gd name="connsiteX8" fmla="*/ 1220860 w 1846335"/>
              <a:gd name="connsiteY8" fmla="*/ 959208 h 1622902"/>
              <a:gd name="connsiteX9" fmla="*/ 976385 w 1846335"/>
              <a:gd name="connsiteY9" fmla="*/ 905233 h 1622902"/>
              <a:gd name="connsiteX10" fmla="*/ 731910 w 1846335"/>
              <a:gd name="connsiteY10" fmla="*/ 911583 h 1622902"/>
              <a:gd name="connsiteX11" fmla="*/ 442986 w 1846335"/>
              <a:gd name="connsiteY11" fmla="*/ 990958 h 1622902"/>
              <a:gd name="connsiteX12" fmla="*/ 188986 w 1846335"/>
              <a:gd name="connsiteY12" fmla="*/ 1257658 h 1622902"/>
              <a:gd name="connsiteX13" fmla="*/ 15521 w 1846335"/>
              <a:gd name="connsiteY13" fmla="*/ 1565633 h 1622902"/>
              <a:gd name="connsiteX14" fmla="*/ 637821 w 1846335"/>
              <a:gd name="connsiteY14" fmla="*/ 32108 h 1622902"/>
              <a:gd name="connsiteX15" fmla="*/ 825146 w 1846335"/>
              <a:gd name="connsiteY15" fmla="*/ 0 h 1622902"/>
              <a:gd name="connsiteX16" fmla="*/ 1413230 w 1846335"/>
              <a:gd name="connsiteY16" fmla="*/ 335841 h 1622902"/>
              <a:gd name="connsiteX0" fmla="*/ 1413230 w 1846335"/>
              <a:gd name="connsiteY0" fmla="*/ 335841 h 1622902"/>
              <a:gd name="connsiteX1" fmla="*/ 1759901 w 1846335"/>
              <a:gd name="connsiteY1" fmla="*/ 123116 h 1622902"/>
              <a:gd name="connsiteX2" fmla="*/ 1846335 w 1846335"/>
              <a:gd name="connsiteY2" fmla="*/ 209550 h 1622902"/>
              <a:gd name="connsiteX3" fmla="*/ 1846335 w 1846335"/>
              <a:gd name="connsiteY3" fmla="*/ 641708 h 1622902"/>
              <a:gd name="connsiteX4" fmla="*/ 1846335 w 1846335"/>
              <a:gd name="connsiteY4" fmla="*/ 641708 h 1622902"/>
              <a:gd name="connsiteX5" fmla="*/ 1763785 w 1846335"/>
              <a:gd name="connsiteY5" fmla="*/ 1591033 h 1622902"/>
              <a:gd name="connsiteX6" fmla="*/ 1649485 w 1846335"/>
              <a:gd name="connsiteY6" fmla="*/ 1314808 h 1622902"/>
              <a:gd name="connsiteX7" fmla="*/ 1414535 w 1846335"/>
              <a:gd name="connsiteY7" fmla="*/ 1067158 h 1622902"/>
              <a:gd name="connsiteX8" fmla="*/ 1220860 w 1846335"/>
              <a:gd name="connsiteY8" fmla="*/ 959208 h 1622902"/>
              <a:gd name="connsiteX9" fmla="*/ 976385 w 1846335"/>
              <a:gd name="connsiteY9" fmla="*/ 905233 h 1622902"/>
              <a:gd name="connsiteX10" fmla="*/ 731910 w 1846335"/>
              <a:gd name="connsiteY10" fmla="*/ 911583 h 1622902"/>
              <a:gd name="connsiteX11" fmla="*/ 458861 w 1846335"/>
              <a:gd name="connsiteY11" fmla="*/ 1010008 h 1622902"/>
              <a:gd name="connsiteX12" fmla="*/ 188986 w 1846335"/>
              <a:gd name="connsiteY12" fmla="*/ 1257658 h 1622902"/>
              <a:gd name="connsiteX13" fmla="*/ 15521 w 1846335"/>
              <a:gd name="connsiteY13" fmla="*/ 1565633 h 1622902"/>
              <a:gd name="connsiteX14" fmla="*/ 637821 w 1846335"/>
              <a:gd name="connsiteY14" fmla="*/ 32108 h 1622902"/>
              <a:gd name="connsiteX15" fmla="*/ 825146 w 1846335"/>
              <a:gd name="connsiteY15" fmla="*/ 0 h 1622902"/>
              <a:gd name="connsiteX16" fmla="*/ 1413230 w 1846335"/>
              <a:gd name="connsiteY16" fmla="*/ 335841 h 1622902"/>
              <a:gd name="connsiteX0" fmla="*/ 1413230 w 1846335"/>
              <a:gd name="connsiteY0" fmla="*/ 335841 h 1622902"/>
              <a:gd name="connsiteX1" fmla="*/ 1759901 w 1846335"/>
              <a:gd name="connsiteY1" fmla="*/ 123116 h 1622902"/>
              <a:gd name="connsiteX2" fmla="*/ 1846335 w 1846335"/>
              <a:gd name="connsiteY2" fmla="*/ 209550 h 1622902"/>
              <a:gd name="connsiteX3" fmla="*/ 1846335 w 1846335"/>
              <a:gd name="connsiteY3" fmla="*/ 641708 h 1622902"/>
              <a:gd name="connsiteX4" fmla="*/ 1763785 w 1846335"/>
              <a:gd name="connsiteY4" fmla="*/ 1591033 h 1622902"/>
              <a:gd name="connsiteX5" fmla="*/ 1649485 w 1846335"/>
              <a:gd name="connsiteY5" fmla="*/ 1314808 h 1622902"/>
              <a:gd name="connsiteX6" fmla="*/ 1414535 w 1846335"/>
              <a:gd name="connsiteY6" fmla="*/ 1067158 h 1622902"/>
              <a:gd name="connsiteX7" fmla="*/ 1220860 w 1846335"/>
              <a:gd name="connsiteY7" fmla="*/ 959208 h 1622902"/>
              <a:gd name="connsiteX8" fmla="*/ 976385 w 1846335"/>
              <a:gd name="connsiteY8" fmla="*/ 905233 h 1622902"/>
              <a:gd name="connsiteX9" fmla="*/ 731910 w 1846335"/>
              <a:gd name="connsiteY9" fmla="*/ 911583 h 1622902"/>
              <a:gd name="connsiteX10" fmla="*/ 458861 w 1846335"/>
              <a:gd name="connsiteY10" fmla="*/ 1010008 h 1622902"/>
              <a:gd name="connsiteX11" fmla="*/ 188986 w 1846335"/>
              <a:gd name="connsiteY11" fmla="*/ 1257658 h 1622902"/>
              <a:gd name="connsiteX12" fmla="*/ 15521 w 1846335"/>
              <a:gd name="connsiteY12" fmla="*/ 1565633 h 1622902"/>
              <a:gd name="connsiteX13" fmla="*/ 637821 w 1846335"/>
              <a:gd name="connsiteY13" fmla="*/ 32108 h 1622902"/>
              <a:gd name="connsiteX14" fmla="*/ 825146 w 1846335"/>
              <a:gd name="connsiteY14" fmla="*/ 0 h 1622902"/>
              <a:gd name="connsiteX15" fmla="*/ 1413230 w 1846335"/>
              <a:gd name="connsiteY15" fmla="*/ 335841 h 1622902"/>
              <a:gd name="connsiteX0" fmla="*/ 1413230 w 1846335"/>
              <a:gd name="connsiteY0" fmla="*/ 335841 h 1622902"/>
              <a:gd name="connsiteX1" fmla="*/ 1759901 w 1846335"/>
              <a:gd name="connsiteY1" fmla="*/ 123116 h 1622902"/>
              <a:gd name="connsiteX2" fmla="*/ 1846335 w 1846335"/>
              <a:gd name="connsiteY2" fmla="*/ 641708 h 1622902"/>
              <a:gd name="connsiteX3" fmla="*/ 1763785 w 1846335"/>
              <a:gd name="connsiteY3" fmla="*/ 1591033 h 1622902"/>
              <a:gd name="connsiteX4" fmla="*/ 1649485 w 1846335"/>
              <a:gd name="connsiteY4" fmla="*/ 1314808 h 1622902"/>
              <a:gd name="connsiteX5" fmla="*/ 1414535 w 1846335"/>
              <a:gd name="connsiteY5" fmla="*/ 1067158 h 1622902"/>
              <a:gd name="connsiteX6" fmla="*/ 1220860 w 1846335"/>
              <a:gd name="connsiteY6" fmla="*/ 959208 h 1622902"/>
              <a:gd name="connsiteX7" fmla="*/ 976385 w 1846335"/>
              <a:gd name="connsiteY7" fmla="*/ 905233 h 1622902"/>
              <a:gd name="connsiteX8" fmla="*/ 731910 w 1846335"/>
              <a:gd name="connsiteY8" fmla="*/ 911583 h 1622902"/>
              <a:gd name="connsiteX9" fmla="*/ 458861 w 1846335"/>
              <a:gd name="connsiteY9" fmla="*/ 1010008 h 1622902"/>
              <a:gd name="connsiteX10" fmla="*/ 188986 w 1846335"/>
              <a:gd name="connsiteY10" fmla="*/ 1257658 h 1622902"/>
              <a:gd name="connsiteX11" fmla="*/ 15521 w 1846335"/>
              <a:gd name="connsiteY11" fmla="*/ 1565633 h 1622902"/>
              <a:gd name="connsiteX12" fmla="*/ 637821 w 1846335"/>
              <a:gd name="connsiteY12" fmla="*/ 32108 h 1622902"/>
              <a:gd name="connsiteX13" fmla="*/ 825146 w 1846335"/>
              <a:gd name="connsiteY13" fmla="*/ 0 h 1622902"/>
              <a:gd name="connsiteX14" fmla="*/ 1413230 w 1846335"/>
              <a:gd name="connsiteY14" fmla="*/ 335841 h 1622902"/>
              <a:gd name="connsiteX0" fmla="*/ 1413230 w 1846335"/>
              <a:gd name="connsiteY0" fmla="*/ 335841 h 1622902"/>
              <a:gd name="connsiteX1" fmla="*/ 1846335 w 1846335"/>
              <a:gd name="connsiteY1" fmla="*/ 641708 h 1622902"/>
              <a:gd name="connsiteX2" fmla="*/ 1763785 w 1846335"/>
              <a:gd name="connsiteY2" fmla="*/ 1591033 h 1622902"/>
              <a:gd name="connsiteX3" fmla="*/ 1649485 w 1846335"/>
              <a:gd name="connsiteY3" fmla="*/ 1314808 h 1622902"/>
              <a:gd name="connsiteX4" fmla="*/ 1414535 w 1846335"/>
              <a:gd name="connsiteY4" fmla="*/ 1067158 h 1622902"/>
              <a:gd name="connsiteX5" fmla="*/ 1220860 w 1846335"/>
              <a:gd name="connsiteY5" fmla="*/ 959208 h 1622902"/>
              <a:gd name="connsiteX6" fmla="*/ 976385 w 1846335"/>
              <a:gd name="connsiteY6" fmla="*/ 905233 h 1622902"/>
              <a:gd name="connsiteX7" fmla="*/ 731910 w 1846335"/>
              <a:gd name="connsiteY7" fmla="*/ 911583 h 1622902"/>
              <a:gd name="connsiteX8" fmla="*/ 458861 w 1846335"/>
              <a:gd name="connsiteY8" fmla="*/ 1010008 h 1622902"/>
              <a:gd name="connsiteX9" fmla="*/ 188986 w 1846335"/>
              <a:gd name="connsiteY9" fmla="*/ 1257658 h 1622902"/>
              <a:gd name="connsiteX10" fmla="*/ 15521 w 1846335"/>
              <a:gd name="connsiteY10" fmla="*/ 1565633 h 1622902"/>
              <a:gd name="connsiteX11" fmla="*/ 637821 w 1846335"/>
              <a:gd name="connsiteY11" fmla="*/ 32108 h 1622902"/>
              <a:gd name="connsiteX12" fmla="*/ 825146 w 1846335"/>
              <a:gd name="connsiteY12" fmla="*/ 0 h 1622902"/>
              <a:gd name="connsiteX13" fmla="*/ 1413230 w 1846335"/>
              <a:gd name="connsiteY13" fmla="*/ 335841 h 1622902"/>
              <a:gd name="connsiteX0" fmla="*/ 1413230 w 1763785"/>
              <a:gd name="connsiteY0" fmla="*/ 335841 h 1622902"/>
              <a:gd name="connsiteX1" fmla="*/ 1763785 w 1763785"/>
              <a:gd name="connsiteY1" fmla="*/ 1591033 h 1622902"/>
              <a:gd name="connsiteX2" fmla="*/ 1649485 w 1763785"/>
              <a:gd name="connsiteY2" fmla="*/ 1314808 h 1622902"/>
              <a:gd name="connsiteX3" fmla="*/ 1414535 w 1763785"/>
              <a:gd name="connsiteY3" fmla="*/ 1067158 h 1622902"/>
              <a:gd name="connsiteX4" fmla="*/ 1220860 w 1763785"/>
              <a:gd name="connsiteY4" fmla="*/ 959208 h 1622902"/>
              <a:gd name="connsiteX5" fmla="*/ 976385 w 1763785"/>
              <a:gd name="connsiteY5" fmla="*/ 905233 h 1622902"/>
              <a:gd name="connsiteX6" fmla="*/ 731910 w 1763785"/>
              <a:gd name="connsiteY6" fmla="*/ 911583 h 1622902"/>
              <a:gd name="connsiteX7" fmla="*/ 458861 w 1763785"/>
              <a:gd name="connsiteY7" fmla="*/ 1010008 h 1622902"/>
              <a:gd name="connsiteX8" fmla="*/ 188986 w 1763785"/>
              <a:gd name="connsiteY8" fmla="*/ 1257658 h 1622902"/>
              <a:gd name="connsiteX9" fmla="*/ 15521 w 1763785"/>
              <a:gd name="connsiteY9" fmla="*/ 1565633 h 1622902"/>
              <a:gd name="connsiteX10" fmla="*/ 637821 w 1763785"/>
              <a:gd name="connsiteY10" fmla="*/ 32108 h 1622902"/>
              <a:gd name="connsiteX11" fmla="*/ 825146 w 1763785"/>
              <a:gd name="connsiteY11" fmla="*/ 0 h 1622902"/>
              <a:gd name="connsiteX12" fmla="*/ 1413230 w 1763785"/>
              <a:gd name="connsiteY12" fmla="*/ 335841 h 1622902"/>
              <a:gd name="connsiteX0" fmla="*/ 825146 w 1763785"/>
              <a:gd name="connsiteY0" fmla="*/ 0 h 1622902"/>
              <a:gd name="connsiteX1" fmla="*/ 1763785 w 1763785"/>
              <a:gd name="connsiteY1" fmla="*/ 1591033 h 1622902"/>
              <a:gd name="connsiteX2" fmla="*/ 1649485 w 1763785"/>
              <a:gd name="connsiteY2" fmla="*/ 1314808 h 1622902"/>
              <a:gd name="connsiteX3" fmla="*/ 1414535 w 1763785"/>
              <a:gd name="connsiteY3" fmla="*/ 1067158 h 1622902"/>
              <a:gd name="connsiteX4" fmla="*/ 1220860 w 1763785"/>
              <a:gd name="connsiteY4" fmla="*/ 959208 h 1622902"/>
              <a:gd name="connsiteX5" fmla="*/ 976385 w 1763785"/>
              <a:gd name="connsiteY5" fmla="*/ 905233 h 1622902"/>
              <a:gd name="connsiteX6" fmla="*/ 731910 w 1763785"/>
              <a:gd name="connsiteY6" fmla="*/ 911583 h 1622902"/>
              <a:gd name="connsiteX7" fmla="*/ 458861 w 1763785"/>
              <a:gd name="connsiteY7" fmla="*/ 1010008 h 1622902"/>
              <a:gd name="connsiteX8" fmla="*/ 188986 w 1763785"/>
              <a:gd name="connsiteY8" fmla="*/ 1257658 h 1622902"/>
              <a:gd name="connsiteX9" fmla="*/ 15521 w 1763785"/>
              <a:gd name="connsiteY9" fmla="*/ 1565633 h 1622902"/>
              <a:gd name="connsiteX10" fmla="*/ 637821 w 1763785"/>
              <a:gd name="connsiteY10" fmla="*/ 32108 h 1622902"/>
              <a:gd name="connsiteX11" fmla="*/ 825146 w 1763785"/>
              <a:gd name="connsiteY11" fmla="*/ 0 h 1622902"/>
              <a:gd name="connsiteX0" fmla="*/ 825146 w 1649485"/>
              <a:gd name="connsiteY0" fmla="*/ 0 h 1622902"/>
              <a:gd name="connsiteX1" fmla="*/ 1649485 w 1649485"/>
              <a:gd name="connsiteY1" fmla="*/ 1314808 h 1622902"/>
              <a:gd name="connsiteX2" fmla="*/ 1414535 w 1649485"/>
              <a:gd name="connsiteY2" fmla="*/ 1067158 h 1622902"/>
              <a:gd name="connsiteX3" fmla="*/ 1220860 w 1649485"/>
              <a:gd name="connsiteY3" fmla="*/ 959208 h 1622902"/>
              <a:gd name="connsiteX4" fmla="*/ 976385 w 1649485"/>
              <a:gd name="connsiteY4" fmla="*/ 905233 h 1622902"/>
              <a:gd name="connsiteX5" fmla="*/ 731910 w 1649485"/>
              <a:gd name="connsiteY5" fmla="*/ 911583 h 1622902"/>
              <a:gd name="connsiteX6" fmla="*/ 458861 w 1649485"/>
              <a:gd name="connsiteY6" fmla="*/ 1010008 h 1622902"/>
              <a:gd name="connsiteX7" fmla="*/ 188986 w 1649485"/>
              <a:gd name="connsiteY7" fmla="*/ 1257658 h 1622902"/>
              <a:gd name="connsiteX8" fmla="*/ 15521 w 1649485"/>
              <a:gd name="connsiteY8" fmla="*/ 1565633 h 1622902"/>
              <a:gd name="connsiteX9" fmla="*/ 637821 w 1649485"/>
              <a:gd name="connsiteY9" fmla="*/ 32108 h 1622902"/>
              <a:gd name="connsiteX10" fmla="*/ 825146 w 1649485"/>
              <a:gd name="connsiteY10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220860 w 1988852"/>
              <a:gd name="connsiteY3" fmla="*/ 959208 h 1622902"/>
              <a:gd name="connsiteX4" fmla="*/ 976385 w 1988852"/>
              <a:gd name="connsiteY4" fmla="*/ 905233 h 1622902"/>
              <a:gd name="connsiteX5" fmla="*/ 731910 w 1988852"/>
              <a:gd name="connsiteY5" fmla="*/ 911583 h 1622902"/>
              <a:gd name="connsiteX6" fmla="*/ 458861 w 1988852"/>
              <a:gd name="connsiteY6" fmla="*/ 1010008 h 1622902"/>
              <a:gd name="connsiteX7" fmla="*/ 188986 w 1988852"/>
              <a:gd name="connsiteY7" fmla="*/ 1257658 h 1622902"/>
              <a:gd name="connsiteX8" fmla="*/ 15521 w 1988852"/>
              <a:gd name="connsiteY8" fmla="*/ 1565633 h 1622902"/>
              <a:gd name="connsiteX9" fmla="*/ 637821 w 1988852"/>
              <a:gd name="connsiteY9" fmla="*/ 32108 h 1622902"/>
              <a:gd name="connsiteX10" fmla="*/ 825146 w 1988852"/>
              <a:gd name="connsiteY10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413763 w 1988852"/>
              <a:gd name="connsiteY3" fmla="*/ 1083605 h 1622902"/>
              <a:gd name="connsiteX4" fmla="*/ 1220860 w 1988852"/>
              <a:gd name="connsiteY4" fmla="*/ 959208 h 1622902"/>
              <a:gd name="connsiteX5" fmla="*/ 976385 w 1988852"/>
              <a:gd name="connsiteY5" fmla="*/ 905233 h 1622902"/>
              <a:gd name="connsiteX6" fmla="*/ 731910 w 1988852"/>
              <a:gd name="connsiteY6" fmla="*/ 911583 h 1622902"/>
              <a:gd name="connsiteX7" fmla="*/ 458861 w 1988852"/>
              <a:gd name="connsiteY7" fmla="*/ 1010008 h 1622902"/>
              <a:gd name="connsiteX8" fmla="*/ 188986 w 1988852"/>
              <a:gd name="connsiteY8" fmla="*/ 1257658 h 1622902"/>
              <a:gd name="connsiteX9" fmla="*/ 15521 w 1988852"/>
              <a:gd name="connsiteY9" fmla="*/ 1565633 h 1622902"/>
              <a:gd name="connsiteX10" fmla="*/ 637821 w 1988852"/>
              <a:gd name="connsiteY10" fmla="*/ 32108 h 1622902"/>
              <a:gd name="connsiteX11" fmla="*/ 825146 w 1988852"/>
              <a:gd name="connsiteY11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413763 w 1988852"/>
              <a:gd name="connsiteY3" fmla="*/ 1083605 h 1622902"/>
              <a:gd name="connsiteX4" fmla="*/ 976385 w 1988852"/>
              <a:gd name="connsiteY4" fmla="*/ 905233 h 1622902"/>
              <a:gd name="connsiteX5" fmla="*/ 731910 w 1988852"/>
              <a:gd name="connsiteY5" fmla="*/ 911583 h 1622902"/>
              <a:gd name="connsiteX6" fmla="*/ 458861 w 1988852"/>
              <a:gd name="connsiteY6" fmla="*/ 1010008 h 1622902"/>
              <a:gd name="connsiteX7" fmla="*/ 188986 w 1988852"/>
              <a:gd name="connsiteY7" fmla="*/ 1257658 h 1622902"/>
              <a:gd name="connsiteX8" fmla="*/ 15521 w 1988852"/>
              <a:gd name="connsiteY8" fmla="*/ 1565633 h 1622902"/>
              <a:gd name="connsiteX9" fmla="*/ 637821 w 1988852"/>
              <a:gd name="connsiteY9" fmla="*/ 32108 h 1622902"/>
              <a:gd name="connsiteX10" fmla="*/ 825146 w 1988852"/>
              <a:gd name="connsiteY10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413763 w 1988852"/>
              <a:gd name="connsiteY3" fmla="*/ 1083605 h 1622902"/>
              <a:gd name="connsiteX4" fmla="*/ 731910 w 1988852"/>
              <a:gd name="connsiteY4" fmla="*/ 911583 h 1622902"/>
              <a:gd name="connsiteX5" fmla="*/ 458861 w 1988852"/>
              <a:gd name="connsiteY5" fmla="*/ 1010008 h 1622902"/>
              <a:gd name="connsiteX6" fmla="*/ 188986 w 1988852"/>
              <a:gd name="connsiteY6" fmla="*/ 1257658 h 1622902"/>
              <a:gd name="connsiteX7" fmla="*/ 15521 w 1988852"/>
              <a:gd name="connsiteY7" fmla="*/ 1565633 h 1622902"/>
              <a:gd name="connsiteX8" fmla="*/ 637821 w 1988852"/>
              <a:gd name="connsiteY8" fmla="*/ 32108 h 1622902"/>
              <a:gd name="connsiteX9" fmla="*/ 825146 w 1988852"/>
              <a:gd name="connsiteY9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413763 w 1988852"/>
              <a:gd name="connsiteY3" fmla="*/ 1083605 h 1622902"/>
              <a:gd name="connsiteX4" fmla="*/ 458861 w 1988852"/>
              <a:gd name="connsiteY4" fmla="*/ 1010008 h 1622902"/>
              <a:gd name="connsiteX5" fmla="*/ 188986 w 1988852"/>
              <a:gd name="connsiteY5" fmla="*/ 1257658 h 1622902"/>
              <a:gd name="connsiteX6" fmla="*/ 15521 w 1988852"/>
              <a:gd name="connsiteY6" fmla="*/ 1565633 h 1622902"/>
              <a:gd name="connsiteX7" fmla="*/ 637821 w 1988852"/>
              <a:gd name="connsiteY7" fmla="*/ 32108 h 1622902"/>
              <a:gd name="connsiteX8" fmla="*/ 825146 w 1988852"/>
              <a:gd name="connsiteY8" fmla="*/ 0 h 1622902"/>
              <a:gd name="connsiteX0" fmla="*/ 825323 w 1989029"/>
              <a:gd name="connsiteY0" fmla="*/ 0 h 1622604"/>
              <a:gd name="connsiteX1" fmla="*/ 1989029 w 1989029"/>
              <a:gd name="connsiteY1" fmla="*/ 93830 h 1622604"/>
              <a:gd name="connsiteX2" fmla="*/ 1414712 w 1989029"/>
              <a:gd name="connsiteY2" fmla="*/ 1067158 h 1622604"/>
              <a:gd name="connsiteX3" fmla="*/ 1413940 w 1989029"/>
              <a:gd name="connsiteY3" fmla="*/ 1083605 h 1622604"/>
              <a:gd name="connsiteX4" fmla="*/ 459038 w 1989029"/>
              <a:gd name="connsiteY4" fmla="*/ 1010008 h 1622604"/>
              <a:gd name="connsiteX5" fmla="*/ 459358 w 1989029"/>
              <a:gd name="connsiteY5" fmla="*/ 1010604 h 1622604"/>
              <a:gd name="connsiteX6" fmla="*/ 189163 w 1989029"/>
              <a:gd name="connsiteY6" fmla="*/ 1257658 h 1622604"/>
              <a:gd name="connsiteX7" fmla="*/ 15698 w 1989029"/>
              <a:gd name="connsiteY7" fmla="*/ 1565633 h 1622604"/>
              <a:gd name="connsiteX8" fmla="*/ 637998 w 1989029"/>
              <a:gd name="connsiteY8" fmla="*/ 32108 h 1622604"/>
              <a:gd name="connsiteX9" fmla="*/ 825323 w 1989029"/>
              <a:gd name="connsiteY9" fmla="*/ 0 h 1622604"/>
              <a:gd name="connsiteX0" fmla="*/ 825323 w 1989029"/>
              <a:gd name="connsiteY0" fmla="*/ 0 h 1622604"/>
              <a:gd name="connsiteX1" fmla="*/ 1989029 w 1989029"/>
              <a:gd name="connsiteY1" fmla="*/ 93830 h 1622604"/>
              <a:gd name="connsiteX2" fmla="*/ 1414712 w 1989029"/>
              <a:gd name="connsiteY2" fmla="*/ 1067158 h 1622604"/>
              <a:gd name="connsiteX3" fmla="*/ 1413940 w 1989029"/>
              <a:gd name="connsiteY3" fmla="*/ 1083605 h 1622604"/>
              <a:gd name="connsiteX4" fmla="*/ 459038 w 1989029"/>
              <a:gd name="connsiteY4" fmla="*/ 1010008 h 1622604"/>
              <a:gd name="connsiteX5" fmla="*/ 189163 w 1989029"/>
              <a:gd name="connsiteY5" fmla="*/ 1257658 h 1622604"/>
              <a:gd name="connsiteX6" fmla="*/ 15698 w 1989029"/>
              <a:gd name="connsiteY6" fmla="*/ 1565633 h 1622604"/>
              <a:gd name="connsiteX7" fmla="*/ 637998 w 1989029"/>
              <a:gd name="connsiteY7" fmla="*/ 32108 h 1622604"/>
              <a:gd name="connsiteX8" fmla="*/ 825323 w 1989029"/>
              <a:gd name="connsiteY8" fmla="*/ 0 h 1622604"/>
              <a:gd name="connsiteX0" fmla="*/ 825323 w 1989029"/>
              <a:gd name="connsiteY0" fmla="*/ 0 h 1622604"/>
              <a:gd name="connsiteX1" fmla="*/ 1989029 w 1989029"/>
              <a:gd name="connsiteY1" fmla="*/ 93830 h 1622604"/>
              <a:gd name="connsiteX2" fmla="*/ 1414712 w 1989029"/>
              <a:gd name="connsiteY2" fmla="*/ 1067158 h 1622604"/>
              <a:gd name="connsiteX3" fmla="*/ 1413940 w 1989029"/>
              <a:gd name="connsiteY3" fmla="*/ 1083605 h 1622604"/>
              <a:gd name="connsiteX4" fmla="*/ 189163 w 1989029"/>
              <a:gd name="connsiteY4" fmla="*/ 1257658 h 1622604"/>
              <a:gd name="connsiteX5" fmla="*/ 15698 w 1989029"/>
              <a:gd name="connsiteY5" fmla="*/ 1565633 h 1622604"/>
              <a:gd name="connsiteX6" fmla="*/ 637998 w 1989029"/>
              <a:gd name="connsiteY6" fmla="*/ 32108 h 1622604"/>
              <a:gd name="connsiteX7" fmla="*/ 825323 w 1989029"/>
              <a:gd name="connsiteY7" fmla="*/ 0 h 1622604"/>
              <a:gd name="connsiteX0" fmla="*/ 809625 w 1973331"/>
              <a:gd name="connsiteY0" fmla="*/ 0 h 1565633"/>
              <a:gd name="connsiteX1" fmla="*/ 1973331 w 1973331"/>
              <a:gd name="connsiteY1" fmla="*/ 93830 h 1565633"/>
              <a:gd name="connsiteX2" fmla="*/ 1399014 w 1973331"/>
              <a:gd name="connsiteY2" fmla="*/ 1067158 h 1565633"/>
              <a:gd name="connsiteX3" fmla="*/ 1398242 w 1973331"/>
              <a:gd name="connsiteY3" fmla="*/ 1083605 h 1565633"/>
              <a:gd name="connsiteX4" fmla="*/ 0 w 1973331"/>
              <a:gd name="connsiteY4" fmla="*/ 1565633 h 1565633"/>
              <a:gd name="connsiteX5" fmla="*/ 622300 w 1973331"/>
              <a:gd name="connsiteY5" fmla="*/ 32108 h 1565633"/>
              <a:gd name="connsiteX6" fmla="*/ 809625 w 1973331"/>
              <a:gd name="connsiteY6" fmla="*/ 0 h 1565633"/>
              <a:gd name="connsiteX0" fmla="*/ 807455 w 1971161"/>
              <a:gd name="connsiteY0" fmla="*/ 0 h 2273626"/>
              <a:gd name="connsiteX1" fmla="*/ 1971161 w 1971161"/>
              <a:gd name="connsiteY1" fmla="*/ 93830 h 2273626"/>
              <a:gd name="connsiteX2" fmla="*/ 1396844 w 1971161"/>
              <a:gd name="connsiteY2" fmla="*/ 1067158 h 2273626"/>
              <a:gd name="connsiteX3" fmla="*/ 1396072 w 1971161"/>
              <a:gd name="connsiteY3" fmla="*/ 1083605 h 2273626"/>
              <a:gd name="connsiteX4" fmla="*/ 0 w 1971161"/>
              <a:gd name="connsiteY4" fmla="*/ 2273626 h 2273626"/>
              <a:gd name="connsiteX5" fmla="*/ 620130 w 1971161"/>
              <a:gd name="connsiteY5" fmla="*/ 32108 h 2273626"/>
              <a:gd name="connsiteX6" fmla="*/ 807455 w 1971161"/>
              <a:gd name="connsiteY6" fmla="*/ 0 h 2273626"/>
              <a:gd name="connsiteX0" fmla="*/ 807455 w 1971161"/>
              <a:gd name="connsiteY0" fmla="*/ 0 h 2293181"/>
              <a:gd name="connsiteX1" fmla="*/ 1971161 w 1971161"/>
              <a:gd name="connsiteY1" fmla="*/ 93830 h 2293181"/>
              <a:gd name="connsiteX2" fmla="*/ 1396844 w 1971161"/>
              <a:gd name="connsiteY2" fmla="*/ 1067158 h 2293181"/>
              <a:gd name="connsiteX3" fmla="*/ 0 w 1971161"/>
              <a:gd name="connsiteY3" fmla="*/ 2273626 h 2293181"/>
              <a:gd name="connsiteX4" fmla="*/ 620130 w 1971161"/>
              <a:gd name="connsiteY4" fmla="*/ 32108 h 2293181"/>
              <a:gd name="connsiteX5" fmla="*/ 807455 w 1971161"/>
              <a:gd name="connsiteY5" fmla="*/ 0 h 2293181"/>
              <a:gd name="connsiteX0" fmla="*/ 807455 w 1971161"/>
              <a:gd name="connsiteY0" fmla="*/ 0 h 2273626"/>
              <a:gd name="connsiteX1" fmla="*/ 1971161 w 1971161"/>
              <a:gd name="connsiteY1" fmla="*/ 93830 h 2273626"/>
              <a:gd name="connsiteX2" fmla="*/ 0 w 1971161"/>
              <a:gd name="connsiteY2" fmla="*/ 2273626 h 2273626"/>
              <a:gd name="connsiteX3" fmla="*/ 620130 w 1971161"/>
              <a:gd name="connsiteY3" fmla="*/ 32108 h 2273626"/>
              <a:gd name="connsiteX4" fmla="*/ 807455 w 1971161"/>
              <a:gd name="connsiteY4" fmla="*/ 0 h 2273626"/>
              <a:gd name="connsiteX0" fmla="*/ 620130 w 1971161"/>
              <a:gd name="connsiteY0" fmla="*/ 0 h 2241518"/>
              <a:gd name="connsiteX1" fmla="*/ 1971161 w 1971161"/>
              <a:gd name="connsiteY1" fmla="*/ 61722 h 2241518"/>
              <a:gd name="connsiteX2" fmla="*/ 0 w 1971161"/>
              <a:gd name="connsiteY2" fmla="*/ 2241518 h 2241518"/>
              <a:gd name="connsiteX3" fmla="*/ 620130 w 1971161"/>
              <a:gd name="connsiteY3" fmla="*/ 0 h 2241518"/>
              <a:gd name="connsiteX0" fmla="*/ 620130 w 1971161"/>
              <a:gd name="connsiteY0" fmla="*/ 0 h 2241518"/>
              <a:gd name="connsiteX1" fmla="*/ 739320 w 1971161"/>
              <a:gd name="connsiteY1" fmla="*/ 2401 h 2241518"/>
              <a:gd name="connsiteX2" fmla="*/ 1971161 w 1971161"/>
              <a:gd name="connsiteY2" fmla="*/ 61722 h 2241518"/>
              <a:gd name="connsiteX3" fmla="*/ 0 w 1971161"/>
              <a:gd name="connsiteY3" fmla="*/ 2241518 h 2241518"/>
              <a:gd name="connsiteX4" fmla="*/ 620130 w 1971161"/>
              <a:gd name="connsiteY4" fmla="*/ 0 h 2241518"/>
              <a:gd name="connsiteX0" fmla="*/ 620130 w 1971161"/>
              <a:gd name="connsiteY0" fmla="*/ 2373 h 2243891"/>
              <a:gd name="connsiteX1" fmla="*/ 833491 w 1971161"/>
              <a:gd name="connsiteY1" fmla="*/ 0 h 2243891"/>
              <a:gd name="connsiteX2" fmla="*/ 1971161 w 1971161"/>
              <a:gd name="connsiteY2" fmla="*/ 64095 h 2243891"/>
              <a:gd name="connsiteX3" fmla="*/ 0 w 1971161"/>
              <a:gd name="connsiteY3" fmla="*/ 2243891 h 2243891"/>
              <a:gd name="connsiteX4" fmla="*/ 620130 w 1971161"/>
              <a:gd name="connsiteY4" fmla="*/ 2373 h 2243891"/>
              <a:gd name="connsiteX0" fmla="*/ 620130 w 1971161"/>
              <a:gd name="connsiteY0" fmla="*/ 2373 h 2243891"/>
              <a:gd name="connsiteX1" fmla="*/ 729060 w 1971161"/>
              <a:gd name="connsiteY1" fmla="*/ 1923 h 2243891"/>
              <a:gd name="connsiteX2" fmla="*/ 833491 w 1971161"/>
              <a:gd name="connsiteY2" fmla="*/ 0 h 2243891"/>
              <a:gd name="connsiteX3" fmla="*/ 1971161 w 1971161"/>
              <a:gd name="connsiteY3" fmla="*/ 64095 h 2243891"/>
              <a:gd name="connsiteX4" fmla="*/ 0 w 1971161"/>
              <a:gd name="connsiteY4" fmla="*/ 2243891 h 2243891"/>
              <a:gd name="connsiteX5" fmla="*/ 620130 w 1971161"/>
              <a:gd name="connsiteY5" fmla="*/ 2373 h 2243891"/>
              <a:gd name="connsiteX0" fmla="*/ 620130 w 1971161"/>
              <a:gd name="connsiteY0" fmla="*/ 2373 h 2243891"/>
              <a:gd name="connsiteX1" fmla="*/ 759717 w 1971161"/>
              <a:gd name="connsiteY1" fmla="*/ 74552 h 2243891"/>
              <a:gd name="connsiteX2" fmla="*/ 833491 w 1971161"/>
              <a:gd name="connsiteY2" fmla="*/ 0 h 2243891"/>
              <a:gd name="connsiteX3" fmla="*/ 1971161 w 1971161"/>
              <a:gd name="connsiteY3" fmla="*/ 64095 h 2243891"/>
              <a:gd name="connsiteX4" fmla="*/ 0 w 1971161"/>
              <a:gd name="connsiteY4" fmla="*/ 2243891 h 2243891"/>
              <a:gd name="connsiteX5" fmla="*/ 620130 w 1971161"/>
              <a:gd name="connsiteY5" fmla="*/ 2373 h 2243891"/>
              <a:gd name="connsiteX0" fmla="*/ 620130 w 1971161"/>
              <a:gd name="connsiteY0" fmla="*/ 10123 h 2251641"/>
              <a:gd name="connsiteX1" fmla="*/ 759717 w 1971161"/>
              <a:gd name="connsiteY1" fmla="*/ 82302 h 2251641"/>
              <a:gd name="connsiteX2" fmla="*/ 853330 w 1971161"/>
              <a:gd name="connsiteY2" fmla="*/ 0 h 2251641"/>
              <a:gd name="connsiteX3" fmla="*/ 1971161 w 1971161"/>
              <a:gd name="connsiteY3" fmla="*/ 71845 h 2251641"/>
              <a:gd name="connsiteX4" fmla="*/ 0 w 1971161"/>
              <a:gd name="connsiteY4" fmla="*/ 2251641 h 2251641"/>
              <a:gd name="connsiteX5" fmla="*/ 620130 w 1971161"/>
              <a:gd name="connsiteY5" fmla="*/ 10123 h 2251641"/>
              <a:gd name="connsiteX0" fmla="*/ 620130 w 1971161"/>
              <a:gd name="connsiteY0" fmla="*/ 10123 h 2251641"/>
              <a:gd name="connsiteX1" fmla="*/ 729276 w 1971161"/>
              <a:gd name="connsiteY1" fmla="*/ 80473 h 2251641"/>
              <a:gd name="connsiteX2" fmla="*/ 853330 w 1971161"/>
              <a:gd name="connsiteY2" fmla="*/ 0 h 2251641"/>
              <a:gd name="connsiteX3" fmla="*/ 1971161 w 1971161"/>
              <a:gd name="connsiteY3" fmla="*/ 71845 h 2251641"/>
              <a:gd name="connsiteX4" fmla="*/ 0 w 1971161"/>
              <a:gd name="connsiteY4" fmla="*/ 2251641 h 2251641"/>
              <a:gd name="connsiteX5" fmla="*/ 620130 w 1971161"/>
              <a:gd name="connsiteY5" fmla="*/ 10123 h 2251641"/>
              <a:gd name="connsiteX0" fmla="*/ 629026 w 1971161"/>
              <a:gd name="connsiteY0" fmla="*/ 0 h 2265572"/>
              <a:gd name="connsiteX1" fmla="*/ 729276 w 1971161"/>
              <a:gd name="connsiteY1" fmla="*/ 94404 h 2265572"/>
              <a:gd name="connsiteX2" fmla="*/ 853330 w 1971161"/>
              <a:gd name="connsiteY2" fmla="*/ 13931 h 2265572"/>
              <a:gd name="connsiteX3" fmla="*/ 1971161 w 1971161"/>
              <a:gd name="connsiteY3" fmla="*/ 85776 h 2265572"/>
              <a:gd name="connsiteX4" fmla="*/ 0 w 1971161"/>
              <a:gd name="connsiteY4" fmla="*/ 2265572 h 2265572"/>
              <a:gd name="connsiteX5" fmla="*/ 629026 w 1971161"/>
              <a:gd name="connsiteY5" fmla="*/ 0 h 2265572"/>
              <a:gd name="connsiteX0" fmla="*/ 629026 w 1971161"/>
              <a:gd name="connsiteY0" fmla="*/ 0 h 2265572"/>
              <a:gd name="connsiteX1" fmla="*/ 729276 w 1971161"/>
              <a:gd name="connsiteY1" fmla="*/ 94404 h 2265572"/>
              <a:gd name="connsiteX2" fmla="*/ 857204 w 1971161"/>
              <a:gd name="connsiteY2" fmla="*/ 23850 h 2265572"/>
              <a:gd name="connsiteX3" fmla="*/ 1971161 w 1971161"/>
              <a:gd name="connsiteY3" fmla="*/ 85776 h 2265572"/>
              <a:gd name="connsiteX4" fmla="*/ 0 w 1971161"/>
              <a:gd name="connsiteY4" fmla="*/ 2265572 h 2265572"/>
              <a:gd name="connsiteX5" fmla="*/ 629026 w 1971161"/>
              <a:gd name="connsiteY5" fmla="*/ 0 h 2265572"/>
              <a:gd name="connsiteX0" fmla="*/ 493007 w 1971161"/>
              <a:gd name="connsiteY0" fmla="*/ 20137 h 2241722"/>
              <a:gd name="connsiteX1" fmla="*/ 729276 w 1971161"/>
              <a:gd name="connsiteY1" fmla="*/ 70554 h 2241722"/>
              <a:gd name="connsiteX2" fmla="*/ 857204 w 1971161"/>
              <a:gd name="connsiteY2" fmla="*/ 0 h 2241722"/>
              <a:gd name="connsiteX3" fmla="*/ 1971161 w 1971161"/>
              <a:gd name="connsiteY3" fmla="*/ 61926 h 2241722"/>
              <a:gd name="connsiteX4" fmla="*/ 0 w 1971161"/>
              <a:gd name="connsiteY4" fmla="*/ 2241722 h 2241722"/>
              <a:gd name="connsiteX5" fmla="*/ 493007 w 1971161"/>
              <a:gd name="connsiteY5" fmla="*/ 20137 h 2241722"/>
              <a:gd name="connsiteX0" fmla="*/ 493007 w 1971161"/>
              <a:gd name="connsiteY0" fmla="*/ 35447 h 2257032"/>
              <a:gd name="connsiteX1" fmla="*/ 627137 w 1971161"/>
              <a:gd name="connsiteY1" fmla="*/ 0 h 2257032"/>
              <a:gd name="connsiteX2" fmla="*/ 857204 w 1971161"/>
              <a:gd name="connsiteY2" fmla="*/ 15310 h 2257032"/>
              <a:gd name="connsiteX3" fmla="*/ 1971161 w 1971161"/>
              <a:gd name="connsiteY3" fmla="*/ 77236 h 2257032"/>
              <a:gd name="connsiteX4" fmla="*/ 0 w 1971161"/>
              <a:gd name="connsiteY4" fmla="*/ 2257032 h 2257032"/>
              <a:gd name="connsiteX5" fmla="*/ 493007 w 1971161"/>
              <a:gd name="connsiteY5" fmla="*/ 35447 h 2257032"/>
              <a:gd name="connsiteX0" fmla="*/ 493007 w 1971161"/>
              <a:gd name="connsiteY0" fmla="*/ 143757 h 2365342"/>
              <a:gd name="connsiteX1" fmla="*/ 627137 w 1971161"/>
              <a:gd name="connsiteY1" fmla="*/ 108310 h 2365342"/>
              <a:gd name="connsiteX2" fmla="*/ 635135 w 1971161"/>
              <a:gd name="connsiteY2" fmla="*/ 0 h 2365342"/>
              <a:gd name="connsiteX3" fmla="*/ 1971161 w 1971161"/>
              <a:gd name="connsiteY3" fmla="*/ 185546 h 2365342"/>
              <a:gd name="connsiteX4" fmla="*/ 0 w 1971161"/>
              <a:gd name="connsiteY4" fmla="*/ 2365342 h 2365342"/>
              <a:gd name="connsiteX5" fmla="*/ 493007 w 1971161"/>
              <a:gd name="connsiteY5" fmla="*/ 143757 h 2365342"/>
              <a:gd name="connsiteX0" fmla="*/ 493007 w 1971161"/>
              <a:gd name="connsiteY0" fmla="*/ 141245 h 2362830"/>
              <a:gd name="connsiteX1" fmla="*/ 627137 w 1971161"/>
              <a:gd name="connsiteY1" fmla="*/ 105798 h 2362830"/>
              <a:gd name="connsiteX2" fmla="*/ 652122 w 1971161"/>
              <a:gd name="connsiteY2" fmla="*/ 0 h 2362830"/>
              <a:gd name="connsiteX3" fmla="*/ 1971161 w 1971161"/>
              <a:gd name="connsiteY3" fmla="*/ 183034 h 2362830"/>
              <a:gd name="connsiteX4" fmla="*/ 0 w 1971161"/>
              <a:gd name="connsiteY4" fmla="*/ 2362830 h 2362830"/>
              <a:gd name="connsiteX5" fmla="*/ 493007 w 1971161"/>
              <a:gd name="connsiteY5" fmla="*/ 141245 h 2362830"/>
              <a:gd name="connsiteX0" fmla="*/ 507597 w 1985751"/>
              <a:gd name="connsiteY0" fmla="*/ 141245 h 2341089"/>
              <a:gd name="connsiteX1" fmla="*/ 641727 w 1985751"/>
              <a:gd name="connsiteY1" fmla="*/ 105798 h 2341089"/>
              <a:gd name="connsiteX2" fmla="*/ 666712 w 1985751"/>
              <a:gd name="connsiteY2" fmla="*/ 0 h 2341089"/>
              <a:gd name="connsiteX3" fmla="*/ 1985751 w 1985751"/>
              <a:gd name="connsiteY3" fmla="*/ 183034 h 2341089"/>
              <a:gd name="connsiteX4" fmla="*/ 0 w 1985751"/>
              <a:gd name="connsiteY4" fmla="*/ 2341089 h 2341089"/>
              <a:gd name="connsiteX5" fmla="*/ 507597 w 1985751"/>
              <a:gd name="connsiteY5" fmla="*/ 141245 h 2341089"/>
              <a:gd name="connsiteX0" fmla="*/ 507597 w 1953678"/>
              <a:gd name="connsiteY0" fmla="*/ 141245 h 2341089"/>
              <a:gd name="connsiteX1" fmla="*/ 641727 w 1953678"/>
              <a:gd name="connsiteY1" fmla="*/ 105798 h 2341089"/>
              <a:gd name="connsiteX2" fmla="*/ 666712 w 1953678"/>
              <a:gd name="connsiteY2" fmla="*/ 0 h 2341089"/>
              <a:gd name="connsiteX3" fmla="*/ 1953678 w 1953678"/>
              <a:gd name="connsiteY3" fmla="*/ 171172 h 2341089"/>
              <a:gd name="connsiteX4" fmla="*/ 0 w 1953678"/>
              <a:gd name="connsiteY4" fmla="*/ 2341089 h 2341089"/>
              <a:gd name="connsiteX5" fmla="*/ 507597 w 1953678"/>
              <a:gd name="connsiteY5" fmla="*/ 141245 h 2341089"/>
              <a:gd name="connsiteX0" fmla="*/ 507597 w 1953678"/>
              <a:gd name="connsiteY0" fmla="*/ 182018 h 2381862"/>
              <a:gd name="connsiteX1" fmla="*/ 641727 w 1953678"/>
              <a:gd name="connsiteY1" fmla="*/ 146571 h 2381862"/>
              <a:gd name="connsiteX2" fmla="*/ 1426699 w 1953678"/>
              <a:gd name="connsiteY2" fmla="*/ 0 h 2381862"/>
              <a:gd name="connsiteX3" fmla="*/ 1953678 w 1953678"/>
              <a:gd name="connsiteY3" fmla="*/ 211945 h 2381862"/>
              <a:gd name="connsiteX4" fmla="*/ 0 w 1953678"/>
              <a:gd name="connsiteY4" fmla="*/ 2381862 h 2381862"/>
              <a:gd name="connsiteX5" fmla="*/ 507597 w 1953678"/>
              <a:gd name="connsiteY5" fmla="*/ 182018 h 2381862"/>
              <a:gd name="connsiteX0" fmla="*/ 507597 w 1953678"/>
              <a:gd name="connsiteY0" fmla="*/ 182018 h 2381862"/>
              <a:gd name="connsiteX1" fmla="*/ 1409009 w 1953678"/>
              <a:gd name="connsiteY1" fmla="*/ 116669 h 2381862"/>
              <a:gd name="connsiteX2" fmla="*/ 1426699 w 1953678"/>
              <a:gd name="connsiteY2" fmla="*/ 0 h 2381862"/>
              <a:gd name="connsiteX3" fmla="*/ 1953678 w 1953678"/>
              <a:gd name="connsiteY3" fmla="*/ 211945 h 2381862"/>
              <a:gd name="connsiteX4" fmla="*/ 0 w 1953678"/>
              <a:gd name="connsiteY4" fmla="*/ 2381862 h 2381862"/>
              <a:gd name="connsiteX5" fmla="*/ 507597 w 1953678"/>
              <a:gd name="connsiteY5" fmla="*/ 182018 h 2381862"/>
              <a:gd name="connsiteX0" fmla="*/ 1269940 w 1953678"/>
              <a:gd name="connsiteY0" fmla="*/ 143374 h 2381862"/>
              <a:gd name="connsiteX1" fmla="*/ 1409009 w 1953678"/>
              <a:gd name="connsiteY1" fmla="*/ 116669 h 2381862"/>
              <a:gd name="connsiteX2" fmla="*/ 1426699 w 1953678"/>
              <a:gd name="connsiteY2" fmla="*/ 0 h 2381862"/>
              <a:gd name="connsiteX3" fmla="*/ 1953678 w 1953678"/>
              <a:gd name="connsiteY3" fmla="*/ 211945 h 2381862"/>
              <a:gd name="connsiteX4" fmla="*/ 0 w 1953678"/>
              <a:gd name="connsiteY4" fmla="*/ 2381862 h 2381862"/>
              <a:gd name="connsiteX5" fmla="*/ 1269940 w 1953678"/>
              <a:gd name="connsiteY5" fmla="*/ 143374 h 2381862"/>
              <a:gd name="connsiteX0" fmla="*/ 1262335 w 1953678"/>
              <a:gd name="connsiteY0" fmla="*/ 170734 h 2381862"/>
              <a:gd name="connsiteX1" fmla="*/ 1409009 w 1953678"/>
              <a:gd name="connsiteY1" fmla="*/ 116669 h 2381862"/>
              <a:gd name="connsiteX2" fmla="*/ 1426699 w 1953678"/>
              <a:gd name="connsiteY2" fmla="*/ 0 h 2381862"/>
              <a:gd name="connsiteX3" fmla="*/ 1953678 w 1953678"/>
              <a:gd name="connsiteY3" fmla="*/ 211945 h 2381862"/>
              <a:gd name="connsiteX4" fmla="*/ 0 w 1953678"/>
              <a:gd name="connsiteY4" fmla="*/ 2381862 h 2381862"/>
              <a:gd name="connsiteX5" fmla="*/ 1262335 w 1953678"/>
              <a:gd name="connsiteY5" fmla="*/ 170734 h 2381862"/>
              <a:gd name="connsiteX0" fmla="*/ 1262335 w 1953678"/>
              <a:gd name="connsiteY0" fmla="*/ 164121 h 2375249"/>
              <a:gd name="connsiteX1" fmla="*/ 1409009 w 1953678"/>
              <a:gd name="connsiteY1" fmla="*/ 110056 h 2375249"/>
              <a:gd name="connsiteX2" fmla="*/ 1429282 w 1953678"/>
              <a:gd name="connsiteY2" fmla="*/ 0 h 2375249"/>
              <a:gd name="connsiteX3" fmla="*/ 1953678 w 1953678"/>
              <a:gd name="connsiteY3" fmla="*/ 205332 h 2375249"/>
              <a:gd name="connsiteX4" fmla="*/ 0 w 1953678"/>
              <a:gd name="connsiteY4" fmla="*/ 2375249 h 2375249"/>
              <a:gd name="connsiteX5" fmla="*/ 1262335 w 1953678"/>
              <a:gd name="connsiteY5" fmla="*/ 164121 h 2375249"/>
              <a:gd name="connsiteX0" fmla="*/ 1421560 w 2112903"/>
              <a:gd name="connsiteY0" fmla="*/ 164121 h 2551479"/>
              <a:gd name="connsiteX1" fmla="*/ 1568234 w 2112903"/>
              <a:gd name="connsiteY1" fmla="*/ 110056 h 2551479"/>
              <a:gd name="connsiteX2" fmla="*/ 1588507 w 2112903"/>
              <a:gd name="connsiteY2" fmla="*/ 0 h 2551479"/>
              <a:gd name="connsiteX3" fmla="*/ 2112903 w 2112903"/>
              <a:gd name="connsiteY3" fmla="*/ 205332 h 2551479"/>
              <a:gd name="connsiteX4" fmla="*/ 0 w 2112903"/>
              <a:gd name="connsiteY4" fmla="*/ 2551479 h 2551479"/>
              <a:gd name="connsiteX5" fmla="*/ 1421560 w 2112903"/>
              <a:gd name="connsiteY5" fmla="*/ 164121 h 2551479"/>
              <a:gd name="connsiteX0" fmla="*/ 1434595 w 2112903"/>
              <a:gd name="connsiteY0" fmla="*/ 107855 h 2551479"/>
              <a:gd name="connsiteX1" fmla="*/ 1568234 w 2112903"/>
              <a:gd name="connsiteY1" fmla="*/ 110056 h 2551479"/>
              <a:gd name="connsiteX2" fmla="*/ 1588507 w 2112903"/>
              <a:gd name="connsiteY2" fmla="*/ 0 h 2551479"/>
              <a:gd name="connsiteX3" fmla="*/ 2112903 w 2112903"/>
              <a:gd name="connsiteY3" fmla="*/ 205332 h 2551479"/>
              <a:gd name="connsiteX4" fmla="*/ 0 w 2112903"/>
              <a:gd name="connsiteY4" fmla="*/ 2551479 h 2551479"/>
              <a:gd name="connsiteX5" fmla="*/ 1434595 w 2112903"/>
              <a:gd name="connsiteY5" fmla="*/ 107855 h 2551479"/>
              <a:gd name="connsiteX0" fmla="*/ 1434595 w 2112903"/>
              <a:gd name="connsiteY0" fmla="*/ 107855 h 2551479"/>
              <a:gd name="connsiteX1" fmla="*/ 1551585 w 2112903"/>
              <a:gd name="connsiteY1" fmla="*/ 95013 h 2551479"/>
              <a:gd name="connsiteX2" fmla="*/ 1588507 w 2112903"/>
              <a:gd name="connsiteY2" fmla="*/ 0 h 2551479"/>
              <a:gd name="connsiteX3" fmla="*/ 2112903 w 2112903"/>
              <a:gd name="connsiteY3" fmla="*/ 205332 h 2551479"/>
              <a:gd name="connsiteX4" fmla="*/ 0 w 2112903"/>
              <a:gd name="connsiteY4" fmla="*/ 2551479 h 2551479"/>
              <a:gd name="connsiteX5" fmla="*/ 1434595 w 2112903"/>
              <a:gd name="connsiteY5" fmla="*/ 107855 h 2551479"/>
              <a:gd name="connsiteX0" fmla="*/ 1434595 w 2112903"/>
              <a:gd name="connsiteY0" fmla="*/ 127462 h 2571086"/>
              <a:gd name="connsiteX1" fmla="*/ 1551585 w 2112903"/>
              <a:gd name="connsiteY1" fmla="*/ 114620 h 2571086"/>
              <a:gd name="connsiteX2" fmla="*/ 1583540 w 2112903"/>
              <a:gd name="connsiteY2" fmla="*/ 0 h 2571086"/>
              <a:gd name="connsiteX3" fmla="*/ 2112903 w 2112903"/>
              <a:gd name="connsiteY3" fmla="*/ 224939 h 2571086"/>
              <a:gd name="connsiteX4" fmla="*/ 0 w 2112903"/>
              <a:gd name="connsiteY4" fmla="*/ 2571086 h 2571086"/>
              <a:gd name="connsiteX5" fmla="*/ 1434595 w 2112903"/>
              <a:gd name="connsiteY5" fmla="*/ 127462 h 2571086"/>
              <a:gd name="connsiteX0" fmla="*/ 1419953 w 2112903"/>
              <a:gd name="connsiteY0" fmla="*/ 152035 h 2571086"/>
              <a:gd name="connsiteX1" fmla="*/ 1551585 w 2112903"/>
              <a:gd name="connsiteY1" fmla="*/ 114620 h 2571086"/>
              <a:gd name="connsiteX2" fmla="*/ 1583540 w 2112903"/>
              <a:gd name="connsiteY2" fmla="*/ 0 h 2571086"/>
              <a:gd name="connsiteX3" fmla="*/ 2112903 w 2112903"/>
              <a:gd name="connsiteY3" fmla="*/ 224939 h 2571086"/>
              <a:gd name="connsiteX4" fmla="*/ 0 w 2112903"/>
              <a:gd name="connsiteY4" fmla="*/ 2571086 h 2571086"/>
              <a:gd name="connsiteX5" fmla="*/ 1419953 w 2112903"/>
              <a:gd name="connsiteY5" fmla="*/ 152035 h 2571086"/>
              <a:gd name="connsiteX0" fmla="*/ 1419953 w 2083987"/>
              <a:gd name="connsiteY0" fmla="*/ 152035 h 2571086"/>
              <a:gd name="connsiteX1" fmla="*/ 1551585 w 2083987"/>
              <a:gd name="connsiteY1" fmla="*/ 114620 h 2571086"/>
              <a:gd name="connsiteX2" fmla="*/ 1583540 w 2083987"/>
              <a:gd name="connsiteY2" fmla="*/ 0 h 2571086"/>
              <a:gd name="connsiteX3" fmla="*/ 2083987 w 2083987"/>
              <a:gd name="connsiteY3" fmla="*/ 256942 h 2571086"/>
              <a:gd name="connsiteX4" fmla="*/ 0 w 2083987"/>
              <a:gd name="connsiteY4" fmla="*/ 2571086 h 2571086"/>
              <a:gd name="connsiteX5" fmla="*/ 1419953 w 2083987"/>
              <a:gd name="connsiteY5" fmla="*/ 152035 h 2571086"/>
              <a:gd name="connsiteX0" fmla="*/ 2011337 w 2675371"/>
              <a:gd name="connsiteY0" fmla="*/ 152035 h 2202659"/>
              <a:gd name="connsiteX1" fmla="*/ 2142969 w 2675371"/>
              <a:gd name="connsiteY1" fmla="*/ 114620 h 2202659"/>
              <a:gd name="connsiteX2" fmla="*/ 2174924 w 2675371"/>
              <a:gd name="connsiteY2" fmla="*/ 0 h 2202659"/>
              <a:gd name="connsiteX3" fmla="*/ 2675371 w 2675371"/>
              <a:gd name="connsiteY3" fmla="*/ 256942 h 2202659"/>
              <a:gd name="connsiteX4" fmla="*/ 0 w 2675371"/>
              <a:gd name="connsiteY4" fmla="*/ 2202659 h 2202659"/>
              <a:gd name="connsiteX5" fmla="*/ 2011337 w 2675371"/>
              <a:gd name="connsiteY5" fmla="*/ 152035 h 2202659"/>
              <a:gd name="connsiteX0" fmla="*/ 1087350 w 2675371"/>
              <a:gd name="connsiteY0" fmla="*/ 99271 h 2202659"/>
              <a:gd name="connsiteX1" fmla="*/ 2142969 w 2675371"/>
              <a:gd name="connsiteY1" fmla="*/ 114620 h 2202659"/>
              <a:gd name="connsiteX2" fmla="*/ 2174924 w 2675371"/>
              <a:gd name="connsiteY2" fmla="*/ 0 h 2202659"/>
              <a:gd name="connsiteX3" fmla="*/ 2675371 w 2675371"/>
              <a:gd name="connsiteY3" fmla="*/ 256942 h 2202659"/>
              <a:gd name="connsiteX4" fmla="*/ 0 w 2675371"/>
              <a:gd name="connsiteY4" fmla="*/ 2202659 h 2202659"/>
              <a:gd name="connsiteX5" fmla="*/ 1087350 w 2675371"/>
              <a:gd name="connsiteY5" fmla="*/ 99271 h 2202659"/>
              <a:gd name="connsiteX0" fmla="*/ 1087350 w 2675371"/>
              <a:gd name="connsiteY0" fmla="*/ 243661 h 2347049"/>
              <a:gd name="connsiteX1" fmla="*/ 1357930 w 2675371"/>
              <a:gd name="connsiteY1" fmla="*/ 0 h 2347049"/>
              <a:gd name="connsiteX2" fmla="*/ 2174924 w 2675371"/>
              <a:gd name="connsiteY2" fmla="*/ 144390 h 2347049"/>
              <a:gd name="connsiteX3" fmla="*/ 2675371 w 2675371"/>
              <a:gd name="connsiteY3" fmla="*/ 401332 h 2347049"/>
              <a:gd name="connsiteX4" fmla="*/ 0 w 2675371"/>
              <a:gd name="connsiteY4" fmla="*/ 2347049 h 2347049"/>
              <a:gd name="connsiteX5" fmla="*/ 1087350 w 2675371"/>
              <a:gd name="connsiteY5" fmla="*/ 243661 h 2347049"/>
              <a:gd name="connsiteX0" fmla="*/ 1087350 w 2675371"/>
              <a:gd name="connsiteY0" fmla="*/ 243661 h 2347049"/>
              <a:gd name="connsiteX1" fmla="*/ 1357930 w 2675371"/>
              <a:gd name="connsiteY1" fmla="*/ 0 h 2347049"/>
              <a:gd name="connsiteX2" fmla="*/ 2675371 w 2675371"/>
              <a:gd name="connsiteY2" fmla="*/ 401332 h 2347049"/>
              <a:gd name="connsiteX3" fmla="*/ 0 w 2675371"/>
              <a:gd name="connsiteY3" fmla="*/ 2347049 h 2347049"/>
              <a:gd name="connsiteX4" fmla="*/ 1087350 w 2675371"/>
              <a:gd name="connsiteY4" fmla="*/ 243661 h 2347049"/>
              <a:gd name="connsiteX0" fmla="*/ 1087350 w 1742914"/>
              <a:gd name="connsiteY0" fmla="*/ 243661 h 2347049"/>
              <a:gd name="connsiteX1" fmla="*/ 1357930 w 1742914"/>
              <a:gd name="connsiteY1" fmla="*/ 0 h 2347049"/>
              <a:gd name="connsiteX2" fmla="*/ 1742914 w 1742914"/>
              <a:gd name="connsiteY2" fmla="*/ 672702 h 2347049"/>
              <a:gd name="connsiteX3" fmla="*/ 0 w 1742914"/>
              <a:gd name="connsiteY3" fmla="*/ 2347049 h 2347049"/>
              <a:gd name="connsiteX4" fmla="*/ 1087350 w 1742914"/>
              <a:gd name="connsiteY4" fmla="*/ 243661 h 2347049"/>
              <a:gd name="connsiteX0" fmla="*/ 861304 w 1516868"/>
              <a:gd name="connsiteY0" fmla="*/ 243661 h 2385392"/>
              <a:gd name="connsiteX1" fmla="*/ 1131884 w 1516868"/>
              <a:gd name="connsiteY1" fmla="*/ 0 h 2385392"/>
              <a:gd name="connsiteX2" fmla="*/ 1516868 w 1516868"/>
              <a:gd name="connsiteY2" fmla="*/ 672702 h 2385392"/>
              <a:gd name="connsiteX3" fmla="*/ 0 w 1516868"/>
              <a:gd name="connsiteY3" fmla="*/ 2385392 h 2385392"/>
              <a:gd name="connsiteX4" fmla="*/ 861304 w 1516868"/>
              <a:gd name="connsiteY4" fmla="*/ 243661 h 2385392"/>
              <a:gd name="connsiteX0" fmla="*/ 861304 w 1516868"/>
              <a:gd name="connsiteY0" fmla="*/ 243661 h 2385392"/>
              <a:gd name="connsiteX1" fmla="*/ 1131884 w 1516868"/>
              <a:gd name="connsiteY1" fmla="*/ 0 h 2385392"/>
              <a:gd name="connsiteX2" fmla="*/ 1409587 w 1516868"/>
              <a:gd name="connsiteY2" fmla="*/ 515489 h 2385392"/>
              <a:gd name="connsiteX3" fmla="*/ 1516868 w 1516868"/>
              <a:gd name="connsiteY3" fmla="*/ 672702 h 2385392"/>
              <a:gd name="connsiteX4" fmla="*/ 0 w 1516868"/>
              <a:gd name="connsiteY4" fmla="*/ 2385392 h 2385392"/>
              <a:gd name="connsiteX5" fmla="*/ 861304 w 1516868"/>
              <a:gd name="connsiteY5" fmla="*/ 243661 h 2385392"/>
              <a:gd name="connsiteX0" fmla="*/ 861304 w 3058639"/>
              <a:gd name="connsiteY0" fmla="*/ 243661 h 2385392"/>
              <a:gd name="connsiteX1" fmla="*/ 1131884 w 3058639"/>
              <a:gd name="connsiteY1" fmla="*/ 0 h 2385392"/>
              <a:gd name="connsiteX2" fmla="*/ 3058639 w 3058639"/>
              <a:gd name="connsiteY2" fmla="*/ 2100220 h 2385392"/>
              <a:gd name="connsiteX3" fmla="*/ 1516868 w 3058639"/>
              <a:gd name="connsiteY3" fmla="*/ 672702 h 2385392"/>
              <a:gd name="connsiteX4" fmla="*/ 0 w 3058639"/>
              <a:gd name="connsiteY4" fmla="*/ 2385392 h 2385392"/>
              <a:gd name="connsiteX5" fmla="*/ 861304 w 3058639"/>
              <a:gd name="connsiteY5" fmla="*/ 243661 h 238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8639" h="2385392">
                <a:moveTo>
                  <a:pt x="861304" y="243661"/>
                </a:moveTo>
                <a:lnTo>
                  <a:pt x="1131884" y="0"/>
                </a:lnTo>
                <a:lnTo>
                  <a:pt x="3058639" y="2100220"/>
                </a:lnTo>
                <a:lnTo>
                  <a:pt x="1516868" y="672702"/>
                </a:lnTo>
                <a:lnTo>
                  <a:pt x="0" y="2385392"/>
                </a:lnTo>
                <a:lnTo>
                  <a:pt x="861304" y="243661"/>
                </a:lnTo>
                <a:close/>
              </a:path>
            </a:pathLst>
          </a:custGeom>
          <a:solidFill>
            <a:schemeClr val="bg2">
              <a:lumMod val="90000"/>
              <a:alpha val="8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Ecken des Rechtecks auf der gleichen Seite schneiden 1348"/>
          <p:cNvSpPr/>
          <p:nvPr/>
        </p:nvSpPr>
        <p:spPr bwMode="auto">
          <a:xfrm rot="2874113">
            <a:off x="7423583" y="2242374"/>
            <a:ext cx="1565620" cy="1578220"/>
          </a:xfrm>
          <a:custGeom>
            <a:avLst/>
            <a:gdLst>
              <a:gd name="connsiteX0" fmla="*/ 86434 w 710039"/>
              <a:gd name="connsiteY0" fmla="*/ 0 h 518592"/>
              <a:gd name="connsiteX1" fmla="*/ 623605 w 710039"/>
              <a:gd name="connsiteY1" fmla="*/ 0 h 518592"/>
              <a:gd name="connsiteX2" fmla="*/ 710039 w 710039"/>
              <a:gd name="connsiteY2" fmla="*/ 86434 h 518592"/>
              <a:gd name="connsiteX3" fmla="*/ 710039 w 710039"/>
              <a:gd name="connsiteY3" fmla="*/ 518592 h 518592"/>
              <a:gd name="connsiteX4" fmla="*/ 710039 w 710039"/>
              <a:gd name="connsiteY4" fmla="*/ 518592 h 518592"/>
              <a:gd name="connsiteX5" fmla="*/ 0 w 710039"/>
              <a:gd name="connsiteY5" fmla="*/ 518592 h 518592"/>
              <a:gd name="connsiteX6" fmla="*/ 0 w 710039"/>
              <a:gd name="connsiteY6" fmla="*/ 518592 h 518592"/>
              <a:gd name="connsiteX7" fmla="*/ 0 w 710039"/>
              <a:gd name="connsiteY7" fmla="*/ 86434 h 518592"/>
              <a:gd name="connsiteX8" fmla="*/ 86434 w 710039"/>
              <a:gd name="connsiteY8" fmla="*/ 0 h 518592"/>
              <a:gd name="connsiteX0" fmla="*/ 276934 w 710039"/>
              <a:gd name="connsiteY0" fmla="*/ 212725 h 518592"/>
              <a:gd name="connsiteX1" fmla="*/ 623605 w 710039"/>
              <a:gd name="connsiteY1" fmla="*/ 0 h 518592"/>
              <a:gd name="connsiteX2" fmla="*/ 710039 w 710039"/>
              <a:gd name="connsiteY2" fmla="*/ 86434 h 518592"/>
              <a:gd name="connsiteX3" fmla="*/ 710039 w 710039"/>
              <a:gd name="connsiteY3" fmla="*/ 518592 h 518592"/>
              <a:gd name="connsiteX4" fmla="*/ 710039 w 710039"/>
              <a:gd name="connsiteY4" fmla="*/ 518592 h 518592"/>
              <a:gd name="connsiteX5" fmla="*/ 0 w 710039"/>
              <a:gd name="connsiteY5" fmla="*/ 518592 h 518592"/>
              <a:gd name="connsiteX6" fmla="*/ 0 w 710039"/>
              <a:gd name="connsiteY6" fmla="*/ 518592 h 518592"/>
              <a:gd name="connsiteX7" fmla="*/ 0 w 710039"/>
              <a:gd name="connsiteY7" fmla="*/ 86434 h 518592"/>
              <a:gd name="connsiteX8" fmla="*/ 276934 w 710039"/>
              <a:gd name="connsiteY8" fmla="*/ 212725 h 518592"/>
              <a:gd name="connsiteX0" fmla="*/ 276934 w 710039"/>
              <a:gd name="connsiteY0" fmla="*/ 212725 h 518592"/>
              <a:gd name="connsiteX1" fmla="*/ 623605 w 710039"/>
              <a:gd name="connsiteY1" fmla="*/ 0 h 518592"/>
              <a:gd name="connsiteX2" fmla="*/ 710039 w 710039"/>
              <a:gd name="connsiteY2" fmla="*/ 86434 h 518592"/>
              <a:gd name="connsiteX3" fmla="*/ 710039 w 710039"/>
              <a:gd name="connsiteY3" fmla="*/ 518592 h 518592"/>
              <a:gd name="connsiteX4" fmla="*/ 710039 w 710039"/>
              <a:gd name="connsiteY4" fmla="*/ 518592 h 518592"/>
              <a:gd name="connsiteX5" fmla="*/ 0 w 710039"/>
              <a:gd name="connsiteY5" fmla="*/ 518592 h 518592"/>
              <a:gd name="connsiteX6" fmla="*/ 0 w 710039"/>
              <a:gd name="connsiteY6" fmla="*/ 518592 h 518592"/>
              <a:gd name="connsiteX7" fmla="*/ 0 w 710039"/>
              <a:gd name="connsiteY7" fmla="*/ 86434 h 518592"/>
              <a:gd name="connsiteX8" fmla="*/ 276934 w 710039"/>
              <a:gd name="connsiteY8" fmla="*/ 212725 h 518592"/>
              <a:gd name="connsiteX0" fmla="*/ 276934 w 710039"/>
              <a:gd name="connsiteY0" fmla="*/ 212725 h 518592"/>
              <a:gd name="connsiteX1" fmla="*/ 623605 w 710039"/>
              <a:gd name="connsiteY1" fmla="*/ 0 h 518592"/>
              <a:gd name="connsiteX2" fmla="*/ 710039 w 710039"/>
              <a:gd name="connsiteY2" fmla="*/ 86434 h 518592"/>
              <a:gd name="connsiteX3" fmla="*/ 710039 w 710039"/>
              <a:gd name="connsiteY3" fmla="*/ 518592 h 518592"/>
              <a:gd name="connsiteX4" fmla="*/ 710039 w 710039"/>
              <a:gd name="connsiteY4" fmla="*/ 518592 h 518592"/>
              <a:gd name="connsiteX5" fmla="*/ 0 w 710039"/>
              <a:gd name="connsiteY5" fmla="*/ 518592 h 518592"/>
              <a:gd name="connsiteX6" fmla="*/ 0 w 710039"/>
              <a:gd name="connsiteY6" fmla="*/ 518592 h 518592"/>
              <a:gd name="connsiteX7" fmla="*/ 0 w 710039"/>
              <a:gd name="connsiteY7" fmla="*/ 86434 h 518592"/>
              <a:gd name="connsiteX8" fmla="*/ 276934 w 710039"/>
              <a:gd name="connsiteY8" fmla="*/ 212725 h 518592"/>
              <a:gd name="connsiteX0" fmla="*/ 775409 w 1208514"/>
              <a:gd name="connsiteY0" fmla="*/ 303733 h 609600"/>
              <a:gd name="connsiteX1" fmla="*/ 1122080 w 1208514"/>
              <a:gd name="connsiteY1" fmla="*/ 91008 h 609600"/>
              <a:gd name="connsiteX2" fmla="*/ 1208514 w 1208514"/>
              <a:gd name="connsiteY2" fmla="*/ 177442 h 609600"/>
              <a:gd name="connsiteX3" fmla="*/ 1208514 w 1208514"/>
              <a:gd name="connsiteY3" fmla="*/ 609600 h 609600"/>
              <a:gd name="connsiteX4" fmla="*/ 1208514 w 1208514"/>
              <a:gd name="connsiteY4" fmla="*/ 609600 h 609600"/>
              <a:gd name="connsiteX5" fmla="*/ 498475 w 1208514"/>
              <a:gd name="connsiteY5" fmla="*/ 609600 h 609600"/>
              <a:gd name="connsiteX6" fmla="*/ 0 w 1208514"/>
              <a:gd name="connsiteY6" fmla="*/ 0 h 609600"/>
              <a:gd name="connsiteX7" fmla="*/ 498475 w 1208514"/>
              <a:gd name="connsiteY7" fmla="*/ 177442 h 609600"/>
              <a:gd name="connsiteX8" fmla="*/ 775409 w 1208514"/>
              <a:gd name="connsiteY8" fmla="*/ 303733 h 609600"/>
              <a:gd name="connsiteX0" fmla="*/ 775409 w 1208514"/>
              <a:gd name="connsiteY0" fmla="*/ 335841 h 641708"/>
              <a:gd name="connsiteX1" fmla="*/ 1122080 w 1208514"/>
              <a:gd name="connsiteY1" fmla="*/ 123116 h 641708"/>
              <a:gd name="connsiteX2" fmla="*/ 1208514 w 1208514"/>
              <a:gd name="connsiteY2" fmla="*/ 209550 h 641708"/>
              <a:gd name="connsiteX3" fmla="*/ 1208514 w 1208514"/>
              <a:gd name="connsiteY3" fmla="*/ 641708 h 641708"/>
              <a:gd name="connsiteX4" fmla="*/ 1208514 w 1208514"/>
              <a:gd name="connsiteY4" fmla="*/ 641708 h 641708"/>
              <a:gd name="connsiteX5" fmla="*/ 498475 w 1208514"/>
              <a:gd name="connsiteY5" fmla="*/ 641708 h 641708"/>
              <a:gd name="connsiteX6" fmla="*/ 0 w 1208514"/>
              <a:gd name="connsiteY6" fmla="*/ 32108 h 641708"/>
              <a:gd name="connsiteX7" fmla="*/ 187325 w 1208514"/>
              <a:gd name="connsiteY7" fmla="*/ 0 h 641708"/>
              <a:gd name="connsiteX8" fmla="*/ 775409 w 1208514"/>
              <a:gd name="connsiteY8" fmla="*/ 335841 h 641708"/>
              <a:gd name="connsiteX0" fmla="*/ 1397709 w 1830814"/>
              <a:gd name="connsiteY0" fmla="*/ 335841 h 1565633"/>
              <a:gd name="connsiteX1" fmla="*/ 1744380 w 1830814"/>
              <a:gd name="connsiteY1" fmla="*/ 123116 h 1565633"/>
              <a:gd name="connsiteX2" fmla="*/ 1830814 w 1830814"/>
              <a:gd name="connsiteY2" fmla="*/ 209550 h 1565633"/>
              <a:gd name="connsiteX3" fmla="*/ 1830814 w 1830814"/>
              <a:gd name="connsiteY3" fmla="*/ 641708 h 1565633"/>
              <a:gd name="connsiteX4" fmla="*/ 1830814 w 1830814"/>
              <a:gd name="connsiteY4" fmla="*/ 641708 h 1565633"/>
              <a:gd name="connsiteX5" fmla="*/ 0 w 1830814"/>
              <a:gd name="connsiteY5" fmla="*/ 1565633 h 1565633"/>
              <a:gd name="connsiteX6" fmla="*/ 622300 w 1830814"/>
              <a:gd name="connsiteY6" fmla="*/ 32108 h 1565633"/>
              <a:gd name="connsiteX7" fmla="*/ 809625 w 1830814"/>
              <a:gd name="connsiteY7" fmla="*/ 0 h 1565633"/>
              <a:gd name="connsiteX8" fmla="*/ 1397709 w 1830814"/>
              <a:gd name="connsiteY8" fmla="*/ 335841 h 1565633"/>
              <a:gd name="connsiteX0" fmla="*/ 1397709 w 1830814"/>
              <a:gd name="connsiteY0" fmla="*/ 335841 h 1565633"/>
              <a:gd name="connsiteX1" fmla="*/ 1744380 w 1830814"/>
              <a:gd name="connsiteY1" fmla="*/ 123116 h 1565633"/>
              <a:gd name="connsiteX2" fmla="*/ 1830814 w 1830814"/>
              <a:gd name="connsiteY2" fmla="*/ 209550 h 1565633"/>
              <a:gd name="connsiteX3" fmla="*/ 1830814 w 1830814"/>
              <a:gd name="connsiteY3" fmla="*/ 641708 h 1565633"/>
              <a:gd name="connsiteX4" fmla="*/ 1830814 w 1830814"/>
              <a:gd name="connsiteY4" fmla="*/ 641708 h 1565633"/>
              <a:gd name="connsiteX5" fmla="*/ 0 w 1830814"/>
              <a:gd name="connsiteY5" fmla="*/ 1565633 h 1565633"/>
              <a:gd name="connsiteX6" fmla="*/ 622300 w 1830814"/>
              <a:gd name="connsiteY6" fmla="*/ 32108 h 1565633"/>
              <a:gd name="connsiteX7" fmla="*/ 809625 w 1830814"/>
              <a:gd name="connsiteY7" fmla="*/ 0 h 1565633"/>
              <a:gd name="connsiteX8" fmla="*/ 1397709 w 1830814"/>
              <a:gd name="connsiteY8" fmla="*/ 335841 h 1565633"/>
              <a:gd name="connsiteX0" fmla="*/ 1398665 w 1831770"/>
              <a:gd name="connsiteY0" fmla="*/ 335841 h 1618928"/>
              <a:gd name="connsiteX1" fmla="*/ 1745336 w 1831770"/>
              <a:gd name="connsiteY1" fmla="*/ 123116 h 1618928"/>
              <a:gd name="connsiteX2" fmla="*/ 1831770 w 1831770"/>
              <a:gd name="connsiteY2" fmla="*/ 209550 h 1618928"/>
              <a:gd name="connsiteX3" fmla="*/ 1831770 w 1831770"/>
              <a:gd name="connsiteY3" fmla="*/ 641708 h 1618928"/>
              <a:gd name="connsiteX4" fmla="*/ 1831770 w 1831770"/>
              <a:gd name="connsiteY4" fmla="*/ 641708 h 1618928"/>
              <a:gd name="connsiteX5" fmla="*/ 517320 w 1831770"/>
              <a:gd name="connsiteY5" fmla="*/ 1210033 h 1618928"/>
              <a:gd name="connsiteX6" fmla="*/ 956 w 1831770"/>
              <a:gd name="connsiteY6" fmla="*/ 1565633 h 1618928"/>
              <a:gd name="connsiteX7" fmla="*/ 623256 w 1831770"/>
              <a:gd name="connsiteY7" fmla="*/ 32108 h 1618928"/>
              <a:gd name="connsiteX8" fmla="*/ 810581 w 1831770"/>
              <a:gd name="connsiteY8" fmla="*/ 0 h 1618928"/>
              <a:gd name="connsiteX9" fmla="*/ 1398665 w 1831770"/>
              <a:gd name="connsiteY9" fmla="*/ 335841 h 1618928"/>
              <a:gd name="connsiteX0" fmla="*/ 1402542 w 1835647"/>
              <a:gd name="connsiteY0" fmla="*/ 335841 h 1614731"/>
              <a:gd name="connsiteX1" fmla="*/ 1749213 w 1835647"/>
              <a:gd name="connsiteY1" fmla="*/ 123116 h 1614731"/>
              <a:gd name="connsiteX2" fmla="*/ 1835647 w 1835647"/>
              <a:gd name="connsiteY2" fmla="*/ 209550 h 1614731"/>
              <a:gd name="connsiteX3" fmla="*/ 1835647 w 1835647"/>
              <a:gd name="connsiteY3" fmla="*/ 641708 h 1614731"/>
              <a:gd name="connsiteX4" fmla="*/ 1835647 w 1835647"/>
              <a:gd name="connsiteY4" fmla="*/ 641708 h 1614731"/>
              <a:gd name="connsiteX5" fmla="*/ 308472 w 1835647"/>
              <a:gd name="connsiteY5" fmla="*/ 1162408 h 1614731"/>
              <a:gd name="connsiteX6" fmla="*/ 4833 w 1835647"/>
              <a:gd name="connsiteY6" fmla="*/ 1565633 h 1614731"/>
              <a:gd name="connsiteX7" fmla="*/ 627133 w 1835647"/>
              <a:gd name="connsiteY7" fmla="*/ 32108 h 1614731"/>
              <a:gd name="connsiteX8" fmla="*/ 814458 w 1835647"/>
              <a:gd name="connsiteY8" fmla="*/ 0 h 1614731"/>
              <a:gd name="connsiteX9" fmla="*/ 1402542 w 1835647"/>
              <a:gd name="connsiteY9" fmla="*/ 335841 h 1614731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482362 w 1831736"/>
              <a:gd name="connsiteY5" fmla="*/ 1089383 h 1609596"/>
              <a:gd name="connsiteX6" fmla="*/ 304561 w 1831736"/>
              <a:gd name="connsiteY6" fmla="*/ 1162408 h 1609596"/>
              <a:gd name="connsiteX7" fmla="*/ 922 w 1831736"/>
              <a:gd name="connsiteY7" fmla="*/ 1565633 h 1609596"/>
              <a:gd name="connsiteX8" fmla="*/ 623222 w 1831736"/>
              <a:gd name="connsiteY8" fmla="*/ 32108 h 1609596"/>
              <a:gd name="connsiteX9" fmla="*/ 810547 w 1831736"/>
              <a:gd name="connsiteY9" fmla="*/ 0 h 1609596"/>
              <a:gd name="connsiteX10" fmla="*/ 1398631 w 1831736"/>
              <a:gd name="connsiteY10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428387 w 1831736"/>
              <a:gd name="connsiteY5" fmla="*/ 990958 h 1609596"/>
              <a:gd name="connsiteX6" fmla="*/ 304561 w 1831736"/>
              <a:gd name="connsiteY6" fmla="*/ 1162408 h 1609596"/>
              <a:gd name="connsiteX7" fmla="*/ 922 w 1831736"/>
              <a:gd name="connsiteY7" fmla="*/ 1565633 h 1609596"/>
              <a:gd name="connsiteX8" fmla="*/ 623222 w 1831736"/>
              <a:gd name="connsiteY8" fmla="*/ 32108 h 1609596"/>
              <a:gd name="connsiteX9" fmla="*/ 810547 w 1831736"/>
              <a:gd name="connsiteY9" fmla="*/ 0 h 1609596"/>
              <a:gd name="connsiteX10" fmla="*/ 1398631 w 1831736"/>
              <a:gd name="connsiteY10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666511 w 1831736"/>
              <a:gd name="connsiteY5" fmla="*/ 927458 h 1609596"/>
              <a:gd name="connsiteX6" fmla="*/ 428387 w 1831736"/>
              <a:gd name="connsiteY6" fmla="*/ 990958 h 1609596"/>
              <a:gd name="connsiteX7" fmla="*/ 304561 w 1831736"/>
              <a:gd name="connsiteY7" fmla="*/ 1162408 h 1609596"/>
              <a:gd name="connsiteX8" fmla="*/ 922 w 1831736"/>
              <a:gd name="connsiteY8" fmla="*/ 1565633 h 1609596"/>
              <a:gd name="connsiteX9" fmla="*/ 623222 w 1831736"/>
              <a:gd name="connsiteY9" fmla="*/ 32108 h 1609596"/>
              <a:gd name="connsiteX10" fmla="*/ 810547 w 1831736"/>
              <a:gd name="connsiteY10" fmla="*/ 0 h 1609596"/>
              <a:gd name="connsiteX11" fmla="*/ 1398631 w 1831736"/>
              <a:gd name="connsiteY11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717311 w 1831736"/>
              <a:gd name="connsiteY5" fmla="*/ 911583 h 1609596"/>
              <a:gd name="connsiteX6" fmla="*/ 428387 w 1831736"/>
              <a:gd name="connsiteY6" fmla="*/ 990958 h 1609596"/>
              <a:gd name="connsiteX7" fmla="*/ 304561 w 1831736"/>
              <a:gd name="connsiteY7" fmla="*/ 1162408 h 1609596"/>
              <a:gd name="connsiteX8" fmla="*/ 922 w 1831736"/>
              <a:gd name="connsiteY8" fmla="*/ 1565633 h 1609596"/>
              <a:gd name="connsiteX9" fmla="*/ 623222 w 1831736"/>
              <a:gd name="connsiteY9" fmla="*/ 32108 h 1609596"/>
              <a:gd name="connsiteX10" fmla="*/ 810547 w 1831736"/>
              <a:gd name="connsiteY10" fmla="*/ 0 h 1609596"/>
              <a:gd name="connsiteX11" fmla="*/ 1398631 w 1831736"/>
              <a:gd name="connsiteY11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910986 w 1831736"/>
              <a:gd name="connsiteY5" fmla="*/ 867133 h 1609596"/>
              <a:gd name="connsiteX6" fmla="*/ 717311 w 1831736"/>
              <a:gd name="connsiteY6" fmla="*/ 911583 h 1609596"/>
              <a:gd name="connsiteX7" fmla="*/ 428387 w 1831736"/>
              <a:gd name="connsiteY7" fmla="*/ 990958 h 1609596"/>
              <a:gd name="connsiteX8" fmla="*/ 304561 w 1831736"/>
              <a:gd name="connsiteY8" fmla="*/ 1162408 h 1609596"/>
              <a:gd name="connsiteX9" fmla="*/ 922 w 1831736"/>
              <a:gd name="connsiteY9" fmla="*/ 1565633 h 1609596"/>
              <a:gd name="connsiteX10" fmla="*/ 623222 w 1831736"/>
              <a:gd name="connsiteY10" fmla="*/ 32108 h 1609596"/>
              <a:gd name="connsiteX11" fmla="*/ 810547 w 1831736"/>
              <a:gd name="connsiteY11" fmla="*/ 0 h 1609596"/>
              <a:gd name="connsiteX12" fmla="*/ 1398631 w 1831736"/>
              <a:gd name="connsiteY12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961786 w 1831736"/>
              <a:gd name="connsiteY5" fmla="*/ 905233 h 1609596"/>
              <a:gd name="connsiteX6" fmla="*/ 717311 w 1831736"/>
              <a:gd name="connsiteY6" fmla="*/ 911583 h 1609596"/>
              <a:gd name="connsiteX7" fmla="*/ 428387 w 1831736"/>
              <a:gd name="connsiteY7" fmla="*/ 990958 h 1609596"/>
              <a:gd name="connsiteX8" fmla="*/ 304561 w 1831736"/>
              <a:gd name="connsiteY8" fmla="*/ 1162408 h 1609596"/>
              <a:gd name="connsiteX9" fmla="*/ 922 w 1831736"/>
              <a:gd name="connsiteY9" fmla="*/ 1565633 h 1609596"/>
              <a:gd name="connsiteX10" fmla="*/ 623222 w 1831736"/>
              <a:gd name="connsiteY10" fmla="*/ 32108 h 1609596"/>
              <a:gd name="connsiteX11" fmla="*/ 810547 w 1831736"/>
              <a:gd name="connsiteY11" fmla="*/ 0 h 1609596"/>
              <a:gd name="connsiteX12" fmla="*/ 1398631 w 1831736"/>
              <a:gd name="connsiteY12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190386 w 1831736"/>
              <a:gd name="connsiteY5" fmla="*/ 832208 h 1609596"/>
              <a:gd name="connsiteX6" fmla="*/ 961786 w 1831736"/>
              <a:gd name="connsiteY6" fmla="*/ 905233 h 1609596"/>
              <a:gd name="connsiteX7" fmla="*/ 717311 w 1831736"/>
              <a:gd name="connsiteY7" fmla="*/ 911583 h 1609596"/>
              <a:gd name="connsiteX8" fmla="*/ 428387 w 1831736"/>
              <a:gd name="connsiteY8" fmla="*/ 990958 h 1609596"/>
              <a:gd name="connsiteX9" fmla="*/ 304561 w 1831736"/>
              <a:gd name="connsiteY9" fmla="*/ 1162408 h 1609596"/>
              <a:gd name="connsiteX10" fmla="*/ 922 w 1831736"/>
              <a:gd name="connsiteY10" fmla="*/ 1565633 h 1609596"/>
              <a:gd name="connsiteX11" fmla="*/ 623222 w 1831736"/>
              <a:gd name="connsiteY11" fmla="*/ 32108 h 1609596"/>
              <a:gd name="connsiteX12" fmla="*/ 810547 w 1831736"/>
              <a:gd name="connsiteY12" fmla="*/ 0 h 1609596"/>
              <a:gd name="connsiteX13" fmla="*/ 1398631 w 1831736"/>
              <a:gd name="connsiteY13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206261 w 1831736"/>
              <a:gd name="connsiteY5" fmla="*/ 959208 h 1609596"/>
              <a:gd name="connsiteX6" fmla="*/ 961786 w 1831736"/>
              <a:gd name="connsiteY6" fmla="*/ 905233 h 1609596"/>
              <a:gd name="connsiteX7" fmla="*/ 717311 w 1831736"/>
              <a:gd name="connsiteY7" fmla="*/ 911583 h 1609596"/>
              <a:gd name="connsiteX8" fmla="*/ 428387 w 1831736"/>
              <a:gd name="connsiteY8" fmla="*/ 990958 h 1609596"/>
              <a:gd name="connsiteX9" fmla="*/ 304561 w 1831736"/>
              <a:gd name="connsiteY9" fmla="*/ 1162408 h 1609596"/>
              <a:gd name="connsiteX10" fmla="*/ 922 w 1831736"/>
              <a:gd name="connsiteY10" fmla="*/ 1565633 h 1609596"/>
              <a:gd name="connsiteX11" fmla="*/ 623222 w 1831736"/>
              <a:gd name="connsiteY11" fmla="*/ 32108 h 1609596"/>
              <a:gd name="connsiteX12" fmla="*/ 810547 w 1831736"/>
              <a:gd name="connsiteY12" fmla="*/ 0 h 1609596"/>
              <a:gd name="connsiteX13" fmla="*/ 1398631 w 1831736"/>
              <a:gd name="connsiteY13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488836 w 1831736"/>
              <a:gd name="connsiteY5" fmla="*/ 813158 h 1609596"/>
              <a:gd name="connsiteX6" fmla="*/ 1206261 w 1831736"/>
              <a:gd name="connsiteY6" fmla="*/ 959208 h 1609596"/>
              <a:gd name="connsiteX7" fmla="*/ 961786 w 1831736"/>
              <a:gd name="connsiteY7" fmla="*/ 905233 h 1609596"/>
              <a:gd name="connsiteX8" fmla="*/ 717311 w 1831736"/>
              <a:gd name="connsiteY8" fmla="*/ 911583 h 1609596"/>
              <a:gd name="connsiteX9" fmla="*/ 428387 w 1831736"/>
              <a:gd name="connsiteY9" fmla="*/ 990958 h 1609596"/>
              <a:gd name="connsiteX10" fmla="*/ 304561 w 1831736"/>
              <a:gd name="connsiteY10" fmla="*/ 1162408 h 1609596"/>
              <a:gd name="connsiteX11" fmla="*/ 922 w 1831736"/>
              <a:gd name="connsiteY11" fmla="*/ 1565633 h 1609596"/>
              <a:gd name="connsiteX12" fmla="*/ 623222 w 1831736"/>
              <a:gd name="connsiteY12" fmla="*/ 32108 h 1609596"/>
              <a:gd name="connsiteX13" fmla="*/ 810547 w 1831736"/>
              <a:gd name="connsiteY13" fmla="*/ 0 h 1609596"/>
              <a:gd name="connsiteX14" fmla="*/ 1398631 w 1831736"/>
              <a:gd name="connsiteY14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399936 w 1831736"/>
              <a:gd name="connsiteY5" fmla="*/ 1067158 h 1609596"/>
              <a:gd name="connsiteX6" fmla="*/ 1206261 w 1831736"/>
              <a:gd name="connsiteY6" fmla="*/ 959208 h 1609596"/>
              <a:gd name="connsiteX7" fmla="*/ 961786 w 1831736"/>
              <a:gd name="connsiteY7" fmla="*/ 905233 h 1609596"/>
              <a:gd name="connsiteX8" fmla="*/ 717311 w 1831736"/>
              <a:gd name="connsiteY8" fmla="*/ 911583 h 1609596"/>
              <a:gd name="connsiteX9" fmla="*/ 428387 w 1831736"/>
              <a:gd name="connsiteY9" fmla="*/ 990958 h 1609596"/>
              <a:gd name="connsiteX10" fmla="*/ 304561 w 1831736"/>
              <a:gd name="connsiteY10" fmla="*/ 1162408 h 1609596"/>
              <a:gd name="connsiteX11" fmla="*/ 922 w 1831736"/>
              <a:gd name="connsiteY11" fmla="*/ 1565633 h 1609596"/>
              <a:gd name="connsiteX12" fmla="*/ 623222 w 1831736"/>
              <a:gd name="connsiteY12" fmla="*/ 32108 h 1609596"/>
              <a:gd name="connsiteX13" fmla="*/ 810547 w 1831736"/>
              <a:gd name="connsiteY13" fmla="*/ 0 h 1609596"/>
              <a:gd name="connsiteX14" fmla="*/ 1398631 w 1831736"/>
              <a:gd name="connsiteY14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603136 w 1831736"/>
              <a:gd name="connsiteY5" fmla="*/ 863958 h 1609596"/>
              <a:gd name="connsiteX6" fmla="*/ 1399936 w 1831736"/>
              <a:gd name="connsiteY6" fmla="*/ 1067158 h 1609596"/>
              <a:gd name="connsiteX7" fmla="*/ 1206261 w 1831736"/>
              <a:gd name="connsiteY7" fmla="*/ 959208 h 1609596"/>
              <a:gd name="connsiteX8" fmla="*/ 961786 w 1831736"/>
              <a:gd name="connsiteY8" fmla="*/ 905233 h 1609596"/>
              <a:gd name="connsiteX9" fmla="*/ 717311 w 1831736"/>
              <a:gd name="connsiteY9" fmla="*/ 911583 h 1609596"/>
              <a:gd name="connsiteX10" fmla="*/ 428387 w 1831736"/>
              <a:gd name="connsiteY10" fmla="*/ 990958 h 1609596"/>
              <a:gd name="connsiteX11" fmla="*/ 304561 w 1831736"/>
              <a:gd name="connsiteY11" fmla="*/ 1162408 h 1609596"/>
              <a:gd name="connsiteX12" fmla="*/ 922 w 1831736"/>
              <a:gd name="connsiteY12" fmla="*/ 1565633 h 1609596"/>
              <a:gd name="connsiteX13" fmla="*/ 623222 w 1831736"/>
              <a:gd name="connsiteY13" fmla="*/ 32108 h 1609596"/>
              <a:gd name="connsiteX14" fmla="*/ 810547 w 1831736"/>
              <a:gd name="connsiteY14" fmla="*/ 0 h 1609596"/>
              <a:gd name="connsiteX15" fmla="*/ 1398631 w 1831736"/>
              <a:gd name="connsiteY15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634886 w 1831736"/>
              <a:gd name="connsiteY5" fmla="*/ 1314808 h 1609596"/>
              <a:gd name="connsiteX6" fmla="*/ 1399936 w 1831736"/>
              <a:gd name="connsiteY6" fmla="*/ 1067158 h 1609596"/>
              <a:gd name="connsiteX7" fmla="*/ 1206261 w 1831736"/>
              <a:gd name="connsiteY7" fmla="*/ 959208 h 1609596"/>
              <a:gd name="connsiteX8" fmla="*/ 961786 w 1831736"/>
              <a:gd name="connsiteY8" fmla="*/ 905233 h 1609596"/>
              <a:gd name="connsiteX9" fmla="*/ 717311 w 1831736"/>
              <a:gd name="connsiteY9" fmla="*/ 911583 h 1609596"/>
              <a:gd name="connsiteX10" fmla="*/ 428387 w 1831736"/>
              <a:gd name="connsiteY10" fmla="*/ 990958 h 1609596"/>
              <a:gd name="connsiteX11" fmla="*/ 304561 w 1831736"/>
              <a:gd name="connsiteY11" fmla="*/ 1162408 h 1609596"/>
              <a:gd name="connsiteX12" fmla="*/ 922 w 1831736"/>
              <a:gd name="connsiteY12" fmla="*/ 1565633 h 1609596"/>
              <a:gd name="connsiteX13" fmla="*/ 623222 w 1831736"/>
              <a:gd name="connsiteY13" fmla="*/ 32108 h 1609596"/>
              <a:gd name="connsiteX14" fmla="*/ 810547 w 1831736"/>
              <a:gd name="connsiteY14" fmla="*/ 0 h 1609596"/>
              <a:gd name="connsiteX15" fmla="*/ 1398631 w 1831736"/>
              <a:gd name="connsiteY15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784111 w 1831736"/>
              <a:gd name="connsiteY5" fmla="*/ 800458 h 1609596"/>
              <a:gd name="connsiteX6" fmla="*/ 1634886 w 1831736"/>
              <a:gd name="connsiteY6" fmla="*/ 1314808 h 1609596"/>
              <a:gd name="connsiteX7" fmla="*/ 1399936 w 1831736"/>
              <a:gd name="connsiteY7" fmla="*/ 1067158 h 1609596"/>
              <a:gd name="connsiteX8" fmla="*/ 1206261 w 1831736"/>
              <a:gd name="connsiteY8" fmla="*/ 959208 h 1609596"/>
              <a:gd name="connsiteX9" fmla="*/ 961786 w 1831736"/>
              <a:gd name="connsiteY9" fmla="*/ 905233 h 1609596"/>
              <a:gd name="connsiteX10" fmla="*/ 717311 w 1831736"/>
              <a:gd name="connsiteY10" fmla="*/ 911583 h 1609596"/>
              <a:gd name="connsiteX11" fmla="*/ 428387 w 1831736"/>
              <a:gd name="connsiteY11" fmla="*/ 990958 h 1609596"/>
              <a:gd name="connsiteX12" fmla="*/ 304561 w 1831736"/>
              <a:gd name="connsiteY12" fmla="*/ 1162408 h 1609596"/>
              <a:gd name="connsiteX13" fmla="*/ 922 w 1831736"/>
              <a:gd name="connsiteY13" fmla="*/ 1565633 h 1609596"/>
              <a:gd name="connsiteX14" fmla="*/ 623222 w 1831736"/>
              <a:gd name="connsiteY14" fmla="*/ 32108 h 1609596"/>
              <a:gd name="connsiteX15" fmla="*/ 810547 w 1831736"/>
              <a:gd name="connsiteY15" fmla="*/ 0 h 1609596"/>
              <a:gd name="connsiteX16" fmla="*/ 1398631 w 1831736"/>
              <a:gd name="connsiteY16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749186 w 1831736"/>
              <a:gd name="connsiteY5" fmla="*/ 1591033 h 1609596"/>
              <a:gd name="connsiteX6" fmla="*/ 1634886 w 1831736"/>
              <a:gd name="connsiteY6" fmla="*/ 1314808 h 1609596"/>
              <a:gd name="connsiteX7" fmla="*/ 1399936 w 1831736"/>
              <a:gd name="connsiteY7" fmla="*/ 1067158 h 1609596"/>
              <a:gd name="connsiteX8" fmla="*/ 1206261 w 1831736"/>
              <a:gd name="connsiteY8" fmla="*/ 959208 h 1609596"/>
              <a:gd name="connsiteX9" fmla="*/ 961786 w 1831736"/>
              <a:gd name="connsiteY9" fmla="*/ 905233 h 1609596"/>
              <a:gd name="connsiteX10" fmla="*/ 717311 w 1831736"/>
              <a:gd name="connsiteY10" fmla="*/ 911583 h 1609596"/>
              <a:gd name="connsiteX11" fmla="*/ 428387 w 1831736"/>
              <a:gd name="connsiteY11" fmla="*/ 990958 h 1609596"/>
              <a:gd name="connsiteX12" fmla="*/ 304561 w 1831736"/>
              <a:gd name="connsiteY12" fmla="*/ 1162408 h 1609596"/>
              <a:gd name="connsiteX13" fmla="*/ 922 w 1831736"/>
              <a:gd name="connsiteY13" fmla="*/ 1565633 h 1609596"/>
              <a:gd name="connsiteX14" fmla="*/ 623222 w 1831736"/>
              <a:gd name="connsiteY14" fmla="*/ 32108 h 1609596"/>
              <a:gd name="connsiteX15" fmla="*/ 810547 w 1831736"/>
              <a:gd name="connsiteY15" fmla="*/ 0 h 1609596"/>
              <a:gd name="connsiteX16" fmla="*/ 1398631 w 1831736"/>
              <a:gd name="connsiteY16" fmla="*/ 335841 h 1609596"/>
              <a:gd name="connsiteX0" fmla="*/ 1399070 w 1832175"/>
              <a:gd name="connsiteY0" fmla="*/ 335841 h 1613975"/>
              <a:gd name="connsiteX1" fmla="*/ 1745741 w 1832175"/>
              <a:gd name="connsiteY1" fmla="*/ 123116 h 1613975"/>
              <a:gd name="connsiteX2" fmla="*/ 1832175 w 1832175"/>
              <a:gd name="connsiteY2" fmla="*/ 209550 h 1613975"/>
              <a:gd name="connsiteX3" fmla="*/ 1832175 w 1832175"/>
              <a:gd name="connsiteY3" fmla="*/ 641708 h 1613975"/>
              <a:gd name="connsiteX4" fmla="*/ 1832175 w 1832175"/>
              <a:gd name="connsiteY4" fmla="*/ 641708 h 1613975"/>
              <a:gd name="connsiteX5" fmla="*/ 1749625 w 1832175"/>
              <a:gd name="connsiteY5" fmla="*/ 1591033 h 1613975"/>
              <a:gd name="connsiteX6" fmla="*/ 1635325 w 1832175"/>
              <a:gd name="connsiteY6" fmla="*/ 1314808 h 1613975"/>
              <a:gd name="connsiteX7" fmla="*/ 1400375 w 1832175"/>
              <a:gd name="connsiteY7" fmla="*/ 1067158 h 1613975"/>
              <a:gd name="connsiteX8" fmla="*/ 1206700 w 1832175"/>
              <a:gd name="connsiteY8" fmla="*/ 959208 h 1613975"/>
              <a:gd name="connsiteX9" fmla="*/ 962225 w 1832175"/>
              <a:gd name="connsiteY9" fmla="*/ 905233 h 1613975"/>
              <a:gd name="connsiteX10" fmla="*/ 717750 w 1832175"/>
              <a:gd name="connsiteY10" fmla="*/ 911583 h 1613975"/>
              <a:gd name="connsiteX11" fmla="*/ 428826 w 1832175"/>
              <a:gd name="connsiteY11" fmla="*/ 990958 h 1613975"/>
              <a:gd name="connsiteX12" fmla="*/ 222450 w 1832175"/>
              <a:gd name="connsiteY12" fmla="*/ 1222733 h 1613975"/>
              <a:gd name="connsiteX13" fmla="*/ 1361 w 1832175"/>
              <a:gd name="connsiteY13" fmla="*/ 1565633 h 1613975"/>
              <a:gd name="connsiteX14" fmla="*/ 623661 w 1832175"/>
              <a:gd name="connsiteY14" fmla="*/ 32108 h 1613975"/>
              <a:gd name="connsiteX15" fmla="*/ 810986 w 1832175"/>
              <a:gd name="connsiteY15" fmla="*/ 0 h 1613975"/>
              <a:gd name="connsiteX16" fmla="*/ 1399070 w 1832175"/>
              <a:gd name="connsiteY16" fmla="*/ 335841 h 1613975"/>
              <a:gd name="connsiteX0" fmla="*/ 1399070 w 1832175"/>
              <a:gd name="connsiteY0" fmla="*/ 335841 h 1613975"/>
              <a:gd name="connsiteX1" fmla="*/ 1745741 w 1832175"/>
              <a:gd name="connsiteY1" fmla="*/ 123116 h 1613975"/>
              <a:gd name="connsiteX2" fmla="*/ 1832175 w 1832175"/>
              <a:gd name="connsiteY2" fmla="*/ 209550 h 1613975"/>
              <a:gd name="connsiteX3" fmla="*/ 1832175 w 1832175"/>
              <a:gd name="connsiteY3" fmla="*/ 641708 h 1613975"/>
              <a:gd name="connsiteX4" fmla="*/ 1832175 w 1832175"/>
              <a:gd name="connsiteY4" fmla="*/ 641708 h 1613975"/>
              <a:gd name="connsiteX5" fmla="*/ 1749625 w 1832175"/>
              <a:gd name="connsiteY5" fmla="*/ 1591033 h 1613975"/>
              <a:gd name="connsiteX6" fmla="*/ 1635325 w 1832175"/>
              <a:gd name="connsiteY6" fmla="*/ 1314808 h 1613975"/>
              <a:gd name="connsiteX7" fmla="*/ 1400375 w 1832175"/>
              <a:gd name="connsiteY7" fmla="*/ 1067158 h 1613975"/>
              <a:gd name="connsiteX8" fmla="*/ 1206700 w 1832175"/>
              <a:gd name="connsiteY8" fmla="*/ 959208 h 1613975"/>
              <a:gd name="connsiteX9" fmla="*/ 962225 w 1832175"/>
              <a:gd name="connsiteY9" fmla="*/ 905233 h 1613975"/>
              <a:gd name="connsiteX10" fmla="*/ 717750 w 1832175"/>
              <a:gd name="connsiteY10" fmla="*/ 911583 h 1613975"/>
              <a:gd name="connsiteX11" fmla="*/ 428826 w 1832175"/>
              <a:gd name="connsiteY11" fmla="*/ 990958 h 1613975"/>
              <a:gd name="connsiteX12" fmla="*/ 222450 w 1832175"/>
              <a:gd name="connsiteY12" fmla="*/ 1222733 h 1613975"/>
              <a:gd name="connsiteX13" fmla="*/ 1361 w 1832175"/>
              <a:gd name="connsiteY13" fmla="*/ 1565633 h 1613975"/>
              <a:gd name="connsiteX14" fmla="*/ 623661 w 1832175"/>
              <a:gd name="connsiteY14" fmla="*/ 32108 h 1613975"/>
              <a:gd name="connsiteX15" fmla="*/ 810986 w 1832175"/>
              <a:gd name="connsiteY15" fmla="*/ 0 h 1613975"/>
              <a:gd name="connsiteX16" fmla="*/ 1399070 w 1832175"/>
              <a:gd name="connsiteY16" fmla="*/ 335841 h 1613975"/>
              <a:gd name="connsiteX0" fmla="*/ 1399880 w 1832985"/>
              <a:gd name="connsiteY0" fmla="*/ 335841 h 1591605"/>
              <a:gd name="connsiteX1" fmla="*/ 1746551 w 1832985"/>
              <a:gd name="connsiteY1" fmla="*/ 123116 h 1591605"/>
              <a:gd name="connsiteX2" fmla="*/ 1832985 w 1832985"/>
              <a:gd name="connsiteY2" fmla="*/ 209550 h 1591605"/>
              <a:gd name="connsiteX3" fmla="*/ 1832985 w 1832985"/>
              <a:gd name="connsiteY3" fmla="*/ 641708 h 1591605"/>
              <a:gd name="connsiteX4" fmla="*/ 1832985 w 1832985"/>
              <a:gd name="connsiteY4" fmla="*/ 641708 h 1591605"/>
              <a:gd name="connsiteX5" fmla="*/ 1750435 w 1832985"/>
              <a:gd name="connsiteY5" fmla="*/ 1591033 h 1591605"/>
              <a:gd name="connsiteX6" fmla="*/ 1636135 w 1832985"/>
              <a:gd name="connsiteY6" fmla="*/ 1314808 h 1591605"/>
              <a:gd name="connsiteX7" fmla="*/ 1401185 w 1832985"/>
              <a:gd name="connsiteY7" fmla="*/ 1067158 h 1591605"/>
              <a:gd name="connsiteX8" fmla="*/ 1207510 w 1832985"/>
              <a:gd name="connsiteY8" fmla="*/ 959208 h 1591605"/>
              <a:gd name="connsiteX9" fmla="*/ 963035 w 1832985"/>
              <a:gd name="connsiteY9" fmla="*/ 905233 h 1591605"/>
              <a:gd name="connsiteX10" fmla="*/ 718560 w 1832985"/>
              <a:gd name="connsiteY10" fmla="*/ 911583 h 1591605"/>
              <a:gd name="connsiteX11" fmla="*/ 429636 w 1832985"/>
              <a:gd name="connsiteY11" fmla="*/ 990958 h 1591605"/>
              <a:gd name="connsiteX12" fmla="*/ 2171 w 1832985"/>
              <a:gd name="connsiteY12" fmla="*/ 1565633 h 1591605"/>
              <a:gd name="connsiteX13" fmla="*/ 624471 w 1832985"/>
              <a:gd name="connsiteY13" fmla="*/ 32108 h 1591605"/>
              <a:gd name="connsiteX14" fmla="*/ 811796 w 1832985"/>
              <a:gd name="connsiteY14" fmla="*/ 0 h 1591605"/>
              <a:gd name="connsiteX15" fmla="*/ 1399880 w 1832985"/>
              <a:gd name="connsiteY15" fmla="*/ 335841 h 1591605"/>
              <a:gd name="connsiteX0" fmla="*/ 1410662 w 1843767"/>
              <a:gd name="connsiteY0" fmla="*/ 335841 h 1625518"/>
              <a:gd name="connsiteX1" fmla="*/ 1757333 w 1843767"/>
              <a:gd name="connsiteY1" fmla="*/ 123116 h 1625518"/>
              <a:gd name="connsiteX2" fmla="*/ 1843767 w 1843767"/>
              <a:gd name="connsiteY2" fmla="*/ 209550 h 1625518"/>
              <a:gd name="connsiteX3" fmla="*/ 1843767 w 1843767"/>
              <a:gd name="connsiteY3" fmla="*/ 641708 h 1625518"/>
              <a:gd name="connsiteX4" fmla="*/ 1843767 w 1843767"/>
              <a:gd name="connsiteY4" fmla="*/ 641708 h 1625518"/>
              <a:gd name="connsiteX5" fmla="*/ 1761217 w 1843767"/>
              <a:gd name="connsiteY5" fmla="*/ 1591033 h 1625518"/>
              <a:gd name="connsiteX6" fmla="*/ 1646917 w 1843767"/>
              <a:gd name="connsiteY6" fmla="*/ 1314808 h 1625518"/>
              <a:gd name="connsiteX7" fmla="*/ 1411967 w 1843767"/>
              <a:gd name="connsiteY7" fmla="*/ 1067158 h 1625518"/>
              <a:gd name="connsiteX8" fmla="*/ 1218292 w 1843767"/>
              <a:gd name="connsiteY8" fmla="*/ 959208 h 1625518"/>
              <a:gd name="connsiteX9" fmla="*/ 973817 w 1843767"/>
              <a:gd name="connsiteY9" fmla="*/ 905233 h 1625518"/>
              <a:gd name="connsiteX10" fmla="*/ 729342 w 1843767"/>
              <a:gd name="connsiteY10" fmla="*/ 911583 h 1625518"/>
              <a:gd name="connsiteX11" fmla="*/ 440418 w 1843767"/>
              <a:gd name="connsiteY11" fmla="*/ 990958 h 1625518"/>
              <a:gd name="connsiteX12" fmla="*/ 230868 w 1843767"/>
              <a:gd name="connsiteY12" fmla="*/ 1283058 h 1625518"/>
              <a:gd name="connsiteX13" fmla="*/ 12953 w 1843767"/>
              <a:gd name="connsiteY13" fmla="*/ 1565633 h 1625518"/>
              <a:gd name="connsiteX14" fmla="*/ 635253 w 1843767"/>
              <a:gd name="connsiteY14" fmla="*/ 32108 h 1625518"/>
              <a:gd name="connsiteX15" fmla="*/ 822578 w 1843767"/>
              <a:gd name="connsiteY15" fmla="*/ 0 h 1625518"/>
              <a:gd name="connsiteX16" fmla="*/ 1410662 w 1843767"/>
              <a:gd name="connsiteY16" fmla="*/ 335841 h 1625518"/>
              <a:gd name="connsiteX0" fmla="*/ 1413230 w 1846335"/>
              <a:gd name="connsiteY0" fmla="*/ 335841 h 1622902"/>
              <a:gd name="connsiteX1" fmla="*/ 1759901 w 1846335"/>
              <a:gd name="connsiteY1" fmla="*/ 123116 h 1622902"/>
              <a:gd name="connsiteX2" fmla="*/ 1846335 w 1846335"/>
              <a:gd name="connsiteY2" fmla="*/ 209550 h 1622902"/>
              <a:gd name="connsiteX3" fmla="*/ 1846335 w 1846335"/>
              <a:gd name="connsiteY3" fmla="*/ 641708 h 1622902"/>
              <a:gd name="connsiteX4" fmla="*/ 1846335 w 1846335"/>
              <a:gd name="connsiteY4" fmla="*/ 641708 h 1622902"/>
              <a:gd name="connsiteX5" fmla="*/ 1763785 w 1846335"/>
              <a:gd name="connsiteY5" fmla="*/ 1591033 h 1622902"/>
              <a:gd name="connsiteX6" fmla="*/ 1649485 w 1846335"/>
              <a:gd name="connsiteY6" fmla="*/ 1314808 h 1622902"/>
              <a:gd name="connsiteX7" fmla="*/ 1414535 w 1846335"/>
              <a:gd name="connsiteY7" fmla="*/ 1067158 h 1622902"/>
              <a:gd name="connsiteX8" fmla="*/ 1220860 w 1846335"/>
              <a:gd name="connsiteY8" fmla="*/ 959208 h 1622902"/>
              <a:gd name="connsiteX9" fmla="*/ 976385 w 1846335"/>
              <a:gd name="connsiteY9" fmla="*/ 905233 h 1622902"/>
              <a:gd name="connsiteX10" fmla="*/ 731910 w 1846335"/>
              <a:gd name="connsiteY10" fmla="*/ 911583 h 1622902"/>
              <a:gd name="connsiteX11" fmla="*/ 442986 w 1846335"/>
              <a:gd name="connsiteY11" fmla="*/ 990958 h 1622902"/>
              <a:gd name="connsiteX12" fmla="*/ 188986 w 1846335"/>
              <a:gd name="connsiteY12" fmla="*/ 1257658 h 1622902"/>
              <a:gd name="connsiteX13" fmla="*/ 15521 w 1846335"/>
              <a:gd name="connsiteY13" fmla="*/ 1565633 h 1622902"/>
              <a:gd name="connsiteX14" fmla="*/ 637821 w 1846335"/>
              <a:gd name="connsiteY14" fmla="*/ 32108 h 1622902"/>
              <a:gd name="connsiteX15" fmla="*/ 825146 w 1846335"/>
              <a:gd name="connsiteY15" fmla="*/ 0 h 1622902"/>
              <a:gd name="connsiteX16" fmla="*/ 1413230 w 1846335"/>
              <a:gd name="connsiteY16" fmla="*/ 335841 h 1622902"/>
              <a:gd name="connsiteX0" fmla="*/ 1413230 w 1846335"/>
              <a:gd name="connsiteY0" fmla="*/ 335841 h 1622902"/>
              <a:gd name="connsiteX1" fmla="*/ 1759901 w 1846335"/>
              <a:gd name="connsiteY1" fmla="*/ 123116 h 1622902"/>
              <a:gd name="connsiteX2" fmla="*/ 1846335 w 1846335"/>
              <a:gd name="connsiteY2" fmla="*/ 209550 h 1622902"/>
              <a:gd name="connsiteX3" fmla="*/ 1846335 w 1846335"/>
              <a:gd name="connsiteY3" fmla="*/ 641708 h 1622902"/>
              <a:gd name="connsiteX4" fmla="*/ 1846335 w 1846335"/>
              <a:gd name="connsiteY4" fmla="*/ 641708 h 1622902"/>
              <a:gd name="connsiteX5" fmla="*/ 1763785 w 1846335"/>
              <a:gd name="connsiteY5" fmla="*/ 1591033 h 1622902"/>
              <a:gd name="connsiteX6" fmla="*/ 1649485 w 1846335"/>
              <a:gd name="connsiteY6" fmla="*/ 1314808 h 1622902"/>
              <a:gd name="connsiteX7" fmla="*/ 1414535 w 1846335"/>
              <a:gd name="connsiteY7" fmla="*/ 1067158 h 1622902"/>
              <a:gd name="connsiteX8" fmla="*/ 1220860 w 1846335"/>
              <a:gd name="connsiteY8" fmla="*/ 959208 h 1622902"/>
              <a:gd name="connsiteX9" fmla="*/ 976385 w 1846335"/>
              <a:gd name="connsiteY9" fmla="*/ 905233 h 1622902"/>
              <a:gd name="connsiteX10" fmla="*/ 731910 w 1846335"/>
              <a:gd name="connsiteY10" fmla="*/ 911583 h 1622902"/>
              <a:gd name="connsiteX11" fmla="*/ 458861 w 1846335"/>
              <a:gd name="connsiteY11" fmla="*/ 1010008 h 1622902"/>
              <a:gd name="connsiteX12" fmla="*/ 188986 w 1846335"/>
              <a:gd name="connsiteY12" fmla="*/ 1257658 h 1622902"/>
              <a:gd name="connsiteX13" fmla="*/ 15521 w 1846335"/>
              <a:gd name="connsiteY13" fmla="*/ 1565633 h 1622902"/>
              <a:gd name="connsiteX14" fmla="*/ 637821 w 1846335"/>
              <a:gd name="connsiteY14" fmla="*/ 32108 h 1622902"/>
              <a:gd name="connsiteX15" fmla="*/ 825146 w 1846335"/>
              <a:gd name="connsiteY15" fmla="*/ 0 h 1622902"/>
              <a:gd name="connsiteX16" fmla="*/ 1413230 w 1846335"/>
              <a:gd name="connsiteY16" fmla="*/ 335841 h 1622902"/>
              <a:gd name="connsiteX0" fmla="*/ 1413230 w 1846335"/>
              <a:gd name="connsiteY0" fmla="*/ 335841 h 1622902"/>
              <a:gd name="connsiteX1" fmla="*/ 1759901 w 1846335"/>
              <a:gd name="connsiteY1" fmla="*/ 123116 h 1622902"/>
              <a:gd name="connsiteX2" fmla="*/ 1846335 w 1846335"/>
              <a:gd name="connsiteY2" fmla="*/ 209550 h 1622902"/>
              <a:gd name="connsiteX3" fmla="*/ 1846335 w 1846335"/>
              <a:gd name="connsiteY3" fmla="*/ 641708 h 1622902"/>
              <a:gd name="connsiteX4" fmla="*/ 1763785 w 1846335"/>
              <a:gd name="connsiteY4" fmla="*/ 1591033 h 1622902"/>
              <a:gd name="connsiteX5" fmla="*/ 1649485 w 1846335"/>
              <a:gd name="connsiteY5" fmla="*/ 1314808 h 1622902"/>
              <a:gd name="connsiteX6" fmla="*/ 1414535 w 1846335"/>
              <a:gd name="connsiteY6" fmla="*/ 1067158 h 1622902"/>
              <a:gd name="connsiteX7" fmla="*/ 1220860 w 1846335"/>
              <a:gd name="connsiteY7" fmla="*/ 959208 h 1622902"/>
              <a:gd name="connsiteX8" fmla="*/ 976385 w 1846335"/>
              <a:gd name="connsiteY8" fmla="*/ 905233 h 1622902"/>
              <a:gd name="connsiteX9" fmla="*/ 731910 w 1846335"/>
              <a:gd name="connsiteY9" fmla="*/ 911583 h 1622902"/>
              <a:gd name="connsiteX10" fmla="*/ 458861 w 1846335"/>
              <a:gd name="connsiteY10" fmla="*/ 1010008 h 1622902"/>
              <a:gd name="connsiteX11" fmla="*/ 188986 w 1846335"/>
              <a:gd name="connsiteY11" fmla="*/ 1257658 h 1622902"/>
              <a:gd name="connsiteX12" fmla="*/ 15521 w 1846335"/>
              <a:gd name="connsiteY12" fmla="*/ 1565633 h 1622902"/>
              <a:gd name="connsiteX13" fmla="*/ 637821 w 1846335"/>
              <a:gd name="connsiteY13" fmla="*/ 32108 h 1622902"/>
              <a:gd name="connsiteX14" fmla="*/ 825146 w 1846335"/>
              <a:gd name="connsiteY14" fmla="*/ 0 h 1622902"/>
              <a:gd name="connsiteX15" fmla="*/ 1413230 w 1846335"/>
              <a:gd name="connsiteY15" fmla="*/ 335841 h 1622902"/>
              <a:gd name="connsiteX0" fmla="*/ 1413230 w 1846335"/>
              <a:gd name="connsiteY0" fmla="*/ 335841 h 1622902"/>
              <a:gd name="connsiteX1" fmla="*/ 1759901 w 1846335"/>
              <a:gd name="connsiteY1" fmla="*/ 123116 h 1622902"/>
              <a:gd name="connsiteX2" fmla="*/ 1846335 w 1846335"/>
              <a:gd name="connsiteY2" fmla="*/ 641708 h 1622902"/>
              <a:gd name="connsiteX3" fmla="*/ 1763785 w 1846335"/>
              <a:gd name="connsiteY3" fmla="*/ 1591033 h 1622902"/>
              <a:gd name="connsiteX4" fmla="*/ 1649485 w 1846335"/>
              <a:gd name="connsiteY4" fmla="*/ 1314808 h 1622902"/>
              <a:gd name="connsiteX5" fmla="*/ 1414535 w 1846335"/>
              <a:gd name="connsiteY5" fmla="*/ 1067158 h 1622902"/>
              <a:gd name="connsiteX6" fmla="*/ 1220860 w 1846335"/>
              <a:gd name="connsiteY6" fmla="*/ 959208 h 1622902"/>
              <a:gd name="connsiteX7" fmla="*/ 976385 w 1846335"/>
              <a:gd name="connsiteY7" fmla="*/ 905233 h 1622902"/>
              <a:gd name="connsiteX8" fmla="*/ 731910 w 1846335"/>
              <a:gd name="connsiteY8" fmla="*/ 911583 h 1622902"/>
              <a:gd name="connsiteX9" fmla="*/ 458861 w 1846335"/>
              <a:gd name="connsiteY9" fmla="*/ 1010008 h 1622902"/>
              <a:gd name="connsiteX10" fmla="*/ 188986 w 1846335"/>
              <a:gd name="connsiteY10" fmla="*/ 1257658 h 1622902"/>
              <a:gd name="connsiteX11" fmla="*/ 15521 w 1846335"/>
              <a:gd name="connsiteY11" fmla="*/ 1565633 h 1622902"/>
              <a:gd name="connsiteX12" fmla="*/ 637821 w 1846335"/>
              <a:gd name="connsiteY12" fmla="*/ 32108 h 1622902"/>
              <a:gd name="connsiteX13" fmla="*/ 825146 w 1846335"/>
              <a:gd name="connsiteY13" fmla="*/ 0 h 1622902"/>
              <a:gd name="connsiteX14" fmla="*/ 1413230 w 1846335"/>
              <a:gd name="connsiteY14" fmla="*/ 335841 h 1622902"/>
              <a:gd name="connsiteX0" fmla="*/ 1413230 w 1846335"/>
              <a:gd name="connsiteY0" fmla="*/ 335841 h 1622902"/>
              <a:gd name="connsiteX1" fmla="*/ 1846335 w 1846335"/>
              <a:gd name="connsiteY1" fmla="*/ 641708 h 1622902"/>
              <a:gd name="connsiteX2" fmla="*/ 1763785 w 1846335"/>
              <a:gd name="connsiteY2" fmla="*/ 1591033 h 1622902"/>
              <a:gd name="connsiteX3" fmla="*/ 1649485 w 1846335"/>
              <a:gd name="connsiteY3" fmla="*/ 1314808 h 1622902"/>
              <a:gd name="connsiteX4" fmla="*/ 1414535 w 1846335"/>
              <a:gd name="connsiteY4" fmla="*/ 1067158 h 1622902"/>
              <a:gd name="connsiteX5" fmla="*/ 1220860 w 1846335"/>
              <a:gd name="connsiteY5" fmla="*/ 959208 h 1622902"/>
              <a:gd name="connsiteX6" fmla="*/ 976385 w 1846335"/>
              <a:gd name="connsiteY6" fmla="*/ 905233 h 1622902"/>
              <a:gd name="connsiteX7" fmla="*/ 731910 w 1846335"/>
              <a:gd name="connsiteY7" fmla="*/ 911583 h 1622902"/>
              <a:gd name="connsiteX8" fmla="*/ 458861 w 1846335"/>
              <a:gd name="connsiteY8" fmla="*/ 1010008 h 1622902"/>
              <a:gd name="connsiteX9" fmla="*/ 188986 w 1846335"/>
              <a:gd name="connsiteY9" fmla="*/ 1257658 h 1622902"/>
              <a:gd name="connsiteX10" fmla="*/ 15521 w 1846335"/>
              <a:gd name="connsiteY10" fmla="*/ 1565633 h 1622902"/>
              <a:gd name="connsiteX11" fmla="*/ 637821 w 1846335"/>
              <a:gd name="connsiteY11" fmla="*/ 32108 h 1622902"/>
              <a:gd name="connsiteX12" fmla="*/ 825146 w 1846335"/>
              <a:gd name="connsiteY12" fmla="*/ 0 h 1622902"/>
              <a:gd name="connsiteX13" fmla="*/ 1413230 w 1846335"/>
              <a:gd name="connsiteY13" fmla="*/ 335841 h 1622902"/>
              <a:gd name="connsiteX0" fmla="*/ 1413230 w 1763785"/>
              <a:gd name="connsiteY0" fmla="*/ 335841 h 1622902"/>
              <a:gd name="connsiteX1" fmla="*/ 1763785 w 1763785"/>
              <a:gd name="connsiteY1" fmla="*/ 1591033 h 1622902"/>
              <a:gd name="connsiteX2" fmla="*/ 1649485 w 1763785"/>
              <a:gd name="connsiteY2" fmla="*/ 1314808 h 1622902"/>
              <a:gd name="connsiteX3" fmla="*/ 1414535 w 1763785"/>
              <a:gd name="connsiteY3" fmla="*/ 1067158 h 1622902"/>
              <a:gd name="connsiteX4" fmla="*/ 1220860 w 1763785"/>
              <a:gd name="connsiteY4" fmla="*/ 959208 h 1622902"/>
              <a:gd name="connsiteX5" fmla="*/ 976385 w 1763785"/>
              <a:gd name="connsiteY5" fmla="*/ 905233 h 1622902"/>
              <a:gd name="connsiteX6" fmla="*/ 731910 w 1763785"/>
              <a:gd name="connsiteY6" fmla="*/ 911583 h 1622902"/>
              <a:gd name="connsiteX7" fmla="*/ 458861 w 1763785"/>
              <a:gd name="connsiteY7" fmla="*/ 1010008 h 1622902"/>
              <a:gd name="connsiteX8" fmla="*/ 188986 w 1763785"/>
              <a:gd name="connsiteY8" fmla="*/ 1257658 h 1622902"/>
              <a:gd name="connsiteX9" fmla="*/ 15521 w 1763785"/>
              <a:gd name="connsiteY9" fmla="*/ 1565633 h 1622902"/>
              <a:gd name="connsiteX10" fmla="*/ 637821 w 1763785"/>
              <a:gd name="connsiteY10" fmla="*/ 32108 h 1622902"/>
              <a:gd name="connsiteX11" fmla="*/ 825146 w 1763785"/>
              <a:gd name="connsiteY11" fmla="*/ 0 h 1622902"/>
              <a:gd name="connsiteX12" fmla="*/ 1413230 w 1763785"/>
              <a:gd name="connsiteY12" fmla="*/ 335841 h 1622902"/>
              <a:gd name="connsiteX0" fmla="*/ 825146 w 1763785"/>
              <a:gd name="connsiteY0" fmla="*/ 0 h 1622902"/>
              <a:gd name="connsiteX1" fmla="*/ 1763785 w 1763785"/>
              <a:gd name="connsiteY1" fmla="*/ 1591033 h 1622902"/>
              <a:gd name="connsiteX2" fmla="*/ 1649485 w 1763785"/>
              <a:gd name="connsiteY2" fmla="*/ 1314808 h 1622902"/>
              <a:gd name="connsiteX3" fmla="*/ 1414535 w 1763785"/>
              <a:gd name="connsiteY3" fmla="*/ 1067158 h 1622902"/>
              <a:gd name="connsiteX4" fmla="*/ 1220860 w 1763785"/>
              <a:gd name="connsiteY4" fmla="*/ 959208 h 1622902"/>
              <a:gd name="connsiteX5" fmla="*/ 976385 w 1763785"/>
              <a:gd name="connsiteY5" fmla="*/ 905233 h 1622902"/>
              <a:gd name="connsiteX6" fmla="*/ 731910 w 1763785"/>
              <a:gd name="connsiteY6" fmla="*/ 911583 h 1622902"/>
              <a:gd name="connsiteX7" fmla="*/ 458861 w 1763785"/>
              <a:gd name="connsiteY7" fmla="*/ 1010008 h 1622902"/>
              <a:gd name="connsiteX8" fmla="*/ 188986 w 1763785"/>
              <a:gd name="connsiteY8" fmla="*/ 1257658 h 1622902"/>
              <a:gd name="connsiteX9" fmla="*/ 15521 w 1763785"/>
              <a:gd name="connsiteY9" fmla="*/ 1565633 h 1622902"/>
              <a:gd name="connsiteX10" fmla="*/ 637821 w 1763785"/>
              <a:gd name="connsiteY10" fmla="*/ 32108 h 1622902"/>
              <a:gd name="connsiteX11" fmla="*/ 825146 w 1763785"/>
              <a:gd name="connsiteY11" fmla="*/ 0 h 1622902"/>
              <a:gd name="connsiteX0" fmla="*/ 825146 w 1649485"/>
              <a:gd name="connsiteY0" fmla="*/ 0 h 1622902"/>
              <a:gd name="connsiteX1" fmla="*/ 1649485 w 1649485"/>
              <a:gd name="connsiteY1" fmla="*/ 1314808 h 1622902"/>
              <a:gd name="connsiteX2" fmla="*/ 1414535 w 1649485"/>
              <a:gd name="connsiteY2" fmla="*/ 1067158 h 1622902"/>
              <a:gd name="connsiteX3" fmla="*/ 1220860 w 1649485"/>
              <a:gd name="connsiteY3" fmla="*/ 959208 h 1622902"/>
              <a:gd name="connsiteX4" fmla="*/ 976385 w 1649485"/>
              <a:gd name="connsiteY4" fmla="*/ 905233 h 1622902"/>
              <a:gd name="connsiteX5" fmla="*/ 731910 w 1649485"/>
              <a:gd name="connsiteY5" fmla="*/ 911583 h 1622902"/>
              <a:gd name="connsiteX6" fmla="*/ 458861 w 1649485"/>
              <a:gd name="connsiteY6" fmla="*/ 1010008 h 1622902"/>
              <a:gd name="connsiteX7" fmla="*/ 188986 w 1649485"/>
              <a:gd name="connsiteY7" fmla="*/ 1257658 h 1622902"/>
              <a:gd name="connsiteX8" fmla="*/ 15521 w 1649485"/>
              <a:gd name="connsiteY8" fmla="*/ 1565633 h 1622902"/>
              <a:gd name="connsiteX9" fmla="*/ 637821 w 1649485"/>
              <a:gd name="connsiteY9" fmla="*/ 32108 h 1622902"/>
              <a:gd name="connsiteX10" fmla="*/ 825146 w 1649485"/>
              <a:gd name="connsiteY10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220860 w 1988852"/>
              <a:gd name="connsiteY3" fmla="*/ 959208 h 1622902"/>
              <a:gd name="connsiteX4" fmla="*/ 976385 w 1988852"/>
              <a:gd name="connsiteY4" fmla="*/ 905233 h 1622902"/>
              <a:gd name="connsiteX5" fmla="*/ 731910 w 1988852"/>
              <a:gd name="connsiteY5" fmla="*/ 911583 h 1622902"/>
              <a:gd name="connsiteX6" fmla="*/ 458861 w 1988852"/>
              <a:gd name="connsiteY6" fmla="*/ 1010008 h 1622902"/>
              <a:gd name="connsiteX7" fmla="*/ 188986 w 1988852"/>
              <a:gd name="connsiteY7" fmla="*/ 1257658 h 1622902"/>
              <a:gd name="connsiteX8" fmla="*/ 15521 w 1988852"/>
              <a:gd name="connsiteY8" fmla="*/ 1565633 h 1622902"/>
              <a:gd name="connsiteX9" fmla="*/ 637821 w 1988852"/>
              <a:gd name="connsiteY9" fmla="*/ 32108 h 1622902"/>
              <a:gd name="connsiteX10" fmla="*/ 825146 w 1988852"/>
              <a:gd name="connsiteY10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413763 w 1988852"/>
              <a:gd name="connsiteY3" fmla="*/ 1083605 h 1622902"/>
              <a:gd name="connsiteX4" fmla="*/ 1220860 w 1988852"/>
              <a:gd name="connsiteY4" fmla="*/ 959208 h 1622902"/>
              <a:gd name="connsiteX5" fmla="*/ 976385 w 1988852"/>
              <a:gd name="connsiteY5" fmla="*/ 905233 h 1622902"/>
              <a:gd name="connsiteX6" fmla="*/ 731910 w 1988852"/>
              <a:gd name="connsiteY6" fmla="*/ 911583 h 1622902"/>
              <a:gd name="connsiteX7" fmla="*/ 458861 w 1988852"/>
              <a:gd name="connsiteY7" fmla="*/ 1010008 h 1622902"/>
              <a:gd name="connsiteX8" fmla="*/ 188986 w 1988852"/>
              <a:gd name="connsiteY8" fmla="*/ 1257658 h 1622902"/>
              <a:gd name="connsiteX9" fmla="*/ 15521 w 1988852"/>
              <a:gd name="connsiteY9" fmla="*/ 1565633 h 1622902"/>
              <a:gd name="connsiteX10" fmla="*/ 637821 w 1988852"/>
              <a:gd name="connsiteY10" fmla="*/ 32108 h 1622902"/>
              <a:gd name="connsiteX11" fmla="*/ 825146 w 1988852"/>
              <a:gd name="connsiteY11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413763 w 1988852"/>
              <a:gd name="connsiteY3" fmla="*/ 1083605 h 1622902"/>
              <a:gd name="connsiteX4" fmla="*/ 976385 w 1988852"/>
              <a:gd name="connsiteY4" fmla="*/ 905233 h 1622902"/>
              <a:gd name="connsiteX5" fmla="*/ 731910 w 1988852"/>
              <a:gd name="connsiteY5" fmla="*/ 911583 h 1622902"/>
              <a:gd name="connsiteX6" fmla="*/ 458861 w 1988852"/>
              <a:gd name="connsiteY6" fmla="*/ 1010008 h 1622902"/>
              <a:gd name="connsiteX7" fmla="*/ 188986 w 1988852"/>
              <a:gd name="connsiteY7" fmla="*/ 1257658 h 1622902"/>
              <a:gd name="connsiteX8" fmla="*/ 15521 w 1988852"/>
              <a:gd name="connsiteY8" fmla="*/ 1565633 h 1622902"/>
              <a:gd name="connsiteX9" fmla="*/ 637821 w 1988852"/>
              <a:gd name="connsiteY9" fmla="*/ 32108 h 1622902"/>
              <a:gd name="connsiteX10" fmla="*/ 825146 w 1988852"/>
              <a:gd name="connsiteY10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413763 w 1988852"/>
              <a:gd name="connsiteY3" fmla="*/ 1083605 h 1622902"/>
              <a:gd name="connsiteX4" fmla="*/ 731910 w 1988852"/>
              <a:gd name="connsiteY4" fmla="*/ 911583 h 1622902"/>
              <a:gd name="connsiteX5" fmla="*/ 458861 w 1988852"/>
              <a:gd name="connsiteY5" fmla="*/ 1010008 h 1622902"/>
              <a:gd name="connsiteX6" fmla="*/ 188986 w 1988852"/>
              <a:gd name="connsiteY6" fmla="*/ 1257658 h 1622902"/>
              <a:gd name="connsiteX7" fmla="*/ 15521 w 1988852"/>
              <a:gd name="connsiteY7" fmla="*/ 1565633 h 1622902"/>
              <a:gd name="connsiteX8" fmla="*/ 637821 w 1988852"/>
              <a:gd name="connsiteY8" fmla="*/ 32108 h 1622902"/>
              <a:gd name="connsiteX9" fmla="*/ 825146 w 1988852"/>
              <a:gd name="connsiteY9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413763 w 1988852"/>
              <a:gd name="connsiteY3" fmla="*/ 1083605 h 1622902"/>
              <a:gd name="connsiteX4" fmla="*/ 458861 w 1988852"/>
              <a:gd name="connsiteY4" fmla="*/ 1010008 h 1622902"/>
              <a:gd name="connsiteX5" fmla="*/ 188986 w 1988852"/>
              <a:gd name="connsiteY5" fmla="*/ 1257658 h 1622902"/>
              <a:gd name="connsiteX6" fmla="*/ 15521 w 1988852"/>
              <a:gd name="connsiteY6" fmla="*/ 1565633 h 1622902"/>
              <a:gd name="connsiteX7" fmla="*/ 637821 w 1988852"/>
              <a:gd name="connsiteY7" fmla="*/ 32108 h 1622902"/>
              <a:gd name="connsiteX8" fmla="*/ 825146 w 1988852"/>
              <a:gd name="connsiteY8" fmla="*/ 0 h 1622902"/>
              <a:gd name="connsiteX0" fmla="*/ 825323 w 1989029"/>
              <a:gd name="connsiteY0" fmla="*/ 0 h 1622604"/>
              <a:gd name="connsiteX1" fmla="*/ 1989029 w 1989029"/>
              <a:gd name="connsiteY1" fmla="*/ 93830 h 1622604"/>
              <a:gd name="connsiteX2" fmla="*/ 1414712 w 1989029"/>
              <a:gd name="connsiteY2" fmla="*/ 1067158 h 1622604"/>
              <a:gd name="connsiteX3" fmla="*/ 1413940 w 1989029"/>
              <a:gd name="connsiteY3" fmla="*/ 1083605 h 1622604"/>
              <a:gd name="connsiteX4" fmla="*/ 459038 w 1989029"/>
              <a:gd name="connsiteY4" fmla="*/ 1010008 h 1622604"/>
              <a:gd name="connsiteX5" fmla="*/ 459358 w 1989029"/>
              <a:gd name="connsiteY5" fmla="*/ 1010604 h 1622604"/>
              <a:gd name="connsiteX6" fmla="*/ 189163 w 1989029"/>
              <a:gd name="connsiteY6" fmla="*/ 1257658 h 1622604"/>
              <a:gd name="connsiteX7" fmla="*/ 15698 w 1989029"/>
              <a:gd name="connsiteY7" fmla="*/ 1565633 h 1622604"/>
              <a:gd name="connsiteX8" fmla="*/ 637998 w 1989029"/>
              <a:gd name="connsiteY8" fmla="*/ 32108 h 1622604"/>
              <a:gd name="connsiteX9" fmla="*/ 825323 w 1989029"/>
              <a:gd name="connsiteY9" fmla="*/ 0 h 1622604"/>
              <a:gd name="connsiteX0" fmla="*/ 825323 w 1989029"/>
              <a:gd name="connsiteY0" fmla="*/ 0 h 1622604"/>
              <a:gd name="connsiteX1" fmla="*/ 1989029 w 1989029"/>
              <a:gd name="connsiteY1" fmla="*/ 93830 h 1622604"/>
              <a:gd name="connsiteX2" fmla="*/ 1414712 w 1989029"/>
              <a:gd name="connsiteY2" fmla="*/ 1067158 h 1622604"/>
              <a:gd name="connsiteX3" fmla="*/ 1413940 w 1989029"/>
              <a:gd name="connsiteY3" fmla="*/ 1083605 h 1622604"/>
              <a:gd name="connsiteX4" fmla="*/ 459038 w 1989029"/>
              <a:gd name="connsiteY4" fmla="*/ 1010008 h 1622604"/>
              <a:gd name="connsiteX5" fmla="*/ 189163 w 1989029"/>
              <a:gd name="connsiteY5" fmla="*/ 1257658 h 1622604"/>
              <a:gd name="connsiteX6" fmla="*/ 15698 w 1989029"/>
              <a:gd name="connsiteY6" fmla="*/ 1565633 h 1622604"/>
              <a:gd name="connsiteX7" fmla="*/ 637998 w 1989029"/>
              <a:gd name="connsiteY7" fmla="*/ 32108 h 1622604"/>
              <a:gd name="connsiteX8" fmla="*/ 825323 w 1989029"/>
              <a:gd name="connsiteY8" fmla="*/ 0 h 1622604"/>
              <a:gd name="connsiteX0" fmla="*/ 825323 w 1989029"/>
              <a:gd name="connsiteY0" fmla="*/ 0 h 1622604"/>
              <a:gd name="connsiteX1" fmla="*/ 1989029 w 1989029"/>
              <a:gd name="connsiteY1" fmla="*/ 93830 h 1622604"/>
              <a:gd name="connsiteX2" fmla="*/ 1414712 w 1989029"/>
              <a:gd name="connsiteY2" fmla="*/ 1067158 h 1622604"/>
              <a:gd name="connsiteX3" fmla="*/ 1413940 w 1989029"/>
              <a:gd name="connsiteY3" fmla="*/ 1083605 h 1622604"/>
              <a:gd name="connsiteX4" fmla="*/ 189163 w 1989029"/>
              <a:gd name="connsiteY4" fmla="*/ 1257658 h 1622604"/>
              <a:gd name="connsiteX5" fmla="*/ 15698 w 1989029"/>
              <a:gd name="connsiteY5" fmla="*/ 1565633 h 1622604"/>
              <a:gd name="connsiteX6" fmla="*/ 637998 w 1989029"/>
              <a:gd name="connsiteY6" fmla="*/ 32108 h 1622604"/>
              <a:gd name="connsiteX7" fmla="*/ 825323 w 1989029"/>
              <a:gd name="connsiteY7" fmla="*/ 0 h 1622604"/>
              <a:gd name="connsiteX0" fmla="*/ 809625 w 1973331"/>
              <a:gd name="connsiteY0" fmla="*/ 0 h 1565633"/>
              <a:gd name="connsiteX1" fmla="*/ 1973331 w 1973331"/>
              <a:gd name="connsiteY1" fmla="*/ 93830 h 1565633"/>
              <a:gd name="connsiteX2" fmla="*/ 1399014 w 1973331"/>
              <a:gd name="connsiteY2" fmla="*/ 1067158 h 1565633"/>
              <a:gd name="connsiteX3" fmla="*/ 1398242 w 1973331"/>
              <a:gd name="connsiteY3" fmla="*/ 1083605 h 1565633"/>
              <a:gd name="connsiteX4" fmla="*/ 0 w 1973331"/>
              <a:gd name="connsiteY4" fmla="*/ 1565633 h 1565633"/>
              <a:gd name="connsiteX5" fmla="*/ 622300 w 1973331"/>
              <a:gd name="connsiteY5" fmla="*/ 32108 h 1565633"/>
              <a:gd name="connsiteX6" fmla="*/ 809625 w 1973331"/>
              <a:gd name="connsiteY6" fmla="*/ 0 h 1565633"/>
              <a:gd name="connsiteX0" fmla="*/ 807455 w 1971161"/>
              <a:gd name="connsiteY0" fmla="*/ 0 h 2273626"/>
              <a:gd name="connsiteX1" fmla="*/ 1971161 w 1971161"/>
              <a:gd name="connsiteY1" fmla="*/ 93830 h 2273626"/>
              <a:gd name="connsiteX2" fmla="*/ 1396844 w 1971161"/>
              <a:gd name="connsiteY2" fmla="*/ 1067158 h 2273626"/>
              <a:gd name="connsiteX3" fmla="*/ 1396072 w 1971161"/>
              <a:gd name="connsiteY3" fmla="*/ 1083605 h 2273626"/>
              <a:gd name="connsiteX4" fmla="*/ 0 w 1971161"/>
              <a:gd name="connsiteY4" fmla="*/ 2273626 h 2273626"/>
              <a:gd name="connsiteX5" fmla="*/ 620130 w 1971161"/>
              <a:gd name="connsiteY5" fmla="*/ 32108 h 2273626"/>
              <a:gd name="connsiteX6" fmla="*/ 807455 w 1971161"/>
              <a:gd name="connsiteY6" fmla="*/ 0 h 2273626"/>
              <a:gd name="connsiteX0" fmla="*/ 807455 w 1971161"/>
              <a:gd name="connsiteY0" fmla="*/ 0 h 2293181"/>
              <a:gd name="connsiteX1" fmla="*/ 1971161 w 1971161"/>
              <a:gd name="connsiteY1" fmla="*/ 93830 h 2293181"/>
              <a:gd name="connsiteX2" fmla="*/ 1396844 w 1971161"/>
              <a:gd name="connsiteY2" fmla="*/ 1067158 h 2293181"/>
              <a:gd name="connsiteX3" fmla="*/ 0 w 1971161"/>
              <a:gd name="connsiteY3" fmla="*/ 2273626 h 2293181"/>
              <a:gd name="connsiteX4" fmla="*/ 620130 w 1971161"/>
              <a:gd name="connsiteY4" fmla="*/ 32108 h 2293181"/>
              <a:gd name="connsiteX5" fmla="*/ 807455 w 1971161"/>
              <a:gd name="connsiteY5" fmla="*/ 0 h 2293181"/>
              <a:gd name="connsiteX0" fmla="*/ 807455 w 1971161"/>
              <a:gd name="connsiteY0" fmla="*/ 0 h 2273626"/>
              <a:gd name="connsiteX1" fmla="*/ 1971161 w 1971161"/>
              <a:gd name="connsiteY1" fmla="*/ 93830 h 2273626"/>
              <a:gd name="connsiteX2" fmla="*/ 0 w 1971161"/>
              <a:gd name="connsiteY2" fmla="*/ 2273626 h 2273626"/>
              <a:gd name="connsiteX3" fmla="*/ 620130 w 1971161"/>
              <a:gd name="connsiteY3" fmla="*/ 32108 h 2273626"/>
              <a:gd name="connsiteX4" fmla="*/ 807455 w 1971161"/>
              <a:gd name="connsiteY4" fmla="*/ 0 h 2273626"/>
              <a:gd name="connsiteX0" fmla="*/ 620130 w 1971161"/>
              <a:gd name="connsiteY0" fmla="*/ 0 h 2241518"/>
              <a:gd name="connsiteX1" fmla="*/ 1971161 w 1971161"/>
              <a:gd name="connsiteY1" fmla="*/ 61722 h 2241518"/>
              <a:gd name="connsiteX2" fmla="*/ 0 w 1971161"/>
              <a:gd name="connsiteY2" fmla="*/ 2241518 h 2241518"/>
              <a:gd name="connsiteX3" fmla="*/ 620130 w 1971161"/>
              <a:gd name="connsiteY3" fmla="*/ 0 h 2241518"/>
              <a:gd name="connsiteX0" fmla="*/ 620130 w 1971161"/>
              <a:gd name="connsiteY0" fmla="*/ 0 h 2241518"/>
              <a:gd name="connsiteX1" fmla="*/ 739320 w 1971161"/>
              <a:gd name="connsiteY1" fmla="*/ 2401 h 2241518"/>
              <a:gd name="connsiteX2" fmla="*/ 1971161 w 1971161"/>
              <a:gd name="connsiteY2" fmla="*/ 61722 h 2241518"/>
              <a:gd name="connsiteX3" fmla="*/ 0 w 1971161"/>
              <a:gd name="connsiteY3" fmla="*/ 2241518 h 2241518"/>
              <a:gd name="connsiteX4" fmla="*/ 620130 w 1971161"/>
              <a:gd name="connsiteY4" fmla="*/ 0 h 2241518"/>
              <a:gd name="connsiteX0" fmla="*/ 620130 w 1971161"/>
              <a:gd name="connsiteY0" fmla="*/ 2373 h 2243891"/>
              <a:gd name="connsiteX1" fmla="*/ 833491 w 1971161"/>
              <a:gd name="connsiteY1" fmla="*/ 0 h 2243891"/>
              <a:gd name="connsiteX2" fmla="*/ 1971161 w 1971161"/>
              <a:gd name="connsiteY2" fmla="*/ 64095 h 2243891"/>
              <a:gd name="connsiteX3" fmla="*/ 0 w 1971161"/>
              <a:gd name="connsiteY3" fmla="*/ 2243891 h 2243891"/>
              <a:gd name="connsiteX4" fmla="*/ 620130 w 1971161"/>
              <a:gd name="connsiteY4" fmla="*/ 2373 h 2243891"/>
              <a:gd name="connsiteX0" fmla="*/ 620130 w 1971161"/>
              <a:gd name="connsiteY0" fmla="*/ 2373 h 2243891"/>
              <a:gd name="connsiteX1" fmla="*/ 729060 w 1971161"/>
              <a:gd name="connsiteY1" fmla="*/ 1923 h 2243891"/>
              <a:gd name="connsiteX2" fmla="*/ 833491 w 1971161"/>
              <a:gd name="connsiteY2" fmla="*/ 0 h 2243891"/>
              <a:gd name="connsiteX3" fmla="*/ 1971161 w 1971161"/>
              <a:gd name="connsiteY3" fmla="*/ 64095 h 2243891"/>
              <a:gd name="connsiteX4" fmla="*/ 0 w 1971161"/>
              <a:gd name="connsiteY4" fmla="*/ 2243891 h 2243891"/>
              <a:gd name="connsiteX5" fmla="*/ 620130 w 1971161"/>
              <a:gd name="connsiteY5" fmla="*/ 2373 h 2243891"/>
              <a:gd name="connsiteX0" fmla="*/ 620130 w 1971161"/>
              <a:gd name="connsiteY0" fmla="*/ 2373 h 2243891"/>
              <a:gd name="connsiteX1" fmla="*/ 759717 w 1971161"/>
              <a:gd name="connsiteY1" fmla="*/ 74552 h 2243891"/>
              <a:gd name="connsiteX2" fmla="*/ 833491 w 1971161"/>
              <a:gd name="connsiteY2" fmla="*/ 0 h 2243891"/>
              <a:gd name="connsiteX3" fmla="*/ 1971161 w 1971161"/>
              <a:gd name="connsiteY3" fmla="*/ 64095 h 2243891"/>
              <a:gd name="connsiteX4" fmla="*/ 0 w 1971161"/>
              <a:gd name="connsiteY4" fmla="*/ 2243891 h 2243891"/>
              <a:gd name="connsiteX5" fmla="*/ 620130 w 1971161"/>
              <a:gd name="connsiteY5" fmla="*/ 2373 h 2243891"/>
              <a:gd name="connsiteX0" fmla="*/ 620130 w 1971161"/>
              <a:gd name="connsiteY0" fmla="*/ 10123 h 2251641"/>
              <a:gd name="connsiteX1" fmla="*/ 759717 w 1971161"/>
              <a:gd name="connsiteY1" fmla="*/ 82302 h 2251641"/>
              <a:gd name="connsiteX2" fmla="*/ 853330 w 1971161"/>
              <a:gd name="connsiteY2" fmla="*/ 0 h 2251641"/>
              <a:gd name="connsiteX3" fmla="*/ 1971161 w 1971161"/>
              <a:gd name="connsiteY3" fmla="*/ 71845 h 2251641"/>
              <a:gd name="connsiteX4" fmla="*/ 0 w 1971161"/>
              <a:gd name="connsiteY4" fmla="*/ 2251641 h 2251641"/>
              <a:gd name="connsiteX5" fmla="*/ 620130 w 1971161"/>
              <a:gd name="connsiteY5" fmla="*/ 10123 h 2251641"/>
              <a:gd name="connsiteX0" fmla="*/ 620130 w 1971161"/>
              <a:gd name="connsiteY0" fmla="*/ 10123 h 2251641"/>
              <a:gd name="connsiteX1" fmla="*/ 729276 w 1971161"/>
              <a:gd name="connsiteY1" fmla="*/ 80473 h 2251641"/>
              <a:gd name="connsiteX2" fmla="*/ 853330 w 1971161"/>
              <a:gd name="connsiteY2" fmla="*/ 0 h 2251641"/>
              <a:gd name="connsiteX3" fmla="*/ 1971161 w 1971161"/>
              <a:gd name="connsiteY3" fmla="*/ 71845 h 2251641"/>
              <a:gd name="connsiteX4" fmla="*/ 0 w 1971161"/>
              <a:gd name="connsiteY4" fmla="*/ 2251641 h 2251641"/>
              <a:gd name="connsiteX5" fmla="*/ 620130 w 1971161"/>
              <a:gd name="connsiteY5" fmla="*/ 10123 h 2251641"/>
              <a:gd name="connsiteX0" fmla="*/ 629026 w 1971161"/>
              <a:gd name="connsiteY0" fmla="*/ 0 h 2265572"/>
              <a:gd name="connsiteX1" fmla="*/ 729276 w 1971161"/>
              <a:gd name="connsiteY1" fmla="*/ 94404 h 2265572"/>
              <a:gd name="connsiteX2" fmla="*/ 853330 w 1971161"/>
              <a:gd name="connsiteY2" fmla="*/ 13931 h 2265572"/>
              <a:gd name="connsiteX3" fmla="*/ 1971161 w 1971161"/>
              <a:gd name="connsiteY3" fmla="*/ 85776 h 2265572"/>
              <a:gd name="connsiteX4" fmla="*/ 0 w 1971161"/>
              <a:gd name="connsiteY4" fmla="*/ 2265572 h 2265572"/>
              <a:gd name="connsiteX5" fmla="*/ 629026 w 1971161"/>
              <a:gd name="connsiteY5" fmla="*/ 0 h 2265572"/>
              <a:gd name="connsiteX0" fmla="*/ 629026 w 1971161"/>
              <a:gd name="connsiteY0" fmla="*/ 0 h 2265572"/>
              <a:gd name="connsiteX1" fmla="*/ 729276 w 1971161"/>
              <a:gd name="connsiteY1" fmla="*/ 94404 h 2265572"/>
              <a:gd name="connsiteX2" fmla="*/ 857204 w 1971161"/>
              <a:gd name="connsiteY2" fmla="*/ 23850 h 2265572"/>
              <a:gd name="connsiteX3" fmla="*/ 1971161 w 1971161"/>
              <a:gd name="connsiteY3" fmla="*/ 85776 h 2265572"/>
              <a:gd name="connsiteX4" fmla="*/ 0 w 1971161"/>
              <a:gd name="connsiteY4" fmla="*/ 2265572 h 2265572"/>
              <a:gd name="connsiteX5" fmla="*/ 629026 w 1971161"/>
              <a:gd name="connsiteY5" fmla="*/ 0 h 2265572"/>
              <a:gd name="connsiteX0" fmla="*/ 493007 w 1971161"/>
              <a:gd name="connsiteY0" fmla="*/ 20137 h 2241722"/>
              <a:gd name="connsiteX1" fmla="*/ 729276 w 1971161"/>
              <a:gd name="connsiteY1" fmla="*/ 70554 h 2241722"/>
              <a:gd name="connsiteX2" fmla="*/ 857204 w 1971161"/>
              <a:gd name="connsiteY2" fmla="*/ 0 h 2241722"/>
              <a:gd name="connsiteX3" fmla="*/ 1971161 w 1971161"/>
              <a:gd name="connsiteY3" fmla="*/ 61926 h 2241722"/>
              <a:gd name="connsiteX4" fmla="*/ 0 w 1971161"/>
              <a:gd name="connsiteY4" fmla="*/ 2241722 h 2241722"/>
              <a:gd name="connsiteX5" fmla="*/ 493007 w 1971161"/>
              <a:gd name="connsiteY5" fmla="*/ 20137 h 2241722"/>
              <a:gd name="connsiteX0" fmla="*/ 493007 w 1971161"/>
              <a:gd name="connsiteY0" fmla="*/ 35447 h 2257032"/>
              <a:gd name="connsiteX1" fmla="*/ 627137 w 1971161"/>
              <a:gd name="connsiteY1" fmla="*/ 0 h 2257032"/>
              <a:gd name="connsiteX2" fmla="*/ 857204 w 1971161"/>
              <a:gd name="connsiteY2" fmla="*/ 15310 h 2257032"/>
              <a:gd name="connsiteX3" fmla="*/ 1971161 w 1971161"/>
              <a:gd name="connsiteY3" fmla="*/ 77236 h 2257032"/>
              <a:gd name="connsiteX4" fmla="*/ 0 w 1971161"/>
              <a:gd name="connsiteY4" fmla="*/ 2257032 h 2257032"/>
              <a:gd name="connsiteX5" fmla="*/ 493007 w 1971161"/>
              <a:gd name="connsiteY5" fmla="*/ 35447 h 2257032"/>
              <a:gd name="connsiteX0" fmla="*/ 493007 w 1971161"/>
              <a:gd name="connsiteY0" fmla="*/ 143757 h 2365342"/>
              <a:gd name="connsiteX1" fmla="*/ 627137 w 1971161"/>
              <a:gd name="connsiteY1" fmla="*/ 108310 h 2365342"/>
              <a:gd name="connsiteX2" fmla="*/ 635135 w 1971161"/>
              <a:gd name="connsiteY2" fmla="*/ 0 h 2365342"/>
              <a:gd name="connsiteX3" fmla="*/ 1971161 w 1971161"/>
              <a:gd name="connsiteY3" fmla="*/ 185546 h 2365342"/>
              <a:gd name="connsiteX4" fmla="*/ 0 w 1971161"/>
              <a:gd name="connsiteY4" fmla="*/ 2365342 h 2365342"/>
              <a:gd name="connsiteX5" fmla="*/ 493007 w 1971161"/>
              <a:gd name="connsiteY5" fmla="*/ 143757 h 2365342"/>
              <a:gd name="connsiteX0" fmla="*/ 493007 w 1971161"/>
              <a:gd name="connsiteY0" fmla="*/ 141245 h 2362830"/>
              <a:gd name="connsiteX1" fmla="*/ 627137 w 1971161"/>
              <a:gd name="connsiteY1" fmla="*/ 105798 h 2362830"/>
              <a:gd name="connsiteX2" fmla="*/ 652122 w 1971161"/>
              <a:gd name="connsiteY2" fmla="*/ 0 h 2362830"/>
              <a:gd name="connsiteX3" fmla="*/ 1971161 w 1971161"/>
              <a:gd name="connsiteY3" fmla="*/ 183034 h 2362830"/>
              <a:gd name="connsiteX4" fmla="*/ 0 w 1971161"/>
              <a:gd name="connsiteY4" fmla="*/ 2362830 h 2362830"/>
              <a:gd name="connsiteX5" fmla="*/ 493007 w 1971161"/>
              <a:gd name="connsiteY5" fmla="*/ 141245 h 2362830"/>
              <a:gd name="connsiteX0" fmla="*/ 507597 w 1985751"/>
              <a:gd name="connsiteY0" fmla="*/ 141245 h 2341089"/>
              <a:gd name="connsiteX1" fmla="*/ 641727 w 1985751"/>
              <a:gd name="connsiteY1" fmla="*/ 105798 h 2341089"/>
              <a:gd name="connsiteX2" fmla="*/ 666712 w 1985751"/>
              <a:gd name="connsiteY2" fmla="*/ 0 h 2341089"/>
              <a:gd name="connsiteX3" fmla="*/ 1985751 w 1985751"/>
              <a:gd name="connsiteY3" fmla="*/ 183034 h 2341089"/>
              <a:gd name="connsiteX4" fmla="*/ 0 w 1985751"/>
              <a:gd name="connsiteY4" fmla="*/ 2341089 h 2341089"/>
              <a:gd name="connsiteX5" fmla="*/ 507597 w 1985751"/>
              <a:gd name="connsiteY5" fmla="*/ 141245 h 2341089"/>
              <a:gd name="connsiteX0" fmla="*/ 507597 w 1953678"/>
              <a:gd name="connsiteY0" fmla="*/ 141245 h 2341089"/>
              <a:gd name="connsiteX1" fmla="*/ 641727 w 1953678"/>
              <a:gd name="connsiteY1" fmla="*/ 105798 h 2341089"/>
              <a:gd name="connsiteX2" fmla="*/ 666712 w 1953678"/>
              <a:gd name="connsiteY2" fmla="*/ 0 h 2341089"/>
              <a:gd name="connsiteX3" fmla="*/ 1953678 w 1953678"/>
              <a:gd name="connsiteY3" fmla="*/ 171172 h 2341089"/>
              <a:gd name="connsiteX4" fmla="*/ 0 w 1953678"/>
              <a:gd name="connsiteY4" fmla="*/ 2341089 h 2341089"/>
              <a:gd name="connsiteX5" fmla="*/ 507597 w 1953678"/>
              <a:gd name="connsiteY5" fmla="*/ 141245 h 2341089"/>
              <a:gd name="connsiteX0" fmla="*/ 507597 w 1953678"/>
              <a:gd name="connsiteY0" fmla="*/ 182018 h 2381862"/>
              <a:gd name="connsiteX1" fmla="*/ 641727 w 1953678"/>
              <a:gd name="connsiteY1" fmla="*/ 146571 h 2381862"/>
              <a:gd name="connsiteX2" fmla="*/ 1426699 w 1953678"/>
              <a:gd name="connsiteY2" fmla="*/ 0 h 2381862"/>
              <a:gd name="connsiteX3" fmla="*/ 1953678 w 1953678"/>
              <a:gd name="connsiteY3" fmla="*/ 211945 h 2381862"/>
              <a:gd name="connsiteX4" fmla="*/ 0 w 1953678"/>
              <a:gd name="connsiteY4" fmla="*/ 2381862 h 2381862"/>
              <a:gd name="connsiteX5" fmla="*/ 507597 w 1953678"/>
              <a:gd name="connsiteY5" fmla="*/ 182018 h 2381862"/>
              <a:gd name="connsiteX0" fmla="*/ 507597 w 1953678"/>
              <a:gd name="connsiteY0" fmla="*/ 182018 h 2381862"/>
              <a:gd name="connsiteX1" fmla="*/ 1409009 w 1953678"/>
              <a:gd name="connsiteY1" fmla="*/ 116669 h 2381862"/>
              <a:gd name="connsiteX2" fmla="*/ 1426699 w 1953678"/>
              <a:gd name="connsiteY2" fmla="*/ 0 h 2381862"/>
              <a:gd name="connsiteX3" fmla="*/ 1953678 w 1953678"/>
              <a:gd name="connsiteY3" fmla="*/ 211945 h 2381862"/>
              <a:gd name="connsiteX4" fmla="*/ 0 w 1953678"/>
              <a:gd name="connsiteY4" fmla="*/ 2381862 h 2381862"/>
              <a:gd name="connsiteX5" fmla="*/ 507597 w 1953678"/>
              <a:gd name="connsiteY5" fmla="*/ 182018 h 2381862"/>
              <a:gd name="connsiteX0" fmla="*/ 1269940 w 1953678"/>
              <a:gd name="connsiteY0" fmla="*/ 143374 h 2381862"/>
              <a:gd name="connsiteX1" fmla="*/ 1409009 w 1953678"/>
              <a:gd name="connsiteY1" fmla="*/ 116669 h 2381862"/>
              <a:gd name="connsiteX2" fmla="*/ 1426699 w 1953678"/>
              <a:gd name="connsiteY2" fmla="*/ 0 h 2381862"/>
              <a:gd name="connsiteX3" fmla="*/ 1953678 w 1953678"/>
              <a:gd name="connsiteY3" fmla="*/ 211945 h 2381862"/>
              <a:gd name="connsiteX4" fmla="*/ 0 w 1953678"/>
              <a:gd name="connsiteY4" fmla="*/ 2381862 h 2381862"/>
              <a:gd name="connsiteX5" fmla="*/ 1269940 w 1953678"/>
              <a:gd name="connsiteY5" fmla="*/ 143374 h 2381862"/>
              <a:gd name="connsiteX0" fmla="*/ 1262335 w 1953678"/>
              <a:gd name="connsiteY0" fmla="*/ 170734 h 2381862"/>
              <a:gd name="connsiteX1" fmla="*/ 1409009 w 1953678"/>
              <a:gd name="connsiteY1" fmla="*/ 116669 h 2381862"/>
              <a:gd name="connsiteX2" fmla="*/ 1426699 w 1953678"/>
              <a:gd name="connsiteY2" fmla="*/ 0 h 2381862"/>
              <a:gd name="connsiteX3" fmla="*/ 1953678 w 1953678"/>
              <a:gd name="connsiteY3" fmla="*/ 211945 h 2381862"/>
              <a:gd name="connsiteX4" fmla="*/ 0 w 1953678"/>
              <a:gd name="connsiteY4" fmla="*/ 2381862 h 2381862"/>
              <a:gd name="connsiteX5" fmla="*/ 1262335 w 1953678"/>
              <a:gd name="connsiteY5" fmla="*/ 170734 h 2381862"/>
              <a:gd name="connsiteX0" fmla="*/ 1262335 w 1953678"/>
              <a:gd name="connsiteY0" fmla="*/ 164121 h 2375249"/>
              <a:gd name="connsiteX1" fmla="*/ 1409009 w 1953678"/>
              <a:gd name="connsiteY1" fmla="*/ 110056 h 2375249"/>
              <a:gd name="connsiteX2" fmla="*/ 1429282 w 1953678"/>
              <a:gd name="connsiteY2" fmla="*/ 0 h 2375249"/>
              <a:gd name="connsiteX3" fmla="*/ 1953678 w 1953678"/>
              <a:gd name="connsiteY3" fmla="*/ 205332 h 2375249"/>
              <a:gd name="connsiteX4" fmla="*/ 0 w 1953678"/>
              <a:gd name="connsiteY4" fmla="*/ 2375249 h 2375249"/>
              <a:gd name="connsiteX5" fmla="*/ 1262335 w 1953678"/>
              <a:gd name="connsiteY5" fmla="*/ 164121 h 2375249"/>
              <a:gd name="connsiteX0" fmla="*/ 1421560 w 2112903"/>
              <a:gd name="connsiteY0" fmla="*/ 164121 h 2551479"/>
              <a:gd name="connsiteX1" fmla="*/ 1568234 w 2112903"/>
              <a:gd name="connsiteY1" fmla="*/ 110056 h 2551479"/>
              <a:gd name="connsiteX2" fmla="*/ 1588507 w 2112903"/>
              <a:gd name="connsiteY2" fmla="*/ 0 h 2551479"/>
              <a:gd name="connsiteX3" fmla="*/ 2112903 w 2112903"/>
              <a:gd name="connsiteY3" fmla="*/ 205332 h 2551479"/>
              <a:gd name="connsiteX4" fmla="*/ 0 w 2112903"/>
              <a:gd name="connsiteY4" fmla="*/ 2551479 h 2551479"/>
              <a:gd name="connsiteX5" fmla="*/ 1421560 w 2112903"/>
              <a:gd name="connsiteY5" fmla="*/ 164121 h 2551479"/>
              <a:gd name="connsiteX0" fmla="*/ 1434595 w 2112903"/>
              <a:gd name="connsiteY0" fmla="*/ 107855 h 2551479"/>
              <a:gd name="connsiteX1" fmla="*/ 1568234 w 2112903"/>
              <a:gd name="connsiteY1" fmla="*/ 110056 h 2551479"/>
              <a:gd name="connsiteX2" fmla="*/ 1588507 w 2112903"/>
              <a:gd name="connsiteY2" fmla="*/ 0 h 2551479"/>
              <a:gd name="connsiteX3" fmla="*/ 2112903 w 2112903"/>
              <a:gd name="connsiteY3" fmla="*/ 205332 h 2551479"/>
              <a:gd name="connsiteX4" fmla="*/ 0 w 2112903"/>
              <a:gd name="connsiteY4" fmla="*/ 2551479 h 2551479"/>
              <a:gd name="connsiteX5" fmla="*/ 1434595 w 2112903"/>
              <a:gd name="connsiteY5" fmla="*/ 107855 h 2551479"/>
              <a:gd name="connsiteX0" fmla="*/ 1434595 w 2112903"/>
              <a:gd name="connsiteY0" fmla="*/ 107855 h 2551479"/>
              <a:gd name="connsiteX1" fmla="*/ 1551585 w 2112903"/>
              <a:gd name="connsiteY1" fmla="*/ 95013 h 2551479"/>
              <a:gd name="connsiteX2" fmla="*/ 1588507 w 2112903"/>
              <a:gd name="connsiteY2" fmla="*/ 0 h 2551479"/>
              <a:gd name="connsiteX3" fmla="*/ 2112903 w 2112903"/>
              <a:gd name="connsiteY3" fmla="*/ 205332 h 2551479"/>
              <a:gd name="connsiteX4" fmla="*/ 0 w 2112903"/>
              <a:gd name="connsiteY4" fmla="*/ 2551479 h 2551479"/>
              <a:gd name="connsiteX5" fmla="*/ 1434595 w 2112903"/>
              <a:gd name="connsiteY5" fmla="*/ 107855 h 2551479"/>
              <a:gd name="connsiteX0" fmla="*/ 1434595 w 2112903"/>
              <a:gd name="connsiteY0" fmla="*/ 127462 h 2571086"/>
              <a:gd name="connsiteX1" fmla="*/ 1551585 w 2112903"/>
              <a:gd name="connsiteY1" fmla="*/ 114620 h 2571086"/>
              <a:gd name="connsiteX2" fmla="*/ 1583540 w 2112903"/>
              <a:gd name="connsiteY2" fmla="*/ 0 h 2571086"/>
              <a:gd name="connsiteX3" fmla="*/ 2112903 w 2112903"/>
              <a:gd name="connsiteY3" fmla="*/ 224939 h 2571086"/>
              <a:gd name="connsiteX4" fmla="*/ 0 w 2112903"/>
              <a:gd name="connsiteY4" fmla="*/ 2571086 h 2571086"/>
              <a:gd name="connsiteX5" fmla="*/ 1434595 w 2112903"/>
              <a:gd name="connsiteY5" fmla="*/ 127462 h 2571086"/>
              <a:gd name="connsiteX0" fmla="*/ 1419953 w 2112903"/>
              <a:gd name="connsiteY0" fmla="*/ 152035 h 2571086"/>
              <a:gd name="connsiteX1" fmla="*/ 1551585 w 2112903"/>
              <a:gd name="connsiteY1" fmla="*/ 114620 h 2571086"/>
              <a:gd name="connsiteX2" fmla="*/ 1583540 w 2112903"/>
              <a:gd name="connsiteY2" fmla="*/ 0 h 2571086"/>
              <a:gd name="connsiteX3" fmla="*/ 2112903 w 2112903"/>
              <a:gd name="connsiteY3" fmla="*/ 224939 h 2571086"/>
              <a:gd name="connsiteX4" fmla="*/ 0 w 2112903"/>
              <a:gd name="connsiteY4" fmla="*/ 2571086 h 2571086"/>
              <a:gd name="connsiteX5" fmla="*/ 1419953 w 2112903"/>
              <a:gd name="connsiteY5" fmla="*/ 152035 h 2571086"/>
              <a:gd name="connsiteX0" fmla="*/ 1419953 w 2083987"/>
              <a:gd name="connsiteY0" fmla="*/ 152035 h 2571086"/>
              <a:gd name="connsiteX1" fmla="*/ 1551585 w 2083987"/>
              <a:gd name="connsiteY1" fmla="*/ 114620 h 2571086"/>
              <a:gd name="connsiteX2" fmla="*/ 1583540 w 2083987"/>
              <a:gd name="connsiteY2" fmla="*/ 0 h 2571086"/>
              <a:gd name="connsiteX3" fmla="*/ 2083987 w 2083987"/>
              <a:gd name="connsiteY3" fmla="*/ 256942 h 2571086"/>
              <a:gd name="connsiteX4" fmla="*/ 0 w 2083987"/>
              <a:gd name="connsiteY4" fmla="*/ 2571086 h 2571086"/>
              <a:gd name="connsiteX5" fmla="*/ 1419953 w 2083987"/>
              <a:gd name="connsiteY5" fmla="*/ 152035 h 2571086"/>
              <a:gd name="connsiteX0" fmla="*/ 2011337 w 2675371"/>
              <a:gd name="connsiteY0" fmla="*/ 152035 h 2202659"/>
              <a:gd name="connsiteX1" fmla="*/ 2142969 w 2675371"/>
              <a:gd name="connsiteY1" fmla="*/ 114620 h 2202659"/>
              <a:gd name="connsiteX2" fmla="*/ 2174924 w 2675371"/>
              <a:gd name="connsiteY2" fmla="*/ 0 h 2202659"/>
              <a:gd name="connsiteX3" fmla="*/ 2675371 w 2675371"/>
              <a:gd name="connsiteY3" fmla="*/ 256942 h 2202659"/>
              <a:gd name="connsiteX4" fmla="*/ 0 w 2675371"/>
              <a:gd name="connsiteY4" fmla="*/ 2202659 h 2202659"/>
              <a:gd name="connsiteX5" fmla="*/ 2011337 w 2675371"/>
              <a:gd name="connsiteY5" fmla="*/ 152035 h 2202659"/>
              <a:gd name="connsiteX0" fmla="*/ 1087350 w 2675371"/>
              <a:gd name="connsiteY0" fmla="*/ 99271 h 2202659"/>
              <a:gd name="connsiteX1" fmla="*/ 2142969 w 2675371"/>
              <a:gd name="connsiteY1" fmla="*/ 114620 h 2202659"/>
              <a:gd name="connsiteX2" fmla="*/ 2174924 w 2675371"/>
              <a:gd name="connsiteY2" fmla="*/ 0 h 2202659"/>
              <a:gd name="connsiteX3" fmla="*/ 2675371 w 2675371"/>
              <a:gd name="connsiteY3" fmla="*/ 256942 h 2202659"/>
              <a:gd name="connsiteX4" fmla="*/ 0 w 2675371"/>
              <a:gd name="connsiteY4" fmla="*/ 2202659 h 2202659"/>
              <a:gd name="connsiteX5" fmla="*/ 1087350 w 2675371"/>
              <a:gd name="connsiteY5" fmla="*/ 99271 h 2202659"/>
              <a:gd name="connsiteX0" fmla="*/ 1087350 w 2675371"/>
              <a:gd name="connsiteY0" fmla="*/ 243661 h 2347049"/>
              <a:gd name="connsiteX1" fmla="*/ 1357930 w 2675371"/>
              <a:gd name="connsiteY1" fmla="*/ 0 h 2347049"/>
              <a:gd name="connsiteX2" fmla="*/ 2174924 w 2675371"/>
              <a:gd name="connsiteY2" fmla="*/ 144390 h 2347049"/>
              <a:gd name="connsiteX3" fmla="*/ 2675371 w 2675371"/>
              <a:gd name="connsiteY3" fmla="*/ 401332 h 2347049"/>
              <a:gd name="connsiteX4" fmla="*/ 0 w 2675371"/>
              <a:gd name="connsiteY4" fmla="*/ 2347049 h 2347049"/>
              <a:gd name="connsiteX5" fmla="*/ 1087350 w 2675371"/>
              <a:gd name="connsiteY5" fmla="*/ 243661 h 2347049"/>
              <a:gd name="connsiteX0" fmla="*/ 1087350 w 2675371"/>
              <a:gd name="connsiteY0" fmla="*/ 243661 h 2347049"/>
              <a:gd name="connsiteX1" fmla="*/ 1357930 w 2675371"/>
              <a:gd name="connsiteY1" fmla="*/ 0 h 2347049"/>
              <a:gd name="connsiteX2" fmla="*/ 2675371 w 2675371"/>
              <a:gd name="connsiteY2" fmla="*/ 401332 h 2347049"/>
              <a:gd name="connsiteX3" fmla="*/ 0 w 2675371"/>
              <a:gd name="connsiteY3" fmla="*/ 2347049 h 2347049"/>
              <a:gd name="connsiteX4" fmla="*/ 1087350 w 2675371"/>
              <a:gd name="connsiteY4" fmla="*/ 243661 h 2347049"/>
              <a:gd name="connsiteX0" fmla="*/ 1087350 w 1742914"/>
              <a:gd name="connsiteY0" fmla="*/ 243661 h 2347049"/>
              <a:gd name="connsiteX1" fmla="*/ 1357930 w 1742914"/>
              <a:gd name="connsiteY1" fmla="*/ 0 h 2347049"/>
              <a:gd name="connsiteX2" fmla="*/ 1742914 w 1742914"/>
              <a:gd name="connsiteY2" fmla="*/ 672702 h 2347049"/>
              <a:gd name="connsiteX3" fmla="*/ 0 w 1742914"/>
              <a:gd name="connsiteY3" fmla="*/ 2347049 h 2347049"/>
              <a:gd name="connsiteX4" fmla="*/ 1087350 w 1742914"/>
              <a:gd name="connsiteY4" fmla="*/ 243661 h 2347049"/>
              <a:gd name="connsiteX0" fmla="*/ 861304 w 1516868"/>
              <a:gd name="connsiteY0" fmla="*/ 243661 h 2385392"/>
              <a:gd name="connsiteX1" fmla="*/ 1131884 w 1516868"/>
              <a:gd name="connsiteY1" fmla="*/ 0 h 2385392"/>
              <a:gd name="connsiteX2" fmla="*/ 1516868 w 1516868"/>
              <a:gd name="connsiteY2" fmla="*/ 672702 h 2385392"/>
              <a:gd name="connsiteX3" fmla="*/ 0 w 1516868"/>
              <a:gd name="connsiteY3" fmla="*/ 2385392 h 2385392"/>
              <a:gd name="connsiteX4" fmla="*/ 861304 w 1516868"/>
              <a:gd name="connsiteY4" fmla="*/ 243661 h 2385392"/>
              <a:gd name="connsiteX0" fmla="*/ 861304 w 1516868"/>
              <a:gd name="connsiteY0" fmla="*/ 190211 h 2331942"/>
              <a:gd name="connsiteX1" fmla="*/ 1059893 w 1516868"/>
              <a:gd name="connsiteY1" fmla="*/ 0 h 2331942"/>
              <a:gd name="connsiteX2" fmla="*/ 1516868 w 1516868"/>
              <a:gd name="connsiteY2" fmla="*/ 619252 h 2331942"/>
              <a:gd name="connsiteX3" fmla="*/ 0 w 1516868"/>
              <a:gd name="connsiteY3" fmla="*/ 2331942 h 2331942"/>
              <a:gd name="connsiteX4" fmla="*/ 861304 w 1516868"/>
              <a:gd name="connsiteY4" fmla="*/ 190211 h 2331942"/>
              <a:gd name="connsiteX0" fmla="*/ 861304 w 1817424"/>
              <a:gd name="connsiteY0" fmla="*/ 190211 h 2331942"/>
              <a:gd name="connsiteX1" fmla="*/ 1059893 w 1817424"/>
              <a:gd name="connsiteY1" fmla="*/ 0 h 2331942"/>
              <a:gd name="connsiteX2" fmla="*/ 1817424 w 1817424"/>
              <a:gd name="connsiteY2" fmla="*/ 653817 h 2331942"/>
              <a:gd name="connsiteX3" fmla="*/ 0 w 1817424"/>
              <a:gd name="connsiteY3" fmla="*/ 2331942 h 2331942"/>
              <a:gd name="connsiteX4" fmla="*/ 861304 w 1817424"/>
              <a:gd name="connsiteY4" fmla="*/ 190211 h 2331942"/>
              <a:gd name="connsiteX0" fmla="*/ 242452 w 1198572"/>
              <a:gd name="connsiteY0" fmla="*/ 190211 h 2014218"/>
              <a:gd name="connsiteX1" fmla="*/ 441041 w 1198572"/>
              <a:gd name="connsiteY1" fmla="*/ 0 h 2014218"/>
              <a:gd name="connsiteX2" fmla="*/ 1198572 w 1198572"/>
              <a:gd name="connsiteY2" fmla="*/ 653817 h 2014218"/>
              <a:gd name="connsiteX3" fmla="*/ 0 w 1198572"/>
              <a:gd name="connsiteY3" fmla="*/ 2014218 h 2014218"/>
              <a:gd name="connsiteX4" fmla="*/ 242452 w 1198572"/>
              <a:gd name="connsiteY4" fmla="*/ 190211 h 2014218"/>
              <a:gd name="connsiteX0" fmla="*/ 242452 w 1198572"/>
              <a:gd name="connsiteY0" fmla="*/ 190211 h 2014218"/>
              <a:gd name="connsiteX1" fmla="*/ 441041 w 1198572"/>
              <a:gd name="connsiteY1" fmla="*/ 0 h 2014218"/>
              <a:gd name="connsiteX2" fmla="*/ 969163 w 1198572"/>
              <a:gd name="connsiteY2" fmla="*/ 497496 h 2014218"/>
              <a:gd name="connsiteX3" fmla="*/ 1198572 w 1198572"/>
              <a:gd name="connsiteY3" fmla="*/ 653817 h 2014218"/>
              <a:gd name="connsiteX4" fmla="*/ 0 w 1198572"/>
              <a:gd name="connsiteY4" fmla="*/ 2014218 h 2014218"/>
              <a:gd name="connsiteX5" fmla="*/ 242452 w 1198572"/>
              <a:gd name="connsiteY5" fmla="*/ 190211 h 2014218"/>
              <a:gd name="connsiteX0" fmla="*/ 242452 w 1973840"/>
              <a:gd name="connsiteY0" fmla="*/ 190211 h 2014218"/>
              <a:gd name="connsiteX1" fmla="*/ 441041 w 1973840"/>
              <a:gd name="connsiteY1" fmla="*/ 0 h 2014218"/>
              <a:gd name="connsiteX2" fmla="*/ 1973840 w 1973840"/>
              <a:gd name="connsiteY2" fmla="*/ 1405230 h 2014218"/>
              <a:gd name="connsiteX3" fmla="*/ 1198572 w 1973840"/>
              <a:gd name="connsiteY3" fmla="*/ 653817 h 2014218"/>
              <a:gd name="connsiteX4" fmla="*/ 0 w 1973840"/>
              <a:gd name="connsiteY4" fmla="*/ 2014218 h 2014218"/>
              <a:gd name="connsiteX5" fmla="*/ 242452 w 1973840"/>
              <a:gd name="connsiteY5" fmla="*/ 190211 h 2014218"/>
              <a:gd name="connsiteX0" fmla="*/ 300137 w 2031525"/>
              <a:gd name="connsiteY0" fmla="*/ 190211 h 2104293"/>
              <a:gd name="connsiteX1" fmla="*/ 498726 w 2031525"/>
              <a:gd name="connsiteY1" fmla="*/ 0 h 2104293"/>
              <a:gd name="connsiteX2" fmla="*/ 2031525 w 2031525"/>
              <a:gd name="connsiteY2" fmla="*/ 1405230 h 2104293"/>
              <a:gd name="connsiteX3" fmla="*/ 1256257 w 2031525"/>
              <a:gd name="connsiteY3" fmla="*/ 653817 h 2104293"/>
              <a:gd name="connsiteX4" fmla="*/ 0 w 2031525"/>
              <a:gd name="connsiteY4" fmla="*/ 2104293 h 2104293"/>
              <a:gd name="connsiteX5" fmla="*/ 300137 w 2031525"/>
              <a:gd name="connsiteY5" fmla="*/ 190211 h 2104293"/>
              <a:gd name="connsiteX0" fmla="*/ 300137 w 2031525"/>
              <a:gd name="connsiteY0" fmla="*/ 190211 h 2104293"/>
              <a:gd name="connsiteX1" fmla="*/ 498726 w 2031525"/>
              <a:gd name="connsiteY1" fmla="*/ 0 h 2104293"/>
              <a:gd name="connsiteX2" fmla="*/ 2031525 w 2031525"/>
              <a:gd name="connsiteY2" fmla="*/ 1405230 h 2104293"/>
              <a:gd name="connsiteX3" fmla="*/ 1160688 w 2031525"/>
              <a:gd name="connsiteY3" fmla="*/ 733364 h 2104293"/>
              <a:gd name="connsiteX4" fmla="*/ 0 w 2031525"/>
              <a:gd name="connsiteY4" fmla="*/ 2104293 h 2104293"/>
              <a:gd name="connsiteX5" fmla="*/ 300137 w 2031525"/>
              <a:gd name="connsiteY5" fmla="*/ 190211 h 2104293"/>
              <a:gd name="connsiteX0" fmla="*/ 300137 w 2087493"/>
              <a:gd name="connsiteY0" fmla="*/ 190211 h 2104293"/>
              <a:gd name="connsiteX1" fmla="*/ 498726 w 2087493"/>
              <a:gd name="connsiteY1" fmla="*/ 0 h 2104293"/>
              <a:gd name="connsiteX2" fmla="*/ 2087493 w 2087493"/>
              <a:gd name="connsiteY2" fmla="*/ 1526895 h 2104293"/>
              <a:gd name="connsiteX3" fmla="*/ 1160688 w 2087493"/>
              <a:gd name="connsiteY3" fmla="*/ 733364 h 2104293"/>
              <a:gd name="connsiteX4" fmla="*/ 0 w 2087493"/>
              <a:gd name="connsiteY4" fmla="*/ 2104293 h 2104293"/>
              <a:gd name="connsiteX5" fmla="*/ 300137 w 2087493"/>
              <a:gd name="connsiteY5" fmla="*/ 190211 h 210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7493" h="2104293">
                <a:moveTo>
                  <a:pt x="300137" y="190211"/>
                </a:moveTo>
                <a:lnTo>
                  <a:pt x="498726" y="0"/>
                </a:lnTo>
                <a:lnTo>
                  <a:pt x="2087493" y="1526895"/>
                </a:lnTo>
                <a:lnTo>
                  <a:pt x="1160688" y="733364"/>
                </a:lnTo>
                <a:lnTo>
                  <a:pt x="0" y="2104293"/>
                </a:lnTo>
                <a:lnTo>
                  <a:pt x="300137" y="190211"/>
                </a:lnTo>
                <a:close/>
              </a:path>
            </a:pathLst>
          </a:custGeom>
          <a:solidFill>
            <a:schemeClr val="bg2">
              <a:lumMod val="90000"/>
              <a:alpha val="8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538" y="3922680"/>
            <a:ext cx="3748859" cy="195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" name="Ecken des Rechtecks auf der gleichen Seite schneiden 1348"/>
          <p:cNvSpPr/>
          <p:nvPr/>
        </p:nvSpPr>
        <p:spPr bwMode="auto">
          <a:xfrm rot="2874113">
            <a:off x="5003588" y="4254826"/>
            <a:ext cx="761396" cy="1235167"/>
          </a:xfrm>
          <a:custGeom>
            <a:avLst/>
            <a:gdLst>
              <a:gd name="connsiteX0" fmla="*/ 86434 w 710039"/>
              <a:gd name="connsiteY0" fmla="*/ 0 h 518592"/>
              <a:gd name="connsiteX1" fmla="*/ 623605 w 710039"/>
              <a:gd name="connsiteY1" fmla="*/ 0 h 518592"/>
              <a:gd name="connsiteX2" fmla="*/ 710039 w 710039"/>
              <a:gd name="connsiteY2" fmla="*/ 86434 h 518592"/>
              <a:gd name="connsiteX3" fmla="*/ 710039 w 710039"/>
              <a:gd name="connsiteY3" fmla="*/ 518592 h 518592"/>
              <a:gd name="connsiteX4" fmla="*/ 710039 w 710039"/>
              <a:gd name="connsiteY4" fmla="*/ 518592 h 518592"/>
              <a:gd name="connsiteX5" fmla="*/ 0 w 710039"/>
              <a:gd name="connsiteY5" fmla="*/ 518592 h 518592"/>
              <a:gd name="connsiteX6" fmla="*/ 0 w 710039"/>
              <a:gd name="connsiteY6" fmla="*/ 518592 h 518592"/>
              <a:gd name="connsiteX7" fmla="*/ 0 w 710039"/>
              <a:gd name="connsiteY7" fmla="*/ 86434 h 518592"/>
              <a:gd name="connsiteX8" fmla="*/ 86434 w 710039"/>
              <a:gd name="connsiteY8" fmla="*/ 0 h 518592"/>
              <a:gd name="connsiteX0" fmla="*/ 276934 w 710039"/>
              <a:gd name="connsiteY0" fmla="*/ 212725 h 518592"/>
              <a:gd name="connsiteX1" fmla="*/ 623605 w 710039"/>
              <a:gd name="connsiteY1" fmla="*/ 0 h 518592"/>
              <a:gd name="connsiteX2" fmla="*/ 710039 w 710039"/>
              <a:gd name="connsiteY2" fmla="*/ 86434 h 518592"/>
              <a:gd name="connsiteX3" fmla="*/ 710039 w 710039"/>
              <a:gd name="connsiteY3" fmla="*/ 518592 h 518592"/>
              <a:gd name="connsiteX4" fmla="*/ 710039 w 710039"/>
              <a:gd name="connsiteY4" fmla="*/ 518592 h 518592"/>
              <a:gd name="connsiteX5" fmla="*/ 0 w 710039"/>
              <a:gd name="connsiteY5" fmla="*/ 518592 h 518592"/>
              <a:gd name="connsiteX6" fmla="*/ 0 w 710039"/>
              <a:gd name="connsiteY6" fmla="*/ 518592 h 518592"/>
              <a:gd name="connsiteX7" fmla="*/ 0 w 710039"/>
              <a:gd name="connsiteY7" fmla="*/ 86434 h 518592"/>
              <a:gd name="connsiteX8" fmla="*/ 276934 w 710039"/>
              <a:gd name="connsiteY8" fmla="*/ 212725 h 518592"/>
              <a:gd name="connsiteX0" fmla="*/ 276934 w 710039"/>
              <a:gd name="connsiteY0" fmla="*/ 212725 h 518592"/>
              <a:gd name="connsiteX1" fmla="*/ 623605 w 710039"/>
              <a:gd name="connsiteY1" fmla="*/ 0 h 518592"/>
              <a:gd name="connsiteX2" fmla="*/ 710039 w 710039"/>
              <a:gd name="connsiteY2" fmla="*/ 86434 h 518592"/>
              <a:gd name="connsiteX3" fmla="*/ 710039 w 710039"/>
              <a:gd name="connsiteY3" fmla="*/ 518592 h 518592"/>
              <a:gd name="connsiteX4" fmla="*/ 710039 w 710039"/>
              <a:gd name="connsiteY4" fmla="*/ 518592 h 518592"/>
              <a:gd name="connsiteX5" fmla="*/ 0 w 710039"/>
              <a:gd name="connsiteY5" fmla="*/ 518592 h 518592"/>
              <a:gd name="connsiteX6" fmla="*/ 0 w 710039"/>
              <a:gd name="connsiteY6" fmla="*/ 518592 h 518592"/>
              <a:gd name="connsiteX7" fmla="*/ 0 w 710039"/>
              <a:gd name="connsiteY7" fmla="*/ 86434 h 518592"/>
              <a:gd name="connsiteX8" fmla="*/ 276934 w 710039"/>
              <a:gd name="connsiteY8" fmla="*/ 212725 h 518592"/>
              <a:gd name="connsiteX0" fmla="*/ 276934 w 710039"/>
              <a:gd name="connsiteY0" fmla="*/ 212725 h 518592"/>
              <a:gd name="connsiteX1" fmla="*/ 623605 w 710039"/>
              <a:gd name="connsiteY1" fmla="*/ 0 h 518592"/>
              <a:gd name="connsiteX2" fmla="*/ 710039 w 710039"/>
              <a:gd name="connsiteY2" fmla="*/ 86434 h 518592"/>
              <a:gd name="connsiteX3" fmla="*/ 710039 w 710039"/>
              <a:gd name="connsiteY3" fmla="*/ 518592 h 518592"/>
              <a:gd name="connsiteX4" fmla="*/ 710039 w 710039"/>
              <a:gd name="connsiteY4" fmla="*/ 518592 h 518592"/>
              <a:gd name="connsiteX5" fmla="*/ 0 w 710039"/>
              <a:gd name="connsiteY5" fmla="*/ 518592 h 518592"/>
              <a:gd name="connsiteX6" fmla="*/ 0 w 710039"/>
              <a:gd name="connsiteY6" fmla="*/ 518592 h 518592"/>
              <a:gd name="connsiteX7" fmla="*/ 0 w 710039"/>
              <a:gd name="connsiteY7" fmla="*/ 86434 h 518592"/>
              <a:gd name="connsiteX8" fmla="*/ 276934 w 710039"/>
              <a:gd name="connsiteY8" fmla="*/ 212725 h 518592"/>
              <a:gd name="connsiteX0" fmla="*/ 775409 w 1208514"/>
              <a:gd name="connsiteY0" fmla="*/ 303733 h 609600"/>
              <a:gd name="connsiteX1" fmla="*/ 1122080 w 1208514"/>
              <a:gd name="connsiteY1" fmla="*/ 91008 h 609600"/>
              <a:gd name="connsiteX2" fmla="*/ 1208514 w 1208514"/>
              <a:gd name="connsiteY2" fmla="*/ 177442 h 609600"/>
              <a:gd name="connsiteX3" fmla="*/ 1208514 w 1208514"/>
              <a:gd name="connsiteY3" fmla="*/ 609600 h 609600"/>
              <a:gd name="connsiteX4" fmla="*/ 1208514 w 1208514"/>
              <a:gd name="connsiteY4" fmla="*/ 609600 h 609600"/>
              <a:gd name="connsiteX5" fmla="*/ 498475 w 1208514"/>
              <a:gd name="connsiteY5" fmla="*/ 609600 h 609600"/>
              <a:gd name="connsiteX6" fmla="*/ 0 w 1208514"/>
              <a:gd name="connsiteY6" fmla="*/ 0 h 609600"/>
              <a:gd name="connsiteX7" fmla="*/ 498475 w 1208514"/>
              <a:gd name="connsiteY7" fmla="*/ 177442 h 609600"/>
              <a:gd name="connsiteX8" fmla="*/ 775409 w 1208514"/>
              <a:gd name="connsiteY8" fmla="*/ 303733 h 609600"/>
              <a:gd name="connsiteX0" fmla="*/ 775409 w 1208514"/>
              <a:gd name="connsiteY0" fmla="*/ 335841 h 641708"/>
              <a:gd name="connsiteX1" fmla="*/ 1122080 w 1208514"/>
              <a:gd name="connsiteY1" fmla="*/ 123116 h 641708"/>
              <a:gd name="connsiteX2" fmla="*/ 1208514 w 1208514"/>
              <a:gd name="connsiteY2" fmla="*/ 209550 h 641708"/>
              <a:gd name="connsiteX3" fmla="*/ 1208514 w 1208514"/>
              <a:gd name="connsiteY3" fmla="*/ 641708 h 641708"/>
              <a:gd name="connsiteX4" fmla="*/ 1208514 w 1208514"/>
              <a:gd name="connsiteY4" fmla="*/ 641708 h 641708"/>
              <a:gd name="connsiteX5" fmla="*/ 498475 w 1208514"/>
              <a:gd name="connsiteY5" fmla="*/ 641708 h 641708"/>
              <a:gd name="connsiteX6" fmla="*/ 0 w 1208514"/>
              <a:gd name="connsiteY6" fmla="*/ 32108 h 641708"/>
              <a:gd name="connsiteX7" fmla="*/ 187325 w 1208514"/>
              <a:gd name="connsiteY7" fmla="*/ 0 h 641708"/>
              <a:gd name="connsiteX8" fmla="*/ 775409 w 1208514"/>
              <a:gd name="connsiteY8" fmla="*/ 335841 h 641708"/>
              <a:gd name="connsiteX0" fmla="*/ 1397709 w 1830814"/>
              <a:gd name="connsiteY0" fmla="*/ 335841 h 1565633"/>
              <a:gd name="connsiteX1" fmla="*/ 1744380 w 1830814"/>
              <a:gd name="connsiteY1" fmla="*/ 123116 h 1565633"/>
              <a:gd name="connsiteX2" fmla="*/ 1830814 w 1830814"/>
              <a:gd name="connsiteY2" fmla="*/ 209550 h 1565633"/>
              <a:gd name="connsiteX3" fmla="*/ 1830814 w 1830814"/>
              <a:gd name="connsiteY3" fmla="*/ 641708 h 1565633"/>
              <a:gd name="connsiteX4" fmla="*/ 1830814 w 1830814"/>
              <a:gd name="connsiteY4" fmla="*/ 641708 h 1565633"/>
              <a:gd name="connsiteX5" fmla="*/ 0 w 1830814"/>
              <a:gd name="connsiteY5" fmla="*/ 1565633 h 1565633"/>
              <a:gd name="connsiteX6" fmla="*/ 622300 w 1830814"/>
              <a:gd name="connsiteY6" fmla="*/ 32108 h 1565633"/>
              <a:gd name="connsiteX7" fmla="*/ 809625 w 1830814"/>
              <a:gd name="connsiteY7" fmla="*/ 0 h 1565633"/>
              <a:gd name="connsiteX8" fmla="*/ 1397709 w 1830814"/>
              <a:gd name="connsiteY8" fmla="*/ 335841 h 1565633"/>
              <a:gd name="connsiteX0" fmla="*/ 1397709 w 1830814"/>
              <a:gd name="connsiteY0" fmla="*/ 335841 h 1565633"/>
              <a:gd name="connsiteX1" fmla="*/ 1744380 w 1830814"/>
              <a:gd name="connsiteY1" fmla="*/ 123116 h 1565633"/>
              <a:gd name="connsiteX2" fmla="*/ 1830814 w 1830814"/>
              <a:gd name="connsiteY2" fmla="*/ 209550 h 1565633"/>
              <a:gd name="connsiteX3" fmla="*/ 1830814 w 1830814"/>
              <a:gd name="connsiteY3" fmla="*/ 641708 h 1565633"/>
              <a:gd name="connsiteX4" fmla="*/ 1830814 w 1830814"/>
              <a:gd name="connsiteY4" fmla="*/ 641708 h 1565633"/>
              <a:gd name="connsiteX5" fmla="*/ 0 w 1830814"/>
              <a:gd name="connsiteY5" fmla="*/ 1565633 h 1565633"/>
              <a:gd name="connsiteX6" fmla="*/ 622300 w 1830814"/>
              <a:gd name="connsiteY6" fmla="*/ 32108 h 1565633"/>
              <a:gd name="connsiteX7" fmla="*/ 809625 w 1830814"/>
              <a:gd name="connsiteY7" fmla="*/ 0 h 1565633"/>
              <a:gd name="connsiteX8" fmla="*/ 1397709 w 1830814"/>
              <a:gd name="connsiteY8" fmla="*/ 335841 h 1565633"/>
              <a:gd name="connsiteX0" fmla="*/ 1398665 w 1831770"/>
              <a:gd name="connsiteY0" fmla="*/ 335841 h 1618928"/>
              <a:gd name="connsiteX1" fmla="*/ 1745336 w 1831770"/>
              <a:gd name="connsiteY1" fmla="*/ 123116 h 1618928"/>
              <a:gd name="connsiteX2" fmla="*/ 1831770 w 1831770"/>
              <a:gd name="connsiteY2" fmla="*/ 209550 h 1618928"/>
              <a:gd name="connsiteX3" fmla="*/ 1831770 w 1831770"/>
              <a:gd name="connsiteY3" fmla="*/ 641708 h 1618928"/>
              <a:gd name="connsiteX4" fmla="*/ 1831770 w 1831770"/>
              <a:gd name="connsiteY4" fmla="*/ 641708 h 1618928"/>
              <a:gd name="connsiteX5" fmla="*/ 517320 w 1831770"/>
              <a:gd name="connsiteY5" fmla="*/ 1210033 h 1618928"/>
              <a:gd name="connsiteX6" fmla="*/ 956 w 1831770"/>
              <a:gd name="connsiteY6" fmla="*/ 1565633 h 1618928"/>
              <a:gd name="connsiteX7" fmla="*/ 623256 w 1831770"/>
              <a:gd name="connsiteY7" fmla="*/ 32108 h 1618928"/>
              <a:gd name="connsiteX8" fmla="*/ 810581 w 1831770"/>
              <a:gd name="connsiteY8" fmla="*/ 0 h 1618928"/>
              <a:gd name="connsiteX9" fmla="*/ 1398665 w 1831770"/>
              <a:gd name="connsiteY9" fmla="*/ 335841 h 1618928"/>
              <a:gd name="connsiteX0" fmla="*/ 1402542 w 1835647"/>
              <a:gd name="connsiteY0" fmla="*/ 335841 h 1614731"/>
              <a:gd name="connsiteX1" fmla="*/ 1749213 w 1835647"/>
              <a:gd name="connsiteY1" fmla="*/ 123116 h 1614731"/>
              <a:gd name="connsiteX2" fmla="*/ 1835647 w 1835647"/>
              <a:gd name="connsiteY2" fmla="*/ 209550 h 1614731"/>
              <a:gd name="connsiteX3" fmla="*/ 1835647 w 1835647"/>
              <a:gd name="connsiteY3" fmla="*/ 641708 h 1614731"/>
              <a:gd name="connsiteX4" fmla="*/ 1835647 w 1835647"/>
              <a:gd name="connsiteY4" fmla="*/ 641708 h 1614731"/>
              <a:gd name="connsiteX5" fmla="*/ 308472 w 1835647"/>
              <a:gd name="connsiteY5" fmla="*/ 1162408 h 1614731"/>
              <a:gd name="connsiteX6" fmla="*/ 4833 w 1835647"/>
              <a:gd name="connsiteY6" fmla="*/ 1565633 h 1614731"/>
              <a:gd name="connsiteX7" fmla="*/ 627133 w 1835647"/>
              <a:gd name="connsiteY7" fmla="*/ 32108 h 1614731"/>
              <a:gd name="connsiteX8" fmla="*/ 814458 w 1835647"/>
              <a:gd name="connsiteY8" fmla="*/ 0 h 1614731"/>
              <a:gd name="connsiteX9" fmla="*/ 1402542 w 1835647"/>
              <a:gd name="connsiteY9" fmla="*/ 335841 h 1614731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482362 w 1831736"/>
              <a:gd name="connsiteY5" fmla="*/ 1089383 h 1609596"/>
              <a:gd name="connsiteX6" fmla="*/ 304561 w 1831736"/>
              <a:gd name="connsiteY6" fmla="*/ 1162408 h 1609596"/>
              <a:gd name="connsiteX7" fmla="*/ 922 w 1831736"/>
              <a:gd name="connsiteY7" fmla="*/ 1565633 h 1609596"/>
              <a:gd name="connsiteX8" fmla="*/ 623222 w 1831736"/>
              <a:gd name="connsiteY8" fmla="*/ 32108 h 1609596"/>
              <a:gd name="connsiteX9" fmla="*/ 810547 w 1831736"/>
              <a:gd name="connsiteY9" fmla="*/ 0 h 1609596"/>
              <a:gd name="connsiteX10" fmla="*/ 1398631 w 1831736"/>
              <a:gd name="connsiteY10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428387 w 1831736"/>
              <a:gd name="connsiteY5" fmla="*/ 990958 h 1609596"/>
              <a:gd name="connsiteX6" fmla="*/ 304561 w 1831736"/>
              <a:gd name="connsiteY6" fmla="*/ 1162408 h 1609596"/>
              <a:gd name="connsiteX7" fmla="*/ 922 w 1831736"/>
              <a:gd name="connsiteY7" fmla="*/ 1565633 h 1609596"/>
              <a:gd name="connsiteX8" fmla="*/ 623222 w 1831736"/>
              <a:gd name="connsiteY8" fmla="*/ 32108 h 1609596"/>
              <a:gd name="connsiteX9" fmla="*/ 810547 w 1831736"/>
              <a:gd name="connsiteY9" fmla="*/ 0 h 1609596"/>
              <a:gd name="connsiteX10" fmla="*/ 1398631 w 1831736"/>
              <a:gd name="connsiteY10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666511 w 1831736"/>
              <a:gd name="connsiteY5" fmla="*/ 927458 h 1609596"/>
              <a:gd name="connsiteX6" fmla="*/ 428387 w 1831736"/>
              <a:gd name="connsiteY6" fmla="*/ 990958 h 1609596"/>
              <a:gd name="connsiteX7" fmla="*/ 304561 w 1831736"/>
              <a:gd name="connsiteY7" fmla="*/ 1162408 h 1609596"/>
              <a:gd name="connsiteX8" fmla="*/ 922 w 1831736"/>
              <a:gd name="connsiteY8" fmla="*/ 1565633 h 1609596"/>
              <a:gd name="connsiteX9" fmla="*/ 623222 w 1831736"/>
              <a:gd name="connsiteY9" fmla="*/ 32108 h 1609596"/>
              <a:gd name="connsiteX10" fmla="*/ 810547 w 1831736"/>
              <a:gd name="connsiteY10" fmla="*/ 0 h 1609596"/>
              <a:gd name="connsiteX11" fmla="*/ 1398631 w 1831736"/>
              <a:gd name="connsiteY11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717311 w 1831736"/>
              <a:gd name="connsiteY5" fmla="*/ 911583 h 1609596"/>
              <a:gd name="connsiteX6" fmla="*/ 428387 w 1831736"/>
              <a:gd name="connsiteY6" fmla="*/ 990958 h 1609596"/>
              <a:gd name="connsiteX7" fmla="*/ 304561 w 1831736"/>
              <a:gd name="connsiteY7" fmla="*/ 1162408 h 1609596"/>
              <a:gd name="connsiteX8" fmla="*/ 922 w 1831736"/>
              <a:gd name="connsiteY8" fmla="*/ 1565633 h 1609596"/>
              <a:gd name="connsiteX9" fmla="*/ 623222 w 1831736"/>
              <a:gd name="connsiteY9" fmla="*/ 32108 h 1609596"/>
              <a:gd name="connsiteX10" fmla="*/ 810547 w 1831736"/>
              <a:gd name="connsiteY10" fmla="*/ 0 h 1609596"/>
              <a:gd name="connsiteX11" fmla="*/ 1398631 w 1831736"/>
              <a:gd name="connsiteY11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910986 w 1831736"/>
              <a:gd name="connsiteY5" fmla="*/ 867133 h 1609596"/>
              <a:gd name="connsiteX6" fmla="*/ 717311 w 1831736"/>
              <a:gd name="connsiteY6" fmla="*/ 911583 h 1609596"/>
              <a:gd name="connsiteX7" fmla="*/ 428387 w 1831736"/>
              <a:gd name="connsiteY7" fmla="*/ 990958 h 1609596"/>
              <a:gd name="connsiteX8" fmla="*/ 304561 w 1831736"/>
              <a:gd name="connsiteY8" fmla="*/ 1162408 h 1609596"/>
              <a:gd name="connsiteX9" fmla="*/ 922 w 1831736"/>
              <a:gd name="connsiteY9" fmla="*/ 1565633 h 1609596"/>
              <a:gd name="connsiteX10" fmla="*/ 623222 w 1831736"/>
              <a:gd name="connsiteY10" fmla="*/ 32108 h 1609596"/>
              <a:gd name="connsiteX11" fmla="*/ 810547 w 1831736"/>
              <a:gd name="connsiteY11" fmla="*/ 0 h 1609596"/>
              <a:gd name="connsiteX12" fmla="*/ 1398631 w 1831736"/>
              <a:gd name="connsiteY12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961786 w 1831736"/>
              <a:gd name="connsiteY5" fmla="*/ 905233 h 1609596"/>
              <a:gd name="connsiteX6" fmla="*/ 717311 w 1831736"/>
              <a:gd name="connsiteY6" fmla="*/ 911583 h 1609596"/>
              <a:gd name="connsiteX7" fmla="*/ 428387 w 1831736"/>
              <a:gd name="connsiteY7" fmla="*/ 990958 h 1609596"/>
              <a:gd name="connsiteX8" fmla="*/ 304561 w 1831736"/>
              <a:gd name="connsiteY8" fmla="*/ 1162408 h 1609596"/>
              <a:gd name="connsiteX9" fmla="*/ 922 w 1831736"/>
              <a:gd name="connsiteY9" fmla="*/ 1565633 h 1609596"/>
              <a:gd name="connsiteX10" fmla="*/ 623222 w 1831736"/>
              <a:gd name="connsiteY10" fmla="*/ 32108 h 1609596"/>
              <a:gd name="connsiteX11" fmla="*/ 810547 w 1831736"/>
              <a:gd name="connsiteY11" fmla="*/ 0 h 1609596"/>
              <a:gd name="connsiteX12" fmla="*/ 1398631 w 1831736"/>
              <a:gd name="connsiteY12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190386 w 1831736"/>
              <a:gd name="connsiteY5" fmla="*/ 832208 h 1609596"/>
              <a:gd name="connsiteX6" fmla="*/ 961786 w 1831736"/>
              <a:gd name="connsiteY6" fmla="*/ 905233 h 1609596"/>
              <a:gd name="connsiteX7" fmla="*/ 717311 w 1831736"/>
              <a:gd name="connsiteY7" fmla="*/ 911583 h 1609596"/>
              <a:gd name="connsiteX8" fmla="*/ 428387 w 1831736"/>
              <a:gd name="connsiteY8" fmla="*/ 990958 h 1609596"/>
              <a:gd name="connsiteX9" fmla="*/ 304561 w 1831736"/>
              <a:gd name="connsiteY9" fmla="*/ 1162408 h 1609596"/>
              <a:gd name="connsiteX10" fmla="*/ 922 w 1831736"/>
              <a:gd name="connsiteY10" fmla="*/ 1565633 h 1609596"/>
              <a:gd name="connsiteX11" fmla="*/ 623222 w 1831736"/>
              <a:gd name="connsiteY11" fmla="*/ 32108 h 1609596"/>
              <a:gd name="connsiteX12" fmla="*/ 810547 w 1831736"/>
              <a:gd name="connsiteY12" fmla="*/ 0 h 1609596"/>
              <a:gd name="connsiteX13" fmla="*/ 1398631 w 1831736"/>
              <a:gd name="connsiteY13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206261 w 1831736"/>
              <a:gd name="connsiteY5" fmla="*/ 959208 h 1609596"/>
              <a:gd name="connsiteX6" fmla="*/ 961786 w 1831736"/>
              <a:gd name="connsiteY6" fmla="*/ 905233 h 1609596"/>
              <a:gd name="connsiteX7" fmla="*/ 717311 w 1831736"/>
              <a:gd name="connsiteY7" fmla="*/ 911583 h 1609596"/>
              <a:gd name="connsiteX8" fmla="*/ 428387 w 1831736"/>
              <a:gd name="connsiteY8" fmla="*/ 990958 h 1609596"/>
              <a:gd name="connsiteX9" fmla="*/ 304561 w 1831736"/>
              <a:gd name="connsiteY9" fmla="*/ 1162408 h 1609596"/>
              <a:gd name="connsiteX10" fmla="*/ 922 w 1831736"/>
              <a:gd name="connsiteY10" fmla="*/ 1565633 h 1609596"/>
              <a:gd name="connsiteX11" fmla="*/ 623222 w 1831736"/>
              <a:gd name="connsiteY11" fmla="*/ 32108 h 1609596"/>
              <a:gd name="connsiteX12" fmla="*/ 810547 w 1831736"/>
              <a:gd name="connsiteY12" fmla="*/ 0 h 1609596"/>
              <a:gd name="connsiteX13" fmla="*/ 1398631 w 1831736"/>
              <a:gd name="connsiteY13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488836 w 1831736"/>
              <a:gd name="connsiteY5" fmla="*/ 813158 h 1609596"/>
              <a:gd name="connsiteX6" fmla="*/ 1206261 w 1831736"/>
              <a:gd name="connsiteY6" fmla="*/ 959208 h 1609596"/>
              <a:gd name="connsiteX7" fmla="*/ 961786 w 1831736"/>
              <a:gd name="connsiteY7" fmla="*/ 905233 h 1609596"/>
              <a:gd name="connsiteX8" fmla="*/ 717311 w 1831736"/>
              <a:gd name="connsiteY8" fmla="*/ 911583 h 1609596"/>
              <a:gd name="connsiteX9" fmla="*/ 428387 w 1831736"/>
              <a:gd name="connsiteY9" fmla="*/ 990958 h 1609596"/>
              <a:gd name="connsiteX10" fmla="*/ 304561 w 1831736"/>
              <a:gd name="connsiteY10" fmla="*/ 1162408 h 1609596"/>
              <a:gd name="connsiteX11" fmla="*/ 922 w 1831736"/>
              <a:gd name="connsiteY11" fmla="*/ 1565633 h 1609596"/>
              <a:gd name="connsiteX12" fmla="*/ 623222 w 1831736"/>
              <a:gd name="connsiteY12" fmla="*/ 32108 h 1609596"/>
              <a:gd name="connsiteX13" fmla="*/ 810547 w 1831736"/>
              <a:gd name="connsiteY13" fmla="*/ 0 h 1609596"/>
              <a:gd name="connsiteX14" fmla="*/ 1398631 w 1831736"/>
              <a:gd name="connsiteY14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399936 w 1831736"/>
              <a:gd name="connsiteY5" fmla="*/ 1067158 h 1609596"/>
              <a:gd name="connsiteX6" fmla="*/ 1206261 w 1831736"/>
              <a:gd name="connsiteY6" fmla="*/ 959208 h 1609596"/>
              <a:gd name="connsiteX7" fmla="*/ 961786 w 1831736"/>
              <a:gd name="connsiteY7" fmla="*/ 905233 h 1609596"/>
              <a:gd name="connsiteX8" fmla="*/ 717311 w 1831736"/>
              <a:gd name="connsiteY8" fmla="*/ 911583 h 1609596"/>
              <a:gd name="connsiteX9" fmla="*/ 428387 w 1831736"/>
              <a:gd name="connsiteY9" fmla="*/ 990958 h 1609596"/>
              <a:gd name="connsiteX10" fmla="*/ 304561 w 1831736"/>
              <a:gd name="connsiteY10" fmla="*/ 1162408 h 1609596"/>
              <a:gd name="connsiteX11" fmla="*/ 922 w 1831736"/>
              <a:gd name="connsiteY11" fmla="*/ 1565633 h 1609596"/>
              <a:gd name="connsiteX12" fmla="*/ 623222 w 1831736"/>
              <a:gd name="connsiteY12" fmla="*/ 32108 h 1609596"/>
              <a:gd name="connsiteX13" fmla="*/ 810547 w 1831736"/>
              <a:gd name="connsiteY13" fmla="*/ 0 h 1609596"/>
              <a:gd name="connsiteX14" fmla="*/ 1398631 w 1831736"/>
              <a:gd name="connsiteY14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603136 w 1831736"/>
              <a:gd name="connsiteY5" fmla="*/ 863958 h 1609596"/>
              <a:gd name="connsiteX6" fmla="*/ 1399936 w 1831736"/>
              <a:gd name="connsiteY6" fmla="*/ 1067158 h 1609596"/>
              <a:gd name="connsiteX7" fmla="*/ 1206261 w 1831736"/>
              <a:gd name="connsiteY7" fmla="*/ 959208 h 1609596"/>
              <a:gd name="connsiteX8" fmla="*/ 961786 w 1831736"/>
              <a:gd name="connsiteY8" fmla="*/ 905233 h 1609596"/>
              <a:gd name="connsiteX9" fmla="*/ 717311 w 1831736"/>
              <a:gd name="connsiteY9" fmla="*/ 911583 h 1609596"/>
              <a:gd name="connsiteX10" fmla="*/ 428387 w 1831736"/>
              <a:gd name="connsiteY10" fmla="*/ 990958 h 1609596"/>
              <a:gd name="connsiteX11" fmla="*/ 304561 w 1831736"/>
              <a:gd name="connsiteY11" fmla="*/ 1162408 h 1609596"/>
              <a:gd name="connsiteX12" fmla="*/ 922 w 1831736"/>
              <a:gd name="connsiteY12" fmla="*/ 1565633 h 1609596"/>
              <a:gd name="connsiteX13" fmla="*/ 623222 w 1831736"/>
              <a:gd name="connsiteY13" fmla="*/ 32108 h 1609596"/>
              <a:gd name="connsiteX14" fmla="*/ 810547 w 1831736"/>
              <a:gd name="connsiteY14" fmla="*/ 0 h 1609596"/>
              <a:gd name="connsiteX15" fmla="*/ 1398631 w 1831736"/>
              <a:gd name="connsiteY15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634886 w 1831736"/>
              <a:gd name="connsiteY5" fmla="*/ 1314808 h 1609596"/>
              <a:gd name="connsiteX6" fmla="*/ 1399936 w 1831736"/>
              <a:gd name="connsiteY6" fmla="*/ 1067158 h 1609596"/>
              <a:gd name="connsiteX7" fmla="*/ 1206261 w 1831736"/>
              <a:gd name="connsiteY7" fmla="*/ 959208 h 1609596"/>
              <a:gd name="connsiteX8" fmla="*/ 961786 w 1831736"/>
              <a:gd name="connsiteY8" fmla="*/ 905233 h 1609596"/>
              <a:gd name="connsiteX9" fmla="*/ 717311 w 1831736"/>
              <a:gd name="connsiteY9" fmla="*/ 911583 h 1609596"/>
              <a:gd name="connsiteX10" fmla="*/ 428387 w 1831736"/>
              <a:gd name="connsiteY10" fmla="*/ 990958 h 1609596"/>
              <a:gd name="connsiteX11" fmla="*/ 304561 w 1831736"/>
              <a:gd name="connsiteY11" fmla="*/ 1162408 h 1609596"/>
              <a:gd name="connsiteX12" fmla="*/ 922 w 1831736"/>
              <a:gd name="connsiteY12" fmla="*/ 1565633 h 1609596"/>
              <a:gd name="connsiteX13" fmla="*/ 623222 w 1831736"/>
              <a:gd name="connsiteY13" fmla="*/ 32108 h 1609596"/>
              <a:gd name="connsiteX14" fmla="*/ 810547 w 1831736"/>
              <a:gd name="connsiteY14" fmla="*/ 0 h 1609596"/>
              <a:gd name="connsiteX15" fmla="*/ 1398631 w 1831736"/>
              <a:gd name="connsiteY15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784111 w 1831736"/>
              <a:gd name="connsiteY5" fmla="*/ 800458 h 1609596"/>
              <a:gd name="connsiteX6" fmla="*/ 1634886 w 1831736"/>
              <a:gd name="connsiteY6" fmla="*/ 1314808 h 1609596"/>
              <a:gd name="connsiteX7" fmla="*/ 1399936 w 1831736"/>
              <a:gd name="connsiteY7" fmla="*/ 1067158 h 1609596"/>
              <a:gd name="connsiteX8" fmla="*/ 1206261 w 1831736"/>
              <a:gd name="connsiteY8" fmla="*/ 959208 h 1609596"/>
              <a:gd name="connsiteX9" fmla="*/ 961786 w 1831736"/>
              <a:gd name="connsiteY9" fmla="*/ 905233 h 1609596"/>
              <a:gd name="connsiteX10" fmla="*/ 717311 w 1831736"/>
              <a:gd name="connsiteY10" fmla="*/ 911583 h 1609596"/>
              <a:gd name="connsiteX11" fmla="*/ 428387 w 1831736"/>
              <a:gd name="connsiteY11" fmla="*/ 990958 h 1609596"/>
              <a:gd name="connsiteX12" fmla="*/ 304561 w 1831736"/>
              <a:gd name="connsiteY12" fmla="*/ 1162408 h 1609596"/>
              <a:gd name="connsiteX13" fmla="*/ 922 w 1831736"/>
              <a:gd name="connsiteY13" fmla="*/ 1565633 h 1609596"/>
              <a:gd name="connsiteX14" fmla="*/ 623222 w 1831736"/>
              <a:gd name="connsiteY14" fmla="*/ 32108 h 1609596"/>
              <a:gd name="connsiteX15" fmla="*/ 810547 w 1831736"/>
              <a:gd name="connsiteY15" fmla="*/ 0 h 1609596"/>
              <a:gd name="connsiteX16" fmla="*/ 1398631 w 1831736"/>
              <a:gd name="connsiteY16" fmla="*/ 335841 h 1609596"/>
              <a:gd name="connsiteX0" fmla="*/ 1398631 w 1831736"/>
              <a:gd name="connsiteY0" fmla="*/ 335841 h 1609596"/>
              <a:gd name="connsiteX1" fmla="*/ 1745302 w 1831736"/>
              <a:gd name="connsiteY1" fmla="*/ 123116 h 1609596"/>
              <a:gd name="connsiteX2" fmla="*/ 1831736 w 1831736"/>
              <a:gd name="connsiteY2" fmla="*/ 209550 h 1609596"/>
              <a:gd name="connsiteX3" fmla="*/ 1831736 w 1831736"/>
              <a:gd name="connsiteY3" fmla="*/ 641708 h 1609596"/>
              <a:gd name="connsiteX4" fmla="*/ 1831736 w 1831736"/>
              <a:gd name="connsiteY4" fmla="*/ 641708 h 1609596"/>
              <a:gd name="connsiteX5" fmla="*/ 1749186 w 1831736"/>
              <a:gd name="connsiteY5" fmla="*/ 1591033 h 1609596"/>
              <a:gd name="connsiteX6" fmla="*/ 1634886 w 1831736"/>
              <a:gd name="connsiteY6" fmla="*/ 1314808 h 1609596"/>
              <a:gd name="connsiteX7" fmla="*/ 1399936 w 1831736"/>
              <a:gd name="connsiteY7" fmla="*/ 1067158 h 1609596"/>
              <a:gd name="connsiteX8" fmla="*/ 1206261 w 1831736"/>
              <a:gd name="connsiteY8" fmla="*/ 959208 h 1609596"/>
              <a:gd name="connsiteX9" fmla="*/ 961786 w 1831736"/>
              <a:gd name="connsiteY9" fmla="*/ 905233 h 1609596"/>
              <a:gd name="connsiteX10" fmla="*/ 717311 w 1831736"/>
              <a:gd name="connsiteY10" fmla="*/ 911583 h 1609596"/>
              <a:gd name="connsiteX11" fmla="*/ 428387 w 1831736"/>
              <a:gd name="connsiteY11" fmla="*/ 990958 h 1609596"/>
              <a:gd name="connsiteX12" fmla="*/ 304561 w 1831736"/>
              <a:gd name="connsiteY12" fmla="*/ 1162408 h 1609596"/>
              <a:gd name="connsiteX13" fmla="*/ 922 w 1831736"/>
              <a:gd name="connsiteY13" fmla="*/ 1565633 h 1609596"/>
              <a:gd name="connsiteX14" fmla="*/ 623222 w 1831736"/>
              <a:gd name="connsiteY14" fmla="*/ 32108 h 1609596"/>
              <a:gd name="connsiteX15" fmla="*/ 810547 w 1831736"/>
              <a:gd name="connsiteY15" fmla="*/ 0 h 1609596"/>
              <a:gd name="connsiteX16" fmla="*/ 1398631 w 1831736"/>
              <a:gd name="connsiteY16" fmla="*/ 335841 h 1609596"/>
              <a:gd name="connsiteX0" fmla="*/ 1399070 w 1832175"/>
              <a:gd name="connsiteY0" fmla="*/ 335841 h 1613975"/>
              <a:gd name="connsiteX1" fmla="*/ 1745741 w 1832175"/>
              <a:gd name="connsiteY1" fmla="*/ 123116 h 1613975"/>
              <a:gd name="connsiteX2" fmla="*/ 1832175 w 1832175"/>
              <a:gd name="connsiteY2" fmla="*/ 209550 h 1613975"/>
              <a:gd name="connsiteX3" fmla="*/ 1832175 w 1832175"/>
              <a:gd name="connsiteY3" fmla="*/ 641708 h 1613975"/>
              <a:gd name="connsiteX4" fmla="*/ 1832175 w 1832175"/>
              <a:gd name="connsiteY4" fmla="*/ 641708 h 1613975"/>
              <a:gd name="connsiteX5" fmla="*/ 1749625 w 1832175"/>
              <a:gd name="connsiteY5" fmla="*/ 1591033 h 1613975"/>
              <a:gd name="connsiteX6" fmla="*/ 1635325 w 1832175"/>
              <a:gd name="connsiteY6" fmla="*/ 1314808 h 1613975"/>
              <a:gd name="connsiteX7" fmla="*/ 1400375 w 1832175"/>
              <a:gd name="connsiteY7" fmla="*/ 1067158 h 1613975"/>
              <a:gd name="connsiteX8" fmla="*/ 1206700 w 1832175"/>
              <a:gd name="connsiteY8" fmla="*/ 959208 h 1613975"/>
              <a:gd name="connsiteX9" fmla="*/ 962225 w 1832175"/>
              <a:gd name="connsiteY9" fmla="*/ 905233 h 1613975"/>
              <a:gd name="connsiteX10" fmla="*/ 717750 w 1832175"/>
              <a:gd name="connsiteY10" fmla="*/ 911583 h 1613975"/>
              <a:gd name="connsiteX11" fmla="*/ 428826 w 1832175"/>
              <a:gd name="connsiteY11" fmla="*/ 990958 h 1613975"/>
              <a:gd name="connsiteX12" fmla="*/ 222450 w 1832175"/>
              <a:gd name="connsiteY12" fmla="*/ 1222733 h 1613975"/>
              <a:gd name="connsiteX13" fmla="*/ 1361 w 1832175"/>
              <a:gd name="connsiteY13" fmla="*/ 1565633 h 1613975"/>
              <a:gd name="connsiteX14" fmla="*/ 623661 w 1832175"/>
              <a:gd name="connsiteY14" fmla="*/ 32108 h 1613975"/>
              <a:gd name="connsiteX15" fmla="*/ 810986 w 1832175"/>
              <a:gd name="connsiteY15" fmla="*/ 0 h 1613975"/>
              <a:gd name="connsiteX16" fmla="*/ 1399070 w 1832175"/>
              <a:gd name="connsiteY16" fmla="*/ 335841 h 1613975"/>
              <a:gd name="connsiteX0" fmla="*/ 1399070 w 1832175"/>
              <a:gd name="connsiteY0" fmla="*/ 335841 h 1613975"/>
              <a:gd name="connsiteX1" fmla="*/ 1745741 w 1832175"/>
              <a:gd name="connsiteY1" fmla="*/ 123116 h 1613975"/>
              <a:gd name="connsiteX2" fmla="*/ 1832175 w 1832175"/>
              <a:gd name="connsiteY2" fmla="*/ 209550 h 1613975"/>
              <a:gd name="connsiteX3" fmla="*/ 1832175 w 1832175"/>
              <a:gd name="connsiteY3" fmla="*/ 641708 h 1613975"/>
              <a:gd name="connsiteX4" fmla="*/ 1832175 w 1832175"/>
              <a:gd name="connsiteY4" fmla="*/ 641708 h 1613975"/>
              <a:gd name="connsiteX5" fmla="*/ 1749625 w 1832175"/>
              <a:gd name="connsiteY5" fmla="*/ 1591033 h 1613975"/>
              <a:gd name="connsiteX6" fmla="*/ 1635325 w 1832175"/>
              <a:gd name="connsiteY6" fmla="*/ 1314808 h 1613975"/>
              <a:gd name="connsiteX7" fmla="*/ 1400375 w 1832175"/>
              <a:gd name="connsiteY7" fmla="*/ 1067158 h 1613975"/>
              <a:gd name="connsiteX8" fmla="*/ 1206700 w 1832175"/>
              <a:gd name="connsiteY8" fmla="*/ 959208 h 1613975"/>
              <a:gd name="connsiteX9" fmla="*/ 962225 w 1832175"/>
              <a:gd name="connsiteY9" fmla="*/ 905233 h 1613975"/>
              <a:gd name="connsiteX10" fmla="*/ 717750 w 1832175"/>
              <a:gd name="connsiteY10" fmla="*/ 911583 h 1613975"/>
              <a:gd name="connsiteX11" fmla="*/ 428826 w 1832175"/>
              <a:gd name="connsiteY11" fmla="*/ 990958 h 1613975"/>
              <a:gd name="connsiteX12" fmla="*/ 222450 w 1832175"/>
              <a:gd name="connsiteY12" fmla="*/ 1222733 h 1613975"/>
              <a:gd name="connsiteX13" fmla="*/ 1361 w 1832175"/>
              <a:gd name="connsiteY13" fmla="*/ 1565633 h 1613975"/>
              <a:gd name="connsiteX14" fmla="*/ 623661 w 1832175"/>
              <a:gd name="connsiteY14" fmla="*/ 32108 h 1613975"/>
              <a:gd name="connsiteX15" fmla="*/ 810986 w 1832175"/>
              <a:gd name="connsiteY15" fmla="*/ 0 h 1613975"/>
              <a:gd name="connsiteX16" fmla="*/ 1399070 w 1832175"/>
              <a:gd name="connsiteY16" fmla="*/ 335841 h 1613975"/>
              <a:gd name="connsiteX0" fmla="*/ 1399880 w 1832985"/>
              <a:gd name="connsiteY0" fmla="*/ 335841 h 1591605"/>
              <a:gd name="connsiteX1" fmla="*/ 1746551 w 1832985"/>
              <a:gd name="connsiteY1" fmla="*/ 123116 h 1591605"/>
              <a:gd name="connsiteX2" fmla="*/ 1832985 w 1832985"/>
              <a:gd name="connsiteY2" fmla="*/ 209550 h 1591605"/>
              <a:gd name="connsiteX3" fmla="*/ 1832985 w 1832985"/>
              <a:gd name="connsiteY3" fmla="*/ 641708 h 1591605"/>
              <a:gd name="connsiteX4" fmla="*/ 1832985 w 1832985"/>
              <a:gd name="connsiteY4" fmla="*/ 641708 h 1591605"/>
              <a:gd name="connsiteX5" fmla="*/ 1750435 w 1832985"/>
              <a:gd name="connsiteY5" fmla="*/ 1591033 h 1591605"/>
              <a:gd name="connsiteX6" fmla="*/ 1636135 w 1832985"/>
              <a:gd name="connsiteY6" fmla="*/ 1314808 h 1591605"/>
              <a:gd name="connsiteX7" fmla="*/ 1401185 w 1832985"/>
              <a:gd name="connsiteY7" fmla="*/ 1067158 h 1591605"/>
              <a:gd name="connsiteX8" fmla="*/ 1207510 w 1832985"/>
              <a:gd name="connsiteY8" fmla="*/ 959208 h 1591605"/>
              <a:gd name="connsiteX9" fmla="*/ 963035 w 1832985"/>
              <a:gd name="connsiteY9" fmla="*/ 905233 h 1591605"/>
              <a:gd name="connsiteX10" fmla="*/ 718560 w 1832985"/>
              <a:gd name="connsiteY10" fmla="*/ 911583 h 1591605"/>
              <a:gd name="connsiteX11" fmla="*/ 429636 w 1832985"/>
              <a:gd name="connsiteY11" fmla="*/ 990958 h 1591605"/>
              <a:gd name="connsiteX12" fmla="*/ 2171 w 1832985"/>
              <a:gd name="connsiteY12" fmla="*/ 1565633 h 1591605"/>
              <a:gd name="connsiteX13" fmla="*/ 624471 w 1832985"/>
              <a:gd name="connsiteY13" fmla="*/ 32108 h 1591605"/>
              <a:gd name="connsiteX14" fmla="*/ 811796 w 1832985"/>
              <a:gd name="connsiteY14" fmla="*/ 0 h 1591605"/>
              <a:gd name="connsiteX15" fmla="*/ 1399880 w 1832985"/>
              <a:gd name="connsiteY15" fmla="*/ 335841 h 1591605"/>
              <a:gd name="connsiteX0" fmla="*/ 1410662 w 1843767"/>
              <a:gd name="connsiteY0" fmla="*/ 335841 h 1625518"/>
              <a:gd name="connsiteX1" fmla="*/ 1757333 w 1843767"/>
              <a:gd name="connsiteY1" fmla="*/ 123116 h 1625518"/>
              <a:gd name="connsiteX2" fmla="*/ 1843767 w 1843767"/>
              <a:gd name="connsiteY2" fmla="*/ 209550 h 1625518"/>
              <a:gd name="connsiteX3" fmla="*/ 1843767 w 1843767"/>
              <a:gd name="connsiteY3" fmla="*/ 641708 h 1625518"/>
              <a:gd name="connsiteX4" fmla="*/ 1843767 w 1843767"/>
              <a:gd name="connsiteY4" fmla="*/ 641708 h 1625518"/>
              <a:gd name="connsiteX5" fmla="*/ 1761217 w 1843767"/>
              <a:gd name="connsiteY5" fmla="*/ 1591033 h 1625518"/>
              <a:gd name="connsiteX6" fmla="*/ 1646917 w 1843767"/>
              <a:gd name="connsiteY6" fmla="*/ 1314808 h 1625518"/>
              <a:gd name="connsiteX7" fmla="*/ 1411967 w 1843767"/>
              <a:gd name="connsiteY7" fmla="*/ 1067158 h 1625518"/>
              <a:gd name="connsiteX8" fmla="*/ 1218292 w 1843767"/>
              <a:gd name="connsiteY8" fmla="*/ 959208 h 1625518"/>
              <a:gd name="connsiteX9" fmla="*/ 973817 w 1843767"/>
              <a:gd name="connsiteY9" fmla="*/ 905233 h 1625518"/>
              <a:gd name="connsiteX10" fmla="*/ 729342 w 1843767"/>
              <a:gd name="connsiteY10" fmla="*/ 911583 h 1625518"/>
              <a:gd name="connsiteX11" fmla="*/ 440418 w 1843767"/>
              <a:gd name="connsiteY11" fmla="*/ 990958 h 1625518"/>
              <a:gd name="connsiteX12" fmla="*/ 230868 w 1843767"/>
              <a:gd name="connsiteY12" fmla="*/ 1283058 h 1625518"/>
              <a:gd name="connsiteX13" fmla="*/ 12953 w 1843767"/>
              <a:gd name="connsiteY13" fmla="*/ 1565633 h 1625518"/>
              <a:gd name="connsiteX14" fmla="*/ 635253 w 1843767"/>
              <a:gd name="connsiteY14" fmla="*/ 32108 h 1625518"/>
              <a:gd name="connsiteX15" fmla="*/ 822578 w 1843767"/>
              <a:gd name="connsiteY15" fmla="*/ 0 h 1625518"/>
              <a:gd name="connsiteX16" fmla="*/ 1410662 w 1843767"/>
              <a:gd name="connsiteY16" fmla="*/ 335841 h 1625518"/>
              <a:gd name="connsiteX0" fmla="*/ 1413230 w 1846335"/>
              <a:gd name="connsiteY0" fmla="*/ 335841 h 1622902"/>
              <a:gd name="connsiteX1" fmla="*/ 1759901 w 1846335"/>
              <a:gd name="connsiteY1" fmla="*/ 123116 h 1622902"/>
              <a:gd name="connsiteX2" fmla="*/ 1846335 w 1846335"/>
              <a:gd name="connsiteY2" fmla="*/ 209550 h 1622902"/>
              <a:gd name="connsiteX3" fmla="*/ 1846335 w 1846335"/>
              <a:gd name="connsiteY3" fmla="*/ 641708 h 1622902"/>
              <a:gd name="connsiteX4" fmla="*/ 1846335 w 1846335"/>
              <a:gd name="connsiteY4" fmla="*/ 641708 h 1622902"/>
              <a:gd name="connsiteX5" fmla="*/ 1763785 w 1846335"/>
              <a:gd name="connsiteY5" fmla="*/ 1591033 h 1622902"/>
              <a:gd name="connsiteX6" fmla="*/ 1649485 w 1846335"/>
              <a:gd name="connsiteY6" fmla="*/ 1314808 h 1622902"/>
              <a:gd name="connsiteX7" fmla="*/ 1414535 w 1846335"/>
              <a:gd name="connsiteY7" fmla="*/ 1067158 h 1622902"/>
              <a:gd name="connsiteX8" fmla="*/ 1220860 w 1846335"/>
              <a:gd name="connsiteY8" fmla="*/ 959208 h 1622902"/>
              <a:gd name="connsiteX9" fmla="*/ 976385 w 1846335"/>
              <a:gd name="connsiteY9" fmla="*/ 905233 h 1622902"/>
              <a:gd name="connsiteX10" fmla="*/ 731910 w 1846335"/>
              <a:gd name="connsiteY10" fmla="*/ 911583 h 1622902"/>
              <a:gd name="connsiteX11" fmla="*/ 442986 w 1846335"/>
              <a:gd name="connsiteY11" fmla="*/ 990958 h 1622902"/>
              <a:gd name="connsiteX12" fmla="*/ 188986 w 1846335"/>
              <a:gd name="connsiteY12" fmla="*/ 1257658 h 1622902"/>
              <a:gd name="connsiteX13" fmla="*/ 15521 w 1846335"/>
              <a:gd name="connsiteY13" fmla="*/ 1565633 h 1622902"/>
              <a:gd name="connsiteX14" fmla="*/ 637821 w 1846335"/>
              <a:gd name="connsiteY14" fmla="*/ 32108 h 1622902"/>
              <a:gd name="connsiteX15" fmla="*/ 825146 w 1846335"/>
              <a:gd name="connsiteY15" fmla="*/ 0 h 1622902"/>
              <a:gd name="connsiteX16" fmla="*/ 1413230 w 1846335"/>
              <a:gd name="connsiteY16" fmla="*/ 335841 h 1622902"/>
              <a:gd name="connsiteX0" fmla="*/ 1413230 w 1846335"/>
              <a:gd name="connsiteY0" fmla="*/ 335841 h 1622902"/>
              <a:gd name="connsiteX1" fmla="*/ 1759901 w 1846335"/>
              <a:gd name="connsiteY1" fmla="*/ 123116 h 1622902"/>
              <a:gd name="connsiteX2" fmla="*/ 1846335 w 1846335"/>
              <a:gd name="connsiteY2" fmla="*/ 209550 h 1622902"/>
              <a:gd name="connsiteX3" fmla="*/ 1846335 w 1846335"/>
              <a:gd name="connsiteY3" fmla="*/ 641708 h 1622902"/>
              <a:gd name="connsiteX4" fmla="*/ 1846335 w 1846335"/>
              <a:gd name="connsiteY4" fmla="*/ 641708 h 1622902"/>
              <a:gd name="connsiteX5" fmla="*/ 1763785 w 1846335"/>
              <a:gd name="connsiteY5" fmla="*/ 1591033 h 1622902"/>
              <a:gd name="connsiteX6" fmla="*/ 1649485 w 1846335"/>
              <a:gd name="connsiteY6" fmla="*/ 1314808 h 1622902"/>
              <a:gd name="connsiteX7" fmla="*/ 1414535 w 1846335"/>
              <a:gd name="connsiteY7" fmla="*/ 1067158 h 1622902"/>
              <a:gd name="connsiteX8" fmla="*/ 1220860 w 1846335"/>
              <a:gd name="connsiteY8" fmla="*/ 959208 h 1622902"/>
              <a:gd name="connsiteX9" fmla="*/ 976385 w 1846335"/>
              <a:gd name="connsiteY9" fmla="*/ 905233 h 1622902"/>
              <a:gd name="connsiteX10" fmla="*/ 731910 w 1846335"/>
              <a:gd name="connsiteY10" fmla="*/ 911583 h 1622902"/>
              <a:gd name="connsiteX11" fmla="*/ 458861 w 1846335"/>
              <a:gd name="connsiteY11" fmla="*/ 1010008 h 1622902"/>
              <a:gd name="connsiteX12" fmla="*/ 188986 w 1846335"/>
              <a:gd name="connsiteY12" fmla="*/ 1257658 h 1622902"/>
              <a:gd name="connsiteX13" fmla="*/ 15521 w 1846335"/>
              <a:gd name="connsiteY13" fmla="*/ 1565633 h 1622902"/>
              <a:gd name="connsiteX14" fmla="*/ 637821 w 1846335"/>
              <a:gd name="connsiteY14" fmla="*/ 32108 h 1622902"/>
              <a:gd name="connsiteX15" fmla="*/ 825146 w 1846335"/>
              <a:gd name="connsiteY15" fmla="*/ 0 h 1622902"/>
              <a:gd name="connsiteX16" fmla="*/ 1413230 w 1846335"/>
              <a:gd name="connsiteY16" fmla="*/ 335841 h 1622902"/>
              <a:gd name="connsiteX0" fmla="*/ 1413230 w 1846335"/>
              <a:gd name="connsiteY0" fmla="*/ 335841 h 1622902"/>
              <a:gd name="connsiteX1" fmla="*/ 1759901 w 1846335"/>
              <a:gd name="connsiteY1" fmla="*/ 123116 h 1622902"/>
              <a:gd name="connsiteX2" fmla="*/ 1846335 w 1846335"/>
              <a:gd name="connsiteY2" fmla="*/ 209550 h 1622902"/>
              <a:gd name="connsiteX3" fmla="*/ 1846335 w 1846335"/>
              <a:gd name="connsiteY3" fmla="*/ 641708 h 1622902"/>
              <a:gd name="connsiteX4" fmla="*/ 1763785 w 1846335"/>
              <a:gd name="connsiteY4" fmla="*/ 1591033 h 1622902"/>
              <a:gd name="connsiteX5" fmla="*/ 1649485 w 1846335"/>
              <a:gd name="connsiteY5" fmla="*/ 1314808 h 1622902"/>
              <a:gd name="connsiteX6" fmla="*/ 1414535 w 1846335"/>
              <a:gd name="connsiteY6" fmla="*/ 1067158 h 1622902"/>
              <a:gd name="connsiteX7" fmla="*/ 1220860 w 1846335"/>
              <a:gd name="connsiteY7" fmla="*/ 959208 h 1622902"/>
              <a:gd name="connsiteX8" fmla="*/ 976385 w 1846335"/>
              <a:gd name="connsiteY8" fmla="*/ 905233 h 1622902"/>
              <a:gd name="connsiteX9" fmla="*/ 731910 w 1846335"/>
              <a:gd name="connsiteY9" fmla="*/ 911583 h 1622902"/>
              <a:gd name="connsiteX10" fmla="*/ 458861 w 1846335"/>
              <a:gd name="connsiteY10" fmla="*/ 1010008 h 1622902"/>
              <a:gd name="connsiteX11" fmla="*/ 188986 w 1846335"/>
              <a:gd name="connsiteY11" fmla="*/ 1257658 h 1622902"/>
              <a:gd name="connsiteX12" fmla="*/ 15521 w 1846335"/>
              <a:gd name="connsiteY12" fmla="*/ 1565633 h 1622902"/>
              <a:gd name="connsiteX13" fmla="*/ 637821 w 1846335"/>
              <a:gd name="connsiteY13" fmla="*/ 32108 h 1622902"/>
              <a:gd name="connsiteX14" fmla="*/ 825146 w 1846335"/>
              <a:gd name="connsiteY14" fmla="*/ 0 h 1622902"/>
              <a:gd name="connsiteX15" fmla="*/ 1413230 w 1846335"/>
              <a:gd name="connsiteY15" fmla="*/ 335841 h 1622902"/>
              <a:gd name="connsiteX0" fmla="*/ 1413230 w 1846335"/>
              <a:gd name="connsiteY0" fmla="*/ 335841 h 1622902"/>
              <a:gd name="connsiteX1" fmla="*/ 1759901 w 1846335"/>
              <a:gd name="connsiteY1" fmla="*/ 123116 h 1622902"/>
              <a:gd name="connsiteX2" fmla="*/ 1846335 w 1846335"/>
              <a:gd name="connsiteY2" fmla="*/ 641708 h 1622902"/>
              <a:gd name="connsiteX3" fmla="*/ 1763785 w 1846335"/>
              <a:gd name="connsiteY3" fmla="*/ 1591033 h 1622902"/>
              <a:gd name="connsiteX4" fmla="*/ 1649485 w 1846335"/>
              <a:gd name="connsiteY4" fmla="*/ 1314808 h 1622902"/>
              <a:gd name="connsiteX5" fmla="*/ 1414535 w 1846335"/>
              <a:gd name="connsiteY5" fmla="*/ 1067158 h 1622902"/>
              <a:gd name="connsiteX6" fmla="*/ 1220860 w 1846335"/>
              <a:gd name="connsiteY6" fmla="*/ 959208 h 1622902"/>
              <a:gd name="connsiteX7" fmla="*/ 976385 w 1846335"/>
              <a:gd name="connsiteY7" fmla="*/ 905233 h 1622902"/>
              <a:gd name="connsiteX8" fmla="*/ 731910 w 1846335"/>
              <a:gd name="connsiteY8" fmla="*/ 911583 h 1622902"/>
              <a:gd name="connsiteX9" fmla="*/ 458861 w 1846335"/>
              <a:gd name="connsiteY9" fmla="*/ 1010008 h 1622902"/>
              <a:gd name="connsiteX10" fmla="*/ 188986 w 1846335"/>
              <a:gd name="connsiteY10" fmla="*/ 1257658 h 1622902"/>
              <a:gd name="connsiteX11" fmla="*/ 15521 w 1846335"/>
              <a:gd name="connsiteY11" fmla="*/ 1565633 h 1622902"/>
              <a:gd name="connsiteX12" fmla="*/ 637821 w 1846335"/>
              <a:gd name="connsiteY12" fmla="*/ 32108 h 1622902"/>
              <a:gd name="connsiteX13" fmla="*/ 825146 w 1846335"/>
              <a:gd name="connsiteY13" fmla="*/ 0 h 1622902"/>
              <a:gd name="connsiteX14" fmla="*/ 1413230 w 1846335"/>
              <a:gd name="connsiteY14" fmla="*/ 335841 h 1622902"/>
              <a:gd name="connsiteX0" fmla="*/ 1413230 w 1846335"/>
              <a:gd name="connsiteY0" fmla="*/ 335841 h 1622902"/>
              <a:gd name="connsiteX1" fmla="*/ 1846335 w 1846335"/>
              <a:gd name="connsiteY1" fmla="*/ 641708 h 1622902"/>
              <a:gd name="connsiteX2" fmla="*/ 1763785 w 1846335"/>
              <a:gd name="connsiteY2" fmla="*/ 1591033 h 1622902"/>
              <a:gd name="connsiteX3" fmla="*/ 1649485 w 1846335"/>
              <a:gd name="connsiteY3" fmla="*/ 1314808 h 1622902"/>
              <a:gd name="connsiteX4" fmla="*/ 1414535 w 1846335"/>
              <a:gd name="connsiteY4" fmla="*/ 1067158 h 1622902"/>
              <a:gd name="connsiteX5" fmla="*/ 1220860 w 1846335"/>
              <a:gd name="connsiteY5" fmla="*/ 959208 h 1622902"/>
              <a:gd name="connsiteX6" fmla="*/ 976385 w 1846335"/>
              <a:gd name="connsiteY6" fmla="*/ 905233 h 1622902"/>
              <a:gd name="connsiteX7" fmla="*/ 731910 w 1846335"/>
              <a:gd name="connsiteY7" fmla="*/ 911583 h 1622902"/>
              <a:gd name="connsiteX8" fmla="*/ 458861 w 1846335"/>
              <a:gd name="connsiteY8" fmla="*/ 1010008 h 1622902"/>
              <a:gd name="connsiteX9" fmla="*/ 188986 w 1846335"/>
              <a:gd name="connsiteY9" fmla="*/ 1257658 h 1622902"/>
              <a:gd name="connsiteX10" fmla="*/ 15521 w 1846335"/>
              <a:gd name="connsiteY10" fmla="*/ 1565633 h 1622902"/>
              <a:gd name="connsiteX11" fmla="*/ 637821 w 1846335"/>
              <a:gd name="connsiteY11" fmla="*/ 32108 h 1622902"/>
              <a:gd name="connsiteX12" fmla="*/ 825146 w 1846335"/>
              <a:gd name="connsiteY12" fmla="*/ 0 h 1622902"/>
              <a:gd name="connsiteX13" fmla="*/ 1413230 w 1846335"/>
              <a:gd name="connsiteY13" fmla="*/ 335841 h 1622902"/>
              <a:gd name="connsiteX0" fmla="*/ 1413230 w 1763785"/>
              <a:gd name="connsiteY0" fmla="*/ 335841 h 1622902"/>
              <a:gd name="connsiteX1" fmla="*/ 1763785 w 1763785"/>
              <a:gd name="connsiteY1" fmla="*/ 1591033 h 1622902"/>
              <a:gd name="connsiteX2" fmla="*/ 1649485 w 1763785"/>
              <a:gd name="connsiteY2" fmla="*/ 1314808 h 1622902"/>
              <a:gd name="connsiteX3" fmla="*/ 1414535 w 1763785"/>
              <a:gd name="connsiteY3" fmla="*/ 1067158 h 1622902"/>
              <a:gd name="connsiteX4" fmla="*/ 1220860 w 1763785"/>
              <a:gd name="connsiteY4" fmla="*/ 959208 h 1622902"/>
              <a:gd name="connsiteX5" fmla="*/ 976385 w 1763785"/>
              <a:gd name="connsiteY5" fmla="*/ 905233 h 1622902"/>
              <a:gd name="connsiteX6" fmla="*/ 731910 w 1763785"/>
              <a:gd name="connsiteY6" fmla="*/ 911583 h 1622902"/>
              <a:gd name="connsiteX7" fmla="*/ 458861 w 1763785"/>
              <a:gd name="connsiteY7" fmla="*/ 1010008 h 1622902"/>
              <a:gd name="connsiteX8" fmla="*/ 188986 w 1763785"/>
              <a:gd name="connsiteY8" fmla="*/ 1257658 h 1622902"/>
              <a:gd name="connsiteX9" fmla="*/ 15521 w 1763785"/>
              <a:gd name="connsiteY9" fmla="*/ 1565633 h 1622902"/>
              <a:gd name="connsiteX10" fmla="*/ 637821 w 1763785"/>
              <a:gd name="connsiteY10" fmla="*/ 32108 h 1622902"/>
              <a:gd name="connsiteX11" fmla="*/ 825146 w 1763785"/>
              <a:gd name="connsiteY11" fmla="*/ 0 h 1622902"/>
              <a:gd name="connsiteX12" fmla="*/ 1413230 w 1763785"/>
              <a:gd name="connsiteY12" fmla="*/ 335841 h 1622902"/>
              <a:gd name="connsiteX0" fmla="*/ 825146 w 1763785"/>
              <a:gd name="connsiteY0" fmla="*/ 0 h 1622902"/>
              <a:gd name="connsiteX1" fmla="*/ 1763785 w 1763785"/>
              <a:gd name="connsiteY1" fmla="*/ 1591033 h 1622902"/>
              <a:gd name="connsiteX2" fmla="*/ 1649485 w 1763785"/>
              <a:gd name="connsiteY2" fmla="*/ 1314808 h 1622902"/>
              <a:gd name="connsiteX3" fmla="*/ 1414535 w 1763785"/>
              <a:gd name="connsiteY3" fmla="*/ 1067158 h 1622902"/>
              <a:gd name="connsiteX4" fmla="*/ 1220860 w 1763785"/>
              <a:gd name="connsiteY4" fmla="*/ 959208 h 1622902"/>
              <a:gd name="connsiteX5" fmla="*/ 976385 w 1763785"/>
              <a:gd name="connsiteY5" fmla="*/ 905233 h 1622902"/>
              <a:gd name="connsiteX6" fmla="*/ 731910 w 1763785"/>
              <a:gd name="connsiteY6" fmla="*/ 911583 h 1622902"/>
              <a:gd name="connsiteX7" fmla="*/ 458861 w 1763785"/>
              <a:gd name="connsiteY7" fmla="*/ 1010008 h 1622902"/>
              <a:gd name="connsiteX8" fmla="*/ 188986 w 1763785"/>
              <a:gd name="connsiteY8" fmla="*/ 1257658 h 1622902"/>
              <a:gd name="connsiteX9" fmla="*/ 15521 w 1763785"/>
              <a:gd name="connsiteY9" fmla="*/ 1565633 h 1622902"/>
              <a:gd name="connsiteX10" fmla="*/ 637821 w 1763785"/>
              <a:gd name="connsiteY10" fmla="*/ 32108 h 1622902"/>
              <a:gd name="connsiteX11" fmla="*/ 825146 w 1763785"/>
              <a:gd name="connsiteY11" fmla="*/ 0 h 1622902"/>
              <a:gd name="connsiteX0" fmla="*/ 825146 w 1649485"/>
              <a:gd name="connsiteY0" fmla="*/ 0 h 1622902"/>
              <a:gd name="connsiteX1" fmla="*/ 1649485 w 1649485"/>
              <a:gd name="connsiteY1" fmla="*/ 1314808 h 1622902"/>
              <a:gd name="connsiteX2" fmla="*/ 1414535 w 1649485"/>
              <a:gd name="connsiteY2" fmla="*/ 1067158 h 1622902"/>
              <a:gd name="connsiteX3" fmla="*/ 1220860 w 1649485"/>
              <a:gd name="connsiteY3" fmla="*/ 959208 h 1622902"/>
              <a:gd name="connsiteX4" fmla="*/ 976385 w 1649485"/>
              <a:gd name="connsiteY4" fmla="*/ 905233 h 1622902"/>
              <a:gd name="connsiteX5" fmla="*/ 731910 w 1649485"/>
              <a:gd name="connsiteY5" fmla="*/ 911583 h 1622902"/>
              <a:gd name="connsiteX6" fmla="*/ 458861 w 1649485"/>
              <a:gd name="connsiteY6" fmla="*/ 1010008 h 1622902"/>
              <a:gd name="connsiteX7" fmla="*/ 188986 w 1649485"/>
              <a:gd name="connsiteY7" fmla="*/ 1257658 h 1622902"/>
              <a:gd name="connsiteX8" fmla="*/ 15521 w 1649485"/>
              <a:gd name="connsiteY8" fmla="*/ 1565633 h 1622902"/>
              <a:gd name="connsiteX9" fmla="*/ 637821 w 1649485"/>
              <a:gd name="connsiteY9" fmla="*/ 32108 h 1622902"/>
              <a:gd name="connsiteX10" fmla="*/ 825146 w 1649485"/>
              <a:gd name="connsiteY10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220860 w 1988852"/>
              <a:gd name="connsiteY3" fmla="*/ 959208 h 1622902"/>
              <a:gd name="connsiteX4" fmla="*/ 976385 w 1988852"/>
              <a:gd name="connsiteY4" fmla="*/ 905233 h 1622902"/>
              <a:gd name="connsiteX5" fmla="*/ 731910 w 1988852"/>
              <a:gd name="connsiteY5" fmla="*/ 911583 h 1622902"/>
              <a:gd name="connsiteX6" fmla="*/ 458861 w 1988852"/>
              <a:gd name="connsiteY6" fmla="*/ 1010008 h 1622902"/>
              <a:gd name="connsiteX7" fmla="*/ 188986 w 1988852"/>
              <a:gd name="connsiteY7" fmla="*/ 1257658 h 1622902"/>
              <a:gd name="connsiteX8" fmla="*/ 15521 w 1988852"/>
              <a:gd name="connsiteY8" fmla="*/ 1565633 h 1622902"/>
              <a:gd name="connsiteX9" fmla="*/ 637821 w 1988852"/>
              <a:gd name="connsiteY9" fmla="*/ 32108 h 1622902"/>
              <a:gd name="connsiteX10" fmla="*/ 825146 w 1988852"/>
              <a:gd name="connsiteY10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413763 w 1988852"/>
              <a:gd name="connsiteY3" fmla="*/ 1083605 h 1622902"/>
              <a:gd name="connsiteX4" fmla="*/ 1220860 w 1988852"/>
              <a:gd name="connsiteY4" fmla="*/ 959208 h 1622902"/>
              <a:gd name="connsiteX5" fmla="*/ 976385 w 1988852"/>
              <a:gd name="connsiteY5" fmla="*/ 905233 h 1622902"/>
              <a:gd name="connsiteX6" fmla="*/ 731910 w 1988852"/>
              <a:gd name="connsiteY6" fmla="*/ 911583 h 1622902"/>
              <a:gd name="connsiteX7" fmla="*/ 458861 w 1988852"/>
              <a:gd name="connsiteY7" fmla="*/ 1010008 h 1622902"/>
              <a:gd name="connsiteX8" fmla="*/ 188986 w 1988852"/>
              <a:gd name="connsiteY8" fmla="*/ 1257658 h 1622902"/>
              <a:gd name="connsiteX9" fmla="*/ 15521 w 1988852"/>
              <a:gd name="connsiteY9" fmla="*/ 1565633 h 1622902"/>
              <a:gd name="connsiteX10" fmla="*/ 637821 w 1988852"/>
              <a:gd name="connsiteY10" fmla="*/ 32108 h 1622902"/>
              <a:gd name="connsiteX11" fmla="*/ 825146 w 1988852"/>
              <a:gd name="connsiteY11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413763 w 1988852"/>
              <a:gd name="connsiteY3" fmla="*/ 1083605 h 1622902"/>
              <a:gd name="connsiteX4" fmla="*/ 976385 w 1988852"/>
              <a:gd name="connsiteY4" fmla="*/ 905233 h 1622902"/>
              <a:gd name="connsiteX5" fmla="*/ 731910 w 1988852"/>
              <a:gd name="connsiteY5" fmla="*/ 911583 h 1622902"/>
              <a:gd name="connsiteX6" fmla="*/ 458861 w 1988852"/>
              <a:gd name="connsiteY6" fmla="*/ 1010008 h 1622902"/>
              <a:gd name="connsiteX7" fmla="*/ 188986 w 1988852"/>
              <a:gd name="connsiteY7" fmla="*/ 1257658 h 1622902"/>
              <a:gd name="connsiteX8" fmla="*/ 15521 w 1988852"/>
              <a:gd name="connsiteY8" fmla="*/ 1565633 h 1622902"/>
              <a:gd name="connsiteX9" fmla="*/ 637821 w 1988852"/>
              <a:gd name="connsiteY9" fmla="*/ 32108 h 1622902"/>
              <a:gd name="connsiteX10" fmla="*/ 825146 w 1988852"/>
              <a:gd name="connsiteY10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413763 w 1988852"/>
              <a:gd name="connsiteY3" fmla="*/ 1083605 h 1622902"/>
              <a:gd name="connsiteX4" fmla="*/ 731910 w 1988852"/>
              <a:gd name="connsiteY4" fmla="*/ 911583 h 1622902"/>
              <a:gd name="connsiteX5" fmla="*/ 458861 w 1988852"/>
              <a:gd name="connsiteY5" fmla="*/ 1010008 h 1622902"/>
              <a:gd name="connsiteX6" fmla="*/ 188986 w 1988852"/>
              <a:gd name="connsiteY6" fmla="*/ 1257658 h 1622902"/>
              <a:gd name="connsiteX7" fmla="*/ 15521 w 1988852"/>
              <a:gd name="connsiteY7" fmla="*/ 1565633 h 1622902"/>
              <a:gd name="connsiteX8" fmla="*/ 637821 w 1988852"/>
              <a:gd name="connsiteY8" fmla="*/ 32108 h 1622902"/>
              <a:gd name="connsiteX9" fmla="*/ 825146 w 1988852"/>
              <a:gd name="connsiteY9" fmla="*/ 0 h 1622902"/>
              <a:gd name="connsiteX0" fmla="*/ 825146 w 1988852"/>
              <a:gd name="connsiteY0" fmla="*/ 0 h 1622902"/>
              <a:gd name="connsiteX1" fmla="*/ 1988852 w 1988852"/>
              <a:gd name="connsiteY1" fmla="*/ 93830 h 1622902"/>
              <a:gd name="connsiteX2" fmla="*/ 1414535 w 1988852"/>
              <a:gd name="connsiteY2" fmla="*/ 1067158 h 1622902"/>
              <a:gd name="connsiteX3" fmla="*/ 1413763 w 1988852"/>
              <a:gd name="connsiteY3" fmla="*/ 1083605 h 1622902"/>
              <a:gd name="connsiteX4" fmla="*/ 458861 w 1988852"/>
              <a:gd name="connsiteY4" fmla="*/ 1010008 h 1622902"/>
              <a:gd name="connsiteX5" fmla="*/ 188986 w 1988852"/>
              <a:gd name="connsiteY5" fmla="*/ 1257658 h 1622902"/>
              <a:gd name="connsiteX6" fmla="*/ 15521 w 1988852"/>
              <a:gd name="connsiteY6" fmla="*/ 1565633 h 1622902"/>
              <a:gd name="connsiteX7" fmla="*/ 637821 w 1988852"/>
              <a:gd name="connsiteY7" fmla="*/ 32108 h 1622902"/>
              <a:gd name="connsiteX8" fmla="*/ 825146 w 1988852"/>
              <a:gd name="connsiteY8" fmla="*/ 0 h 1622902"/>
              <a:gd name="connsiteX0" fmla="*/ 825323 w 1989029"/>
              <a:gd name="connsiteY0" fmla="*/ 0 h 1622604"/>
              <a:gd name="connsiteX1" fmla="*/ 1989029 w 1989029"/>
              <a:gd name="connsiteY1" fmla="*/ 93830 h 1622604"/>
              <a:gd name="connsiteX2" fmla="*/ 1414712 w 1989029"/>
              <a:gd name="connsiteY2" fmla="*/ 1067158 h 1622604"/>
              <a:gd name="connsiteX3" fmla="*/ 1413940 w 1989029"/>
              <a:gd name="connsiteY3" fmla="*/ 1083605 h 1622604"/>
              <a:gd name="connsiteX4" fmla="*/ 459038 w 1989029"/>
              <a:gd name="connsiteY4" fmla="*/ 1010008 h 1622604"/>
              <a:gd name="connsiteX5" fmla="*/ 459358 w 1989029"/>
              <a:gd name="connsiteY5" fmla="*/ 1010604 h 1622604"/>
              <a:gd name="connsiteX6" fmla="*/ 189163 w 1989029"/>
              <a:gd name="connsiteY6" fmla="*/ 1257658 h 1622604"/>
              <a:gd name="connsiteX7" fmla="*/ 15698 w 1989029"/>
              <a:gd name="connsiteY7" fmla="*/ 1565633 h 1622604"/>
              <a:gd name="connsiteX8" fmla="*/ 637998 w 1989029"/>
              <a:gd name="connsiteY8" fmla="*/ 32108 h 1622604"/>
              <a:gd name="connsiteX9" fmla="*/ 825323 w 1989029"/>
              <a:gd name="connsiteY9" fmla="*/ 0 h 1622604"/>
              <a:gd name="connsiteX0" fmla="*/ 825323 w 1989029"/>
              <a:gd name="connsiteY0" fmla="*/ 0 h 1622604"/>
              <a:gd name="connsiteX1" fmla="*/ 1989029 w 1989029"/>
              <a:gd name="connsiteY1" fmla="*/ 93830 h 1622604"/>
              <a:gd name="connsiteX2" fmla="*/ 1414712 w 1989029"/>
              <a:gd name="connsiteY2" fmla="*/ 1067158 h 1622604"/>
              <a:gd name="connsiteX3" fmla="*/ 1413940 w 1989029"/>
              <a:gd name="connsiteY3" fmla="*/ 1083605 h 1622604"/>
              <a:gd name="connsiteX4" fmla="*/ 459038 w 1989029"/>
              <a:gd name="connsiteY4" fmla="*/ 1010008 h 1622604"/>
              <a:gd name="connsiteX5" fmla="*/ 189163 w 1989029"/>
              <a:gd name="connsiteY5" fmla="*/ 1257658 h 1622604"/>
              <a:gd name="connsiteX6" fmla="*/ 15698 w 1989029"/>
              <a:gd name="connsiteY6" fmla="*/ 1565633 h 1622604"/>
              <a:gd name="connsiteX7" fmla="*/ 637998 w 1989029"/>
              <a:gd name="connsiteY7" fmla="*/ 32108 h 1622604"/>
              <a:gd name="connsiteX8" fmla="*/ 825323 w 1989029"/>
              <a:gd name="connsiteY8" fmla="*/ 0 h 1622604"/>
              <a:gd name="connsiteX0" fmla="*/ 825323 w 1989029"/>
              <a:gd name="connsiteY0" fmla="*/ 0 h 1622604"/>
              <a:gd name="connsiteX1" fmla="*/ 1989029 w 1989029"/>
              <a:gd name="connsiteY1" fmla="*/ 93830 h 1622604"/>
              <a:gd name="connsiteX2" fmla="*/ 1414712 w 1989029"/>
              <a:gd name="connsiteY2" fmla="*/ 1067158 h 1622604"/>
              <a:gd name="connsiteX3" fmla="*/ 1413940 w 1989029"/>
              <a:gd name="connsiteY3" fmla="*/ 1083605 h 1622604"/>
              <a:gd name="connsiteX4" fmla="*/ 189163 w 1989029"/>
              <a:gd name="connsiteY4" fmla="*/ 1257658 h 1622604"/>
              <a:gd name="connsiteX5" fmla="*/ 15698 w 1989029"/>
              <a:gd name="connsiteY5" fmla="*/ 1565633 h 1622604"/>
              <a:gd name="connsiteX6" fmla="*/ 637998 w 1989029"/>
              <a:gd name="connsiteY6" fmla="*/ 32108 h 1622604"/>
              <a:gd name="connsiteX7" fmla="*/ 825323 w 1989029"/>
              <a:gd name="connsiteY7" fmla="*/ 0 h 1622604"/>
              <a:gd name="connsiteX0" fmla="*/ 809625 w 1973331"/>
              <a:gd name="connsiteY0" fmla="*/ 0 h 1565633"/>
              <a:gd name="connsiteX1" fmla="*/ 1973331 w 1973331"/>
              <a:gd name="connsiteY1" fmla="*/ 93830 h 1565633"/>
              <a:gd name="connsiteX2" fmla="*/ 1399014 w 1973331"/>
              <a:gd name="connsiteY2" fmla="*/ 1067158 h 1565633"/>
              <a:gd name="connsiteX3" fmla="*/ 1398242 w 1973331"/>
              <a:gd name="connsiteY3" fmla="*/ 1083605 h 1565633"/>
              <a:gd name="connsiteX4" fmla="*/ 0 w 1973331"/>
              <a:gd name="connsiteY4" fmla="*/ 1565633 h 1565633"/>
              <a:gd name="connsiteX5" fmla="*/ 622300 w 1973331"/>
              <a:gd name="connsiteY5" fmla="*/ 32108 h 1565633"/>
              <a:gd name="connsiteX6" fmla="*/ 809625 w 1973331"/>
              <a:gd name="connsiteY6" fmla="*/ 0 h 1565633"/>
              <a:gd name="connsiteX0" fmla="*/ 807455 w 1971161"/>
              <a:gd name="connsiteY0" fmla="*/ 0 h 2273626"/>
              <a:gd name="connsiteX1" fmla="*/ 1971161 w 1971161"/>
              <a:gd name="connsiteY1" fmla="*/ 93830 h 2273626"/>
              <a:gd name="connsiteX2" fmla="*/ 1396844 w 1971161"/>
              <a:gd name="connsiteY2" fmla="*/ 1067158 h 2273626"/>
              <a:gd name="connsiteX3" fmla="*/ 1396072 w 1971161"/>
              <a:gd name="connsiteY3" fmla="*/ 1083605 h 2273626"/>
              <a:gd name="connsiteX4" fmla="*/ 0 w 1971161"/>
              <a:gd name="connsiteY4" fmla="*/ 2273626 h 2273626"/>
              <a:gd name="connsiteX5" fmla="*/ 620130 w 1971161"/>
              <a:gd name="connsiteY5" fmla="*/ 32108 h 2273626"/>
              <a:gd name="connsiteX6" fmla="*/ 807455 w 1971161"/>
              <a:gd name="connsiteY6" fmla="*/ 0 h 2273626"/>
              <a:gd name="connsiteX0" fmla="*/ 807455 w 1971161"/>
              <a:gd name="connsiteY0" fmla="*/ 0 h 2293181"/>
              <a:gd name="connsiteX1" fmla="*/ 1971161 w 1971161"/>
              <a:gd name="connsiteY1" fmla="*/ 93830 h 2293181"/>
              <a:gd name="connsiteX2" fmla="*/ 1396844 w 1971161"/>
              <a:gd name="connsiteY2" fmla="*/ 1067158 h 2293181"/>
              <a:gd name="connsiteX3" fmla="*/ 0 w 1971161"/>
              <a:gd name="connsiteY3" fmla="*/ 2273626 h 2293181"/>
              <a:gd name="connsiteX4" fmla="*/ 620130 w 1971161"/>
              <a:gd name="connsiteY4" fmla="*/ 32108 h 2293181"/>
              <a:gd name="connsiteX5" fmla="*/ 807455 w 1971161"/>
              <a:gd name="connsiteY5" fmla="*/ 0 h 2293181"/>
              <a:gd name="connsiteX0" fmla="*/ 807455 w 1971161"/>
              <a:gd name="connsiteY0" fmla="*/ 0 h 2273626"/>
              <a:gd name="connsiteX1" fmla="*/ 1971161 w 1971161"/>
              <a:gd name="connsiteY1" fmla="*/ 93830 h 2273626"/>
              <a:gd name="connsiteX2" fmla="*/ 0 w 1971161"/>
              <a:gd name="connsiteY2" fmla="*/ 2273626 h 2273626"/>
              <a:gd name="connsiteX3" fmla="*/ 620130 w 1971161"/>
              <a:gd name="connsiteY3" fmla="*/ 32108 h 2273626"/>
              <a:gd name="connsiteX4" fmla="*/ 807455 w 1971161"/>
              <a:gd name="connsiteY4" fmla="*/ 0 h 2273626"/>
              <a:gd name="connsiteX0" fmla="*/ 620130 w 1971161"/>
              <a:gd name="connsiteY0" fmla="*/ 0 h 2241518"/>
              <a:gd name="connsiteX1" fmla="*/ 1971161 w 1971161"/>
              <a:gd name="connsiteY1" fmla="*/ 61722 h 2241518"/>
              <a:gd name="connsiteX2" fmla="*/ 0 w 1971161"/>
              <a:gd name="connsiteY2" fmla="*/ 2241518 h 2241518"/>
              <a:gd name="connsiteX3" fmla="*/ 620130 w 1971161"/>
              <a:gd name="connsiteY3" fmla="*/ 0 h 2241518"/>
              <a:gd name="connsiteX0" fmla="*/ 620130 w 1971161"/>
              <a:gd name="connsiteY0" fmla="*/ 0 h 2241518"/>
              <a:gd name="connsiteX1" fmla="*/ 739320 w 1971161"/>
              <a:gd name="connsiteY1" fmla="*/ 2401 h 2241518"/>
              <a:gd name="connsiteX2" fmla="*/ 1971161 w 1971161"/>
              <a:gd name="connsiteY2" fmla="*/ 61722 h 2241518"/>
              <a:gd name="connsiteX3" fmla="*/ 0 w 1971161"/>
              <a:gd name="connsiteY3" fmla="*/ 2241518 h 2241518"/>
              <a:gd name="connsiteX4" fmla="*/ 620130 w 1971161"/>
              <a:gd name="connsiteY4" fmla="*/ 0 h 2241518"/>
              <a:gd name="connsiteX0" fmla="*/ 620130 w 1971161"/>
              <a:gd name="connsiteY0" fmla="*/ 2373 h 2243891"/>
              <a:gd name="connsiteX1" fmla="*/ 833491 w 1971161"/>
              <a:gd name="connsiteY1" fmla="*/ 0 h 2243891"/>
              <a:gd name="connsiteX2" fmla="*/ 1971161 w 1971161"/>
              <a:gd name="connsiteY2" fmla="*/ 64095 h 2243891"/>
              <a:gd name="connsiteX3" fmla="*/ 0 w 1971161"/>
              <a:gd name="connsiteY3" fmla="*/ 2243891 h 2243891"/>
              <a:gd name="connsiteX4" fmla="*/ 620130 w 1971161"/>
              <a:gd name="connsiteY4" fmla="*/ 2373 h 2243891"/>
              <a:gd name="connsiteX0" fmla="*/ 620130 w 1971161"/>
              <a:gd name="connsiteY0" fmla="*/ 2373 h 2243891"/>
              <a:gd name="connsiteX1" fmla="*/ 729060 w 1971161"/>
              <a:gd name="connsiteY1" fmla="*/ 1923 h 2243891"/>
              <a:gd name="connsiteX2" fmla="*/ 833491 w 1971161"/>
              <a:gd name="connsiteY2" fmla="*/ 0 h 2243891"/>
              <a:gd name="connsiteX3" fmla="*/ 1971161 w 1971161"/>
              <a:gd name="connsiteY3" fmla="*/ 64095 h 2243891"/>
              <a:gd name="connsiteX4" fmla="*/ 0 w 1971161"/>
              <a:gd name="connsiteY4" fmla="*/ 2243891 h 2243891"/>
              <a:gd name="connsiteX5" fmla="*/ 620130 w 1971161"/>
              <a:gd name="connsiteY5" fmla="*/ 2373 h 2243891"/>
              <a:gd name="connsiteX0" fmla="*/ 620130 w 1971161"/>
              <a:gd name="connsiteY0" fmla="*/ 2373 h 2243891"/>
              <a:gd name="connsiteX1" fmla="*/ 759717 w 1971161"/>
              <a:gd name="connsiteY1" fmla="*/ 74552 h 2243891"/>
              <a:gd name="connsiteX2" fmla="*/ 833491 w 1971161"/>
              <a:gd name="connsiteY2" fmla="*/ 0 h 2243891"/>
              <a:gd name="connsiteX3" fmla="*/ 1971161 w 1971161"/>
              <a:gd name="connsiteY3" fmla="*/ 64095 h 2243891"/>
              <a:gd name="connsiteX4" fmla="*/ 0 w 1971161"/>
              <a:gd name="connsiteY4" fmla="*/ 2243891 h 2243891"/>
              <a:gd name="connsiteX5" fmla="*/ 620130 w 1971161"/>
              <a:gd name="connsiteY5" fmla="*/ 2373 h 2243891"/>
              <a:gd name="connsiteX0" fmla="*/ 620130 w 1971161"/>
              <a:gd name="connsiteY0" fmla="*/ 10123 h 2251641"/>
              <a:gd name="connsiteX1" fmla="*/ 759717 w 1971161"/>
              <a:gd name="connsiteY1" fmla="*/ 82302 h 2251641"/>
              <a:gd name="connsiteX2" fmla="*/ 853330 w 1971161"/>
              <a:gd name="connsiteY2" fmla="*/ 0 h 2251641"/>
              <a:gd name="connsiteX3" fmla="*/ 1971161 w 1971161"/>
              <a:gd name="connsiteY3" fmla="*/ 71845 h 2251641"/>
              <a:gd name="connsiteX4" fmla="*/ 0 w 1971161"/>
              <a:gd name="connsiteY4" fmla="*/ 2251641 h 2251641"/>
              <a:gd name="connsiteX5" fmla="*/ 620130 w 1971161"/>
              <a:gd name="connsiteY5" fmla="*/ 10123 h 2251641"/>
              <a:gd name="connsiteX0" fmla="*/ 620130 w 1971161"/>
              <a:gd name="connsiteY0" fmla="*/ 10123 h 2251641"/>
              <a:gd name="connsiteX1" fmla="*/ 729276 w 1971161"/>
              <a:gd name="connsiteY1" fmla="*/ 80473 h 2251641"/>
              <a:gd name="connsiteX2" fmla="*/ 853330 w 1971161"/>
              <a:gd name="connsiteY2" fmla="*/ 0 h 2251641"/>
              <a:gd name="connsiteX3" fmla="*/ 1971161 w 1971161"/>
              <a:gd name="connsiteY3" fmla="*/ 71845 h 2251641"/>
              <a:gd name="connsiteX4" fmla="*/ 0 w 1971161"/>
              <a:gd name="connsiteY4" fmla="*/ 2251641 h 2251641"/>
              <a:gd name="connsiteX5" fmla="*/ 620130 w 1971161"/>
              <a:gd name="connsiteY5" fmla="*/ 10123 h 2251641"/>
              <a:gd name="connsiteX0" fmla="*/ 629026 w 1971161"/>
              <a:gd name="connsiteY0" fmla="*/ 0 h 2265572"/>
              <a:gd name="connsiteX1" fmla="*/ 729276 w 1971161"/>
              <a:gd name="connsiteY1" fmla="*/ 94404 h 2265572"/>
              <a:gd name="connsiteX2" fmla="*/ 853330 w 1971161"/>
              <a:gd name="connsiteY2" fmla="*/ 13931 h 2265572"/>
              <a:gd name="connsiteX3" fmla="*/ 1971161 w 1971161"/>
              <a:gd name="connsiteY3" fmla="*/ 85776 h 2265572"/>
              <a:gd name="connsiteX4" fmla="*/ 0 w 1971161"/>
              <a:gd name="connsiteY4" fmla="*/ 2265572 h 2265572"/>
              <a:gd name="connsiteX5" fmla="*/ 629026 w 1971161"/>
              <a:gd name="connsiteY5" fmla="*/ 0 h 2265572"/>
              <a:gd name="connsiteX0" fmla="*/ 629026 w 1971161"/>
              <a:gd name="connsiteY0" fmla="*/ 0 h 2265572"/>
              <a:gd name="connsiteX1" fmla="*/ 729276 w 1971161"/>
              <a:gd name="connsiteY1" fmla="*/ 94404 h 2265572"/>
              <a:gd name="connsiteX2" fmla="*/ 857204 w 1971161"/>
              <a:gd name="connsiteY2" fmla="*/ 23850 h 2265572"/>
              <a:gd name="connsiteX3" fmla="*/ 1971161 w 1971161"/>
              <a:gd name="connsiteY3" fmla="*/ 85776 h 2265572"/>
              <a:gd name="connsiteX4" fmla="*/ 0 w 1971161"/>
              <a:gd name="connsiteY4" fmla="*/ 2265572 h 2265572"/>
              <a:gd name="connsiteX5" fmla="*/ 629026 w 1971161"/>
              <a:gd name="connsiteY5" fmla="*/ 0 h 2265572"/>
              <a:gd name="connsiteX0" fmla="*/ 493007 w 1971161"/>
              <a:gd name="connsiteY0" fmla="*/ 20137 h 2241722"/>
              <a:gd name="connsiteX1" fmla="*/ 729276 w 1971161"/>
              <a:gd name="connsiteY1" fmla="*/ 70554 h 2241722"/>
              <a:gd name="connsiteX2" fmla="*/ 857204 w 1971161"/>
              <a:gd name="connsiteY2" fmla="*/ 0 h 2241722"/>
              <a:gd name="connsiteX3" fmla="*/ 1971161 w 1971161"/>
              <a:gd name="connsiteY3" fmla="*/ 61926 h 2241722"/>
              <a:gd name="connsiteX4" fmla="*/ 0 w 1971161"/>
              <a:gd name="connsiteY4" fmla="*/ 2241722 h 2241722"/>
              <a:gd name="connsiteX5" fmla="*/ 493007 w 1971161"/>
              <a:gd name="connsiteY5" fmla="*/ 20137 h 2241722"/>
              <a:gd name="connsiteX0" fmla="*/ 493007 w 1971161"/>
              <a:gd name="connsiteY0" fmla="*/ 35447 h 2257032"/>
              <a:gd name="connsiteX1" fmla="*/ 627137 w 1971161"/>
              <a:gd name="connsiteY1" fmla="*/ 0 h 2257032"/>
              <a:gd name="connsiteX2" fmla="*/ 857204 w 1971161"/>
              <a:gd name="connsiteY2" fmla="*/ 15310 h 2257032"/>
              <a:gd name="connsiteX3" fmla="*/ 1971161 w 1971161"/>
              <a:gd name="connsiteY3" fmla="*/ 77236 h 2257032"/>
              <a:gd name="connsiteX4" fmla="*/ 0 w 1971161"/>
              <a:gd name="connsiteY4" fmla="*/ 2257032 h 2257032"/>
              <a:gd name="connsiteX5" fmla="*/ 493007 w 1971161"/>
              <a:gd name="connsiteY5" fmla="*/ 35447 h 2257032"/>
              <a:gd name="connsiteX0" fmla="*/ 493007 w 1971161"/>
              <a:gd name="connsiteY0" fmla="*/ 143757 h 2365342"/>
              <a:gd name="connsiteX1" fmla="*/ 627137 w 1971161"/>
              <a:gd name="connsiteY1" fmla="*/ 108310 h 2365342"/>
              <a:gd name="connsiteX2" fmla="*/ 635135 w 1971161"/>
              <a:gd name="connsiteY2" fmla="*/ 0 h 2365342"/>
              <a:gd name="connsiteX3" fmla="*/ 1971161 w 1971161"/>
              <a:gd name="connsiteY3" fmla="*/ 185546 h 2365342"/>
              <a:gd name="connsiteX4" fmla="*/ 0 w 1971161"/>
              <a:gd name="connsiteY4" fmla="*/ 2365342 h 2365342"/>
              <a:gd name="connsiteX5" fmla="*/ 493007 w 1971161"/>
              <a:gd name="connsiteY5" fmla="*/ 143757 h 2365342"/>
              <a:gd name="connsiteX0" fmla="*/ 493007 w 1971161"/>
              <a:gd name="connsiteY0" fmla="*/ 141245 h 2362830"/>
              <a:gd name="connsiteX1" fmla="*/ 627137 w 1971161"/>
              <a:gd name="connsiteY1" fmla="*/ 105798 h 2362830"/>
              <a:gd name="connsiteX2" fmla="*/ 652122 w 1971161"/>
              <a:gd name="connsiteY2" fmla="*/ 0 h 2362830"/>
              <a:gd name="connsiteX3" fmla="*/ 1971161 w 1971161"/>
              <a:gd name="connsiteY3" fmla="*/ 183034 h 2362830"/>
              <a:gd name="connsiteX4" fmla="*/ 0 w 1971161"/>
              <a:gd name="connsiteY4" fmla="*/ 2362830 h 2362830"/>
              <a:gd name="connsiteX5" fmla="*/ 493007 w 1971161"/>
              <a:gd name="connsiteY5" fmla="*/ 141245 h 2362830"/>
              <a:gd name="connsiteX0" fmla="*/ 507597 w 1985751"/>
              <a:gd name="connsiteY0" fmla="*/ 141245 h 2341089"/>
              <a:gd name="connsiteX1" fmla="*/ 641727 w 1985751"/>
              <a:gd name="connsiteY1" fmla="*/ 105798 h 2341089"/>
              <a:gd name="connsiteX2" fmla="*/ 666712 w 1985751"/>
              <a:gd name="connsiteY2" fmla="*/ 0 h 2341089"/>
              <a:gd name="connsiteX3" fmla="*/ 1985751 w 1985751"/>
              <a:gd name="connsiteY3" fmla="*/ 183034 h 2341089"/>
              <a:gd name="connsiteX4" fmla="*/ 0 w 1985751"/>
              <a:gd name="connsiteY4" fmla="*/ 2341089 h 2341089"/>
              <a:gd name="connsiteX5" fmla="*/ 507597 w 1985751"/>
              <a:gd name="connsiteY5" fmla="*/ 141245 h 2341089"/>
              <a:gd name="connsiteX0" fmla="*/ 507597 w 1953678"/>
              <a:gd name="connsiteY0" fmla="*/ 141245 h 2341089"/>
              <a:gd name="connsiteX1" fmla="*/ 641727 w 1953678"/>
              <a:gd name="connsiteY1" fmla="*/ 105798 h 2341089"/>
              <a:gd name="connsiteX2" fmla="*/ 666712 w 1953678"/>
              <a:gd name="connsiteY2" fmla="*/ 0 h 2341089"/>
              <a:gd name="connsiteX3" fmla="*/ 1953678 w 1953678"/>
              <a:gd name="connsiteY3" fmla="*/ 171172 h 2341089"/>
              <a:gd name="connsiteX4" fmla="*/ 0 w 1953678"/>
              <a:gd name="connsiteY4" fmla="*/ 2341089 h 2341089"/>
              <a:gd name="connsiteX5" fmla="*/ 507597 w 1953678"/>
              <a:gd name="connsiteY5" fmla="*/ 141245 h 2341089"/>
              <a:gd name="connsiteX0" fmla="*/ 507597 w 1953678"/>
              <a:gd name="connsiteY0" fmla="*/ 182018 h 2381862"/>
              <a:gd name="connsiteX1" fmla="*/ 641727 w 1953678"/>
              <a:gd name="connsiteY1" fmla="*/ 146571 h 2381862"/>
              <a:gd name="connsiteX2" fmla="*/ 1426699 w 1953678"/>
              <a:gd name="connsiteY2" fmla="*/ 0 h 2381862"/>
              <a:gd name="connsiteX3" fmla="*/ 1953678 w 1953678"/>
              <a:gd name="connsiteY3" fmla="*/ 211945 h 2381862"/>
              <a:gd name="connsiteX4" fmla="*/ 0 w 1953678"/>
              <a:gd name="connsiteY4" fmla="*/ 2381862 h 2381862"/>
              <a:gd name="connsiteX5" fmla="*/ 507597 w 1953678"/>
              <a:gd name="connsiteY5" fmla="*/ 182018 h 2381862"/>
              <a:gd name="connsiteX0" fmla="*/ 507597 w 1953678"/>
              <a:gd name="connsiteY0" fmla="*/ 182018 h 2381862"/>
              <a:gd name="connsiteX1" fmla="*/ 1409009 w 1953678"/>
              <a:gd name="connsiteY1" fmla="*/ 116669 h 2381862"/>
              <a:gd name="connsiteX2" fmla="*/ 1426699 w 1953678"/>
              <a:gd name="connsiteY2" fmla="*/ 0 h 2381862"/>
              <a:gd name="connsiteX3" fmla="*/ 1953678 w 1953678"/>
              <a:gd name="connsiteY3" fmla="*/ 211945 h 2381862"/>
              <a:gd name="connsiteX4" fmla="*/ 0 w 1953678"/>
              <a:gd name="connsiteY4" fmla="*/ 2381862 h 2381862"/>
              <a:gd name="connsiteX5" fmla="*/ 507597 w 1953678"/>
              <a:gd name="connsiteY5" fmla="*/ 182018 h 2381862"/>
              <a:gd name="connsiteX0" fmla="*/ 1269940 w 1953678"/>
              <a:gd name="connsiteY0" fmla="*/ 143374 h 2381862"/>
              <a:gd name="connsiteX1" fmla="*/ 1409009 w 1953678"/>
              <a:gd name="connsiteY1" fmla="*/ 116669 h 2381862"/>
              <a:gd name="connsiteX2" fmla="*/ 1426699 w 1953678"/>
              <a:gd name="connsiteY2" fmla="*/ 0 h 2381862"/>
              <a:gd name="connsiteX3" fmla="*/ 1953678 w 1953678"/>
              <a:gd name="connsiteY3" fmla="*/ 211945 h 2381862"/>
              <a:gd name="connsiteX4" fmla="*/ 0 w 1953678"/>
              <a:gd name="connsiteY4" fmla="*/ 2381862 h 2381862"/>
              <a:gd name="connsiteX5" fmla="*/ 1269940 w 1953678"/>
              <a:gd name="connsiteY5" fmla="*/ 143374 h 2381862"/>
              <a:gd name="connsiteX0" fmla="*/ 1262335 w 1953678"/>
              <a:gd name="connsiteY0" fmla="*/ 170734 h 2381862"/>
              <a:gd name="connsiteX1" fmla="*/ 1409009 w 1953678"/>
              <a:gd name="connsiteY1" fmla="*/ 116669 h 2381862"/>
              <a:gd name="connsiteX2" fmla="*/ 1426699 w 1953678"/>
              <a:gd name="connsiteY2" fmla="*/ 0 h 2381862"/>
              <a:gd name="connsiteX3" fmla="*/ 1953678 w 1953678"/>
              <a:gd name="connsiteY3" fmla="*/ 211945 h 2381862"/>
              <a:gd name="connsiteX4" fmla="*/ 0 w 1953678"/>
              <a:gd name="connsiteY4" fmla="*/ 2381862 h 2381862"/>
              <a:gd name="connsiteX5" fmla="*/ 1262335 w 1953678"/>
              <a:gd name="connsiteY5" fmla="*/ 170734 h 2381862"/>
              <a:gd name="connsiteX0" fmla="*/ 1262335 w 1953678"/>
              <a:gd name="connsiteY0" fmla="*/ 164121 h 2375249"/>
              <a:gd name="connsiteX1" fmla="*/ 1409009 w 1953678"/>
              <a:gd name="connsiteY1" fmla="*/ 110056 h 2375249"/>
              <a:gd name="connsiteX2" fmla="*/ 1429282 w 1953678"/>
              <a:gd name="connsiteY2" fmla="*/ 0 h 2375249"/>
              <a:gd name="connsiteX3" fmla="*/ 1953678 w 1953678"/>
              <a:gd name="connsiteY3" fmla="*/ 205332 h 2375249"/>
              <a:gd name="connsiteX4" fmla="*/ 0 w 1953678"/>
              <a:gd name="connsiteY4" fmla="*/ 2375249 h 2375249"/>
              <a:gd name="connsiteX5" fmla="*/ 1262335 w 1953678"/>
              <a:gd name="connsiteY5" fmla="*/ 164121 h 2375249"/>
              <a:gd name="connsiteX0" fmla="*/ 1421560 w 2112903"/>
              <a:gd name="connsiteY0" fmla="*/ 164121 h 2551479"/>
              <a:gd name="connsiteX1" fmla="*/ 1568234 w 2112903"/>
              <a:gd name="connsiteY1" fmla="*/ 110056 h 2551479"/>
              <a:gd name="connsiteX2" fmla="*/ 1588507 w 2112903"/>
              <a:gd name="connsiteY2" fmla="*/ 0 h 2551479"/>
              <a:gd name="connsiteX3" fmla="*/ 2112903 w 2112903"/>
              <a:gd name="connsiteY3" fmla="*/ 205332 h 2551479"/>
              <a:gd name="connsiteX4" fmla="*/ 0 w 2112903"/>
              <a:gd name="connsiteY4" fmla="*/ 2551479 h 2551479"/>
              <a:gd name="connsiteX5" fmla="*/ 1421560 w 2112903"/>
              <a:gd name="connsiteY5" fmla="*/ 164121 h 2551479"/>
              <a:gd name="connsiteX0" fmla="*/ 1434595 w 2112903"/>
              <a:gd name="connsiteY0" fmla="*/ 107855 h 2551479"/>
              <a:gd name="connsiteX1" fmla="*/ 1568234 w 2112903"/>
              <a:gd name="connsiteY1" fmla="*/ 110056 h 2551479"/>
              <a:gd name="connsiteX2" fmla="*/ 1588507 w 2112903"/>
              <a:gd name="connsiteY2" fmla="*/ 0 h 2551479"/>
              <a:gd name="connsiteX3" fmla="*/ 2112903 w 2112903"/>
              <a:gd name="connsiteY3" fmla="*/ 205332 h 2551479"/>
              <a:gd name="connsiteX4" fmla="*/ 0 w 2112903"/>
              <a:gd name="connsiteY4" fmla="*/ 2551479 h 2551479"/>
              <a:gd name="connsiteX5" fmla="*/ 1434595 w 2112903"/>
              <a:gd name="connsiteY5" fmla="*/ 107855 h 2551479"/>
              <a:gd name="connsiteX0" fmla="*/ 1434595 w 2112903"/>
              <a:gd name="connsiteY0" fmla="*/ 107855 h 2551479"/>
              <a:gd name="connsiteX1" fmla="*/ 1551585 w 2112903"/>
              <a:gd name="connsiteY1" fmla="*/ 95013 h 2551479"/>
              <a:gd name="connsiteX2" fmla="*/ 1588507 w 2112903"/>
              <a:gd name="connsiteY2" fmla="*/ 0 h 2551479"/>
              <a:gd name="connsiteX3" fmla="*/ 2112903 w 2112903"/>
              <a:gd name="connsiteY3" fmla="*/ 205332 h 2551479"/>
              <a:gd name="connsiteX4" fmla="*/ 0 w 2112903"/>
              <a:gd name="connsiteY4" fmla="*/ 2551479 h 2551479"/>
              <a:gd name="connsiteX5" fmla="*/ 1434595 w 2112903"/>
              <a:gd name="connsiteY5" fmla="*/ 107855 h 2551479"/>
              <a:gd name="connsiteX0" fmla="*/ 1434595 w 2112903"/>
              <a:gd name="connsiteY0" fmla="*/ 127462 h 2571086"/>
              <a:gd name="connsiteX1" fmla="*/ 1551585 w 2112903"/>
              <a:gd name="connsiteY1" fmla="*/ 114620 h 2571086"/>
              <a:gd name="connsiteX2" fmla="*/ 1583540 w 2112903"/>
              <a:gd name="connsiteY2" fmla="*/ 0 h 2571086"/>
              <a:gd name="connsiteX3" fmla="*/ 2112903 w 2112903"/>
              <a:gd name="connsiteY3" fmla="*/ 224939 h 2571086"/>
              <a:gd name="connsiteX4" fmla="*/ 0 w 2112903"/>
              <a:gd name="connsiteY4" fmla="*/ 2571086 h 2571086"/>
              <a:gd name="connsiteX5" fmla="*/ 1434595 w 2112903"/>
              <a:gd name="connsiteY5" fmla="*/ 127462 h 2571086"/>
              <a:gd name="connsiteX0" fmla="*/ 1419953 w 2112903"/>
              <a:gd name="connsiteY0" fmla="*/ 152035 h 2571086"/>
              <a:gd name="connsiteX1" fmla="*/ 1551585 w 2112903"/>
              <a:gd name="connsiteY1" fmla="*/ 114620 h 2571086"/>
              <a:gd name="connsiteX2" fmla="*/ 1583540 w 2112903"/>
              <a:gd name="connsiteY2" fmla="*/ 0 h 2571086"/>
              <a:gd name="connsiteX3" fmla="*/ 2112903 w 2112903"/>
              <a:gd name="connsiteY3" fmla="*/ 224939 h 2571086"/>
              <a:gd name="connsiteX4" fmla="*/ 0 w 2112903"/>
              <a:gd name="connsiteY4" fmla="*/ 2571086 h 2571086"/>
              <a:gd name="connsiteX5" fmla="*/ 1419953 w 2112903"/>
              <a:gd name="connsiteY5" fmla="*/ 152035 h 2571086"/>
              <a:gd name="connsiteX0" fmla="*/ 1419953 w 2083987"/>
              <a:gd name="connsiteY0" fmla="*/ 152035 h 2571086"/>
              <a:gd name="connsiteX1" fmla="*/ 1551585 w 2083987"/>
              <a:gd name="connsiteY1" fmla="*/ 114620 h 2571086"/>
              <a:gd name="connsiteX2" fmla="*/ 1583540 w 2083987"/>
              <a:gd name="connsiteY2" fmla="*/ 0 h 2571086"/>
              <a:gd name="connsiteX3" fmla="*/ 2083987 w 2083987"/>
              <a:gd name="connsiteY3" fmla="*/ 256942 h 2571086"/>
              <a:gd name="connsiteX4" fmla="*/ 0 w 2083987"/>
              <a:gd name="connsiteY4" fmla="*/ 2571086 h 2571086"/>
              <a:gd name="connsiteX5" fmla="*/ 1419953 w 2083987"/>
              <a:gd name="connsiteY5" fmla="*/ 152035 h 2571086"/>
              <a:gd name="connsiteX0" fmla="*/ 2011337 w 2675371"/>
              <a:gd name="connsiteY0" fmla="*/ 152035 h 2202659"/>
              <a:gd name="connsiteX1" fmla="*/ 2142969 w 2675371"/>
              <a:gd name="connsiteY1" fmla="*/ 114620 h 2202659"/>
              <a:gd name="connsiteX2" fmla="*/ 2174924 w 2675371"/>
              <a:gd name="connsiteY2" fmla="*/ 0 h 2202659"/>
              <a:gd name="connsiteX3" fmla="*/ 2675371 w 2675371"/>
              <a:gd name="connsiteY3" fmla="*/ 256942 h 2202659"/>
              <a:gd name="connsiteX4" fmla="*/ 0 w 2675371"/>
              <a:gd name="connsiteY4" fmla="*/ 2202659 h 2202659"/>
              <a:gd name="connsiteX5" fmla="*/ 2011337 w 2675371"/>
              <a:gd name="connsiteY5" fmla="*/ 152035 h 2202659"/>
              <a:gd name="connsiteX0" fmla="*/ 1087350 w 2675371"/>
              <a:gd name="connsiteY0" fmla="*/ 99271 h 2202659"/>
              <a:gd name="connsiteX1" fmla="*/ 2142969 w 2675371"/>
              <a:gd name="connsiteY1" fmla="*/ 114620 h 2202659"/>
              <a:gd name="connsiteX2" fmla="*/ 2174924 w 2675371"/>
              <a:gd name="connsiteY2" fmla="*/ 0 h 2202659"/>
              <a:gd name="connsiteX3" fmla="*/ 2675371 w 2675371"/>
              <a:gd name="connsiteY3" fmla="*/ 256942 h 2202659"/>
              <a:gd name="connsiteX4" fmla="*/ 0 w 2675371"/>
              <a:gd name="connsiteY4" fmla="*/ 2202659 h 2202659"/>
              <a:gd name="connsiteX5" fmla="*/ 1087350 w 2675371"/>
              <a:gd name="connsiteY5" fmla="*/ 99271 h 2202659"/>
              <a:gd name="connsiteX0" fmla="*/ 1087350 w 2675371"/>
              <a:gd name="connsiteY0" fmla="*/ 243661 h 2347049"/>
              <a:gd name="connsiteX1" fmla="*/ 1357930 w 2675371"/>
              <a:gd name="connsiteY1" fmla="*/ 0 h 2347049"/>
              <a:gd name="connsiteX2" fmla="*/ 2174924 w 2675371"/>
              <a:gd name="connsiteY2" fmla="*/ 144390 h 2347049"/>
              <a:gd name="connsiteX3" fmla="*/ 2675371 w 2675371"/>
              <a:gd name="connsiteY3" fmla="*/ 401332 h 2347049"/>
              <a:gd name="connsiteX4" fmla="*/ 0 w 2675371"/>
              <a:gd name="connsiteY4" fmla="*/ 2347049 h 2347049"/>
              <a:gd name="connsiteX5" fmla="*/ 1087350 w 2675371"/>
              <a:gd name="connsiteY5" fmla="*/ 243661 h 2347049"/>
              <a:gd name="connsiteX0" fmla="*/ 1087350 w 2675371"/>
              <a:gd name="connsiteY0" fmla="*/ 243661 h 2347049"/>
              <a:gd name="connsiteX1" fmla="*/ 1357930 w 2675371"/>
              <a:gd name="connsiteY1" fmla="*/ 0 h 2347049"/>
              <a:gd name="connsiteX2" fmla="*/ 2675371 w 2675371"/>
              <a:gd name="connsiteY2" fmla="*/ 401332 h 2347049"/>
              <a:gd name="connsiteX3" fmla="*/ 0 w 2675371"/>
              <a:gd name="connsiteY3" fmla="*/ 2347049 h 2347049"/>
              <a:gd name="connsiteX4" fmla="*/ 1087350 w 2675371"/>
              <a:gd name="connsiteY4" fmla="*/ 243661 h 2347049"/>
              <a:gd name="connsiteX0" fmla="*/ 1087350 w 1742914"/>
              <a:gd name="connsiteY0" fmla="*/ 243661 h 2347049"/>
              <a:gd name="connsiteX1" fmla="*/ 1357930 w 1742914"/>
              <a:gd name="connsiteY1" fmla="*/ 0 h 2347049"/>
              <a:gd name="connsiteX2" fmla="*/ 1742914 w 1742914"/>
              <a:gd name="connsiteY2" fmla="*/ 672702 h 2347049"/>
              <a:gd name="connsiteX3" fmla="*/ 0 w 1742914"/>
              <a:gd name="connsiteY3" fmla="*/ 2347049 h 2347049"/>
              <a:gd name="connsiteX4" fmla="*/ 1087350 w 1742914"/>
              <a:gd name="connsiteY4" fmla="*/ 243661 h 2347049"/>
              <a:gd name="connsiteX0" fmla="*/ 861304 w 1516868"/>
              <a:gd name="connsiteY0" fmla="*/ 243661 h 2385392"/>
              <a:gd name="connsiteX1" fmla="*/ 1131884 w 1516868"/>
              <a:gd name="connsiteY1" fmla="*/ 0 h 2385392"/>
              <a:gd name="connsiteX2" fmla="*/ 1516868 w 1516868"/>
              <a:gd name="connsiteY2" fmla="*/ 672702 h 2385392"/>
              <a:gd name="connsiteX3" fmla="*/ 0 w 1516868"/>
              <a:gd name="connsiteY3" fmla="*/ 2385392 h 2385392"/>
              <a:gd name="connsiteX4" fmla="*/ 861304 w 1516868"/>
              <a:gd name="connsiteY4" fmla="*/ 243661 h 2385392"/>
              <a:gd name="connsiteX0" fmla="*/ 861304 w 1516868"/>
              <a:gd name="connsiteY0" fmla="*/ 243661 h 2385392"/>
              <a:gd name="connsiteX1" fmla="*/ 1131884 w 1516868"/>
              <a:gd name="connsiteY1" fmla="*/ 0 h 2385392"/>
              <a:gd name="connsiteX2" fmla="*/ 1409587 w 1516868"/>
              <a:gd name="connsiteY2" fmla="*/ 515489 h 2385392"/>
              <a:gd name="connsiteX3" fmla="*/ 1516868 w 1516868"/>
              <a:gd name="connsiteY3" fmla="*/ 672702 h 2385392"/>
              <a:gd name="connsiteX4" fmla="*/ 0 w 1516868"/>
              <a:gd name="connsiteY4" fmla="*/ 2385392 h 2385392"/>
              <a:gd name="connsiteX5" fmla="*/ 861304 w 1516868"/>
              <a:gd name="connsiteY5" fmla="*/ 243661 h 2385392"/>
              <a:gd name="connsiteX0" fmla="*/ 861304 w 3058639"/>
              <a:gd name="connsiteY0" fmla="*/ 243661 h 2385392"/>
              <a:gd name="connsiteX1" fmla="*/ 1131884 w 3058639"/>
              <a:gd name="connsiteY1" fmla="*/ 0 h 2385392"/>
              <a:gd name="connsiteX2" fmla="*/ 3058639 w 3058639"/>
              <a:gd name="connsiteY2" fmla="*/ 2100220 h 2385392"/>
              <a:gd name="connsiteX3" fmla="*/ 1516868 w 3058639"/>
              <a:gd name="connsiteY3" fmla="*/ 672702 h 2385392"/>
              <a:gd name="connsiteX4" fmla="*/ 0 w 3058639"/>
              <a:gd name="connsiteY4" fmla="*/ 2385392 h 2385392"/>
              <a:gd name="connsiteX5" fmla="*/ 861304 w 3058639"/>
              <a:gd name="connsiteY5" fmla="*/ 243661 h 2385392"/>
              <a:gd name="connsiteX0" fmla="*/ 861304 w 3058639"/>
              <a:gd name="connsiteY0" fmla="*/ 0 h 2141731"/>
              <a:gd name="connsiteX1" fmla="*/ 3004408 w 3058639"/>
              <a:gd name="connsiteY1" fmla="*/ 177323 h 2141731"/>
              <a:gd name="connsiteX2" fmla="*/ 3058639 w 3058639"/>
              <a:gd name="connsiteY2" fmla="*/ 1856559 h 2141731"/>
              <a:gd name="connsiteX3" fmla="*/ 1516868 w 3058639"/>
              <a:gd name="connsiteY3" fmla="*/ 429041 h 2141731"/>
              <a:gd name="connsiteX4" fmla="*/ 0 w 3058639"/>
              <a:gd name="connsiteY4" fmla="*/ 2141731 h 2141731"/>
              <a:gd name="connsiteX5" fmla="*/ 861304 w 3058639"/>
              <a:gd name="connsiteY5" fmla="*/ 0 h 2141731"/>
              <a:gd name="connsiteX0" fmla="*/ 2791020 w 3058639"/>
              <a:gd name="connsiteY0" fmla="*/ 0 h 2188972"/>
              <a:gd name="connsiteX1" fmla="*/ 3004408 w 3058639"/>
              <a:gd name="connsiteY1" fmla="*/ 224564 h 2188972"/>
              <a:gd name="connsiteX2" fmla="*/ 3058639 w 3058639"/>
              <a:gd name="connsiteY2" fmla="*/ 1903800 h 2188972"/>
              <a:gd name="connsiteX3" fmla="*/ 1516868 w 3058639"/>
              <a:gd name="connsiteY3" fmla="*/ 476282 h 2188972"/>
              <a:gd name="connsiteX4" fmla="*/ 0 w 3058639"/>
              <a:gd name="connsiteY4" fmla="*/ 2188972 h 2188972"/>
              <a:gd name="connsiteX5" fmla="*/ 2791020 w 3058639"/>
              <a:gd name="connsiteY5" fmla="*/ 0 h 2188972"/>
              <a:gd name="connsiteX0" fmla="*/ 2791020 w 3058639"/>
              <a:gd name="connsiteY0" fmla="*/ 0 h 2188972"/>
              <a:gd name="connsiteX1" fmla="*/ 3004408 w 3058639"/>
              <a:gd name="connsiteY1" fmla="*/ 224564 h 2188972"/>
              <a:gd name="connsiteX2" fmla="*/ 3058639 w 3058639"/>
              <a:gd name="connsiteY2" fmla="*/ 1903800 h 2188972"/>
              <a:gd name="connsiteX3" fmla="*/ 2769866 w 3058639"/>
              <a:gd name="connsiteY3" fmla="*/ 1646889 h 2188972"/>
              <a:gd name="connsiteX4" fmla="*/ 0 w 3058639"/>
              <a:gd name="connsiteY4" fmla="*/ 2188972 h 2188972"/>
              <a:gd name="connsiteX5" fmla="*/ 2791020 w 3058639"/>
              <a:gd name="connsiteY5" fmla="*/ 0 h 2188972"/>
              <a:gd name="connsiteX0" fmla="*/ 2791020 w 3004408"/>
              <a:gd name="connsiteY0" fmla="*/ 0 h 2188972"/>
              <a:gd name="connsiteX1" fmla="*/ 3004408 w 3004408"/>
              <a:gd name="connsiteY1" fmla="*/ 224564 h 2188972"/>
              <a:gd name="connsiteX2" fmla="*/ 2769866 w 3004408"/>
              <a:gd name="connsiteY2" fmla="*/ 1646889 h 2188972"/>
              <a:gd name="connsiteX3" fmla="*/ 0 w 3004408"/>
              <a:gd name="connsiteY3" fmla="*/ 2188972 h 2188972"/>
              <a:gd name="connsiteX4" fmla="*/ 2791020 w 3004408"/>
              <a:gd name="connsiteY4" fmla="*/ 0 h 2188972"/>
              <a:gd name="connsiteX0" fmla="*/ 450736 w 664124"/>
              <a:gd name="connsiteY0" fmla="*/ 0 h 1646889"/>
              <a:gd name="connsiteX1" fmla="*/ 664124 w 664124"/>
              <a:gd name="connsiteY1" fmla="*/ 224564 h 1646889"/>
              <a:gd name="connsiteX2" fmla="*/ 429582 w 664124"/>
              <a:gd name="connsiteY2" fmla="*/ 1646889 h 1646889"/>
              <a:gd name="connsiteX3" fmla="*/ 0 w 664124"/>
              <a:gd name="connsiteY3" fmla="*/ 1261081 h 1646889"/>
              <a:gd name="connsiteX4" fmla="*/ 450736 w 664124"/>
              <a:gd name="connsiteY4" fmla="*/ 0 h 1646889"/>
              <a:gd name="connsiteX0" fmla="*/ 450736 w 664124"/>
              <a:gd name="connsiteY0" fmla="*/ 0 h 1646889"/>
              <a:gd name="connsiteX1" fmla="*/ 664124 w 664124"/>
              <a:gd name="connsiteY1" fmla="*/ 224564 h 1646889"/>
              <a:gd name="connsiteX2" fmla="*/ 429582 w 664124"/>
              <a:gd name="connsiteY2" fmla="*/ 1646889 h 1646889"/>
              <a:gd name="connsiteX3" fmla="*/ 0 w 664124"/>
              <a:gd name="connsiteY3" fmla="*/ 1261081 h 1646889"/>
              <a:gd name="connsiteX4" fmla="*/ 90184 w 664124"/>
              <a:gd name="connsiteY4" fmla="*/ 945862 h 1646889"/>
              <a:gd name="connsiteX5" fmla="*/ 450736 w 664124"/>
              <a:gd name="connsiteY5" fmla="*/ 0 h 1646889"/>
              <a:gd name="connsiteX0" fmla="*/ 801807 w 1015195"/>
              <a:gd name="connsiteY0" fmla="*/ 0 h 1646889"/>
              <a:gd name="connsiteX1" fmla="*/ 1015195 w 1015195"/>
              <a:gd name="connsiteY1" fmla="*/ 224564 h 1646889"/>
              <a:gd name="connsiteX2" fmla="*/ 780653 w 1015195"/>
              <a:gd name="connsiteY2" fmla="*/ 1646889 h 1646889"/>
              <a:gd name="connsiteX3" fmla="*/ 351071 w 1015195"/>
              <a:gd name="connsiteY3" fmla="*/ 1261081 h 1646889"/>
              <a:gd name="connsiteX4" fmla="*/ 0 w 1015195"/>
              <a:gd name="connsiteY4" fmla="*/ 1221123 h 1646889"/>
              <a:gd name="connsiteX5" fmla="*/ 801807 w 1015195"/>
              <a:gd name="connsiteY5" fmla="*/ 0 h 164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5195" h="1646889">
                <a:moveTo>
                  <a:pt x="801807" y="0"/>
                </a:moveTo>
                <a:lnTo>
                  <a:pt x="1015195" y="224564"/>
                </a:lnTo>
                <a:lnTo>
                  <a:pt x="780653" y="1646889"/>
                </a:lnTo>
                <a:lnTo>
                  <a:pt x="351071" y="1261081"/>
                </a:lnTo>
                <a:lnTo>
                  <a:pt x="0" y="1221123"/>
                </a:lnTo>
                <a:lnTo>
                  <a:pt x="801807" y="0"/>
                </a:lnTo>
                <a:close/>
              </a:path>
            </a:pathLst>
          </a:custGeom>
          <a:solidFill>
            <a:schemeClr val="bg2">
              <a:lumMod val="90000"/>
              <a:alpha val="8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EA3747D-902D-4E00-9C91-D9A4D9D53B6D}"/>
              </a:ext>
            </a:extLst>
          </p:cNvPr>
          <p:cNvSpPr txBox="1"/>
          <p:nvPr/>
        </p:nvSpPr>
        <p:spPr>
          <a:xfrm>
            <a:off x="467544" y="6381328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</a:rPr>
              <a:t>By Susanne Mertens / TRISTAN</a:t>
            </a:r>
          </a:p>
        </p:txBody>
      </p:sp>
    </p:spTree>
    <p:extLst>
      <p:ext uri="{BB962C8B-B14F-4D97-AF65-F5344CB8AC3E}">
        <p14:creationId xmlns:p14="http://schemas.microsoft.com/office/powerpoint/2010/main" val="143088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2414-C710-9540-B94C-80349385F45B}" type="slidenum">
              <a:rPr lang="en-US" smtClean="0"/>
              <a:t>47</a:t>
            </a:fld>
            <a:endParaRPr lang="en-US"/>
          </a:p>
        </p:txBody>
      </p:sp>
      <p:pic>
        <p:nvPicPr>
          <p:cNvPr id="13" name="image110.jpg"/>
          <p:cNvPicPr>
            <a:picLocks noChangeAspect="1"/>
          </p:cNvPicPr>
          <p:nvPr/>
        </p:nvPicPr>
        <p:blipFill>
          <a:blip r:embed="rId3">
            <a:extLst/>
          </a:blip>
          <a:srcRect t="1564" r="2648" b="426"/>
          <a:stretch>
            <a:fillRect/>
          </a:stretch>
        </p:blipFill>
        <p:spPr>
          <a:xfrm>
            <a:off x="2539129" y="2628327"/>
            <a:ext cx="5173004" cy="224417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Abgerundete rechteckige Legende 10"/>
          <p:cNvSpPr/>
          <p:nvPr/>
        </p:nvSpPr>
        <p:spPr bwMode="auto">
          <a:xfrm>
            <a:off x="1541815" y="2035707"/>
            <a:ext cx="2063236" cy="1671926"/>
          </a:xfrm>
          <a:prstGeom prst="wedgeRoundRectCallout">
            <a:avLst>
              <a:gd name="adj1" fmla="val 50215"/>
              <a:gd name="adj2" fmla="val 73256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100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endParaRPr lang="en-US" sz="1100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endParaRPr lang="en-US" sz="1100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endParaRPr lang="en-US" sz="1100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r>
              <a:rPr lang="en-US" sz="1100" u="sng" dirty="0">
                <a:latin typeface="+mj-lt"/>
                <a:ea typeface="ＭＳ Ｐゴシック" charset="-128"/>
                <a:cs typeface="ＭＳ Ｐゴシック" charset="-128"/>
              </a:rPr>
              <a:t>Tritium source</a:t>
            </a:r>
          </a:p>
          <a:p>
            <a:pPr marL="214313" indent="-214313" defTabSz="685800" eaLnBrk="0" hangingPunct="0">
              <a:buFont typeface="Wingdings" charset="2"/>
              <a:buChar char="Ø"/>
            </a:pPr>
            <a:r>
              <a:rPr lang="en-US" sz="1100" dirty="0">
                <a:latin typeface="+mj-lt"/>
                <a:ea typeface="ＭＳ Ｐゴシック" charset="-128"/>
                <a:cs typeface="ＭＳ Ｐゴシック" charset="-128"/>
              </a:rPr>
              <a:t>Reduce rate</a:t>
            </a:r>
          </a:p>
          <a:p>
            <a:pPr marL="214313" indent="-214313" defTabSz="685800" eaLnBrk="0" hangingPunct="0">
              <a:buFont typeface="Wingdings" charset="2"/>
              <a:buChar char="Ø"/>
            </a:pPr>
            <a:r>
              <a:rPr lang="en-US" sz="1100" dirty="0">
                <a:latin typeface="+mj-lt"/>
                <a:ea typeface="ＭＳ Ｐゴシック" charset="-128"/>
                <a:cs typeface="ＭＳ Ｐゴシック" charset="-128"/>
              </a:rPr>
              <a:t>Multiple scattering</a:t>
            </a:r>
          </a:p>
          <a:p>
            <a:pPr marL="214313" indent="-214313" defTabSz="685800" eaLnBrk="0" hangingPunct="0">
              <a:buFont typeface="Wingdings" charset="2"/>
              <a:buChar char="Ø"/>
            </a:pPr>
            <a:r>
              <a:rPr lang="en-US" sz="1100" dirty="0">
                <a:latin typeface="+mj-lt"/>
                <a:ea typeface="ＭＳ Ｐゴシック" charset="-128"/>
                <a:cs typeface="ＭＳ Ｐゴシック" charset="-128"/>
              </a:rPr>
              <a:t>Source stability (integral)</a:t>
            </a:r>
          </a:p>
        </p:txBody>
      </p:sp>
      <p:sp>
        <p:nvSpPr>
          <p:cNvPr id="6" name="Abgerundete rechteckige Legende 10"/>
          <p:cNvSpPr/>
          <p:nvPr/>
        </p:nvSpPr>
        <p:spPr bwMode="auto">
          <a:xfrm>
            <a:off x="4698131" y="1006853"/>
            <a:ext cx="2383497" cy="1611789"/>
          </a:xfrm>
          <a:prstGeom prst="wedgeRoundRectCallout">
            <a:avLst>
              <a:gd name="adj1" fmla="val 7237"/>
              <a:gd name="adj2" fmla="val 85046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200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endParaRPr lang="en-US" sz="1200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endParaRPr lang="en-US" sz="1200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endParaRPr lang="en-US" sz="1200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endParaRPr lang="en-US" sz="1200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endParaRPr lang="en-US" sz="1200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r>
              <a:rPr lang="en-US" sz="1200" u="sng" dirty="0">
                <a:latin typeface="+mj-lt"/>
                <a:ea typeface="ＭＳ Ｐゴシック" charset="-128"/>
                <a:cs typeface="ＭＳ Ｐゴシック" charset="-128"/>
              </a:rPr>
              <a:t>Spectrometer</a:t>
            </a:r>
          </a:p>
          <a:p>
            <a:pPr marL="214313" indent="-214313" defTabSz="685800" eaLnBrk="0" hangingPunct="0">
              <a:buFont typeface="Wingdings" charset="2"/>
              <a:buChar char="Ø"/>
            </a:pPr>
            <a:r>
              <a:rPr lang="en-US" sz="1200" dirty="0">
                <a:latin typeface="+mj-lt"/>
                <a:ea typeface="ＭＳ Ｐゴシック" charset="-128"/>
                <a:cs typeface="ＭＳ Ｐゴシック" charset="-128"/>
              </a:rPr>
              <a:t>Adiabatic transport</a:t>
            </a:r>
          </a:p>
        </p:txBody>
      </p:sp>
      <p:sp>
        <p:nvSpPr>
          <p:cNvPr id="7" name="Abgerundete rechteckige Legende 10"/>
          <p:cNvSpPr/>
          <p:nvPr/>
        </p:nvSpPr>
        <p:spPr bwMode="auto">
          <a:xfrm>
            <a:off x="6774519" y="3945393"/>
            <a:ext cx="1762858" cy="1816041"/>
          </a:xfrm>
          <a:prstGeom prst="wedgeRoundRectCallout">
            <a:avLst>
              <a:gd name="adj1" fmla="val -15029"/>
              <a:gd name="adj2" fmla="val -91251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200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endParaRPr lang="en-US" sz="1200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endParaRPr lang="en-US" sz="1200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endParaRPr lang="en-US" sz="1200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endParaRPr lang="en-US" sz="1200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r>
              <a:rPr lang="en-US" sz="1200" u="sng" dirty="0">
                <a:latin typeface="+mj-lt"/>
                <a:ea typeface="ＭＳ Ｐゴシック" charset="-128"/>
                <a:cs typeface="ＭＳ Ｐゴシック" charset="-128"/>
              </a:rPr>
              <a:t>Detector:</a:t>
            </a:r>
          </a:p>
          <a:p>
            <a:pPr marL="214313" indent="-214313" defTabSz="685800" eaLnBrk="0" hangingPunct="0">
              <a:buFont typeface="Wingdings" charset="2"/>
              <a:buChar char="Ø"/>
            </a:pPr>
            <a:r>
              <a:rPr lang="en-US" sz="1200" dirty="0">
                <a:latin typeface="+mj-lt"/>
                <a:ea typeface="ＭＳ Ｐゴシック" charset="-128"/>
                <a:cs typeface="ＭＳ Ｐゴシック" charset="-128"/>
              </a:rPr>
              <a:t>Backscattering</a:t>
            </a:r>
          </a:p>
          <a:p>
            <a:pPr marL="214313" indent="-214313" defTabSz="685800" eaLnBrk="0" hangingPunct="0">
              <a:buFont typeface="Wingdings" charset="2"/>
              <a:buChar char="Ø"/>
            </a:pPr>
            <a:r>
              <a:rPr lang="en-US" sz="1200" dirty="0">
                <a:latin typeface="+mj-lt"/>
                <a:ea typeface="ＭＳ Ｐゴシック" charset="-128"/>
                <a:cs typeface="ＭＳ Ｐゴシック" charset="-128"/>
              </a:rPr>
              <a:t>Energy response (differential)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3" y="2078486"/>
            <a:ext cx="1294238" cy="93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706" y="4056825"/>
            <a:ext cx="1318482" cy="1041731"/>
          </a:xfrm>
          <a:prstGeom prst="rect">
            <a:avLst/>
          </a:prstGeom>
        </p:spPr>
      </p:pic>
      <p:grpSp>
        <p:nvGrpSpPr>
          <p:cNvPr id="10" name="Gruppieren 21"/>
          <p:cNvGrpSpPr>
            <a:grpSpLocks noChangeAspect="1"/>
          </p:cNvGrpSpPr>
          <p:nvPr/>
        </p:nvGrpSpPr>
        <p:grpSpPr>
          <a:xfrm>
            <a:off x="5034928" y="1208506"/>
            <a:ext cx="1709903" cy="948572"/>
            <a:chOff x="8053053" y="11217762"/>
            <a:chExt cx="16919652" cy="9386221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89"/>
            <a:stretch/>
          </p:blipFill>
          <p:spPr bwMode="auto">
            <a:xfrm>
              <a:off x="8053053" y="11217762"/>
              <a:ext cx="16919652" cy="938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Gerade Verbindung 25"/>
            <p:cNvCxnSpPr/>
            <p:nvPr/>
          </p:nvCxnSpPr>
          <p:spPr bwMode="auto">
            <a:xfrm flipH="1" flipV="1">
              <a:off x="19416958" y="18654550"/>
              <a:ext cx="583280" cy="94297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Abgerundete rechteckige Legende 10"/>
          <p:cNvSpPr/>
          <p:nvPr/>
        </p:nvSpPr>
        <p:spPr bwMode="auto">
          <a:xfrm>
            <a:off x="186349" y="3609049"/>
            <a:ext cx="2018865" cy="1819658"/>
          </a:xfrm>
          <a:prstGeom prst="wedgeRoundRectCallout">
            <a:avLst>
              <a:gd name="adj1" fmla="val 66088"/>
              <a:gd name="adj2" fmla="val 10045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200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endParaRPr lang="en-US" sz="1200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endParaRPr lang="en-US" sz="1200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endParaRPr lang="en-US" sz="1200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endParaRPr lang="en-US" sz="1200" u="sng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endParaRPr lang="en-US" sz="1200" u="sng" dirty="0">
              <a:latin typeface="+mj-lt"/>
              <a:ea typeface="ＭＳ Ｐゴシック" charset="-128"/>
              <a:cs typeface="ＭＳ Ｐゴシック" charset="-128"/>
            </a:endParaRPr>
          </a:p>
          <a:p>
            <a:pPr defTabSz="685800" eaLnBrk="0" hangingPunct="0"/>
            <a:r>
              <a:rPr lang="en-US" sz="1200" u="sng" dirty="0">
                <a:latin typeface="+mj-lt"/>
                <a:ea typeface="ＭＳ Ｐゴシック" charset="-128"/>
                <a:cs typeface="ＭＳ Ｐゴシック" charset="-128"/>
              </a:rPr>
              <a:t>Gold Rear Wall</a:t>
            </a:r>
          </a:p>
          <a:p>
            <a:pPr marL="214313" indent="-214313" defTabSz="685800" eaLnBrk="0" hangingPunct="0">
              <a:buFont typeface="Wingdings" charset="2"/>
              <a:buChar char="Ø"/>
            </a:pPr>
            <a:r>
              <a:rPr lang="en-US" sz="1200" dirty="0">
                <a:latin typeface="+mj-lt"/>
                <a:ea typeface="ＭＳ Ｐゴシック" charset="-128"/>
                <a:cs typeface="ＭＳ Ｐゴシック" charset="-128"/>
              </a:rPr>
              <a:t>Auger e emission</a:t>
            </a:r>
          </a:p>
          <a:p>
            <a:pPr marL="214313" indent="-214313" defTabSz="685800" eaLnBrk="0" hangingPunct="0">
              <a:buFont typeface="Wingdings" charset="2"/>
              <a:buChar char="Ø"/>
            </a:pPr>
            <a:r>
              <a:rPr lang="en-US" sz="1200" dirty="0">
                <a:latin typeface="+mj-lt"/>
                <a:ea typeface="ＭＳ Ｐゴシック" charset="-128"/>
                <a:cs typeface="ＭＳ Ｐゴシック" charset="-128"/>
              </a:rPr>
              <a:t>Backscattering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13" y="3707634"/>
            <a:ext cx="1361028" cy="11341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3277752" y="4801015"/>
            <a:ext cx="323242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Optimized magnetic field layout</a:t>
            </a:r>
          </a:p>
          <a:p>
            <a:r>
              <a:rPr lang="en-US" sz="1200" dirty="0">
                <a:latin typeface="+mj-lt"/>
              </a:rPr>
              <a:t>Improved modelling</a:t>
            </a:r>
          </a:p>
          <a:p>
            <a:r>
              <a:rPr lang="en-US" sz="1200" dirty="0">
                <a:latin typeface="+mj-lt"/>
              </a:rPr>
              <a:t>Combination of integral and differential mode</a:t>
            </a: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71" y="4801015"/>
            <a:ext cx="658295" cy="877727"/>
          </a:xfr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C2ED6365-AEAE-4F00-AA21-5FAF8906E876}"/>
              </a:ext>
            </a:extLst>
          </p:cNvPr>
          <p:cNvSpPr txBox="1"/>
          <p:nvPr/>
        </p:nvSpPr>
        <p:spPr>
          <a:xfrm>
            <a:off x="467544" y="6381328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</a:rPr>
              <a:t>By Susanne Mertens / TRISTAN</a:t>
            </a:r>
          </a:p>
        </p:txBody>
      </p:sp>
    </p:spTree>
    <p:extLst>
      <p:ext uri="{BB962C8B-B14F-4D97-AF65-F5344CB8AC3E}">
        <p14:creationId xmlns:p14="http://schemas.microsoft.com/office/powerpoint/2010/main" val="4035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539552" y="6445250"/>
            <a:ext cx="5472608" cy="584150"/>
          </a:xfrm>
        </p:spPr>
        <p:txBody>
          <a:bodyPr/>
          <a:lstStyle/>
          <a:p>
            <a:pPr>
              <a:defRPr/>
            </a:pPr>
            <a:r>
              <a:rPr lang="en-US" dirty="0"/>
              <a:t>18. September 2018 | </a:t>
            </a:r>
            <a:r>
              <a:rPr lang="en-US" dirty="0" err="1"/>
              <a:t>Astroparticle</a:t>
            </a:r>
            <a:r>
              <a:rPr lang="en-US" dirty="0"/>
              <a:t> Physics Meeting | Magnus </a:t>
            </a:r>
            <a:r>
              <a:rPr lang="en-US" dirty="0" err="1"/>
              <a:t>Schlösser</a:t>
            </a:r>
            <a:r>
              <a:rPr lang="en-US" dirty="0"/>
              <a:t> for the KATRIN collaboration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00" y="917678"/>
            <a:ext cx="8640000" cy="1509697"/>
          </a:xfrm>
          <a:prstGeom prst="rect">
            <a:avLst/>
          </a:prstGeom>
        </p:spPr>
      </p:pic>
      <p:cxnSp>
        <p:nvCxnSpPr>
          <p:cNvPr id="4" name="Gerader Verbinder 3"/>
          <p:cNvCxnSpPr/>
          <p:nvPr/>
        </p:nvCxnSpPr>
        <p:spPr>
          <a:xfrm>
            <a:off x="4608004" y="771550"/>
            <a:ext cx="0" cy="150969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/>
            <a:r>
              <a:rPr lang="en-US" sz="3000" b="1" dirty="0">
                <a:solidFill>
                  <a:schemeClr val="tx2"/>
                </a:solidFill>
                <a:latin typeface="+mj-lt"/>
                <a:cs typeface="Arial" charset="0"/>
              </a:rPr>
              <a:t>A high-luminosity, ultra-stable tritium source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252000" y="5015458"/>
            <a:ext cx="8356600" cy="4894262"/>
          </a:xfrm>
          <a:prstGeom prst="rect">
            <a:avLst/>
          </a:prstGeom>
        </p:spPr>
        <p:txBody>
          <a:bodyPr/>
          <a:lstStyle>
            <a:lvl1pPr marL="314325" indent="-3143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5pPr>
            <a:lvl6pPr marL="2552700" indent="-276225" algn="l" rtl="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6pPr>
            <a:lvl7pPr marL="3009900" indent="-276225" algn="l" rtl="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7pPr>
            <a:lvl8pPr marL="3467100" indent="-276225" algn="l" rtl="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8pPr>
            <a:lvl9pPr marL="3924300" indent="-276225" algn="l" rtl="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T</a:t>
            </a:r>
            <a:r>
              <a:rPr lang="en-GB" kern="0" baseline="-25000" dirty="0"/>
              <a:t>2</a:t>
            </a:r>
            <a:r>
              <a:rPr lang="en-GB" kern="0" dirty="0"/>
              <a:t> purity &gt; 95% </a:t>
            </a:r>
          </a:p>
          <a:p>
            <a:r>
              <a:rPr lang="de-DE" kern="0" dirty="0"/>
              <a:t>Source </a:t>
            </a:r>
            <a:r>
              <a:rPr lang="de-DE" kern="0" dirty="0" err="1"/>
              <a:t>activity</a:t>
            </a:r>
            <a:r>
              <a:rPr lang="de-DE" kern="0" dirty="0"/>
              <a:t> 10</a:t>
            </a:r>
            <a:r>
              <a:rPr lang="de-DE" kern="0" baseline="30000" dirty="0"/>
              <a:t>11</a:t>
            </a:r>
            <a:r>
              <a:rPr lang="de-DE" kern="0" dirty="0"/>
              <a:t> </a:t>
            </a:r>
            <a:r>
              <a:rPr lang="de-DE" kern="0" dirty="0" err="1"/>
              <a:t>Bq</a:t>
            </a:r>
            <a:endParaRPr lang="en-GB" kern="0" dirty="0"/>
          </a:p>
          <a:p>
            <a:r>
              <a:rPr lang="en-GB" kern="0" dirty="0"/>
              <a:t>Source profile stable to 10</a:t>
            </a:r>
            <a:r>
              <a:rPr lang="en-GB" kern="0" baseline="30000" dirty="0"/>
              <a:t>-3</a:t>
            </a:r>
            <a:r>
              <a:rPr lang="en-GB" kern="0" dirty="0"/>
              <a:t> level</a:t>
            </a:r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ECDCBDC7-B573-417D-B08A-99E69D5A3182}"/>
              </a:ext>
            </a:extLst>
          </p:cNvPr>
          <p:cNvSpPr/>
          <p:nvPr/>
        </p:nvSpPr>
        <p:spPr>
          <a:xfrm rot="5400000">
            <a:off x="2820671" y="885583"/>
            <a:ext cx="818194" cy="2972495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b="1" dirty="0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4965700" y="5015458"/>
            <a:ext cx="8356600" cy="4894262"/>
          </a:xfrm>
          <a:prstGeom prst="rect">
            <a:avLst/>
          </a:prstGeom>
        </p:spPr>
        <p:txBody>
          <a:bodyPr/>
          <a:lstStyle>
            <a:lvl1pPr marL="314325" indent="-3143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b="1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5pPr>
            <a:lvl6pPr marL="2552700" indent="-276225" algn="l" rtl="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6pPr>
            <a:lvl7pPr marL="3009900" indent="-276225" algn="l" rtl="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7pPr>
            <a:lvl8pPr marL="3467100" indent="-276225" algn="l" rtl="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8pPr>
            <a:lvl9pPr marL="3924300" indent="-276225" algn="l" rtl="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T</a:t>
            </a:r>
            <a:r>
              <a:rPr lang="en-GB" kern="0" baseline="-25000" dirty="0"/>
              <a:t>2</a:t>
            </a:r>
            <a:r>
              <a:rPr lang="en-GB" kern="0" dirty="0"/>
              <a:t> throughput ~ 40 g/day</a:t>
            </a:r>
          </a:p>
          <a:p>
            <a:r>
              <a:rPr lang="en-GB" kern="0" dirty="0"/>
              <a:t>Operation 24/7, 60 days/run </a:t>
            </a:r>
          </a:p>
          <a:p>
            <a:r>
              <a:rPr lang="en-GB" kern="0" dirty="0"/>
              <a:t>Necessary inventory &gt;15 g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66E689F-C3D9-45F5-8C1E-AA12BEB4E66E}"/>
              </a:ext>
            </a:extLst>
          </p:cNvPr>
          <p:cNvSpPr/>
          <p:nvPr/>
        </p:nvSpPr>
        <p:spPr>
          <a:xfrm>
            <a:off x="1691680" y="199006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+mj-lt"/>
              </a:rPr>
              <a:t>T</a:t>
            </a:r>
            <a:r>
              <a:rPr lang="de-DE" sz="2000" b="1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de-DE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+mj-lt"/>
              </a:rPr>
              <a:t>retention</a:t>
            </a:r>
            <a:r>
              <a:rPr lang="de-DE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+mj-lt"/>
              </a:rPr>
              <a:t>before</a:t>
            </a:r>
            <a:br>
              <a:rPr lang="de-DE" sz="2000" b="1" dirty="0">
                <a:solidFill>
                  <a:schemeClr val="bg1"/>
                </a:solidFill>
                <a:latin typeface="+mj-lt"/>
              </a:rPr>
            </a:br>
            <a:r>
              <a:rPr lang="de-DE" sz="2000" b="1" dirty="0" err="1">
                <a:solidFill>
                  <a:schemeClr val="bg1"/>
                </a:solidFill>
                <a:latin typeface="+mj-lt"/>
              </a:rPr>
              <a:t>spectrometers</a:t>
            </a:r>
            <a:r>
              <a:rPr lang="de-DE" sz="2000" b="1" dirty="0">
                <a:solidFill>
                  <a:schemeClr val="bg1"/>
                </a:solidFill>
                <a:latin typeface="+mj-lt"/>
              </a:rPr>
              <a:t> &gt;10</a:t>
            </a:r>
            <a:r>
              <a:rPr lang="de-DE" sz="2000" b="1" baseline="30000" dirty="0">
                <a:solidFill>
                  <a:schemeClr val="bg1"/>
                </a:solidFill>
                <a:latin typeface="+mj-lt"/>
              </a:rPr>
              <a:t>14</a:t>
            </a:r>
          </a:p>
        </p:txBody>
      </p:sp>
      <p:pic>
        <p:nvPicPr>
          <p:cNvPr id="12" name="Picture 4" descr="Source-arrows">
            <a:extLst>
              <a:ext uri="{FF2B5EF4-FFF2-40B4-BE49-F238E27FC236}">
                <a16:creationId xmlns:a16="http://schemas.microsoft.com/office/drawing/2014/main" id="{28EC2305-9682-4465-AD12-246FCAA40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9" y="2931614"/>
            <a:ext cx="5616622" cy="200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92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18. September 2018 | Astroparticle Physics Meeting | Magnus Schlösser for the KATRIN collaboration</a:t>
            </a:r>
          </a:p>
        </p:txBody>
      </p:sp>
      <p:pic>
        <p:nvPicPr>
          <p:cNvPr id="407557" name="Picture 5" descr="Loop-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160463"/>
            <a:ext cx="6513512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stable</a:t>
            </a:r>
            <a:r>
              <a:rPr lang="de-DE" dirty="0"/>
              <a:t> </a:t>
            </a:r>
            <a:r>
              <a:rPr lang="de-DE" dirty="0" err="1"/>
              <a:t>tritium</a:t>
            </a:r>
            <a:r>
              <a:rPr lang="de-DE" dirty="0"/>
              <a:t> </a:t>
            </a:r>
            <a:r>
              <a:rPr lang="de-DE" dirty="0" err="1"/>
              <a:t>source</a:t>
            </a:r>
            <a:endParaRPr lang="de-DE" dirty="0"/>
          </a:p>
        </p:txBody>
      </p:sp>
      <p:sp>
        <p:nvSpPr>
          <p:cNvPr id="407562" name="Text Box 10"/>
          <p:cNvSpPr txBox="1">
            <a:spLocks noChangeArrowheads="1"/>
          </p:cNvSpPr>
          <p:nvPr/>
        </p:nvSpPr>
        <p:spPr bwMode="auto">
          <a:xfrm>
            <a:off x="3132311" y="5806059"/>
            <a:ext cx="2303785" cy="575269"/>
          </a:xfrm>
          <a:prstGeom prst="round2DiagRect">
            <a:avLst/>
          </a:prstGeo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5000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dirty="0" err="1"/>
              <a:t>isotopic</a:t>
            </a:r>
            <a:r>
              <a:rPr lang="de-DE" sz="1600" dirty="0"/>
              <a:t> </a:t>
            </a:r>
            <a:r>
              <a:rPr lang="de-DE" sz="1600" dirty="0" err="1"/>
              <a:t>composition</a:t>
            </a:r>
            <a:br>
              <a:rPr lang="de-DE" sz="1600" dirty="0"/>
            </a:br>
            <a:r>
              <a:rPr lang="de-DE" sz="1600" dirty="0" err="1"/>
              <a:t>measurement</a:t>
            </a:r>
            <a:endParaRPr lang="de-DE" sz="1600" dirty="0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2339975" y="3284538"/>
            <a:ext cx="360363" cy="360362"/>
          </a:xfrm>
          <a:prstGeom prst="ellipse">
            <a:avLst/>
          </a:prstGeom>
          <a:solidFill>
            <a:schemeClr val="bg1">
              <a:alpha val="70000"/>
            </a:schemeClr>
          </a:solidFill>
          <a:ln w="25400" algn="ctr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1800" b="1" dirty="0">
                <a:solidFill>
                  <a:schemeClr val="accent1"/>
                </a:solidFill>
                <a:latin typeface="+mn-lt"/>
              </a:rPr>
              <a:t>p</a:t>
            </a: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5513018" y="5063239"/>
            <a:ext cx="360362" cy="360363"/>
          </a:xfrm>
          <a:prstGeom prst="ellipse">
            <a:avLst/>
          </a:prstGeom>
          <a:solidFill>
            <a:schemeClr val="bg1">
              <a:alpha val="70000"/>
            </a:schemeClr>
          </a:solidFill>
          <a:ln w="25400" algn="ctr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1800" b="1" dirty="0">
                <a:solidFill>
                  <a:schemeClr val="accent1"/>
                </a:solidFill>
                <a:latin typeface="+mn-lt"/>
              </a:rPr>
              <a:t>p</a:t>
            </a:r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2700338" y="2276475"/>
            <a:ext cx="360362" cy="360363"/>
          </a:xfrm>
          <a:prstGeom prst="ellipse">
            <a:avLst/>
          </a:prstGeom>
          <a:solidFill>
            <a:schemeClr val="bg1">
              <a:alpha val="70000"/>
            </a:schemeClr>
          </a:solidFill>
          <a:ln w="25400" algn="ctr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r>
              <a:rPr lang="de-DE" sz="1800" b="1" dirty="0">
                <a:solidFill>
                  <a:schemeClr val="accent1"/>
                </a:solidFill>
                <a:latin typeface="+mn-lt"/>
              </a:rPr>
              <a:t>T</a:t>
            </a:r>
          </a:p>
        </p:txBody>
      </p:sp>
      <p:sp>
        <p:nvSpPr>
          <p:cNvPr id="13" name="Rechteck 12"/>
          <p:cNvSpPr/>
          <p:nvPr/>
        </p:nvSpPr>
        <p:spPr>
          <a:xfrm>
            <a:off x="5544344" y="1124744"/>
            <a:ext cx="39598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440000" defTabSz="4176713">
              <a:spcBef>
                <a:spcPct val="20000"/>
              </a:spcBef>
              <a:spcAft>
                <a:spcPts val="500"/>
              </a:spcAft>
            </a:pPr>
            <a:r>
              <a:rPr lang="fr-FR" sz="1000" dirty="0">
                <a:latin typeface="+mj-lt"/>
              </a:rPr>
              <a:t>M. Babutzka et al., New J. Phys. </a:t>
            </a:r>
            <a:r>
              <a:rPr lang="fr-FR" sz="1000" b="1" dirty="0">
                <a:latin typeface="+mj-lt"/>
              </a:rPr>
              <a:t>14</a:t>
            </a:r>
            <a:r>
              <a:rPr lang="fr-FR" sz="1000" dirty="0">
                <a:latin typeface="+mj-lt"/>
              </a:rPr>
              <a:t> (2012) 103046</a:t>
            </a:r>
            <a:endParaRPr lang="en-US" sz="1000" dirty="0">
              <a:latin typeface="+mj-lt"/>
            </a:endParaRPr>
          </a:p>
        </p:txBody>
      </p:sp>
      <p:pic>
        <p:nvPicPr>
          <p:cNvPr id="14" name="Picture 4" descr="hydrogen-isotopologu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10"/>
          <a:stretch/>
        </p:blipFill>
        <p:spPr bwMode="auto">
          <a:xfrm>
            <a:off x="7382359" y="1709893"/>
            <a:ext cx="1093787" cy="507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8369784" y="4287074"/>
            <a:ext cx="40748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latin typeface="+mj-lt"/>
              </a:rPr>
              <a:t>D</a:t>
            </a:r>
            <a:r>
              <a:rPr lang="en-US" sz="1600" b="1" baseline="-25000" dirty="0">
                <a:latin typeface="+mj-lt"/>
              </a:rPr>
              <a:t>2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368196" y="5814249"/>
            <a:ext cx="40748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latin typeface="+mj-lt"/>
              </a:rPr>
              <a:t>H</a:t>
            </a:r>
            <a:r>
              <a:rPr lang="en-US" sz="1600" b="1" baseline="-25000" dirty="0">
                <a:latin typeface="+mj-lt"/>
              </a:rPr>
              <a:t>2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8328509" y="5050662"/>
            <a:ext cx="47961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latin typeface="+mj-lt"/>
              </a:rPr>
              <a:t>HD</a:t>
            </a:r>
            <a:endParaRPr lang="en-US" sz="1600" b="1" baseline="-25000" dirty="0">
              <a:latin typeface="+mj-lt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8347873" y="2019181"/>
            <a:ext cx="38504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latin typeface="+mj-lt"/>
              </a:rPr>
              <a:t>T</a:t>
            </a:r>
            <a:r>
              <a:rPr lang="en-US" sz="1600" b="1" baseline="-25000" dirty="0">
                <a:latin typeface="+mj-lt"/>
              </a:rPr>
              <a:t>2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8346285" y="3546356"/>
            <a:ext cx="45717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latin typeface="+mj-lt"/>
              </a:rPr>
              <a:t>HT</a:t>
            </a:r>
            <a:endParaRPr lang="en-US" sz="1600" b="1" baseline="-25000" dirty="0">
              <a:latin typeface="+mj-lt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8306598" y="2782769"/>
            <a:ext cx="45717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latin typeface="+mj-lt"/>
              </a:rPr>
              <a:t>DT</a:t>
            </a:r>
            <a:endParaRPr lang="en-US" sz="1600" b="1" baseline="-25000" dirty="0">
              <a:latin typeface="+mj-lt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7048190" y="1264474"/>
            <a:ext cx="1762021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b="1" dirty="0" err="1">
                <a:latin typeface="+mj-lt"/>
              </a:rPr>
              <a:t>Hydrogen</a:t>
            </a:r>
            <a:endParaRPr lang="de-DE" sz="1800" b="1" dirty="0">
              <a:latin typeface="+mj-lt"/>
            </a:endParaRPr>
          </a:p>
          <a:p>
            <a:r>
              <a:rPr lang="de-DE" sz="1800" b="1" dirty="0">
                <a:latin typeface="+mj-lt"/>
              </a:rPr>
              <a:t>isotopologues</a:t>
            </a:r>
          </a:p>
        </p:txBody>
      </p:sp>
    </p:spTree>
    <p:extLst>
      <p:ext uri="{BB962C8B-B14F-4D97-AF65-F5344CB8AC3E}">
        <p14:creationId xmlns:p14="http://schemas.microsoft.com/office/powerpoint/2010/main" val="3011467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High-resolution spectrometer: </a:t>
            </a:r>
            <a:br>
              <a:rPr lang="en-US" sz="2800" dirty="0"/>
            </a:br>
            <a:r>
              <a:rPr lang="en-US" sz="2800" dirty="0"/>
              <a:t>MAC-E filter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4524" y="1187568"/>
            <a:ext cx="8356600" cy="4894263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latin typeface="+mj-lt"/>
              </a:rPr>
              <a:t>M</a:t>
            </a:r>
            <a:r>
              <a:rPr lang="en-US" sz="1800" dirty="0">
                <a:latin typeface="+mj-lt"/>
              </a:rPr>
              <a:t>agnetic </a:t>
            </a:r>
            <a:r>
              <a:rPr lang="en-US" sz="1800" b="1" dirty="0">
                <a:latin typeface="+mj-lt"/>
              </a:rPr>
              <a:t>A</a:t>
            </a:r>
            <a:r>
              <a:rPr lang="en-US" sz="1800" dirty="0">
                <a:latin typeface="+mj-lt"/>
              </a:rPr>
              <a:t>diabatic </a:t>
            </a:r>
            <a:r>
              <a:rPr lang="en-US" sz="1800" b="1" dirty="0">
                <a:latin typeface="+mj-lt"/>
              </a:rPr>
              <a:t>C</a:t>
            </a:r>
            <a:r>
              <a:rPr lang="en-US" sz="1800" dirty="0">
                <a:latin typeface="+mj-lt"/>
              </a:rPr>
              <a:t>ollimation &amp; </a:t>
            </a:r>
            <a:r>
              <a:rPr lang="en-US" sz="1800" b="1" dirty="0">
                <a:latin typeface="+mj-lt"/>
              </a:rPr>
              <a:t>E</a:t>
            </a:r>
            <a:r>
              <a:rPr lang="en-US" sz="1800" dirty="0">
                <a:latin typeface="+mj-lt"/>
              </a:rPr>
              <a:t>lectrostatic </a:t>
            </a:r>
            <a:r>
              <a:rPr lang="en-US" sz="1800" b="1" dirty="0">
                <a:latin typeface="+mj-lt"/>
              </a:rPr>
              <a:t>Filter:</a:t>
            </a:r>
          </a:p>
          <a:p>
            <a:pPr marL="0" indent="0">
              <a:buNone/>
            </a:pPr>
            <a:endParaRPr lang="en-US" sz="700" b="1" dirty="0">
              <a:latin typeface="+mj-lt"/>
            </a:endParaRPr>
          </a:p>
          <a:p>
            <a:r>
              <a:rPr lang="en-US" sz="1600" dirty="0">
                <a:latin typeface="+mj-lt"/>
              </a:rPr>
              <a:t>integrating electrostatic filter (</a:t>
            </a:r>
            <a:r>
              <a:rPr lang="en-US" sz="1600" dirty="0" err="1">
                <a:latin typeface="+mj-lt"/>
              </a:rPr>
              <a:t>E</a:t>
            </a:r>
            <a:r>
              <a:rPr lang="en-US" sz="1600" baseline="-25000" dirty="0" err="1">
                <a:latin typeface="+mj-lt"/>
              </a:rPr>
              <a:t>kin</a:t>
            </a:r>
            <a:r>
              <a:rPr lang="en-US" sz="1600" dirty="0">
                <a:latin typeface="+mj-lt"/>
              </a:rPr>
              <a:t> &gt; eU</a:t>
            </a:r>
            <a:r>
              <a:rPr lang="en-US" sz="1600" baseline="-25000" dirty="0">
                <a:latin typeface="+mj-lt"/>
              </a:rPr>
              <a:t>0</a:t>
            </a:r>
            <a:r>
              <a:rPr lang="en-US" sz="1600" dirty="0">
                <a:latin typeface="+mj-lt"/>
              </a:rPr>
              <a:t>)</a:t>
            </a:r>
          </a:p>
          <a:p>
            <a:pPr marL="0" indent="0">
              <a:buNone/>
            </a:pPr>
            <a:endParaRPr lang="en-US" sz="700" dirty="0">
              <a:latin typeface="+mj-lt"/>
            </a:endParaRPr>
          </a:p>
          <a:p>
            <a:r>
              <a:rPr lang="en-US" sz="1600" dirty="0">
                <a:latin typeface="+mj-lt"/>
              </a:rPr>
              <a:t>“clean” (analytic) response function</a:t>
            </a:r>
          </a:p>
        </p:txBody>
      </p:sp>
      <p:grpSp>
        <p:nvGrpSpPr>
          <p:cNvPr id="4" name="Group"/>
          <p:cNvGrpSpPr/>
          <p:nvPr/>
        </p:nvGrpSpPr>
        <p:grpSpPr>
          <a:xfrm>
            <a:off x="360040" y="2348880"/>
            <a:ext cx="6300192" cy="3893243"/>
            <a:chOff x="-282918" y="-149381"/>
            <a:chExt cx="9137262" cy="4700093"/>
          </a:xfrm>
        </p:grpSpPr>
        <p:grpSp>
          <p:nvGrpSpPr>
            <p:cNvPr id="5" name="Group"/>
            <p:cNvGrpSpPr/>
            <p:nvPr/>
          </p:nvGrpSpPr>
          <p:grpSpPr>
            <a:xfrm>
              <a:off x="252403" y="271238"/>
              <a:ext cx="7124158" cy="4279474"/>
              <a:chOff x="0" y="0"/>
              <a:chExt cx="7124157" cy="4279473"/>
            </a:xfrm>
          </p:grpSpPr>
          <p:pic>
            <p:nvPicPr>
              <p:cNvPr id="18" name="image92.png" descr="image9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7124158" cy="42794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" name="Line"/>
              <p:cNvSpPr/>
              <p:nvPr/>
            </p:nvSpPr>
            <p:spPr>
              <a:xfrm flipH="1" flipV="1">
                <a:off x="4703329" y="2941124"/>
                <a:ext cx="326793" cy="587002"/>
              </a:xfrm>
              <a:prstGeom prst="line">
                <a:avLst/>
              </a:prstGeom>
              <a:solidFill>
                <a:schemeClr val="accent1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6" name="Rectangle"/>
            <p:cNvSpPr/>
            <p:nvPr/>
          </p:nvSpPr>
          <p:spPr>
            <a:xfrm>
              <a:off x="325921" y="1137804"/>
              <a:ext cx="1139403" cy="400111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>
                <a:latin typeface="+mj-lt"/>
              </a:endParaRPr>
            </a:p>
          </p:txBody>
        </p:sp>
        <p:sp>
          <p:nvSpPr>
            <p:cNvPr id="7" name="solenoid"/>
            <p:cNvSpPr txBox="1"/>
            <p:nvPr/>
          </p:nvSpPr>
          <p:spPr>
            <a:xfrm>
              <a:off x="77163" y="1178615"/>
              <a:ext cx="1360753" cy="408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600">
                  <a:solidFill>
                    <a:srgbClr val="008100"/>
                  </a:solidFill>
                </a:defRPr>
              </a:lvl1pPr>
            </a:lstStyle>
            <a:p>
              <a:r>
                <a:rPr dirty="0">
                  <a:latin typeface="+mj-lt"/>
                </a:rPr>
                <a:t>solenoid</a:t>
              </a:r>
            </a:p>
          </p:txBody>
        </p:sp>
        <p:sp>
          <p:nvSpPr>
            <p:cNvPr id="8" name="Rectangle"/>
            <p:cNvSpPr/>
            <p:nvPr/>
          </p:nvSpPr>
          <p:spPr>
            <a:xfrm>
              <a:off x="0" y="1734225"/>
              <a:ext cx="1008113" cy="172815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>
                <a:latin typeface="+mj-lt"/>
              </a:endParaRPr>
            </a:p>
          </p:txBody>
        </p:sp>
        <p:sp>
          <p:nvSpPr>
            <p:cNvPr id="9" name="source"/>
            <p:cNvSpPr txBox="1"/>
            <p:nvPr/>
          </p:nvSpPr>
          <p:spPr>
            <a:xfrm>
              <a:off x="-282918" y="1586837"/>
              <a:ext cx="1217678" cy="408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600" b="1"/>
              </a:lvl1pPr>
            </a:lstStyle>
            <a:p>
              <a:pPr>
                <a:defRPr b="0"/>
              </a:pPr>
              <a:r>
                <a:rPr b="1" dirty="0">
                  <a:latin typeface="+mj-lt"/>
                </a:rPr>
                <a:t>source</a:t>
              </a:r>
            </a:p>
          </p:txBody>
        </p:sp>
        <p:sp>
          <p:nvSpPr>
            <p:cNvPr id="10" name="detector"/>
            <p:cNvSpPr txBox="1"/>
            <p:nvPr/>
          </p:nvSpPr>
          <p:spPr>
            <a:xfrm>
              <a:off x="7416943" y="1645302"/>
              <a:ext cx="1437401" cy="408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600" b="1"/>
              </a:lvl1pPr>
            </a:lstStyle>
            <a:p>
              <a:pPr>
                <a:defRPr b="0"/>
              </a:pPr>
              <a:r>
                <a:rPr b="1" dirty="0">
                  <a:latin typeface="+mj-lt"/>
                </a:rPr>
                <a:t>detector</a:t>
              </a:r>
            </a:p>
          </p:txBody>
        </p:sp>
        <p:sp>
          <p:nvSpPr>
            <p:cNvPr id="11" name="Rectangle"/>
            <p:cNvSpPr/>
            <p:nvPr/>
          </p:nvSpPr>
          <p:spPr>
            <a:xfrm>
              <a:off x="1008112" y="351492"/>
              <a:ext cx="1368152" cy="360041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>
                <a:latin typeface="+mj-lt"/>
              </a:endParaRPr>
            </a:p>
          </p:txBody>
        </p:sp>
        <p:sp>
          <p:nvSpPr>
            <p:cNvPr id="12" name="electrode"/>
            <p:cNvSpPr txBox="1"/>
            <p:nvPr/>
          </p:nvSpPr>
          <p:spPr>
            <a:xfrm>
              <a:off x="1021774" y="311217"/>
              <a:ext cx="1491053" cy="408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600">
                  <a:solidFill>
                    <a:srgbClr val="0433FF"/>
                  </a:solidFill>
                </a:defRPr>
              </a:lvl1pPr>
            </a:lstStyle>
            <a:p>
              <a:r>
                <a:rPr dirty="0">
                  <a:latin typeface="+mj-lt"/>
                </a:rPr>
                <a:t>electrode</a:t>
              </a:r>
            </a:p>
          </p:txBody>
        </p:sp>
        <p:sp>
          <p:nvSpPr>
            <p:cNvPr id="13" name="Line"/>
            <p:cNvSpPr/>
            <p:nvPr/>
          </p:nvSpPr>
          <p:spPr>
            <a:xfrm flipV="1">
              <a:off x="3893372" y="271238"/>
              <a:ext cx="1" cy="2925975"/>
            </a:xfrm>
            <a:prstGeom prst="line">
              <a:avLst/>
            </a:prstGeom>
            <a:noFill/>
            <a:ln w="38100" cap="flat">
              <a:solidFill>
                <a:srgbClr val="A9A9A9"/>
              </a:solidFill>
              <a:custDash>
                <a:ds d="200000" sp="200000"/>
              </a:custDash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+mj-lt"/>
              </a:endParaRPr>
            </a:p>
          </p:txBody>
        </p:sp>
        <p:sp>
          <p:nvSpPr>
            <p:cNvPr id="14" name="analysing plane"/>
            <p:cNvSpPr txBox="1"/>
            <p:nvPr/>
          </p:nvSpPr>
          <p:spPr>
            <a:xfrm>
              <a:off x="3110459" y="-149381"/>
              <a:ext cx="2413383" cy="408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600">
                  <a:solidFill>
                    <a:srgbClr val="797979"/>
                  </a:solidFill>
                </a:defRPr>
              </a:lvl1pPr>
            </a:lstStyle>
            <a:p>
              <a:r>
                <a:rPr dirty="0" err="1">
                  <a:latin typeface="+mj-lt"/>
                </a:rPr>
                <a:t>analysing</a:t>
              </a:r>
              <a:r>
                <a:rPr dirty="0">
                  <a:latin typeface="+mj-lt"/>
                </a:rPr>
                <a:t> plane</a:t>
              </a:r>
            </a:p>
          </p:txBody>
        </p:sp>
        <p:sp>
          <p:nvSpPr>
            <p:cNvPr id="15" name="Rectangle"/>
            <p:cNvSpPr/>
            <p:nvPr/>
          </p:nvSpPr>
          <p:spPr>
            <a:xfrm>
              <a:off x="6458899" y="1246417"/>
              <a:ext cx="940059" cy="273111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>
                <a:latin typeface="+mj-lt"/>
              </a:endParaRPr>
            </a:p>
          </p:txBody>
        </p:sp>
        <p:sp>
          <p:nvSpPr>
            <p:cNvPr id="16" name="solenoid"/>
            <p:cNvSpPr txBox="1"/>
            <p:nvPr/>
          </p:nvSpPr>
          <p:spPr>
            <a:xfrm>
              <a:off x="6458898" y="1246417"/>
              <a:ext cx="1360753" cy="408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600">
                  <a:solidFill>
                    <a:srgbClr val="008100"/>
                  </a:solidFill>
                </a:defRPr>
              </a:lvl1pPr>
            </a:lstStyle>
            <a:p>
              <a:r>
                <a:rPr dirty="0">
                  <a:latin typeface="+mj-lt"/>
                </a:rPr>
                <a:t>solenoid</a:t>
              </a:r>
            </a:p>
          </p:txBody>
        </p:sp>
        <p:sp>
          <p:nvSpPr>
            <p:cNvPr id="17" name="Rectangle"/>
            <p:cNvSpPr/>
            <p:nvPr/>
          </p:nvSpPr>
          <p:spPr>
            <a:xfrm>
              <a:off x="4915160" y="3229911"/>
              <a:ext cx="720722" cy="708186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>
                <a:latin typeface="+mj-lt"/>
              </a:endParaRPr>
            </a:p>
          </p:txBody>
        </p:sp>
      </p:grpSp>
      <p:sp>
        <p:nvSpPr>
          <p:cNvPr id="21" name="Textfeld 20"/>
          <p:cNvSpPr txBox="1"/>
          <p:nvPr/>
        </p:nvSpPr>
        <p:spPr>
          <a:xfrm>
            <a:off x="1953088" y="5695130"/>
            <a:ext cx="3086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(momentum transformation without E-field)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feld 24"/>
              <p:cNvSpPr txBox="1"/>
              <p:nvPr/>
            </p:nvSpPr>
            <p:spPr>
              <a:xfrm>
                <a:off x="6483737" y="4174027"/>
                <a:ext cx="2144802" cy="1659603"/>
              </a:xfrm>
              <a:prstGeom prst="roundRect">
                <a:avLst/>
              </a:prstGeom>
              <a:noFill/>
              <a:ln w="57150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chemeClr val="accent2"/>
                              </a:solidFill>
                              <a:effectLst/>
                              <a:latin typeface="+mj-lt"/>
                            </a:rPr>
                          </m:ctrlPr>
                        </m:fPr>
                        <m:num>
                          <m:r>
                            <a:rPr lang="el-GR" sz="2000" b="1" i="1" smtClean="0">
                              <a:solidFill>
                                <a:schemeClr val="accent2"/>
                              </a:solidFill>
                              <a:effectLst/>
                              <a:latin typeface="+mj-lt"/>
                            </a:rPr>
                            <m:t>𝜟</m:t>
                          </m:r>
                          <m:r>
                            <a:rPr lang="de-DE" sz="2000" b="1" i="1" smtClean="0">
                              <a:solidFill>
                                <a:schemeClr val="accent2"/>
                              </a:solidFill>
                              <a:effectLst/>
                              <a:latin typeface="+mj-lt"/>
                            </a:rPr>
                            <m:t>𝑬</m:t>
                          </m:r>
                        </m:num>
                        <m:den>
                          <m:r>
                            <a:rPr lang="de-DE" sz="2000" b="1" i="1" smtClean="0">
                              <a:solidFill>
                                <a:schemeClr val="accent2"/>
                              </a:solidFill>
                              <a:effectLst/>
                              <a:latin typeface="+mj-lt"/>
                            </a:rPr>
                            <m:t>𝑬</m:t>
                          </m:r>
                        </m:den>
                      </m:f>
                      <m:r>
                        <a:rPr lang="de-DE" sz="2000" b="1" i="1" smtClean="0">
                          <a:solidFill>
                            <a:schemeClr val="accent2"/>
                          </a:solidFill>
                          <a:effectLst/>
                          <a:latin typeface="+mj-lt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accent2"/>
                              </a:solidFill>
                              <a:effectLst/>
                              <a:latin typeface="+mj-lt"/>
                            </a:rPr>
                          </m:ctrlPr>
                        </m:fPr>
                        <m:num>
                          <m:r>
                            <a:rPr lang="de-DE" sz="2000" b="1" i="1" smtClean="0">
                              <a:solidFill>
                                <a:schemeClr val="accent2"/>
                              </a:solidFill>
                              <a:effectLst/>
                              <a:latin typeface="+mj-lt"/>
                            </a:rPr>
                            <m:t>𝑩</m:t>
                          </m:r>
                          <m:r>
                            <a:rPr lang="de-DE" sz="2000" b="1" i="0" baseline="-25000" smtClean="0">
                              <a:solidFill>
                                <a:schemeClr val="accent2"/>
                              </a:solidFill>
                              <a:effectLst/>
                              <a:latin typeface="+mj-lt"/>
                            </a:rPr>
                            <m:t>𝐦𝐢𝐧</m:t>
                          </m:r>
                        </m:num>
                        <m:den>
                          <m:r>
                            <a:rPr lang="de-DE" sz="2000" b="1" i="1">
                              <a:solidFill>
                                <a:schemeClr val="accent2"/>
                              </a:solidFill>
                              <a:effectLst/>
                              <a:latin typeface="+mj-lt"/>
                            </a:rPr>
                            <m:t>𝑩</m:t>
                          </m:r>
                          <m:r>
                            <a:rPr lang="de-DE" sz="2000" b="1" i="0" baseline="-25000">
                              <a:solidFill>
                                <a:schemeClr val="accent2"/>
                              </a:solidFill>
                              <a:effectLst/>
                              <a:latin typeface="+mj-lt"/>
                            </a:rPr>
                            <m:t>𝐦</m:t>
                          </m:r>
                          <m:r>
                            <a:rPr lang="de-DE" sz="2000" b="1" i="0" baseline="-25000" smtClean="0">
                              <a:solidFill>
                                <a:schemeClr val="accent2"/>
                              </a:solidFill>
                              <a:effectLst/>
                              <a:latin typeface="+mj-lt"/>
                            </a:rPr>
                            <m:t>𝐚𝐱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chemeClr val="accent2"/>
                  </a:solidFill>
                  <a:latin typeface="+mj-lt"/>
                </a:endParaRPr>
              </a:p>
              <a:p>
                <a:pPr algn="ctr"/>
                <a:endParaRPr lang="en-US" sz="2000" dirty="0">
                  <a:solidFill>
                    <a:schemeClr val="accent2"/>
                  </a:solidFill>
                  <a:latin typeface="+mj-lt"/>
                </a:endParaRPr>
              </a:p>
              <a:p>
                <a:pPr algn="ctr"/>
                <a:r>
                  <a:rPr lang="en-US" sz="2000" dirty="0">
                    <a:solidFill>
                      <a:schemeClr val="accent2"/>
                    </a:solidFill>
                    <a:latin typeface="+mj-lt"/>
                    <a:sym typeface="Wingdings" panose="05000000000000000000" pitchFamily="2" charset="2"/>
                  </a:rPr>
                  <a:t> </a:t>
                </a:r>
                <a:r>
                  <a:rPr lang="el-GR" sz="2000" b="1" dirty="0">
                    <a:solidFill>
                      <a:schemeClr val="accent2"/>
                    </a:solidFill>
                    <a:latin typeface="+mj-lt"/>
                    <a:cs typeface="Arial" panose="020B0604020202020204" pitchFamily="34" charset="0"/>
                    <a:sym typeface="Wingdings" panose="05000000000000000000" pitchFamily="2" charset="2"/>
                  </a:rPr>
                  <a:t>Δ</a:t>
                </a:r>
                <a:r>
                  <a:rPr lang="de-DE" sz="2000" b="1" i="1" dirty="0">
                    <a:solidFill>
                      <a:schemeClr val="accent2"/>
                    </a:solidFill>
                    <a:latin typeface="+mj-lt"/>
                    <a:cs typeface="Arial" panose="020B0604020202020204" pitchFamily="34" charset="0"/>
                    <a:sym typeface="Wingdings" panose="05000000000000000000" pitchFamily="2" charset="2"/>
                  </a:rPr>
                  <a:t>E</a:t>
                </a:r>
                <a:r>
                  <a:rPr lang="de-DE" sz="2000" b="1" dirty="0">
                    <a:solidFill>
                      <a:schemeClr val="accent2"/>
                    </a:solidFill>
                    <a:latin typeface="+mj-lt"/>
                    <a:cs typeface="Arial" panose="020B0604020202020204" pitchFamily="34" charset="0"/>
                    <a:sym typeface="Wingdings" panose="05000000000000000000" pitchFamily="2" charset="2"/>
                  </a:rPr>
                  <a:t> &lt; 1 eV </a:t>
                </a:r>
                <a:r>
                  <a:rPr lang="de-DE" sz="2000" dirty="0">
                    <a:latin typeface="+mj-lt"/>
                    <a:cs typeface="Arial" panose="020B0604020202020204" pitchFamily="34" charset="0"/>
                    <a:sym typeface="Wingdings" panose="05000000000000000000" pitchFamily="2" charset="2"/>
                  </a:rPr>
                  <a:t>at 18.6 </a:t>
                </a:r>
                <a:r>
                  <a:rPr lang="de-DE" sz="2000" dirty="0" err="1">
                    <a:latin typeface="+mj-lt"/>
                    <a:cs typeface="Arial" panose="020B0604020202020204" pitchFamily="34" charset="0"/>
                    <a:sym typeface="Wingdings" panose="05000000000000000000" pitchFamily="2" charset="2"/>
                  </a:rPr>
                  <a:t>keV</a:t>
                </a:r>
                <a:endParaRPr lang="en-US" sz="2000" dirty="0">
                  <a:latin typeface="+mj-lt"/>
                </a:endParaRPr>
              </a:p>
            </p:txBody>
          </p:sp>
        </mc:Choice>
        <mc:Fallback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737" y="4174027"/>
                <a:ext cx="2144802" cy="1659603"/>
              </a:xfrm>
              <a:prstGeom prst="roundRect">
                <a:avLst/>
              </a:prstGeom>
              <a:blipFill>
                <a:blip r:embed="rId3"/>
                <a:stretch>
                  <a:fillRect r="-278" b="-2135"/>
                </a:stretch>
              </a:blipFill>
              <a:ln w="571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feld 26"/>
          <p:cNvSpPr txBox="1"/>
          <p:nvPr/>
        </p:nvSpPr>
        <p:spPr>
          <a:xfrm>
            <a:off x="6591940" y="1026759"/>
            <a:ext cx="2169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Sharp high pass filter:</a:t>
            </a:r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69A24FDD-4145-4E18-8892-41D40F6CBEF0}"/>
              </a:ext>
            </a:extLst>
          </p:cNvPr>
          <p:cNvSpPr/>
          <p:nvPr/>
        </p:nvSpPr>
        <p:spPr>
          <a:xfrm>
            <a:off x="6181282" y="6012396"/>
            <a:ext cx="26452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" dirty="0">
                <a:latin typeface="+mj-lt"/>
              </a:rPr>
              <a:t>e.g. Kleesiek et al., 2018, arXiv:1806.00369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B9F76E3-9FF7-402B-8CD7-E53D8EC18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296" y="1507763"/>
            <a:ext cx="1664041" cy="2013489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4BC51AF4-8F95-41E5-A12F-F4B9EE137EC4}"/>
              </a:ext>
            </a:extLst>
          </p:cNvPr>
          <p:cNvSpPr txBox="1"/>
          <p:nvPr/>
        </p:nvSpPr>
        <p:spPr>
          <a:xfrm rot="16200000">
            <a:off x="5837929" y="2350344"/>
            <a:ext cx="1548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latin typeface="+mj-lt"/>
              </a:rPr>
              <a:t>Transmission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FFB7335-250F-4D11-BB24-4668BB6864A9}"/>
              </a:ext>
            </a:extLst>
          </p:cNvPr>
          <p:cNvSpPr txBox="1"/>
          <p:nvPr/>
        </p:nvSpPr>
        <p:spPr>
          <a:xfrm>
            <a:off x="7099422" y="350100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latin typeface="+mj-lt"/>
              </a:rPr>
              <a:t>E-</a:t>
            </a:r>
            <a:r>
              <a:rPr lang="de-DE" sz="1800" dirty="0" err="1">
                <a:latin typeface="+mj-lt"/>
              </a:rPr>
              <a:t>qU</a:t>
            </a:r>
            <a:endParaRPr lang="de-DE" sz="1800" dirty="0">
              <a:latin typeface="+mj-lt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548EF9B0-6E4E-4F12-A6A8-D25CC0F646E3}"/>
              </a:ext>
            </a:extLst>
          </p:cNvPr>
          <p:cNvSpPr/>
          <p:nvPr/>
        </p:nvSpPr>
        <p:spPr>
          <a:xfrm>
            <a:off x="7163629" y="2034571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i="1" dirty="0">
                <a:solidFill>
                  <a:schemeClr val="accent2"/>
                </a:solidFill>
                <a:latin typeface="+mj-lt"/>
              </a:rPr>
              <a:t>Δ</a:t>
            </a:r>
            <a:r>
              <a:rPr lang="de-DE" i="1" dirty="0">
                <a:solidFill>
                  <a:schemeClr val="accent2"/>
                </a:solidFill>
                <a:latin typeface="+mj-lt"/>
              </a:rPr>
              <a:t>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4C3E2B12-6761-41C9-8C57-8CB5E463DCF6}"/>
                  </a:ext>
                </a:extLst>
              </p:cNvPr>
              <p:cNvSpPr txBox="1"/>
              <p:nvPr/>
            </p:nvSpPr>
            <p:spPr>
              <a:xfrm>
                <a:off x="35496" y="5765194"/>
                <a:ext cx="13203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de-DE" sz="2000" dirty="0"/>
              </a:p>
            </p:txBody>
          </p:sp>
        </mc:Choice>
        <mc:Fallback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4C3E2B12-6761-41C9-8C57-8CB5E463D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5765194"/>
                <a:ext cx="1320361" cy="400110"/>
              </a:xfrm>
              <a:prstGeom prst="rect">
                <a:avLst/>
              </a:prstGeom>
              <a:blipFill>
                <a:blip r:embed="rId5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66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Spectroscopy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electrons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baseline="30000" dirty="0"/>
              <a:t>83m</a:t>
            </a:r>
            <a:r>
              <a:rPr lang="de-DE" dirty="0"/>
              <a:t>Kr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93695" y="1030198"/>
            <a:ext cx="3024585" cy="4894262"/>
          </a:xfrm>
        </p:spPr>
        <p:txBody>
          <a:bodyPr/>
          <a:lstStyle/>
          <a:p>
            <a:r>
              <a:rPr lang="de-DE" dirty="0" err="1"/>
              <a:t>Gaseous</a:t>
            </a:r>
            <a:r>
              <a:rPr lang="de-DE" dirty="0"/>
              <a:t> </a:t>
            </a:r>
            <a:r>
              <a:rPr lang="de-DE" baseline="30000" dirty="0"/>
              <a:t>83m</a:t>
            </a:r>
            <a:r>
              <a:rPr lang="de-DE" dirty="0"/>
              <a:t>Kr </a:t>
            </a:r>
            <a:r>
              <a:rPr lang="de-DE" dirty="0" err="1"/>
              <a:t>provides</a:t>
            </a:r>
            <a:r>
              <a:rPr lang="de-DE" dirty="0"/>
              <a:t> </a:t>
            </a:r>
            <a:r>
              <a:rPr lang="de-DE" dirty="0" err="1"/>
              <a:t>isotropic</a:t>
            </a:r>
            <a:r>
              <a:rPr lang="de-DE" dirty="0"/>
              <a:t> </a:t>
            </a:r>
            <a:r>
              <a:rPr lang="de-DE" dirty="0" err="1"/>
              <a:t>electrons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commissioning</a:t>
            </a:r>
            <a:r>
              <a:rPr lang="de-DE" dirty="0"/>
              <a:t>  (</a:t>
            </a:r>
            <a:r>
              <a:rPr lang="de-DE" dirty="0" err="1"/>
              <a:t>summer</a:t>
            </a:r>
            <a:r>
              <a:rPr lang="de-DE" dirty="0"/>
              <a:t> 2017)</a:t>
            </a:r>
          </a:p>
          <a:p>
            <a:endParaRPr lang="de-DE" dirty="0"/>
          </a:p>
          <a:p>
            <a:r>
              <a:rPr lang="de-DE" dirty="0"/>
              <a:t>Long </a:t>
            </a:r>
            <a:r>
              <a:rPr lang="de-DE" dirty="0" err="1"/>
              <a:t>term</a:t>
            </a:r>
            <a:r>
              <a:rPr lang="de-DE" dirty="0"/>
              <a:t> HV </a:t>
            </a:r>
            <a:r>
              <a:rPr lang="de-DE" dirty="0" err="1"/>
              <a:t>divider</a:t>
            </a:r>
            <a:r>
              <a:rPr lang="de-DE" dirty="0"/>
              <a:t> </a:t>
            </a:r>
            <a:r>
              <a:rPr lang="de-DE" dirty="0" err="1"/>
              <a:t>calibration</a:t>
            </a:r>
            <a:r>
              <a:rPr lang="de-DE" dirty="0"/>
              <a:t> </a:t>
            </a:r>
            <a:r>
              <a:rPr lang="de-DE" dirty="0" err="1"/>
              <a:t>stability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>
                <a:solidFill>
                  <a:schemeClr val="accent1"/>
                </a:solidFill>
              </a:rPr>
              <a:t>2 ppm </a:t>
            </a:r>
            <a:r>
              <a:rPr lang="de-DE" dirty="0" err="1">
                <a:solidFill>
                  <a:schemeClr val="accent1"/>
                </a:solidFill>
              </a:rPr>
              <a:t>over</a:t>
            </a:r>
            <a:r>
              <a:rPr lang="de-DE" dirty="0">
                <a:solidFill>
                  <a:schemeClr val="accent1"/>
                </a:solidFill>
              </a:rPr>
              <a:t> 4 </a:t>
            </a:r>
            <a:r>
              <a:rPr lang="de-DE" dirty="0" err="1">
                <a:solidFill>
                  <a:schemeClr val="accent1"/>
                </a:solidFill>
              </a:rPr>
              <a:t>years</a:t>
            </a:r>
            <a:r>
              <a:rPr lang="de-DE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endParaRPr lang="de-DE" dirty="0"/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18. September 2018 | Astroparticle Physics Meeting | Magnus Schlösser for the KATRIN collaboration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20" y="1628800"/>
            <a:ext cx="5089571" cy="4320480"/>
          </a:xfrm>
          <a:prstGeom prst="rect">
            <a:avLst/>
          </a:prstGeom>
        </p:spPr>
      </p:pic>
      <p:sp>
        <p:nvSpPr>
          <p:cNvPr id="6" name="Rechteck 12"/>
          <p:cNvSpPr/>
          <p:nvPr/>
        </p:nvSpPr>
        <p:spPr>
          <a:xfrm>
            <a:off x="974231" y="1059600"/>
            <a:ext cx="3676860" cy="401747"/>
          </a:xfrm>
          <a:prstGeom prst="rect">
            <a:avLst/>
          </a:prstGeom>
          <a:solidFill>
            <a:srgbClr val="F2F2F2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/>
            </a:pPr>
            <a:r>
              <a:rPr b="1" dirty="0">
                <a:latin typeface="+mj-lt"/>
              </a:rPr>
              <a:t> K-32 </a:t>
            </a:r>
            <a:r>
              <a:rPr dirty="0">
                <a:latin typeface="+mj-lt"/>
              </a:rPr>
              <a:t>line (17.8 </a:t>
            </a:r>
            <a:r>
              <a:rPr dirty="0" err="1">
                <a:latin typeface="+mj-lt"/>
              </a:rPr>
              <a:t>keV</a:t>
            </a:r>
            <a:r>
              <a:rPr dirty="0">
                <a:latin typeface="+mj-lt"/>
              </a:rPr>
              <a:t>, </a:t>
            </a:r>
            <a:r>
              <a:rPr dirty="0">
                <a:latin typeface="+mj-lt"/>
                <a:ea typeface="Times New Roman"/>
                <a:cs typeface="Times New Roman"/>
                <a:sym typeface="Times New Roman"/>
              </a:rPr>
              <a:t>Γ</a:t>
            </a:r>
            <a:r>
              <a:rPr dirty="0">
                <a:latin typeface="+mj-lt"/>
              </a:rPr>
              <a:t> ~2.8 eV)</a:t>
            </a:r>
          </a:p>
        </p:txBody>
      </p:sp>
      <p:sp>
        <p:nvSpPr>
          <p:cNvPr id="7" name="Rectangle 18"/>
          <p:cNvSpPr/>
          <p:nvPr/>
        </p:nvSpPr>
        <p:spPr>
          <a:xfrm>
            <a:off x="5459230" y="5633491"/>
            <a:ext cx="3392694" cy="448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solidFill>
                  <a:schemeClr val="tx1"/>
                </a:solidFill>
              </a:rPr>
              <a:t>KATRIN </a:t>
            </a:r>
            <a:r>
              <a:rPr lang="en-US" sz="1200" i="1" dirty="0" err="1">
                <a:solidFill>
                  <a:schemeClr val="tx1"/>
                </a:solidFill>
              </a:rPr>
              <a:t>collab</a:t>
            </a:r>
            <a:r>
              <a:rPr lang="en-US" sz="1200" i="1" dirty="0">
                <a:solidFill>
                  <a:schemeClr val="tx1"/>
                </a:solidFill>
              </a:rPr>
              <a:t>., JINST </a:t>
            </a:r>
            <a:r>
              <a:rPr lang="en-US" sz="1200" b="1" i="1" dirty="0">
                <a:solidFill>
                  <a:schemeClr val="tx1"/>
                </a:solidFill>
              </a:rPr>
              <a:t>13</a:t>
            </a:r>
            <a:r>
              <a:rPr lang="en-US" sz="1200" i="1" dirty="0">
                <a:solidFill>
                  <a:schemeClr val="tx1"/>
                </a:solidFill>
              </a:rPr>
              <a:t> P04020 (2018)</a:t>
            </a:r>
          </a:p>
        </p:txBody>
      </p:sp>
      <p:sp>
        <p:nvSpPr>
          <p:cNvPr id="9" name="Rechteck 8"/>
          <p:cNvSpPr/>
          <p:nvPr/>
        </p:nvSpPr>
        <p:spPr>
          <a:xfrm>
            <a:off x="5406666" y="4385904"/>
            <a:ext cx="3598642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dirty="0"/>
              <a:t>Validation </a:t>
            </a:r>
            <a:r>
              <a:rPr lang="de-DE" dirty="0" err="1"/>
              <a:t>of</a:t>
            </a:r>
            <a:r>
              <a:rPr lang="de-DE" dirty="0"/>
              <a:t> high (&lt;1 eV) </a:t>
            </a:r>
            <a:r>
              <a:rPr lang="de-DE" dirty="0" err="1"/>
              <a:t>spectroscopic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 and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stabilty</a:t>
            </a:r>
            <a:endParaRPr lang="de-DE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66AF49C0-5BF1-4968-B75C-9E737BA29B65}"/>
              </a:ext>
            </a:extLst>
          </p:cNvPr>
          <p:cNvSpPr/>
          <p:nvPr/>
        </p:nvSpPr>
        <p:spPr>
          <a:xfrm>
            <a:off x="5459230" y="3937192"/>
            <a:ext cx="3392694" cy="448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solidFill>
                  <a:schemeClr val="tx1"/>
                </a:solidFill>
              </a:rPr>
              <a:t>KATRIN </a:t>
            </a:r>
            <a:r>
              <a:rPr lang="en-US" sz="1200" i="1" dirty="0" err="1">
                <a:solidFill>
                  <a:schemeClr val="tx1"/>
                </a:solidFill>
              </a:rPr>
              <a:t>collab</a:t>
            </a:r>
            <a:r>
              <a:rPr lang="en-US" sz="1200" i="1" dirty="0">
                <a:solidFill>
                  <a:schemeClr val="tx1"/>
                </a:solidFill>
              </a:rPr>
              <a:t>., EPJ C </a:t>
            </a:r>
            <a:r>
              <a:rPr lang="en-US" sz="1200" b="1" i="1" dirty="0">
                <a:solidFill>
                  <a:schemeClr val="tx1"/>
                </a:solidFill>
              </a:rPr>
              <a:t>78 </a:t>
            </a:r>
            <a:r>
              <a:rPr lang="en-US" sz="1200" i="1" dirty="0">
                <a:solidFill>
                  <a:schemeClr val="tx1"/>
                </a:solidFill>
              </a:rPr>
              <a:t>368 (2018)</a:t>
            </a:r>
            <a:endParaRPr lang="is-IS" sz="1200" i="1" dirty="0">
              <a:solidFill>
                <a:schemeClr val="tx1"/>
              </a:solidFill>
            </a:endParaRPr>
          </a:p>
          <a:p>
            <a:pPr algn="ctr"/>
            <a:endParaRPr lang="is-IS" sz="1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6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Unique </a:t>
            </a:r>
            <a:r>
              <a:rPr lang="de-DE" dirty="0" err="1"/>
              <a:t>Selling</a:t>
            </a:r>
            <a:r>
              <a:rPr lang="de-DE" dirty="0"/>
              <a:t> Points </a:t>
            </a:r>
            <a:r>
              <a:rPr lang="de-DE" dirty="0" err="1"/>
              <a:t>of</a:t>
            </a:r>
            <a:r>
              <a:rPr lang="de-DE" dirty="0"/>
              <a:t> KATRIN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KATRIN will measure the neutrino mass with 200 </a:t>
            </a:r>
            <a:r>
              <a:rPr lang="en-US" b="0" dirty="0" err="1"/>
              <a:t>meV</a:t>
            </a:r>
            <a:r>
              <a:rPr lang="en-US" b="0" dirty="0"/>
              <a:t>/c² sensitivity </a:t>
            </a:r>
            <a:br>
              <a:rPr lang="en-US" b="0" dirty="0"/>
            </a:br>
            <a:r>
              <a:rPr lang="en-US" b="0" dirty="0"/>
              <a:t>by employing</a:t>
            </a:r>
          </a:p>
          <a:p>
            <a:pPr lvl="1"/>
            <a:r>
              <a:rPr lang="en-US" b="0" dirty="0"/>
              <a:t>an ultra-stable high-luminosity windowless gaseous tritium source</a:t>
            </a:r>
          </a:p>
          <a:p>
            <a:pPr lvl="1"/>
            <a:r>
              <a:rPr lang="en-US" b="0" dirty="0"/>
              <a:t>and a high-resolution MAC-E filter with &lt; 1 eV energy resolution.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18. September 2018 | Astroparticle Physics Meeting | Magnus Schlösser for the KATRIN collaboration</a:t>
            </a:r>
            <a:endParaRPr lang="de-DE" dirty="0"/>
          </a:p>
        </p:txBody>
      </p:sp>
      <p:pic>
        <p:nvPicPr>
          <p:cNvPr id="6" name="Inhaltsplatzhalt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4555" y="2708920"/>
            <a:ext cx="8694889" cy="151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6372200" y="3421334"/>
            <a:ext cx="72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</a:t>
            </a:r>
            <a:endParaRPr lang="en-GB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730745" y="1857598"/>
            <a:ext cx="72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</a:t>
            </a:r>
            <a:endParaRPr lang="en-GB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986979" y="4439102"/>
            <a:ext cx="222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+mj-lt"/>
              </a:rPr>
              <a:t>Gas </a:t>
            </a:r>
            <a:br>
              <a:rPr lang="de-DE" sz="1400" b="1" dirty="0">
                <a:latin typeface="+mj-lt"/>
              </a:rPr>
            </a:br>
            <a:r>
              <a:rPr lang="de-DE" sz="1400" b="1" dirty="0" err="1">
                <a:latin typeface="+mj-lt"/>
              </a:rPr>
              <a:t>composition</a:t>
            </a:r>
            <a:endParaRPr lang="en-GB" sz="1400" b="1" dirty="0">
              <a:latin typeface="+mj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6397" y="4439102"/>
            <a:ext cx="222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latin typeface="+mj-lt"/>
              </a:rPr>
              <a:t>Inner</a:t>
            </a:r>
            <a:r>
              <a:rPr lang="de-DE" sz="1400" b="1" dirty="0">
                <a:latin typeface="+mj-lt"/>
              </a:rPr>
              <a:t> </a:t>
            </a:r>
            <a:r>
              <a:rPr lang="de-DE" sz="1400" b="1" dirty="0" err="1">
                <a:latin typeface="+mj-lt"/>
              </a:rPr>
              <a:t>loop</a:t>
            </a:r>
            <a:r>
              <a:rPr lang="de-DE" sz="1400" b="1" dirty="0">
                <a:latin typeface="+mj-lt"/>
              </a:rPr>
              <a:t> </a:t>
            </a:r>
            <a:r>
              <a:rPr lang="de-DE" sz="1400" b="1" dirty="0" err="1">
                <a:latin typeface="+mj-lt"/>
              </a:rPr>
              <a:t>buffer</a:t>
            </a:r>
            <a:br>
              <a:rPr lang="de-DE" sz="1400" b="1" dirty="0">
                <a:latin typeface="+mj-lt"/>
              </a:rPr>
            </a:br>
            <a:r>
              <a:rPr lang="de-DE" sz="1400" b="1" dirty="0" err="1">
                <a:latin typeface="+mj-lt"/>
              </a:rPr>
              <a:t>vessel</a:t>
            </a:r>
            <a:r>
              <a:rPr lang="de-DE" sz="1400" b="1" dirty="0">
                <a:latin typeface="+mj-lt"/>
              </a:rPr>
              <a:t> </a:t>
            </a:r>
            <a:r>
              <a:rPr lang="de-DE" sz="1400" b="1" dirty="0" err="1">
                <a:latin typeface="+mj-lt"/>
              </a:rPr>
              <a:t>pressure</a:t>
            </a:r>
            <a:endParaRPr lang="en-GB" sz="1400" b="1" dirty="0">
              <a:latin typeface="+mj-lt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268645" y="4439102"/>
            <a:ext cx="251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+mj-lt"/>
              </a:rPr>
              <a:t>WGTS </a:t>
            </a:r>
          </a:p>
          <a:p>
            <a:pPr algn="ctr"/>
            <a:r>
              <a:rPr lang="de-DE" sz="1400" b="1" dirty="0" err="1">
                <a:latin typeface="+mj-lt"/>
              </a:rPr>
              <a:t>Temperature</a:t>
            </a:r>
            <a:endParaRPr lang="en-GB" sz="1400" b="1" dirty="0"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462534" y="5624536"/>
            <a:ext cx="72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</a:t>
            </a:r>
            <a:endParaRPr lang="en-GB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175311" y="5601295"/>
            <a:ext cx="72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</a:t>
            </a:r>
            <a:endParaRPr lang="en-GB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663887" y="5561675"/>
            <a:ext cx="72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</a:t>
            </a:r>
            <a:endParaRPr lang="en-GB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358417" y="5039761"/>
            <a:ext cx="1540806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pPr algn="ctr"/>
            <a:r>
              <a:rPr lang="de-DE" dirty="0"/>
              <a:t>Not </a:t>
            </a:r>
            <a:r>
              <a:rPr lang="de-DE" dirty="0" err="1"/>
              <a:t>yet</a:t>
            </a:r>
            <a:br>
              <a:rPr lang="de-DE" dirty="0"/>
            </a:br>
            <a:r>
              <a:rPr lang="de-DE" dirty="0" err="1"/>
              <a:t>demonstrated</a:t>
            </a:r>
            <a:endParaRPr lang="en-GB" dirty="0"/>
          </a:p>
        </p:txBody>
      </p:sp>
      <p:sp>
        <p:nvSpPr>
          <p:cNvPr id="20" name="Textfeld 19"/>
          <p:cNvSpPr txBox="1"/>
          <p:nvPr/>
        </p:nvSpPr>
        <p:spPr>
          <a:xfrm>
            <a:off x="6840508" y="4439102"/>
            <a:ext cx="251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+mj-lt"/>
              </a:rPr>
              <a:t>Source</a:t>
            </a:r>
          </a:p>
          <a:p>
            <a:pPr algn="ctr"/>
            <a:r>
              <a:rPr lang="de-DE" sz="1400" b="1" dirty="0" err="1">
                <a:latin typeface="+mj-lt"/>
              </a:rPr>
              <a:t>activity</a:t>
            </a:r>
            <a:endParaRPr lang="en-GB" sz="1400" b="1" dirty="0">
              <a:latin typeface="+mj-lt"/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221382" y="2852936"/>
            <a:ext cx="4460540" cy="1176680"/>
          </a:xfrm>
          <a:prstGeom prst="round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bgerundetes Rechteck 21"/>
          <p:cNvSpPr/>
          <p:nvPr/>
        </p:nvSpPr>
        <p:spPr>
          <a:xfrm>
            <a:off x="791444" y="2150171"/>
            <a:ext cx="7020916" cy="338184"/>
          </a:xfrm>
          <a:prstGeom prst="round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18"/>
          <p:cNvSpPr/>
          <p:nvPr/>
        </p:nvSpPr>
        <p:spPr>
          <a:xfrm>
            <a:off x="-548886" y="5661248"/>
            <a:ext cx="3392694" cy="707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200" i="1" dirty="0">
                <a:solidFill>
                  <a:schemeClr val="tx1"/>
                </a:solidFill>
              </a:rPr>
              <a:t>Priester et al.</a:t>
            </a:r>
          </a:p>
          <a:p>
            <a:pPr algn="ctr"/>
            <a:r>
              <a:rPr lang="de-DE" sz="1200" i="1" dirty="0" err="1">
                <a:solidFill>
                  <a:schemeClr val="tx1"/>
                </a:solidFill>
              </a:rPr>
              <a:t>Vacuum</a:t>
            </a:r>
            <a:r>
              <a:rPr lang="de-DE" sz="1200" i="1" dirty="0">
                <a:solidFill>
                  <a:schemeClr val="tx1"/>
                </a:solidFill>
              </a:rPr>
              <a:t> 116 </a:t>
            </a:r>
            <a:br>
              <a:rPr lang="de-DE" sz="1200" i="1" dirty="0">
                <a:solidFill>
                  <a:schemeClr val="tx1"/>
                </a:solidFill>
              </a:rPr>
            </a:br>
            <a:r>
              <a:rPr lang="de-DE" sz="1200" i="1" dirty="0">
                <a:solidFill>
                  <a:schemeClr val="tx1"/>
                </a:solidFill>
              </a:rPr>
              <a:t>(2015) 42</a:t>
            </a:r>
          </a:p>
          <a:p>
            <a:pPr algn="ctr"/>
            <a:endParaRPr lang="is-IS" sz="1200" i="1" dirty="0">
              <a:solidFill>
                <a:schemeClr val="tx1"/>
              </a:solidFill>
            </a:endParaRPr>
          </a:p>
        </p:txBody>
      </p:sp>
      <p:sp>
        <p:nvSpPr>
          <p:cNvPr id="25" name="Rectangle 18"/>
          <p:cNvSpPr/>
          <p:nvPr/>
        </p:nvSpPr>
        <p:spPr>
          <a:xfrm>
            <a:off x="1827378" y="5661248"/>
            <a:ext cx="3392694" cy="1286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200" i="1" dirty="0">
                <a:solidFill>
                  <a:schemeClr val="tx1"/>
                </a:solidFill>
              </a:rPr>
              <a:t>Grohmann et al.</a:t>
            </a:r>
          </a:p>
          <a:p>
            <a:pPr algn="ctr"/>
            <a:r>
              <a:rPr lang="de-DE" sz="1200" i="1" dirty="0" err="1">
                <a:solidFill>
                  <a:schemeClr val="tx1"/>
                </a:solidFill>
              </a:rPr>
              <a:t>Cryogenics</a:t>
            </a:r>
            <a:r>
              <a:rPr lang="de-DE" sz="1200" i="1" dirty="0">
                <a:solidFill>
                  <a:schemeClr val="tx1"/>
                </a:solidFill>
              </a:rPr>
              <a:t> 55-56, </a:t>
            </a:r>
            <a:br>
              <a:rPr lang="de-DE" sz="1200" i="1" dirty="0">
                <a:solidFill>
                  <a:schemeClr val="tx1"/>
                </a:solidFill>
              </a:rPr>
            </a:br>
            <a:r>
              <a:rPr lang="de-DE" sz="1200" i="1" dirty="0">
                <a:solidFill>
                  <a:schemeClr val="tx1"/>
                </a:solidFill>
              </a:rPr>
              <a:t>(2013) 5</a:t>
            </a:r>
          </a:p>
          <a:p>
            <a:pPr algn="ctr"/>
            <a:endParaRPr lang="is-IS" sz="1200" i="1" dirty="0">
              <a:solidFill>
                <a:schemeClr val="tx1"/>
              </a:solidFill>
            </a:endParaRPr>
          </a:p>
        </p:txBody>
      </p:sp>
      <p:sp>
        <p:nvSpPr>
          <p:cNvPr id="26" name="Rectangle 18"/>
          <p:cNvSpPr/>
          <p:nvPr/>
        </p:nvSpPr>
        <p:spPr>
          <a:xfrm>
            <a:off x="4401696" y="5661248"/>
            <a:ext cx="3392694" cy="1102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200" i="1" dirty="0">
                <a:solidFill>
                  <a:schemeClr val="tx1"/>
                </a:solidFill>
              </a:rPr>
              <a:t>M. Schlösser et al.</a:t>
            </a:r>
          </a:p>
          <a:p>
            <a:pPr algn="ctr"/>
            <a:r>
              <a:rPr lang="de-DE" sz="1200" i="1" dirty="0">
                <a:solidFill>
                  <a:schemeClr val="tx1"/>
                </a:solidFill>
              </a:rPr>
              <a:t>J. Mol. </a:t>
            </a:r>
            <a:r>
              <a:rPr lang="de-DE" sz="1200" i="1" dirty="0" err="1">
                <a:solidFill>
                  <a:schemeClr val="tx1"/>
                </a:solidFill>
              </a:rPr>
              <a:t>Struct</a:t>
            </a:r>
            <a:r>
              <a:rPr lang="de-DE" sz="1200" i="1" dirty="0">
                <a:solidFill>
                  <a:schemeClr val="tx1"/>
                </a:solidFill>
              </a:rPr>
              <a:t>. 1044, </a:t>
            </a:r>
            <a:br>
              <a:rPr lang="de-DE" sz="1200" i="1" dirty="0">
                <a:solidFill>
                  <a:schemeClr val="tx1"/>
                </a:solidFill>
              </a:rPr>
            </a:br>
            <a:r>
              <a:rPr lang="de-DE" sz="1200" i="1" dirty="0">
                <a:solidFill>
                  <a:schemeClr val="tx1"/>
                </a:solidFill>
              </a:rPr>
              <a:t>24 (2013) 61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3FEAAAE-F0F7-4464-A54B-4191412AF751}"/>
              </a:ext>
            </a:extLst>
          </p:cNvPr>
          <p:cNvSpPr/>
          <p:nvPr/>
        </p:nvSpPr>
        <p:spPr>
          <a:xfrm>
            <a:off x="2200286" y="5039761"/>
            <a:ext cx="2646878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de-DE" sz="1600" b="1" dirty="0" err="1"/>
              <a:t>Two</a:t>
            </a:r>
            <a:r>
              <a:rPr lang="de-DE" sz="1600" b="1" dirty="0"/>
              <a:t>-phase Ne </a:t>
            </a:r>
            <a:r>
              <a:rPr lang="de-DE" sz="1600" b="1" dirty="0" err="1"/>
              <a:t>cooling</a:t>
            </a:r>
            <a:endParaRPr lang="de-DE" sz="1600" b="1" dirty="0"/>
          </a:p>
          <a:p>
            <a:r>
              <a:rPr lang="de-DE" sz="1600" dirty="0" err="1"/>
              <a:t>Stability</a:t>
            </a:r>
            <a:r>
              <a:rPr lang="de-DE" sz="1600" dirty="0"/>
              <a:t> &lt;1.5mK/h @ 30 K 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640183A-1737-4A9D-8342-72CB67030D43}"/>
              </a:ext>
            </a:extLst>
          </p:cNvPr>
          <p:cNvSpPr/>
          <p:nvPr/>
        </p:nvSpPr>
        <p:spPr>
          <a:xfrm>
            <a:off x="4953339" y="5039761"/>
            <a:ext cx="2289409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de-DE" sz="1600" b="1" dirty="0"/>
              <a:t>Raman </a:t>
            </a:r>
            <a:r>
              <a:rPr lang="de-DE" sz="1600" b="1" dirty="0" err="1"/>
              <a:t>spectroscopy</a:t>
            </a:r>
            <a:endParaRPr lang="de-DE" sz="1600" b="1" dirty="0"/>
          </a:p>
          <a:p>
            <a:r>
              <a:rPr lang="de-DE" sz="1600" dirty="0" err="1"/>
              <a:t>Precison</a:t>
            </a:r>
            <a:r>
              <a:rPr lang="de-DE" sz="1600" dirty="0"/>
              <a:t> &lt;0.1% in 20 s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A27DBCCF-8770-4C97-83A1-6E294B9C0AB6}"/>
              </a:ext>
            </a:extLst>
          </p:cNvPr>
          <p:cNvSpPr/>
          <p:nvPr/>
        </p:nvSpPr>
        <p:spPr>
          <a:xfrm>
            <a:off x="222368" y="5039761"/>
            <a:ext cx="1850186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de-DE" sz="1600" b="1" dirty="0" err="1"/>
              <a:t>Active</a:t>
            </a:r>
            <a:r>
              <a:rPr lang="de-DE" sz="1600" b="1" dirty="0"/>
              <a:t> </a:t>
            </a:r>
            <a:r>
              <a:rPr lang="de-DE" sz="1600" b="1" dirty="0" err="1"/>
              <a:t>regulation</a:t>
            </a:r>
            <a:endParaRPr lang="de-DE" sz="1600" b="1" dirty="0"/>
          </a:p>
          <a:p>
            <a:r>
              <a:rPr lang="de-DE" sz="1600" dirty="0" err="1"/>
              <a:t>Stability</a:t>
            </a:r>
            <a:r>
              <a:rPr lang="de-DE" sz="1600" dirty="0"/>
              <a:t> &lt;0.05%</a:t>
            </a:r>
          </a:p>
        </p:txBody>
      </p:sp>
    </p:spTree>
    <p:extLst>
      <p:ext uri="{BB962C8B-B14F-4D97-AF65-F5344CB8AC3E}">
        <p14:creationId xmlns:p14="http://schemas.microsoft.com/office/powerpoint/2010/main" val="66689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 animBg="1"/>
      <p:bldP spid="22" grpId="0" animBg="1"/>
      <p:bldP spid="23" grpId="0"/>
      <p:bldP spid="25" grpId="0"/>
      <p:bldP spid="26" grpId="0"/>
      <p:bldP spid="5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KIT_master_ppt2003_en">
  <a:themeElements>
    <a:clrScheme name="KIT_master_ppt2003_e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KIT_master_ppt2003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anchor="ctr"/>
      <a:lstStyle>
        <a:defPPr algn="ctr">
          <a:defRPr sz="2000" b="1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KIT_master_ppt2003_e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KIT_master_ppt2003_en">
  <a:themeElements>
    <a:clrScheme name="3_KIT_master_ppt2003_e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3_KIT_master_ppt2003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KIT_master_ppt2003_e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2914</Words>
  <Application>Microsoft Office PowerPoint</Application>
  <PresentationFormat>Bildschirmpräsentation (4:3)</PresentationFormat>
  <Paragraphs>704</Paragraphs>
  <Slides>47</Slides>
  <Notes>13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61" baseType="lpstr">
      <vt:lpstr>ＭＳ Ｐゴシック</vt:lpstr>
      <vt:lpstr>American Typewriter</vt:lpstr>
      <vt:lpstr>Arial</vt:lpstr>
      <vt:lpstr>Arial Bold</vt:lpstr>
      <vt:lpstr>Calibri</vt:lpstr>
      <vt:lpstr>Cambria Math</vt:lpstr>
      <vt:lpstr>Helvetica</vt:lpstr>
      <vt:lpstr>Symbol</vt:lpstr>
      <vt:lpstr>Times</vt:lpstr>
      <vt:lpstr>Times New Roman</vt:lpstr>
      <vt:lpstr>Wingdings</vt:lpstr>
      <vt:lpstr>KIT_master_ppt2003_en</vt:lpstr>
      <vt:lpstr>3_KIT_master_ppt2003_en</vt:lpstr>
      <vt:lpstr>Formel</vt:lpstr>
      <vt:lpstr>The status of the KATRIN experiment</vt:lpstr>
      <vt:lpstr>PowerPoint-Präsentation</vt:lpstr>
      <vt:lpstr>PowerPoint-Präsentation</vt:lpstr>
      <vt:lpstr>PowerPoint-Präsentation</vt:lpstr>
      <vt:lpstr>PowerPoint-Präsentation</vt:lpstr>
      <vt:lpstr>The stable tritium source</vt:lpstr>
      <vt:lpstr>High-resolution spectrometer:  MAC-E filter</vt:lpstr>
      <vt:lpstr>Spectroscopy of electrons from 83mKr</vt:lpstr>
      <vt:lpstr>Unique Selling Points of KATRIN</vt:lpstr>
      <vt:lpstr>PowerPoint-Präsentation</vt:lpstr>
      <vt:lpstr>First tritium campaign May / June 2018</vt:lpstr>
      <vt:lpstr>Tritium spectrum fit (example)</vt:lpstr>
      <vt:lpstr>Examplary fit with systematics</vt:lpstr>
      <vt:lpstr>Stability during First Tritium</vt:lpstr>
      <vt:lpstr>Stability of source parameters during 12 h</vt:lpstr>
      <vt:lpstr>Integral rate stability for more than 5 h</vt:lpstr>
      <vt:lpstr>Endpoint stability</vt:lpstr>
      <vt:lpstr>Ongoing analysis</vt:lpstr>
      <vt:lpstr>A view to the past …</vt:lpstr>
      <vt:lpstr>A view to the present …</vt:lpstr>
      <vt:lpstr>A view to the future</vt:lpstr>
      <vt:lpstr>A view to the future</vt:lpstr>
      <vt:lpstr>Summary &amp; Conclusion</vt:lpstr>
      <vt:lpstr>The KATRIN collaboration </vt:lpstr>
      <vt:lpstr>PowerPoint-Präsentation</vt:lpstr>
      <vt:lpstr>PowerPoint-Präsentation</vt:lpstr>
      <vt:lpstr>The Tritium Laboratory Karlsruhe </vt:lpstr>
      <vt:lpstr>KATRIN background &amp; sensitivity</vt:lpstr>
      <vt:lpstr>Imprint of sterile neutrinos on β spectrum</vt:lpstr>
      <vt:lpstr>The Karlsruhe Tritium Neutrino Experiment</vt:lpstr>
      <vt:lpstr>Molecular decay</vt:lpstr>
      <vt:lpstr>PowerPoint-Präsentation</vt:lpstr>
      <vt:lpstr>Precision achievements</vt:lpstr>
      <vt:lpstr>Systematics of tritium source</vt:lpstr>
      <vt:lpstr>The closed tritium loop of KATRIN and the TLK</vt:lpstr>
      <vt:lpstr>PowerPoint-Präsentation</vt:lpstr>
      <vt:lpstr>The very first tritium spectrum</vt:lpstr>
      <vt:lpstr>KATRIN Transport</vt:lpstr>
      <vt:lpstr>First tritium campaign </vt:lpstr>
      <vt:lpstr>PowerPoint-Präsentation</vt:lpstr>
      <vt:lpstr>Imprint of sterile n‘s on ß-spectrum</vt:lpstr>
      <vt:lpstr>Challenge (1)</vt:lpstr>
      <vt:lpstr>The Challenge (2)</vt:lpstr>
      <vt:lpstr>Staged Approach</vt:lpstr>
      <vt:lpstr>TRISTAN Detector R&amp;D</vt:lpstr>
      <vt:lpstr>TRISTAN Detector R&amp;D</vt:lpstr>
      <vt:lpstr>Other Challenges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Schoenung</dc:creator>
  <cp:lastModifiedBy>MSchloesser</cp:lastModifiedBy>
  <cp:revision>990</cp:revision>
  <dcterms:created xsi:type="dcterms:W3CDTF">1601-01-01T00:00:00Z</dcterms:created>
  <dcterms:modified xsi:type="dcterms:W3CDTF">2018-09-18T06:46:19Z</dcterms:modified>
</cp:coreProperties>
</file>