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474" r:id="rId2"/>
    <p:sldId id="700" r:id="rId3"/>
    <p:sldId id="699" r:id="rId4"/>
    <p:sldId id="687" r:id="rId5"/>
    <p:sldId id="701" r:id="rId6"/>
    <p:sldId id="702" r:id="rId7"/>
    <p:sldId id="694" r:id="rId8"/>
    <p:sldId id="698" r:id="rId9"/>
    <p:sldId id="597" r:id="rId10"/>
    <p:sldId id="623" r:id="rId11"/>
    <p:sldId id="640" r:id="rId12"/>
    <p:sldId id="703" r:id="rId13"/>
    <p:sldId id="704" r:id="rId14"/>
    <p:sldId id="705" r:id="rId15"/>
    <p:sldId id="706" r:id="rId16"/>
    <p:sldId id="707" r:id="rId17"/>
    <p:sldId id="708" r:id="rId18"/>
    <p:sldId id="709" r:id="rId19"/>
    <p:sldId id="681" r:id="rId20"/>
    <p:sldId id="621" r:id="rId21"/>
    <p:sldId id="622" r:id="rId22"/>
    <p:sldId id="697" r:id="rId23"/>
    <p:sldId id="647" r:id="rId24"/>
    <p:sldId id="710" r:id="rId25"/>
    <p:sldId id="711" r:id="rId26"/>
    <p:sldId id="712" r:id="rId27"/>
    <p:sldId id="713" r:id="rId28"/>
    <p:sldId id="714" r:id="rId29"/>
    <p:sldId id="715" r:id="rId30"/>
    <p:sldId id="486" r:id="rId31"/>
    <p:sldId id="690" r:id="rId32"/>
  </p:sldIdLst>
  <p:sldSz cx="9144000" cy="6858000" type="screen4x3"/>
  <p:notesSz cx="6858000" cy="9723438"/>
  <p:custDataLst>
    <p:tags r:id="rId3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BB00"/>
    <a:srgbClr val="D5D000"/>
    <a:srgbClr val="70AC2E"/>
    <a:srgbClr val="FF0066"/>
    <a:srgbClr val="E5FB1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0" autoAdjust="0"/>
    <p:restoredTop sz="87819" autoAdjust="0"/>
  </p:normalViewPr>
  <p:slideViewPr>
    <p:cSldViewPr>
      <p:cViewPr varScale="1">
        <p:scale>
          <a:sx n="141" d="100"/>
          <a:sy n="141" d="100"/>
        </p:scale>
        <p:origin x="1164" y="132"/>
      </p:cViewPr>
      <p:guideLst>
        <p:guide orient="horz" pos="3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00" y="-90"/>
      </p:cViewPr>
      <p:guideLst>
        <p:guide orient="horz" pos="306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D944A-9E49-45CB-AA1D-D200DEBCBD40}" type="datetimeFigureOut">
              <a:rPr lang="de-DE" smtClean="0"/>
              <a:pPr/>
              <a:t>22.07.2018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3E55C-A604-4E78-ACEE-997C38260C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382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5B25-0B68-4A8A-A873-7D4E75D11A56}" type="datetimeFigureOut">
              <a:rPr lang="de-DE" smtClean="0"/>
              <a:pPr/>
              <a:t>22.07.2018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322C2-405A-4BE4-9DE9-9E6D1E6D59B5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7145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</a:t>
            </a:fld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experimental data of Doppler suppression!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122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85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2160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154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9360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7151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255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374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19</a:t>
            </a:fld>
            <a:endParaRPr lang="de-D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20</a:t>
            </a:fld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9191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21</a:t>
            </a:fld>
            <a:endParaRPr lang="de-D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1747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7551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30</a:t>
            </a:fld>
            <a:endParaRPr lang="de-D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86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6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057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322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0773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8488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experimental data of Doppler suppression!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12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experimental data of Doppler suppression!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12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504" y="6525344"/>
            <a:ext cx="1800200" cy="28803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107504" y="6525344"/>
            <a:ext cx="1800200" cy="28803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sible_spectrum_of_hydrogen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2"/>
          <a:stretch/>
        </p:blipFill>
        <p:spPr>
          <a:xfrm>
            <a:off x="0" y="6525344"/>
            <a:ext cx="9144000" cy="360040"/>
          </a:xfrm>
          <a:prstGeom prst="rect">
            <a:avLst/>
          </a:prstGeom>
        </p:spPr>
      </p:pic>
      <p:pic>
        <p:nvPicPr>
          <p:cNvPr id="10" name="Bild 9" descr="P1010713.JPG"/>
          <p:cNvPicPr>
            <a:picLocks noChangeAspect="1"/>
          </p:cNvPicPr>
          <p:nvPr userDrawn="1"/>
        </p:nvPicPr>
        <p:blipFill>
          <a:blip r:embed="rId5">
            <a:alphaModFix/>
          </a:blip>
          <a:srcRect t="9998" b="75557"/>
          <a:stretch>
            <a:fillRect/>
          </a:stretch>
        </p:blipFill>
        <p:spPr>
          <a:xfrm>
            <a:off x="0" y="0"/>
            <a:ext cx="9144000" cy="54868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528" y="0"/>
            <a:ext cx="8064896" cy="5486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39752" y="6525344"/>
            <a:ext cx="5184576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latin typeface="Optima"/>
                <a:cs typeface="Optima"/>
              </a:defRPr>
            </a:lvl1pPr>
          </a:lstStyle>
          <a:p>
            <a:endParaRPr lang="de-DE" dirty="0"/>
          </a:p>
        </p:txBody>
      </p:sp>
      <p:pic>
        <p:nvPicPr>
          <p:cNvPr id="94209" name="Picture 1" descr="C:\Users\Axel\Uni\MPQ\Talks\11_05_group_seminar\figures\MPG-Logo III-01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8587501" y="0"/>
            <a:ext cx="513073" cy="504056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812360" y="6525344"/>
            <a:ext cx="87444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08C98BC-DFE9-4D53-9B62-E7D449EFBC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bg1">
              <a:lumMod val="85000"/>
            </a:schemeClr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tima"/>
          <a:ea typeface="+mn-ea"/>
          <a:cs typeface="Optim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tima"/>
          <a:ea typeface="+mn-ea"/>
          <a:cs typeface="Optim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tima"/>
          <a:ea typeface="+mn-ea"/>
          <a:cs typeface="Optim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tima"/>
          <a:ea typeface="+mn-ea"/>
          <a:cs typeface="Optim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tima"/>
          <a:ea typeface="+mn-ea"/>
          <a:cs typeface="Optim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4.xml"/><Relationship Id="rId7" Type="http://schemas.openxmlformats.org/officeDocument/2006/relationships/image" Target="../media/image3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3" Type="http://schemas.openxmlformats.org/officeDocument/2006/relationships/tags" Target="../tags/tag17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tags" Target="../tags/tag18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tags" Target="../tags/tag21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90.png"/><Relationship Id="rId10" Type="http://schemas.openxmlformats.org/officeDocument/2006/relationships/image" Target="../media/image49.png"/><Relationship Id="rId4" Type="http://schemas.openxmlformats.org/officeDocument/2006/relationships/tags" Target="../tags/tag22.xml"/><Relationship Id="rId9" Type="http://schemas.openxmlformats.org/officeDocument/2006/relationships/image" Target="../media/image48.png"/><Relationship Id="rId14" Type="http://schemas.openxmlformats.org/officeDocument/2006/relationships/image" Target="../media/image6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68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6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5" Type="http://schemas.openxmlformats.org/officeDocument/2006/relationships/tags" Target="../tags/tag28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tags" Target="../tags/tag27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31.xml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tags" Target="../tags/tag32.xml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35.xml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90.pn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tags" Target="../tags/tag36.xml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7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jpeg"/><Relationship Id="rId5" Type="http://schemas.openxmlformats.org/officeDocument/2006/relationships/image" Target="../media/image91.pn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6136"/>
          <a:stretch/>
        </p:blipFill>
        <p:spPr>
          <a:xfrm>
            <a:off x="0" y="-12751"/>
            <a:ext cx="9144000" cy="6885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5596" y="2780928"/>
            <a:ext cx="7092788" cy="1188132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07047"/>
            <a:ext cx="7772400" cy="1470025"/>
          </a:xfrm>
          <a:effectLst/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+mj-lt"/>
              </a:rPr>
              <a:t>Precision spectroscopy of the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3000" dirty="0">
                <a:solidFill>
                  <a:schemeClr val="bg1"/>
                </a:solidFill>
                <a:latin typeface="+mj-lt"/>
              </a:rPr>
            </a:br>
            <a:r>
              <a:rPr lang="en-US" sz="3000" dirty="0" smtClean="0">
                <a:solidFill>
                  <a:schemeClr val="bg1"/>
                </a:solidFill>
                <a:latin typeface="+mj-lt"/>
              </a:rPr>
              <a:t>2S-nP transitions 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in atomic </a:t>
            </a:r>
            <a:r>
              <a:rPr lang="en-US" sz="3000" dirty="0" smtClean="0">
                <a:solidFill>
                  <a:schemeClr val="bg1"/>
                </a:solidFill>
                <a:latin typeface="+mj-lt"/>
              </a:rPr>
              <a:t>hydrogen</a:t>
            </a:r>
            <a:endParaRPr lang="de-DE" sz="3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3807" y="5301208"/>
            <a:ext cx="6120680" cy="1258647"/>
            <a:chOff x="3657100" y="6037330"/>
            <a:chExt cx="5371477" cy="1008112"/>
          </a:xfrm>
        </p:grpSpPr>
        <p:sp>
          <p:nvSpPr>
            <p:cNvPr id="10" name="Rectangle 9"/>
            <p:cNvSpPr/>
            <p:nvPr/>
          </p:nvSpPr>
          <p:spPr>
            <a:xfrm>
              <a:off x="3909876" y="6037330"/>
              <a:ext cx="5001784" cy="1008112"/>
            </a:xfrm>
            <a:prstGeom prst="rect">
              <a:avLst/>
            </a:prstGeom>
            <a:solidFill>
              <a:schemeClr val="tx1">
                <a:alpha val="57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feld 13"/>
            <p:cNvSpPr txBox="1"/>
            <p:nvPr/>
          </p:nvSpPr>
          <p:spPr>
            <a:xfrm>
              <a:off x="3657100" y="6122646"/>
              <a:ext cx="5371477" cy="8627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L. Maisenbacher,</a:t>
              </a:r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cs typeface="Optima"/>
                </a:rPr>
                <a:t> A. Beyer,</a:t>
              </a:r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 A. </a:t>
              </a:r>
              <a:r>
                <a:rPr lang="en-US" sz="1600" b="1" dirty="0" err="1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Matveev</a:t>
              </a:r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, </a:t>
              </a:r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cs typeface="Optima"/>
                </a:rPr>
                <a:t>V</a:t>
              </a:r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cs typeface="Optima"/>
                </a:rPr>
                <a:t>. Andreev, </a:t>
              </a:r>
              <a:endParaRPr lang="en-US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endParaRPr>
            </a:p>
            <a:p>
              <a:pPr algn="ctr"/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K. </a:t>
              </a:r>
              <a:r>
                <a:rPr lang="en-US" sz="1600" b="1" dirty="0" err="1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Khabarova</a:t>
              </a:r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, A. </a:t>
              </a:r>
              <a:r>
                <a:rPr lang="en-US" sz="1600" b="1" dirty="0" err="1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Grinin</a:t>
              </a:r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, D. C. Yost, R. Pohl,</a:t>
              </a:r>
            </a:p>
            <a:p>
              <a:pPr algn="ctr"/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N</a:t>
              </a:r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. </a:t>
              </a:r>
              <a:r>
                <a:rPr lang="en-US" sz="1600" b="1" dirty="0" err="1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Kolachevsky</a:t>
              </a:r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, T. </a:t>
              </a:r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W. </a:t>
              </a:r>
              <a:r>
                <a:rPr lang="en-US" sz="1600" b="1" dirty="0" err="1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Hänsch</a:t>
              </a:r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 and Th. </a:t>
              </a:r>
              <a:r>
                <a:rPr lang="en-US" sz="1600" b="1" dirty="0" err="1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Udem</a:t>
              </a:r>
              <a:endParaRPr lang="en-US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endParaRPr>
            </a:p>
            <a:p>
              <a:pPr algn="ctr"/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Proton radius workshop, Mainz, 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July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22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, 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  <a:cs typeface="Optima"/>
                </a:rPr>
                <a:t>2018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144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2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572000" y="1496201"/>
            <a:ext cx="1224136" cy="257438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51920" y="1502402"/>
            <a:ext cx="1296144" cy="257438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Experimental limit on </a:t>
            </a:r>
            <a:r>
              <a:rPr lang="en-US" dirty="0">
                <a:latin typeface="+mj-lt"/>
              </a:rPr>
              <a:t>Doppler shift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10</a:t>
            </a:fld>
            <a:endParaRPr lang="en-US"/>
          </a:p>
        </p:txBody>
      </p:sp>
      <p:pic>
        <p:nvPicPr>
          <p:cNvPr id="8194" name="Slope, avg, unce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50128"/>
            <a:ext cx="8736972" cy="37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79512" y="522048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Optima"/>
              </a:rPr>
              <a:t>With this, we find the residual Doppler shift to be compatible with zero, with an uncertainty of </a:t>
            </a:r>
            <a:r>
              <a:rPr lang="en-US" b="1" dirty="0" smtClean="0">
                <a:solidFill>
                  <a:srgbClr val="C00000"/>
                </a:solidFill>
                <a:cs typeface="Optima"/>
              </a:rPr>
              <a:t>2.8 kHz</a:t>
            </a:r>
            <a:r>
              <a:rPr lang="en-US" dirty="0" smtClean="0">
                <a:cs typeface="Optima"/>
              </a:rPr>
              <a:t> for the 2S-4P</a:t>
            </a:r>
            <a:r>
              <a:rPr lang="en-US" baseline="-25000" dirty="0">
                <a:cs typeface="Optima"/>
              </a:rPr>
              <a:t>3</a:t>
            </a:r>
            <a:r>
              <a:rPr lang="en-US" baseline="-25000" dirty="0" smtClean="0">
                <a:cs typeface="Optima"/>
              </a:rPr>
              <a:t>/2</a:t>
            </a:r>
            <a:r>
              <a:rPr lang="en-US" dirty="0" smtClean="0">
                <a:cs typeface="Optima"/>
              </a:rPr>
              <a:t> transition…</a:t>
            </a:r>
            <a:endParaRPr lang="en-US" dirty="0">
              <a:cs typeface="Optim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512" y="65552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Optima"/>
              </a:rPr>
              <a:t>To verify the level of suppression of the first-order Doppler shift, we use our </a:t>
            </a:r>
            <a:r>
              <a:rPr lang="en-US" b="1" dirty="0">
                <a:cs typeface="Optima"/>
              </a:rPr>
              <a:t>velocity-resolved detection</a:t>
            </a:r>
            <a:r>
              <a:rPr lang="en-US" dirty="0">
                <a:cs typeface="Optima"/>
              </a:rPr>
              <a:t>.</a:t>
            </a:r>
          </a:p>
        </p:txBody>
      </p:sp>
      <p:pic>
        <p:nvPicPr>
          <p:cNvPr id="21" name="Slope, av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50128"/>
            <a:ext cx="8736972" cy="37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lope onl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9" y="1350939"/>
            <a:ext cx="8736970" cy="37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1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672584" y="3861048"/>
            <a:ext cx="1224136" cy="257438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Experimental limit on </a:t>
            </a:r>
            <a:r>
              <a:rPr lang="en-US" dirty="0">
                <a:latin typeface="+mj-lt"/>
              </a:rPr>
              <a:t>Doppler shift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50128"/>
            <a:ext cx="8736972" cy="37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2" y="5220489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Optima"/>
              </a:rPr>
              <a:t>…and an uncertainty of </a:t>
            </a:r>
            <a:r>
              <a:rPr lang="en-US" b="1" dirty="0" smtClean="0">
                <a:solidFill>
                  <a:srgbClr val="C00000"/>
                </a:solidFill>
                <a:cs typeface="Optima"/>
              </a:rPr>
              <a:t>2.9 kHz</a:t>
            </a:r>
            <a:r>
              <a:rPr lang="en-US" dirty="0" smtClean="0">
                <a:cs typeface="Optima"/>
              </a:rPr>
              <a:t> for the 2S-4P</a:t>
            </a:r>
            <a:r>
              <a:rPr lang="en-US" baseline="-25000" dirty="0" smtClean="0">
                <a:cs typeface="Optima"/>
              </a:rPr>
              <a:t>1/2</a:t>
            </a:r>
            <a:r>
              <a:rPr lang="en-US" dirty="0" smtClean="0">
                <a:cs typeface="Optima"/>
              </a:rPr>
              <a:t> transition.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179512" y="573325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Optima"/>
              </a:rPr>
              <a:t>This results in a combined uncertainty of </a:t>
            </a:r>
            <a:r>
              <a:rPr lang="en-US" b="1" dirty="0" smtClean="0">
                <a:solidFill>
                  <a:srgbClr val="C00000"/>
                </a:solidFill>
                <a:cs typeface="Optima"/>
              </a:rPr>
              <a:t>2.1 kHz</a:t>
            </a:r>
            <a:r>
              <a:rPr lang="en-US" dirty="0" smtClean="0">
                <a:cs typeface="Optima"/>
              </a:rPr>
              <a:t> for the 2S-4P centroid.</a:t>
            </a:r>
            <a:endParaRPr lang="en-US" dirty="0"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3316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49" y="3429000"/>
            <a:ext cx="5620113" cy="12219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Quantum interference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79512" y="620688"/>
                <a:ext cx="87849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Interference</a:t>
                </a:r>
                <a:r>
                  <a:rPr lang="en-US" dirty="0" smtClean="0"/>
                  <a:t> between the level of interest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</m:d>
                  </m:oMath>
                </a14:m>
                <a:r>
                  <a:rPr lang="en-US" dirty="0" smtClean="0"/>
                  <a:t> and a far off-resonance level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US" i="1">
                            <a:latin typeface="Cambria Math"/>
                          </a:rPr>
                          <m:t>𝑒</m:t>
                        </m:r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distorts the fluorescence line shape from its unperturbed shape:</a:t>
                </a:r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20688"/>
                <a:ext cx="8784976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555" t="-67925" b="-6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1412776"/>
            <a:ext cx="2565018" cy="259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3131840" y="134076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Kramers</a:t>
            </a:r>
            <a:r>
              <a:rPr lang="en-US" b="1" dirty="0" smtClean="0"/>
              <a:t>-Heisenberg formula (perturbative):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42047"/>
            <a:ext cx="4920686" cy="740571"/>
          </a:xfrm>
          <a:prstGeom prst="rect">
            <a:avLst/>
          </a:prstGeom>
        </p:spPr>
      </p:pic>
      <p:pic>
        <p:nvPicPr>
          <p:cNvPr id="9242" name="Picture 92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66" y="2636912"/>
            <a:ext cx="2290286" cy="6102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35263" y="2771636"/>
            <a:ext cx="233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dipole moments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51920" y="6165304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M</a:t>
            </a:r>
            <a:r>
              <a:rPr lang="en-US" sz="1400" i="1" dirty="0"/>
              <a:t>. </a:t>
            </a:r>
            <a:r>
              <a:rPr lang="en-US" sz="1400" i="1" dirty="0" err="1"/>
              <a:t>Horbatsch</a:t>
            </a:r>
            <a:r>
              <a:rPr lang="en-US" sz="1400" i="1" dirty="0"/>
              <a:t> and E. A. Hessels, </a:t>
            </a:r>
            <a:r>
              <a:rPr lang="en-US" sz="1400" i="1" dirty="0" err="1"/>
              <a:t>Phys</a:t>
            </a:r>
            <a:r>
              <a:rPr lang="en-US" sz="1400" i="1" dirty="0"/>
              <a:t> Rev A 82, 052519 (2010)</a:t>
            </a:r>
          </a:p>
        </p:txBody>
      </p:sp>
    </p:spTree>
    <p:extLst>
      <p:ext uri="{BB962C8B-B14F-4D97-AF65-F5344CB8AC3E}">
        <p14:creationId xmlns:p14="http://schemas.microsoft.com/office/powerpoint/2010/main" val="5410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511867" y="1073743"/>
            <a:ext cx="4859651" cy="746381"/>
            <a:chOff x="3511867" y="1073743"/>
            <a:chExt cx="4859651" cy="746381"/>
          </a:xfrm>
        </p:grpSpPr>
        <p:sp>
          <p:nvSpPr>
            <p:cNvPr id="25" name="Rounded Rectangle 24"/>
            <p:cNvSpPr/>
            <p:nvPr/>
          </p:nvSpPr>
          <p:spPr>
            <a:xfrm>
              <a:off x="3511867" y="1073743"/>
              <a:ext cx="966873" cy="712683"/>
            </a:xfrm>
            <a:prstGeom prst="roundRect">
              <a:avLst/>
            </a:prstGeom>
            <a:solidFill>
              <a:srgbClr val="C0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731541" y="1089665"/>
              <a:ext cx="1929015" cy="712683"/>
            </a:xfrm>
            <a:prstGeom prst="roundRect">
              <a:avLst/>
            </a:prstGeom>
            <a:solidFill>
              <a:schemeClr val="bg1">
                <a:lumMod val="6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672643" y="1107441"/>
              <a:ext cx="1698875" cy="71268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028384" y="1166201"/>
            <a:ext cx="288032" cy="273842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Quantum interference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13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9512" y="62068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Expand</a:t>
            </a:r>
            <a:r>
              <a:rPr lang="en-US" dirty="0" smtClean="0"/>
              <a:t> line shape about resonance of interest:</a:t>
            </a:r>
            <a:endParaRPr lang="en-US" dirty="0"/>
          </a:p>
        </p:txBody>
      </p:sp>
      <p:pic>
        <p:nvPicPr>
          <p:cNvPr id="9221" name="Picture 5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1052736"/>
            <a:ext cx="2565018" cy="259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244" name="Picture 92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92696"/>
            <a:ext cx="2290286" cy="25295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95959" y="1124744"/>
            <a:ext cx="4720457" cy="1473382"/>
            <a:chOff x="3595959" y="1883610"/>
            <a:chExt cx="4720457" cy="1473382"/>
          </a:xfrm>
        </p:grpSpPr>
        <p:sp>
          <p:nvSpPr>
            <p:cNvPr id="75" name="Right Brace 74"/>
            <p:cNvSpPr/>
            <p:nvPr/>
          </p:nvSpPr>
          <p:spPr>
            <a:xfrm rot="5400000">
              <a:off x="5640140" y="1713149"/>
              <a:ext cx="166919" cy="1873912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076380" y="2710661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Lorentzian</a:t>
              </a:r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910840" y="2710661"/>
              <a:ext cx="126188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Dispersive</a:t>
              </a:r>
            </a:p>
            <a:p>
              <a:r>
                <a:rPr lang="en-US" dirty="0" smtClean="0"/>
                <a:t>correction</a:t>
              </a:r>
              <a:endParaRPr lang="en-US" dirty="0"/>
            </a:p>
          </p:txBody>
        </p:sp>
        <p:sp>
          <p:nvSpPr>
            <p:cNvPr id="80" name="Right Brace 79"/>
            <p:cNvSpPr/>
            <p:nvPr/>
          </p:nvSpPr>
          <p:spPr>
            <a:xfrm rot="5400000">
              <a:off x="7436583" y="1934636"/>
              <a:ext cx="176137" cy="1440159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959" y="1883610"/>
              <a:ext cx="4720457" cy="58285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342598" y="2622704"/>
            <a:ext cx="1368153" cy="712683"/>
            <a:chOff x="6804571" y="1070746"/>
            <a:chExt cx="1368153" cy="712683"/>
          </a:xfrm>
        </p:grpSpPr>
        <p:sp>
          <p:nvSpPr>
            <p:cNvPr id="21" name="Rounded Rectangle 20"/>
            <p:cNvSpPr/>
            <p:nvPr/>
          </p:nvSpPr>
          <p:spPr>
            <a:xfrm>
              <a:off x="6804571" y="1070746"/>
              <a:ext cx="1368153" cy="712683"/>
            </a:xfrm>
            <a:prstGeom prst="roundRect">
              <a:avLst/>
            </a:prstGeom>
            <a:solidFill>
              <a:srgbClr val="E5FB11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840" y="1129811"/>
              <a:ext cx="1083427" cy="589715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499156" y="2793181"/>
            <a:ext cx="287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asymmetry parameter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9446" y="3384351"/>
            <a:ext cx="3836231" cy="30689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22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62806" y="1062027"/>
            <a:ext cx="3793670" cy="424963"/>
            <a:chOff x="3629876" y="1227050"/>
            <a:chExt cx="3793670" cy="424963"/>
          </a:xfrm>
        </p:grpSpPr>
        <p:sp>
          <p:nvSpPr>
            <p:cNvPr id="36" name="Rounded Rectangle 35"/>
            <p:cNvSpPr/>
            <p:nvPr/>
          </p:nvSpPr>
          <p:spPr>
            <a:xfrm>
              <a:off x="3629876" y="1227776"/>
              <a:ext cx="709194" cy="422031"/>
            </a:xfrm>
            <a:prstGeom prst="roundRect">
              <a:avLst/>
            </a:prstGeom>
            <a:solidFill>
              <a:srgbClr val="C0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627102" y="1227050"/>
              <a:ext cx="1259908" cy="424963"/>
            </a:xfrm>
            <a:prstGeom prst="roundRect">
              <a:avLst/>
            </a:prstGeom>
            <a:solidFill>
              <a:schemeClr val="bg1">
                <a:lumMod val="6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075851" y="1227050"/>
              <a:ext cx="1347695" cy="4166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443250" y="1156684"/>
            <a:ext cx="216982" cy="273842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Quantum interference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14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9512" y="62068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 Doppler broadening</a:t>
            </a:r>
            <a:r>
              <a:rPr lang="en-US" dirty="0" smtClean="0"/>
              <a:t> by convolving with Gaussian:</a:t>
            </a:r>
            <a:endParaRPr lang="en-US" dirty="0"/>
          </a:p>
        </p:txBody>
      </p:sp>
      <p:pic>
        <p:nvPicPr>
          <p:cNvPr id="9221" name="Picture 5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1052736"/>
            <a:ext cx="2565018" cy="259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7164288" y="2212261"/>
            <a:ext cx="1368153" cy="712683"/>
            <a:chOff x="6804571" y="1070746"/>
            <a:chExt cx="1368153" cy="712683"/>
          </a:xfrm>
        </p:grpSpPr>
        <p:sp>
          <p:nvSpPr>
            <p:cNvPr id="21" name="Rounded Rectangle 20"/>
            <p:cNvSpPr/>
            <p:nvPr/>
          </p:nvSpPr>
          <p:spPr>
            <a:xfrm>
              <a:off x="6804571" y="1070746"/>
              <a:ext cx="1368153" cy="712683"/>
            </a:xfrm>
            <a:prstGeom prst="roundRect">
              <a:avLst/>
            </a:prstGeom>
            <a:solidFill>
              <a:srgbClr val="E5FB11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840" y="1129811"/>
              <a:ext cx="1083427" cy="58971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491880" y="1155964"/>
            <a:ext cx="4728731" cy="1552956"/>
            <a:chOff x="7323042" y="3702210"/>
            <a:chExt cx="4728731" cy="1552956"/>
          </a:xfrm>
        </p:grpSpPr>
        <p:pic>
          <p:nvPicPr>
            <p:cNvPr id="30" name="Picture 2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565" y="3702210"/>
              <a:ext cx="3614476" cy="25295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042" y="4965642"/>
              <a:ext cx="3497143" cy="289524"/>
            </a:xfrm>
            <a:prstGeom prst="rect">
              <a:avLst/>
            </a:prstGeom>
          </p:spPr>
        </p:pic>
        <p:sp>
          <p:nvSpPr>
            <p:cNvPr id="32" name="Right Brace 31"/>
            <p:cNvSpPr/>
            <p:nvPr/>
          </p:nvSpPr>
          <p:spPr>
            <a:xfrm rot="5400000">
              <a:off x="9284671" y="3709866"/>
              <a:ext cx="288032" cy="972304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079841" y="4375724"/>
              <a:ext cx="6976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Voigt</a:t>
              </a:r>
              <a:endParaRPr lang="en-US" dirty="0"/>
            </a:p>
          </p:txBody>
        </p:sp>
        <p:sp>
          <p:nvSpPr>
            <p:cNvPr id="34" name="Right Brace 33"/>
            <p:cNvSpPr/>
            <p:nvPr/>
          </p:nvSpPr>
          <p:spPr>
            <a:xfrm rot="5400000">
              <a:off x="10594936" y="3685448"/>
              <a:ext cx="288032" cy="1088078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058855" y="4409193"/>
              <a:ext cx="1992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“Dispersive” Voigt</a:t>
              </a:r>
              <a:endParaRPr lang="en-US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7758341" y="973087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Fano</a:t>
            </a:r>
            <a:r>
              <a:rPr lang="en-US" b="1" dirty="0" smtClean="0"/>
              <a:t>-</a:t>
            </a:r>
          </a:p>
          <a:p>
            <a:r>
              <a:rPr lang="en-US" b="1" dirty="0" smtClean="0"/>
              <a:t>Voigt”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755576" y="4293096"/>
            <a:ext cx="1872186" cy="1872208"/>
            <a:chOff x="755576" y="4293096"/>
            <a:chExt cx="1872186" cy="1872208"/>
          </a:xfrm>
        </p:grpSpPr>
        <p:sp>
          <p:nvSpPr>
            <p:cNvPr id="29" name="Rounded Rectangle 28"/>
            <p:cNvSpPr/>
            <p:nvPr/>
          </p:nvSpPr>
          <p:spPr>
            <a:xfrm>
              <a:off x="1043608" y="5013176"/>
              <a:ext cx="1208639" cy="425521"/>
            </a:xfrm>
            <a:prstGeom prst="roundRect">
              <a:avLst/>
            </a:prstGeom>
            <a:solidFill>
              <a:srgbClr val="E5FB11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15" y="5144082"/>
              <a:ext cx="951770" cy="21257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55576" y="4293096"/>
              <a:ext cx="1872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Apparent shift</a:t>
              </a:r>
            </a:p>
            <a:p>
              <a:r>
                <a:rPr lang="en-US" b="1" dirty="0" smtClean="0"/>
                <a:t>of line center: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5576" y="5518973"/>
              <a:ext cx="1872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Proportional to</a:t>
              </a:r>
            </a:p>
            <a:p>
              <a:r>
                <a:rPr lang="en-US" b="1" dirty="0" smtClean="0"/>
                <a:t>line width!</a:t>
              </a:r>
              <a:endParaRPr lang="en-US" b="1" dirty="0"/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9446" y="3384352"/>
            <a:ext cx="3836231" cy="30689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9446" y="3384351"/>
            <a:ext cx="3836230" cy="30689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8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2S-4P quantum </a:t>
            </a:r>
            <a:r>
              <a:rPr lang="de-DE" dirty="0" smtClean="0">
                <a:latin typeface="+mj-lt"/>
              </a:rPr>
              <a:t>interference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78586" y="755412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Hydrogen 2S-4P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2" name="Picture 5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19" y="1175080"/>
            <a:ext cx="3710217" cy="34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246070"/>
            <a:ext cx="4176464" cy="3766591"/>
          </a:xfrm>
          <a:prstGeom prst="rect">
            <a:avLst/>
          </a:prstGeom>
        </p:spPr>
      </p:pic>
      <p:pic>
        <p:nvPicPr>
          <p:cNvPr id="14" name="Picture 4 1" descr="C:\Users\Lothar\Dropbox\MPQ\Conference contributions and talks\2017\2017-05 Berkeley AMO seminar\Talk\emission-pattern-spherical-components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0"/>
          <a:stretch/>
        </p:blipFill>
        <p:spPr bwMode="auto">
          <a:xfrm>
            <a:off x="7520880" y="2132856"/>
            <a:ext cx="1371600" cy="17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 2" descr="C:\Users\Lothar\Dropbox\MPQ\Conference contributions and talks\2017\2017-05 Berkeley AMO seminar\Talk\emission-pattern-spherical-components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55"/>
          <a:stretch/>
        </p:blipFill>
        <p:spPr bwMode="auto">
          <a:xfrm>
            <a:off x="7452320" y="4287172"/>
            <a:ext cx="1371600" cy="9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587159" y="2268095"/>
            <a:ext cx="2548765" cy="3033113"/>
            <a:chOff x="4587159" y="2268095"/>
            <a:chExt cx="2548765" cy="3033113"/>
          </a:xfrm>
        </p:grpSpPr>
        <p:pic>
          <p:nvPicPr>
            <p:cNvPr id="1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3315307"/>
              <a:ext cx="1913141" cy="212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4554258"/>
              <a:ext cx="1616912" cy="2509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5088637"/>
              <a:ext cx="2203884" cy="212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2780928"/>
              <a:ext cx="1441369" cy="2509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587159" y="3933056"/>
                  <a:ext cx="12858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𝝅</m:t>
                      </m:r>
                    </m:oMath>
                  </a14:m>
                  <a:r>
                    <a:rPr lang="en-US" b="1" dirty="0" smtClean="0"/>
                    <a:t> decay</a:t>
                  </a:r>
                  <a:endParaRPr lang="en-US" b="1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7159" y="3933056"/>
                  <a:ext cx="1285800" cy="369332"/>
                </a:xfrm>
                <a:prstGeom prst="rect">
                  <a:avLst/>
                </a:prstGeom>
                <a:blipFill>
                  <a:blip r:embed="rId14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591682" y="2268095"/>
                  <a:ext cx="170851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a14:m>
                  <a:r>
                    <a:rPr lang="en-US" b="1" dirty="0" smtClean="0"/>
                    <a:t>/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r>
                    <a:rPr lang="en-US" b="1" dirty="0" smtClean="0"/>
                    <a:t> decay</a:t>
                  </a:r>
                  <a:endParaRPr lang="en-US" b="1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1682" y="2268095"/>
                  <a:ext cx="1708510" cy="369332"/>
                </a:xfrm>
                <a:prstGeom prst="rect">
                  <a:avLst/>
                </a:prstGeom>
                <a:blipFill>
                  <a:blip r:embed="rId15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378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2S-4P quantum </a:t>
            </a:r>
            <a:r>
              <a:rPr lang="de-DE" dirty="0" smtClean="0">
                <a:latin typeface="+mj-lt"/>
              </a:rPr>
              <a:t>interference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16</a:t>
            </a:fld>
            <a:endParaRPr lang="en-US"/>
          </a:p>
        </p:txBody>
      </p:sp>
      <p:pic>
        <p:nvPicPr>
          <p:cNvPr id="13" name="Picture 2" descr="C:\Users\Lothar\Dropbox\MPQ\Conference contributions and talks\2017\2017-05 Berkeley AMO seminar\Talk\Maisenbacher-2S-4P_abs_freq-exp_setup-2017-05-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" y="548679"/>
            <a:ext cx="4607905" cy="27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Lothar\Dropbox\MPQ\Conference contributions and talks\2017\2017-05 Berkeley AMO seminar\Talk\Maisenbacher-2S-4P_abs_freq-exp_results-2017-03-30_types_Aonl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460" y="2852936"/>
            <a:ext cx="524902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501008"/>
            <a:ext cx="2945667" cy="235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 1" descr="C:\Users\Lothar\Dropbox\MPQ\Conference contributions and talks\2017\2017-05 Berkeley AMO seminar\Talk\emission-pattern-spherical-component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0"/>
          <a:stretch/>
        </p:blipFill>
        <p:spPr bwMode="auto">
          <a:xfrm>
            <a:off x="4844291" y="674327"/>
            <a:ext cx="1198447" cy="14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 2" descr="C:\Users\Lothar\Dropbox\MPQ\Conference contributions and talks\2017\2017-05 Berkeley AMO seminar\Talk\emission-pattern-spherical-component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55"/>
          <a:stretch/>
        </p:blipFill>
        <p:spPr bwMode="auto">
          <a:xfrm>
            <a:off x="6372200" y="952901"/>
            <a:ext cx="1296144" cy="93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5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2S-4P quantum </a:t>
            </a:r>
            <a:r>
              <a:rPr lang="de-DE" dirty="0" smtClean="0">
                <a:latin typeface="+mj-lt"/>
              </a:rPr>
              <a:t>interference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2" descr="C:\Users\Lothar\Dropbox\MPQ\Conference contributions and talks\2017\2017-05 Berkeley AMO seminar\Talk\Maisenbacher-2S-4P_abs_freq-exp_results-2017-03-30_types_ABon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23530"/>
            <a:ext cx="906367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779912" y="1177007"/>
            <a:ext cx="591639" cy="307777"/>
            <a:chOff x="3779912" y="1177007"/>
            <a:chExt cx="591639" cy="307777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779912" y="1248184"/>
              <a:ext cx="0" cy="164592"/>
            </a:xfrm>
            <a:prstGeom prst="straightConnector1">
              <a:avLst/>
            </a:prstGeom>
            <a:ln w="28575">
              <a:solidFill>
                <a:srgbClr val="FF0080"/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11782" y="1177007"/>
              <a:ext cx="559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80"/>
                  </a:solidFill>
                  <a:latin typeface="CMU Serif" panose="02000603000000000000" pitchFamily="2" charset="0"/>
                  <a:ea typeface="CMU Serif" panose="02000603000000000000" pitchFamily="2" charset="0"/>
                  <a:cs typeface="CMU Serif" panose="02000603000000000000" pitchFamily="2" charset="0"/>
                </a:rPr>
                <a:t>PRP</a:t>
              </a:r>
              <a:endParaRPr lang="en-US" sz="1400" dirty="0">
                <a:solidFill>
                  <a:srgbClr val="FF008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47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796136" y="5157191"/>
            <a:ext cx="2160240" cy="214826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187624" y="5157192"/>
            <a:ext cx="2232248" cy="214825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692696"/>
            <a:ext cx="9444438" cy="537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699189"/>
            <a:ext cx="9444438" cy="537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2S-4P quantum </a:t>
            </a:r>
            <a:r>
              <a:rPr lang="de-DE" dirty="0" smtClean="0">
                <a:latin typeface="+mj-lt"/>
              </a:rPr>
              <a:t>interference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779912" y="1177007"/>
            <a:ext cx="591639" cy="307777"/>
            <a:chOff x="3779912" y="1177007"/>
            <a:chExt cx="591639" cy="30777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79912" y="1248184"/>
              <a:ext cx="0" cy="164592"/>
            </a:xfrm>
            <a:prstGeom prst="straightConnector1">
              <a:avLst/>
            </a:prstGeom>
            <a:ln w="28575">
              <a:solidFill>
                <a:srgbClr val="FF0080"/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811782" y="1177007"/>
              <a:ext cx="559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80"/>
                  </a:solidFill>
                  <a:latin typeface="CMU Serif" panose="02000603000000000000" pitchFamily="2" charset="0"/>
                  <a:ea typeface="CMU Serif" panose="02000603000000000000" pitchFamily="2" charset="0"/>
                  <a:cs typeface="CMU Serif" panose="02000603000000000000" pitchFamily="2" charset="0"/>
                </a:rPr>
                <a:t>PRP</a:t>
              </a:r>
              <a:endParaRPr lang="en-US" sz="1400" dirty="0">
                <a:solidFill>
                  <a:srgbClr val="FF008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85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115" y="699189"/>
            <a:ext cx="9411643" cy="537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2S-4P quantum </a:t>
            </a:r>
            <a:r>
              <a:rPr lang="de-DE" dirty="0">
                <a:latin typeface="+mj-lt"/>
              </a:rPr>
              <a:t>interference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19</a:t>
            </a:fld>
            <a:endParaRPr lang="en-US"/>
          </a:p>
        </p:txBody>
      </p:sp>
      <p:pic>
        <p:nvPicPr>
          <p:cNvPr id="15363" name="Picture 3" hidden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073" y="893210"/>
            <a:ext cx="7137267" cy="497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50" y="6128376"/>
            <a:ext cx="3614472" cy="25295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79912" y="1177007"/>
            <a:ext cx="591639" cy="307777"/>
            <a:chOff x="3779912" y="1177007"/>
            <a:chExt cx="591639" cy="30777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79912" y="1248184"/>
              <a:ext cx="0" cy="164592"/>
            </a:xfrm>
            <a:prstGeom prst="straightConnector1">
              <a:avLst/>
            </a:prstGeom>
            <a:ln w="28575">
              <a:solidFill>
                <a:srgbClr val="FF0080"/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811782" y="1177007"/>
              <a:ext cx="559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80"/>
                  </a:solidFill>
                  <a:latin typeface="CMU Serif" panose="02000603000000000000" pitchFamily="2" charset="0"/>
                  <a:ea typeface="CMU Serif" panose="02000603000000000000" pitchFamily="2" charset="0"/>
                  <a:cs typeface="CMU Serif" panose="02000603000000000000" pitchFamily="2" charset="0"/>
                </a:rPr>
                <a:t>PRP</a:t>
              </a:r>
              <a:endParaRPr lang="en-US" sz="1400" dirty="0">
                <a:solidFill>
                  <a:srgbClr val="FF008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3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Fundamental </a:t>
            </a:r>
            <a:r>
              <a:rPr lang="de-DE" dirty="0" smtClean="0">
                <a:latin typeface="+mj-lt"/>
              </a:rPr>
              <a:t>constants and hydrogen spectroscopy</a:t>
            </a:r>
            <a:endParaRPr lang="en-US" dirty="0">
              <a:latin typeface="+mj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61" name="Textfeld 101 1"/>
          <p:cNvSpPr txBox="1"/>
          <p:nvPr/>
        </p:nvSpPr>
        <p:spPr bwMode="auto">
          <a:xfrm>
            <a:off x="13820094" y="2631884"/>
            <a:ext cx="1826054" cy="1013107"/>
          </a:xfrm>
          <a:prstGeom prst="rect">
            <a:avLst/>
          </a:prstGeom>
          <a:noFill/>
          <a:ln>
            <a:noFill/>
          </a:ln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191471" y="611396"/>
            <a:ext cx="8789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Optima"/>
              </a:rPr>
              <a:t>Hydrogen energy levels </a:t>
            </a:r>
            <a:r>
              <a:rPr lang="en-US" b="1" dirty="0" smtClean="0">
                <a:cs typeface="Optima"/>
              </a:rPr>
              <a:t>in SI units</a:t>
            </a:r>
            <a:r>
              <a:rPr lang="en-US" dirty="0" smtClean="0">
                <a:cs typeface="Optima"/>
              </a:rPr>
              <a:t> including relativistic, recoil, QED</a:t>
            </a:r>
            <a:r>
              <a:rPr lang="en-US" dirty="0">
                <a:cs typeface="Optima"/>
              </a:rPr>
              <a:t> </a:t>
            </a:r>
            <a:r>
              <a:rPr lang="en-US" dirty="0" smtClean="0">
                <a:cs typeface="Optima"/>
              </a:rPr>
              <a:t>and finite nuclear size corrections:</a:t>
            </a:r>
            <a:endParaRPr lang="en-US" dirty="0">
              <a:cs typeface="Optim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1571084" y="214563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cs typeface="Optima"/>
              </a:rPr>
              <a:t>Rydberg</a:t>
            </a:r>
          </a:p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constant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092280" y="2145629"/>
            <a:ext cx="1582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cs typeface="Optima"/>
              </a:rPr>
              <a:t>RMS proton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charge radius</a:t>
            </a: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3707904" y="2145630"/>
            <a:ext cx="10823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00B0F0"/>
                </a:solidFill>
                <a:cs typeface="Optima"/>
              </a:rPr>
              <a:t>Fine</a:t>
            </a:r>
          </a:p>
          <a:p>
            <a:pPr algn="r"/>
            <a:r>
              <a:rPr lang="en-US" dirty="0" smtClean="0">
                <a:solidFill>
                  <a:srgbClr val="00B0F0"/>
                </a:solidFill>
                <a:cs typeface="Optima"/>
              </a:rPr>
              <a:t>structure</a:t>
            </a:r>
          </a:p>
          <a:p>
            <a:pPr algn="r"/>
            <a:r>
              <a:rPr lang="en-US" dirty="0" smtClean="0">
                <a:solidFill>
                  <a:srgbClr val="00B0F0"/>
                </a:solidFill>
                <a:cs typeface="Optima"/>
              </a:rPr>
              <a:t>constant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727768" y="2145630"/>
            <a:ext cx="12490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  <a:cs typeface="Optima"/>
              </a:rPr>
              <a:t>electron</a:t>
            </a:r>
            <a:r>
              <a:rPr lang="en-US" dirty="0" smtClean="0">
                <a:solidFill>
                  <a:srgbClr val="92D050"/>
                </a:solidFill>
              </a:rPr>
              <a:t> –</a:t>
            </a:r>
          </a:p>
          <a:p>
            <a:r>
              <a:rPr lang="en-US" dirty="0" smtClean="0">
                <a:solidFill>
                  <a:srgbClr val="92D050"/>
                </a:solidFill>
                <a:cs typeface="Optima"/>
              </a:rPr>
              <a:t>proton</a:t>
            </a:r>
          </a:p>
          <a:p>
            <a:r>
              <a:rPr lang="en-US" dirty="0" smtClean="0">
                <a:solidFill>
                  <a:srgbClr val="92D050"/>
                </a:solidFill>
                <a:cs typeface="Optima"/>
              </a:rPr>
              <a:t>mass ratio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5576" y="1324529"/>
            <a:ext cx="7423362" cy="871547"/>
            <a:chOff x="755576" y="1324529"/>
            <a:chExt cx="7423362" cy="871547"/>
          </a:xfrm>
        </p:grpSpPr>
        <p:sp>
          <p:nvSpPr>
            <p:cNvPr id="164" name="Rounded Rectangle 163"/>
            <p:cNvSpPr/>
            <p:nvPr/>
          </p:nvSpPr>
          <p:spPr>
            <a:xfrm>
              <a:off x="4416753" y="1603182"/>
              <a:ext cx="272369" cy="300548"/>
            </a:xfrm>
            <a:prstGeom prst="roundRect">
              <a:avLst/>
            </a:prstGeom>
            <a:solidFill>
              <a:srgbClr val="00B0F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4783964" y="1358112"/>
              <a:ext cx="574178" cy="837964"/>
            </a:xfrm>
            <a:prstGeom prst="roundRect">
              <a:avLst/>
            </a:prstGeom>
            <a:solidFill>
              <a:srgbClr val="92D05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7676053" y="1484784"/>
              <a:ext cx="352331" cy="504056"/>
            </a:xfrm>
            <a:prstGeom prst="roundRect">
              <a:avLst/>
            </a:prstGeom>
            <a:solidFill>
              <a:srgbClr val="C0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1822467" y="1484784"/>
              <a:ext cx="552750" cy="5040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324529"/>
              <a:ext cx="7423362" cy="80832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278164" y="3087913"/>
            <a:ext cx="3172663" cy="1133175"/>
            <a:chOff x="3278164" y="3087913"/>
            <a:chExt cx="3172663" cy="1133175"/>
          </a:xfrm>
        </p:grpSpPr>
        <p:sp>
          <p:nvSpPr>
            <p:cNvPr id="169" name="Right Brace 168"/>
            <p:cNvSpPr/>
            <p:nvPr/>
          </p:nvSpPr>
          <p:spPr>
            <a:xfrm rot="5400000">
              <a:off x="4781037" y="2059042"/>
              <a:ext cx="166919" cy="2224662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3278164" y="3297758"/>
              <a:ext cx="31726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Measured with high precision</a:t>
              </a:r>
            </a:p>
            <a:p>
              <a:r>
                <a:rPr lang="en-US" dirty="0" smtClean="0"/>
                <a:t>in Penning trap and atom</a:t>
              </a:r>
            </a:p>
            <a:p>
              <a:pPr algn="ctr"/>
              <a:r>
                <a:rPr lang="en-US" dirty="0" smtClean="0"/>
                <a:t>interferometry experiments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47299" y="2810914"/>
            <a:ext cx="7656460" cy="834110"/>
            <a:chOff x="1147299" y="2810914"/>
            <a:chExt cx="7656460" cy="834110"/>
          </a:xfrm>
        </p:grpSpPr>
        <p:sp>
          <p:nvSpPr>
            <p:cNvPr id="171" name="Right Brace 170"/>
            <p:cNvSpPr/>
            <p:nvPr/>
          </p:nvSpPr>
          <p:spPr>
            <a:xfrm rot="5400000">
              <a:off x="7768756" y="2062429"/>
              <a:ext cx="166919" cy="1663889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6900674" y="2998693"/>
              <a:ext cx="19030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Determined from</a:t>
              </a:r>
            </a:p>
            <a:p>
              <a:pPr algn="ctr"/>
              <a:r>
                <a:rPr lang="en-US" dirty="0" smtClean="0"/>
                <a:t>H spectroscopy</a:t>
              </a:r>
              <a:endParaRPr lang="en-US" dirty="0"/>
            </a:p>
          </p:txBody>
        </p:sp>
        <p:sp>
          <p:nvSpPr>
            <p:cNvPr id="173" name="Right Brace 172"/>
            <p:cNvSpPr/>
            <p:nvPr/>
          </p:nvSpPr>
          <p:spPr>
            <a:xfrm rot="5400000">
              <a:off x="2012509" y="2418078"/>
              <a:ext cx="166919" cy="952592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147299" y="2998692"/>
              <a:ext cx="19030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Determined from</a:t>
              </a:r>
            </a:p>
            <a:p>
              <a:pPr algn="ctr"/>
              <a:r>
                <a:rPr lang="en-US" dirty="0" smtClean="0"/>
                <a:t>H spectroscopy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5661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283968" y="1700808"/>
                <a:ext cx="4637442" cy="948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  <m:r>
                          <a:rPr lang="en-US" i="1">
                            <a:latin typeface="Cambria Math"/>
                          </a:rPr>
                          <m:t>/2</m:t>
                        </m:r>
                      </m:sub>
                    </m:sSub>
                  </m:oMath>
                </a14:m>
                <a:r>
                  <a:rPr lang="en-US" dirty="0" smtClean="0"/>
                  <a:t> gives 4P fine structure splitting, which is </a:t>
                </a:r>
                <a:r>
                  <a:rPr lang="en-US" b="1" dirty="0" smtClean="0"/>
                  <a:t>very sensitive to quantum interference</a:t>
                </a:r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1700808"/>
                <a:ext cx="4637442" cy="948208"/>
              </a:xfrm>
              <a:prstGeom prst="rect">
                <a:avLst/>
              </a:prstGeom>
              <a:blipFill rotWithShape="1">
                <a:blip r:embed="rId8"/>
                <a:stretch>
                  <a:fillRect l="-1184" t="-3205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4283968" y="3142709"/>
            <a:ext cx="4615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Theory prediction [CODATA2014], essentially </a:t>
            </a:r>
            <a:r>
              <a:rPr lang="en-US" b="1" dirty="0" smtClean="0"/>
              <a:t>free from finite size corrections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283968" y="4581128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Our result is in good agreement with theory prediction: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4P fine structure splitting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20</a:t>
            </a:fld>
            <a:endParaRPr lang="en-US"/>
          </a:p>
        </p:txBody>
      </p:sp>
      <p:pic>
        <p:nvPicPr>
          <p:cNvPr id="16" name="Picture 2 1" descr="C:\Users\Lothar\Dropbox\MPQ\Conference contributions and talks\2017\2017-05 Berkeley AMO seminar\Talk\Maisenbacher-2S-4P_abs_freq-level_scheme-2017-04-17_sketch_interv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6" y="890737"/>
            <a:ext cx="3951918" cy="19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 2" descr="C:\Users\Lothar\Dropbox\MPQ\Conference contributions and talks\2017\2017-05 Berkeley AMO seminar\Talk\Maisenbacher-2S-4P_abs_freq-level_scheme-2017-04-17_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19860"/>
            <a:ext cx="3901772" cy="28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88579"/>
            <a:ext cx="3690666" cy="280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49080"/>
            <a:ext cx="3567237" cy="294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373216"/>
            <a:ext cx="4397712" cy="306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89" y="836712"/>
            <a:ext cx="3638856" cy="2788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89" y="1277935"/>
            <a:ext cx="3638857" cy="2788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2" name="Rectangle 21"/>
          <p:cNvSpPr/>
          <p:nvPr/>
        </p:nvSpPr>
        <p:spPr>
          <a:xfrm>
            <a:off x="3491880" y="6165304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A. Beyer, L. </a:t>
            </a:r>
            <a:r>
              <a:rPr lang="en-US" sz="1400" dirty="0" err="1" smtClean="0"/>
              <a:t>Maisenbacher</a:t>
            </a:r>
            <a:r>
              <a:rPr lang="en-US" sz="1400" dirty="0" smtClean="0"/>
              <a:t>, A. </a:t>
            </a:r>
            <a:r>
              <a:rPr lang="en-US" sz="1400" dirty="0" err="1" smtClean="0"/>
              <a:t>Matveev</a:t>
            </a:r>
            <a:r>
              <a:rPr lang="en-US" sz="1400" dirty="0"/>
              <a:t> </a:t>
            </a:r>
            <a:r>
              <a:rPr lang="en-US" sz="1400" dirty="0" smtClean="0"/>
              <a:t>et al., </a:t>
            </a:r>
            <a:r>
              <a:rPr lang="en-US" sz="1400" i="1" dirty="0" smtClean="0"/>
              <a:t>Science</a:t>
            </a:r>
            <a:r>
              <a:rPr lang="en-US" sz="1400" dirty="0" smtClean="0"/>
              <a:t> </a:t>
            </a:r>
            <a:r>
              <a:rPr lang="en-US" sz="1400" b="1" dirty="0" smtClean="0"/>
              <a:t>358</a:t>
            </a:r>
            <a:r>
              <a:rPr lang="en-US" sz="1400" dirty="0" smtClean="0"/>
              <a:t>, 79 (2017)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4P fine structure centroid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21</a:t>
            </a:fld>
            <a:endParaRPr lang="en-US"/>
          </a:p>
        </p:txBody>
      </p:sp>
      <p:pic>
        <p:nvPicPr>
          <p:cNvPr id="15" name="Picture 2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166" y="890737"/>
            <a:ext cx="3951918" cy="196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 2" descr="C:\Users\Lothar\Dropbox\MPQ\Conference contributions and talks\2017\2017-05 Berkeley AMO seminar\Talk\Maisenbacher-2S-4P_abs_freq-level_scheme-2017-04-17_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19860"/>
            <a:ext cx="3901772" cy="28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89" y="2492351"/>
            <a:ext cx="2526475" cy="52114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283968" y="1700808"/>
            <a:ext cx="4637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Fine structure centroid </a:t>
            </a:r>
            <a:r>
              <a:rPr lang="en-US" b="1" dirty="0"/>
              <a:t>insensitive to quantum interference to a high degree</a:t>
            </a:r>
            <a:r>
              <a:rPr lang="en-US" dirty="0"/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89" y="836712"/>
            <a:ext cx="3638856" cy="278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89" y="1277935"/>
            <a:ext cx="3638857" cy="278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249579"/>
            <a:ext cx="3850665" cy="25142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283968" y="3645024"/>
            <a:ext cx="4637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uncertainty is four times smaller than the proton radius discrepancy for the 2S-4P transition.</a:t>
            </a:r>
            <a:endParaRPr lang="en-US" b="1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3491880" y="6165304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A. Beyer, L. </a:t>
            </a:r>
            <a:r>
              <a:rPr lang="en-US" sz="1400" dirty="0" err="1" smtClean="0"/>
              <a:t>Maisenbacher</a:t>
            </a:r>
            <a:r>
              <a:rPr lang="en-US" sz="1400" dirty="0" smtClean="0"/>
              <a:t>, A. </a:t>
            </a:r>
            <a:r>
              <a:rPr lang="en-US" sz="1400" dirty="0" err="1" smtClean="0"/>
              <a:t>Matveev</a:t>
            </a:r>
            <a:r>
              <a:rPr lang="en-US" sz="1400" dirty="0"/>
              <a:t> </a:t>
            </a:r>
            <a:r>
              <a:rPr lang="en-US" sz="1400" dirty="0" smtClean="0"/>
              <a:t>et al., </a:t>
            </a:r>
            <a:r>
              <a:rPr lang="en-US" sz="1400" i="1" dirty="0" smtClean="0"/>
              <a:t>Science</a:t>
            </a:r>
            <a:r>
              <a:rPr lang="en-US" sz="1400" dirty="0" smtClean="0"/>
              <a:t> </a:t>
            </a:r>
            <a:r>
              <a:rPr lang="en-US" sz="1400" b="1" dirty="0" smtClean="0"/>
              <a:t>358</a:t>
            </a:r>
            <a:r>
              <a:rPr lang="en-US" sz="1400" dirty="0" smtClean="0"/>
              <a:t>, 79 (2017)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49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Corrections at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0979" y="755412"/>
            <a:ext cx="648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 shape-dependent corrections for the 2S-4P</a:t>
            </a:r>
            <a:r>
              <a:rPr lang="en-US" baseline="-25000" dirty="0" smtClean="0"/>
              <a:t>1/2</a:t>
            </a:r>
            <a:r>
              <a:rPr lang="en-US" dirty="0" smtClean="0"/>
              <a:t> transition: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0979" y="3761860"/>
            <a:ext cx="8604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 though the line shape-dependent corrections reach up to </a:t>
            </a:r>
            <a:r>
              <a:rPr lang="en-US" b="1" dirty="0" smtClean="0"/>
              <a:t>8 kHz</a:t>
            </a:r>
            <a:r>
              <a:rPr lang="en-US" dirty="0" smtClean="0"/>
              <a:t>, the final frequency agrees within </a:t>
            </a:r>
            <a:r>
              <a:rPr lang="en-US" b="1" dirty="0" smtClean="0"/>
              <a:t>0.4 kHz</a:t>
            </a:r>
            <a:r>
              <a:rPr lang="en-US" dirty="0" smtClean="0"/>
              <a:t> for all line shapes considered.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ounded Rectangle 7"/>
          <p:cNvSpPr/>
          <p:nvPr/>
        </p:nvSpPr>
        <p:spPr>
          <a:xfrm>
            <a:off x="250979" y="3300613"/>
            <a:ext cx="8435821" cy="200395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8682"/>
            <a:ext cx="8676456" cy="236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1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Proton radius </a:t>
            </a:r>
            <a:r>
              <a:rPr lang="de-DE" dirty="0" smtClean="0">
                <a:latin typeface="+mj-lt"/>
              </a:rPr>
              <a:t>and Rydberg </a:t>
            </a:r>
            <a:r>
              <a:rPr lang="de-DE" dirty="0">
                <a:latin typeface="+mj-lt"/>
              </a:rPr>
              <a:t>constant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20072" y="2204864"/>
                <a:ext cx="3500264" cy="2052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Use the 2S-4P fine structure centroid and 1S-2S result to extract proton radius and Rydberg constant,</a:t>
                </a:r>
              </a:p>
              <a:p>
                <a:r>
                  <a:rPr lang="en-US" dirty="0" smtClean="0"/>
                  <a:t>leading </a:t>
                </a:r>
                <a:r>
                  <a:rPr lang="en-US" dirty="0"/>
                  <a:t>to the </a:t>
                </a:r>
                <a:r>
                  <a:rPr lang="en-US" b="1" dirty="0"/>
                  <a:t>most accurate determination of </a:t>
                </a:r>
                <a:r>
                  <a:rPr lang="en-US" dirty="0">
                    <a:cs typeface="Optima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>
                    <a:cs typeface="Optim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cs typeface="Optima"/>
                  </a:rPr>
                  <a:t>] </a:t>
                </a:r>
                <a:r>
                  <a:rPr lang="en-US" b="1" dirty="0"/>
                  <a:t>from H </a:t>
                </a:r>
                <a:r>
                  <a:rPr lang="en-US" b="1" dirty="0" smtClean="0"/>
                  <a:t>spectroscopy</a:t>
                </a:r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2204864"/>
                <a:ext cx="3500264" cy="2052741"/>
              </a:xfrm>
              <a:prstGeom prst="rect">
                <a:avLst/>
              </a:prstGeom>
              <a:blipFill>
                <a:blip r:embed="rId6"/>
                <a:stretch>
                  <a:fillRect l="-1391" t="-1786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5220072" y="5097958"/>
            <a:ext cx="3500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Consistent with </a:t>
            </a:r>
            <a:r>
              <a:rPr lang="en-US" dirty="0" err="1" smtClean="0"/>
              <a:t>muonic</a:t>
            </a:r>
            <a:r>
              <a:rPr lang="en-US" dirty="0" smtClean="0"/>
              <a:t> hydrogen value, but discrepancy of 3.3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 with H world data.</a:t>
            </a:r>
          </a:p>
        </p:txBody>
      </p:sp>
      <p:pic>
        <p:nvPicPr>
          <p:cNvPr id="16386" name="Picture 2 2" descr="C:\Users\Lothar\Dropbox\MPQ\Conference contributions and talks\2017\2017-05 Berkeley AMO seminar\Talk\Fig1-flatten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2430"/>
            <a:ext cx="4392488" cy="567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55" y="1539705"/>
            <a:ext cx="2526475" cy="521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01568"/>
            <a:ext cx="3672408" cy="61160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Rectangle 17"/>
          <p:cNvSpPr/>
          <p:nvPr/>
        </p:nvSpPr>
        <p:spPr>
          <a:xfrm>
            <a:off x="3491880" y="6165304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A. Beyer, L. </a:t>
            </a:r>
            <a:r>
              <a:rPr lang="en-US" sz="1400" dirty="0" err="1" smtClean="0"/>
              <a:t>Maisenbacher</a:t>
            </a:r>
            <a:r>
              <a:rPr lang="en-US" sz="1400" dirty="0" smtClean="0"/>
              <a:t>, A. </a:t>
            </a:r>
            <a:r>
              <a:rPr lang="en-US" sz="1400" dirty="0" err="1" smtClean="0"/>
              <a:t>Matveev</a:t>
            </a:r>
            <a:r>
              <a:rPr lang="en-US" sz="1400" dirty="0"/>
              <a:t> </a:t>
            </a:r>
            <a:r>
              <a:rPr lang="en-US" sz="1400" dirty="0" smtClean="0"/>
              <a:t>et al., </a:t>
            </a:r>
            <a:r>
              <a:rPr lang="en-US" sz="1400" i="1" dirty="0" smtClean="0"/>
              <a:t>Science</a:t>
            </a:r>
            <a:r>
              <a:rPr lang="en-US" sz="1400" dirty="0" smtClean="0"/>
              <a:t> </a:t>
            </a:r>
            <a:r>
              <a:rPr lang="en-US" sz="1400" b="1" dirty="0" smtClean="0"/>
              <a:t>358</a:t>
            </a:r>
            <a:r>
              <a:rPr lang="en-US" sz="1400" dirty="0" smtClean="0"/>
              <a:t>, 79 (2017)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92696"/>
            <a:ext cx="3638856" cy="2788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33919"/>
            <a:ext cx="3638857" cy="27885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464350"/>
            <a:ext cx="4989301" cy="3736436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3" name="TextBox 12" hidden="1"/>
          <p:cNvSpPr txBox="1"/>
          <p:nvPr/>
        </p:nvSpPr>
        <p:spPr>
          <a:xfrm>
            <a:off x="70669" y="2703469"/>
            <a:ext cx="506297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731520" algn="l"/>
              </a:tabLst>
            </a:pPr>
            <a:r>
              <a:rPr lang="en-US" b="1" dirty="0" smtClean="0">
                <a:latin typeface="+mj-lt"/>
                <a:cs typeface="Optima"/>
              </a:rPr>
              <a:t>Other hydrogen spectroscopy projects:</a:t>
            </a:r>
            <a:r>
              <a:rPr lang="en-US" dirty="0">
                <a:latin typeface="+mj-lt"/>
                <a:cs typeface="Optima"/>
              </a:rPr>
              <a:t/>
            </a:r>
            <a:br>
              <a:rPr lang="en-US" dirty="0">
                <a:latin typeface="+mj-lt"/>
                <a:cs typeface="Optima"/>
              </a:rPr>
            </a:br>
            <a:r>
              <a:rPr lang="en-US" dirty="0" smtClean="0">
                <a:latin typeface="+mj-lt"/>
                <a:cs typeface="Optima"/>
              </a:rPr>
              <a:t>1S-3S:	Two-photon spectroscopy with CW laser </a:t>
            </a:r>
            <a:r>
              <a:rPr lang="en-US" dirty="0">
                <a:latin typeface="+mj-lt"/>
                <a:cs typeface="Optima"/>
              </a:rPr>
              <a:t>	</a:t>
            </a:r>
            <a:r>
              <a:rPr lang="en-US" dirty="0" smtClean="0">
                <a:latin typeface="+mj-lt"/>
                <a:cs typeface="Optima"/>
              </a:rPr>
              <a:t>(</a:t>
            </a:r>
            <a:r>
              <a:rPr lang="en-US" dirty="0">
                <a:cs typeface="Optima"/>
              </a:rPr>
              <a:t>LKB, </a:t>
            </a:r>
            <a:r>
              <a:rPr lang="en-US" dirty="0" smtClean="0">
                <a:cs typeface="Optima"/>
              </a:rPr>
              <a:t>Paris) </a:t>
            </a:r>
            <a:r>
              <a:rPr lang="en-US" dirty="0" smtClean="0">
                <a:latin typeface="+mj-lt"/>
                <a:cs typeface="Optima"/>
              </a:rPr>
              <a:t>and frequency comb (MPQ)</a:t>
            </a:r>
          </a:p>
          <a:p>
            <a:pPr>
              <a:tabLst>
                <a:tab pos="731520" algn="l"/>
              </a:tabLst>
            </a:pPr>
            <a:r>
              <a:rPr lang="en-US" dirty="0">
                <a:solidFill>
                  <a:schemeClr val="accent2"/>
                </a:solidFill>
                <a:cs typeface="Optima"/>
              </a:rPr>
              <a:t>	</a:t>
            </a:r>
            <a:r>
              <a:rPr lang="en-US" dirty="0" smtClean="0">
                <a:solidFill>
                  <a:schemeClr val="accent2"/>
                </a:solidFill>
                <a:cs typeface="Optima"/>
              </a:rPr>
              <a:t>See next talks!</a:t>
            </a:r>
            <a:endParaRPr lang="en-US" dirty="0" smtClean="0">
              <a:solidFill>
                <a:schemeClr val="accent2"/>
              </a:solidFill>
              <a:latin typeface="+mj-lt"/>
              <a:cs typeface="Optima"/>
            </a:endParaRPr>
          </a:p>
          <a:p>
            <a:pPr>
              <a:tabLst>
                <a:tab pos="731520" algn="l"/>
              </a:tabLst>
            </a:pPr>
            <a:r>
              <a:rPr lang="en-US" dirty="0" smtClean="0">
                <a:latin typeface="+mj-lt"/>
                <a:cs typeface="Optima"/>
              </a:rPr>
              <a:t>2S-2P:	Microwave separated oscillatory </a:t>
            </a:r>
            <a:r>
              <a:rPr lang="en-US" dirty="0">
                <a:latin typeface="+mj-lt"/>
                <a:cs typeface="Optima"/>
              </a:rPr>
              <a:t>field </a:t>
            </a:r>
            <a:r>
              <a:rPr lang="en-US" dirty="0" smtClean="0">
                <a:latin typeface="+mj-lt"/>
                <a:cs typeface="Optima"/>
              </a:rPr>
              <a:t>	method (</a:t>
            </a:r>
            <a:r>
              <a:rPr lang="en-US" dirty="0">
                <a:cs typeface="Optima"/>
              </a:rPr>
              <a:t>York University, </a:t>
            </a:r>
            <a:r>
              <a:rPr lang="en-US" dirty="0" smtClean="0">
                <a:cs typeface="Optima"/>
              </a:rPr>
              <a:t>Toronto)</a:t>
            </a:r>
            <a:endParaRPr lang="en-US" dirty="0" smtClean="0">
              <a:latin typeface="+mj-lt"/>
              <a:cs typeface="Optima"/>
            </a:endParaRPr>
          </a:p>
          <a:p>
            <a:pPr>
              <a:tabLst>
                <a:tab pos="731520" algn="l"/>
              </a:tabLst>
            </a:pPr>
            <a:r>
              <a:rPr lang="en-US" dirty="0">
                <a:solidFill>
                  <a:schemeClr val="accent2"/>
                </a:solidFill>
                <a:cs typeface="Optima"/>
              </a:rPr>
              <a:t>	</a:t>
            </a:r>
            <a:r>
              <a:rPr lang="en-US" dirty="0" smtClean="0">
                <a:solidFill>
                  <a:schemeClr val="accent2"/>
                </a:solidFill>
                <a:cs typeface="Optima"/>
              </a:rPr>
              <a:t>Disentangles Rydberg constant and	proton radius</a:t>
            </a:r>
          </a:p>
          <a:p>
            <a:pPr>
              <a:tabLst>
                <a:tab pos="731520" algn="l"/>
              </a:tabLst>
            </a:pPr>
            <a:r>
              <a:rPr lang="en-US" dirty="0" smtClean="0">
                <a:cs typeface="Optima"/>
              </a:rPr>
              <a:t>2S-8D:	Two-photon spectroscopy on cold beam</a:t>
            </a:r>
          </a:p>
          <a:p>
            <a:pPr>
              <a:tabLst>
                <a:tab pos="731520" algn="l"/>
              </a:tabLst>
            </a:pPr>
            <a:r>
              <a:rPr lang="en-US" dirty="0">
                <a:cs typeface="Optima"/>
              </a:rPr>
              <a:t>	</a:t>
            </a:r>
            <a:r>
              <a:rPr lang="en-US" dirty="0" smtClean="0">
                <a:cs typeface="Optima"/>
              </a:rPr>
              <a:t>(Colorado State University, Ft. Collins)	</a:t>
            </a:r>
            <a:r>
              <a:rPr lang="en-US" dirty="0" smtClean="0">
                <a:solidFill>
                  <a:schemeClr val="accent2"/>
                </a:solidFill>
                <a:cs typeface="Optima"/>
              </a:rPr>
              <a:t>Previously measured at room 	temperature at LKB</a:t>
            </a:r>
            <a:endParaRPr lang="en-US" dirty="0">
              <a:solidFill>
                <a:schemeClr val="accent2"/>
              </a:solidFill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481006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2S-nP line width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Rectangle 2"/>
          <p:cNvSpPr/>
          <p:nvPr/>
        </p:nvSpPr>
        <p:spPr>
          <a:xfrm>
            <a:off x="5532630" y="2367812"/>
            <a:ext cx="2325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cs typeface="Optima"/>
              </a:rPr>
              <a:t>Natural</a:t>
            </a:r>
            <a:r>
              <a:rPr lang="en-US" dirty="0" smtClean="0">
                <a:cs typeface="Optima"/>
              </a:rPr>
              <a:t> </a:t>
            </a:r>
            <a:r>
              <a:rPr lang="en-US" dirty="0">
                <a:cs typeface="Optima"/>
              </a:rPr>
              <a:t>line width </a:t>
            </a:r>
            <a:r>
              <a:rPr lang="en-US" dirty="0" smtClean="0">
                <a:latin typeface="Symbol" panose="05050102010706020507" pitchFamily="18" charset="2"/>
                <a:cs typeface="Optima"/>
              </a:rPr>
              <a:t>G</a:t>
            </a:r>
            <a:endParaRPr lang="en-US" b="1" dirty="0">
              <a:cs typeface="Optima"/>
            </a:endParaRPr>
          </a:p>
          <a:p>
            <a:r>
              <a:rPr lang="en-US" dirty="0" smtClean="0">
                <a:cs typeface="Optima"/>
              </a:rPr>
              <a:t>of 2S-nP transitions:</a:t>
            </a:r>
            <a:endParaRPr lang="en-US" dirty="0">
              <a:cs typeface="Optima"/>
            </a:endParaRPr>
          </a:p>
        </p:txBody>
      </p:sp>
      <p:grpSp>
        <p:nvGrpSpPr>
          <p:cNvPr id="3079" name="Group 3078"/>
          <p:cNvGrpSpPr/>
          <p:nvPr/>
        </p:nvGrpSpPr>
        <p:grpSpPr>
          <a:xfrm>
            <a:off x="1081374" y="657291"/>
            <a:ext cx="3850666" cy="286834"/>
            <a:chOff x="2632243" y="657291"/>
            <a:chExt cx="3850666" cy="286834"/>
          </a:xfrm>
        </p:grpSpPr>
        <p:sp>
          <p:nvSpPr>
            <p:cNvPr id="16" name="Rounded Rectangle 15"/>
            <p:cNvSpPr/>
            <p:nvPr/>
          </p:nvSpPr>
          <p:spPr>
            <a:xfrm>
              <a:off x="5508104" y="657291"/>
              <a:ext cx="504057" cy="286834"/>
            </a:xfrm>
            <a:prstGeom prst="roundRect">
              <a:avLst/>
            </a:prstGeom>
            <a:solidFill>
              <a:srgbClr val="E5FB11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243" y="692696"/>
              <a:ext cx="3850666" cy="25142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5542265" y="1124744"/>
            <a:ext cx="31341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cs typeface="Optima"/>
              </a:rPr>
              <a:t>2S-4P:</a:t>
            </a:r>
          </a:p>
          <a:p>
            <a:r>
              <a:rPr lang="en-US" dirty="0" smtClean="0"/>
              <a:t>Natural line width: </a:t>
            </a:r>
            <a:r>
              <a:rPr lang="en-US" b="1" dirty="0" smtClean="0"/>
              <a:t>12.9 MHz</a:t>
            </a:r>
          </a:p>
          <a:p>
            <a:r>
              <a:rPr lang="en-US" dirty="0" smtClean="0"/>
              <a:t>Observed line width: </a:t>
            </a:r>
            <a:r>
              <a:rPr lang="en-US" b="1" dirty="0" smtClean="0"/>
              <a:t>20 MHz</a:t>
            </a:r>
          </a:p>
          <a:p>
            <a:r>
              <a:rPr lang="en-US" dirty="0" smtClean="0"/>
              <a:t>(Doppler-broadened)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25" y="3138551"/>
            <a:ext cx="1270857" cy="621714"/>
          </a:xfrm>
          <a:prstGeom prst="rect">
            <a:avLst/>
          </a:prstGeom>
        </p:spPr>
      </p:pic>
      <p:grpSp>
        <p:nvGrpSpPr>
          <p:cNvPr id="3081" name="Group 3080"/>
          <p:cNvGrpSpPr/>
          <p:nvPr/>
        </p:nvGrpSpPr>
        <p:grpSpPr>
          <a:xfrm>
            <a:off x="467544" y="1052735"/>
            <a:ext cx="4764421" cy="3557433"/>
            <a:chOff x="755576" y="1052735"/>
            <a:chExt cx="4764421" cy="3557433"/>
          </a:xfrm>
        </p:grpSpPr>
        <p:sp>
          <p:nvSpPr>
            <p:cNvPr id="22" name="Rounded Rectangle 21"/>
            <p:cNvSpPr/>
            <p:nvPr/>
          </p:nvSpPr>
          <p:spPr>
            <a:xfrm>
              <a:off x="2915816" y="3114540"/>
              <a:ext cx="828094" cy="242452"/>
            </a:xfrm>
            <a:prstGeom prst="roundRect">
              <a:avLst/>
            </a:prstGeom>
            <a:solidFill>
              <a:srgbClr val="E5FB11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5576" y="1052735"/>
              <a:ext cx="4764421" cy="355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31640" y="1204574"/>
              <a:ext cx="225407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5552609" y="3905986"/>
            <a:ext cx="335220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cs typeface="Optima"/>
              </a:rPr>
              <a:t>2S-6P:</a:t>
            </a:r>
          </a:p>
          <a:p>
            <a:r>
              <a:rPr lang="en-US" dirty="0" smtClean="0"/>
              <a:t>Natural line width: </a:t>
            </a:r>
            <a:r>
              <a:rPr lang="en-US" b="1" dirty="0" smtClean="0"/>
              <a:t>3.8 MHz</a:t>
            </a:r>
          </a:p>
          <a:p>
            <a:r>
              <a:rPr lang="en-US" dirty="0"/>
              <a:t>Observed line width</a:t>
            </a:r>
            <a:r>
              <a:rPr lang="en-US" dirty="0" smtClean="0"/>
              <a:t>:</a:t>
            </a:r>
          </a:p>
          <a:p>
            <a:r>
              <a:rPr lang="en-US" b="1" dirty="0" smtClean="0"/>
              <a:t>12 MHz with 2S-4P setup,</a:t>
            </a:r>
          </a:p>
          <a:p>
            <a:r>
              <a:rPr lang="en-US" b="1" dirty="0" smtClean="0"/>
              <a:t>6.5 MHz with improved setup</a:t>
            </a:r>
          </a:p>
        </p:txBody>
      </p:sp>
    </p:spTree>
    <p:extLst>
      <p:ext uri="{BB962C8B-B14F-4D97-AF65-F5344CB8AC3E}">
        <p14:creationId xmlns:p14="http://schemas.microsoft.com/office/powerpoint/2010/main" val="31392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2S-6P transition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Picture 7 1" descr="C:\Users\Lothar\Dropbox\MPQ\Conference contributions and talks\2017\2017-08 Ringberg group retreat\Talk\2S-6P-level-sche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8050"/>
            <a:ext cx="4104456" cy="31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82237" y="683404"/>
            <a:ext cx="4066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Optima"/>
              </a:rPr>
              <a:t>2S-6P excitation at </a:t>
            </a:r>
            <a:r>
              <a:rPr lang="en-US" b="1" dirty="0" smtClean="0">
                <a:cs typeface="Optima"/>
              </a:rPr>
              <a:t>410 nm</a:t>
            </a:r>
            <a:r>
              <a:rPr lang="en-US" dirty="0" smtClean="0">
                <a:cs typeface="Optima"/>
              </a:rPr>
              <a:t> instead of 486 nm (2S-4P),</a:t>
            </a:r>
          </a:p>
          <a:p>
            <a:r>
              <a:rPr lang="en-US" dirty="0" smtClean="0"/>
              <a:t>detect Ly-</a:t>
            </a:r>
            <a:r>
              <a:rPr lang="en-US" dirty="0" smtClean="0">
                <a:latin typeface="Symbol" panose="05050102010706020507" pitchFamily="18" charset="2"/>
              </a:rPr>
              <a:t>e</a:t>
            </a:r>
            <a:r>
              <a:rPr lang="en-US" dirty="0" smtClean="0"/>
              <a:t> instead of Ly-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, i.e. can use same detectors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35" y="2132856"/>
            <a:ext cx="6991469" cy="43696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35696" y="5926460"/>
            <a:ext cx="81391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419872" y="2093739"/>
            <a:ext cx="5548480" cy="4297466"/>
            <a:chOff x="3419872" y="2093739"/>
            <a:chExt cx="5548480" cy="4297466"/>
          </a:xfrm>
        </p:grpSpPr>
        <p:pic>
          <p:nvPicPr>
            <p:cNvPr id="12" name="Picture 3" descr="C:\Users\Lothar\Dropbox\MPQ\Projects\ULN comb and laser characterization\2017-08-25\SAdata\FP3vsCombRefToFP1\Trace16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093739"/>
              <a:ext cx="5548480" cy="429746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594499" y="3154748"/>
              <a:ext cx="18596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cs typeface="Optima"/>
                </a:rPr>
                <a:t>1 Hz line width at 820 nm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584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2S-6P </a:t>
            </a:r>
            <a:r>
              <a:rPr lang="en-US" dirty="0">
                <a:latin typeface="+mj-lt"/>
              </a:rPr>
              <a:t>o</a:t>
            </a:r>
            <a:r>
              <a:rPr lang="en-US" dirty="0" smtClean="0">
                <a:latin typeface="+mj-lt"/>
              </a:rPr>
              <a:t>bserved line width</a:t>
            </a:r>
            <a:endParaRPr lang="en-US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26</a:t>
            </a:fld>
            <a:endParaRPr lang="en-US"/>
          </a:p>
        </p:txBody>
      </p:sp>
      <p:pic>
        <p:nvPicPr>
          <p:cNvPr id="9218" name="Picture 2" descr="C:\Users\Lothar\Dropbox\MPQ\Conference contributions and talks\2017\2017-08 Ringberg group retreat\Talk\2S-6P-li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46263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51720" y="650290"/>
            <a:ext cx="54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Improved atomic beam collimation (~ 10 </a:t>
            </a:r>
            <a:r>
              <a:rPr lang="en-US" b="1" dirty="0" err="1" smtClean="0"/>
              <a:t>mrad</a:t>
            </a:r>
            <a:r>
              <a:rPr lang="en-US" b="1" dirty="0" smtClean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0594" y="5723964"/>
            <a:ext cx="8303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Up to </a:t>
            </a:r>
            <a:r>
              <a:rPr lang="en-US" b="1" dirty="0"/>
              <a:t>~ 2.5 times narrower</a:t>
            </a:r>
            <a:r>
              <a:rPr lang="en-US" dirty="0"/>
              <a:t> line width for 2S-6P than for 2S-4P </a:t>
            </a:r>
            <a:r>
              <a:rPr lang="en-US" dirty="0" smtClean="0"/>
              <a:t>measurement</a:t>
            </a:r>
            <a:r>
              <a:rPr lang="en-US" dirty="0" smtClean="0"/>
              <a:t>,</a:t>
            </a:r>
          </a:p>
          <a:p>
            <a:r>
              <a:rPr lang="en-US" b="1" dirty="0" smtClean="0"/>
              <a:t>~ 15 kHz uncertainty per line scan (~ 40 s)</a:t>
            </a:r>
            <a:endParaRPr lang="en-US" b="1" dirty="0" smtClean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62624"/>
            <a:ext cx="1440160" cy="190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79571" y="2284000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 line width: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2S-6P dc-Stark </a:t>
            </a:r>
            <a:r>
              <a:rPr lang="en-US" dirty="0" smtClean="0">
                <a:latin typeface="+mj-lt"/>
              </a:rPr>
              <a:t>shift</a:t>
            </a:r>
            <a:endParaRPr lang="en-US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27</a:t>
            </a:fld>
            <a:endParaRPr lang="en-US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3528" y="1301577"/>
            <a:ext cx="151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ru-RU" sz="2400" dirty="0" smtClean="0"/>
              <a:t>2P-6P</a:t>
            </a:r>
            <a:r>
              <a:rPr lang="en-US" altLang="ru-RU" sz="2400" baseline="-25000" dirty="0" smtClean="0"/>
              <a:t>1/2</a:t>
            </a:r>
            <a:endParaRPr lang="ru-RU" altLang="ru-RU" sz="1200" b="1" baseline="-25000" dirty="0"/>
          </a:p>
        </p:txBody>
      </p:sp>
      <p:graphicFrame>
        <p:nvGraphicFramePr>
          <p:cNvPr id="14" name="Таблица 3">
            <a:extLst>
              <a:ext uri="{FF2B5EF4-FFF2-40B4-BE49-F238E27FC236}">
                <a16:creationId xmlns:a16="http://schemas.microsoft.com/office/drawing/2014/main" id="{2D4873C9-CCB5-4B22-8638-96FDF6409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781330"/>
              </p:ext>
            </p:extLst>
          </p:nvPr>
        </p:nvGraphicFramePr>
        <p:xfrm>
          <a:off x="1619672" y="1340768"/>
          <a:ext cx="6084887" cy="1380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7957">
                  <a:extLst>
                    <a:ext uri="{9D8B030D-6E8A-4147-A177-3AD203B41FA5}">
                      <a16:colId xmlns:a16="http://schemas.microsoft.com/office/drawing/2014/main" val="3727612507"/>
                    </a:ext>
                  </a:extLst>
                </a:gridCol>
                <a:gridCol w="3456930">
                  <a:extLst>
                    <a:ext uri="{9D8B030D-6E8A-4147-A177-3AD203B41FA5}">
                      <a16:colId xmlns:a16="http://schemas.microsoft.com/office/drawing/2014/main" val="2241540236"/>
                    </a:ext>
                  </a:extLst>
                </a:gridCol>
              </a:tblGrid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dc elec. field direction</a:t>
                      </a:r>
                      <a:endParaRPr lang="en-US" sz="1800" b="1" dirty="0" smtClean="0"/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dc-Stark </a:t>
                      </a:r>
                      <a:r>
                        <a:rPr lang="en-US" sz="1800" b="1" dirty="0"/>
                        <a:t>shift </a:t>
                      </a:r>
                      <a:r>
                        <a:rPr lang="en-US" sz="1800" b="1" dirty="0" smtClean="0"/>
                        <a:t>(Hz</a:t>
                      </a:r>
                      <a:r>
                        <a:rPr lang="en-US" sz="1800" b="1" dirty="0"/>
                        <a:t>/(</a:t>
                      </a:r>
                      <a:r>
                        <a:rPr lang="en-US" sz="1800" b="1" dirty="0" smtClean="0"/>
                        <a:t>V/m)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extLst>
                  <a:ext uri="{0D108BD9-81ED-4DB2-BD59-A6C34878D82A}">
                    <a16:rowId xmlns:a16="http://schemas.microsoft.com/office/drawing/2014/main" val="2264159770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Perpendicular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to laser polarization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-1500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extLst>
                  <a:ext uri="{0D108BD9-81ED-4DB2-BD59-A6C34878D82A}">
                    <a16:rowId xmlns:a16="http://schemas.microsoft.com/office/drawing/2014/main" val="2968523183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Along laser polarization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-1750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extLst>
                  <a:ext uri="{0D108BD9-81ED-4DB2-BD59-A6C34878D82A}">
                    <a16:rowId xmlns:a16="http://schemas.microsoft.com/office/drawing/2014/main" val="2052759654"/>
                  </a:ext>
                </a:extLst>
              </a:tr>
            </a:tbl>
          </a:graphicData>
        </a:graphic>
      </p:graphicFrame>
      <p:graphicFrame>
        <p:nvGraphicFramePr>
          <p:cNvPr id="19" name="Таблица 5">
            <a:extLst>
              <a:ext uri="{FF2B5EF4-FFF2-40B4-BE49-F238E27FC236}">
                <a16:creationId xmlns:a16="http://schemas.microsoft.com/office/drawing/2014/main" id="{667F8576-ECEA-4DEA-A072-22153EB0D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714762"/>
              </p:ext>
            </p:extLst>
          </p:nvPr>
        </p:nvGraphicFramePr>
        <p:xfrm>
          <a:off x="1763688" y="2996952"/>
          <a:ext cx="7056784" cy="2327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366768366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99182223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9310744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870227213"/>
                    </a:ext>
                  </a:extLst>
                </a:gridCol>
              </a:tblGrid>
              <a:tr h="40786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dc elec. field direction</a:t>
                      </a:r>
                      <a:endParaRPr lang="en-US" sz="1800" b="1" dirty="0" smtClean="0"/>
                    </a:p>
                  </a:txBody>
                  <a:tcPr marL="91443" marR="91443" marT="45700" marB="45700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dc-Stark </a:t>
                      </a:r>
                      <a:r>
                        <a:rPr lang="en-US" sz="1800" b="1" dirty="0" smtClean="0"/>
                        <a:t>shift (Hz/(</a:t>
                      </a:r>
                      <a:r>
                        <a:rPr lang="en-US" sz="1800" b="1" dirty="0" smtClean="0"/>
                        <a:t>V/m)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3163161882"/>
                  </a:ext>
                </a:extLst>
              </a:tr>
              <a:tr h="4078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decay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decay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photons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8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Perpendicular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to laser polarization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-2500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+1200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-280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545888557"/>
                  </a:ext>
                </a:extLst>
              </a:tr>
              <a:tr h="4078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Along laser polarization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-440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-360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-410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2024431844"/>
                  </a:ext>
                </a:extLst>
              </a:tr>
            </a:tbl>
          </a:graphicData>
        </a:graphic>
      </p:graphicFrame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23528" y="2924943"/>
            <a:ext cx="151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ru-RU" sz="2400" dirty="0" smtClean="0"/>
              <a:t>2P-6P</a:t>
            </a:r>
            <a:r>
              <a:rPr lang="en-US" altLang="ru-RU" sz="2400" baseline="-25000" dirty="0"/>
              <a:t>3</a:t>
            </a:r>
            <a:r>
              <a:rPr lang="en-US" altLang="ru-RU" sz="2400" baseline="-25000" dirty="0" smtClean="0"/>
              <a:t>/2</a:t>
            </a:r>
            <a:endParaRPr lang="ru-RU" altLang="ru-RU" sz="1200" b="1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446965"/>
            <a:ext cx="7464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from 1S-2S spectroscopy gives 0.6 V/m for different configuration,</a:t>
            </a:r>
          </a:p>
          <a:p>
            <a:r>
              <a:rPr lang="en-US" dirty="0" smtClean="0"/>
              <a:t>corresponding to up to ~ 1 kHz </a:t>
            </a:r>
            <a:r>
              <a:rPr lang="en-US" dirty="0" smtClean="0"/>
              <a:t>dc-</a:t>
            </a:r>
            <a:r>
              <a:rPr lang="en-US" dirty="0" smtClean="0"/>
              <a:t>Stark </a:t>
            </a:r>
            <a:r>
              <a:rPr lang="en-US" dirty="0" smtClean="0"/>
              <a:t>shift.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760058"/>
            <a:ext cx="828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Dc-</a:t>
            </a:r>
            <a:r>
              <a:rPr lang="en-US" b="1" dirty="0" smtClean="0"/>
              <a:t>Stark shift coefficients up to ~ 18 times larger for 2S-6P than for 2S-4P.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616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2S-6P dc-Stark </a:t>
            </a:r>
            <a:r>
              <a:rPr lang="en-US" dirty="0" smtClean="0">
                <a:latin typeface="+mj-lt"/>
              </a:rPr>
              <a:t>shift</a:t>
            </a:r>
            <a:endParaRPr lang="en-US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28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t="11584" r="26811" b="16068"/>
          <a:stretch/>
        </p:blipFill>
        <p:spPr bwMode="auto">
          <a:xfrm>
            <a:off x="539552" y="1196752"/>
            <a:ext cx="3816424" cy="51480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816424" cy="508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92696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with electrodes </a:t>
            </a:r>
            <a:r>
              <a:rPr lang="en-US" dirty="0" smtClean="0"/>
              <a:t>allows </a:t>
            </a:r>
            <a:r>
              <a:rPr lang="en-US" dirty="0" smtClean="0"/>
              <a:t>us to measure the stray electric fields.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4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1" y="3715291"/>
            <a:ext cx="3587048" cy="2612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2S-6P dc-Stark </a:t>
            </a:r>
            <a:r>
              <a:rPr lang="en-US" dirty="0" smtClean="0">
                <a:latin typeface="+mj-lt"/>
              </a:rPr>
              <a:t>shift</a:t>
            </a:r>
            <a:endParaRPr lang="en-US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512" y="555474"/>
            <a:ext cx="550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dc-Stark shift of </a:t>
            </a:r>
            <a:r>
              <a:rPr lang="en-US" altLang="ru-RU" dirty="0" smtClean="0"/>
              <a:t>2P-6P</a:t>
            </a:r>
            <a:r>
              <a:rPr lang="en-US" altLang="ru-RU" baseline="-25000" dirty="0" smtClean="0"/>
              <a:t>1/2</a:t>
            </a:r>
            <a:r>
              <a:rPr lang="en-US" altLang="ru-RU" dirty="0"/>
              <a:t> </a:t>
            </a:r>
            <a:r>
              <a:rPr lang="en-US" altLang="ru-RU" dirty="0" smtClean="0"/>
              <a:t>transition:</a:t>
            </a:r>
            <a:endParaRPr lang="ru-RU" altLang="ru-RU" sz="1050" b="1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2" y="1297963"/>
            <a:ext cx="3542626" cy="2633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86" y="1309038"/>
            <a:ext cx="3590439" cy="26419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11960" y="95445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/>
              <a:t>dc elec. field along laser polarization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0" y="8367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/>
              <a:t>dc elec. field perpendicular to</a:t>
            </a:r>
            <a:br>
              <a:rPr lang="en-US" sz="1600" b="1" dirty="0" smtClean="0"/>
            </a:br>
            <a:r>
              <a:rPr lang="en-US" sz="1600" b="1" dirty="0" smtClean="0"/>
              <a:t>laser polarization</a:t>
            </a:r>
            <a:endParaRPr lang="en-US" sz="1600" dirty="0"/>
          </a:p>
        </p:txBody>
      </p:sp>
      <p:graphicFrame>
        <p:nvGraphicFramePr>
          <p:cNvPr id="15" name="Таблица 3">
            <a:extLst>
              <a:ext uri="{FF2B5EF4-FFF2-40B4-BE49-F238E27FC236}">
                <a16:creationId xmlns:a16="http://schemas.microsoft.com/office/drawing/2014/main" id="{2D4873C9-CCB5-4B22-8638-96FDF6409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638962"/>
              </p:ext>
            </p:extLst>
          </p:nvPr>
        </p:nvGraphicFramePr>
        <p:xfrm>
          <a:off x="3995936" y="3883343"/>
          <a:ext cx="4973667" cy="2137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1259">
                  <a:extLst>
                    <a:ext uri="{9D8B030D-6E8A-4147-A177-3AD203B41FA5}">
                      <a16:colId xmlns:a16="http://schemas.microsoft.com/office/drawing/2014/main" val="372761250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24154023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90910054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276269887"/>
                    </a:ext>
                  </a:extLst>
                </a:gridCol>
              </a:tblGrid>
              <a:tr h="37041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dc elec. field direction</a:t>
                      </a:r>
                      <a:endParaRPr lang="en-US" sz="1400" b="1" dirty="0" smtClean="0"/>
                    </a:p>
                  </a:txBody>
                  <a:tcPr marL="91443" marR="91443" marT="45668" marB="4566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dc-Stark shift</a:t>
                      </a:r>
                      <a:br>
                        <a:rPr lang="en-US" sz="1400" b="1" dirty="0" smtClean="0"/>
                      </a:br>
                      <a:r>
                        <a:rPr lang="en-US" sz="1400" b="1" dirty="0" smtClean="0"/>
                        <a:t>coefficient (Hz</a:t>
                      </a:r>
                      <a:r>
                        <a:rPr lang="en-US" sz="1400" b="1" dirty="0"/>
                        <a:t>/(</a:t>
                      </a:r>
                      <a:r>
                        <a:rPr lang="en-US" sz="1400" b="1" dirty="0" smtClean="0"/>
                        <a:t>V/m)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dirty="0" smtClean="0"/>
                        <a:t>)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Residual field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(V/m)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extLst>
                  <a:ext uri="{0D108BD9-81ED-4DB2-BD59-A6C34878D82A}">
                    <a16:rowId xmlns:a16="http://schemas.microsoft.com/office/drawing/2014/main" val="2264159770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algn="l"/>
                      <a:endParaRPr lang="en-US" sz="1400" b="1" dirty="0" smtClean="0"/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Simulation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Meas.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extLst>
                  <a:ext uri="{0D108BD9-81ED-4DB2-BD59-A6C34878D82A}">
                    <a16:rowId xmlns:a16="http://schemas.microsoft.com/office/drawing/2014/main" val="950090787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Perpendicular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to laser polarization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-1500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1494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(17)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-0.60(0.34)</a:t>
                      </a:r>
                    </a:p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-0.24(0.17)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extLst>
                  <a:ext uri="{0D108BD9-81ED-4DB2-BD59-A6C34878D82A}">
                    <a16:rowId xmlns:a16="http://schemas.microsoft.com/office/drawing/2014/main" val="2968523183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Along laser polarization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-1750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-1734(97)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-0.25(0.28)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68" marB="45668"/>
                </a:tc>
                <a:extLst>
                  <a:ext uri="{0D108BD9-81ED-4DB2-BD59-A6C34878D82A}">
                    <a16:rowId xmlns:a16="http://schemas.microsoft.com/office/drawing/2014/main" val="2052759654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3707904" y="6114782"/>
            <a:ext cx="54777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Reaching dc-Stark shift below 1 kHz seems feasible!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246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Fundamental constants and hydrogen spectroscopy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87" name="Rectangle 86"/>
          <p:cNvSpPr/>
          <p:nvPr/>
        </p:nvSpPr>
        <p:spPr>
          <a:xfrm>
            <a:off x="625511" y="1729340"/>
            <a:ext cx="3010385" cy="45799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499992" y="1707472"/>
            <a:ext cx="4513807" cy="3597965"/>
            <a:chOff x="4522688" y="1124744"/>
            <a:chExt cx="4513807" cy="3597965"/>
          </a:xfrm>
        </p:grpSpPr>
        <p:sp>
          <p:nvSpPr>
            <p:cNvPr id="90" name="Rectangle 89"/>
            <p:cNvSpPr/>
            <p:nvPr/>
          </p:nvSpPr>
          <p:spPr>
            <a:xfrm>
              <a:off x="4548286" y="1124744"/>
              <a:ext cx="4488209" cy="3597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522688" y="1161516"/>
              <a:ext cx="45138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/>
                <a:t>Uncertainty of </a:t>
              </a:r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Rydberg constant</a:t>
              </a:r>
              <a:r>
                <a:rPr lang="en-US" sz="1600" b="1" dirty="0" smtClean="0"/>
                <a:t> determination over </a:t>
              </a:r>
              <a:r>
                <a:rPr lang="en-US" sz="1600" b="1" dirty="0"/>
                <a:t>time</a:t>
              </a: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2061" y="1793731"/>
              <a:ext cx="4240656" cy="2871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9" name="Rectangle 88"/>
          <p:cNvSpPr/>
          <p:nvPr/>
        </p:nvSpPr>
        <p:spPr>
          <a:xfrm>
            <a:off x="769527" y="1764105"/>
            <a:ext cx="265034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Progress in hydrogen spectroscopy over </a:t>
            </a:r>
            <a:r>
              <a:rPr lang="en-US" sz="1600" b="1" dirty="0"/>
              <a:t>time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" y="2348880"/>
            <a:ext cx="2791215" cy="3970066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2348880"/>
            <a:ext cx="2791214" cy="39700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95736" y="629140"/>
            <a:ext cx="4733468" cy="515425"/>
            <a:chOff x="755576" y="1324529"/>
            <a:chExt cx="7423362" cy="808327"/>
          </a:xfrm>
        </p:grpSpPr>
        <p:sp>
          <p:nvSpPr>
            <p:cNvPr id="18" name="Rounded Rectangle 17"/>
            <p:cNvSpPr/>
            <p:nvPr/>
          </p:nvSpPr>
          <p:spPr>
            <a:xfrm>
              <a:off x="7676053" y="1484784"/>
              <a:ext cx="352331" cy="504056"/>
            </a:xfrm>
            <a:prstGeom prst="roundRect">
              <a:avLst/>
            </a:prstGeom>
            <a:solidFill>
              <a:srgbClr val="C0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822466" y="1484784"/>
              <a:ext cx="552750" cy="50405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324529"/>
              <a:ext cx="7423362" cy="80832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7504" y="1690878"/>
            <a:ext cx="4248472" cy="4526308"/>
            <a:chOff x="-108520" y="1206948"/>
            <a:chExt cx="4248472" cy="4526308"/>
          </a:xfrm>
        </p:grpSpPr>
        <p:sp>
          <p:nvSpPr>
            <p:cNvPr id="7" name="Rectangle 6"/>
            <p:cNvSpPr/>
            <p:nvPr/>
          </p:nvSpPr>
          <p:spPr>
            <a:xfrm>
              <a:off x="-108517" y="1206948"/>
              <a:ext cx="4214534" cy="4526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1753629"/>
              <a:ext cx="4188938" cy="3425620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-48985" y="5085184"/>
              <a:ext cx="41889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1S-2S: 1.3 Hz</a:t>
              </a:r>
              <a:r>
                <a:rPr lang="en-US" sz="1600" dirty="0" smtClean="0"/>
                <a:t> (natural) / </a:t>
              </a:r>
              <a:r>
                <a:rPr lang="en-US" sz="1600" b="1" dirty="0" smtClean="0"/>
                <a:t>1 kHz</a:t>
              </a:r>
              <a:r>
                <a:rPr lang="en-US" sz="1600" dirty="0" smtClean="0"/>
                <a:t> (observed)</a:t>
              </a:r>
            </a:p>
            <a:p>
              <a:r>
                <a:rPr lang="en-US" sz="1600" dirty="0" smtClean="0"/>
                <a:t>Other transitions: </a:t>
              </a:r>
              <a:r>
                <a:rPr lang="en-US" sz="1600" b="1" dirty="0" smtClean="0"/>
                <a:t>&gt; 300 kHz</a:t>
              </a:r>
              <a:endParaRPr lang="en-US" sz="16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4685" y="1268760"/>
              <a:ext cx="32512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Uncertainty and line </a:t>
              </a:r>
              <a:r>
                <a:rPr lang="en-US" sz="1600" b="1" dirty="0"/>
                <a:t>widths </a:t>
              </a:r>
              <a:r>
                <a:rPr lang="en-US" sz="1600" b="1" dirty="0" smtClean="0"/>
                <a:t>of</a:t>
              </a:r>
            </a:p>
            <a:p>
              <a:r>
                <a:rPr lang="en-US" sz="1600" b="1" dirty="0" smtClean="0"/>
                <a:t>measured hydrogen transitions</a:t>
              </a:r>
              <a:endParaRPr lang="en-US" sz="1600" b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05363"/>
            <a:ext cx="4348951" cy="25142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83968" y="6217567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1</a:t>
            </a:r>
            <a:r>
              <a:rPr lang="en-US" sz="1400" dirty="0" smtClean="0"/>
              <a:t>] C. G. </a:t>
            </a:r>
            <a:r>
              <a:rPr lang="en-US" sz="1400" dirty="0" err="1" smtClean="0"/>
              <a:t>Parthey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</a:t>
            </a:r>
            <a:r>
              <a:rPr lang="en-US" sz="1400" i="1" dirty="0" smtClean="0"/>
              <a:t>Phys. Rev. Lett.</a:t>
            </a:r>
            <a:r>
              <a:rPr lang="en-US" sz="1400" dirty="0" smtClean="0"/>
              <a:t> </a:t>
            </a:r>
            <a:r>
              <a:rPr lang="en-US" sz="1400" b="1" dirty="0" smtClean="0"/>
              <a:t>107</a:t>
            </a:r>
            <a:r>
              <a:rPr lang="en-US" sz="1400" dirty="0" smtClean="0"/>
              <a:t>, 203001 (2011)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00635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99-600_overlay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5761"/>
          <a:stretch/>
        </p:blipFill>
        <p:spPr>
          <a:xfrm>
            <a:off x="-10160" y="0"/>
            <a:ext cx="916465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0197" y="744216"/>
            <a:ext cx="3159743" cy="135780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2015292" y="404664"/>
            <a:ext cx="5039544" cy="2057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85000"/>
                  </a:schemeClr>
                </a:solidFill>
                <a:latin typeface="Optima"/>
                <a:ea typeface="+mj-ea"/>
                <a:cs typeface="Optima"/>
              </a:defRPr>
            </a:lvl1pPr>
          </a:lstStyle>
          <a:p>
            <a:r>
              <a:rPr lang="en-US" sz="3000" dirty="0" smtClean="0">
                <a:latin typeface="+mj-lt"/>
              </a:rPr>
              <a:t>Thank you for</a:t>
            </a:r>
          </a:p>
          <a:p>
            <a:r>
              <a:rPr lang="en-US" sz="3000" dirty="0" smtClean="0">
                <a:latin typeface="+mj-lt"/>
              </a:rPr>
              <a:t>your attention!</a:t>
            </a:r>
            <a:endParaRPr lang="de-DE" sz="3000" dirty="0">
              <a:latin typeface="+mj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345712" y="2510828"/>
            <a:ext cx="6408712" cy="3847256"/>
            <a:chOff x="827584" y="2510828"/>
            <a:chExt cx="6408712" cy="3847256"/>
          </a:xfrm>
        </p:grpSpPr>
        <p:sp>
          <p:nvSpPr>
            <p:cNvPr id="32" name="Rectangle 31"/>
            <p:cNvSpPr/>
            <p:nvPr/>
          </p:nvSpPr>
          <p:spPr>
            <a:xfrm>
              <a:off x="827584" y="2510828"/>
              <a:ext cx="6408712" cy="3847256"/>
            </a:xfrm>
            <a:prstGeom prst="rect">
              <a:avLst/>
            </a:prstGeom>
            <a:solidFill>
              <a:schemeClr val="tx1">
                <a:alpha val="57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Bild 17" descr="newsimage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396" y="4743819"/>
              <a:ext cx="752827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58677" y="4727051"/>
              <a:ext cx="703371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/>
            <a:srcRect l="25862" r="26724" b="9482"/>
            <a:stretch>
              <a:fillRect/>
            </a:stretch>
          </p:blipFill>
          <p:spPr bwMode="auto">
            <a:xfrm>
              <a:off x="2974168" y="4760586"/>
              <a:ext cx="777164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Bild 21" descr="PohlRandolf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2609" y="4783241"/>
              <a:ext cx="694213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763688" y="5757840"/>
              <a:ext cx="7120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Randolf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Pohl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91663" y="5765390"/>
              <a:ext cx="10454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Nikolai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  <a:cs typeface="Optima"/>
                </a:rPr>
                <a:t>Kolachevsky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46356" y="5772357"/>
              <a:ext cx="9280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Theodor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W. </a:t>
              </a:r>
              <a:r>
                <a:rPr lang="en-US" sz="1200" dirty="0" err="1" smtClean="0">
                  <a:solidFill>
                    <a:schemeClr val="bg1"/>
                  </a:solidFill>
                  <a:cs typeface="Optima"/>
                </a:rPr>
                <a:t>Hänsch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76156" y="5757840"/>
              <a:ext cx="7393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Thomas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  <a:cs typeface="Optima"/>
                </a:rPr>
                <a:t>Udem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pic>
          <p:nvPicPr>
            <p:cNvPr id="16" name="Bild 22" descr="Изображение 186.jpg"/>
            <p:cNvPicPr>
              <a:picLocks noChangeAspect="1"/>
            </p:cNvPicPr>
            <p:nvPr/>
          </p:nvPicPr>
          <p:blipFill rotWithShape="1">
            <a:blip r:embed="rId8"/>
            <a:srcRect l="31695" r="11217"/>
            <a:stretch/>
          </p:blipFill>
          <p:spPr>
            <a:xfrm>
              <a:off x="6015928" y="3015979"/>
              <a:ext cx="847002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14055" y="3006339"/>
              <a:ext cx="682149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640" y="3006339"/>
              <a:ext cx="730770" cy="8879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1424" y="3014378"/>
              <a:ext cx="725543" cy="9673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Rectangle 21"/>
            <p:cNvSpPr/>
            <p:nvPr/>
          </p:nvSpPr>
          <p:spPr>
            <a:xfrm>
              <a:off x="3572654" y="3948570"/>
              <a:ext cx="7649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Arthur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  <a:cs typeface="Optima"/>
                </a:rPr>
                <a:t>Matveev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11355" y="3948569"/>
              <a:ext cx="7553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chemeClr val="bg1"/>
                  </a:solidFill>
                  <a:cs typeface="Optima"/>
                </a:rPr>
                <a:t>Vitaly</a:t>
              </a:r>
              <a:endParaRPr lang="en-US" sz="1200" dirty="0" smtClean="0">
                <a:solidFill>
                  <a:schemeClr val="bg1"/>
                </a:solidFill>
                <a:cs typeface="Optima"/>
              </a:endParaRP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Andreev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76801" y="3948570"/>
              <a:ext cx="9252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chemeClr val="bg1"/>
                  </a:solidFill>
                  <a:cs typeface="Optima"/>
                </a:rPr>
                <a:t>Ksenia</a:t>
              </a:r>
              <a:endParaRPr lang="en-US" sz="1200" dirty="0" smtClean="0">
                <a:solidFill>
                  <a:schemeClr val="bg1"/>
                </a:solidFill>
                <a:cs typeface="Optima"/>
              </a:endParaRP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  <a:cs typeface="Optima"/>
                </a:rPr>
                <a:t>Khabarova</a:t>
              </a:r>
              <a:endParaRPr lang="en-US" sz="1200" dirty="0" smtClean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81833" y="3948570"/>
              <a:ext cx="6447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Alexey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  <a:cs typeface="Optima"/>
                </a:rPr>
                <a:t>Grinin</a:t>
              </a:r>
              <a:endParaRPr lang="en-US" sz="1200" dirty="0" smtClean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93272" y="2510828"/>
              <a:ext cx="2677335" cy="400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MPQ hydrogen team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41387" y="3006339"/>
              <a:ext cx="717565" cy="8782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4" name="Rectangle 33"/>
            <p:cNvSpPr/>
            <p:nvPr/>
          </p:nvSpPr>
          <p:spPr>
            <a:xfrm>
              <a:off x="2140100" y="3948570"/>
              <a:ext cx="11464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Lothar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  <a:cs typeface="Optima"/>
                </a:rPr>
                <a:t>Maisenbacher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9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Time-resolved fluorescence line shape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31</a:t>
            </a:fld>
            <a:endParaRPr lang="en-US"/>
          </a:p>
        </p:txBody>
      </p:sp>
      <p:pic>
        <p:nvPicPr>
          <p:cNvPr id="4099" name="Picture 3" descr="C:\Users\Lothar\Dropbox\MPQ\Conference contributions and talks\2017\2017-05 Berkeley AMO seminar\Talk\2017-05-23 Interpolated vel dist Grid 29 (4P12) Results 1000mW dnu=1000Hz 1M Aper1.85x1.50b v4.0 15u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" y="764705"/>
            <a:ext cx="44370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othar\Dropbox\MPQ\Conference contributions and talks\2017\2017-05 Berkeley AMO seminar\Talk\2017-05-26 blockID 30, scanIDs 29, delayIDs 1,5,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392488" cy="32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31635" y="4149080"/>
            <a:ext cx="43048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Optima"/>
              </a:rPr>
              <a:t>The observed line width</a:t>
            </a:r>
            <a:r>
              <a:rPr lang="en-US" sz="1600" dirty="0" smtClean="0">
                <a:cs typeface="Optima"/>
              </a:rPr>
              <a:t> ranges between </a:t>
            </a:r>
            <a:r>
              <a:rPr lang="en-US" sz="1600" b="1" dirty="0" smtClean="0">
                <a:solidFill>
                  <a:srgbClr val="C00000"/>
                </a:solidFill>
                <a:cs typeface="Optima"/>
              </a:rPr>
              <a:t>22 MHz and 17 MHz</a:t>
            </a:r>
            <a:r>
              <a:rPr lang="en-US" sz="1600" dirty="0" smtClean="0">
                <a:cs typeface="Optima"/>
              </a:rPr>
              <a:t>, higher than the natural line width of 12.9 MHz due to Doppler broadening (short delay times) and/or power broadening (long delay times).</a:t>
            </a:r>
          </a:p>
          <a:p>
            <a:endParaRPr lang="en-US" sz="1600" dirty="0">
              <a:cs typeface="Optima"/>
            </a:endParaRPr>
          </a:p>
          <a:p>
            <a:r>
              <a:rPr lang="en-US" sz="1600" b="1" dirty="0" smtClean="0">
                <a:cs typeface="Optima"/>
              </a:rPr>
              <a:t>For a precision of 2 kHz, the line center needs to be determined to </a:t>
            </a:r>
            <a:r>
              <a:rPr lang="en-US" sz="1600" b="1" dirty="0" smtClean="0">
                <a:solidFill>
                  <a:srgbClr val="C00000"/>
                </a:solidFill>
                <a:cs typeface="Optima"/>
              </a:rPr>
              <a:t>one in 10,000 </a:t>
            </a:r>
            <a:r>
              <a:rPr lang="en-US" sz="1600" b="1" dirty="0" smtClean="0">
                <a:cs typeface="Optima"/>
              </a:rPr>
              <a:t>of the line width.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496" y="4149080"/>
            <a:ext cx="44853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Optima"/>
              </a:rPr>
              <a:t>Time-resolved fluorescence detection</a:t>
            </a:r>
            <a:r>
              <a:rPr lang="en-US" sz="1600" dirty="0" smtClean="0">
                <a:cs typeface="Optima"/>
              </a:rPr>
              <a:t> allows interrogation of different velocity groups of atoms, with </a:t>
            </a:r>
            <a:r>
              <a:rPr lang="en-US" sz="1600" b="1" dirty="0" smtClean="0">
                <a:cs typeface="Optima"/>
              </a:rPr>
              <a:t>mean velocities</a:t>
            </a:r>
            <a:r>
              <a:rPr lang="en-US" sz="1600" dirty="0" smtClean="0">
                <a:cs typeface="Optima"/>
              </a:rPr>
              <a:t> decreasing with delay time from </a:t>
            </a:r>
            <a:r>
              <a:rPr lang="en-US" sz="1600" b="1" dirty="0" smtClean="0">
                <a:solidFill>
                  <a:srgbClr val="C00000"/>
                </a:solidFill>
                <a:cs typeface="Optima"/>
              </a:rPr>
              <a:t>295 m/s down to 85 m/s</a:t>
            </a:r>
            <a:r>
              <a:rPr lang="en-US" sz="1600" dirty="0" smtClean="0">
                <a:cs typeface="Optima"/>
              </a:rPr>
              <a:t> (mean thermal velocity at 5.8 K: 300 m/s).</a:t>
            </a:r>
          </a:p>
          <a:p>
            <a:endParaRPr lang="en-US" sz="1600" dirty="0">
              <a:cs typeface="Optima"/>
            </a:endParaRPr>
          </a:p>
          <a:p>
            <a:r>
              <a:rPr lang="en-US" sz="1600" b="1" dirty="0" smtClean="0">
                <a:cs typeface="Optima"/>
              </a:rPr>
              <a:t>Width of transversal velocity distribution </a:t>
            </a:r>
            <a:r>
              <a:rPr lang="en-US" sz="1600" dirty="0" smtClean="0">
                <a:cs typeface="Optima"/>
              </a:rPr>
              <a:t>decreases with delay time, from </a:t>
            </a:r>
            <a:r>
              <a:rPr lang="en-US" sz="1600" b="1" dirty="0" smtClean="0">
                <a:solidFill>
                  <a:srgbClr val="C00000"/>
                </a:solidFill>
                <a:cs typeface="Optima"/>
              </a:rPr>
              <a:t>8 m/s to 2 m/s</a:t>
            </a:r>
            <a:r>
              <a:rPr lang="en-US" sz="1600" dirty="0" smtClean="0">
                <a:cs typeface="Optima"/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9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483768" y="5481827"/>
            <a:ext cx="4027988" cy="286833"/>
          </a:xfrm>
          <a:prstGeom prst="roundRect">
            <a:avLst/>
          </a:prstGeom>
          <a:solidFill>
            <a:srgbClr val="E5FB11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Rydberg constant and proton </a:t>
            </a:r>
            <a:r>
              <a:rPr lang="en-US" dirty="0" smtClean="0">
                <a:latin typeface="+mj-lt"/>
              </a:rPr>
              <a:t>size from </a:t>
            </a:r>
            <a:r>
              <a:rPr lang="de-DE" dirty="0" smtClean="0">
                <a:latin typeface="+mj-lt"/>
              </a:rPr>
              <a:t>2S-4P</a:t>
            </a:r>
            <a:endParaRPr lang="en-US" dirty="0">
              <a:latin typeface="+mj-lt"/>
            </a:endParaRPr>
          </a:p>
        </p:txBody>
      </p:sp>
      <p:sp>
        <p:nvSpPr>
          <p:cNvPr id="161" name="Textfeld 101 1"/>
          <p:cNvSpPr txBox="1"/>
          <p:nvPr/>
        </p:nvSpPr>
        <p:spPr bwMode="auto">
          <a:xfrm>
            <a:off x="13820094" y="2631884"/>
            <a:ext cx="1826054" cy="1013107"/>
          </a:xfrm>
          <a:prstGeom prst="rect">
            <a:avLst/>
          </a:prstGeom>
          <a:noFill/>
          <a:ln>
            <a:noFill/>
          </a:ln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6511" y="5517232"/>
            <a:ext cx="7459985" cy="955849"/>
            <a:chOff x="1576511" y="5517232"/>
            <a:chExt cx="7459985" cy="955849"/>
          </a:xfrm>
        </p:grpSpPr>
        <p:sp>
          <p:nvSpPr>
            <p:cNvPr id="13" name="Rectangle 12"/>
            <p:cNvSpPr/>
            <p:nvPr/>
          </p:nvSpPr>
          <p:spPr>
            <a:xfrm>
              <a:off x="2843808" y="6165304"/>
              <a:ext cx="61926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2S-4P: A. Beyer, L. </a:t>
              </a:r>
              <a:r>
                <a:rPr lang="en-US" sz="1400" dirty="0" err="1" smtClean="0"/>
                <a:t>Maisenbacher</a:t>
              </a:r>
              <a:r>
                <a:rPr lang="en-US" sz="1400" dirty="0" smtClean="0"/>
                <a:t>, A. </a:t>
              </a:r>
              <a:r>
                <a:rPr lang="en-US" sz="1400" dirty="0" err="1" smtClean="0"/>
                <a:t>Matveev</a:t>
              </a:r>
              <a:r>
                <a:rPr lang="en-US" sz="1400" dirty="0"/>
                <a:t> </a:t>
              </a:r>
              <a:r>
                <a:rPr lang="en-US" sz="1400" i="1" dirty="0" smtClean="0"/>
                <a:t>et al.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Science</a:t>
              </a:r>
              <a:r>
                <a:rPr lang="en-US" sz="1400" dirty="0" smtClean="0"/>
                <a:t> </a:t>
              </a:r>
              <a:r>
                <a:rPr lang="en-US" sz="1400" b="1" dirty="0" smtClean="0"/>
                <a:t>358</a:t>
              </a:r>
              <a:r>
                <a:rPr lang="en-US" sz="1400" dirty="0" smtClean="0"/>
                <a:t>, 79 (2017)</a:t>
              </a:r>
              <a:endParaRPr lang="en-US" sz="1400" dirty="0"/>
            </a:p>
          </p:txBody>
        </p:sp>
        <p:pic>
          <p:nvPicPr>
            <p:cNvPr id="8" name="Picture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82" y="5517232"/>
              <a:ext cx="3850666" cy="2514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511" y="5869685"/>
              <a:ext cx="5875809" cy="29561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86562"/>
            <a:ext cx="6120680" cy="48482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82091"/>
            <a:ext cx="6120680" cy="484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36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96530" y="656159"/>
            <a:ext cx="4267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cs typeface="Optima"/>
              </a:rPr>
              <a:t>One-photon</a:t>
            </a:r>
            <a:r>
              <a:rPr lang="en-US" dirty="0" smtClean="0">
                <a:cs typeface="Optima"/>
              </a:rPr>
              <a:t> (</a:t>
            </a:r>
            <a:r>
              <a:rPr lang="en-US" dirty="0">
                <a:cs typeface="Optima"/>
              </a:rPr>
              <a:t>d</a:t>
            </a:r>
            <a:r>
              <a:rPr lang="en-US" dirty="0" smtClean="0">
                <a:cs typeface="Optima"/>
              </a:rPr>
              <a:t>ipole-allowed)</a:t>
            </a:r>
            <a:r>
              <a:rPr lang="en-US" b="1" dirty="0" smtClean="0">
                <a:cs typeface="Optima"/>
              </a:rPr>
              <a:t> </a:t>
            </a:r>
            <a:r>
              <a:rPr lang="en-US" dirty="0" smtClean="0">
                <a:cs typeface="Optima"/>
              </a:rPr>
              <a:t>transition, </a:t>
            </a:r>
            <a:r>
              <a:rPr lang="en-US" b="1" dirty="0" smtClean="0">
                <a:cs typeface="Optima"/>
              </a:rPr>
              <a:t>complimentary</a:t>
            </a:r>
            <a:r>
              <a:rPr lang="en-US" dirty="0" smtClean="0">
                <a:cs typeface="Optima"/>
              </a:rPr>
              <a:t> to previous two-photon measurements</a:t>
            </a:r>
          </a:p>
          <a:p>
            <a:endParaRPr lang="en-US" dirty="0">
              <a:cs typeface="Optima"/>
            </a:endParaRPr>
          </a:p>
          <a:p>
            <a:r>
              <a:rPr lang="en-US" dirty="0" smtClean="0">
                <a:cs typeface="Optima"/>
              </a:rPr>
              <a:t>Conceptually simple </a:t>
            </a:r>
            <a:r>
              <a:rPr lang="en-US" b="1" dirty="0" smtClean="0">
                <a:cs typeface="Optima"/>
              </a:rPr>
              <a:t>fluorescence spectroscopy, </a:t>
            </a:r>
            <a:r>
              <a:rPr lang="en-US" dirty="0" smtClean="0">
                <a:cs typeface="Optima"/>
              </a:rPr>
              <a:t>no saturation or ac-Stark shift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2S-4P transition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606196"/>
            <a:ext cx="4454644" cy="325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6670" y="3956863"/>
            <a:ext cx="3923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cs typeface="Optima"/>
              </a:rPr>
              <a:t>First-order </a:t>
            </a:r>
            <a:r>
              <a:rPr lang="en-US" b="1" dirty="0">
                <a:cs typeface="Optima"/>
              </a:rPr>
              <a:t>Doppler shift</a:t>
            </a:r>
            <a:r>
              <a:rPr lang="en-US" dirty="0">
                <a:cs typeface="Optima"/>
              </a:rPr>
              <a:t> </a:t>
            </a:r>
            <a:r>
              <a:rPr lang="en-US" dirty="0" smtClean="0">
                <a:cs typeface="Optima"/>
              </a:rPr>
              <a:t>(many MHz) needs </a:t>
            </a:r>
            <a:r>
              <a:rPr lang="en-US" dirty="0">
                <a:cs typeface="Optima"/>
              </a:rPr>
              <a:t>to be suppressed</a:t>
            </a:r>
          </a:p>
          <a:p>
            <a:endParaRPr lang="en-US" dirty="0" smtClean="0">
              <a:cs typeface="Optima"/>
            </a:endParaRPr>
          </a:p>
          <a:p>
            <a:r>
              <a:rPr lang="en-US" dirty="0" smtClean="0">
                <a:cs typeface="Optima"/>
              </a:rPr>
              <a:t>Natural </a:t>
            </a:r>
            <a:r>
              <a:rPr lang="en-US" dirty="0">
                <a:cs typeface="Optima"/>
              </a:rPr>
              <a:t>line width </a:t>
            </a:r>
            <a:r>
              <a:rPr lang="en-US" dirty="0" smtClean="0">
                <a:cs typeface="Optima"/>
              </a:rPr>
              <a:t>of </a:t>
            </a:r>
            <a:r>
              <a:rPr lang="en-US" b="1" dirty="0" smtClean="0">
                <a:latin typeface="Symbol" panose="05050102010706020507" pitchFamily="18" charset="2"/>
                <a:cs typeface="Optima"/>
              </a:rPr>
              <a:t>G</a:t>
            </a:r>
            <a:r>
              <a:rPr lang="en-US" b="1" dirty="0" smtClean="0">
                <a:cs typeface="Optima"/>
              </a:rPr>
              <a:t> </a:t>
            </a:r>
            <a:r>
              <a:rPr lang="en-US" b="1" dirty="0">
                <a:cs typeface="Optima"/>
              </a:rPr>
              <a:t>= 12.9 MHz</a:t>
            </a:r>
            <a:endParaRPr lang="en-US" dirty="0">
              <a:cs typeface="Optim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9" y="2832774"/>
            <a:ext cx="4752528" cy="354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9" y="2831500"/>
            <a:ext cx="4764421" cy="35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6670" y="5229200"/>
            <a:ext cx="3923282" cy="1152128"/>
            <a:chOff x="216670" y="5229200"/>
            <a:chExt cx="3923282" cy="1152128"/>
          </a:xfrm>
        </p:grpSpPr>
        <p:sp>
          <p:nvSpPr>
            <p:cNvPr id="13" name="Rectangle 12"/>
            <p:cNvSpPr/>
            <p:nvPr/>
          </p:nvSpPr>
          <p:spPr>
            <a:xfrm>
              <a:off x="216670" y="5734997"/>
              <a:ext cx="39232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cs typeface="Optima"/>
                </a:rPr>
                <a:t>Proton radius puzzle corresponds to </a:t>
              </a:r>
              <a:r>
                <a:rPr lang="en-US" b="1" dirty="0" smtClean="0">
                  <a:cs typeface="Optima"/>
                </a:rPr>
                <a:t>~9 kHz</a:t>
              </a:r>
              <a:r>
                <a:rPr lang="en-US" dirty="0" smtClean="0">
                  <a:cs typeface="Optima"/>
                </a:rPr>
                <a:t> of transition frequency</a:t>
              </a:r>
            </a:p>
          </p:txBody>
        </p:sp>
        <p:sp>
          <p:nvSpPr>
            <p:cNvPr id="4" name="Up-Down Arrow 3"/>
            <p:cNvSpPr/>
            <p:nvPr/>
          </p:nvSpPr>
          <p:spPr>
            <a:xfrm>
              <a:off x="1979712" y="5229200"/>
              <a:ext cx="288032" cy="432048"/>
            </a:xfrm>
            <a:prstGeom prst="up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1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2S-4P experimental </a:t>
            </a:r>
            <a:r>
              <a:rPr lang="de-DE" dirty="0" smtClean="0">
                <a:latin typeface="+mj-lt"/>
              </a:rPr>
              <a:t>setup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 descr="C:\Users\Lothar\Dropbox\MPQ\Conference contributions and talks\2017\2017-05 Berkeley AMO seminar\Talk\Maisenbacher-2S-4P_abs_freq-exp_setup-2017-05-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03" y="2060848"/>
            <a:ext cx="732719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/>
          <a:stretch/>
        </p:blipFill>
        <p:spPr bwMode="auto">
          <a:xfrm>
            <a:off x="107504" y="606196"/>
            <a:ext cx="3446532" cy="325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Uncertainty budget for 2S-4P (2017)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7</a:t>
            </a:fld>
            <a:endParaRPr lang="en-US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703388" y="3679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146" name="Picture 2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1" y="2132856"/>
            <a:ext cx="8856984" cy="23914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35496" y="6189505"/>
            <a:ext cx="9145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for details: see </a:t>
            </a:r>
            <a:r>
              <a:rPr lang="en-US" sz="1400" i="1" dirty="0" smtClean="0"/>
              <a:t>Supplementary Materials</a:t>
            </a:r>
            <a:r>
              <a:rPr lang="en-US" sz="1400" dirty="0" smtClean="0"/>
              <a:t> of A. Beyer, L. </a:t>
            </a:r>
            <a:r>
              <a:rPr lang="en-US" sz="1400" dirty="0" err="1" smtClean="0"/>
              <a:t>Maisenbacher</a:t>
            </a:r>
            <a:r>
              <a:rPr lang="en-US" sz="1400" dirty="0" smtClean="0"/>
              <a:t>, A. </a:t>
            </a:r>
            <a:r>
              <a:rPr lang="en-US" sz="1400" dirty="0" err="1" smtClean="0"/>
              <a:t>Matveev</a:t>
            </a:r>
            <a:r>
              <a:rPr lang="en-US" sz="1400" dirty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</a:t>
            </a:r>
            <a:r>
              <a:rPr lang="en-US" sz="1400" i="1" dirty="0" smtClean="0"/>
              <a:t>Science</a:t>
            </a:r>
            <a:r>
              <a:rPr lang="en-US" sz="1400" dirty="0" smtClean="0"/>
              <a:t> </a:t>
            </a:r>
            <a:r>
              <a:rPr lang="en-US" sz="1400" b="1" dirty="0" smtClean="0"/>
              <a:t>358</a:t>
            </a:r>
            <a:r>
              <a:rPr lang="en-US" sz="1400" dirty="0" smtClean="0"/>
              <a:t>, 79 (2017)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62" y="695887"/>
            <a:ext cx="3850666" cy="2514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95537" y="4543960"/>
            <a:ext cx="8648162" cy="1477328"/>
            <a:chOff x="395537" y="4543960"/>
            <a:chExt cx="8648162" cy="1477328"/>
          </a:xfrm>
        </p:grpSpPr>
        <p:sp>
          <p:nvSpPr>
            <p:cNvPr id="13" name="Rounded Rectangle 12"/>
            <p:cNvSpPr/>
            <p:nvPr/>
          </p:nvSpPr>
          <p:spPr>
            <a:xfrm>
              <a:off x="395537" y="5014892"/>
              <a:ext cx="6336703" cy="502339"/>
            </a:xfrm>
            <a:prstGeom prst="roundRect">
              <a:avLst/>
            </a:prstGeom>
            <a:solidFill>
              <a:srgbClr val="92D05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572000" y="5613441"/>
              <a:ext cx="1133023" cy="317038"/>
            </a:xfrm>
            <a:prstGeom prst="roundRect">
              <a:avLst/>
            </a:prstGeom>
            <a:solidFill>
              <a:srgbClr val="92D05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48264" y="4543960"/>
              <a:ext cx="209543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AC2E"/>
                  </a:solidFill>
                </a:rPr>
                <a:t>Corrections do not need experimental input and can be calculated with high precision</a:t>
              </a:r>
              <a:endParaRPr lang="en-US" dirty="0">
                <a:solidFill>
                  <a:srgbClr val="70AC2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496" y="1375588"/>
            <a:ext cx="9086139" cy="4555598"/>
            <a:chOff x="35496" y="1375588"/>
            <a:chExt cx="9086139" cy="4555598"/>
          </a:xfrm>
        </p:grpSpPr>
        <p:sp>
          <p:nvSpPr>
            <p:cNvPr id="17" name="Rounded Rectangle 16"/>
            <p:cNvSpPr/>
            <p:nvPr/>
          </p:nvSpPr>
          <p:spPr>
            <a:xfrm>
              <a:off x="6156176" y="5613440"/>
              <a:ext cx="412943" cy="317746"/>
            </a:xfrm>
            <a:prstGeom prst="roundRect">
              <a:avLst/>
            </a:prstGeom>
            <a:solidFill>
              <a:srgbClr val="E5FB11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5496" y="1875418"/>
              <a:ext cx="6696743" cy="257438"/>
            </a:xfrm>
            <a:prstGeom prst="roundRect">
              <a:avLst/>
            </a:prstGeom>
            <a:solidFill>
              <a:srgbClr val="E5FB11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26200" y="1375588"/>
              <a:ext cx="209543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BB00"/>
                  </a:solidFill>
                </a:rPr>
                <a:t>Uncertainty dominated by Doppler shift, which is measured in-situ</a:t>
              </a:r>
              <a:endParaRPr lang="en-US" dirty="0">
                <a:solidFill>
                  <a:srgbClr val="C0BB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466" y="1859174"/>
            <a:ext cx="3400407" cy="612236"/>
            <a:chOff x="19466" y="1859174"/>
            <a:chExt cx="3400407" cy="612236"/>
          </a:xfrm>
        </p:grpSpPr>
        <p:sp>
          <p:nvSpPr>
            <p:cNvPr id="10" name="Rounded Rectangle 9"/>
            <p:cNvSpPr/>
            <p:nvPr/>
          </p:nvSpPr>
          <p:spPr>
            <a:xfrm>
              <a:off x="35497" y="2185118"/>
              <a:ext cx="3384376" cy="249601"/>
            </a:xfrm>
            <a:prstGeom prst="roundRect">
              <a:avLst/>
            </a:prstGeom>
            <a:solidFill>
              <a:srgbClr val="00B0F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496" y="1859174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anose="030F0702030302020204" pitchFamily="66" charset="0"/>
                </a:rPr>
                <a:t>1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466" y="2132856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anose="030F0702030302020204" pitchFamily="66" charset="0"/>
                </a:rPr>
                <a:t>2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024248"/>
            <a:ext cx="6768752" cy="50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3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First-order </a:t>
            </a:r>
            <a:r>
              <a:rPr lang="en-US" dirty="0">
                <a:latin typeface="+mj-lt"/>
              </a:rPr>
              <a:t>Doppler shift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4644008" y="692696"/>
                <a:ext cx="35961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cs typeface="Optima"/>
                  </a:rPr>
                  <a:t>Frequency shift for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Optima"/>
                      </a:rPr>
                      <m:t>𝜃</m:t>
                    </m:r>
                    <m:r>
                      <a:rPr lang="en-US" b="0" i="1" smtClean="0">
                        <a:latin typeface="Cambria Math"/>
                        <a:cs typeface="Optima"/>
                      </a:rPr>
                      <m:t>=90°+</m:t>
                    </m:r>
                    <m:r>
                      <a:rPr lang="en-US" b="0" i="1" smtClean="0">
                        <a:latin typeface="Cambria Math"/>
                        <a:cs typeface="Optima"/>
                      </a:rPr>
                      <m:t>𝛿𝜃</m:t>
                    </m:r>
                  </m:oMath>
                </a14:m>
                <a:r>
                  <a:rPr lang="en-US" dirty="0" smtClean="0">
                    <a:cs typeface="Optima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Optima"/>
                      </a:rPr>
                      <m:t>𝑣</m:t>
                    </m:r>
                    <m:r>
                      <m:rPr>
                        <m:lit/>
                      </m:rPr>
                      <a:rPr lang="en-US" b="0" i="1" smtClean="0">
                        <a:latin typeface="Cambria Math"/>
                        <a:cs typeface="Optima"/>
                      </a:rPr>
                      <m:t> </m:t>
                    </m:r>
                    <m:r>
                      <a:rPr lang="en-US" b="0" i="1" smtClean="0">
                        <a:latin typeface="Cambria Math"/>
                        <a:cs typeface="Optima"/>
                      </a:rPr>
                      <m:t>=300</m:t>
                    </m:r>
                  </m:oMath>
                </a14:m>
                <a:r>
                  <a:rPr lang="en-US" dirty="0" smtClean="0">
                    <a:cs typeface="Optima"/>
                  </a:rPr>
                  <a:t> m/s:</a:t>
                </a:r>
                <a:endParaRPr lang="en-US" dirty="0">
                  <a:cs typeface="Optima"/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692696"/>
                <a:ext cx="3596140" cy="646331"/>
              </a:xfrm>
              <a:prstGeom prst="rect">
                <a:avLst/>
              </a:prstGeom>
              <a:blipFill>
                <a:blip r:embed="rId3"/>
                <a:stretch>
                  <a:fillRect l="-152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18"/>
          <p:cNvSpPr txBox="1"/>
          <p:nvPr/>
        </p:nvSpPr>
        <p:spPr>
          <a:xfrm>
            <a:off x="152535" y="692696"/>
            <a:ext cx="456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Optima"/>
              </a:rPr>
              <a:t>One-photon transition </a:t>
            </a:r>
            <a:r>
              <a:rPr lang="en-US" dirty="0" smtClean="0">
                <a:cs typeface="Optima"/>
              </a:rPr>
              <a:t>means transition frequency is shifted due to first-order Doppler shift by:</a:t>
            </a:r>
            <a:endParaRPr lang="en-US" dirty="0">
              <a:cs typeface="Optim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14918"/>
            <a:ext cx="1984309" cy="1047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36092"/>
            <a:ext cx="1944216" cy="1026720"/>
          </a:xfrm>
          <a:prstGeom prst="rect">
            <a:avLst/>
          </a:prstGeom>
        </p:spPr>
      </p:pic>
      <p:pic>
        <p:nvPicPr>
          <p:cNvPr id="21" name="Picture 2 1" descr="C:\Users\Lothar\Dropbox\MPQ\Conference contributions and talks\2017\2017-05 Berkeley AMO seminar\Talk\2017 Doppler suppression one beam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384376" cy="269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 2" descr="C:\Users\Lothar\Dropbox\MPQ\Conference contributions and talks\2017\2017-05 Berkeley AMO seminar\Talk\2017 Doppler suppression two beam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2" y="3818097"/>
            <a:ext cx="3347864" cy="26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154028" y="1394192"/>
                <a:ext cx="2544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r>
                        <a:rPr lang="en-US" i="1" smtClean="0">
                          <a:latin typeface="Cambria Math"/>
                        </a:rPr>
                        <m:t>𝜃</m:t>
                      </m:r>
                      <m:r>
                        <a:rPr lang="en-US" b="0" i="1" smtClean="0">
                          <a:latin typeface="Cambria Math"/>
                        </a:rPr>
                        <m:t>=1°: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=12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MHz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028" y="1394192"/>
                <a:ext cx="2544863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148064" y="1763524"/>
                <a:ext cx="2955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r>
                        <a:rPr lang="en-US" i="1" smtClean="0">
                          <a:latin typeface="Cambria Math"/>
                        </a:rPr>
                        <m:t>𝜃</m:t>
                      </m:r>
                      <m:r>
                        <a:rPr lang="en-US" b="0" i="1" smtClean="0">
                          <a:latin typeface="Cambria Math"/>
                        </a:rPr>
                        <m:t>=1.5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µ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rad</m:t>
                      </m:r>
                      <m:r>
                        <a:rPr lang="en-US" b="0" i="1" smtClean="0">
                          <a:latin typeface="Cambria Math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=1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kHz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763524"/>
                <a:ext cx="2955233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90" y="1760042"/>
            <a:ext cx="2529523" cy="3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6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Active fiber-based retroreflector (AFR)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9</a:t>
            </a:fld>
            <a:endParaRPr lang="en-US"/>
          </a:p>
        </p:txBody>
      </p:sp>
      <p:sp>
        <p:nvSpPr>
          <p:cNvPr id="18" name="Textfeld 24"/>
          <p:cNvSpPr txBox="1"/>
          <p:nvPr/>
        </p:nvSpPr>
        <p:spPr>
          <a:xfrm>
            <a:off x="107504" y="6145559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Optima"/>
              </a:rPr>
              <a:t>A. Beyer </a:t>
            </a:r>
            <a:r>
              <a:rPr lang="en-US" sz="1400" i="1" dirty="0" smtClean="0">
                <a:cs typeface="Optima"/>
              </a:rPr>
              <a:t>et al., </a:t>
            </a:r>
            <a:r>
              <a:rPr lang="en-US" sz="1400" i="1" dirty="0"/>
              <a:t>Opt. Express</a:t>
            </a:r>
            <a:r>
              <a:rPr lang="en-US" sz="1400" dirty="0"/>
              <a:t> </a:t>
            </a:r>
            <a:r>
              <a:rPr lang="en-US" sz="1400" b="1" dirty="0"/>
              <a:t>24</a:t>
            </a:r>
            <a:r>
              <a:rPr lang="en-US" sz="1400" dirty="0"/>
              <a:t>, 17470-17485 (2016)</a:t>
            </a:r>
            <a:endParaRPr lang="en-US" sz="1400" i="1" dirty="0">
              <a:cs typeface="Optima"/>
            </a:endParaRPr>
          </a:p>
        </p:txBody>
      </p:sp>
      <p:pic>
        <p:nvPicPr>
          <p:cNvPr id="7170" name="Picture 2" descr="C:\Users\Lothar\Dropbox\MPQ\Conference contributions and talks\2017\2017-05 Berkeley AMO seminar\Talk\AFR_locking_scheme_v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320480" cy="428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36092"/>
            <a:ext cx="1944216" cy="1026720"/>
          </a:xfrm>
          <a:prstGeom prst="rect">
            <a:avLst/>
          </a:prstGeom>
        </p:spPr>
      </p:pic>
      <p:pic>
        <p:nvPicPr>
          <p:cNvPr id="23" name="Picture 2" descr="C:\Users\Lothar\Dropbox\MPQ\Conference contributions and talks\2017\2017-05 Berkeley AMO seminar\Talk\2017 Doppler suppression two beam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2" y="3818097"/>
            <a:ext cx="3347864" cy="26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79512" y="65552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Optima"/>
              </a:rPr>
              <a:t>For perfect suppression, two antiparallel, </a:t>
            </a:r>
            <a:r>
              <a:rPr lang="en-US" b="1" dirty="0" smtClean="0">
                <a:cs typeface="Optima"/>
              </a:rPr>
              <a:t>phase-retracing laser beams with identical intensity</a:t>
            </a:r>
            <a:r>
              <a:rPr lang="en-US" dirty="0">
                <a:cs typeface="Optima"/>
              </a:rPr>
              <a:t> </a:t>
            </a:r>
            <a:r>
              <a:rPr lang="en-US" dirty="0" smtClean="0">
                <a:cs typeface="Optima"/>
              </a:rPr>
              <a:t>are needed.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82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XEL@OKII9FVF81V9GRMN" val="38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4.9494"/>
  <p:tag name="ORIGINALWIDTH" val="2690.664"/>
  <p:tag name="LATEXADDIN" val="\documentclass{article}&#10;\usepackage{amsmath}&#10;\pagestyle{empty}&#10;\begin{document}&#10;&#10;\begin{eqnarray}&#10;  R(i\!\rightarrow\!f) \propto&#10;\left|&#10;\frac{\tilde{d}_e}{\nu-\nu_0+i\Gamma/2}&#10;+&#10;\frac{\tilde{d}_{e'}}{\nu-\nu_0-\Delta+i\Gamma/2}&#10;\right|^2&#10;\nonumber&#10;\end{eqnarray}&#10;&#10;\end{document}"/>
  <p:tag name="IGUANATEXSIZE" val="18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3.7083"/>
  <p:tag name="ORIGINALWIDTH" val="1252.344"/>
  <p:tag name="LATEXADDIN" val="\documentclass{article}&#10;\usepackage{amsmath}&#10;\pagestyle{empty}&#10;\begin{document}&#10;&#10;\begin{eqnarray}&#10;\tilde{d}_e = d(i\!\rightarrow\!e)\,d(e\!\rightarrow\!f)&#10;\nonumber\\&#10;\tilde{d}_{e'} = d(i\!\rightarrow\!e')\,d(e'\!\rightarrow\!f)&#10;\nonumber&#10;\end{eqnarray}&#10;&#10;\end{document}"/>
  <p:tag name="IGUANATEXSIZE" val="18"/>
  <p:tag name="IGUANATEXCURSOR" val="1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127.109"/>
  <p:tag name="LATEXADDIN" val="\documentclass{article}&#10;\usepackage{amsmath}&#10;\pagestyle{empty}&#10;\begin{document}&#10;&#10;\begin{eqnarray}&#10;\Gamma \ll \Delta, |\nu-\nu_0| \ll \Delta&#10;\nonumber&#10;\end{eqnarray}&#10;&#10;\end{document}"/>
  <p:tag name="IGUANATEXSIZE" val="20"/>
  <p:tag name="IGUANATEXCURSOR" val="13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4597"/>
  <p:tag name="ORIGINALWIDTH" val="592.4259"/>
  <p:tag name="LATEXADDIN" val="\documentclass{article}&#10;\usepackage{amsmath}&#10;\pagestyle{empty}&#10;\begin{document}&#10;&#10;\begin{eqnarray}&#10;\eta = \frac{\Gamma}{2\Delta}\frac{\tilde{d}_{e'}}&#10;{\tilde{d}_e}&#10;\nonumber&#10;\end{eqnarray}&#10;&#10;&#10;\end{document}"/>
  <p:tag name="IGUANATEXSIZE" val="18"/>
  <p:tag name="IGUANATEXCURSOR" val="1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7101"/>
  <p:tag name="ORIGINALWIDTH" val="2581.177"/>
  <p:tag name="LATEXADDIN" val="\documentclass{article}&#10;\usepackage{amsmath}&#10;\pagestyle{empty}&#10;\begin{document}&#10;&#10;\begin{eqnarray}&#10;R(i\!\rightarrow\!f) \propto&#10;\frac{\tilde{d}_e^2}{(\nu-\nu_0)^2+(\Gamma/2)^2}&#10;\left[1+&#10;\frac{(4 \nu-\nu_0) \eta}{\Gamma}&#10;\right]&#10;\nonumber&#10;\end{eqnarray}&#10;&#10;\end{document}"/>
  <p:tag name="IGUANATEXSIZE" val="18"/>
  <p:tag name="IGUANATEXCURSOR" val="2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354"/>
  <p:tag name="ORIGINALWIDTH" val="520.4349"/>
  <p:tag name="LATEXADDIN" val="\documentclass{article}&#10;\usepackage{amsmath}&#10;\pagestyle{empty}&#10;\begin{document}&#10;&#10;\begin{eqnarray}&#10;\Delta\nu_0 = \eta \Gamma&#10;\nonumber&#10;\end{eqnarray}&#10;&#10;&#10;\end{document}"/>
  <p:tag name="IGUANATEXSIZE" val="18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778.778"/>
  <p:tag name="LATEXADDIN" val="\documentclass{article}&#10;\usepackage{amsmath}&#10;\pagestyle{empty}&#10;\begin{document}&#10;&#10;\begin{equation}&#10;\mathcal{F}(\omega)=A\left\{\Re{[w(z)]}+2\eta\Im{[w(z)]} \right\}\nonumber&#10;\end{equation}&#10;&#10;\end{document}"/>
  <p:tag name="IGUANATEXSIZE" val="20"/>
  <p:tag name="IGUANATEXCURSOR" val="1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1721.035"/>
  <p:tag name="LATEXADDIN" val="\documentclass{article}&#10;\usepackage{amsmath}&#10;\pagestyle{empty}&#10;\begin{document}&#10;&#10;&#10;$z=2\sqrt{\ln{2}}[(\omega-\omega_0) + i \Gamma/2]/\Gamma_G$&#10;&#10;\end{document}"/>
  <p:tag name="IGUANATEXSIZE" val="20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4597"/>
  <p:tag name="ORIGINALWIDTH" val="592.4259"/>
  <p:tag name="LATEXADDIN" val="\documentclass{article}&#10;\usepackage{amsmath}&#10;\pagestyle{empty}&#10;\begin{document}&#10;&#10;\begin{eqnarray}&#10;\eta = \frac{\Gamma}{2\Delta}\frac{\tilde{d}_{e'}}&#10;{\tilde{d}_e}&#10;\nonumber&#10;\end{eqnarray}&#10;&#10;&#10;\end{document}"/>
  <p:tag name="IGUANATEXSIZE" val="18"/>
  <p:tag name="IGUANATEXCURSOR" val="1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354"/>
  <p:tag name="ORIGINALWIDTH" val="1046.119"/>
  <p:tag name="LATEXADDIN" val="\documentclass{article}&#10;\usepackage{amsmath}&#10;\pagestyle{empty}&#10;\begin{document}&#10;&#10;\begin{eqnarray}&#10;\Delta\nu_0 = \eta \Gamma \approx 61\,\mathrm{kHz}&#10;\nonumber&#10;\end{eqnarray}&#10;&#10;&#10;\end{document}"/>
  <p:tag name="IGUANATEXSIZE" val="18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2122"/>
  <p:tag name="ORIGINALWIDTH" val="2775.403"/>
  <p:tag name="LATEXADDIN" val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\Ryd \left( -\frac{1}{n^2} &#10;  + f_{nlj}(\alpha, \frac{m_e}{m_p},\dots) &#10;  + \delta_{\ell0} \frac{C_{\mathrm{NS}}}{n^3} \;&#10;   \, \rp^2&#10;  \right)\nonumber&#10;\end{equation}&#10;&#10;\end{document}"/>
  <p:tag name="IGUANATEXSIZE" val="20"/>
  <p:tag name="IGUANATEXCURSOR" val="11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884.1395"/>
  <p:tag name="LATEXADDIN" val="\documentclass{article}&#10;\usepackage{amsmath}&#10;\pagestyle{empty}&#10;\begin{document}&#10;&#10;\begin{eqnarray}&#10;\eta \approx -9.4 \times 10^{-3}&#10;\nonumber&#10;\end{eqnarray}&#10;&#10;&#10;\end{document}"/>
  <p:tag name="IGUANATEXSIZE" val="18"/>
  <p:tag name="IGUANATEXCURSOR" val="1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354"/>
  <p:tag name="ORIGINALWIDTH" val="1205.099"/>
  <p:tag name="LATEXADDIN" val="\documentclass{article}&#10;\usepackage{amsmath}&#10;\pagestyle{empty}&#10;\begin{document}&#10;&#10;\begin{eqnarray}&#10;\Delta\nu_0 = \eta \Gamma \approx -122\,\mathrm{kHz}&#10;\nonumber&#10;\end{eqnarray}&#10;&#10;&#10;\end{document}"/>
  <p:tag name="IGUANATEXSIZE" val="18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788.1515"/>
  <p:tag name="LATEXADDIN" val="\documentclass{article}&#10;\usepackage{amsmath}&#10;\pagestyle{empty}&#10;\begin{document}&#10;&#10;\begin{eqnarray}&#10;\eta \approx 4.7 \times 10^{-3}&#10;\nonumber&#10;\end{eqnarray}&#10;&#10;&#10;\end{document}"/>
  <p:tag name="IGUANATEXSIZE" val="18"/>
  <p:tag name="IGUANATEXCURSOR" val="1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778.778"/>
  <p:tag name="LATEXADDIN" val="\documentclass{article}&#10;\usepackage[usenames, dvipsnames]{color}&#10;\usepackage{amsmath}&#10;\pagestyle{empty}&#10;\begin{document}&#10;&#10;\begin{equation}&#10;\mathcal{F}(\omega)=A\left\{\Re{[w(z)]}+2{\color{BrickRed}\eta}\Im{[w(z)]} \right\}\nonumber&#10;\end{equation}&#10;&#10;\end{document}"/>
  <p:tag name="IGUANATEXSIZE" val="20"/>
  <p:tag name="IGUANATEXCURSOR" val="1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1816.273"/>
  <p:tag name="LATEXADDIN" val="\documentclass{article}&#10;\usepackage{amsmath}&#10;\pagestyle{empty}&#10;\begin{document}&#10;&#10;\begin{equation}&#10;\Delta\nu^\textrm{exp}_{\textrm{FS}}(\textrm{4P}) = 1\,367\,435.7\,(4.3)\,\textrm{kHz}\nonumber&#10;\end{equation}&#10;&#10;\end{document}"/>
  <p:tag name="IGUANATEXSIZE" val="20"/>
  <p:tag name="IGUANATEXCURSOR" val="1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7319"/>
  <p:tag name="ORIGINALWIDTH" val="1755.531"/>
  <p:tag name="LATEXADDIN" val="\documentclass{article}&#10;\usepackage{amsmath}&#10;\pagestyle{empty}&#10;\begin{document}&#10;&#10;\begin{equation}&#10;\Delta\nu^\textrm{theo}_{\textrm{FS}}(\textrm{4P}) = 1\,367\,433.3\,(3)\,\textrm{kHz}\nonumber&#10;\end{equation}&#10;&#10;\end{document}"/>
  <p:tag name="IGUANATEXSIZE" val="20"/>
  <p:tag name="IGUANATEXCURSOR" val="16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7312"/>
  <p:tag name="ORIGINALWIDTH" val="2164.229"/>
  <p:tag name="LATEXADDIN" val="\documentclass{article}&#10;\usepackage{amsmath}&#10;\pagestyle{empty}&#10;\begin{document}&#10;&#10;\begin{equation}&#10;\Delta\nu^\textrm{exp}_{\textrm{FS}}(\textrm{4P}) - \Delta\nu^\textrm{theo}_{\textrm{FS}}(\textrm{4P}) = 2.4\,(4.3)\,\textrm{kHz}\nonumber&#10;\end{equation}&#10;&#10;\end{document}"/>
  <p:tag name="IGUANATEXSIZE" val="20"/>
  <p:tag name="IGUANATEXCURSOR" val="2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1790.776"/>
  <p:tag name="LATEXADDIN" val="\documentclass{article}&#10;\usepackage{amsmath}&#10;\pagestyle{empty}&#10;\begin{document}&#10;&#10;\begin{equation}&#10;\nu_{1/2} = 616\,520\,152\,555.1\,(3.0)\,\mathrm{kHz}\nonumber&#10;\end{equation}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1790.776"/>
  <p:tag name="LATEXADDIN" val="\documentclass{article}&#10;\usepackage{amsmath}&#10;\pagestyle{empty}&#10;\begin{document}&#10;&#10;\begin{equation}&#10;\nu_{3/2} = 616\,521\,519\,990.8\,(3.0)\,\mathrm{kHz}\nonumber&#10;\end{equation}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6.468"/>
  <p:tag name="ORIGINALWIDTH" val="1243.345"/>
  <p:tag name="LATEXADDIN" val="\documentclass{article}&#10;\usepackage{amsmath}&#10;\pagestyle{empty}&#10;\begin{document}&#10;&#10;\begin{equation}&#10;\nu_\textrm{2S-4P} = \frac{2}{3}\nu_{3/2} + \frac{1}{3}\nu_{1/2}\nonumber&#10;\end{equation}&#10;&#10;\end{document}"/>
  <p:tag name="IGUANATEXSIZE" val="20"/>
  <p:tag name="IGUANATEXCURSOR" val="1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140.232"/>
  <p:tag name="LATEXADDIN" val="\documentclass{article}&#10;\usepackage{amsmath}&#10;\pagestyle{empty}&#10;\begin{document}&#10;&#10;\begin{equation}&#10;\nu_\textrm{1S-2S} = 2\,466\,061\,413\,187\,035\,(10)\,\mathrm{Hz}\,\,[1]\nonumber&#10;\end{equation}&#10;&#10;\end{document}"/>
  <p:tag name="IGUANATEXSIZE" val="20"/>
  <p:tag name="IGUANATEXCURSOR" val="16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1790.776"/>
  <p:tag name="LATEXADDIN" val="\documentclass{article}&#10;\usepackage{amsmath}&#10;\pagestyle{empty}&#10;\begin{document}&#10;&#10;\begin{equation}&#10;\nu_{1/2} = 616\,520\,152\,555.1\,(3.0)\,\mathrm{kHz}\nonumber&#10;\end{equation}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1790.776"/>
  <p:tag name="LATEXADDIN" val="\documentclass{article}&#10;\usepackage{amsmath}&#10;\pagestyle{empty}&#10;\begin{document}&#10;&#10;\begin{equation}&#10;\nu_{3/2} = 616\,521\,519\,990.8\,(3.0)\,\mathrm{kHz}\nonumber&#10;\end{equation}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895.013"/>
  <p:tag name="LATEXADDIN" val="\documentclass{article}&#10;\usepackage{amsmath}&#10;\pagestyle{empty}&#10;\begin{document}&#10;&#10;\begin{equation}&#10;\nu_\textrm{2S-4P} = 616\,520\,931\,626.8\,(2.3)\,\mathrm{kHz}\nonumber&#10;\end{equation}&#10;&#10;\end{document}"/>
  <p:tag name="IGUANATEXSIZE" val="20"/>
  <p:tag name="IGUANATEXCURSOR" val="13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6.468"/>
  <p:tag name="ORIGINALWIDTH" val="1243.345"/>
  <p:tag name="LATEXADDIN" val="\documentclass{article}&#10;\usepackage{amsmath}&#10;\pagestyle{empty}&#10;\begin{document}&#10;&#10;\begin{equation}&#10;\nu_\textrm{2S-4P} = \frac{2}{3}\nu_{3/2} + \frac{1}{3}\nu_{1/2}\nonumber&#10;\end{equation}&#10;&#10;\end{document}"/>
  <p:tag name="IGUANATEXSIZE" val="20"/>
  <p:tag name="IGUANATEXCURSOR" val="1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2.2085"/>
  <p:tag name="ORIGINALWIDTH" val="1994.751"/>
  <p:tag name="LATEXADDIN" val="\documentclass{article}&#10;\usepackage{amsmath}&#10;\pagestyle{empty}&#10;% Rydberg constant:&#10;\newcommand{\Rydval}{\ensuremath{10\,973\,731.568\,076\,(96)\,\mathrm{m^{-1}}}}&#10;&#10;% proton radius:&#10;\newcommand{\rpval}{\ensuremath{0.8335(95)\,\mathrm{fm}}}&#10;&#10;\begin{document}&#10;&#10;\begin{eqnarray}&#10;R_{\infty}&amp;=&amp;\Rydval\nonumber\\&#10;r_p&amp;=&amp;\rpval\nonumber&#10;\end{eqnarray}&#10;&#10;\end{document}"/>
  <p:tag name="IGUANATEXSIZE" val="20"/>
  <p:tag name="IGUANATEXCURSOR" val="3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1790.776"/>
  <p:tag name="LATEXADDIN" val="\documentclass{article}&#10;\usepackage{amsmath}&#10;\pagestyle{empty}&#10;\begin{document}&#10;&#10;\begin{equation}&#10;\nu_{1/2} = 616\,520\,152\,555.1\,(3.0)\,\mathrm{kHz}\nonumber&#10;\end{equation}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1790.776"/>
  <p:tag name="LATEXADDIN" val="\documentclass{article}&#10;\usepackage{amsmath}&#10;\pagestyle{empty}&#10;\begin{document}&#10;&#10;\begin{equation}&#10;\nu_{3/2} = 616\,521\,519\,990.8\,(3.0)\,\mathrm{kHz}\nonumber&#10;\end{equation}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9681"/>
  <p:tag name="ORIGINALWIDTH" val="521.1849"/>
  <p:tag name="LATEXADDIN" val="\documentclass{article}&#10;\usepackage{amsmath}&#10;\pagestyle{empty}&#10;\begin{document}&#10;&#10;\begin{equation}&#10;\Gamma_{n\mathrm{P}} \propto \frac{1}{n^3}&#10;\nonumber&#10;\end{equation}&#10;&#10;\end{document}"/>
  <p:tag name="IGUANATEXSIZE" val="24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895.013"/>
  <p:tag name="LATEXADDIN" val="\documentclass{article}&#10;\usepackage{amsmath}&#10;\pagestyle{empty}&#10;\begin{document}&#10;&#10;\begin{equation}&#10;\nu_\textrm{2S-4P} = 616\,520\,931\,626.8\,(2.3)\,\mathrm{kHz}\nonumber&#10;\end{equation}&#10;&#10;\end{document}"/>
  <p:tag name="IGUANATEXSIZE" val="20"/>
  <p:tag name="IGUANATEXCURSOR" val="13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800.15"/>
  <p:tag name="LATEXADDIN" val="\documentclass{article}&#10;\usepackage{amsmath}&#10;\pagestyle{empty}&#10;\begin{document}&#10;&#10;\begin{eqnarray}&#10;\Gamma_{6\mathrm{P}} = 3.8\,\mathrm{MHz}&#10;\nonumber&#10;\end{eqnarray}&#10;&#10;\end{document}"/>
  <p:tag name="IGUANATEXSIZE" val="24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2122"/>
  <p:tag name="ORIGINALWIDTH" val="2775.403"/>
  <p:tag name="LATEXADDIN" val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\Ryd \left( -\frac{1}{n^2} &#10;  + f_{nlj}(\alpha, \frac{m_e}{m_p},\dots) &#10;  + \delta_{\ell0} \frac{C_{\mathrm{NS}}}{n^3} \;&#10;   \, \rp^2&#10;  \right)\nonumber&#10;\end{equation}&#10;&#10;\end{document}"/>
  <p:tag name="IGUANATEXSIZE" val="20"/>
  <p:tag name="IGUANATEXCURSOR" val="11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895.013"/>
  <p:tag name="LATEXADDIN" val="\documentclass{article}&#10;\usepackage{amsmath}&#10;\pagestyle{empty}&#10;\begin{document}&#10;&#10;\begin{equation}&#10;\nu_\textrm{2S-4P} = 616\,520\,931\,626.8\,(2.3)\,\mathrm{kHz}\nonumber&#10;\end{equation}&#10;&#10;\end{document}"/>
  <p:tag name="IGUANATEXSIZE" val="20"/>
  <p:tag name="IGUANATEXCURSOR" val="13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2891.638"/>
  <p:tag name="LATEXADDIN" val="\documentclass{article}&#10;\usepackage{amsmath}&#10;\pagestyle{empty}&#10;% Rydberg constant:&#10;\newcommand{\Rydval}{\ensuremath{10\,973\,731.568\,076\,(96)\,\mathrm{m^{-1}}}}&#10;&#10;% proton radius:&#10;\newcommand{\rpval}{\ensuremath{0.8335(95)\,\mathrm{fm}}}&#10;&#10;\begin{document}&#10;&#10;\begin{eqnarray}&#10;R_{\infty}=\Rydval, r_p = \rpval\nonumber&#10;\end{eqnarray}&#10;&#10;\end{document}"/>
  <p:tag name="IGUANATEXSIZE" val="20"/>
  <p:tag name="IGUANATEXCURSOR" val="2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895.013"/>
  <p:tag name="LATEXADDIN" val="\documentclass{article}&#10;\usepackage{amsmath}&#10;\pagestyle{empty}&#10;\begin{document}&#10;&#10;\begin{equation}&#10;\nu_\textrm{2S-4P} = 616\,520\,931\,626.8\,(2.3)\,\mathrm{kHz}\nonumber&#10;\end{equation}&#10;&#10;\end{document}"/>
  <p:tag name="IGUANATEXSIZE" val="20"/>
  <p:tag name="IGUANATEXCURSOR" val="13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244.844"/>
  <p:tag name="LATEXADDIN" val="\documentclass{article}&#10;\usepackage{amsmath}&#10;\pagestyle{empty}&#10;\begin{document}&#10;&#10;\begin{equation}&#10;\Delta\omega = \vec{v} \cdot \vec{k} = v\,k\,\cos(\theta)\nonumber&#10;\end{equation}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8.1664"/>
  <p:tag name="ORIGINALWIDTH" val="3073.116"/>
  <p:tag name="LATEXADDIN" val="\documentclass{article}&#10;\usepackage{amsmath}&#10;\pagestyle{empty}&#10;\begin{document}&#10;&#10;\begin{eqnarray}&#10;  R(i\!\rightarrow\!f) \propto&#10;\frac{\tilde{d}_e^2}{(\nu-\nu_0)^2+(\Gamma/2)^2}&#10; + \frac{\tilde{d}_{e'}^2}{(\nu-\nu_0-\Delta)^2+(\Gamma/2)^2}&#10;\nonumber\\&#10;+ 2 \tilde{d}_e \tilde{d}_{e'} \frac{(\nu-\nu_0)^2-(\nu-\nu_0)\Delta+(\Gamma/2)^2}&#10;{\left((\nu-\nu_0)^2+(\Gamma/2)^2\right)\left((\nu-\nu_0-\Delta)^2+(\Gamma/2)^2\right)}&#10;\nonumber&#10;\end{eqnarray}&#10;&#10;\end{document}"/>
  <p:tag name="IGUANATEXSIZE" val="18"/>
  <p:tag name="IGUANATEXCURSOR" val="26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group_semina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90333</TotalTime>
  <Words>1344</Words>
  <Application>Microsoft Office PowerPoint</Application>
  <PresentationFormat>On-screen Show (4:3)</PresentationFormat>
  <Paragraphs>272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Cambria Math</vt:lpstr>
      <vt:lpstr>CMU Serif</vt:lpstr>
      <vt:lpstr>Comic Sans MS</vt:lpstr>
      <vt:lpstr>Optima</vt:lpstr>
      <vt:lpstr>Symbol</vt:lpstr>
      <vt:lpstr>Times New Roman</vt:lpstr>
      <vt:lpstr>group_seminar</vt:lpstr>
      <vt:lpstr>Precision spectroscopy of the 2S-nP transitions in atomic hydrogen</vt:lpstr>
      <vt:lpstr>Fundamental constants and hydrogen spectroscopy</vt:lpstr>
      <vt:lpstr>Fundamental constants and hydrogen spectroscopy</vt:lpstr>
      <vt:lpstr>The Rydberg constant and proton size from 2S-4P</vt:lpstr>
      <vt:lpstr>2S-4P transition</vt:lpstr>
      <vt:lpstr>2S-4P experimental setup</vt:lpstr>
      <vt:lpstr>Uncertainty budget for 2S-4P (2017)</vt:lpstr>
      <vt:lpstr>First-order Doppler shift</vt:lpstr>
      <vt:lpstr>Active fiber-based retroreflector (AFR)</vt:lpstr>
      <vt:lpstr>Experimental limit on Doppler shift</vt:lpstr>
      <vt:lpstr>Experimental limit on Doppler shift</vt:lpstr>
      <vt:lpstr>Quantum interference</vt:lpstr>
      <vt:lpstr>Quantum interference</vt:lpstr>
      <vt:lpstr>Quantum interference</vt:lpstr>
      <vt:lpstr>2S-4P quantum interference</vt:lpstr>
      <vt:lpstr>2S-4P quantum interference</vt:lpstr>
      <vt:lpstr>2S-4P quantum interference</vt:lpstr>
      <vt:lpstr>2S-4P quantum interference</vt:lpstr>
      <vt:lpstr>2S-4P quantum interference</vt:lpstr>
      <vt:lpstr>4P fine structure splitting</vt:lpstr>
      <vt:lpstr>4P fine structure centroid</vt:lpstr>
      <vt:lpstr>Corrections at work</vt:lpstr>
      <vt:lpstr>Proton radius and Rydberg constant</vt:lpstr>
      <vt:lpstr>2S-nP line width</vt:lpstr>
      <vt:lpstr>2S-6P transition</vt:lpstr>
      <vt:lpstr>2S-6P observed line width</vt:lpstr>
      <vt:lpstr>2S-6P dc-Stark shift</vt:lpstr>
      <vt:lpstr>2S-6P dc-Stark shift</vt:lpstr>
      <vt:lpstr>2S-6P dc-Stark shift</vt:lpstr>
      <vt:lpstr>PowerPoint Presentation</vt:lpstr>
      <vt:lpstr>Time-resolved fluorescence line shape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spectroscopy of the 2S-4P transition in atomic hydrogen</dc:title>
  <dc:creator>Lothar Maisenbacher</dc:creator>
  <cp:lastModifiedBy>Lothar Maisenbacher</cp:lastModifiedBy>
  <cp:revision>1914</cp:revision>
  <cp:lastPrinted>2013-03-17T22:42:49Z</cp:lastPrinted>
  <dcterms:created xsi:type="dcterms:W3CDTF">2012-09-03T05:15:02Z</dcterms:created>
  <dcterms:modified xsi:type="dcterms:W3CDTF">2018-07-23T08:47:24Z</dcterms:modified>
</cp:coreProperties>
</file>