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1"/>
  </p:notesMasterIdLst>
  <p:handoutMasterIdLst>
    <p:handoutMasterId r:id="rId22"/>
  </p:handoutMasterIdLst>
  <p:sldIdLst>
    <p:sldId id="256" r:id="rId2"/>
    <p:sldId id="362" r:id="rId3"/>
    <p:sldId id="400" r:id="rId4"/>
    <p:sldId id="372" r:id="rId5"/>
    <p:sldId id="373" r:id="rId6"/>
    <p:sldId id="374" r:id="rId7"/>
    <p:sldId id="390" r:id="rId8"/>
    <p:sldId id="391" r:id="rId9"/>
    <p:sldId id="394" r:id="rId10"/>
    <p:sldId id="367" r:id="rId11"/>
    <p:sldId id="361" r:id="rId12"/>
    <p:sldId id="401" r:id="rId13"/>
    <p:sldId id="358" r:id="rId14"/>
    <p:sldId id="359" r:id="rId15"/>
    <p:sldId id="403" r:id="rId16"/>
    <p:sldId id="384" r:id="rId17"/>
    <p:sldId id="395" r:id="rId18"/>
    <p:sldId id="408" r:id="rId19"/>
    <p:sldId id="340" r:id="rId2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4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2857" autoAdjust="0"/>
  </p:normalViewPr>
  <p:slideViewPr>
    <p:cSldViewPr snapToGrid="0" snapToObjects="1">
      <p:cViewPr>
        <p:scale>
          <a:sx n="120" d="100"/>
          <a:sy n="120" d="100"/>
        </p:scale>
        <p:origin x="-792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Relationship Id="rId2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Relationship Id="rId2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44CDA-8C44-ED41-8CDF-269434527626}" type="datetime1">
              <a:rPr lang="it-IT" smtClean="0"/>
              <a:t>24/01/18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smtClean="0"/>
              <a:t>1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1359B-7CD3-1149-A043-3DE29C05C560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0734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66B73-7590-EF47-AEDD-2AEC2A6B55B6}" type="datetime1">
              <a:rPr lang="it-IT" smtClean="0"/>
              <a:t>24/01/18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smtClean="0"/>
              <a:t>1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34E5F-FE6A-4B48-A5C5-B0AE2AAFD490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472934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C34E5F-FE6A-4B48-A5C5-B0AE2AAFD490}" type="slidenum">
              <a:rPr lang="it-IT" smtClean="0"/>
              <a:t>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1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1795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1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C34E5F-FE6A-4B48-A5C5-B0AE2AAFD49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4479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1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C34E5F-FE6A-4B48-A5C5-B0AE2AAFD49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675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Cpa</a:t>
            </a:r>
            <a:r>
              <a:rPr lang="it-IT" dirty="0" smtClean="0"/>
              <a:t>=</a:t>
            </a:r>
            <a:r>
              <a:rPr lang="it-IT" dirty="0" err="1" smtClean="0"/>
              <a:t>cipper</a:t>
            </a:r>
            <a:r>
              <a:rPr lang="it-IT" dirty="0" smtClean="0"/>
              <a:t> </a:t>
            </a:r>
            <a:r>
              <a:rPr lang="it-IT" dirty="0" err="1" smtClean="0"/>
              <a:t>pulser</a:t>
            </a:r>
            <a:r>
              <a:rPr lang="it-IT" dirty="0" smtClean="0"/>
              <a:t> 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amplification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1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C34E5F-FE6A-4B48-A5C5-B0AE2AAFD49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539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1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C34E5F-FE6A-4B48-A5C5-B0AE2AAFD49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8415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7981A-EE1C-AD46-BC88-425E7658723F}" type="datetime1">
              <a:rPr lang="it-IT" smtClean="0"/>
              <a:t>24/01/18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crit17 S.Puglia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903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BA26-EFBC-8E4B-B5D2-B5001F2AB079}" type="datetime1">
              <a:rPr lang="it-IT" smtClean="0"/>
              <a:t>24/01/18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crit17 S.Puglia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6968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6339-9EAF-5D47-B217-6AA3A5A4BEC4}" type="datetime1">
              <a:rPr lang="it-IT" smtClean="0"/>
              <a:t>24/01/18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crit17 S.Puglia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489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1432D-8C9B-0647-A445-1C6E048D85AE}" type="datetime1">
              <a:rPr lang="it-IT" smtClean="0"/>
              <a:t>24/01/18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crit17 S.Puglia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4409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928AB-EE24-4346-A829-3F05D6BB4C94}" type="datetime1">
              <a:rPr lang="it-IT" smtClean="0"/>
              <a:t>24/01/18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crit17 S.Puglia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931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1163C-1ACA-DF4D-AAA5-777579D48967}" type="datetime1">
              <a:rPr lang="it-IT" smtClean="0"/>
              <a:t>24/01/18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crit17 S.Puglia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965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A41-7C69-EC45-8899-9A83B60896CD}" type="datetime1">
              <a:rPr lang="it-IT" smtClean="0"/>
              <a:t>24/01/18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crit17 S.Puglia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865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AD69C-5544-4D4C-9108-2B0676A4FB7D}" type="datetime1">
              <a:rPr lang="it-IT" smtClean="0"/>
              <a:t>24/01/18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crit17 S.Puglia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7539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2D2EC-C906-7D41-840B-274ABA6DCFC0}" type="datetime1">
              <a:rPr lang="it-IT" smtClean="0"/>
              <a:t>24/01/18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crit17 S.Puglia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194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3FC4-602F-7449-9097-D1B9CCB18EDF}" type="datetime1">
              <a:rPr lang="it-IT" smtClean="0"/>
              <a:t>24/01/18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crit17 S.Puglia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623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7265-59F4-E749-8855-7205485BDA6D}" type="datetime1">
              <a:rPr lang="it-IT" smtClean="0"/>
              <a:t>24/01/18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crit17 S.Puglia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588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D4787-EB0D-FE42-AACD-0DE33F2BE7B8}" type="datetime1">
              <a:rPr lang="it-IT" smtClean="0"/>
              <a:t>24/01/18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crit17 S.Puglia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D9A13-C6AD-9D41-8670-16BB25887F4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33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hyperlink" Target="http://www.bormiomeeting.com/" TargetMode="External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1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9.wmf"/><Relationship Id="rId7" Type="http://schemas.openxmlformats.org/officeDocument/2006/relationships/image" Target="../media/image12.jpeg"/><Relationship Id="rId8" Type="http://schemas.openxmlformats.org/officeDocument/2006/relationships/oleObject" Target="../embeddings/oleObject5.bin"/><Relationship Id="rId9" Type="http://schemas.openxmlformats.org/officeDocument/2006/relationships/image" Target="../media/image1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68400" y="3570376"/>
            <a:ext cx="6400800" cy="1473200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Sebastiana Puglia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LNS-INFN</a:t>
            </a:r>
          </a:p>
          <a:p>
            <a:r>
              <a:rPr lang="it-IT" sz="2400" dirty="0" smtClean="0">
                <a:solidFill>
                  <a:srgbClr val="FF0000"/>
                </a:solidFill>
              </a:rPr>
              <a:t>Catania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10" name="Immagin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120" y="4683760"/>
            <a:ext cx="2448560" cy="13261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tangolo 7"/>
          <p:cNvSpPr/>
          <p:nvPr/>
        </p:nvSpPr>
        <p:spPr>
          <a:xfrm>
            <a:off x="602994" y="2705725"/>
            <a:ext cx="816000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it-IT" sz="3200" b="1" kern="1200" dirty="0" err="1">
                <a:effectLst/>
                <a:latin typeface="Arial Black"/>
                <a:ea typeface="ＭＳ 明朝"/>
                <a:cs typeface="Arial Black"/>
              </a:rPr>
              <a:t>Nuclear</a:t>
            </a:r>
            <a:r>
              <a:rPr lang="it-IT" sz="3200" b="1" kern="1200" dirty="0">
                <a:effectLst/>
                <a:latin typeface="Arial Black"/>
                <a:ea typeface="ＭＳ 明朝"/>
                <a:cs typeface="Arial Black"/>
              </a:rPr>
              <a:t> </a:t>
            </a:r>
            <a:r>
              <a:rPr lang="it-IT" sz="3200" b="1" kern="1200" dirty="0" err="1">
                <a:effectLst/>
                <a:latin typeface="Arial Black"/>
                <a:ea typeface="ＭＳ 明朝"/>
                <a:cs typeface="Arial Black"/>
              </a:rPr>
              <a:t>reactions</a:t>
            </a:r>
            <a:r>
              <a:rPr lang="it-IT" sz="3200" b="1" kern="1200" dirty="0">
                <a:effectLst/>
                <a:latin typeface="Arial Black"/>
                <a:ea typeface="ＭＳ 明朝"/>
                <a:cs typeface="Arial Black"/>
              </a:rPr>
              <a:t> in Laser-</a:t>
            </a:r>
            <a:r>
              <a:rPr lang="it-IT" sz="3200" b="1" kern="1200" dirty="0" err="1">
                <a:effectLst/>
                <a:latin typeface="Arial Black"/>
                <a:ea typeface="ＭＳ 明朝"/>
                <a:cs typeface="Arial Black"/>
              </a:rPr>
              <a:t>Plasmas</a:t>
            </a:r>
            <a:r>
              <a:rPr lang="it-IT" sz="3200" b="1" kern="1200" dirty="0">
                <a:effectLst/>
                <a:latin typeface="Arial Black"/>
                <a:ea typeface="ＭＳ 明朝"/>
                <a:cs typeface="Arial Black"/>
              </a:rPr>
              <a:t> </a:t>
            </a:r>
            <a:endParaRPr lang="it-IT" sz="3200" b="1" dirty="0">
              <a:effectLst/>
              <a:latin typeface="Arial Black"/>
              <a:ea typeface="ＭＳ 明朝"/>
              <a:cs typeface="Arial Black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722880" y="719666"/>
            <a:ext cx="614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>
              <a:solidFill>
                <a:srgbClr val="000000"/>
              </a:solidFill>
              <a:hlinkClick r:id="rId4"/>
            </a:endParaRPr>
          </a:p>
          <a:p>
            <a:r>
              <a:rPr lang="it-IT" i="1" dirty="0" smtClean="0">
                <a:solidFill>
                  <a:srgbClr val="000000"/>
                </a:solidFill>
              </a:rPr>
              <a:t>		22</a:t>
            </a:r>
            <a:r>
              <a:rPr lang="it-IT" i="1" dirty="0">
                <a:solidFill>
                  <a:srgbClr val="000000"/>
                </a:solidFill>
              </a:rPr>
              <a:t>-26 </a:t>
            </a:r>
            <a:r>
              <a:rPr lang="it-IT" i="1" dirty="0" err="1">
                <a:solidFill>
                  <a:srgbClr val="000000"/>
                </a:solidFill>
              </a:rPr>
              <a:t>January</a:t>
            </a:r>
            <a:r>
              <a:rPr lang="it-IT" i="1" dirty="0">
                <a:solidFill>
                  <a:srgbClr val="000000"/>
                </a:solidFill>
              </a:rPr>
              <a:t> 2018 Bormio, </a:t>
            </a:r>
            <a:r>
              <a:rPr lang="it-IT" i="1" dirty="0" err="1" smtClean="0">
                <a:solidFill>
                  <a:srgbClr val="000000"/>
                </a:solidFill>
              </a:rPr>
              <a:t>Italy</a:t>
            </a:r>
            <a:endParaRPr lang="it-IT" i="1" dirty="0" smtClean="0">
              <a:solidFill>
                <a:srgbClr val="000000"/>
              </a:solidFill>
            </a:endParaRPr>
          </a:p>
          <a:p>
            <a:r>
              <a:rPr lang="it-IT" b="1" i="1" dirty="0" smtClean="0">
                <a:solidFill>
                  <a:srgbClr val="000000"/>
                </a:solidFill>
              </a:rPr>
              <a:t>56° International </a:t>
            </a:r>
            <a:r>
              <a:rPr lang="it-IT" b="1" i="1" dirty="0" err="1" smtClean="0">
                <a:solidFill>
                  <a:srgbClr val="000000"/>
                </a:solidFill>
              </a:rPr>
              <a:t>Winter</a:t>
            </a:r>
            <a:r>
              <a:rPr lang="it-IT" b="1" i="1" dirty="0" smtClean="0">
                <a:solidFill>
                  <a:srgbClr val="000000"/>
                </a:solidFill>
              </a:rPr>
              <a:t> Meeting on </a:t>
            </a:r>
            <a:r>
              <a:rPr lang="it-IT" b="1" i="1" dirty="0" err="1" smtClean="0">
                <a:solidFill>
                  <a:srgbClr val="000000"/>
                </a:solidFill>
              </a:rPr>
              <a:t>Nuclear</a:t>
            </a:r>
            <a:r>
              <a:rPr lang="it-IT" b="1" i="1" dirty="0" smtClean="0">
                <a:solidFill>
                  <a:srgbClr val="000000"/>
                </a:solidFill>
              </a:rPr>
              <a:t> </a:t>
            </a:r>
            <a:r>
              <a:rPr lang="it-IT" b="1" i="1" dirty="0" err="1" smtClean="0">
                <a:solidFill>
                  <a:srgbClr val="000000"/>
                </a:solidFill>
              </a:rPr>
              <a:t>Physics</a:t>
            </a:r>
            <a:endParaRPr lang="it-IT" b="1" i="1" dirty="0" smtClean="0">
              <a:solidFill>
                <a:srgbClr val="000000"/>
              </a:solidFill>
            </a:endParaRPr>
          </a:p>
          <a:p>
            <a:endParaRPr lang="it-IT" b="1" dirty="0">
              <a:solidFill>
                <a:srgbClr val="00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baseline="30000" dirty="0"/>
              <a:t> 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033" y="311149"/>
            <a:ext cx="1877735" cy="199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8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84" y="4332735"/>
            <a:ext cx="7754445" cy="231174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698751" y="270979"/>
            <a:ext cx="43497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OPEN QUESTIONS</a:t>
            </a:r>
            <a:endParaRPr lang="it-IT" sz="32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03268" y="1014504"/>
            <a:ext cx="8283532" cy="767216"/>
          </a:xfrm>
          <a:prstGeom prst="rect">
            <a:avLst/>
          </a:prstGeom>
          <a:solidFill>
            <a:srgbClr val="4584D3"/>
          </a:solidFill>
        </p:spPr>
        <p:txBody>
          <a:bodyPr wrap="square">
            <a:spAutoFit/>
          </a:bodyPr>
          <a:lstStyle/>
          <a:p>
            <a:pPr algn="just"/>
            <a:r>
              <a:rPr lang="it-IT" sz="1400" b="1" dirty="0" err="1">
                <a:solidFill>
                  <a:srgbClr val="FFFFFF"/>
                </a:solidFill>
                <a:latin typeface="Comic Sans MS"/>
                <a:cs typeface="Comic Sans MS"/>
              </a:rPr>
              <a:t>Usually</a:t>
            </a:r>
            <a:r>
              <a:rPr lang="it-IT" sz="1400" b="1" dirty="0">
                <a:solidFill>
                  <a:srgbClr val="FFFFFF"/>
                </a:solidFill>
                <a:latin typeface="Comic Sans MS"/>
                <a:cs typeface="Comic Sans MS"/>
              </a:rPr>
              <a:t>, </a:t>
            </a:r>
            <a:r>
              <a:rPr lang="it-IT" sz="1400" b="1" dirty="0" err="1">
                <a:solidFill>
                  <a:srgbClr val="FFFFFF"/>
                </a:solidFill>
                <a:latin typeface="Comic Sans MS"/>
                <a:cs typeface="Comic Sans MS"/>
              </a:rPr>
              <a:t>astrophysically</a:t>
            </a:r>
            <a:r>
              <a:rPr lang="it-IT" sz="1400" b="1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>
                <a:solidFill>
                  <a:srgbClr val="FFFFFF"/>
                </a:solidFill>
                <a:latin typeface="Comic Sans MS"/>
                <a:cs typeface="Comic Sans MS"/>
              </a:rPr>
              <a:t>relevant</a:t>
            </a:r>
            <a:r>
              <a:rPr lang="it-IT" sz="1400" b="1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>
                <a:solidFill>
                  <a:srgbClr val="FFFFFF"/>
                </a:solidFill>
                <a:latin typeface="Comic Sans MS"/>
                <a:cs typeface="Comic Sans MS"/>
              </a:rPr>
              <a:t>reactions</a:t>
            </a:r>
            <a:r>
              <a:rPr lang="it-IT" sz="1400" b="1" dirty="0">
                <a:solidFill>
                  <a:srgbClr val="FFFFFF"/>
                </a:solidFill>
                <a:latin typeface="Comic Sans MS"/>
                <a:cs typeface="Comic Sans MS"/>
              </a:rPr>
              <a:t> are </a:t>
            </a:r>
            <a:r>
              <a:rPr lang="it-IT" sz="1400" b="1" dirty="0" err="1">
                <a:solidFill>
                  <a:srgbClr val="FFFFFF"/>
                </a:solidFill>
                <a:latin typeface="Comic Sans MS"/>
                <a:cs typeface="Comic Sans MS"/>
              </a:rPr>
              <a:t>performed</a:t>
            </a:r>
            <a:r>
              <a:rPr lang="it-IT" sz="1400" b="1" dirty="0">
                <a:solidFill>
                  <a:srgbClr val="FFFFFF"/>
                </a:solidFill>
                <a:latin typeface="Comic Sans MS"/>
                <a:cs typeface="Comic Sans MS"/>
              </a:rPr>
              <a:t> in the </a:t>
            </a:r>
            <a:r>
              <a:rPr lang="it-IT" sz="1400" b="1" dirty="0" err="1">
                <a:solidFill>
                  <a:srgbClr val="FFFFFF"/>
                </a:solidFill>
                <a:latin typeface="Comic Sans MS"/>
                <a:cs typeface="Comic Sans MS"/>
              </a:rPr>
              <a:t>laboratories</a:t>
            </a:r>
            <a:r>
              <a:rPr lang="it-IT" sz="1400" b="1" dirty="0">
                <a:solidFill>
                  <a:srgbClr val="FFFFFF"/>
                </a:solidFill>
                <a:latin typeface="Comic Sans MS"/>
                <a:cs typeface="Comic Sans MS"/>
              </a:rPr>
              <a:t> with </a:t>
            </a:r>
            <a:r>
              <a:rPr lang="it-IT" sz="1400" b="1" dirty="0" err="1">
                <a:solidFill>
                  <a:srgbClr val="FFFFFF"/>
                </a:solidFill>
                <a:latin typeface="Comic Sans MS"/>
                <a:cs typeface="Comic Sans MS"/>
              </a:rPr>
              <a:t>both</a:t>
            </a:r>
            <a:r>
              <a:rPr lang="it-IT" sz="1400" b="1" dirty="0">
                <a:solidFill>
                  <a:srgbClr val="FFFFFF"/>
                </a:solidFill>
                <a:latin typeface="Comic Sans MS"/>
                <a:cs typeface="Comic Sans MS"/>
              </a:rPr>
              <a:t> target and </a:t>
            </a:r>
            <a:r>
              <a:rPr lang="it-IT" sz="1400" b="1" dirty="0" err="1">
                <a:solidFill>
                  <a:srgbClr val="FFFFFF"/>
                </a:solidFill>
                <a:latin typeface="Comic Sans MS"/>
                <a:cs typeface="Comic Sans MS"/>
              </a:rPr>
              <a:t>projectile</a:t>
            </a:r>
            <a:r>
              <a:rPr lang="it-IT" sz="1400" b="1" dirty="0">
                <a:solidFill>
                  <a:srgbClr val="FFFFFF"/>
                </a:solidFill>
                <a:latin typeface="Comic Sans MS"/>
                <a:cs typeface="Comic Sans MS"/>
              </a:rPr>
              <a:t> in </a:t>
            </a:r>
            <a:r>
              <a:rPr lang="it-IT" sz="1400" b="1" dirty="0" err="1">
                <a:solidFill>
                  <a:srgbClr val="FFFFFF"/>
                </a:solidFill>
                <a:latin typeface="Comic Sans MS"/>
                <a:cs typeface="Comic Sans MS"/>
              </a:rPr>
              <a:t>their</a:t>
            </a:r>
            <a:r>
              <a:rPr lang="it-IT" sz="1400" b="1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>
                <a:solidFill>
                  <a:srgbClr val="FFFFFF"/>
                </a:solidFill>
                <a:latin typeface="Comic Sans MS"/>
                <a:cs typeface="Comic Sans MS"/>
              </a:rPr>
              <a:t>ground</a:t>
            </a:r>
            <a:r>
              <a:rPr lang="it-IT" sz="1400" b="1" dirty="0">
                <a:solidFill>
                  <a:srgbClr val="FFFFFF"/>
                </a:solidFill>
                <a:latin typeface="Comic Sans MS"/>
                <a:cs typeface="Comic Sans MS"/>
              </a:rPr>
              <a:t> state. </a:t>
            </a:r>
            <a:r>
              <a:rPr lang="it-IT" sz="1400" b="1" dirty="0" err="1">
                <a:solidFill>
                  <a:srgbClr val="FFFFFF"/>
                </a:solidFill>
                <a:latin typeface="Comic Sans MS"/>
                <a:cs typeface="Comic Sans MS"/>
              </a:rPr>
              <a:t>However</a:t>
            </a:r>
            <a:r>
              <a:rPr lang="it-IT" sz="1400" b="1" dirty="0">
                <a:solidFill>
                  <a:srgbClr val="FFFFFF"/>
                </a:solidFill>
                <a:latin typeface="Comic Sans MS"/>
                <a:cs typeface="Comic Sans MS"/>
              </a:rPr>
              <a:t>, in high </a:t>
            </a:r>
            <a:r>
              <a:rPr lang="it-IT" sz="1400" b="1" dirty="0" err="1">
                <a:solidFill>
                  <a:srgbClr val="FFFFFF"/>
                </a:solidFill>
                <a:latin typeface="Comic Sans MS"/>
                <a:cs typeface="Comic Sans MS"/>
              </a:rPr>
              <a:t>temperatures</a:t>
            </a:r>
            <a:r>
              <a:rPr lang="it-IT" sz="1400" b="1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>
                <a:solidFill>
                  <a:srgbClr val="FFFFFF"/>
                </a:solidFill>
                <a:latin typeface="Comic Sans MS"/>
                <a:cs typeface="Comic Sans MS"/>
              </a:rPr>
              <a:t>plasmas</a:t>
            </a:r>
            <a:r>
              <a:rPr lang="it-IT" sz="1400" b="1" dirty="0">
                <a:solidFill>
                  <a:srgbClr val="FFFFFF"/>
                </a:solidFill>
                <a:latin typeface="Comic Sans MS"/>
                <a:cs typeface="Comic Sans MS"/>
              </a:rPr>
              <a:t> (10</a:t>
            </a:r>
            <a:r>
              <a:rPr lang="it-IT" sz="1400" b="1" baseline="30000" dirty="0">
                <a:solidFill>
                  <a:srgbClr val="FFFFFF"/>
                </a:solidFill>
                <a:latin typeface="Comic Sans MS"/>
                <a:cs typeface="Comic Sans MS"/>
              </a:rPr>
              <a:t>8</a:t>
            </a:r>
            <a:r>
              <a:rPr lang="it-IT" sz="1400" b="1" dirty="0">
                <a:solidFill>
                  <a:srgbClr val="FFFFFF"/>
                </a:solidFill>
                <a:latin typeface="Comic Sans MS"/>
                <a:cs typeface="Comic Sans MS"/>
              </a:rPr>
              <a:t> K), an </a:t>
            </a:r>
            <a:r>
              <a:rPr lang="it-IT" sz="1400" b="1" dirty="0" err="1">
                <a:solidFill>
                  <a:srgbClr val="FFFFFF"/>
                </a:solidFill>
                <a:latin typeface="Comic Sans MS"/>
                <a:cs typeface="Comic Sans MS"/>
              </a:rPr>
              <a:t>important</a:t>
            </a:r>
            <a:r>
              <a:rPr lang="it-IT" sz="1400" b="1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>
                <a:solidFill>
                  <a:srgbClr val="FFFFFF"/>
                </a:solidFill>
                <a:latin typeface="Comic Sans MS"/>
                <a:cs typeface="Comic Sans MS"/>
              </a:rPr>
              <a:t>role</a:t>
            </a:r>
            <a:r>
              <a:rPr lang="it-IT" sz="1400" b="1" dirty="0">
                <a:solidFill>
                  <a:srgbClr val="FFFFFF"/>
                </a:solidFill>
                <a:latin typeface="Comic Sans MS"/>
                <a:cs typeface="Comic Sans MS"/>
              </a:rPr>
              <a:t> can be </a:t>
            </a:r>
            <a:r>
              <a:rPr lang="it-IT" sz="1400" b="1" dirty="0" err="1">
                <a:solidFill>
                  <a:srgbClr val="FFFFFF"/>
                </a:solidFill>
                <a:latin typeface="Comic Sans MS"/>
                <a:cs typeface="Comic Sans MS"/>
              </a:rPr>
              <a:t>also</a:t>
            </a:r>
            <a:r>
              <a:rPr lang="it-IT" sz="1400" b="1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>
                <a:solidFill>
                  <a:srgbClr val="FFFFFF"/>
                </a:solidFill>
                <a:latin typeface="Comic Sans MS"/>
                <a:cs typeface="Comic Sans MS"/>
              </a:rPr>
              <a:t>played</a:t>
            </a:r>
            <a:r>
              <a:rPr lang="it-IT" sz="1400" b="1" dirty="0">
                <a:solidFill>
                  <a:srgbClr val="FFFFFF"/>
                </a:solidFill>
                <a:latin typeface="Comic Sans MS"/>
                <a:cs typeface="Comic Sans MS"/>
              </a:rPr>
              <a:t> by the </a:t>
            </a:r>
            <a:r>
              <a:rPr lang="it-IT" sz="1400" b="1" dirty="0" err="1">
                <a:solidFill>
                  <a:srgbClr val="FFFFFF"/>
                </a:solidFill>
                <a:latin typeface="Comic Sans MS"/>
                <a:cs typeface="Comic Sans MS"/>
              </a:rPr>
              <a:t>excited</a:t>
            </a:r>
            <a:r>
              <a:rPr lang="it-IT" sz="1400" b="1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states</a:t>
            </a:r>
            <a:r>
              <a:rPr lang="it-IT" sz="14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.</a:t>
            </a:r>
            <a:endParaRPr lang="it-IT" sz="14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30218" y="2085966"/>
            <a:ext cx="8770445" cy="22467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GB" sz="1400" b="1" dirty="0" smtClean="0">
                <a:latin typeface="Comic Sans MS"/>
                <a:cs typeface="Comic Sans MS"/>
              </a:rPr>
              <a:t> </a:t>
            </a:r>
            <a:r>
              <a:rPr lang="en-GB" sz="1400" b="1" dirty="0" smtClean="0">
                <a:latin typeface="Comic Sans MS"/>
                <a:cs typeface="Comic Sans MS"/>
              </a:rPr>
              <a:t>Discussed by </a:t>
            </a:r>
            <a:r>
              <a:rPr lang="en-GB" sz="1400" b="1" dirty="0" err="1" smtClean="0">
                <a:latin typeface="Comic Sans MS"/>
                <a:cs typeface="Comic Sans MS"/>
              </a:rPr>
              <a:t>Bahcall</a:t>
            </a:r>
            <a:r>
              <a:rPr lang="en-GB" sz="1400" b="1" dirty="0" smtClean="0">
                <a:latin typeface="Comic Sans MS"/>
                <a:cs typeface="Comic Sans MS"/>
              </a:rPr>
              <a:t> </a:t>
            </a:r>
            <a:r>
              <a:rPr lang="en-GB" sz="1400" b="1" dirty="0" smtClean="0">
                <a:latin typeface="Comic Sans MS"/>
                <a:cs typeface="Comic Sans MS"/>
              </a:rPr>
              <a:t>and Fowler in 1969 </a:t>
            </a:r>
            <a:r>
              <a:rPr lang="en-GB" sz="1400" b="1" dirty="0" smtClean="0">
                <a:latin typeface="Comic Sans MS"/>
                <a:cs typeface="Comic Sans MS"/>
              </a:rPr>
              <a:t>about a </a:t>
            </a:r>
            <a:r>
              <a:rPr lang="en-GB" sz="1400" b="1" dirty="0" smtClean="0">
                <a:latin typeface="Comic Sans MS"/>
                <a:cs typeface="Comic Sans MS"/>
              </a:rPr>
              <a:t>possible relevant contribution of nuclear reactions between excited nuclei...(19F states</a:t>
            </a:r>
            <a:r>
              <a:rPr lang="en-GB" sz="1400" b="1" dirty="0" smtClean="0">
                <a:latin typeface="Comic Sans MS"/>
                <a:cs typeface="Comic Sans MS"/>
              </a:rPr>
              <a:t>)</a:t>
            </a:r>
            <a:endParaRPr lang="en-GB" sz="1400" b="1" dirty="0">
              <a:latin typeface="Comic Sans MS"/>
              <a:cs typeface="Comic Sans MS"/>
              <a:sym typeface="Wingdings"/>
            </a:endParaRPr>
          </a:p>
          <a:p>
            <a:pPr algn="just"/>
            <a:r>
              <a:rPr lang="en-GB" sz="1400" b="1" dirty="0" smtClean="0">
                <a:latin typeface="Comic Sans MS"/>
                <a:cs typeface="Comic Sans MS"/>
                <a:sym typeface="Wingdings"/>
              </a:rPr>
              <a:t>  </a:t>
            </a:r>
          </a:p>
          <a:p>
            <a:pPr algn="just"/>
            <a:r>
              <a:rPr lang="en-GB" sz="1400" b="1" dirty="0" smtClean="0">
                <a:latin typeface="Comic Sans MS"/>
                <a:cs typeface="Comic Sans MS"/>
              </a:rPr>
              <a:t>Determining </a:t>
            </a:r>
            <a:r>
              <a:rPr lang="en-GB" sz="1400" b="1" dirty="0" smtClean="0">
                <a:latin typeface="Comic Sans MS"/>
                <a:cs typeface="Comic Sans MS"/>
              </a:rPr>
              <a:t>the experimental conditions that allow to evaluate the role of the excited states in the stellar environment could strongly contribute to the development of </a:t>
            </a:r>
            <a:r>
              <a:rPr lang="en-GB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nuclear astrophysics</a:t>
            </a:r>
            <a:r>
              <a:rPr lang="en-GB" sz="1400" b="1" dirty="0" smtClean="0">
                <a:latin typeface="Comic Sans MS"/>
                <a:cs typeface="Comic Sans MS"/>
              </a:rPr>
              <a:t>. </a:t>
            </a:r>
          </a:p>
          <a:p>
            <a:pPr marL="285750" indent="-285750" algn="just">
              <a:buFont typeface="Wingdings" charset="2"/>
              <a:buChar char="ü"/>
            </a:pPr>
            <a:endParaRPr lang="en-GB" sz="1400" b="1" dirty="0" smtClean="0">
              <a:latin typeface="Comic Sans MS"/>
              <a:cs typeface="Comic Sans MS"/>
            </a:endParaRPr>
          </a:p>
          <a:p>
            <a:pPr marL="285750" indent="-285750" algn="just">
              <a:buFont typeface="Wingdings" charset="2"/>
              <a:buChar char="ü"/>
            </a:pPr>
            <a:r>
              <a:rPr lang="en-GB" sz="1400" b="1" dirty="0" smtClean="0">
                <a:latin typeface="Comic Sans MS"/>
                <a:cs typeface="Comic Sans MS"/>
              </a:rPr>
              <a:t>The study of direct measurements of reaction rates in plasma offers this chance</a:t>
            </a:r>
          </a:p>
          <a:p>
            <a:pPr marL="285750" indent="-285750" algn="just">
              <a:buFont typeface="Wingdings" charset="2"/>
              <a:buChar char="ü"/>
            </a:pPr>
            <a:endParaRPr lang="en-GB" sz="1400" b="1" dirty="0" smtClean="0">
              <a:latin typeface="Comic Sans MS"/>
              <a:cs typeface="Comic Sans MS"/>
            </a:endParaRPr>
          </a:p>
          <a:p>
            <a:pPr marL="285750" indent="-285750" algn="just">
              <a:buFont typeface="Wingdings" charset="2"/>
              <a:buChar char="ü"/>
            </a:pPr>
            <a:r>
              <a:rPr lang="en-GB" sz="1400" b="1" dirty="0" smtClean="0">
                <a:latin typeface="Comic Sans MS"/>
                <a:cs typeface="Comic Sans MS"/>
              </a:rPr>
              <a:t>The Plasma medium can influence the nuclear states (life time, strength etc.) and structure</a:t>
            </a:r>
          </a:p>
          <a:p>
            <a:pPr algn="just"/>
            <a:endParaRPr lang="en-GB" sz="1400" b="1" dirty="0">
              <a:latin typeface="Comic Sans MS"/>
              <a:cs typeface="Comic Sans MS"/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208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1" y="1206500"/>
            <a:ext cx="8842939" cy="540878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284052" y="278365"/>
            <a:ext cx="39884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LASER PLASMA</a:t>
            </a:r>
            <a:endParaRPr lang="it-IT" sz="32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9145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metto 1 9"/>
          <p:cNvSpPr/>
          <p:nvPr/>
        </p:nvSpPr>
        <p:spPr>
          <a:xfrm>
            <a:off x="5216412" y="2769768"/>
            <a:ext cx="3790003" cy="839162"/>
          </a:xfrm>
          <a:prstGeom prst="wedgeRectCallout">
            <a:avLst>
              <a:gd name="adj1" fmla="val -60735"/>
              <a:gd name="adj2" fmla="val 81212"/>
            </a:avLst>
          </a:prstGeom>
          <a:solidFill>
            <a:srgbClr val="C6E7F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46666" y="189823"/>
            <a:ext cx="7766050" cy="857589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Electron screening in Plasma</a:t>
            </a:r>
            <a:endParaRPr lang="it-IT" sz="3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90498" y="1047412"/>
            <a:ext cx="8805333" cy="1145116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Although it seems </a:t>
            </a:r>
            <a:r>
              <a:rPr lang="en-GB" sz="16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pratically</a:t>
            </a:r>
            <a:r>
              <a:rPr lang="en-GB" sz="16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impossible to reproduce in the laboratory the properties of stellar matter , it is possible to rescale the plasma parameters </a:t>
            </a:r>
            <a:r>
              <a:rPr lang="en-GB" sz="1600" b="1" smtClean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GB" sz="1600" b="1" smtClean="0">
                <a:solidFill>
                  <a:srgbClr val="000000"/>
                </a:solidFill>
                <a:latin typeface="Comic Sans MS"/>
                <a:cs typeface="Comic Sans MS"/>
              </a:rPr>
              <a:t>Temperature </a:t>
            </a:r>
            <a:r>
              <a:rPr lang="en-GB" sz="16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and density) in order to make the laboratory condition similar to the ones of an astrophysical plasma.</a:t>
            </a:r>
            <a:endParaRPr lang="en-GB" sz="16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12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4" y="2920838"/>
            <a:ext cx="5113155" cy="261424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46666" y="2551506"/>
            <a:ext cx="2665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latin typeface="Comic Sans MS"/>
                <a:cs typeface="Comic Sans MS"/>
              </a:rPr>
              <a:t>Example:D+D</a:t>
            </a:r>
            <a:r>
              <a:rPr lang="it-IT" b="1" dirty="0" smtClean="0"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latin typeface="Comic Sans MS"/>
                <a:cs typeface="Comic Sans MS"/>
              </a:rPr>
              <a:t>reaction</a:t>
            </a:r>
            <a:endParaRPr lang="it-IT" b="1" dirty="0">
              <a:latin typeface="Comic Sans MS"/>
              <a:cs typeface="Comic Sans M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0498" y="5745834"/>
            <a:ext cx="38283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aseline="30000" dirty="0"/>
              <a:t>S. </a:t>
            </a:r>
            <a:r>
              <a:rPr lang="it-IT" baseline="30000" dirty="0" err="1"/>
              <a:t>Ivanovski</a:t>
            </a:r>
            <a:r>
              <a:rPr lang="it-IT" baseline="30000" dirty="0"/>
              <a:t> et al. </a:t>
            </a:r>
            <a:r>
              <a:rPr lang="it-IT" baseline="30000" dirty="0" err="1"/>
              <a:t>Rad</a:t>
            </a:r>
            <a:r>
              <a:rPr lang="it-IT" baseline="30000" dirty="0"/>
              <a:t>. </a:t>
            </a:r>
            <a:r>
              <a:rPr lang="it-IT" baseline="30000" dirty="0" err="1"/>
              <a:t>Eff</a:t>
            </a:r>
            <a:r>
              <a:rPr lang="it-IT" baseline="30000" dirty="0"/>
              <a:t>. end </a:t>
            </a:r>
            <a:r>
              <a:rPr lang="it-IT" baseline="30000" dirty="0" err="1"/>
              <a:t>Def</a:t>
            </a:r>
            <a:r>
              <a:rPr lang="it-IT" baseline="30000" dirty="0"/>
              <a:t>. in Sol. 165 (2010) 457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152914" y="2768845"/>
            <a:ext cx="39264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 smtClean="0">
                <a:latin typeface="Comic Sans MS"/>
                <a:cs typeface="Comic Sans MS"/>
              </a:rPr>
              <a:t>The </a:t>
            </a:r>
            <a:r>
              <a:rPr lang="it-IT" sz="1400" b="1" dirty="0" err="1" smtClean="0">
                <a:latin typeface="Comic Sans MS"/>
                <a:cs typeface="Comic Sans MS"/>
              </a:rPr>
              <a:t>typical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values</a:t>
            </a:r>
            <a:r>
              <a:rPr lang="it-IT" sz="1400" b="1" dirty="0" smtClean="0">
                <a:latin typeface="Comic Sans MS"/>
                <a:cs typeface="Comic Sans MS"/>
              </a:rPr>
              <a:t> of solar screening can be </a:t>
            </a:r>
            <a:r>
              <a:rPr lang="it-IT" sz="1400" b="1" dirty="0" err="1" smtClean="0">
                <a:latin typeface="Comic Sans MS"/>
                <a:cs typeface="Comic Sans MS"/>
              </a:rPr>
              <a:t>reproduced</a:t>
            </a:r>
            <a:r>
              <a:rPr lang="it-IT" sz="1400" b="1" dirty="0" smtClean="0">
                <a:latin typeface="Comic Sans MS"/>
                <a:cs typeface="Comic Sans MS"/>
              </a:rPr>
              <a:t> in alternative plasma </a:t>
            </a:r>
            <a:r>
              <a:rPr lang="it-IT" sz="1400" b="1" dirty="0" err="1" smtClean="0">
                <a:latin typeface="Comic Sans MS"/>
                <a:cs typeface="Comic Sans MS"/>
              </a:rPr>
              <a:t>conditions</a:t>
            </a:r>
            <a:r>
              <a:rPr lang="it-IT" sz="1400" b="1" dirty="0" smtClean="0">
                <a:latin typeface="Comic Sans MS"/>
                <a:cs typeface="Comic Sans MS"/>
              </a:rPr>
              <a:t> of temperature and </a:t>
            </a:r>
            <a:r>
              <a:rPr lang="it-IT" sz="1400" b="1" dirty="0" err="1" smtClean="0">
                <a:latin typeface="Comic Sans MS"/>
                <a:cs typeface="Comic Sans MS"/>
              </a:rPr>
              <a:t>density</a:t>
            </a:r>
            <a:r>
              <a:rPr lang="it-IT" sz="1400" b="1" dirty="0" smtClean="0">
                <a:latin typeface="Comic Sans MS"/>
                <a:cs typeface="Comic Sans MS"/>
              </a:rPr>
              <a:t>.</a:t>
            </a:r>
            <a:endParaRPr lang="it-IT" sz="1400" b="1" dirty="0">
              <a:latin typeface="Comic Sans MS"/>
              <a:cs typeface="Comic Sans M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123739" y="3995677"/>
            <a:ext cx="4020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 smtClean="0">
                <a:latin typeface="Comic Sans MS"/>
                <a:cs typeface="Comic Sans MS"/>
              </a:rPr>
              <a:t>		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	FUTURE</a:t>
            </a:r>
          </a:p>
          <a:p>
            <a:pPr algn="just"/>
            <a:r>
              <a:rPr lang="it-IT" sz="1600" b="1" dirty="0" smtClean="0">
                <a:latin typeface="Comic Sans MS"/>
                <a:cs typeface="Comic Sans MS"/>
              </a:rPr>
              <a:t>The </a:t>
            </a:r>
            <a:r>
              <a:rPr lang="it-IT" sz="1600" b="1" dirty="0" err="1" smtClean="0">
                <a:latin typeface="Comic Sans MS"/>
                <a:cs typeface="Comic Sans MS"/>
              </a:rPr>
              <a:t>availability</a:t>
            </a:r>
            <a:r>
              <a:rPr lang="it-IT" sz="1600" b="1" dirty="0" smtClean="0">
                <a:latin typeface="Comic Sans MS"/>
                <a:cs typeface="Comic Sans MS"/>
              </a:rPr>
              <a:t> of high-</a:t>
            </a:r>
            <a:r>
              <a:rPr lang="it-IT" sz="1600" b="1" dirty="0" err="1" smtClean="0">
                <a:latin typeface="Comic Sans MS"/>
                <a:cs typeface="Comic Sans MS"/>
              </a:rPr>
              <a:t>intensity</a:t>
            </a:r>
            <a:r>
              <a:rPr lang="it-IT" sz="1600" b="1" dirty="0" smtClean="0">
                <a:latin typeface="Comic Sans MS"/>
                <a:cs typeface="Comic Sans MS"/>
              </a:rPr>
              <a:t> laser </a:t>
            </a:r>
            <a:r>
              <a:rPr lang="it-IT" sz="1600" b="1" dirty="0" err="1" smtClean="0">
                <a:latin typeface="Comic Sans MS"/>
                <a:cs typeface="Comic Sans MS"/>
              </a:rPr>
              <a:t>facilities</a:t>
            </a:r>
            <a:r>
              <a:rPr lang="it-IT" sz="1600" b="1" dirty="0" smtClean="0">
                <a:latin typeface="Comic Sans MS"/>
                <a:cs typeface="Comic Sans MS"/>
              </a:rPr>
              <a:t> (</a:t>
            </a:r>
            <a:r>
              <a:rPr lang="it-IT" sz="1600" b="1" dirty="0" err="1" smtClean="0">
                <a:latin typeface="Comic Sans MS"/>
                <a:cs typeface="Comic Sans MS"/>
              </a:rPr>
              <a:t>tens</a:t>
            </a:r>
            <a:r>
              <a:rPr lang="it-IT" sz="1600" b="1" dirty="0" smtClean="0">
                <a:latin typeface="Comic Sans MS"/>
                <a:cs typeface="Comic Sans MS"/>
              </a:rPr>
              <a:t> of </a:t>
            </a:r>
            <a:r>
              <a:rPr lang="it-IT" sz="1600" b="1" dirty="0" err="1" smtClean="0">
                <a:latin typeface="Comic Sans MS"/>
                <a:cs typeface="Comic Sans MS"/>
              </a:rPr>
              <a:t>pentawatts</a:t>
            </a:r>
            <a:r>
              <a:rPr lang="it-IT" sz="1600" b="1" dirty="0" smtClean="0">
                <a:latin typeface="Comic Sans MS"/>
                <a:cs typeface="Comic Sans MS"/>
              </a:rPr>
              <a:t> of </a:t>
            </a:r>
            <a:r>
              <a:rPr lang="it-IT" sz="1600" b="1" dirty="0" err="1" smtClean="0">
                <a:latin typeface="Comic Sans MS"/>
                <a:cs typeface="Comic Sans MS"/>
              </a:rPr>
              <a:t>power</a:t>
            </a:r>
            <a:r>
              <a:rPr lang="it-IT" sz="1600" b="1" dirty="0" smtClean="0">
                <a:latin typeface="Comic Sans MS"/>
                <a:cs typeface="Comic Sans MS"/>
              </a:rPr>
              <a:t> ) </a:t>
            </a:r>
            <a:r>
              <a:rPr lang="it-IT" sz="1600" b="1" dirty="0" err="1" smtClean="0">
                <a:latin typeface="Comic Sans MS"/>
                <a:cs typeface="Comic Sans MS"/>
              </a:rPr>
              <a:t>into</a:t>
            </a:r>
            <a:r>
              <a:rPr lang="it-IT" sz="1600" b="1" dirty="0" smtClean="0">
                <a:latin typeface="Comic Sans MS"/>
                <a:cs typeface="Comic Sans MS"/>
              </a:rPr>
              <a:t> small </a:t>
            </a:r>
            <a:r>
              <a:rPr lang="it-IT" sz="1600" b="1" dirty="0" err="1" smtClean="0">
                <a:latin typeface="Comic Sans MS"/>
                <a:cs typeface="Comic Sans MS"/>
              </a:rPr>
              <a:t>volumes</a:t>
            </a:r>
            <a:r>
              <a:rPr lang="it-IT" sz="1600" b="1" dirty="0" smtClean="0">
                <a:latin typeface="Comic Sans MS"/>
                <a:cs typeface="Comic Sans MS"/>
              </a:rPr>
              <a:t> of </a:t>
            </a:r>
            <a:r>
              <a:rPr lang="it-IT" sz="1600" b="1" dirty="0" err="1" smtClean="0">
                <a:latin typeface="Comic Sans MS"/>
                <a:cs typeface="Comic Sans MS"/>
              </a:rPr>
              <a:t>matter</a:t>
            </a:r>
            <a:r>
              <a:rPr lang="it-IT" sz="1600" b="1" dirty="0" smtClean="0">
                <a:latin typeface="Comic Sans MS"/>
                <a:cs typeface="Comic Sans MS"/>
              </a:rPr>
              <a:t> </a:t>
            </a:r>
          </a:p>
          <a:p>
            <a:pPr algn="just"/>
            <a:endParaRPr lang="it-IT" sz="1600" b="1" dirty="0">
              <a:latin typeface="Comic Sans MS"/>
              <a:cs typeface="Comic Sans MS"/>
            </a:endParaRPr>
          </a:p>
          <a:p>
            <a:pPr algn="just"/>
            <a:endParaRPr lang="it-IT" sz="1600" b="1" dirty="0" smtClean="0">
              <a:latin typeface="Comic Sans MS"/>
              <a:cs typeface="Comic Sans MS"/>
            </a:endParaRPr>
          </a:p>
          <a:p>
            <a:pPr algn="just"/>
            <a:r>
              <a:rPr lang="it-IT" sz="1600" b="1" dirty="0" smtClean="0">
                <a:latin typeface="Comic Sans MS"/>
                <a:cs typeface="Comic Sans MS"/>
              </a:rPr>
              <a:t>The </a:t>
            </a:r>
            <a:r>
              <a:rPr lang="it-IT" sz="1600" b="1" dirty="0" err="1" smtClean="0">
                <a:latin typeface="Comic Sans MS"/>
                <a:cs typeface="Comic Sans MS"/>
              </a:rPr>
              <a:t>opportunity</a:t>
            </a:r>
            <a:r>
              <a:rPr lang="it-IT" sz="1600" b="1" dirty="0" smtClean="0">
                <a:latin typeface="Comic Sans MS"/>
                <a:cs typeface="Comic Sans MS"/>
              </a:rPr>
              <a:t> to investigate </a:t>
            </a:r>
            <a:r>
              <a:rPr lang="it-IT" sz="1600" b="1" dirty="0" err="1" smtClean="0">
                <a:latin typeface="Comic Sans MS"/>
                <a:cs typeface="Comic Sans MS"/>
              </a:rPr>
              <a:t>nuclear</a:t>
            </a:r>
            <a:r>
              <a:rPr lang="it-IT" sz="1600" b="1" dirty="0" smtClean="0"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latin typeface="Comic Sans MS"/>
                <a:cs typeface="Comic Sans MS"/>
              </a:rPr>
              <a:t>reactions</a:t>
            </a:r>
            <a:r>
              <a:rPr lang="it-IT" sz="1600" b="1" dirty="0" smtClean="0">
                <a:latin typeface="Comic Sans MS"/>
                <a:cs typeface="Comic Sans MS"/>
              </a:rPr>
              <a:t> and </a:t>
            </a:r>
            <a:r>
              <a:rPr lang="it-IT" sz="1600" b="1" dirty="0" err="1" smtClean="0">
                <a:latin typeface="Comic Sans MS"/>
                <a:cs typeface="Comic Sans MS"/>
              </a:rPr>
              <a:t>foundamental</a:t>
            </a:r>
            <a:r>
              <a:rPr lang="it-IT" sz="1600" b="1" dirty="0" smtClean="0"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latin typeface="Comic Sans MS"/>
                <a:cs typeface="Comic Sans MS"/>
              </a:rPr>
              <a:t>interactions</a:t>
            </a:r>
            <a:r>
              <a:rPr lang="it-IT" sz="1600" b="1" dirty="0" smtClean="0">
                <a:latin typeface="Comic Sans MS"/>
                <a:cs typeface="Comic Sans MS"/>
              </a:rPr>
              <a:t> under </a:t>
            </a:r>
            <a:r>
              <a:rPr lang="it-IT" sz="1600" b="1" dirty="0" err="1" smtClean="0">
                <a:latin typeface="Comic Sans MS"/>
                <a:cs typeface="Comic Sans MS"/>
              </a:rPr>
              <a:t>extreme</a:t>
            </a:r>
            <a:r>
              <a:rPr lang="it-IT" sz="1600" b="1" dirty="0" smtClean="0">
                <a:latin typeface="Comic Sans MS"/>
                <a:cs typeface="Comic Sans MS"/>
              </a:rPr>
              <a:t> plasma </a:t>
            </a:r>
            <a:r>
              <a:rPr lang="it-IT" sz="1600" b="1" dirty="0" err="1" smtClean="0">
                <a:latin typeface="Comic Sans MS"/>
                <a:cs typeface="Comic Sans MS"/>
              </a:rPr>
              <a:t>condition</a:t>
            </a:r>
            <a:endParaRPr lang="it-IT" sz="1600" b="1" dirty="0">
              <a:latin typeface="Comic Sans MS"/>
              <a:cs typeface="Comic Sans MS"/>
            </a:endParaRPr>
          </a:p>
        </p:txBody>
      </p:sp>
      <p:sp>
        <p:nvSpPr>
          <p:cNvPr id="12" name="Freccia giù 11"/>
          <p:cNvSpPr/>
          <p:nvPr/>
        </p:nvSpPr>
        <p:spPr>
          <a:xfrm>
            <a:off x="6805083" y="5048250"/>
            <a:ext cx="423334" cy="4868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7096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41251" y="202944"/>
            <a:ext cx="79501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FUTURE PERSPECTIVES: Laser</a:t>
            </a:r>
            <a:r>
              <a:rPr lang="it-IT" sz="2400" b="1" dirty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r>
              <a:rPr lang="it-IT" sz="2400" b="1" dirty="0" err="1">
                <a:solidFill>
                  <a:srgbClr val="FF0000"/>
                </a:solidFill>
                <a:latin typeface="Comic Sans MS"/>
                <a:cs typeface="Comic Sans MS"/>
              </a:rPr>
              <a:t>Plasmas</a:t>
            </a:r>
            <a:r>
              <a:rPr lang="it-IT" sz="2400" b="1" dirty="0">
                <a:solidFill>
                  <a:srgbClr val="FF0000"/>
                </a:solidFill>
                <a:latin typeface="Comic Sans MS"/>
                <a:cs typeface="Comic Sans MS"/>
              </a:rPr>
              <a:t> @ ELI-NP</a:t>
            </a:r>
          </a:p>
          <a:p>
            <a:endParaRPr lang="it-IT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3639" y="714790"/>
            <a:ext cx="845082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Comic Sans MS"/>
                <a:cs typeface="Comic Sans MS"/>
              </a:rPr>
              <a:t>It </a:t>
            </a:r>
            <a:r>
              <a:rPr lang="en-GB" sz="1600" dirty="0">
                <a:latin typeface="Comic Sans MS"/>
                <a:cs typeface="Comic Sans MS"/>
              </a:rPr>
              <a:t>will be possible to study the </a:t>
            </a:r>
            <a:r>
              <a:rPr lang="en-GB" sz="1600" b="1" dirty="0">
                <a:solidFill>
                  <a:srgbClr val="FF0000"/>
                </a:solidFill>
                <a:latin typeface="Comic Sans MS"/>
                <a:cs typeface="Comic Sans MS"/>
              </a:rPr>
              <a:t>electronic screening problem </a:t>
            </a:r>
            <a:r>
              <a:rPr lang="en-GB" sz="1600" dirty="0">
                <a:latin typeface="Comic Sans MS"/>
                <a:cs typeface="Comic Sans MS"/>
              </a:rPr>
              <a:t>in a wide variety of cases and configurations with different purpose.  </a:t>
            </a:r>
            <a:endParaRPr lang="en-GB" sz="1600" dirty="0" smtClean="0">
              <a:latin typeface="Comic Sans MS"/>
              <a:cs typeface="Comic Sans MS"/>
            </a:endParaRPr>
          </a:p>
          <a:p>
            <a:r>
              <a:rPr lang="en-GB" sz="1600" dirty="0" smtClean="0">
                <a:latin typeface="Comic Sans MS"/>
                <a:cs typeface="Comic Sans MS"/>
              </a:rPr>
              <a:t>STUDY of the </a:t>
            </a:r>
            <a:r>
              <a:rPr lang="en-GB" sz="1600" dirty="0">
                <a:latin typeface="Comic Sans MS"/>
                <a:cs typeface="Comic Sans MS"/>
              </a:rPr>
              <a:t>screening effects on low energy fusion reactions and on weakly bound nuclear </a:t>
            </a:r>
            <a:r>
              <a:rPr lang="en-GB" sz="1600" dirty="0" smtClean="0">
                <a:latin typeface="Comic Sans MS"/>
                <a:cs typeface="Comic Sans MS"/>
              </a:rPr>
              <a:t>state</a:t>
            </a:r>
          </a:p>
          <a:p>
            <a:r>
              <a:rPr lang="en-GB" sz="1600" dirty="0" smtClean="0">
                <a:latin typeface="Comic Sans MS"/>
                <a:cs typeface="Comic Sans MS"/>
              </a:rPr>
              <a:t> </a:t>
            </a:r>
            <a:r>
              <a:rPr lang="en-GB" sz="16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11</a:t>
            </a:r>
            <a:r>
              <a:rPr lang="en-GB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</a:t>
            </a:r>
            <a:r>
              <a:rPr lang="en-GB" sz="1600" b="1" dirty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GB" sz="1600" b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3</a:t>
            </a:r>
            <a:r>
              <a:rPr lang="en-GB" sz="1600" b="1" dirty="0">
                <a:solidFill>
                  <a:srgbClr val="FF0000"/>
                </a:solidFill>
                <a:latin typeface="Comic Sans MS"/>
                <a:cs typeface="Comic Sans MS"/>
              </a:rPr>
              <a:t>He, d)</a:t>
            </a:r>
            <a:r>
              <a:rPr lang="en-GB" sz="1600" b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12</a:t>
            </a:r>
            <a:r>
              <a:rPr lang="en-GB" sz="1600" b="1" dirty="0">
                <a:solidFill>
                  <a:srgbClr val="FF0000"/>
                </a:solidFill>
                <a:latin typeface="Comic Sans MS"/>
                <a:cs typeface="Comic Sans MS"/>
              </a:rPr>
              <a:t>C</a:t>
            </a:r>
            <a:r>
              <a:rPr lang="en-GB" sz="1600" dirty="0">
                <a:solidFill>
                  <a:srgbClr val="FF0000"/>
                </a:solidFill>
                <a:latin typeface="Comic Sans MS"/>
                <a:cs typeface="Comic Sans MS"/>
              </a:rPr>
              <a:t>* </a:t>
            </a:r>
            <a:r>
              <a:rPr lang="en-GB" sz="1600" dirty="0">
                <a:latin typeface="Comic Sans MS"/>
                <a:cs typeface="Comic Sans MS"/>
              </a:rPr>
              <a:t>reaction in a </a:t>
            </a:r>
            <a:r>
              <a:rPr lang="en-GB" sz="1600" dirty="0" smtClean="0">
                <a:latin typeface="Comic Sans MS"/>
                <a:cs typeface="Comic Sans MS"/>
              </a:rPr>
              <a:t>plasma</a:t>
            </a:r>
            <a:r>
              <a:rPr lang="en-GB" dirty="0">
                <a:latin typeface="Comic Sans MS"/>
                <a:cs typeface="Comic Sans MS"/>
              </a:rPr>
              <a:t> 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Triple </a:t>
            </a:r>
            <a:r>
              <a:rPr lang="it-IT" sz="1600" b="1" dirty="0" err="1">
                <a:solidFill>
                  <a:srgbClr val="FF0000"/>
                </a:solidFill>
                <a:latin typeface="Comic Sans MS"/>
                <a:cs typeface="Comic Sans MS"/>
              </a:rPr>
              <a:t>alpha</a:t>
            </a:r>
            <a:r>
              <a:rPr lang="it-IT" sz="16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latin typeface="Comic Sans MS"/>
                <a:cs typeface="Comic Sans MS"/>
              </a:rPr>
              <a:t>scattering</a:t>
            </a:r>
            <a:r>
              <a:rPr lang="it-IT" sz="16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						(</a:t>
            </a:r>
            <a:r>
              <a:rPr lang="it-IT" sz="1600" b="1" dirty="0">
                <a:solidFill>
                  <a:srgbClr val="FF0000"/>
                </a:solidFill>
                <a:latin typeface="Comic Sans MS"/>
                <a:cs typeface="Comic Sans MS"/>
              </a:rPr>
              <a:t>Carbon </a:t>
            </a:r>
            <a:r>
              <a:rPr lang="it-IT" sz="1600" b="1" dirty="0" err="1">
                <a:solidFill>
                  <a:srgbClr val="FF0000"/>
                </a:solidFill>
                <a:latin typeface="Comic Sans MS"/>
                <a:cs typeface="Comic Sans MS"/>
              </a:rPr>
              <a:t>Hoyle</a:t>
            </a:r>
            <a:r>
              <a:rPr lang="it-IT" sz="1600" b="1" dirty="0">
                <a:solidFill>
                  <a:srgbClr val="FF0000"/>
                </a:solidFill>
                <a:latin typeface="Comic Sans MS"/>
                <a:cs typeface="Comic Sans MS"/>
              </a:rPr>
              <a:t> state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endParaRPr lang="it-IT" sz="1600" dirty="0" smtClean="0">
              <a:latin typeface="Comic Sans MS"/>
              <a:cs typeface="Comic Sans MS"/>
            </a:endParaRPr>
          </a:p>
          <a:p>
            <a:r>
              <a:rPr lang="it-IT" sz="1600" dirty="0" smtClean="0">
                <a:latin typeface="Comic Sans MS"/>
                <a:cs typeface="Comic Sans MS"/>
              </a:rPr>
              <a:t>The </a:t>
            </a:r>
            <a:r>
              <a:rPr lang="it-IT" sz="1600" dirty="0" err="1">
                <a:latin typeface="Comic Sans MS"/>
                <a:cs typeface="Comic Sans MS"/>
              </a:rPr>
              <a:t>Hoyle</a:t>
            </a:r>
            <a:r>
              <a:rPr lang="it-IT" sz="1600" dirty="0">
                <a:latin typeface="Comic Sans MS"/>
                <a:cs typeface="Comic Sans MS"/>
              </a:rPr>
              <a:t> state </a:t>
            </a:r>
            <a:r>
              <a:rPr lang="it-IT" sz="1600" dirty="0" err="1">
                <a:latin typeface="Comic Sans MS"/>
                <a:cs typeface="Comic Sans MS"/>
              </a:rPr>
              <a:t>plays</a:t>
            </a:r>
            <a:r>
              <a:rPr lang="it-IT" sz="1600" dirty="0">
                <a:latin typeface="Comic Sans MS"/>
                <a:cs typeface="Comic Sans MS"/>
              </a:rPr>
              <a:t> a </a:t>
            </a:r>
            <a:r>
              <a:rPr lang="it-IT" sz="1600" dirty="0" err="1">
                <a:latin typeface="Comic Sans MS"/>
                <a:cs typeface="Comic Sans MS"/>
              </a:rPr>
              <a:t>central</a:t>
            </a:r>
            <a:r>
              <a:rPr lang="it-IT" sz="1600" dirty="0">
                <a:latin typeface="Comic Sans MS"/>
                <a:cs typeface="Comic Sans MS"/>
              </a:rPr>
              <a:t> </a:t>
            </a:r>
            <a:r>
              <a:rPr lang="it-IT" sz="1600" dirty="0" err="1">
                <a:latin typeface="Comic Sans MS"/>
                <a:cs typeface="Comic Sans MS"/>
              </a:rPr>
              <a:t>role</a:t>
            </a:r>
            <a:r>
              <a:rPr lang="it-IT" sz="1600" dirty="0">
                <a:latin typeface="Comic Sans MS"/>
                <a:cs typeface="Comic Sans MS"/>
              </a:rPr>
              <a:t> in stellar </a:t>
            </a:r>
            <a:r>
              <a:rPr lang="it-IT" sz="1600" dirty="0" err="1">
                <a:latin typeface="Comic Sans MS"/>
                <a:cs typeface="Comic Sans MS"/>
              </a:rPr>
              <a:t>helium</a:t>
            </a:r>
            <a:r>
              <a:rPr lang="it-IT" sz="1600" dirty="0">
                <a:latin typeface="Comic Sans MS"/>
                <a:cs typeface="Comic Sans MS"/>
              </a:rPr>
              <a:t> </a:t>
            </a:r>
            <a:r>
              <a:rPr lang="it-IT" sz="1600" dirty="0" err="1">
                <a:latin typeface="Comic Sans MS"/>
                <a:cs typeface="Comic Sans MS"/>
              </a:rPr>
              <a:t>burning</a:t>
            </a:r>
            <a:r>
              <a:rPr lang="it-IT" sz="1600" dirty="0">
                <a:latin typeface="Comic Sans MS"/>
                <a:cs typeface="Comic Sans MS"/>
              </a:rPr>
              <a:t> by </a:t>
            </a:r>
            <a:r>
              <a:rPr lang="it-IT" sz="1600" dirty="0" err="1" smtClean="0">
                <a:latin typeface="Comic Sans MS"/>
                <a:cs typeface="Comic Sans MS"/>
              </a:rPr>
              <a:t>enhancing</a:t>
            </a:r>
            <a:endParaRPr lang="it-IT" sz="1600" dirty="0" smtClean="0">
              <a:latin typeface="Comic Sans MS"/>
              <a:cs typeface="Comic Sans MS"/>
            </a:endParaRPr>
          </a:p>
          <a:p>
            <a:r>
              <a:rPr lang="it-IT" sz="1600" dirty="0" smtClean="0">
                <a:latin typeface="Comic Sans MS"/>
                <a:cs typeface="Comic Sans MS"/>
              </a:rPr>
              <a:t> </a:t>
            </a:r>
            <a:r>
              <a:rPr lang="it-IT" sz="1600" dirty="0">
                <a:latin typeface="Comic Sans MS"/>
                <a:cs typeface="Comic Sans MS"/>
              </a:rPr>
              <a:t>the production of </a:t>
            </a:r>
            <a:r>
              <a:rPr lang="it-IT" sz="1600" baseline="30000" dirty="0">
                <a:latin typeface="Comic Sans MS"/>
                <a:cs typeface="Comic Sans MS"/>
              </a:rPr>
              <a:t>12</a:t>
            </a:r>
            <a:r>
              <a:rPr lang="it-IT" sz="1600" dirty="0">
                <a:latin typeface="Comic Sans MS"/>
                <a:cs typeface="Comic Sans MS"/>
              </a:rPr>
              <a:t>C in the </a:t>
            </a:r>
            <a:r>
              <a:rPr lang="it-IT" sz="1600" dirty="0" err="1">
                <a:latin typeface="Comic Sans MS"/>
                <a:cs typeface="Comic Sans MS"/>
              </a:rPr>
              <a:t>Universe</a:t>
            </a:r>
            <a:r>
              <a:rPr lang="it-IT" sz="1600" dirty="0">
                <a:latin typeface="Comic Sans MS"/>
                <a:cs typeface="Comic Sans MS"/>
              </a:rPr>
              <a:t>, </a:t>
            </a:r>
            <a:r>
              <a:rPr lang="it-IT" sz="1600" dirty="0" err="1">
                <a:latin typeface="Comic Sans MS"/>
                <a:cs typeface="Comic Sans MS"/>
              </a:rPr>
              <a:t>allowing</a:t>
            </a:r>
            <a:r>
              <a:rPr lang="it-IT" sz="1600" dirty="0">
                <a:latin typeface="Comic Sans MS"/>
                <a:cs typeface="Comic Sans MS"/>
              </a:rPr>
              <a:t> for life </a:t>
            </a:r>
            <a:r>
              <a:rPr lang="it-IT" sz="1600" dirty="0" err="1">
                <a:latin typeface="Comic Sans MS"/>
                <a:cs typeface="Comic Sans MS"/>
              </a:rPr>
              <a:t>as</a:t>
            </a:r>
            <a:r>
              <a:rPr lang="it-IT" sz="1600" dirty="0">
                <a:latin typeface="Comic Sans MS"/>
                <a:cs typeface="Comic Sans MS"/>
              </a:rPr>
              <a:t> </a:t>
            </a:r>
            <a:r>
              <a:rPr lang="it-IT" sz="1600" dirty="0" err="1">
                <a:latin typeface="Comic Sans MS"/>
                <a:cs typeface="Comic Sans MS"/>
              </a:rPr>
              <a:t>we</a:t>
            </a:r>
            <a:r>
              <a:rPr lang="it-IT" sz="1600" dirty="0">
                <a:latin typeface="Comic Sans MS"/>
                <a:cs typeface="Comic Sans MS"/>
              </a:rPr>
              <a:t> </a:t>
            </a:r>
            <a:r>
              <a:rPr lang="it-IT" sz="1600" dirty="0" err="1">
                <a:latin typeface="Comic Sans MS"/>
                <a:cs typeface="Comic Sans MS"/>
              </a:rPr>
              <a:t>know</a:t>
            </a:r>
            <a:r>
              <a:rPr lang="it-IT" sz="1600" dirty="0"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latin typeface="Comic Sans MS"/>
                <a:cs typeface="Comic Sans MS"/>
              </a:rPr>
              <a:t>it</a:t>
            </a:r>
            <a:r>
              <a:rPr lang="it-IT" sz="1600" dirty="0">
                <a:latin typeface="Comic Sans MS"/>
                <a:cs typeface="Comic Sans MS"/>
              </a:rPr>
              <a:t>.</a:t>
            </a:r>
          </a:p>
          <a:p>
            <a:r>
              <a:rPr lang="en-GB" sz="1600" b="1" dirty="0">
                <a:latin typeface="Comic Sans MS"/>
                <a:cs typeface="Comic Sans MS"/>
              </a:rPr>
              <a:t>For the important astrophysical consequence is mandatory to study </a:t>
            </a:r>
            <a:endParaRPr lang="en-GB" sz="1600" b="1" dirty="0" smtClean="0">
              <a:latin typeface="Comic Sans MS"/>
              <a:cs typeface="Comic Sans MS"/>
            </a:endParaRPr>
          </a:p>
          <a:p>
            <a:r>
              <a:rPr lang="en-GB" sz="1600" b="1" dirty="0" smtClean="0">
                <a:latin typeface="Comic Sans MS"/>
                <a:cs typeface="Comic Sans MS"/>
              </a:rPr>
              <a:t>these </a:t>
            </a:r>
            <a:r>
              <a:rPr lang="en-GB" sz="1600" b="1" dirty="0">
                <a:latin typeface="Comic Sans MS"/>
                <a:cs typeface="Comic Sans MS"/>
              </a:rPr>
              <a:t>topics in a plasma </a:t>
            </a:r>
            <a:r>
              <a:rPr lang="en-GB" sz="1600" b="1" dirty="0" smtClean="0">
                <a:latin typeface="Comic Sans MS"/>
                <a:cs typeface="Comic Sans MS"/>
              </a:rPr>
              <a:t>environment.</a:t>
            </a:r>
          </a:p>
          <a:p>
            <a:endParaRPr lang="en-GB" sz="1600" b="1" dirty="0" smtClean="0">
              <a:latin typeface="Comic Sans MS"/>
              <a:cs typeface="Comic Sans MS"/>
            </a:endParaRPr>
          </a:p>
          <a:p>
            <a:endParaRPr lang="en-GB" sz="1600" b="1" dirty="0">
              <a:latin typeface="Comic Sans MS"/>
              <a:cs typeface="Comic Sans MS"/>
            </a:endParaRPr>
          </a:p>
          <a:p>
            <a:endParaRPr lang="en-GB" sz="1600" b="1" dirty="0" smtClean="0">
              <a:latin typeface="Comic Sans MS"/>
              <a:cs typeface="Comic Sans MS"/>
            </a:endParaRPr>
          </a:p>
          <a:p>
            <a:endParaRPr lang="en-GB" sz="1600" b="1" dirty="0">
              <a:latin typeface="Comic Sans MS"/>
              <a:cs typeface="Comic Sans MS"/>
            </a:endParaRPr>
          </a:p>
          <a:p>
            <a:endParaRPr lang="en-GB" sz="1600" b="1" dirty="0" smtClean="0">
              <a:latin typeface="Comic Sans MS"/>
              <a:cs typeface="Comic Sans MS"/>
            </a:endParaRPr>
          </a:p>
          <a:p>
            <a:endParaRPr lang="en-GB" baseline="300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endParaRPr lang="en-GB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endParaRPr lang="en-GB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endParaRPr lang="en-GB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endParaRPr lang="en-GB" dirty="0" smtClean="0">
              <a:latin typeface="Comic Sans MS"/>
              <a:cs typeface="Comic Sans MS"/>
            </a:endParaRPr>
          </a:p>
          <a:p>
            <a:endParaRPr lang="en-GB" dirty="0" smtClean="0">
              <a:latin typeface="Comic Sans MS"/>
              <a:cs typeface="Comic Sans M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93638" y="4459962"/>
            <a:ext cx="43995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b="1" dirty="0" err="1">
                <a:latin typeface="Comic Sans MS"/>
                <a:cs typeface="Comic Sans MS"/>
              </a:rPr>
              <a:t>Primordial</a:t>
            </a:r>
            <a:r>
              <a:rPr lang="it-IT" sz="1400" b="1" dirty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nucleosinthesys</a:t>
            </a:r>
            <a:endParaRPr lang="it-IT" sz="1400" b="1" dirty="0" smtClean="0">
              <a:latin typeface="Comic Sans MS"/>
              <a:cs typeface="Comic Sans MS"/>
            </a:endParaRPr>
          </a:p>
          <a:p>
            <a:pPr algn="just"/>
            <a:endParaRPr lang="it-IT" sz="1400" b="1" dirty="0">
              <a:latin typeface="Comic Sans MS"/>
              <a:cs typeface="Comic Sans MS"/>
            </a:endParaRPr>
          </a:p>
          <a:p>
            <a:pPr algn="just"/>
            <a:r>
              <a:rPr lang="mr-IN" sz="1400" b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7</a:t>
            </a:r>
            <a:r>
              <a:rPr lang="mr-IN" sz="1400" b="1" dirty="0">
                <a:solidFill>
                  <a:srgbClr val="FF0000"/>
                </a:solidFill>
                <a:latin typeface="Comic Sans MS"/>
                <a:cs typeface="Comic Sans MS"/>
              </a:rPr>
              <a:t>Li(d,n)</a:t>
            </a:r>
            <a:r>
              <a:rPr lang="mr-IN" sz="1400" b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4</a:t>
            </a:r>
            <a:r>
              <a:rPr lang="mr-IN" sz="1400" b="1" dirty="0">
                <a:solidFill>
                  <a:srgbClr val="FF0000"/>
                </a:solidFill>
                <a:latin typeface="Comic Sans MS"/>
                <a:cs typeface="Comic Sans MS"/>
              </a:rPr>
              <a:t>He-</a:t>
            </a:r>
            <a:r>
              <a:rPr lang="mr-IN" sz="1400" b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4</a:t>
            </a:r>
            <a:r>
              <a:rPr lang="mr-IN" sz="1400" b="1" dirty="0">
                <a:solidFill>
                  <a:srgbClr val="FF0000"/>
                </a:solidFill>
                <a:latin typeface="Comic Sans MS"/>
                <a:cs typeface="Comic Sans MS"/>
              </a:rPr>
              <a:t>He</a:t>
            </a:r>
          </a:p>
          <a:p>
            <a:pPr algn="just"/>
            <a:r>
              <a:rPr lang="it-IT" sz="1400" dirty="0" err="1" smtClean="0">
                <a:latin typeface="Comic Sans MS"/>
                <a:cs typeface="Comic Sans MS"/>
              </a:rPr>
              <a:t>seems</a:t>
            </a:r>
            <a:r>
              <a:rPr lang="it-IT" sz="1400" dirty="0" smtClean="0">
                <a:latin typeface="Comic Sans MS"/>
                <a:cs typeface="Comic Sans MS"/>
              </a:rPr>
              <a:t> </a:t>
            </a:r>
            <a:r>
              <a:rPr lang="it-IT" sz="1400" dirty="0">
                <a:latin typeface="Comic Sans MS"/>
                <a:cs typeface="Comic Sans MS"/>
              </a:rPr>
              <a:t>to be </a:t>
            </a:r>
            <a:r>
              <a:rPr lang="it-IT" sz="1400" dirty="0" err="1">
                <a:latin typeface="Comic Sans MS"/>
                <a:cs typeface="Comic Sans MS"/>
              </a:rPr>
              <a:t>one</a:t>
            </a:r>
            <a:r>
              <a:rPr lang="it-IT" sz="1400" dirty="0">
                <a:latin typeface="Comic Sans MS"/>
                <a:cs typeface="Comic Sans MS"/>
              </a:rPr>
              <a:t> of the </a:t>
            </a:r>
            <a:r>
              <a:rPr lang="it-IT" sz="1400" dirty="0" err="1">
                <a:latin typeface="Comic Sans MS"/>
                <a:cs typeface="Comic Sans MS"/>
              </a:rPr>
              <a:t>most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important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reactions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affecting</a:t>
            </a:r>
            <a:r>
              <a:rPr lang="it-IT" sz="1400" dirty="0">
                <a:latin typeface="Comic Sans MS"/>
                <a:cs typeface="Comic Sans MS"/>
              </a:rPr>
              <a:t> the </a:t>
            </a:r>
            <a:r>
              <a:rPr lang="it-IT" sz="1400" dirty="0" err="1" smtClean="0">
                <a:latin typeface="Comic Sans MS"/>
                <a:cs typeface="Comic Sans MS"/>
              </a:rPr>
              <a:t>primordial</a:t>
            </a:r>
            <a:r>
              <a:rPr lang="it-IT" sz="1400" dirty="0" smtClean="0">
                <a:latin typeface="Comic Sans MS"/>
                <a:cs typeface="Comic Sans MS"/>
              </a:rPr>
              <a:t> </a:t>
            </a:r>
            <a:r>
              <a:rPr lang="it-IT" sz="1400" dirty="0">
                <a:latin typeface="Comic Sans MS"/>
                <a:cs typeface="Comic Sans MS"/>
              </a:rPr>
              <a:t>CNO </a:t>
            </a:r>
            <a:r>
              <a:rPr lang="it-IT" sz="1400" dirty="0" err="1">
                <a:latin typeface="Comic Sans MS"/>
                <a:cs typeface="Comic Sans MS"/>
              </a:rPr>
              <a:t>abundances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produced</a:t>
            </a:r>
            <a:r>
              <a:rPr lang="it-IT" sz="1400" dirty="0">
                <a:latin typeface="Comic Sans MS"/>
                <a:cs typeface="Comic Sans MS"/>
              </a:rPr>
              <a:t> </a:t>
            </a:r>
            <a:r>
              <a:rPr lang="it-IT" sz="1400" dirty="0" err="1">
                <a:latin typeface="Comic Sans MS"/>
                <a:cs typeface="Comic Sans MS"/>
              </a:rPr>
              <a:t>during</a:t>
            </a:r>
            <a:r>
              <a:rPr lang="it-IT" sz="1400" dirty="0">
                <a:latin typeface="Comic Sans MS"/>
                <a:cs typeface="Comic Sans MS"/>
              </a:rPr>
              <a:t> the </a:t>
            </a:r>
            <a:r>
              <a:rPr lang="it-IT" sz="1400" dirty="0" err="1">
                <a:latin typeface="Comic Sans MS"/>
                <a:cs typeface="Comic Sans MS"/>
              </a:rPr>
              <a:t>early</a:t>
            </a:r>
            <a:r>
              <a:rPr lang="it-IT" sz="1400" dirty="0">
                <a:latin typeface="Comic Sans MS"/>
                <a:cs typeface="Comic Sans MS"/>
              </a:rPr>
              <a:t> stage of </a:t>
            </a:r>
            <a:r>
              <a:rPr lang="it-IT" sz="1400" dirty="0" err="1" smtClean="0">
                <a:latin typeface="Comic Sans MS"/>
                <a:cs typeface="Comic Sans MS"/>
              </a:rPr>
              <a:t>universe</a:t>
            </a:r>
            <a:endParaRPr lang="it-IT" sz="1400" dirty="0">
              <a:latin typeface="Comic Sans MS"/>
              <a:cs typeface="Comic Sans MS"/>
            </a:endParaRPr>
          </a:p>
          <a:p>
            <a:pPr algn="just"/>
            <a:r>
              <a:rPr lang="it-IT" sz="1400" dirty="0" smtClean="0">
                <a:latin typeface="Comic Sans MS"/>
                <a:cs typeface="Comic Sans MS"/>
              </a:rPr>
              <a:t> </a:t>
            </a:r>
            <a:r>
              <a:rPr lang="it-IT" sz="1200" dirty="0" smtClean="0">
                <a:latin typeface="Comic Sans MS"/>
                <a:cs typeface="Comic Sans MS"/>
              </a:rPr>
              <a:t>[</a:t>
            </a:r>
            <a:r>
              <a:rPr lang="it-IT" sz="1200" dirty="0" err="1" smtClean="0">
                <a:latin typeface="Comic Sans MS"/>
                <a:cs typeface="Comic Sans MS"/>
              </a:rPr>
              <a:t>Coc</a:t>
            </a:r>
            <a:r>
              <a:rPr lang="it-IT" sz="1200" dirty="0" smtClean="0">
                <a:latin typeface="Comic Sans MS"/>
                <a:cs typeface="Comic Sans MS"/>
              </a:rPr>
              <a:t> </a:t>
            </a:r>
            <a:r>
              <a:rPr lang="it-IT" sz="1200" dirty="0">
                <a:latin typeface="Comic Sans MS"/>
                <a:cs typeface="Comic Sans MS"/>
              </a:rPr>
              <a:t>et al. </a:t>
            </a:r>
            <a:r>
              <a:rPr lang="it-IT" sz="1200" dirty="0" err="1">
                <a:latin typeface="Comic Sans MS"/>
                <a:cs typeface="Comic Sans MS"/>
              </a:rPr>
              <a:t>Astrophysical</a:t>
            </a:r>
            <a:r>
              <a:rPr lang="it-IT" sz="1200" dirty="0">
                <a:latin typeface="Comic Sans MS"/>
                <a:cs typeface="Comic Sans MS"/>
              </a:rPr>
              <a:t> Journal, 744 (2010) </a:t>
            </a:r>
            <a:r>
              <a:rPr lang="it-IT" sz="1200" dirty="0" smtClean="0">
                <a:latin typeface="Comic Sans MS"/>
                <a:cs typeface="Comic Sans MS"/>
              </a:rPr>
              <a:t>158]</a:t>
            </a:r>
            <a:endParaRPr lang="it-IT" sz="1200" dirty="0">
              <a:latin typeface="Comic Sans MS"/>
              <a:cs typeface="Comic Sans MS"/>
            </a:endParaRPr>
          </a:p>
          <a:p>
            <a:pPr algn="just"/>
            <a:endParaRPr lang="it-IT" sz="1400" dirty="0" smtClean="0">
              <a:latin typeface="Comic Sans MS"/>
              <a:cs typeface="Comic Sans MS"/>
            </a:endParaRPr>
          </a:p>
          <a:p>
            <a:pPr algn="just"/>
            <a:endParaRPr lang="it-IT" sz="1400" dirty="0">
              <a:latin typeface="Comic Sans MS"/>
              <a:cs typeface="Comic Sans M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068247" y="4567353"/>
            <a:ext cx="3238500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>
                <a:latin typeface="Comic Sans MS"/>
                <a:cs typeface="Comic Sans MS"/>
              </a:rPr>
              <a:t>Stellar </a:t>
            </a:r>
            <a:r>
              <a:rPr lang="it-IT" sz="1400" b="1" dirty="0" err="1" smtClean="0">
                <a:latin typeface="Comic Sans MS"/>
                <a:cs typeface="Comic Sans MS"/>
              </a:rPr>
              <a:t>nucleosinthesys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endParaRPr lang="it-IT" sz="1400" b="1" dirty="0" smtClean="0">
              <a:latin typeface="Comic Sans MS"/>
              <a:cs typeface="Comic Sans MS"/>
            </a:endParaRPr>
          </a:p>
          <a:p>
            <a:endParaRPr lang="it-IT" sz="1400" b="1" baseline="300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mr-IN" sz="14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13</a:t>
            </a:r>
            <a:r>
              <a:rPr lang="mr-IN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C(</a:t>
            </a:r>
            <a:r>
              <a:rPr lang="mr-IN" sz="14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4</a:t>
            </a:r>
            <a:r>
              <a:rPr lang="mr-IN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He,n)</a:t>
            </a:r>
            <a:r>
              <a:rPr lang="mr-IN" sz="1400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16</a:t>
            </a:r>
            <a:r>
              <a:rPr lang="mr-IN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</a:p>
          <a:p>
            <a:pPr algn="just"/>
            <a:r>
              <a:rPr lang="it-IT" sz="1400" dirty="0" err="1" smtClean="0">
                <a:latin typeface="Comic Sans MS"/>
                <a:cs typeface="Comic Sans MS"/>
              </a:rPr>
              <a:t>Important</a:t>
            </a:r>
            <a:r>
              <a:rPr lang="it-IT" sz="1400" dirty="0" smtClean="0">
                <a:latin typeface="Comic Sans MS"/>
                <a:cs typeface="Comic Sans MS"/>
              </a:rPr>
              <a:t> in the </a:t>
            </a:r>
            <a:r>
              <a:rPr lang="it-IT" sz="1400" dirty="0" err="1" smtClean="0">
                <a:latin typeface="Comic Sans MS"/>
                <a:cs typeface="Comic Sans MS"/>
              </a:rPr>
              <a:t>helium</a:t>
            </a:r>
            <a:r>
              <a:rPr lang="it-IT" sz="1400" dirty="0" smtClean="0">
                <a:latin typeface="Comic Sans MS"/>
                <a:cs typeface="Comic Sans MS"/>
              </a:rPr>
              <a:t> </a:t>
            </a:r>
            <a:r>
              <a:rPr lang="it-IT" sz="1400" dirty="0" err="1" smtClean="0">
                <a:latin typeface="Comic Sans MS"/>
                <a:cs typeface="Comic Sans MS"/>
              </a:rPr>
              <a:t>burning</a:t>
            </a:r>
            <a:r>
              <a:rPr lang="it-IT" sz="1400" dirty="0" smtClean="0">
                <a:latin typeface="Comic Sans MS"/>
                <a:cs typeface="Comic Sans MS"/>
              </a:rPr>
              <a:t> </a:t>
            </a:r>
            <a:r>
              <a:rPr lang="it-IT" sz="1400" dirty="0" err="1" smtClean="0">
                <a:latin typeface="Comic Sans MS"/>
                <a:cs typeface="Comic Sans MS"/>
              </a:rPr>
              <a:t>process</a:t>
            </a:r>
            <a:r>
              <a:rPr lang="it-IT" sz="1400" dirty="0" smtClean="0">
                <a:latin typeface="Comic Sans MS"/>
                <a:cs typeface="Comic Sans MS"/>
              </a:rPr>
              <a:t> in </a:t>
            </a:r>
            <a:r>
              <a:rPr lang="it-IT" sz="1400" dirty="0" err="1" smtClean="0">
                <a:latin typeface="Comic Sans MS"/>
                <a:cs typeface="Comic Sans MS"/>
              </a:rPr>
              <a:t>advanced</a:t>
            </a:r>
            <a:r>
              <a:rPr lang="it-IT" sz="1400" dirty="0" smtClean="0">
                <a:latin typeface="Comic Sans MS"/>
                <a:cs typeface="Comic Sans MS"/>
              </a:rPr>
              <a:t> stellar </a:t>
            </a:r>
            <a:r>
              <a:rPr lang="it-IT" sz="1400" dirty="0" err="1" smtClean="0">
                <a:latin typeface="Comic Sans MS"/>
                <a:cs typeface="Comic Sans MS"/>
              </a:rPr>
              <a:t>phase</a:t>
            </a:r>
            <a:r>
              <a:rPr lang="it-IT" sz="1400" dirty="0" smtClean="0">
                <a:latin typeface="Comic Sans MS"/>
                <a:cs typeface="Comic Sans MS"/>
              </a:rPr>
              <a:t>.</a:t>
            </a:r>
          </a:p>
          <a:p>
            <a:pPr algn="just"/>
            <a:r>
              <a:rPr lang="it-IT" sz="1400" dirty="0" err="1" smtClean="0">
                <a:latin typeface="Comic Sans MS"/>
                <a:cs typeface="Comic Sans MS"/>
              </a:rPr>
              <a:t>is</a:t>
            </a:r>
            <a:r>
              <a:rPr lang="it-IT" sz="1400" dirty="0" smtClean="0">
                <a:latin typeface="Comic Sans MS"/>
                <a:cs typeface="Comic Sans MS"/>
              </a:rPr>
              <a:t> </a:t>
            </a:r>
            <a:r>
              <a:rPr lang="it-IT" sz="1400" dirty="0" err="1" smtClean="0">
                <a:latin typeface="Comic Sans MS"/>
                <a:cs typeface="Comic Sans MS"/>
              </a:rPr>
              <a:t>one</a:t>
            </a:r>
            <a:r>
              <a:rPr lang="it-IT" sz="1400" dirty="0" smtClean="0">
                <a:latin typeface="Comic Sans MS"/>
                <a:cs typeface="Comic Sans MS"/>
              </a:rPr>
              <a:t> of the </a:t>
            </a:r>
            <a:r>
              <a:rPr lang="it-IT" sz="1400" dirty="0" err="1" smtClean="0">
                <a:latin typeface="Comic Sans MS"/>
                <a:cs typeface="Comic Sans MS"/>
              </a:rPr>
              <a:t>most</a:t>
            </a:r>
            <a:r>
              <a:rPr lang="it-IT" sz="1400" dirty="0" smtClean="0">
                <a:latin typeface="Comic Sans MS"/>
                <a:cs typeface="Comic Sans MS"/>
              </a:rPr>
              <a:t> </a:t>
            </a:r>
            <a:r>
              <a:rPr lang="it-IT" sz="1400" dirty="0" err="1" smtClean="0">
                <a:latin typeface="Comic Sans MS"/>
                <a:cs typeface="Comic Sans MS"/>
              </a:rPr>
              <a:t>interesting</a:t>
            </a:r>
            <a:r>
              <a:rPr lang="it-IT" sz="1400" dirty="0" smtClean="0">
                <a:latin typeface="Comic Sans MS"/>
                <a:cs typeface="Comic Sans MS"/>
              </a:rPr>
              <a:t> </a:t>
            </a:r>
            <a:r>
              <a:rPr lang="it-IT" sz="1400" dirty="0" err="1" smtClean="0">
                <a:latin typeface="Comic Sans MS"/>
                <a:cs typeface="Comic Sans MS"/>
              </a:rPr>
              <a:t>neutron</a:t>
            </a:r>
            <a:r>
              <a:rPr lang="it-IT" sz="1400" dirty="0" smtClean="0">
                <a:latin typeface="Comic Sans MS"/>
                <a:cs typeface="Comic Sans MS"/>
              </a:rPr>
              <a:t> </a:t>
            </a:r>
            <a:r>
              <a:rPr lang="it-IT" sz="1400" dirty="0" err="1" smtClean="0">
                <a:latin typeface="Comic Sans MS"/>
                <a:cs typeface="Comic Sans MS"/>
              </a:rPr>
              <a:t>sources</a:t>
            </a:r>
            <a:endParaRPr lang="it-IT" sz="1400" dirty="0">
              <a:latin typeface="Comic Sans MS"/>
              <a:cs typeface="Comic Sans MS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376" y="2074333"/>
            <a:ext cx="1831623" cy="1280584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43461" y="6404680"/>
            <a:ext cx="37851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smtClean="0"/>
              <a:t>NEGOITA et al </a:t>
            </a:r>
            <a:r>
              <a:rPr lang="it-IT" sz="1200" dirty="0" err="1" smtClean="0"/>
              <a:t>Romanian</a:t>
            </a:r>
            <a:r>
              <a:rPr lang="it-IT" sz="1200" dirty="0" smtClean="0"/>
              <a:t> </a:t>
            </a:r>
            <a:r>
              <a:rPr lang="it-IT" sz="1200" dirty="0"/>
              <a:t>Reports in </a:t>
            </a:r>
            <a:r>
              <a:rPr lang="it-IT" sz="1200" dirty="0" err="1"/>
              <a:t>Physics</a:t>
            </a:r>
            <a:r>
              <a:rPr lang="it-IT" sz="1200" dirty="0"/>
              <a:t>, Vol. 68</a:t>
            </a:r>
            <a:r>
              <a:rPr lang="it-IT" sz="1200" dirty="0" smtClean="0"/>
              <a:t>, 2016</a:t>
            </a:r>
            <a:endParaRPr lang="it-IT" sz="1200" dirty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13</a:t>
            </a:fld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271923" y="3439585"/>
            <a:ext cx="8784167" cy="923330"/>
          </a:xfrm>
          <a:prstGeom prst="rect">
            <a:avLst/>
          </a:prstGeom>
          <a:solidFill>
            <a:srgbClr val="4584D3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FFFF"/>
                </a:solidFill>
                <a:latin typeface="Comic Sans MS"/>
                <a:cs typeface="Comic Sans MS"/>
              </a:rPr>
              <a:t>Through the laser-target interaction, it is possible to produce plasmas containing mixtures of </a:t>
            </a:r>
            <a:r>
              <a:rPr lang="en-GB" baseline="30000" dirty="0">
                <a:solidFill>
                  <a:srgbClr val="FFFFFF"/>
                </a:solidFill>
                <a:latin typeface="Comic Sans MS"/>
                <a:cs typeface="Comic Sans MS"/>
              </a:rPr>
              <a:t>13</a:t>
            </a:r>
            <a:r>
              <a:rPr lang="en-GB" dirty="0">
                <a:solidFill>
                  <a:srgbClr val="FFFFFF"/>
                </a:solidFill>
                <a:latin typeface="Comic Sans MS"/>
                <a:cs typeface="Comic Sans MS"/>
              </a:rPr>
              <a:t>C + </a:t>
            </a:r>
            <a:r>
              <a:rPr lang="en-GB" baseline="30000" dirty="0">
                <a:solidFill>
                  <a:srgbClr val="FFFFFF"/>
                </a:solidFill>
                <a:latin typeface="Comic Sans MS"/>
                <a:cs typeface="Comic Sans MS"/>
              </a:rPr>
              <a:t>4</a:t>
            </a:r>
            <a:r>
              <a:rPr lang="en-GB" dirty="0">
                <a:solidFill>
                  <a:srgbClr val="FFFFFF"/>
                </a:solidFill>
                <a:latin typeface="Comic Sans MS"/>
                <a:cs typeface="Comic Sans MS"/>
              </a:rPr>
              <a:t>He and </a:t>
            </a:r>
            <a:r>
              <a:rPr lang="en-GB" baseline="30000" dirty="0">
                <a:solidFill>
                  <a:srgbClr val="FFFFFF"/>
                </a:solidFill>
                <a:latin typeface="Comic Sans MS"/>
                <a:cs typeface="Comic Sans MS"/>
              </a:rPr>
              <a:t>7</a:t>
            </a:r>
            <a:r>
              <a:rPr lang="en-GB" dirty="0">
                <a:solidFill>
                  <a:srgbClr val="FFFFFF"/>
                </a:solidFill>
                <a:latin typeface="Comic Sans MS"/>
                <a:cs typeface="Comic Sans MS"/>
              </a:rPr>
              <a:t>Li + deuterons in order to investigate inner-plasma thermo-nuclear reactions.</a:t>
            </a:r>
          </a:p>
        </p:txBody>
      </p:sp>
    </p:spTree>
    <p:extLst>
      <p:ext uri="{BB962C8B-B14F-4D97-AF65-F5344CB8AC3E}">
        <p14:creationId xmlns:p14="http://schemas.microsoft.com/office/powerpoint/2010/main" val="1041174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09138" y="4025525"/>
            <a:ext cx="8836728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Layout of the experimental setup. </a:t>
            </a:r>
            <a:endParaRPr lang="en-GB" sz="1600" dirty="0"/>
          </a:p>
          <a:p>
            <a:r>
              <a:rPr lang="en-GB" sz="1600" dirty="0" smtClean="0">
                <a:solidFill>
                  <a:srgbClr val="FF0000"/>
                </a:solidFill>
              </a:rPr>
              <a:t>Target configuration</a:t>
            </a:r>
            <a:r>
              <a:rPr lang="en-GB" sz="1600" dirty="0"/>
              <a:t>:</a:t>
            </a:r>
            <a:r>
              <a:rPr lang="en-GB" sz="1600" dirty="0" smtClean="0"/>
              <a:t> the main laser pulse impinging on B, C or Li thin foil generates a primary plasma which impacts on a second plasma slab produced through the interaction of a secondary laser pulse on a He or D2 gas jet target.  The produced ions expands along a cone whose axis is normal to the target’s surface with a low </a:t>
            </a:r>
            <a:r>
              <a:rPr lang="en-GB" sz="1600" dirty="0" err="1" smtClean="0"/>
              <a:t>emittance</a:t>
            </a:r>
            <a:endParaRPr lang="en-GB" sz="1600" dirty="0" smtClean="0"/>
          </a:p>
          <a:p>
            <a:r>
              <a:rPr lang="en-GB" sz="1600" dirty="0" smtClean="0">
                <a:solidFill>
                  <a:srgbClr val="FF0000"/>
                </a:solidFill>
              </a:rPr>
              <a:t>Layout </a:t>
            </a:r>
            <a:r>
              <a:rPr lang="en-GB" sz="1600" dirty="0">
                <a:solidFill>
                  <a:srgbClr val="FF0000"/>
                </a:solidFill>
              </a:rPr>
              <a:t>of the detectors configuration; </a:t>
            </a:r>
            <a:r>
              <a:rPr lang="en-GB" sz="1600" dirty="0" smtClean="0"/>
              <a:t>the setup combine high granularity </a:t>
            </a:r>
            <a:r>
              <a:rPr lang="en-GB" sz="1600" dirty="0" err="1" smtClean="0"/>
              <a:t>SiC</a:t>
            </a:r>
            <a:r>
              <a:rPr lang="en-GB" sz="1600" dirty="0" smtClean="0"/>
              <a:t> charged particles detectors and a new generation of neutrons time-of-flight detectors . </a:t>
            </a:r>
          </a:p>
          <a:p>
            <a:r>
              <a:rPr lang="en-GB" sz="1600" dirty="0"/>
              <a:t>	</a:t>
            </a:r>
            <a:r>
              <a:rPr lang="en-GB" sz="1600" dirty="0" smtClean="0"/>
              <a:t>							</a:t>
            </a:r>
            <a:r>
              <a:rPr lang="en-GB" sz="1600" dirty="0" smtClean="0">
                <a:solidFill>
                  <a:srgbClr val="FF0000"/>
                </a:solidFill>
              </a:rPr>
              <a:t>Main advantages:</a:t>
            </a:r>
          </a:p>
          <a:p>
            <a:r>
              <a:rPr lang="en-GB" sz="1600" dirty="0" smtClean="0"/>
              <a:t>   								Preferred direction of the nuclear collisions    </a:t>
            </a:r>
          </a:p>
          <a:p>
            <a:r>
              <a:rPr lang="en-GB" sz="1600" dirty="0" smtClean="0"/>
              <a:t>								Use of plasma target </a:t>
            </a:r>
          </a:p>
          <a:p>
            <a:r>
              <a:rPr lang="en-GB" sz="1600" dirty="0" smtClean="0"/>
              <a:t>							 	Direct measurement of the Cross-Sections</a:t>
            </a:r>
            <a:endParaRPr lang="en-GB" sz="16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8" y="974585"/>
            <a:ext cx="8821502" cy="306488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93805" y="176449"/>
            <a:ext cx="83013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srgbClr val="FF0000"/>
                </a:solidFill>
                <a:latin typeface="Comic Sans MS"/>
                <a:cs typeface="Comic Sans MS"/>
              </a:rPr>
              <a:t>Nuclear</a:t>
            </a:r>
            <a:r>
              <a:rPr lang="it-IT" sz="28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Comic Sans MS"/>
                <a:cs typeface="Comic Sans MS"/>
              </a:rPr>
              <a:t>reactions</a:t>
            </a:r>
            <a:r>
              <a:rPr lang="it-IT" sz="2800" b="1" dirty="0">
                <a:solidFill>
                  <a:srgbClr val="FF0000"/>
                </a:solidFill>
                <a:latin typeface="Comic Sans MS"/>
                <a:cs typeface="Comic Sans MS"/>
              </a:rPr>
              <a:t> in Laser-</a:t>
            </a:r>
            <a:r>
              <a:rPr lang="it-IT" sz="2800" b="1" dirty="0" err="1">
                <a:solidFill>
                  <a:srgbClr val="FF0000"/>
                </a:solidFill>
                <a:latin typeface="Comic Sans MS"/>
                <a:cs typeface="Comic Sans MS"/>
              </a:rPr>
              <a:t>Plasmas</a:t>
            </a:r>
            <a:r>
              <a:rPr lang="it-IT" sz="2800" b="1" dirty="0">
                <a:solidFill>
                  <a:srgbClr val="FF0000"/>
                </a:solidFill>
                <a:latin typeface="Comic Sans MS"/>
                <a:cs typeface="Comic Sans MS"/>
              </a:rPr>
              <a:t> @ ELI-NP</a:t>
            </a:r>
          </a:p>
        </p:txBody>
      </p:sp>
      <p:sp>
        <p:nvSpPr>
          <p:cNvPr id="7" name="Rettangolo 6"/>
          <p:cNvSpPr/>
          <p:nvPr/>
        </p:nvSpPr>
        <p:spPr>
          <a:xfrm>
            <a:off x="0" y="6528196"/>
            <a:ext cx="34850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 smtClean="0"/>
              <a:t>NEGOITA et al </a:t>
            </a:r>
            <a:r>
              <a:rPr lang="it-IT" sz="1100" dirty="0" err="1" smtClean="0"/>
              <a:t>Romanian</a:t>
            </a:r>
            <a:r>
              <a:rPr lang="it-IT" sz="1100" dirty="0" smtClean="0"/>
              <a:t> </a:t>
            </a:r>
            <a:r>
              <a:rPr lang="it-IT" sz="1100" dirty="0"/>
              <a:t>Reports in </a:t>
            </a:r>
            <a:r>
              <a:rPr lang="it-IT" sz="1100" dirty="0" err="1"/>
              <a:t>Physics</a:t>
            </a:r>
            <a:r>
              <a:rPr lang="it-IT" sz="1100" dirty="0"/>
              <a:t>, Vol. 68</a:t>
            </a:r>
            <a:r>
              <a:rPr lang="it-IT" sz="1100" dirty="0" smtClean="0"/>
              <a:t>, 2016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140022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15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957917" y="179917"/>
            <a:ext cx="6169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NEUTRON DETECTORS</a:t>
            </a:r>
            <a:endParaRPr lang="it-IT" sz="4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32833" y="1027080"/>
            <a:ext cx="891116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>
                <a:latin typeface="Comic Sans MS"/>
                <a:cs typeface="Comic Sans MS"/>
              </a:rPr>
              <a:t>The “</a:t>
            </a:r>
            <a:r>
              <a:rPr lang="it-IT" sz="1400" b="1" dirty="0" err="1">
                <a:latin typeface="Comic Sans MS"/>
                <a:cs typeface="Comic Sans MS"/>
              </a:rPr>
              <a:t>ideal</a:t>
            </a:r>
            <a:r>
              <a:rPr lang="it-IT" sz="1400" b="1" dirty="0">
                <a:latin typeface="Comic Sans MS"/>
                <a:cs typeface="Comic Sans MS"/>
              </a:rPr>
              <a:t>” </a:t>
            </a:r>
            <a:r>
              <a:rPr lang="it-IT" sz="1400" b="1" dirty="0" err="1">
                <a:latin typeface="Comic Sans MS"/>
                <a:cs typeface="Comic Sans MS"/>
              </a:rPr>
              <a:t>neutron</a:t>
            </a:r>
            <a:r>
              <a:rPr lang="it-IT" sz="1400" b="1" dirty="0">
                <a:latin typeface="Comic Sans MS"/>
                <a:cs typeface="Comic Sans MS"/>
              </a:rPr>
              <a:t> </a:t>
            </a:r>
            <a:r>
              <a:rPr lang="it-IT" sz="1400" b="1" dirty="0" err="1">
                <a:latin typeface="Comic Sans MS"/>
                <a:cs typeface="Comic Sans MS"/>
              </a:rPr>
              <a:t>detection</a:t>
            </a:r>
            <a:r>
              <a:rPr lang="it-IT" sz="1400" b="1" dirty="0">
                <a:latin typeface="Comic Sans MS"/>
                <a:cs typeface="Comic Sans MS"/>
              </a:rPr>
              <a:t> </a:t>
            </a:r>
            <a:r>
              <a:rPr lang="it-IT" sz="1400" b="1" dirty="0" err="1">
                <a:latin typeface="Comic Sans MS"/>
                <a:cs typeface="Comic Sans MS"/>
              </a:rPr>
              <a:t>module</a:t>
            </a:r>
            <a:r>
              <a:rPr lang="it-IT" sz="1400" b="1" dirty="0">
                <a:latin typeface="Comic Sans MS"/>
                <a:cs typeface="Comic Sans MS"/>
              </a:rPr>
              <a:t> for </a:t>
            </a:r>
            <a:r>
              <a:rPr lang="it-IT" sz="1400" b="1" dirty="0" err="1">
                <a:latin typeface="Comic Sans MS"/>
                <a:cs typeface="Comic Sans MS"/>
              </a:rPr>
              <a:t>reaction’s</a:t>
            </a:r>
            <a:r>
              <a:rPr lang="it-IT" sz="1400" b="1" dirty="0">
                <a:latin typeface="Comic Sans MS"/>
                <a:cs typeface="Comic Sans MS"/>
              </a:rPr>
              <a:t> </a:t>
            </a:r>
            <a:r>
              <a:rPr lang="it-IT" sz="1400" b="1" dirty="0" err="1">
                <a:latin typeface="Comic Sans MS"/>
                <a:cs typeface="Comic Sans MS"/>
              </a:rPr>
              <a:t>kinematic</a:t>
            </a:r>
            <a:r>
              <a:rPr lang="it-IT" sz="1400" b="1" dirty="0">
                <a:latin typeface="Comic Sans MS"/>
                <a:cs typeface="Comic Sans MS"/>
              </a:rPr>
              <a:t> </a:t>
            </a:r>
            <a:r>
              <a:rPr lang="it-IT" sz="1400" b="1" dirty="0" err="1">
                <a:latin typeface="Comic Sans MS"/>
                <a:cs typeface="Comic Sans MS"/>
              </a:rPr>
              <a:t>studies</a:t>
            </a:r>
            <a:r>
              <a:rPr lang="it-IT" sz="1400" b="1" dirty="0">
                <a:latin typeface="Comic Sans MS"/>
                <a:cs typeface="Comic Sans MS"/>
              </a:rPr>
              <a:t> must </a:t>
            </a:r>
            <a:r>
              <a:rPr lang="it-IT" sz="1400" b="1" dirty="0" err="1">
                <a:latin typeface="Comic Sans MS"/>
                <a:cs typeface="Comic Sans MS"/>
              </a:rPr>
              <a:t>have</a:t>
            </a:r>
            <a:r>
              <a:rPr lang="it-IT" sz="1400" b="1" dirty="0">
                <a:latin typeface="Comic Sans MS"/>
                <a:cs typeface="Comic Sans MS"/>
              </a:rPr>
              <a:t>:</a:t>
            </a:r>
          </a:p>
          <a:p>
            <a:pPr algn="just"/>
            <a:r>
              <a:rPr lang="it-IT" sz="1400" b="1" dirty="0">
                <a:latin typeface="Comic Sans MS"/>
                <a:cs typeface="Comic Sans MS"/>
              </a:rPr>
              <a:t>- high </a:t>
            </a:r>
            <a:r>
              <a:rPr lang="it-IT" sz="1400" b="1" dirty="0" err="1">
                <a:latin typeface="Comic Sans MS"/>
                <a:cs typeface="Comic Sans MS"/>
              </a:rPr>
              <a:t>efficiency</a:t>
            </a:r>
            <a:r>
              <a:rPr lang="it-IT" sz="1400" b="1" dirty="0">
                <a:latin typeface="Comic Sans MS"/>
                <a:cs typeface="Comic Sans MS"/>
              </a:rPr>
              <a:t>,</a:t>
            </a:r>
          </a:p>
          <a:p>
            <a:pPr algn="just"/>
            <a:r>
              <a:rPr lang="it-IT" sz="1400" b="1" dirty="0" smtClean="0">
                <a:latin typeface="Comic Sans MS"/>
                <a:cs typeface="Comic Sans MS"/>
              </a:rPr>
              <a:t>- </a:t>
            </a:r>
            <a:r>
              <a:rPr lang="it-IT" sz="1400" b="1" dirty="0" err="1" smtClean="0">
                <a:latin typeface="Comic Sans MS"/>
                <a:cs typeface="Comic Sans MS"/>
              </a:rPr>
              <a:t>good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 err="1">
                <a:latin typeface="Comic Sans MS"/>
                <a:cs typeface="Comic Sans MS"/>
              </a:rPr>
              <a:t>discrimination</a:t>
            </a:r>
            <a:r>
              <a:rPr lang="it-IT" sz="1400" b="1" dirty="0">
                <a:latin typeface="Comic Sans MS"/>
                <a:cs typeface="Comic Sans MS"/>
              </a:rPr>
              <a:t> of </a:t>
            </a:r>
            <a:r>
              <a:rPr lang="it-IT" sz="1400" b="1" dirty="0" err="1">
                <a:latin typeface="Comic Sans MS"/>
                <a:cs typeface="Comic Sans MS"/>
              </a:rPr>
              <a:t>gammas</a:t>
            </a:r>
            <a:r>
              <a:rPr lang="it-IT" sz="1400" b="1" dirty="0">
                <a:latin typeface="Comic Sans MS"/>
                <a:cs typeface="Comic Sans MS"/>
              </a:rPr>
              <a:t> from </a:t>
            </a:r>
            <a:r>
              <a:rPr lang="it-IT" sz="1400" b="1" dirty="0" err="1">
                <a:latin typeface="Comic Sans MS"/>
                <a:cs typeface="Comic Sans MS"/>
              </a:rPr>
              <a:t>neutrons</a:t>
            </a:r>
            <a:r>
              <a:rPr lang="it-IT" sz="1400" b="1" dirty="0">
                <a:latin typeface="Comic Sans MS"/>
                <a:cs typeface="Comic Sans MS"/>
              </a:rPr>
              <a:t>,</a:t>
            </a:r>
          </a:p>
          <a:p>
            <a:pPr algn="just"/>
            <a:r>
              <a:rPr lang="it-IT" sz="1400" b="1" dirty="0" smtClean="0">
                <a:latin typeface="Comic Sans MS"/>
                <a:cs typeface="Comic Sans MS"/>
              </a:rPr>
              <a:t>- </a:t>
            </a:r>
            <a:r>
              <a:rPr lang="it-IT" sz="1400" b="1" dirty="0" err="1" smtClean="0">
                <a:latin typeface="Comic Sans MS"/>
                <a:cs typeface="Comic Sans MS"/>
              </a:rPr>
              <a:t>good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>
                <a:latin typeface="Comic Sans MS"/>
                <a:cs typeface="Comic Sans MS"/>
              </a:rPr>
              <a:t>timing performance for </a:t>
            </a:r>
            <a:r>
              <a:rPr lang="it-IT" sz="1400" b="1" dirty="0" err="1">
                <a:latin typeface="Comic Sans MS"/>
                <a:cs typeface="Comic Sans MS"/>
              </a:rPr>
              <a:t>ToF</a:t>
            </a:r>
            <a:r>
              <a:rPr lang="it-IT" sz="1400" b="1" dirty="0">
                <a:latin typeface="Comic Sans MS"/>
                <a:cs typeface="Comic Sans MS"/>
              </a:rPr>
              <a:t> </a:t>
            </a:r>
            <a:r>
              <a:rPr lang="it-IT" sz="1400" b="1" dirty="0" err="1">
                <a:latin typeface="Comic Sans MS"/>
                <a:cs typeface="Comic Sans MS"/>
              </a:rPr>
              <a:t>neutron</a:t>
            </a:r>
            <a:r>
              <a:rPr lang="it-IT" sz="1400" b="1" dirty="0">
                <a:latin typeface="Comic Sans MS"/>
                <a:cs typeface="Comic Sans MS"/>
              </a:rPr>
              <a:t> </a:t>
            </a:r>
            <a:r>
              <a:rPr lang="it-IT" sz="1400" b="1" dirty="0" err="1">
                <a:latin typeface="Comic Sans MS"/>
                <a:cs typeface="Comic Sans MS"/>
              </a:rPr>
              <a:t>energies</a:t>
            </a:r>
            <a:r>
              <a:rPr lang="it-IT" sz="1400" b="1" dirty="0">
                <a:latin typeface="Comic Sans MS"/>
                <a:cs typeface="Comic Sans MS"/>
              </a:rPr>
              <a:t> </a:t>
            </a:r>
            <a:r>
              <a:rPr lang="it-IT" sz="1400" b="1" dirty="0" err="1">
                <a:latin typeface="Comic Sans MS"/>
                <a:cs typeface="Comic Sans MS"/>
              </a:rPr>
              <a:t>reconstruction</a:t>
            </a:r>
            <a:r>
              <a:rPr lang="it-IT" sz="1400" b="1" dirty="0" smtClean="0">
                <a:latin typeface="Comic Sans MS"/>
                <a:cs typeface="Comic Sans MS"/>
              </a:rPr>
              <a:t>.</a:t>
            </a:r>
          </a:p>
          <a:p>
            <a:pPr algn="just"/>
            <a:r>
              <a:rPr lang="it-IT" sz="1400" b="1" dirty="0" smtClean="0">
                <a:latin typeface="Comic Sans MS"/>
                <a:cs typeface="Comic Sans MS"/>
              </a:rPr>
              <a:t>								AND</a:t>
            </a:r>
          </a:p>
          <a:p>
            <a:pPr algn="just"/>
            <a:r>
              <a:rPr lang="it-IT" sz="1400" b="1" dirty="0">
                <a:latin typeface="Comic Sans MS"/>
                <a:cs typeface="Comic Sans MS"/>
              </a:rPr>
              <a:t>-</a:t>
            </a:r>
            <a:r>
              <a:rPr lang="it-IT" sz="1400" b="1" dirty="0" err="1" smtClean="0">
                <a:latin typeface="Comic Sans MS"/>
                <a:cs typeface="Comic Sans MS"/>
              </a:rPr>
              <a:t>it</a:t>
            </a:r>
            <a:r>
              <a:rPr lang="it-IT" sz="1400" b="1" dirty="0" smtClean="0">
                <a:latin typeface="Comic Sans MS"/>
                <a:cs typeface="Comic Sans MS"/>
              </a:rPr>
              <a:t> </a:t>
            </a:r>
            <a:r>
              <a:rPr lang="it-IT" sz="1400" b="1" dirty="0">
                <a:latin typeface="Comic Sans MS"/>
                <a:cs typeface="Comic Sans MS"/>
              </a:rPr>
              <a:t>must be </a:t>
            </a:r>
            <a:r>
              <a:rPr lang="it-IT" sz="1400" b="1" dirty="0" err="1">
                <a:latin typeface="Comic Sans MS"/>
                <a:cs typeface="Comic Sans MS"/>
              </a:rPr>
              <a:t>able</a:t>
            </a:r>
            <a:r>
              <a:rPr lang="it-IT" sz="1400" b="1" dirty="0">
                <a:latin typeface="Comic Sans MS"/>
                <a:cs typeface="Comic Sans MS"/>
              </a:rPr>
              <a:t> to work in hard </a:t>
            </a:r>
            <a:r>
              <a:rPr lang="it-IT" sz="1400" b="1" dirty="0" err="1">
                <a:latin typeface="Comic Sans MS"/>
                <a:cs typeface="Comic Sans MS"/>
              </a:rPr>
              <a:t>environmental</a:t>
            </a:r>
            <a:r>
              <a:rPr lang="it-IT" sz="1400" b="1" dirty="0">
                <a:latin typeface="Comic Sans MS"/>
                <a:cs typeface="Comic Sans MS"/>
              </a:rPr>
              <a:t> </a:t>
            </a:r>
            <a:r>
              <a:rPr lang="it-IT" sz="1400" b="1" dirty="0" err="1">
                <a:latin typeface="Comic Sans MS"/>
                <a:cs typeface="Comic Sans MS"/>
              </a:rPr>
              <a:t>conditions</a:t>
            </a:r>
            <a:r>
              <a:rPr lang="it-IT" sz="1400" b="1" dirty="0">
                <a:latin typeface="Comic Sans MS"/>
                <a:cs typeface="Comic Sans MS"/>
              </a:rPr>
              <a:t>, </a:t>
            </a:r>
            <a:r>
              <a:rPr lang="it-IT" sz="1400" b="1" dirty="0" err="1">
                <a:latin typeface="Comic Sans MS"/>
                <a:cs typeface="Comic Sans MS"/>
              </a:rPr>
              <a:t>like</a:t>
            </a:r>
            <a:r>
              <a:rPr lang="it-IT" sz="1400" b="1" dirty="0">
                <a:latin typeface="Comic Sans MS"/>
                <a:cs typeface="Comic Sans MS"/>
              </a:rPr>
              <a:t> the </a:t>
            </a:r>
            <a:r>
              <a:rPr lang="it-IT" sz="1400" b="1" dirty="0" err="1">
                <a:latin typeface="Comic Sans MS"/>
                <a:cs typeface="Comic Sans MS"/>
              </a:rPr>
              <a:t>ones</a:t>
            </a:r>
            <a:r>
              <a:rPr lang="it-IT" sz="1400" b="1" dirty="0">
                <a:latin typeface="Comic Sans MS"/>
                <a:cs typeface="Comic Sans MS"/>
              </a:rPr>
              <a:t> </a:t>
            </a:r>
            <a:r>
              <a:rPr lang="it-IT" sz="1400" b="1" dirty="0" err="1">
                <a:latin typeface="Comic Sans MS"/>
                <a:cs typeface="Comic Sans MS"/>
              </a:rPr>
              <a:t>established</a:t>
            </a:r>
            <a:r>
              <a:rPr lang="it-IT" sz="1400" b="1" dirty="0">
                <a:latin typeface="Comic Sans MS"/>
                <a:cs typeface="Comic Sans MS"/>
              </a:rPr>
              <a:t> in the laser-</a:t>
            </a:r>
            <a:r>
              <a:rPr lang="it-IT" sz="1400" b="1" dirty="0" err="1">
                <a:latin typeface="Comic Sans MS"/>
                <a:cs typeface="Comic Sans MS"/>
              </a:rPr>
              <a:t>matter</a:t>
            </a:r>
            <a:r>
              <a:rPr lang="it-IT" sz="1400" b="1" dirty="0">
                <a:latin typeface="Comic Sans MS"/>
                <a:cs typeface="Comic Sans MS"/>
              </a:rPr>
              <a:t> </a:t>
            </a:r>
            <a:r>
              <a:rPr lang="it-IT" sz="1400" b="1" dirty="0" err="1">
                <a:latin typeface="Comic Sans MS"/>
                <a:cs typeface="Comic Sans MS"/>
              </a:rPr>
              <a:t>interaction</a:t>
            </a:r>
            <a:r>
              <a:rPr lang="it-IT" sz="1400" b="1" dirty="0">
                <a:latin typeface="Comic Sans MS"/>
                <a:cs typeface="Comic Sans MS"/>
              </a:rPr>
              <a:t> area. </a:t>
            </a:r>
            <a:endParaRPr lang="it-IT" sz="1400" b="1" dirty="0" smtClean="0">
              <a:latin typeface="Comic Sans MS"/>
              <a:cs typeface="Comic Sans MS"/>
            </a:endParaRPr>
          </a:p>
          <a:p>
            <a:pPr algn="just"/>
            <a:endParaRPr lang="it-IT" sz="1400" b="1" dirty="0" smtClean="0">
              <a:solidFill>
                <a:srgbClr val="FF0000"/>
              </a:solidFill>
              <a:latin typeface="Comic Sans MS"/>
              <a:cs typeface="Comic Sans MS"/>
              <a:sym typeface="Wingdings"/>
            </a:endParaRPr>
          </a:p>
          <a:p>
            <a:pPr algn="just"/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plastic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>
                <a:solidFill>
                  <a:srgbClr val="FF0000"/>
                </a:solidFill>
                <a:latin typeface="Comic Sans MS"/>
                <a:cs typeface="Comic Sans MS"/>
              </a:rPr>
              <a:t>scintillators</a:t>
            </a:r>
            <a:r>
              <a:rPr lang="it-IT" sz="14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>
                <a:latin typeface="Comic Sans MS"/>
                <a:cs typeface="Comic Sans MS"/>
              </a:rPr>
              <a:t>with </a:t>
            </a:r>
            <a:r>
              <a:rPr lang="it-IT" sz="1400" b="1" dirty="0" err="1">
                <a:latin typeface="Comic Sans MS"/>
                <a:cs typeface="Comic Sans MS"/>
              </a:rPr>
              <a:t>efficient</a:t>
            </a:r>
            <a:r>
              <a:rPr lang="it-IT" sz="1400" b="1" dirty="0">
                <a:latin typeface="Comic Sans MS"/>
                <a:cs typeface="Comic Sans MS"/>
              </a:rPr>
              <a:t> </a:t>
            </a:r>
            <a:r>
              <a:rPr lang="it-IT" sz="1400" b="1" dirty="0" err="1">
                <a:latin typeface="Comic Sans MS"/>
                <a:cs typeface="Comic Sans MS"/>
              </a:rPr>
              <a:t>neutron</a:t>
            </a:r>
            <a:r>
              <a:rPr lang="it-IT" sz="1400" b="1" dirty="0">
                <a:latin typeface="Comic Sans MS"/>
                <a:cs typeface="Comic Sans MS"/>
              </a:rPr>
              <a:t>/gamma </a:t>
            </a:r>
            <a:r>
              <a:rPr lang="it-IT" sz="1400" b="1" dirty="0" err="1">
                <a:latin typeface="Comic Sans MS"/>
                <a:cs typeface="Comic Sans MS"/>
              </a:rPr>
              <a:t>pulse</a:t>
            </a:r>
            <a:r>
              <a:rPr lang="it-IT" sz="1400" b="1" dirty="0">
                <a:latin typeface="Comic Sans MS"/>
                <a:cs typeface="Comic Sans MS"/>
              </a:rPr>
              <a:t> </a:t>
            </a:r>
            <a:r>
              <a:rPr lang="it-IT" sz="1400" b="1" dirty="0" err="1">
                <a:latin typeface="Comic Sans MS"/>
                <a:cs typeface="Comic Sans MS"/>
              </a:rPr>
              <a:t>shape</a:t>
            </a:r>
            <a:r>
              <a:rPr lang="it-IT" sz="1400" b="1" dirty="0"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latin typeface="Comic Sans MS"/>
                <a:cs typeface="Comic Sans MS"/>
              </a:rPr>
              <a:t>discrimination</a:t>
            </a:r>
            <a:r>
              <a:rPr lang="it-IT" sz="1400" b="1" dirty="0" smtClean="0">
                <a:latin typeface="Comic Sans MS"/>
                <a:cs typeface="Comic Sans MS"/>
              </a:rPr>
              <a:t> (PSD</a:t>
            </a:r>
            <a:r>
              <a:rPr lang="it-IT" sz="1400" b="1" dirty="0" smtClean="0">
                <a:latin typeface="Comic Sans MS"/>
                <a:cs typeface="Comic Sans MS"/>
                <a:sym typeface="Wingdings"/>
              </a:rPr>
              <a:t></a:t>
            </a:r>
            <a:r>
              <a:rPr lang="it-IT" sz="1400" b="1" dirty="0" smtClean="0">
                <a:latin typeface="Comic Sans MS"/>
                <a:cs typeface="Comic Sans MS"/>
              </a:rPr>
              <a:t>PPO</a:t>
            </a:r>
            <a:r>
              <a:rPr lang="it-IT" sz="1400" b="1" dirty="0">
                <a:latin typeface="Comic Sans MS"/>
                <a:cs typeface="Comic Sans MS"/>
              </a:rPr>
              <a:t>) </a:t>
            </a:r>
            <a:r>
              <a:rPr lang="it-IT" sz="1400" b="1" dirty="0" smtClean="0">
                <a:latin typeface="Comic Sans MS"/>
                <a:cs typeface="Comic Sans MS"/>
              </a:rPr>
              <a:t>by </a:t>
            </a:r>
            <a:r>
              <a:rPr lang="it-IT" sz="1400" b="1" dirty="0" err="1">
                <a:latin typeface="Comic Sans MS"/>
                <a:cs typeface="Comic Sans MS"/>
              </a:rPr>
              <a:t>using</a:t>
            </a:r>
            <a:r>
              <a:rPr lang="it-IT" sz="1400" b="1" dirty="0">
                <a:latin typeface="Comic Sans MS"/>
                <a:cs typeface="Comic Sans MS"/>
              </a:rPr>
              <a:t> </a:t>
            </a:r>
            <a:r>
              <a:rPr lang="it-IT" sz="1400" b="1" dirty="0" err="1">
                <a:latin typeface="Comic Sans MS"/>
                <a:cs typeface="Comic Sans MS"/>
              </a:rPr>
              <a:t>PolySiloxane</a:t>
            </a:r>
            <a:r>
              <a:rPr lang="it-IT" sz="1400" b="1" dirty="0">
                <a:latin typeface="Comic Sans MS"/>
                <a:cs typeface="Comic Sans MS"/>
              </a:rPr>
              <a:t> </a:t>
            </a:r>
          </a:p>
          <a:p>
            <a:pPr algn="just"/>
            <a:endParaRPr lang="it-IT" sz="14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/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		NEW PHOTO-DETECTORS </a:t>
            </a:r>
            <a:r>
              <a:rPr lang="it-IT" sz="14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based</a:t>
            </a:r>
            <a:r>
              <a:rPr lang="it-IT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on </a:t>
            </a:r>
            <a:r>
              <a:rPr lang="it-IT" sz="1400" b="1" dirty="0" err="1">
                <a:solidFill>
                  <a:srgbClr val="000000"/>
                </a:solidFill>
                <a:latin typeface="Comic Sans MS"/>
                <a:cs typeface="Comic Sans MS"/>
              </a:rPr>
              <a:t>silicon</a:t>
            </a: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latin typeface="Comic Sans MS"/>
                <a:cs typeface="Comic Sans MS"/>
              </a:rPr>
              <a:t>technology</a:t>
            </a:r>
            <a:r>
              <a:rPr lang="it-IT" sz="1400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it-IT" sz="1400" b="1" dirty="0" err="1">
                <a:solidFill>
                  <a:srgbClr val="FF0000"/>
                </a:solidFill>
                <a:latin typeface="Comic Sans MS"/>
                <a:cs typeface="Comic Sans MS"/>
              </a:rPr>
              <a:t>Silicon</a:t>
            </a:r>
            <a:r>
              <a:rPr lang="it-IT" sz="14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>
                <a:solidFill>
                  <a:srgbClr val="FF0000"/>
                </a:solidFill>
                <a:latin typeface="Comic Sans MS"/>
                <a:cs typeface="Comic Sans MS"/>
              </a:rPr>
              <a:t>PhotoMultipliers</a:t>
            </a:r>
            <a:r>
              <a:rPr lang="it-IT" sz="14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>
                <a:solidFill>
                  <a:srgbClr val="FF0000"/>
                </a:solidFill>
                <a:latin typeface="Comic Sans MS"/>
                <a:cs typeface="Comic Sans MS"/>
              </a:rPr>
              <a:t>SiPM</a:t>
            </a:r>
            <a:r>
              <a:rPr lang="it-IT" sz="1400" b="1" dirty="0">
                <a:solidFill>
                  <a:srgbClr val="FF0000"/>
                </a:solidFill>
                <a:latin typeface="Comic Sans MS"/>
                <a:cs typeface="Comic Sans MS"/>
              </a:rPr>
              <a:t>) </a:t>
            </a:r>
          </a:p>
          <a:p>
            <a:pPr algn="just"/>
            <a:endParaRPr lang="it-IT" sz="1400" dirty="0"/>
          </a:p>
          <a:p>
            <a:pPr algn="just"/>
            <a:endParaRPr lang="it-IT" sz="1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33" y="4379113"/>
            <a:ext cx="2755900" cy="21717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567" y="4633913"/>
            <a:ext cx="3479800" cy="14605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616" y="4176713"/>
            <a:ext cx="27559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11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33" y="955909"/>
            <a:ext cx="8402917" cy="505326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021416" y="222249"/>
            <a:ext cx="6519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Charged</a:t>
            </a:r>
            <a:r>
              <a:rPr lang="it-IT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particles</a:t>
            </a:r>
            <a:r>
              <a:rPr lang="it-IT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Detectors</a:t>
            </a:r>
            <a:endParaRPr lang="it-IT" sz="3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16</a:t>
            </a:fld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137834" y="6082265"/>
            <a:ext cx="4180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/>
              <a:t>It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is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insesitive</a:t>
            </a:r>
            <a:r>
              <a:rPr lang="it-IT" sz="1400" b="1" dirty="0" smtClean="0"/>
              <a:t>  to the </a:t>
            </a:r>
            <a:r>
              <a:rPr lang="it-IT" sz="1400" b="1" dirty="0" err="1" smtClean="0"/>
              <a:t>visible</a:t>
            </a:r>
            <a:r>
              <a:rPr lang="it-IT" sz="1400" b="1" dirty="0" smtClean="0"/>
              <a:t> light </a:t>
            </a:r>
          </a:p>
          <a:p>
            <a:r>
              <a:rPr lang="it-IT" sz="1400" b="1" dirty="0" err="1" smtClean="0"/>
              <a:t>property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foundamental</a:t>
            </a:r>
            <a:r>
              <a:rPr lang="it-IT" sz="1400" b="1" dirty="0" smtClean="0"/>
              <a:t> to </a:t>
            </a:r>
            <a:r>
              <a:rPr lang="it-IT" sz="1400" b="1" dirty="0" err="1" smtClean="0"/>
              <a:t>perform</a:t>
            </a:r>
            <a:r>
              <a:rPr lang="it-IT" sz="1400" b="1" dirty="0" smtClean="0"/>
              <a:t> the </a:t>
            </a:r>
            <a:r>
              <a:rPr lang="it-IT" sz="1400" b="1" dirty="0" err="1" smtClean="0"/>
              <a:t>experiments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130474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8" t="9592" r="49211" b="21870"/>
          <a:stretch>
            <a:fillRect/>
          </a:stretch>
        </p:blipFill>
        <p:spPr bwMode="auto">
          <a:xfrm>
            <a:off x="450442" y="1022371"/>
            <a:ext cx="1510789" cy="146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48415" y="2513334"/>
            <a:ext cx="2780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rgbClr val="000000"/>
                </a:solidFill>
                <a:latin typeface="Times New Roman" charset="0"/>
              </a:rPr>
              <a:t>SiC</a:t>
            </a:r>
            <a:r>
              <a:rPr lang="it-IT" sz="1400" b="1" dirty="0">
                <a:solidFill>
                  <a:srgbClr val="000000"/>
                </a:solidFill>
                <a:latin typeface="Times New Roman" charset="0"/>
              </a:rPr>
              <a:t> 10μm</a:t>
            </a:r>
            <a:r>
              <a:rPr lang="it-IT" sz="1400" b="1" dirty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it-IT" sz="1400" dirty="0" smtClean="0">
                <a:solidFill>
                  <a:srgbClr val="000000"/>
                </a:solidFill>
                <a:latin typeface="Tahoma" charset="0"/>
              </a:rPr>
              <a:t>A= </a:t>
            </a:r>
            <a:r>
              <a:rPr lang="it-IT" sz="1200" dirty="0" smtClean="0">
                <a:solidFill>
                  <a:srgbClr val="000000"/>
                </a:solidFill>
                <a:latin typeface="Tahoma" charset="0"/>
              </a:rPr>
              <a:t>1x1 </a:t>
            </a:r>
            <a:r>
              <a:rPr lang="it-IT" sz="1200" dirty="0">
                <a:solidFill>
                  <a:srgbClr val="000000"/>
                </a:solidFill>
                <a:latin typeface="Tahoma" charset="0"/>
              </a:rPr>
              <a:t>cm</a:t>
            </a:r>
            <a:r>
              <a:rPr lang="it-IT" sz="1200" baseline="30000" dirty="0">
                <a:solidFill>
                  <a:srgbClr val="000000"/>
                </a:solidFill>
                <a:latin typeface="Tahoma" charset="0"/>
              </a:rPr>
              <a:t>2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2223" t="24836" r="52836"/>
          <a:stretch/>
        </p:blipFill>
        <p:spPr>
          <a:xfrm>
            <a:off x="5186068" y="994676"/>
            <a:ext cx="3032992" cy="3037316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7122583" y="1306253"/>
            <a:ext cx="793754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rgbClr val="595959"/>
                </a:solidFill>
              </a:rPr>
              <a:t>Alpha source 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l="51025" t="37500" r="1977" b="34375"/>
          <a:stretch/>
        </p:blipFill>
        <p:spPr>
          <a:xfrm>
            <a:off x="2080141" y="2944382"/>
            <a:ext cx="3215683" cy="1244815"/>
          </a:xfrm>
          <a:prstGeom prst="rect">
            <a:avLst/>
          </a:prstGeom>
        </p:spPr>
      </p:pic>
      <p:grpSp>
        <p:nvGrpSpPr>
          <p:cNvPr id="16" name="Gruppo 15"/>
          <p:cNvGrpSpPr/>
          <p:nvPr/>
        </p:nvGrpSpPr>
        <p:grpSpPr>
          <a:xfrm>
            <a:off x="1014449" y="4518067"/>
            <a:ext cx="2920560" cy="473796"/>
            <a:chOff x="2795667" y="2422827"/>
            <a:chExt cx="3037016" cy="415992"/>
          </a:xfrm>
        </p:grpSpPr>
        <p:sp>
          <p:nvSpPr>
            <p:cNvPr id="17" name="Text Box 33"/>
            <p:cNvSpPr txBox="1">
              <a:spLocks noChangeArrowheads="1"/>
            </p:cNvSpPr>
            <p:nvPr/>
          </p:nvSpPr>
          <p:spPr bwMode="auto">
            <a:xfrm>
              <a:off x="2795667" y="2422827"/>
              <a:ext cx="1254522" cy="296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it-IT" sz="1000" dirty="0" smtClean="0">
                  <a:solidFill>
                    <a:srgbClr val="000000"/>
                  </a:solidFill>
                  <a:latin typeface="Tahoma" charset="0"/>
                </a:rPr>
                <a:t>60 </a:t>
              </a:r>
              <a:r>
                <a:rPr lang="it-IT" sz="1000" dirty="0" err="1" smtClean="0">
                  <a:solidFill>
                    <a:srgbClr val="000000"/>
                  </a:solidFill>
                  <a:latin typeface="Tahoma" charset="0"/>
                </a:rPr>
                <a:t>MeV</a:t>
              </a:r>
              <a:r>
                <a:rPr lang="it-IT" sz="1000" dirty="0" smtClean="0">
                  <a:solidFill>
                    <a:srgbClr val="000000"/>
                  </a:solidFill>
                  <a:latin typeface="Tahoma" charset="0"/>
                </a:rPr>
                <a:t> H</a:t>
              </a:r>
              <a:r>
                <a:rPr lang="it-IT" sz="1000" baseline="30000" dirty="0" smtClean="0">
                  <a:solidFill>
                    <a:srgbClr val="000000"/>
                  </a:solidFill>
                  <a:latin typeface="Tahoma" charset="0"/>
                </a:rPr>
                <a:t>+</a:t>
              </a:r>
              <a:endParaRPr lang="it-IT" sz="1000" baseline="30000" dirty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18" name="Line 26"/>
            <p:cNvSpPr>
              <a:spLocks noChangeShapeType="1"/>
            </p:cNvSpPr>
            <p:nvPr/>
          </p:nvSpPr>
          <p:spPr bwMode="auto">
            <a:xfrm>
              <a:off x="2926731" y="2711574"/>
              <a:ext cx="845058" cy="0"/>
            </a:xfrm>
            <a:prstGeom prst="line">
              <a:avLst/>
            </a:prstGeom>
            <a:noFill/>
            <a:ln w="76200">
              <a:solidFill>
                <a:srgbClr val="000000">
                  <a:alpha val="61000"/>
                </a:srgbClr>
              </a:solidFill>
              <a:prstDash val="solid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Text Box 35"/>
            <p:cNvSpPr txBox="1">
              <a:spLocks noChangeArrowheads="1"/>
            </p:cNvSpPr>
            <p:nvPr/>
          </p:nvSpPr>
          <p:spPr bwMode="auto">
            <a:xfrm rot="5400000">
              <a:off x="3789421" y="2619862"/>
              <a:ext cx="249299" cy="18342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txBody>
            <a:bodyPr/>
            <a:lstStyle/>
            <a:p>
              <a:endParaRPr lang="it-IT" sz="1200" b="1" dirty="0">
                <a:solidFill>
                  <a:srgbClr val="000000"/>
                </a:solidFill>
                <a:latin typeface="Tahoma" charset="0"/>
              </a:endParaRPr>
            </a:p>
          </p:txBody>
        </p:sp>
        <p:sp>
          <p:nvSpPr>
            <p:cNvPr id="20" name="Text Box 47"/>
            <p:cNvSpPr txBox="1">
              <a:spLocks noChangeArrowheads="1"/>
            </p:cNvSpPr>
            <p:nvPr/>
          </p:nvSpPr>
          <p:spPr bwMode="auto">
            <a:xfrm>
              <a:off x="4050188" y="2531042"/>
              <a:ext cx="178249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it-IT" sz="1400" b="1" dirty="0" err="1">
                  <a:solidFill>
                    <a:srgbClr val="000000"/>
                  </a:solidFill>
                  <a:latin typeface="Times New Roman" charset="0"/>
                </a:rPr>
                <a:t>SiC</a:t>
              </a:r>
              <a:r>
                <a:rPr lang="it-IT" sz="1400" b="1" dirty="0">
                  <a:solidFill>
                    <a:srgbClr val="000000"/>
                  </a:solidFill>
                  <a:latin typeface="Times New Roman" charset="0"/>
                </a:rPr>
                <a:t> </a:t>
              </a:r>
              <a:r>
                <a:rPr lang="it-IT" sz="1400" b="1" dirty="0" smtClean="0">
                  <a:solidFill>
                    <a:srgbClr val="000000"/>
                  </a:solidFill>
                  <a:latin typeface="Times New Roman" charset="0"/>
                </a:rPr>
                <a:t>10μm</a:t>
              </a:r>
              <a:r>
                <a:rPr lang="it-IT" sz="1400" b="1" dirty="0" smtClean="0">
                  <a:solidFill>
                    <a:srgbClr val="000000"/>
                  </a:solidFill>
                  <a:latin typeface="Tahoma" charset="0"/>
                </a:rPr>
                <a:t> </a:t>
              </a:r>
              <a:r>
                <a:rPr lang="it-IT" sz="1200" dirty="0" smtClean="0">
                  <a:solidFill>
                    <a:srgbClr val="000000"/>
                  </a:solidFill>
                  <a:latin typeface="Tahoma" charset="0"/>
                </a:rPr>
                <a:t>1x1 cm</a:t>
              </a:r>
              <a:r>
                <a:rPr lang="it-IT" sz="1200" baseline="30000" dirty="0" smtClean="0">
                  <a:solidFill>
                    <a:srgbClr val="000000"/>
                  </a:solidFill>
                  <a:latin typeface="Tahoma" charset="0"/>
                </a:rPr>
                <a:t>2</a:t>
              </a:r>
            </a:p>
          </p:txBody>
        </p:sp>
      </p:grpSp>
      <p:sp>
        <p:nvSpPr>
          <p:cNvPr id="21" name="CasellaDiTesto 20"/>
          <p:cNvSpPr txBox="1"/>
          <p:nvPr/>
        </p:nvSpPr>
        <p:spPr>
          <a:xfrm>
            <a:off x="1226343" y="5313106"/>
            <a:ext cx="2551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LNS </a:t>
            </a:r>
            <a:r>
              <a:rPr lang="it-IT" sz="2000" b="1" dirty="0"/>
              <a:t>C</a:t>
            </a:r>
            <a:r>
              <a:rPr lang="it-IT" sz="2000" b="1" dirty="0" smtClean="0"/>
              <a:t>atana line</a:t>
            </a:r>
            <a:endParaRPr lang="it-IT" sz="2000" b="1" dirty="0"/>
          </a:p>
        </p:txBody>
      </p:sp>
      <p:sp>
        <p:nvSpPr>
          <p:cNvPr id="22" name="Rettangolo 21"/>
          <p:cNvSpPr/>
          <p:nvPr/>
        </p:nvSpPr>
        <p:spPr>
          <a:xfrm>
            <a:off x="1317313" y="5761909"/>
            <a:ext cx="19756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rgbClr val="000000"/>
                </a:solidFill>
              </a:rPr>
              <a:t>2KGy (2.5 x 10</a:t>
            </a:r>
            <a:r>
              <a:rPr lang="it-IT" sz="1400" b="1" baseline="30000" dirty="0">
                <a:solidFill>
                  <a:srgbClr val="000000"/>
                </a:solidFill>
              </a:rPr>
              <a:t>12</a:t>
            </a:r>
            <a:r>
              <a:rPr lang="it-IT" sz="1400" b="1" dirty="0">
                <a:solidFill>
                  <a:srgbClr val="000000"/>
                </a:solidFill>
              </a:rPr>
              <a:t> </a:t>
            </a:r>
            <a:r>
              <a:rPr lang="it-IT" sz="1400" b="1" dirty="0" smtClean="0">
                <a:solidFill>
                  <a:srgbClr val="000000"/>
                </a:solidFill>
              </a:rPr>
              <a:t>H</a:t>
            </a:r>
            <a:r>
              <a:rPr lang="it-IT" sz="1400" b="1" baseline="30000" dirty="0" smtClean="0">
                <a:solidFill>
                  <a:srgbClr val="000000"/>
                </a:solidFill>
              </a:rPr>
              <a:t>+</a:t>
            </a:r>
            <a:r>
              <a:rPr lang="it-IT" sz="1400" b="1" dirty="0" smtClean="0">
                <a:solidFill>
                  <a:srgbClr val="000000"/>
                </a:solidFill>
              </a:rPr>
              <a:t>/</a:t>
            </a:r>
            <a:r>
              <a:rPr lang="it-IT" sz="1400" b="1" dirty="0">
                <a:solidFill>
                  <a:srgbClr val="000000"/>
                </a:solidFill>
              </a:rPr>
              <a:t>cm</a:t>
            </a:r>
            <a:r>
              <a:rPr lang="it-IT" sz="1400" b="1" baseline="30000" dirty="0">
                <a:solidFill>
                  <a:srgbClr val="000000"/>
                </a:solidFill>
              </a:rPr>
              <a:t>2</a:t>
            </a:r>
            <a:r>
              <a:rPr lang="it-IT" sz="1400" b="1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5"/>
          <a:srcRect l="34627" t="32031" r="27599" b="4427"/>
          <a:stretch/>
        </p:blipFill>
        <p:spPr>
          <a:xfrm>
            <a:off x="5299344" y="3873455"/>
            <a:ext cx="3050610" cy="288507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61231" y="358681"/>
            <a:ext cx="5358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SiC</a:t>
            </a:r>
            <a:r>
              <a:rPr lang="it-IT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: some Preliminary </a:t>
            </a:r>
            <a:r>
              <a:rPr lang="it-IT" sz="2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Results</a:t>
            </a:r>
            <a:endParaRPr lang="it-IT" sz="28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7" name="CasellaDiTesto 6"/>
          <p:cNvSpPr txBox="1"/>
          <p:nvPr/>
        </p:nvSpPr>
        <p:spPr>
          <a:xfrm rot="19093604">
            <a:off x="701556" y="3251159"/>
            <a:ext cx="5822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PRELIMINARY RESULTS</a:t>
            </a:r>
            <a:endParaRPr lang="it-IT" sz="3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4493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1416" y="137055"/>
            <a:ext cx="7935383" cy="1037695"/>
          </a:xfrm>
        </p:spPr>
        <p:txBody>
          <a:bodyPr>
            <a:norm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REMARKS AND CONCLUSIONS</a:t>
            </a:r>
            <a:endParaRPr lang="it-IT" sz="32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18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0" y="3478842"/>
            <a:ext cx="8879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Comic Sans MS"/>
                <a:cs typeface="Comic Sans MS"/>
              </a:rPr>
              <a:t>The  </a:t>
            </a:r>
            <a:r>
              <a:rPr lang="it-IT" dirty="0" err="1" smtClean="0">
                <a:latin typeface="Comic Sans MS"/>
                <a:cs typeface="Comic Sans MS"/>
              </a:rPr>
              <a:t>aim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 smtClean="0">
                <a:latin typeface="Comic Sans MS"/>
                <a:cs typeface="Comic Sans MS"/>
              </a:rPr>
              <a:t>is</a:t>
            </a:r>
            <a:r>
              <a:rPr lang="it-IT" dirty="0" smtClean="0">
                <a:latin typeface="Comic Sans MS"/>
                <a:cs typeface="Comic Sans MS"/>
              </a:rPr>
              <a:t> to </a:t>
            </a:r>
            <a:r>
              <a:rPr lang="it-IT" dirty="0" err="1">
                <a:latin typeface="Comic Sans MS"/>
                <a:cs typeface="Comic Sans MS"/>
              </a:rPr>
              <a:t>prepare</a:t>
            </a:r>
            <a:r>
              <a:rPr lang="it-IT" dirty="0">
                <a:latin typeface="Comic Sans MS"/>
                <a:cs typeface="Comic Sans MS"/>
              </a:rPr>
              <a:t> the </a:t>
            </a:r>
            <a:r>
              <a:rPr lang="it-IT" dirty="0" err="1">
                <a:latin typeface="Comic Sans MS"/>
                <a:cs typeface="Comic Sans MS"/>
              </a:rPr>
              <a:t>program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studies</a:t>
            </a:r>
            <a:r>
              <a:rPr lang="it-IT" dirty="0">
                <a:latin typeface="Comic Sans MS"/>
                <a:cs typeface="Comic Sans MS"/>
              </a:rPr>
              <a:t> on </a:t>
            </a:r>
            <a:r>
              <a:rPr lang="it-IT" dirty="0" err="1">
                <a:latin typeface="Comic Sans MS"/>
                <a:cs typeface="Comic Sans MS"/>
              </a:rPr>
              <a:t>nuclear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physics</a:t>
            </a:r>
            <a:r>
              <a:rPr lang="it-IT" dirty="0">
                <a:latin typeface="Comic Sans MS"/>
                <a:cs typeface="Comic Sans MS"/>
              </a:rPr>
              <a:t> and </a:t>
            </a:r>
            <a:r>
              <a:rPr lang="it-IT" dirty="0" err="1">
                <a:latin typeface="Comic Sans MS"/>
                <a:cs typeface="Comic Sans MS"/>
              </a:rPr>
              <a:t>astrophysics</a:t>
            </a:r>
            <a:r>
              <a:rPr lang="it-IT" dirty="0">
                <a:latin typeface="Comic Sans MS"/>
                <a:cs typeface="Comic Sans MS"/>
              </a:rPr>
              <a:t>, </a:t>
            </a:r>
            <a:r>
              <a:rPr lang="it-IT" dirty="0" err="1">
                <a:latin typeface="Comic Sans MS"/>
                <a:cs typeface="Comic Sans MS"/>
              </a:rPr>
              <a:t>which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will</a:t>
            </a:r>
            <a:r>
              <a:rPr lang="it-IT" dirty="0">
                <a:latin typeface="Comic Sans MS"/>
                <a:cs typeface="Comic Sans MS"/>
              </a:rPr>
              <a:t> be </a:t>
            </a:r>
            <a:r>
              <a:rPr lang="it-IT" dirty="0" err="1">
                <a:latin typeface="Comic Sans MS"/>
                <a:cs typeface="Comic Sans MS"/>
              </a:rPr>
              <a:t>conducted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at</a:t>
            </a:r>
            <a:r>
              <a:rPr lang="it-IT" dirty="0">
                <a:latin typeface="Comic Sans MS"/>
                <a:cs typeface="Comic Sans MS"/>
              </a:rPr>
              <a:t> the new </a:t>
            </a:r>
            <a:r>
              <a:rPr lang="it-IT" b="1" dirty="0">
                <a:latin typeface="Comic Sans MS"/>
                <a:cs typeface="Comic Sans MS"/>
              </a:rPr>
              <a:t>ELI-NP Laser </a:t>
            </a:r>
            <a:r>
              <a:rPr lang="it-IT" b="1" dirty="0" err="1" smtClean="0">
                <a:latin typeface="Comic Sans MS"/>
                <a:cs typeface="Comic Sans MS"/>
              </a:rPr>
              <a:t>facility</a:t>
            </a:r>
            <a:endParaRPr lang="it-IT" b="1" dirty="0">
              <a:latin typeface="Comic Sans MS"/>
              <a:cs typeface="Comic Sans MS"/>
            </a:endParaRPr>
          </a:p>
          <a:p>
            <a:r>
              <a:rPr lang="it-IT" b="1" dirty="0" smtClean="0">
                <a:latin typeface="Comic Sans MS"/>
                <a:cs typeface="Comic Sans MS"/>
              </a:rPr>
              <a:t>		</a:t>
            </a:r>
            <a:r>
              <a:rPr lang="it-IT" dirty="0" err="1" smtClean="0">
                <a:latin typeface="Comic Sans MS"/>
                <a:cs typeface="Comic Sans MS"/>
              </a:rPr>
              <a:t>actually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is</a:t>
            </a:r>
            <a:r>
              <a:rPr lang="it-IT" dirty="0">
                <a:latin typeface="Comic Sans MS"/>
                <a:cs typeface="Comic Sans MS"/>
              </a:rPr>
              <a:t> under </a:t>
            </a:r>
            <a:r>
              <a:rPr lang="it-IT" dirty="0" err="1">
                <a:latin typeface="Comic Sans MS"/>
                <a:cs typeface="Comic Sans MS"/>
              </a:rPr>
              <a:t>construction</a:t>
            </a:r>
            <a:r>
              <a:rPr lang="it-IT" dirty="0">
                <a:latin typeface="Comic Sans MS"/>
                <a:cs typeface="Comic Sans MS"/>
              </a:rPr>
              <a:t> in </a:t>
            </a:r>
            <a:r>
              <a:rPr lang="it-IT" dirty="0" err="1">
                <a:latin typeface="Comic Sans MS"/>
                <a:cs typeface="Comic Sans MS"/>
              </a:rPr>
              <a:t>Bucharest</a:t>
            </a:r>
            <a:r>
              <a:rPr lang="it-IT" dirty="0">
                <a:latin typeface="Comic Sans MS"/>
                <a:cs typeface="Comic Sans MS"/>
              </a:rPr>
              <a:t>, Romania.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22251" y="4491752"/>
            <a:ext cx="87312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latin typeface="Comic Sans MS"/>
                <a:cs typeface="Comic Sans MS"/>
              </a:rPr>
              <a:t>Very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 smtClean="0">
                <a:latin typeface="Comic Sans MS"/>
                <a:cs typeface="Comic Sans MS"/>
              </a:rPr>
              <a:t>interesting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 smtClean="0">
                <a:latin typeface="Comic Sans MS"/>
                <a:cs typeface="Comic Sans MS"/>
              </a:rPr>
              <a:t>is</a:t>
            </a:r>
            <a:r>
              <a:rPr lang="it-IT" dirty="0" smtClean="0">
                <a:latin typeface="Comic Sans MS"/>
                <a:cs typeface="Comic Sans MS"/>
              </a:rPr>
              <a:t> the </a:t>
            </a:r>
            <a:r>
              <a:rPr lang="it-IT" dirty="0" err="1" smtClean="0">
                <a:latin typeface="Comic Sans MS"/>
                <a:cs typeface="Comic Sans MS"/>
              </a:rPr>
              <a:t>study</a:t>
            </a:r>
            <a:r>
              <a:rPr lang="it-IT" dirty="0" smtClean="0">
                <a:latin typeface="Comic Sans MS"/>
                <a:cs typeface="Comic Sans MS"/>
              </a:rPr>
              <a:t> of the </a:t>
            </a:r>
            <a:r>
              <a:rPr lang="it-IT" b="1" dirty="0" err="1">
                <a:latin typeface="Comic Sans MS"/>
                <a:cs typeface="Comic Sans MS"/>
              </a:rPr>
              <a:t>two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b="1" dirty="0" err="1">
                <a:latin typeface="Comic Sans MS"/>
                <a:cs typeface="Comic Sans MS"/>
              </a:rPr>
              <a:t>main</a:t>
            </a:r>
            <a:r>
              <a:rPr lang="it-IT" b="1" dirty="0">
                <a:latin typeface="Comic Sans MS"/>
                <a:cs typeface="Comic Sans MS"/>
              </a:rPr>
              <a:t> detectors</a:t>
            </a:r>
            <a:r>
              <a:rPr lang="it-IT" dirty="0">
                <a:latin typeface="Comic Sans MS"/>
                <a:cs typeface="Comic Sans MS"/>
              </a:rPr>
              <a:t>, </a:t>
            </a:r>
            <a:r>
              <a:rPr lang="it-IT" dirty="0" err="1">
                <a:latin typeface="Comic Sans MS"/>
                <a:cs typeface="Comic Sans MS"/>
              </a:rPr>
              <a:t>which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will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constitute</a:t>
            </a:r>
            <a:r>
              <a:rPr lang="it-IT" dirty="0">
                <a:latin typeface="Comic Sans MS"/>
                <a:cs typeface="Comic Sans MS"/>
              </a:rPr>
              <a:t> the full </a:t>
            </a:r>
            <a:r>
              <a:rPr lang="it-IT" dirty="0" err="1">
                <a:latin typeface="Comic Sans MS"/>
                <a:cs typeface="Comic Sans MS"/>
              </a:rPr>
              <a:t>detections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system</a:t>
            </a:r>
            <a:r>
              <a:rPr lang="it-IT" dirty="0">
                <a:latin typeface="Comic Sans MS"/>
                <a:cs typeface="Comic Sans MS"/>
              </a:rPr>
              <a:t>, </a:t>
            </a:r>
            <a:r>
              <a:rPr lang="it-IT" dirty="0" err="1">
                <a:latin typeface="Comic Sans MS"/>
                <a:cs typeface="Comic Sans MS"/>
              </a:rPr>
              <a:t>which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will</a:t>
            </a:r>
            <a:r>
              <a:rPr lang="it-IT" dirty="0">
                <a:latin typeface="Comic Sans MS"/>
                <a:cs typeface="Comic Sans MS"/>
              </a:rPr>
              <a:t> be </a:t>
            </a:r>
            <a:r>
              <a:rPr lang="it-IT" dirty="0" err="1">
                <a:latin typeface="Comic Sans MS"/>
                <a:cs typeface="Comic Sans MS"/>
              </a:rPr>
              <a:t>installed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at</a:t>
            </a:r>
            <a:r>
              <a:rPr lang="it-IT" dirty="0">
                <a:latin typeface="Comic Sans MS"/>
                <a:cs typeface="Comic Sans MS"/>
              </a:rPr>
              <a:t> the ELI- NP </a:t>
            </a:r>
            <a:r>
              <a:rPr lang="it-IT" dirty="0" err="1">
                <a:latin typeface="Comic Sans MS"/>
                <a:cs typeface="Comic Sans MS"/>
              </a:rPr>
              <a:t>facility</a:t>
            </a:r>
            <a:r>
              <a:rPr lang="it-IT" dirty="0" smtClean="0">
                <a:latin typeface="Comic Sans MS"/>
                <a:cs typeface="Comic Sans MS"/>
              </a:rPr>
              <a:t>.</a:t>
            </a:r>
            <a:endParaRPr lang="it-IT" dirty="0">
              <a:latin typeface="Comic Sans MS"/>
              <a:cs typeface="Comic Sans MS"/>
            </a:endParaRPr>
          </a:p>
          <a:p>
            <a:r>
              <a:rPr lang="it-IT" dirty="0" smtClean="0">
                <a:latin typeface="Comic Sans MS"/>
                <a:cs typeface="Comic Sans MS"/>
              </a:rPr>
              <a:t>-     the </a:t>
            </a:r>
            <a:r>
              <a:rPr lang="it-IT" dirty="0">
                <a:latin typeface="Comic Sans MS"/>
                <a:cs typeface="Comic Sans MS"/>
              </a:rPr>
              <a:t>new generation of </a:t>
            </a:r>
            <a:r>
              <a:rPr lang="it-IT" b="1" dirty="0" err="1">
                <a:latin typeface="Comic Sans MS"/>
                <a:cs typeface="Comic Sans MS"/>
              </a:rPr>
              <a:t>plastic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b="1" dirty="0" err="1">
                <a:latin typeface="Comic Sans MS"/>
                <a:cs typeface="Comic Sans MS"/>
              </a:rPr>
              <a:t>scintillators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dirty="0">
                <a:latin typeface="Comic Sans MS"/>
                <a:cs typeface="Comic Sans MS"/>
              </a:rPr>
              <a:t>for the </a:t>
            </a:r>
            <a:r>
              <a:rPr lang="it-IT" dirty="0" err="1">
                <a:latin typeface="Comic Sans MS"/>
                <a:cs typeface="Comic Sans MS"/>
              </a:rPr>
              <a:t>neutrons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detection</a:t>
            </a:r>
            <a:r>
              <a:rPr lang="it-IT" dirty="0">
                <a:latin typeface="Comic Sans MS"/>
                <a:cs typeface="Comic Sans MS"/>
              </a:rPr>
              <a:t> </a:t>
            </a:r>
            <a:endParaRPr lang="it-IT" dirty="0" smtClean="0">
              <a:latin typeface="Comic Sans MS"/>
              <a:cs typeface="Comic Sans MS"/>
            </a:endParaRPr>
          </a:p>
          <a:p>
            <a:pPr marL="285750" indent="-285750">
              <a:buFontTx/>
              <a:buChar char="-"/>
            </a:pPr>
            <a:r>
              <a:rPr lang="it-IT" dirty="0" smtClean="0">
                <a:latin typeface="Comic Sans MS"/>
                <a:cs typeface="Comic Sans MS"/>
              </a:rPr>
              <a:t>new </a:t>
            </a:r>
            <a:r>
              <a:rPr lang="it-IT" b="1" dirty="0" err="1">
                <a:latin typeface="Comic Sans MS"/>
                <a:cs typeface="Comic Sans MS"/>
              </a:rPr>
              <a:t>Silicon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b="1" dirty="0" err="1">
                <a:latin typeface="Comic Sans MS"/>
                <a:cs typeface="Comic Sans MS"/>
              </a:rPr>
              <a:t>Carbide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dirty="0">
                <a:latin typeface="Comic Sans MS"/>
                <a:cs typeface="Comic Sans MS"/>
              </a:rPr>
              <a:t>detectors. </a:t>
            </a:r>
            <a:endParaRPr lang="it-IT" dirty="0" smtClean="0">
              <a:latin typeface="Comic Sans MS"/>
              <a:cs typeface="Comic Sans MS"/>
            </a:endParaRPr>
          </a:p>
          <a:p>
            <a:endParaRPr lang="it-IT" dirty="0" smtClean="0">
              <a:latin typeface="Comic Sans MS"/>
              <a:cs typeface="Comic Sans MS"/>
            </a:endParaRPr>
          </a:p>
          <a:p>
            <a:r>
              <a:rPr lang="it-IT" dirty="0" err="1" smtClean="0">
                <a:latin typeface="Comic Sans MS"/>
                <a:cs typeface="Comic Sans MS"/>
              </a:rPr>
              <a:t>They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>
                <a:latin typeface="Comic Sans MS"/>
                <a:cs typeface="Comic Sans MS"/>
              </a:rPr>
              <a:t>are </a:t>
            </a:r>
            <a:r>
              <a:rPr lang="it-IT" dirty="0" err="1">
                <a:latin typeface="Comic Sans MS"/>
                <a:cs typeface="Comic Sans MS"/>
              </a:rPr>
              <a:t>chosen</a:t>
            </a:r>
            <a:r>
              <a:rPr lang="it-IT" dirty="0">
                <a:latin typeface="Comic Sans MS"/>
                <a:cs typeface="Comic Sans MS"/>
              </a:rPr>
              <a:t> for the </a:t>
            </a:r>
            <a:r>
              <a:rPr lang="it-IT" dirty="0" err="1">
                <a:latin typeface="Comic Sans MS"/>
                <a:cs typeface="Comic Sans MS"/>
              </a:rPr>
              <a:t>excellent</a:t>
            </a:r>
            <a:r>
              <a:rPr lang="it-IT" dirty="0">
                <a:latin typeface="Comic Sans MS"/>
                <a:cs typeface="Comic Sans MS"/>
              </a:rPr>
              <a:t> performances and work </a:t>
            </a:r>
            <a:r>
              <a:rPr lang="it-IT" dirty="0" err="1">
                <a:latin typeface="Comic Sans MS"/>
                <a:cs typeface="Comic Sans MS"/>
              </a:rPr>
              <a:t>capabilities</a:t>
            </a:r>
            <a:r>
              <a:rPr lang="it-IT" dirty="0">
                <a:latin typeface="Comic Sans MS"/>
                <a:cs typeface="Comic Sans MS"/>
              </a:rPr>
              <a:t> in hard </a:t>
            </a:r>
            <a:r>
              <a:rPr lang="it-IT" dirty="0" err="1">
                <a:latin typeface="Comic Sans MS"/>
                <a:cs typeface="Comic Sans MS"/>
              </a:rPr>
              <a:t>environment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such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as</a:t>
            </a:r>
            <a:r>
              <a:rPr lang="it-IT" dirty="0">
                <a:latin typeface="Comic Sans MS"/>
                <a:cs typeface="Comic Sans MS"/>
              </a:rPr>
              <a:t> the </a:t>
            </a:r>
            <a:r>
              <a:rPr lang="it-IT" dirty="0" err="1">
                <a:latin typeface="Comic Sans MS"/>
                <a:cs typeface="Comic Sans MS"/>
              </a:rPr>
              <a:t>one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generated</a:t>
            </a:r>
            <a:r>
              <a:rPr lang="it-IT" dirty="0">
                <a:latin typeface="Comic Sans MS"/>
                <a:cs typeface="Comic Sans MS"/>
              </a:rPr>
              <a:t> by Laser-</a:t>
            </a:r>
            <a:r>
              <a:rPr lang="it-IT" dirty="0" err="1">
                <a:latin typeface="Comic Sans MS"/>
                <a:cs typeface="Comic Sans MS"/>
              </a:rPr>
              <a:t>Matter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interaction</a:t>
            </a:r>
            <a:r>
              <a:rPr lang="it-IT" dirty="0">
                <a:latin typeface="Comic Sans MS"/>
                <a:cs typeface="Comic Sans MS"/>
              </a:rPr>
              <a:t>.</a:t>
            </a:r>
          </a:p>
        </p:txBody>
      </p:sp>
      <p:sp>
        <p:nvSpPr>
          <p:cNvPr id="6" name="Rettangolo 5"/>
          <p:cNvSpPr/>
          <p:nvPr/>
        </p:nvSpPr>
        <p:spPr>
          <a:xfrm>
            <a:off x="0" y="2045673"/>
            <a:ext cx="87312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Plasma state is characterized by a complexity that vastly exceeds that exhibited in the solid, liquid, and gaseous </a:t>
            </a:r>
            <a:r>
              <a:rPr lang="en-CA" dirty="0" smtClean="0"/>
              <a:t>states </a:t>
            </a:r>
            <a:r>
              <a:rPr lang="en-CA" dirty="0" smtClean="0">
                <a:sym typeface="Wingdings"/>
              </a:rPr>
              <a:t> </a:t>
            </a:r>
          </a:p>
          <a:p>
            <a:r>
              <a:rPr lang="en-CA" b="1" dirty="0" smtClean="0">
                <a:latin typeface="Comic Sans MS"/>
                <a:cs typeface="Comic Sans MS"/>
              </a:rPr>
              <a:t>The </a:t>
            </a:r>
            <a:r>
              <a:rPr lang="en-CA" b="1" dirty="0">
                <a:latin typeface="Comic Sans MS"/>
                <a:cs typeface="Comic Sans MS"/>
              </a:rPr>
              <a:t>physical properties of nuclear matter (structure, life times, reaction mechanisms etc.) could be drastically changed inside the plasma. </a:t>
            </a:r>
            <a:endParaRPr lang="it-IT" b="1" dirty="0">
              <a:latin typeface="Comic Sans MS"/>
              <a:cs typeface="Comic Sans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38667" y="1249343"/>
            <a:ext cx="7408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latin typeface="Comic Sans MS"/>
                <a:cs typeface="Comic Sans MS"/>
              </a:rPr>
              <a:t>Nuclear</a:t>
            </a:r>
            <a:r>
              <a:rPr lang="it-IT" b="1" dirty="0" smtClean="0"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latin typeface="Comic Sans MS"/>
                <a:cs typeface="Comic Sans MS"/>
              </a:rPr>
              <a:t>astrophysics</a:t>
            </a:r>
            <a:r>
              <a:rPr lang="it-IT" b="1" dirty="0" smtClean="0"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latin typeface="Comic Sans MS"/>
                <a:cs typeface="Comic Sans MS"/>
              </a:rPr>
              <a:t>problem</a:t>
            </a:r>
            <a:r>
              <a:rPr lang="it-IT" b="1" dirty="0" smtClean="0">
                <a:latin typeface="Comic Sans MS"/>
                <a:cs typeface="Comic Sans MS"/>
              </a:rPr>
              <a:t> </a:t>
            </a:r>
            <a:r>
              <a:rPr lang="it-IT" b="1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it-IT" b="1" dirty="0" err="1" smtClean="0">
                <a:latin typeface="Comic Sans MS"/>
                <a:cs typeface="Comic Sans MS"/>
                <a:sym typeface="Wingdings"/>
              </a:rPr>
              <a:t>Nuclear</a:t>
            </a:r>
            <a:r>
              <a:rPr lang="it-IT" b="1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it-IT" b="1" dirty="0" err="1" smtClean="0">
                <a:latin typeface="Comic Sans MS"/>
                <a:cs typeface="Comic Sans MS"/>
                <a:sym typeface="Wingdings"/>
              </a:rPr>
              <a:t>physics</a:t>
            </a:r>
            <a:r>
              <a:rPr lang="it-IT" b="1" dirty="0" smtClean="0">
                <a:latin typeface="Comic Sans MS"/>
                <a:cs typeface="Comic Sans MS"/>
                <a:sym typeface="Wingdings"/>
              </a:rPr>
              <a:t> in Plasma.     		</a:t>
            </a:r>
            <a:r>
              <a:rPr lang="it-IT" dirty="0" smtClean="0"/>
              <a:t>Plasma </a:t>
            </a:r>
            <a:r>
              <a:rPr lang="it-IT" dirty="0" err="1"/>
              <a:t>is</a:t>
            </a:r>
            <a:r>
              <a:rPr lang="it-IT" dirty="0"/>
              <a:t> by far the </a:t>
            </a:r>
            <a:r>
              <a:rPr lang="it-IT" dirty="0" err="1"/>
              <a:t>most</a:t>
            </a:r>
            <a:r>
              <a:rPr lang="it-IT" dirty="0"/>
              <a:t> common </a:t>
            </a:r>
            <a:r>
              <a:rPr lang="it-IT" dirty="0" err="1"/>
              <a:t>form</a:t>
            </a:r>
            <a:r>
              <a:rPr lang="it-IT" dirty="0"/>
              <a:t> of </a:t>
            </a:r>
            <a:r>
              <a:rPr lang="it-IT" dirty="0" err="1"/>
              <a:t>matter</a:t>
            </a:r>
            <a:r>
              <a:rPr lang="it-IT" dirty="0"/>
              <a:t> </a:t>
            </a:r>
            <a:r>
              <a:rPr lang="it-IT" dirty="0" err="1"/>
              <a:t>known</a:t>
            </a:r>
            <a:r>
              <a:rPr lang="it-IT" dirty="0"/>
              <a:t>. </a:t>
            </a:r>
          </a:p>
          <a:p>
            <a:r>
              <a:rPr lang="it-IT" b="1" dirty="0" smtClean="0">
                <a:latin typeface="Comic Sans MS"/>
                <a:cs typeface="Comic Sans MS"/>
              </a:rPr>
              <a:t> </a:t>
            </a:r>
            <a:endParaRPr lang="it-IT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90308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152"/>
            <a:ext cx="9144000" cy="5317111"/>
          </a:xfrm>
          <a:prstGeom prst="rect">
            <a:avLst/>
          </a:prstGeom>
        </p:spPr>
      </p:pic>
      <p:sp>
        <p:nvSpPr>
          <p:cNvPr id="83971" name="CasellaDiTesto 3"/>
          <p:cNvSpPr txBox="1">
            <a:spLocks noChangeArrowheads="1"/>
          </p:cNvSpPr>
          <p:nvPr/>
        </p:nvSpPr>
        <p:spPr bwMode="auto">
          <a:xfrm rot="19089150">
            <a:off x="1493520" y="2647633"/>
            <a:ext cx="581533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6600" i="0" dirty="0" err="1">
                <a:solidFill>
                  <a:srgbClr val="FF0000"/>
                </a:solidFill>
                <a:latin typeface="Harlow Solid Italic" charset="0"/>
              </a:rPr>
              <a:t>Thank</a:t>
            </a:r>
            <a:r>
              <a:rPr lang="it-IT" sz="6600" i="0" dirty="0">
                <a:solidFill>
                  <a:srgbClr val="FF0000"/>
                </a:solidFill>
                <a:latin typeface="Harlow Solid Italic" charset="0"/>
              </a:rPr>
              <a:t> </a:t>
            </a:r>
            <a:r>
              <a:rPr lang="it-IT" sz="6600" i="0" dirty="0" err="1">
                <a:solidFill>
                  <a:srgbClr val="FF0000"/>
                </a:solidFill>
                <a:latin typeface="Harlow Solid Italic" charset="0"/>
              </a:rPr>
              <a:t>you</a:t>
            </a:r>
            <a:r>
              <a:rPr lang="it-IT" sz="6600" i="0" dirty="0">
                <a:solidFill>
                  <a:srgbClr val="FF0000"/>
                </a:solidFill>
                <a:latin typeface="Harlow Solid Italic" charset="0"/>
              </a:rPr>
              <a:t> !!!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07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11666" y="1576722"/>
            <a:ext cx="86571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sz="2800" b="1" dirty="0" smtClean="0">
              <a:solidFill>
                <a:srgbClr val="021B2B"/>
              </a:solidFill>
              <a:latin typeface="Comic Sans MS"/>
              <a:cs typeface="Comic Sans MS"/>
            </a:endParaRPr>
          </a:p>
          <a:p>
            <a:pPr marL="457200" indent="-457200" algn="just">
              <a:buFont typeface="Wingdings" charset="2"/>
              <a:buChar char="ü"/>
            </a:pPr>
            <a:r>
              <a:rPr lang="it-IT" sz="2800" b="1" dirty="0" err="1">
                <a:solidFill>
                  <a:srgbClr val="021B2B"/>
                </a:solidFill>
                <a:latin typeface="Comic Sans MS"/>
                <a:cs typeface="Comic Sans MS"/>
              </a:rPr>
              <a:t>Nuclear</a:t>
            </a:r>
            <a:r>
              <a:rPr lang="it-IT" sz="2800" b="1" dirty="0">
                <a:solidFill>
                  <a:srgbClr val="021B2B"/>
                </a:solidFill>
                <a:latin typeface="Comic Sans MS"/>
                <a:cs typeface="Comic Sans MS"/>
              </a:rPr>
              <a:t> </a:t>
            </a:r>
            <a:r>
              <a:rPr lang="it-IT" sz="2800" b="1" dirty="0" err="1">
                <a:solidFill>
                  <a:srgbClr val="021B2B"/>
                </a:solidFill>
                <a:latin typeface="Comic Sans MS"/>
                <a:cs typeface="Comic Sans MS"/>
              </a:rPr>
              <a:t>reactions</a:t>
            </a:r>
            <a:r>
              <a:rPr lang="it-IT" sz="2800" b="1" dirty="0">
                <a:solidFill>
                  <a:srgbClr val="021B2B"/>
                </a:solidFill>
                <a:latin typeface="Comic Sans MS"/>
                <a:cs typeface="Comic Sans MS"/>
              </a:rPr>
              <a:t> @</a:t>
            </a:r>
            <a:r>
              <a:rPr lang="it-IT" sz="2800" b="1" dirty="0" err="1">
                <a:solidFill>
                  <a:srgbClr val="021B2B"/>
                </a:solidFill>
                <a:latin typeface="Comic Sans MS"/>
                <a:cs typeface="Comic Sans MS"/>
              </a:rPr>
              <a:t>astrophysical</a:t>
            </a:r>
            <a:r>
              <a:rPr lang="it-IT" sz="2800" b="1" dirty="0">
                <a:solidFill>
                  <a:srgbClr val="021B2B"/>
                </a:solidFill>
                <a:latin typeface="Comic Sans MS"/>
                <a:cs typeface="Comic Sans MS"/>
              </a:rPr>
              <a:t> </a:t>
            </a:r>
            <a:r>
              <a:rPr lang="it-IT" sz="2800" b="1" dirty="0" err="1" smtClean="0">
                <a:solidFill>
                  <a:srgbClr val="021B2B"/>
                </a:solidFill>
                <a:latin typeface="Comic Sans MS"/>
                <a:cs typeface="Comic Sans MS"/>
              </a:rPr>
              <a:t>energy</a:t>
            </a:r>
            <a:endParaRPr lang="it-IT" sz="2800" b="1" dirty="0" smtClean="0">
              <a:solidFill>
                <a:srgbClr val="021B2B"/>
              </a:solidFill>
              <a:latin typeface="Comic Sans MS"/>
              <a:cs typeface="Comic Sans MS"/>
            </a:endParaRPr>
          </a:p>
          <a:p>
            <a:pPr algn="just"/>
            <a:endParaRPr lang="it-IT" sz="2800" b="1" dirty="0">
              <a:solidFill>
                <a:srgbClr val="021B2B"/>
              </a:solidFill>
              <a:latin typeface="Comic Sans MS"/>
              <a:cs typeface="Comic Sans MS"/>
            </a:endParaRPr>
          </a:p>
          <a:p>
            <a:pPr marL="457200" indent="-457200" algn="just">
              <a:buFont typeface="Wingdings" charset="2"/>
              <a:buChar char="ü"/>
            </a:pPr>
            <a:r>
              <a:rPr lang="it-IT" sz="2800" b="1" dirty="0" err="1" smtClean="0">
                <a:solidFill>
                  <a:srgbClr val="021B2B"/>
                </a:solidFill>
                <a:latin typeface="Comic Sans MS"/>
                <a:cs typeface="Comic Sans MS"/>
              </a:rPr>
              <a:t>Nuclear</a:t>
            </a:r>
            <a:r>
              <a:rPr lang="it-IT" sz="2800" b="1" dirty="0" smtClean="0">
                <a:solidFill>
                  <a:srgbClr val="021B2B"/>
                </a:solidFill>
                <a:latin typeface="Comic Sans MS"/>
                <a:cs typeface="Comic Sans MS"/>
              </a:rPr>
              <a:t> </a:t>
            </a:r>
            <a:r>
              <a:rPr lang="it-IT" sz="2800" b="1" dirty="0" err="1">
                <a:solidFill>
                  <a:srgbClr val="021B2B"/>
                </a:solidFill>
                <a:latin typeface="Comic Sans MS"/>
                <a:cs typeface="Comic Sans MS"/>
              </a:rPr>
              <a:t>reactions</a:t>
            </a:r>
            <a:r>
              <a:rPr lang="it-IT" sz="2800" b="1" dirty="0">
                <a:solidFill>
                  <a:srgbClr val="021B2B"/>
                </a:solidFill>
                <a:latin typeface="Comic Sans MS"/>
                <a:cs typeface="Comic Sans MS"/>
              </a:rPr>
              <a:t> in </a:t>
            </a:r>
            <a:r>
              <a:rPr lang="it-IT" sz="2800" b="1" dirty="0" smtClean="0">
                <a:solidFill>
                  <a:srgbClr val="021B2B"/>
                </a:solidFill>
                <a:latin typeface="Comic Sans MS"/>
                <a:cs typeface="Comic Sans MS"/>
              </a:rPr>
              <a:t>Plasma</a:t>
            </a:r>
          </a:p>
          <a:p>
            <a:pPr algn="just"/>
            <a:endParaRPr lang="it-IT" sz="2800" b="1" dirty="0">
              <a:solidFill>
                <a:srgbClr val="021B2B"/>
              </a:solidFill>
              <a:latin typeface="Comic Sans MS"/>
              <a:cs typeface="Comic Sans MS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it-IT" sz="2800" b="1" dirty="0" err="1" smtClean="0">
                <a:solidFill>
                  <a:srgbClr val="021B2B"/>
                </a:solidFill>
                <a:latin typeface="Comic Sans MS"/>
                <a:cs typeface="Comic Sans MS"/>
              </a:rPr>
              <a:t>Fundamental</a:t>
            </a:r>
            <a:r>
              <a:rPr lang="it-IT" sz="2800" b="1" dirty="0" smtClean="0">
                <a:solidFill>
                  <a:srgbClr val="021B2B"/>
                </a:solidFill>
                <a:latin typeface="Comic Sans MS"/>
                <a:cs typeface="Comic Sans MS"/>
              </a:rPr>
              <a:t> open </a:t>
            </a:r>
            <a:r>
              <a:rPr lang="it-IT" sz="2800" b="1" dirty="0" err="1" smtClean="0">
                <a:solidFill>
                  <a:srgbClr val="021B2B"/>
                </a:solidFill>
                <a:latin typeface="Comic Sans MS"/>
                <a:cs typeface="Comic Sans MS"/>
              </a:rPr>
              <a:t>questions</a:t>
            </a:r>
            <a:endParaRPr lang="it-IT" sz="2800" b="1" dirty="0" smtClean="0">
              <a:solidFill>
                <a:srgbClr val="021B2B"/>
              </a:solidFill>
              <a:latin typeface="Comic Sans MS"/>
              <a:cs typeface="Comic Sans MS"/>
            </a:endParaRPr>
          </a:p>
          <a:p>
            <a:pPr algn="just"/>
            <a:endParaRPr lang="it-IT" sz="2800" b="1" dirty="0">
              <a:solidFill>
                <a:srgbClr val="021B2B"/>
              </a:solidFill>
              <a:latin typeface="Comic Sans MS"/>
              <a:cs typeface="Comic Sans MS"/>
            </a:endParaRPr>
          </a:p>
          <a:p>
            <a:pPr marL="342900" indent="-342900" algn="just">
              <a:buFont typeface="Wingdings" charset="2"/>
              <a:buChar char="ü"/>
            </a:pPr>
            <a:r>
              <a:rPr lang="it-IT" sz="2800" b="1" dirty="0" smtClean="0">
                <a:solidFill>
                  <a:srgbClr val="021B2B"/>
                </a:solidFill>
                <a:latin typeface="Comic Sans MS"/>
                <a:cs typeface="Comic Sans MS"/>
              </a:rPr>
              <a:t>Future </a:t>
            </a:r>
            <a:r>
              <a:rPr lang="it-IT" sz="2800" b="1" dirty="0" err="1" smtClean="0">
                <a:solidFill>
                  <a:srgbClr val="021B2B"/>
                </a:solidFill>
                <a:latin typeface="Comic Sans MS"/>
                <a:cs typeface="Comic Sans MS"/>
              </a:rPr>
              <a:t>Perspectives</a:t>
            </a:r>
            <a:r>
              <a:rPr lang="it-IT" sz="2800" b="1" dirty="0" smtClean="0">
                <a:solidFill>
                  <a:srgbClr val="021B2B"/>
                </a:solidFill>
                <a:latin typeface="Comic Sans MS"/>
                <a:cs typeface="Comic Sans MS"/>
              </a:rPr>
              <a:t>: </a:t>
            </a:r>
            <a:r>
              <a:rPr lang="it-IT" sz="2800" b="1" dirty="0">
                <a:solidFill>
                  <a:srgbClr val="021B2B"/>
                </a:solidFill>
                <a:latin typeface="Comic Sans MS"/>
                <a:cs typeface="Comic Sans MS"/>
              </a:rPr>
              <a:t>Laser-</a:t>
            </a:r>
            <a:r>
              <a:rPr lang="it-IT" sz="2800" b="1" dirty="0" err="1">
                <a:solidFill>
                  <a:srgbClr val="021B2B"/>
                </a:solidFill>
                <a:latin typeface="Comic Sans MS"/>
                <a:cs typeface="Comic Sans MS"/>
              </a:rPr>
              <a:t>Plasmas</a:t>
            </a:r>
            <a:r>
              <a:rPr lang="it-IT" sz="2800" b="1" dirty="0">
                <a:solidFill>
                  <a:srgbClr val="021B2B"/>
                </a:solidFill>
                <a:latin typeface="Comic Sans MS"/>
                <a:cs typeface="Comic Sans MS"/>
              </a:rPr>
              <a:t> @ ELI-NP</a:t>
            </a:r>
          </a:p>
          <a:p>
            <a:pPr marL="342900" indent="-342900" algn="just">
              <a:buFont typeface="Wingdings" charset="2"/>
              <a:buChar char="ü"/>
            </a:pPr>
            <a:endParaRPr lang="it-IT" sz="2800" b="1" dirty="0">
              <a:solidFill>
                <a:srgbClr val="021B2B"/>
              </a:solidFill>
              <a:latin typeface="Comic Sans MS"/>
              <a:cs typeface="Comic Sans MS"/>
            </a:endParaRPr>
          </a:p>
          <a:p>
            <a:pPr marL="342900" indent="-342900" algn="just">
              <a:buFont typeface="Wingdings" charset="2"/>
              <a:buChar char="ü"/>
            </a:pPr>
            <a:endParaRPr lang="it-IT" sz="2800" b="1" dirty="0">
              <a:solidFill>
                <a:srgbClr val="021B2B"/>
              </a:solidFill>
              <a:latin typeface="Comic Sans MS"/>
              <a:cs typeface="Comic Sans M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481025" y="296332"/>
            <a:ext cx="23701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err="1">
                <a:solidFill>
                  <a:srgbClr val="FF0000"/>
                </a:solidFill>
                <a:latin typeface="Comic Sans MS"/>
                <a:cs typeface="Comic Sans MS"/>
              </a:rPr>
              <a:t>Outline</a:t>
            </a:r>
            <a:endParaRPr lang="it-IT" sz="4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0702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Nuclear</a:t>
            </a:r>
            <a:r>
              <a:rPr lang="it-IT" sz="3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Astrophysics</a:t>
            </a:r>
            <a:endParaRPr lang="it-IT" sz="3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3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4334"/>
            <a:ext cx="4190549" cy="292967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48167" y="1752197"/>
            <a:ext cx="5339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it-IT" b="1" dirty="0" err="1" smtClean="0">
                <a:latin typeface="Comic Sans MS"/>
                <a:cs typeface="Comic Sans MS"/>
              </a:rPr>
              <a:t>Study</a:t>
            </a:r>
            <a:r>
              <a:rPr lang="it-IT" b="1" dirty="0" smtClean="0"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latin typeface="Comic Sans MS"/>
                <a:cs typeface="Comic Sans MS"/>
              </a:rPr>
              <a:t>energy</a:t>
            </a:r>
            <a:r>
              <a:rPr lang="it-IT" b="1" dirty="0" smtClean="0">
                <a:latin typeface="Comic Sans MS"/>
                <a:cs typeface="Comic Sans MS"/>
              </a:rPr>
              <a:t> generation </a:t>
            </a:r>
            <a:r>
              <a:rPr lang="it-IT" b="1" dirty="0" err="1" smtClean="0">
                <a:latin typeface="Comic Sans MS"/>
                <a:cs typeface="Comic Sans MS"/>
              </a:rPr>
              <a:t>processes</a:t>
            </a:r>
            <a:r>
              <a:rPr lang="it-IT" b="1" dirty="0" smtClean="0">
                <a:latin typeface="Comic Sans MS"/>
                <a:cs typeface="Comic Sans MS"/>
              </a:rPr>
              <a:t> in </a:t>
            </a:r>
            <a:r>
              <a:rPr lang="it-IT" b="1" dirty="0" err="1" smtClean="0">
                <a:latin typeface="Comic Sans MS"/>
                <a:cs typeface="Comic Sans MS"/>
              </a:rPr>
              <a:t>stars</a:t>
            </a:r>
            <a:r>
              <a:rPr lang="it-IT" b="1" dirty="0" smtClean="0">
                <a:latin typeface="Comic Sans MS"/>
                <a:cs typeface="Comic Sans MS"/>
              </a:rPr>
              <a:t> </a:t>
            </a:r>
          </a:p>
          <a:p>
            <a:endParaRPr lang="it-IT" b="1" dirty="0" smtClean="0">
              <a:latin typeface="Comic Sans MS"/>
              <a:cs typeface="Comic Sans MS"/>
            </a:endParaRPr>
          </a:p>
          <a:p>
            <a:pPr marL="285750" indent="-285750">
              <a:buFont typeface="Wingdings" charset="2"/>
              <a:buChar char="ü"/>
            </a:pPr>
            <a:r>
              <a:rPr lang="it-IT" b="1" dirty="0" err="1" smtClean="0">
                <a:latin typeface="Comic Sans MS"/>
                <a:cs typeface="Comic Sans MS"/>
              </a:rPr>
              <a:t>Study</a:t>
            </a:r>
            <a:r>
              <a:rPr lang="it-IT" b="1" dirty="0" smtClean="0"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latin typeface="Comic Sans MS"/>
                <a:cs typeface="Comic Sans MS"/>
              </a:rPr>
              <a:t>nucleosynthesis</a:t>
            </a:r>
            <a:r>
              <a:rPr lang="it-IT" b="1" dirty="0" smtClean="0">
                <a:latin typeface="Comic Sans MS"/>
                <a:cs typeface="Comic Sans MS"/>
              </a:rPr>
              <a:t> of the </a:t>
            </a:r>
            <a:r>
              <a:rPr lang="it-IT" b="1" dirty="0" err="1" smtClean="0">
                <a:latin typeface="Comic Sans MS"/>
                <a:cs typeface="Comic Sans MS"/>
              </a:rPr>
              <a:t>elements</a:t>
            </a:r>
            <a:endParaRPr lang="it-IT" b="1" dirty="0">
              <a:latin typeface="Comic Sans MS"/>
              <a:cs typeface="Comic Sans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271324" y="3013501"/>
            <a:ext cx="49552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b="1" dirty="0" err="1" smtClean="0">
                <a:latin typeface="Comic Sans MS"/>
                <a:cs typeface="Comic Sans MS"/>
              </a:rPr>
              <a:t>What</a:t>
            </a:r>
            <a:r>
              <a:rPr lang="it-IT" b="1" dirty="0" smtClean="0"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latin typeface="Comic Sans MS"/>
                <a:cs typeface="Comic Sans MS"/>
              </a:rPr>
              <a:t>is</a:t>
            </a:r>
            <a:r>
              <a:rPr lang="it-IT" b="1" dirty="0" smtClean="0">
                <a:latin typeface="Comic Sans MS"/>
                <a:cs typeface="Comic Sans MS"/>
              </a:rPr>
              <a:t> the </a:t>
            </a:r>
            <a:r>
              <a:rPr lang="it-IT" b="1" dirty="0" err="1" smtClean="0">
                <a:latin typeface="Comic Sans MS"/>
                <a:cs typeface="Comic Sans MS"/>
              </a:rPr>
              <a:t>origin</a:t>
            </a:r>
            <a:r>
              <a:rPr lang="it-IT" b="1" dirty="0" smtClean="0">
                <a:latin typeface="Comic Sans MS"/>
                <a:cs typeface="Comic Sans MS"/>
              </a:rPr>
              <a:t> of the </a:t>
            </a:r>
            <a:r>
              <a:rPr lang="it-IT" b="1" dirty="0" err="1" smtClean="0">
                <a:latin typeface="Comic Sans MS"/>
                <a:cs typeface="Comic Sans MS"/>
              </a:rPr>
              <a:t>elements</a:t>
            </a:r>
            <a:r>
              <a:rPr lang="it-IT" b="1" dirty="0" smtClean="0">
                <a:latin typeface="Comic Sans MS"/>
                <a:cs typeface="Comic Sans MS"/>
              </a:rPr>
              <a:t>?</a:t>
            </a:r>
          </a:p>
          <a:p>
            <a:pPr marL="285750" indent="-285750">
              <a:buFont typeface="Arial"/>
              <a:buChar char="•"/>
            </a:pPr>
            <a:r>
              <a:rPr lang="it-IT" b="1" dirty="0" smtClean="0">
                <a:latin typeface="Comic Sans MS"/>
                <a:cs typeface="Comic Sans MS"/>
              </a:rPr>
              <a:t>How do </a:t>
            </a:r>
            <a:r>
              <a:rPr lang="it-IT" b="1" dirty="0" err="1" smtClean="0">
                <a:latin typeface="Comic Sans MS"/>
                <a:cs typeface="Comic Sans MS"/>
              </a:rPr>
              <a:t>stars</a:t>
            </a:r>
            <a:r>
              <a:rPr lang="it-IT" b="1" dirty="0" smtClean="0">
                <a:latin typeface="Comic Sans MS"/>
                <a:cs typeface="Comic Sans MS"/>
              </a:rPr>
              <a:t>/</a:t>
            </a:r>
            <a:r>
              <a:rPr lang="it-IT" b="1" dirty="0" err="1" smtClean="0">
                <a:latin typeface="Comic Sans MS"/>
                <a:cs typeface="Comic Sans MS"/>
              </a:rPr>
              <a:t>galaxies</a:t>
            </a:r>
            <a:r>
              <a:rPr lang="it-IT" b="1" dirty="0" smtClean="0"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latin typeface="Comic Sans MS"/>
                <a:cs typeface="Comic Sans MS"/>
              </a:rPr>
              <a:t>form</a:t>
            </a:r>
            <a:r>
              <a:rPr lang="it-IT" b="1" dirty="0" smtClean="0">
                <a:latin typeface="Comic Sans MS"/>
                <a:cs typeface="Comic Sans MS"/>
              </a:rPr>
              <a:t> and evolve?</a:t>
            </a:r>
          </a:p>
          <a:p>
            <a:pPr marL="285750" indent="-285750">
              <a:buFont typeface="Arial"/>
              <a:buChar char="•"/>
            </a:pPr>
            <a:r>
              <a:rPr lang="it-IT" b="1" dirty="0" smtClean="0">
                <a:latin typeface="Comic Sans MS"/>
                <a:cs typeface="Comic Sans MS"/>
              </a:rPr>
              <a:t>How </a:t>
            </a:r>
            <a:r>
              <a:rPr lang="it-IT" b="1" dirty="0" err="1" smtClean="0">
                <a:latin typeface="Comic Sans MS"/>
                <a:cs typeface="Comic Sans MS"/>
              </a:rPr>
              <a:t>old</a:t>
            </a:r>
            <a:r>
              <a:rPr lang="it-IT" b="1" dirty="0" smtClean="0">
                <a:latin typeface="Comic Sans MS"/>
                <a:cs typeface="Comic Sans MS"/>
              </a:rPr>
              <a:t> </a:t>
            </a:r>
            <a:r>
              <a:rPr lang="it-IT" b="1" dirty="0" err="1" smtClean="0">
                <a:latin typeface="Comic Sans MS"/>
                <a:cs typeface="Comic Sans MS"/>
              </a:rPr>
              <a:t>is</a:t>
            </a:r>
            <a:r>
              <a:rPr lang="it-IT" b="1" dirty="0" smtClean="0">
                <a:latin typeface="Comic Sans MS"/>
                <a:cs typeface="Comic Sans MS"/>
              </a:rPr>
              <a:t> the </a:t>
            </a:r>
            <a:r>
              <a:rPr lang="it-IT" b="1" dirty="0" err="1" smtClean="0">
                <a:latin typeface="Comic Sans MS"/>
                <a:cs typeface="Comic Sans MS"/>
              </a:rPr>
              <a:t>Universe</a:t>
            </a:r>
            <a:r>
              <a:rPr lang="it-IT" b="1" dirty="0" smtClean="0">
                <a:latin typeface="Comic Sans MS"/>
                <a:cs typeface="Comic Sans MS"/>
              </a:rPr>
              <a:t>?</a:t>
            </a:r>
          </a:p>
          <a:p>
            <a:endParaRPr lang="it-IT" b="1" dirty="0">
              <a:latin typeface="Comic Sans MS"/>
              <a:cs typeface="Comic Sans M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033006" y="4623776"/>
            <a:ext cx="3063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Comic Sans MS"/>
                <a:cs typeface="Comic Sans MS"/>
              </a:rPr>
              <a:t>	NUCLEAR PHYSICS</a:t>
            </a:r>
          </a:p>
          <a:p>
            <a:endParaRPr lang="it-IT" dirty="0">
              <a:latin typeface="Comic Sans MS"/>
              <a:cs typeface="Comic Sans MS"/>
            </a:endParaRPr>
          </a:p>
          <a:p>
            <a:endParaRPr lang="it-IT" dirty="0" smtClean="0">
              <a:latin typeface="Comic Sans MS"/>
              <a:cs typeface="Comic Sans MS"/>
            </a:endParaRPr>
          </a:p>
          <a:p>
            <a:r>
              <a:rPr lang="it-IT" dirty="0" smtClean="0">
                <a:latin typeface="Comic Sans MS"/>
                <a:cs typeface="Comic Sans MS"/>
              </a:rPr>
              <a:t>KEY  for </a:t>
            </a:r>
            <a:r>
              <a:rPr lang="it-IT" dirty="0" err="1" smtClean="0">
                <a:latin typeface="Comic Sans MS"/>
                <a:cs typeface="Comic Sans MS"/>
              </a:rPr>
              <a:t>understanding</a:t>
            </a:r>
            <a:endParaRPr lang="it-IT" dirty="0">
              <a:latin typeface="Comic Sans MS"/>
              <a:cs typeface="Comic Sans MS"/>
            </a:endParaRPr>
          </a:p>
        </p:txBody>
      </p:sp>
      <p:sp>
        <p:nvSpPr>
          <p:cNvPr id="10" name="Freccia giù 9"/>
          <p:cNvSpPr/>
          <p:nvPr/>
        </p:nvSpPr>
        <p:spPr>
          <a:xfrm>
            <a:off x="6360583" y="4995333"/>
            <a:ext cx="285750" cy="4445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247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o 49"/>
          <p:cNvGrpSpPr>
            <a:grpSpLocks/>
          </p:cNvGrpSpPr>
          <p:nvPr/>
        </p:nvGrpSpPr>
        <p:grpSpPr bwMode="auto">
          <a:xfrm>
            <a:off x="3615643" y="2476501"/>
            <a:ext cx="5454274" cy="1723549"/>
            <a:chOff x="3869759" y="2334471"/>
            <a:chExt cx="5175094" cy="1877744"/>
          </a:xfrm>
          <a:solidFill>
            <a:srgbClr val="2D83F4"/>
          </a:solidFill>
        </p:grpSpPr>
        <p:sp>
          <p:nvSpPr>
            <p:cNvPr id="37" name="Rectangle 17"/>
            <p:cNvSpPr>
              <a:spLocks noChangeArrowheads="1"/>
            </p:cNvSpPr>
            <p:nvPr/>
          </p:nvSpPr>
          <p:spPr bwMode="auto">
            <a:xfrm>
              <a:off x="3869759" y="2334471"/>
              <a:ext cx="5175094" cy="187774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The </a:t>
              </a:r>
              <a:r>
                <a:rPr lang="en-GB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Coulomb barrier </a:t>
              </a:r>
              <a:r>
                <a:rPr lang="en-GB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E</a:t>
              </a:r>
              <a:r>
                <a:rPr lang="en-GB" b="1" baseline="-250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coul</a:t>
              </a:r>
              <a:r>
                <a:rPr lang="en-GB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, usually of the order of </a:t>
              </a:r>
              <a:r>
                <a:rPr lang="en-GB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MeV</a:t>
              </a:r>
              <a:r>
                <a:rPr lang="en-GB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,much</a:t>
              </a:r>
              <a:r>
                <a:rPr lang="en-GB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 </a:t>
              </a:r>
              <a:r>
                <a:rPr lang="en-GB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higher than energy </a:t>
              </a:r>
              <a:r>
                <a:rPr lang="en-GB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E</a:t>
              </a:r>
              <a:r>
                <a:rPr lang="en-GB" b="1" baseline="-25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kin</a:t>
              </a:r>
              <a:r>
                <a:rPr lang="en-GB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 ~ </a:t>
              </a:r>
              <a:r>
                <a:rPr lang="en-GB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keV</a:t>
              </a:r>
              <a:endParaRPr lang="it-I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exponential </a:t>
              </a:r>
              <a:r>
                <a:rPr lang="en-GB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decrease of </a:t>
              </a:r>
              <a:r>
                <a:rPr lang="en-GB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the </a:t>
              </a:r>
              <a:r>
                <a:rPr lang="en-GB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cross section</a:t>
              </a:r>
              <a:endParaRPr lang="it-IT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="1" dirty="0">
                <a:solidFill>
                  <a:srgbClr val="FFFFFF"/>
                </a:solidFill>
                <a:latin typeface="Comic Sans MS" pitchFamily="66" charset="0"/>
                <a:cs typeface="+mn-cs"/>
              </a:endParaRPr>
            </a:p>
          </p:txBody>
        </p:sp>
        <p:sp>
          <p:nvSpPr>
            <p:cNvPr id="18452" name="AutoShape 18"/>
            <p:cNvSpPr>
              <a:spLocks noChangeArrowheads="1"/>
            </p:cNvSpPr>
            <p:nvPr/>
          </p:nvSpPr>
          <p:spPr bwMode="auto">
            <a:xfrm>
              <a:off x="6208535" y="2971551"/>
              <a:ext cx="393700" cy="504825"/>
            </a:xfrm>
            <a:prstGeom prst="downArrow">
              <a:avLst>
                <a:gd name="adj1" fmla="val 50000"/>
                <a:gd name="adj2" fmla="val 32056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>
                <a:solidFill>
                  <a:srgbClr val="FFFFFF"/>
                </a:solidFill>
                <a:latin typeface="Garamond" pitchFamily="18" charset="0"/>
              </a:endParaRPr>
            </a:p>
          </p:txBody>
        </p:sp>
      </p:grpSp>
      <p:sp>
        <p:nvSpPr>
          <p:cNvPr id="26" name="Rettangolo 25"/>
          <p:cNvSpPr/>
          <p:nvPr/>
        </p:nvSpPr>
        <p:spPr>
          <a:xfrm>
            <a:off x="323850" y="3429000"/>
            <a:ext cx="287972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94378" y="1352213"/>
            <a:ext cx="190341" cy="22170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grpSp>
        <p:nvGrpSpPr>
          <p:cNvPr id="18453" name="Group 130"/>
          <p:cNvGrpSpPr>
            <a:grpSpLocks/>
          </p:cNvGrpSpPr>
          <p:nvPr/>
        </p:nvGrpSpPr>
        <p:grpSpPr bwMode="auto">
          <a:xfrm>
            <a:off x="79559" y="1025082"/>
            <a:ext cx="3536084" cy="2685633"/>
            <a:chOff x="210" y="1600"/>
            <a:chExt cx="2480" cy="1979"/>
          </a:xfrm>
        </p:grpSpPr>
        <p:sp>
          <p:nvSpPr>
            <p:cNvPr id="18456" name="Rectangle 131"/>
            <p:cNvSpPr>
              <a:spLocks noChangeArrowheads="1"/>
            </p:cNvSpPr>
            <p:nvPr/>
          </p:nvSpPr>
          <p:spPr bwMode="auto">
            <a:xfrm>
              <a:off x="394" y="1600"/>
              <a:ext cx="2238" cy="176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800">
                <a:latin typeface="Comic Sans MS" pitchFamily="66" charset="0"/>
              </a:endParaRPr>
            </a:p>
          </p:txBody>
        </p:sp>
        <p:sp>
          <p:nvSpPr>
            <p:cNvPr id="18458" name="Text Box 133"/>
            <p:cNvSpPr txBox="1">
              <a:spLocks noChangeArrowheads="1"/>
            </p:cNvSpPr>
            <p:nvPr/>
          </p:nvSpPr>
          <p:spPr bwMode="auto">
            <a:xfrm>
              <a:off x="1116" y="2504"/>
              <a:ext cx="950" cy="24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dirty="0" err="1">
                  <a:latin typeface="Comic Sans MS" pitchFamily="66" charset="0"/>
                </a:rPr>
                <a:t>Gamow</a:t>
              </a:r>
              <a:r>
                <a:rPr lang="it-IT" sz="1400" dirty="0">
                  <a:solidFill>
                    <a:schemeClr val="bg1"/>
                  </a:solidFill>
                  <a:latin typeface="Comic Sans MS" pitchFamily="66" charset="0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Comic Sans MS" pitchFamily="66" charset="0"/>
                </a:rPr>
                <a:t>peak</a:t>
              </a:r>
              <a:endParaRPr lang="it-IT" sz="1400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8459" name="Text Box 134"/>
            <p:cNvSpPr txBox="1">
              <a:spLocks noChangeArrowheads="1"/>
            </p:cNvSpPr>
            <p:nvPr/>
          </p:nvSpPr>
          <p:spPr bwMode="auto">
            <a:xfrm>
              <a:off x="1492" y="1693"/>
              <a:ext cx="1184" cy="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200" dirty="0" err="1">
                  <a:solidFill>
                    <a:srgbClr val="000000"/>
                  </a:solidFill>
                  <a:latin typeface="Comic Sans MS" pitchFamily="66" charset="0"/>
                </a:rPr>
                <a:t>tunnelling</a:t>
              </a:r>
              <a:r>
                <a:rPr lang="it-IT" sz="1200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  <a:r>
                <a:rPr lang="it-IT" sz="1200" dirty="0" err="1">
                  <a:solidFill>
                    <a:srgbClr val="000000"/>
                  </a:solidFill>
                  <a:latin typeface="Comic Sans MS" pitchFamily="66" charset="0"/>
                </a:rPr>
                <a:t>through</a:t>
              </a:r>
              <a:endParaRPr lang="it-IT" sz="1200" dirty="0">
                <a:solidFill>
                  <a:srgbClr val="000000"/>
                </a:solidFill>
                <a:latin typeface="Comic Sans MS" pitchFamily="66" charset="0"/>
              </a:endParaRPr>
            </a:p>
            <a:p>
              <a:pPr algn="ctr"/>
              <a:r>
                <a:rPr lang="it-IT" sz="1200" dirty="0">
                  <a:solidFill>
                    <a:srgbClr val="000000"/>
                  </a:solidFill>
                  <a:latin typeface="Comic Sans MS" pitchFamily="66" charset="0"/>
                </a:rPr>
                <a:t>Coulomb </a:t>
              </a:r>
              <a:r>
                <a:rPr lang="it-IT" sz="1200" dirty="0" err="1">
                  <a:solidFill>
                    <a:srgbClr val="000000"/>
                  </a:solidFill>
                  <a:latin typeface="Comic Sans MS" pitchFamily="66" charset="0"/>
                </a:rPr>
                <a:t>barrier</a:t>
              </a:r>
              <a:endParaRPr lang="it-IT" sz="1200" dirty="0">
                <a:solidFill>
                  <a:srgbClr val="000000"/>
                </a:solidFill>
                <a:latin typeface="Comic Sans MS" pitchFamily="66" charset="0"/>
              </a:endParaRPr>
            </a:p>
            <a:p>
              <a:pPr algn="ctr"/>
              <a:r>
                <a:rPr lang="it-IT" sz="1200" dirty="0">
                  <a:solidFill>
                    <a:srgbClr val="000000"/>
                  </a:solidFill>
                  <a:latin typeface="Comic Sans MS" pitchFamily="66" charset="0"/>
                  <a:sym typeface="Symbol" pitchFamily="18" charset="2"/>
                </a:rPr>
                <a:t> </a:t>
              </a:r>
              <a:r>
                <a:rPr lang="it-IT" sz="1200" dirty="0" err="1">
                  <a:solidFill>
                    <a:srgbClr val="000000"/>
                  </a:solidFill>
                  <a:latin typeface="Comic Sans MS" pitchFamily="66" charset="0"/>
                  <a:sym typeface="Symbol" pitchFamily="18" charset="2"/>
                </a:rPr>
                <a:t>exp</a:t>
              </a:r>
              <a:r>
                <a:rPr lang="it-IT" sz="1200" dirty="0">
                  <a:solidFill>
                    <a:srgbClr val="000000"/>
                  </a:solidFill>
                  <a:latin typeface="Comic Sans MS" pitchFamily="66" charset="0"/>
                  <a:sym typeface="Symbol" pitchFamily="18" charset="2"/>
                </a:rPr>
                <a:t>(-           )</a:t>
              </a:r>
              <a:endParaRPr lang="it-IT" sz="1200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8460" name="Text Box 135"/>
            <p:cNvSpPr txBox="1">
              <a:spLocks noChangeArrowheads="1"/>
            </p:cNvSpPr>
            <p:nvPr/>
          </p:nvSpPr>
          <p:spPr bwMode="auto">
            <a:xfrm>
              <a:off x="386" y="1688"/>
              <a:ext cx="1246" cy="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200" dirty="0">
                  <a:solidFill>
                    <a:srgbClr val="000000"/>
                  </a:solidFill>
                  <a:latin typeface="Comic Sans MS" pitchFamily="66" charset="0"/>
                </a:rPr>
                <a:t>Maxwell-</a:t>
              </a:r>
              <a:r>
                <a:rPr lang="it-IT" sz="1200" dirty="0" err="1">
                  <a:solidFill>
                    <a:srgbClr val="000000"/>
                  </a:solidFill>
                  <a:latin typeface="Comic Sans MS" pitchFamily="66" charset="0"/>
                </a:rPr>
                <a:t>Boltzmann</a:t>
              </a:r>
              <a:endParaRPr lang="it-IT" sz="1200" dirty="0">
                <a:solidFill>
                  <a:srgbClr val="000000"/>
                </a:solidFill>
                <a:latin typeface="Comic Sans MS" pitchFamily="66" charset="0"/>
              </a:endParaRPr>
            </a:p>
            <a:p>
              <a:pPr algn="ctr"/>
              <a:r>
                <a:rPr lang="it-IT" sz="1200" dirty="0" err="1">
                  <a:solidFill>
                    <a:srgbClr val="000000"/>
                  </a:solidFill>
                  <a:latin typeface="Comic Sans MS" pitchFamily="66" charset="0"/>
                </a:rPr>
                <a:t>distribution</a:t>
              </a:r>
              <a:endParaRPr lang="it-IT" sz="1200" dirty="0">
                <a:solidFill>
                  <a:srgbClr val="000000"/>
                </a:solidFill>
                <a:latin typeface="Comic Sans MS" pitchFamily="66" charset="0"/>
              </a:endParaRPr>
            </a:p>
            <a:p>
              <a:pPr algn="ctr"/>
              <a:r>
                <a:rPr lang="it-IT" sz="1200" dirty="0">
                  <a:solidFill>
                    <a:srgbClr val="000000"/>
                  </a:solidFill>
                  <a:latin typeface="Comic Sans MS" pitchFamily="66" charset="0"/>
                  <a:sym typeface="Symbol" pitchFamily="18" charset="2"/>
                </a:rPr>
                <a:t> </a:t>
              </a:r>
              <a:r>
                <a:rPr lang="it-IT" sz="1200" dirty="0" err="1">
                  <a:solidFill>
                    <a:srgbClr val="000000"/>
                  </a:solidFill>
                  <a:latin typeface="Comic Sans MS" pitchFamily="66" charset="0"/>
                  <a:sym typeface="Symbol" pitchFamily="18" charset="2"/>
                </a:rPr>
                <a:t>exp</a:t>
              </a:r>
              <a:r>
                <a:rPr lang="it-IT" sz="1200" dirty="0">
                  <a:solidFill>
                    <a:srgbClr val="000000"/>
                  </a:solidFill>
                  <a:latin typeface="Comic Sans MS" pitchFamily="66" charset="0"/>
                  <a:sym typeface="Symbol" pitchFamily="18" charset="2"/>
                </a:rPr>
                <a:t>(-E/kT)</a:t>
              </a:r>
              <a:endParaRPr lang="it-IT" sz="1200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8461" name="Text Box 136"/>
            <p:cNvSpPr txBox="1">
              <a:spLocks noChangeArrowheads="1"/>
            </p:cNvSpPr>
            <p:nvPr/>
          </p:nvSpPr>
          <p:spPr bwMode="auto">
            <a:xfrm rot="16200000">
              <a:off x="-377" y="2557"/>
              <a:ext cx="1419" cy="2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dirty="0">
                  <a:solidFill>
                    <a:srgbClr val="000000"/>
                  </a:solidFill>
                  <a:latin typeface="Comic Sans MS" pitchFamily="66" charset="0"/>
                </a:rPr>
                <a:t>relative </a:t>
              </a:r>
              <a:r>
                <a:rPr lang="it-IT" sz="1400" dirty="0" err="1">
                  <a:solidFill>
                    <a:srgbClr val="000000"/>
                  </a:solidFill>
                  <a:latin typeface="Comic Sans MS" pitchFamily="66" charset="0"/>
                </a:rPr>
                <a:t>probability</a:t>
              </a:r>
              <a:endParaRPr lang="it-IT" sz="1400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8462" name="Text Box 137"/>
            <p:cNvSpPr txBox="1">
              <a:spLocks noChangeArrowheads="1"/>
            </p:cNvSpPr>
            <p:nvPr/>
          </p:nvSpPr>
          <p:spPr bwMode="auto">
            <a:xfrm>
              <a:off x="2092" y="3306"/>
              <a:ext cx="598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dirty="0" err="1">
                  <a:solidFill>
                    <a:srgbClr val="000000"/>
                  </a:solidFill>
                  <a:latin typeface="Comic Sans MS" pitchFamily="66" charset="0"/>
                </a:rPr>
                <a:t>energy</a:t>
              </a:r>
              <a:endParaRPr lang="it-IT" sz="1400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8463" name="Line 138"/>
            <p:cNvSpPr>
              <a:spLocks noChangeShapeType="1"/>
            </p:cNvSpPr>
            <p:nvPr/>
          </p:nvSpPr>
          <p:spPr bwMode="auto">
            <a:xfrm flipV="1">
              <a:off x="793" y="3340"/>
              <a:ext cx="0" cy="42"/>
            </a:xfrm>
            <a:prstGeom prst="line">
              <a:avLst/>
            </a:prstGeom>
            <a:noFill/>
            <a:ln w="254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64" name="Line 139"/>
            <p:cNvSpPr>
              <a:spLocks noChangeShapeType="1"/>
            </p:cNvSpPr>
            <p:nvPr/>
          </p:nvSpPr>
          <p:spPr bwMode="auto">
            <a:xfrm flipV="1">
              <a:off x="1492" y="3340"/>
              <a:ext cx="0" cy="42"/>
            </a:xfrm>
            <a:prstGeom prst="line">
              <a:avLst/>
            </a:prstGeom>
            <a:noFill/>
            <a:ln w="254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65" name="Text Box 140"/>
            <p:cNvSpPr txBox="1">
              <a:spLocks noChangeArrowheads="1"/>
            </p:cNvSpPr>
            <p:nvPr/>
          </p:nvSpPr>
          <p:spPr bwMode="auto">
            <a:xfrm>
              <a:off x="649" y="3312"/>
              <a:ext cx="322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dirty="0">
                  <a:solidFill>
                    <a:srgbClr val="000000"/>
                  </a:solidFill>
                  <a:latin typeface="Comic Sans MS" pitchFamily="66" charset="0"/>
                </a:rPr>
                <a:t>kT</a:t>
              </a:r>
            </a:p>
          </p:txBody>
        </p:sp>
        <p:sp>
          <p:nvSpPr>
            <p:cNvPr id="18466" name="Text Box 141"/>
            <p:cNvSpPr txBox="1">
              <a:spLocks noChangeArrowheads="1"/>
            </p:cNvSpPr>
            <p:nvPr/>
          </p:nvSpPr>
          <p:spPr bwMode="auto">
            <a:xfrm>
              <a:off x="1212" y="3336"/>
              <a:ext cx="295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dirty="0">
                  <a:solidFill>
                    <a:srgbClr val="000000"/>
                  </a:solidFill>
                  <a:latin typeface="Comic Sans MS" pitchFamily="66" charset="0"/>
                </a:rPr>
                <a:t>E</a:t>
              </a:r>
              <a:r>
                <a:rPr lang="it-IT" sz="1400" baseline="-25000" dirty="0">
                  <a:solidFill>
                    <a:srgbClr val="000000"/>
                  </a:solidFill>
                  <a:latin typeface="Comic Sans MS" pitchFamily="66" charset="0"/>
                </a:rPr>
                <a:t>0</a:t>
              </a:r>
              <a:endParaRPr lang="it-IT" sz="1400" dirty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8467" name="Freeform 143"/>
            <p:cNvSpPr>
              <a:spLocks/>
            </p:cNvSpPr>
            <p:nvPr/>
          </p:nvSpPr>
          <p:spPr bwMode="auto">
            <a:xfrm>
              <a:off x="525" y="2149"/>
              <a:ext cx="1933" cy="1245"/>
            </a:xfrm>
            <a:custGeom>
              <a:avLst/>
              <a:gdLst>
                <a:gd name="T0" fmla="*/ 0 w 1933"/>
                <a:gd name="T1" fmla="*/ 1245 h 1150"/>
                <a:gd name="T2" fmla="*/ 72 w 1933"/>
                <a:gd name="T3" fmla="*/ 1037 h 1150"/>
                <a:gd name="T4" fmla="*/ 112 w 1933"/>
                <a:gd name="T5" fmla="*/ 799 h 1150"/>
                <a:gd name="T6" fmla="*/ 140 w 1933"/>
                <a:gd name="T7" fmla="*/ 548 h 1150"/>
                <a:gd name="T8" fmla="*/ 168 w 1933"/>
                <a:gd name="T9" fmla="*/ 245 h 1150"/>
                <a:gd name="T10" fmla="*/ 200 w 1933"/>
                <a:gd name="T11" fmla="*/ 45 h 1150"/>
                <a:gd name="T12" fmla="*/ 268 w 1933"/>
                <a:gd name="T13" fmla="*/ 50 h 1150"/>
                <a:gd name="T14" fmla="*/ 356 w 1933"/>
                <a:gd name="T15" fmla="*/ 344 h 1150"/>
                <a:gd name="T16" fmla="*/ 472 w 1933"/>
                <a:gd name="T17" fmla="*/ 660 h 1150"/>
                <a:gd name="T18" fmla="*/ 648 w 1933"/>
                <a:gd name="T19" fmla="*/ 912 h 1150"/>
                <a:gd name="T20" fmla="*/ 913 w 1933"/>
                <a:gd name="T21" fmla="*/ 1104 h 1150"/>
                <a:gd name="T22" fmla="*/ 1417 w 1933"/>
                <a:gd name="T23" fmla="*/ 1195 h 1150"/>
                <a:gd name="T24" fmla="*/ 1933 w 1933"/>
                <a:gd name="T25" fmla="*/ 1228 h 11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33"/>
                <a:gd name="T40" fmla="*/ 0 h 1150"/>
                <a:gd name="T41" fmla="*/ 1933 w 1933"/>
                <a:gd name="T42" fmla="*/ 1150 h 11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33" h="1150">
                  <a:moveTo>
                    <a:pt x="0" y="1150"/>
                  </a:moveTo>
                  <a:cubicBezTo>
                    <a:pt x="12" y="1118"/>
                    <a:pt x="53" y="1027"/>
                    <a:pt x="72" y="958"/>
                  </a:cubicBezTo>
                  <a:cubicBezTo>
                    <a:pt x="91" y="889"/>
                    <a:pt x="101" y="813"/>
                    <a:pt x="112" y="738"/>
                  </a:cubicBezTo>
                  <a:cubicBezTo>
                    <a:pt x="123" y="663"/>
                    <a:pt x="131" y="591"/>
                    <a:pt x="140" y="506"/>
                  </a:cubicBezTo>
                  <a:cubicBezTo>
                    <a:pt x="149" y="421"/>
                    <a:pt x="158" y="303"/>
                    <a:pt x="168" y="226"/>
                  </a:cubicBezTo>
                  <a:cubicBezTo>
                    <a:pt x="178" y="149"/>
                    <a:pt x="183" y="72"/>
                    <a:pt x="200" y="42"/>
                  </a:cubicBezTo>
                  <a:cubicBezTo>
                    <a:pt x="217" y="12"/>
                    <a:pt x="242" y="0"/>
                    <a:pt x="268" y="46"/>
                  </a:cubicBezTo>
                  <a:cubicBezTo>
                    <a:pt x="294" y="92"/>
                    <a:pt x="322" y="224"/>
                    <a:pt x="356" y="318"/>
                  </a:cubicBezTo>
                  <a:cubicBezTo>
                    <a:pt x="390" y="412"/>
                    <a:pt x="423" y="523"/>
                    <a:pt x="472" y="610"/>
                  </a:cubicBezTo>
                  <a:cubicBezTo>
                    <a:pt x="521" y="697"/>
                    <a:pt x="575" y="774"/>
                    <a:pt x="648" y="842"/>
                  </a:cubicBezTo>
                  <a:cubicBezTo>
                    <a:pt x="721" y="910"/>
                    <a:pt x="785" y="976"/>
                    <a:pt x="913" y="1020"/>
                  </a:cubicBezTo>
                  <a:cubicBezTo>
                    <a:pt x="1041" y="1064"/>
                    <a:pt x="1247" y="1085"/>
                    <a:pt x="1417" y="1104"/>
                  </a:cubicBezTo>
                  <a:cubicBezTo>
                    <a:pt x="1587" y="1123"/>
                    <a:pt x="1826" y="1128"/>
                    <a:pt x="1933" y="1134"/>
                  </a:cubicBezTo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8468" name="Freeform 144"/>
            <p:cNvSpPr>
              <a:spLocks/>
            </p:cNvSpPr>
            <p:nvPr/>
          </p:nvSpPr>
          <p:spPr bwMode="auto">
            <a:xfrm>
              <a:off x="1031" y="2178"/>
              <a:ext cx="1314" cy="1204"/>
            </a:xfrm>
            <a:custGeom>
              <a:avLst/>
              <a:gdLst>
                <a:gd name="T0" fmla="*/ 0 w 1314"/>
                <a:gd name="T1" fmla="*/ 1204 h 1112"/>
                <a:gd name="T2" fmla="*/ 374 w 1314"/>
                <a:gd name="T3" fmla="*/ 1104 h 1112"/>
                <a:gd name="T4" fmla="*/ 742 w 1314"/>
                <a:gd name="T5" fmla="*/ 853 h 1112"/>
                <a:gd name="T6" fmla="*/ 1074 w 1314"/>
                <a:gd name="T7" fmla="*/ 463 h 1112"/>
                <a:gd name="T8" fmla="*/ 1314 w 1314"/>
                <a:gd name="T9" fmla="*/ 0 h 1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4"/>
                <a:gd name="T16" fmla="*/ 0 h 1112"/>
                <a:gd name="T17" fmla="*/ 1314 w 1314"/>
                <a:gd name="T18" fmla="*/ 1112 h 1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4" h="1112">
                  <a:moveTo>
                    <a:pt x="0" y="1112"/>
                  </a:moveTo>
                  <a:cubicBezTo>
                    <a:pt x="62" y="1097"/>
                    <a:pt x="250" y="1074"/>
                    <a:pt x="374" y="1020"/>
                  </a:cubicBezTo>
                  <a:cubicBezTo>
                    <a:pt x="498" y="966"/>
                    <a:pt x="625" y="887"/>
                    <a:pt x="742" y="788"/>
                  </a:cubicBezTo>
                  <a:cubicBezTo>
                    <a:pt x="859" y="689"/>
                    <a:pt x="979" y="559"/>
                    <a:pt x="1074" y="428"/>
                  </a:cubicBezTo>
                  <a:cubicBezTo>
                    <a:pt x="1169" y="297"/>
                    <a:pt x="1264" y="89"/>
                    <a:pt x="1314" y="0"/>
                  </a:cubicBezTo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</p:grp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3860582" y="1557426"/>
            <a:ext cx="4643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Comic Sans MS" pitchFamily="66" charset="0"/>
                <a:cs typeface="+mn-cs"/>
              </a:rPr>
              <a:t>Main problem</a:t>
            </a:r>
            <a:r>
              <a:rPr lang="en-GB" dirty="0">
                <a:latin typeface="Comic Sans MS" pitchFamily="66" charset="0"/>
                <a:cs typeface="+mn-cs"/>
              </a:rPr>
              <a:t>: presence of the Coulomb barrier between the interacting nuclei</a:t>
            </a:r>
            <a:endParaRPr lang="it-IT" dirty="0">
              <a:latin typeface="Comic Sans MS" pitchFamily="66" charset="0"/>
              <a:cs typeface="+mn-cs"/>
            </a:endParaRPr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4008967" y="4322762"/>
            <a:ext cx="4105275" cy="18684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Comic Sans MS" pitchFamily="66" charset="0"/>
                <a:cs typeface="Times New Roman" pitchFamily="18" charset="0"/>
              </a:rPr>
              <a:t>Extrapolation from the higher energies by using the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imes New Roman" pitchFamily="18" charset="0"/>
              </a:rPr>
              <a:t>ASTROPHYSICAL FACTOR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b="1" dirty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S(E)</a:t>
            </a:r>
            <a:r>
              <a:rPr lang="en-GB" sz="2000" b="1" baseline="-25000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en-GB" sz="20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= </a:t>
            </a:r>
            <a:r>
              <a:rPr lang="en-GB" sz="2000" b="1" dirty="0">
                <a:solidFill>
                  <a:srgbClr val="000000"/>
                </a:solidFill>
                <a:latin typeface="Comic Sans MS" pitchFamily="66" charset="0"/>
                <a:cs typeface="+mn-cs"/>
                <a:sym typeface="Symbol" pitchFamily="18" charset="2"/>
              </a:rPr>
              <a:t></a:t>
            </a:r>
            <a:r>
              <a:rPr lang="en-GB" sz="2000" b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(E)</a:t>
            </a:r>
            <a:r>
              <a:rPr lang="en-GB" sz="2000" b="1" baseline="-25000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en-GB" sz="20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E exp(2</a:t>
            </a:r>
            <a:r>
              <a:rPr lang="en-GB" sz="2000" b="1" dirty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ph</a:t>
            </a:r>
            <a:r>
              <a:rPr lang="en-GB" sz="2000" b="1" dirty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)</a:t>
            </a:r>
            <a:endParaRPr lang="it-IT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8" name="Gruppo 47"/>
          <p:cNvGrpSpPr>
            <a:grpSpLocks/>
          </p:cNvGrpSpPr>
          <p:nvPr/>
        </p:nvGrpSpPr>
        <p:grpSpPr bwMode="auto">
          <a:xfrm>
            <a:off x="250825" y="3860800"/>
            <a:ext cx="2909888" cy="2492375"/>
            <a:chOff x="323528" y="3861048"/>
            <a:chExt cx="2910877" cy="2492896"/>
          </a:xfrm>
        </p:grpSpPr>
        <p:pic>
          <p:nvPicPr>
            <p:cNvPr id="18448" name="Picture 9" descr="barriera"/>
            <p:cNvPicPr>
              <a:picLocks noChangeAspect="1" noChangeArrowheads="1"/>
            </p:cNvPicPr>
            <p:nvPr/>
          </p:nvPicPr>
          <p:blipFill>
            <a:blip r:embed="rId3"/>
            <a:srcRect l="2107"/>
            <a:stretch>
              <a:fillRect/>
            </a:stretch>
          </p:blipFill>
          <p:spPr bwMode="auto">
            <a:xfrm>
              <a:off x="323528" y="3861048"/>
              <a:ext cx="2868074" cy="249289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8449" name="Text Box 12"/>
            <p:cNvSpPr txBox="1">
              <a:spLocks noChangeArrowheads="1"/>
            </p:cNvSpPr>
            <p:nvPr/>
          </p:nvSpPr>
          <p:spPr bwMode="auto">
            <a:xfrm>
              <a:off x="1258883" y="4221486"/>
              <a:ext cx="1975522" cy="3667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  <a:latin typeface="Baskerville Old Face"/>
                </a:rPr>
                <a:t>10</a:t>
              </a:r>
              <a:r>
                <a:rPr lang="en-US" baseline="30000">
                  <a:solidFill>
                    <a:srgbClr val="000000"/>
                  </a:solidFill>
                  <a:latin typeface="Baskerville Old Face"/>
                </a:rPr>
                <a:t>-9</a:t>
              </a:r>
              <a:r>
                <a:rPr lang="en-US">
                  <a:solidFill>
                    <a:srgbClr val="000000"/>
                  </a:solidFill>
                  <a:latin typeface="Baskerville Old Face"/>
                </a:rPr>
                <a:t>:10</a:t>
              </a:r>
              <a:r>
                <a:rPr lang="en-US" baseline="30000">
                  <a:solidFill>
                    <a:srgbClr val="000000"/>
                  </a:solidFill>
                  <a:latin typeface="Baskerville Old Face"/>
                </a:rPr>
                <a:t>-12</a:t>
              </a:r>
              <a:r>
                <a:rPr lang="en-US">
                  <a:solidFill>
                    <a:srgbClr val="000000"/>
                  </a:solidFill>
                  <a:latin typeface="Baskerville Old Face"/>
                </a:rPr>
                <a:t> barn!!!</a:t>
              </a:r>
            </a:p>
          </p:txBody>
        </p:sp>
        <p:sp>
          <p:nvSpPr>
            <p:cNvPr id="18450" name="AutoShape 11"/>
            <p:cNvSpPr>
              <a:spLocks noChangeArrowheads="1"/>
            </p:cNvSpPr>
            <p:nvPr/>
          </p:nvSpPr>
          <p:spPr bwMode="auto">
            <a:xfrm rot="-1832059">
              <a:off x="1071406" y="4692807"/>
              <a:ext cx="475686" cy="132090"/>
            </a:xfrm>
            <a:prstGeom prst="leftArrow">
              <a:avLst>
                <a:gd name="adj1" fmla="val 50000"/>
                <a:gd name="adj2" fmla="val 87096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onstantia" pitchFamily="18" charset="0"/>
              </a:endParaRPr>
            </a:p>
          </p:txBody>
        </p:sp>
      </p:grpSp>
      <p:grpSp>
        <p:nvGrpSpPr>
          <p:cNvPr id="49" name="Gruppo 48"/>
          <p:cNvGrpSpPr>
            <a:grpSpLocks/>
          </p:cNvGrpSpPr>
          <p:nvPr/>
        </p:nvGrpSpPr>
        <p:grpSpPr bwMode="auto">
          <a:xfrm>
            <a:off x="468313" y="6092825"/>
            <a:ext cx="2946400" cy="649288"/>
            <a:chOff x="467544" y="6093296"/>
            <a:chExt cx="2946400" cy="648072"/>
          </a:xfrm>
        </p:grpSpPr>
        <p:sp>
          <p:nvSpPr>
            <p:cNvPr id="44" name="Rettangolo 43"/>
            <p:cNvSpPr/>
            <p:nvPr/>
          </p:nvSpPr>
          <p:spPr>
            <a:xfrm>
              <a:off x="827906" y="6093296"/>
              <a:ext cx="215900" cy="4595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45" name="Rectangle 13"/>
            <p:cNvSpPr>
              <a:spLocks noChangeArrowheads="1"/>
            </p:cNvSpPr>
            <p:nvPr/>
          </p:nvSpPr>
          <p:spPr bwMode="auto">
            <a:xfrm>
              <a:off x="467544" y="6437139"/>
              <a:ext cx="2946400" cy="304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Astrophysical</a:t>
              </a:r>
              <a:r>
                <a:rPr lang="it-IT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 </a:t>
              </a:r>
              <a:r>
                <a:rPr lang="it-IT" sz="20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energies</a:t>
              </a:r>
              <a:endPara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endParaRPr>
            </a:p>
          </p:txBody>
        </p:sp>
        <p:cxnSp>
          <p:nvCxnSpPr>
            <p:cNvPr id="47" name="Connettore 2 46"/>
            <p:cNvCxnSpPr/>
            <p:nvPr/>
          </p:nvCxnSpPr>
          <p:spPr>
            <a:xfrm rot="5400000">
              <a:off x="791730" y="6345235"/>
              <a:ext cx="359688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CasellaDiTesto 64"/>
          <p:cNvSpPr txBox="1"/>
          <p:nvPr/>
        </p:nvSpPr>
        <p:spPr>
          <a:xfrm>
            <a:off x="3860582" y="983913"/>
            <a:ext cx="36718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Gamow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</a:rPr>
              <a:t>Peak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  <a:sym typeface="Wingdings" pitchFamily="2" charset="2"/>
              </a:rPr>
              <a:t>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  <a:sym typeface="Wingdings" pitchFamily="2" charset="2"/>
              </a:rPr>
              <a:t>energy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  <a:sym typeface="Wingdings" pitchFamily="2" charset="2"/>
              </a:rPr>
              <a:t> ≈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cs typeface="+mn-cs"/>
                <a:sym typeface="Wingdings" pitchFamily="2" charset="2"/>
              </a:rPr>
              <a:t>keV</a:t>
            </a:r>
            <a:endParaRPr lang="it-IT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  <a:cs typeface="+mn-cs"/>
            </a:endParaRPr>
          </a:p>
        </p:txBody>
      </p:sp>
      <p:grpSp>
        <p:nvGrpSpPr>
          <p:cNvPr id="38" name="Group 129"/>
          <p:cNvGrpSpPr>
            <a:grpSpLocks/>
          </p:cNvGrpSpPr>
          <p:nvPr/>
        </p:nvGrpSpPr>
        <p:grpSpPr bwMode="auto">
          <a:xfrm>
            <a:off x="395302" y="1735445"/>
            <a:ext cx="2663970" cy="1683664"/>
            <a:chOff x="525" y="2062"/>
            <a:chExt cx="2123" cy="1332"/>
          </a:xfrm>
        </p:grpSpPr>
        <p:grpSp>
          <p:nvGrpSpPr>
            <p:cNvPr id="40" name="Group 130"/>
            <p:cNvGrpSpPr>
              <a:grpSpLocks/>
            </p:cNvGrpSpPr>
            <p:nvPr/>
          </p:nvGrpSpPr>
          <p:grpSpPr bwMode="auto">
            <a:xfrm>
              <a:off x="525" y="2062"/>
              <a:ext cx="2123" cy="1332"/>
              <a:chOff x="525" y="2062"/>
              <a:chExt cx="2123" cy="1332"/>
            </a:xfrm>
          </p:grpSpPr>
          <p:sp>
            <p:nvSpPr>
              <p:cNvPr id="46" name="Freeform 132"/>
              <p:cNvSpPr>
                <a:spLocks/>
              </p:cNvSpPr>
              <p:nvPr/>
            </p:nvSpPr>
            <p:spPr bwMode="auto">
              <a:xfrm>
                <a:off x="954" y="2795"/>
                <a:ext cx="1083" cy="587"/>
              </a:xfrm>
              <a:custGeom>
                <a:avLst/>
                <a:gdLst/>
                <a:ahLst/>
                <a:cxnLst>
                  <a:cxn ang="0">
                    <a:pos x="0" y="542"/>
                  </a:cxn>
                  <a:cxn ang="0">
                    <a:pos x="255" y="446"/>
                  </a:cxn>
                  <a:cxn ang="0">
                    <a:pos x="379" y="326"/>
                  </a:cxn>
                  <a:cxn ang="0">
                    <a:pos x="422" y="208"/>
                  </a:cxn>
                  <a:cxn ang="0">
                    <a:pos x="466" y="64"/>
                  </a:cxn>
                  <a:cxn ang="0">
                    <a:pos x="538" y="0"/>
                  </a:cxn>
                  <a:cxn ang="0">
                    <a:pos x="610" y="64"/>
                  </a:cxn>
                  <a:cxn ang="0">
                    <a:pos x="666" y="200"/>
                  </a:cxn>
                  <a:cxn ang="0">
                    <a:pos x="722" y="316"/>
                  </a:cxn>
                  <a:cxn ang="0">
                    <a:pos x="847" y="450"/>
                  </a:cxn>
                  <a:cxn ang="0">
                    <a:pos x="1083" y="534"/>
                  </a:cxn>
                </a:cxnLst>
                <a:rect l="0" t="0" r="r" b="b"/>
                <a:pathLst>
                  <a:path w="1083" h="542">
                    <a:moveTo>
                      <a:pt x="0" y="542"/>
                    </a:moveTo>
                    <a:cubicBezTo>
                      <a:pt x="42" y="526"/>
                      <a:pt x="192" y="482"/>
                      <a:pt x="255" y="446"/>
                    </a:cubicBezTo>
                    <a:cubicBezTo>
                      <a:pt x="318" y="410"/>
                      <a:pt x="351" y="366"/>
                      <a:pt x="379" y="326"/>
                    </a:cubicBezTo>
                    <a:cubicBezTo>
                      <a:pt x="407" y="286"/>
                      <a:pt x="408" y="252"/>
                      <a:pt x="422" y="208"/>
                    </a:cubicBezTo>
                    <a:cubicBezTo>
                      <a:pt x="436" y="164"/>
                      <a:pt x="447" y="99"/>
                      <a:pt x="466" y="64"/>
                    </a:cubicBezTo>
                    <a:cubicBezTo>
                      <a:pt x="485" y="29"/>
                      <a:pt x="514" y="0"/>
                      <a:pt x="538" y="0"/>
                    </a:cubicBezTo>
                    <a:cubicBezTo>
                      <a:pt x="562" y="0"/>
                      <a:pt x="589" y="31"/>
                      <a:pt x="610" y="64"/>
                    </a:cubicBezTo>
                    <a:cubicBezTo>
                      <a:pt x="631" y="97"/>
                      <a:pt x="647" y="158"/>
                      <a:pt x="666" y="200"/>
                    </a:cubicBezTo>
                    <a:cubicBezTo>
                      <a:pt x="685" y="242"/>
                      <a:pt x="692" y="274"/>
                      <a:pt x="722" y="316"/>
                    </a:cubicBezTo>
                    <a:cubicBezTo>
                      <a:pt x="752" y="358"/>
                      <a:pt x="787" y="414"/>
                      <a:pt x="847" y="450"/>
                    </a:cubicBezTo>
                    <a:cubicBezTo>
                      <a:pt x="907" y="486"/>
                      <a:pt x="1034" y="517"/>
                      <a:pt x="1083" y="534"/>
                    </a:cubicBezTo>
                  </a:path>
                </a:pathLst>
              </a:custGeom>
              <a:solidFill>
                <a:schemeClr val="bg2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latin typeface="+mn-lt"/>
                  <a:cs typeface="+mn-cs"/>
                </a:endParaRPr>
              </a:p>
            </p:txBody>
          </p:sp>
          <p:sp>
            <p:nvSpPr>
              <p:cNvPr id="51" name="Text Box 133"/>
              <p:cNvSpPr txBox="1">
                <a:spLocks noChangeArrowheads="1"/>
              </p:cNvSpPr>
              <p:nvPr/>
            </p:nvSpPr>
            <p:spPr bwMode="auto">
              <a:xfrm>
                <a:off x="1116" y="2504"/>
                <a:ext cx="950" cy="24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1400" dirty="0" err="1">
                    <a:solidFill>
                      <a:srgbClr val="000000"/>
                    </a:solidFill>
                    <a:latin typeface="Comic Sans MS" pitchFamily="66" charset="0"/>
                  </a:rPr>
                  <a:t>Gamow</a:t>
                </a:r>
                <a:r>
                  <a:rPr lang="it-IT" sz="1400" dirty="0">
                    <a:solidFill>
                      <a:srgbClr val="000000"/>
                    </a:solidFill>
                    <a:latin typeface="Comic Sans MS" pitchFamily="66" charset="0"/>
                  </a:rPr>
                  <a:t> </a:t>
                </a:r>
                <a:r>
                  <a:rPr lang="it-IT" sz="1400" dirty="0" err="1">
                    <a:solidFill>
                      <a:srgbClr val="000000"/>
                    </a:solidFill>
                    <a:latin typeface="Comic Sans MS" pitchFamily="66" charset="0"/>
                  </a:rPr>
                  <a:t>peak</a:t>
                </a:r>
                <a:endParaRPr lang="it-IT" sz="1400" dirty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6" name="Line 138"/>
              <p:cNvSpPr>
                <a:spLocks noChangeShapeType="1"/>
              </p:cNvSpPr>
              <p:nvPr/>
            </p:nvSpPr>
            <p:spPr bwMode="auto">
              <a:xfrm flipV="1">
                <a:off x="793" y="3340"/>
                <a:ext cx="0" cy="4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7" name="Line 139"/>
              <p:cNvSpPr>
                <a:spLocks noChangeShapeType="1"/>
              </p:cNvSpPr>
              <p:nvPr/>
            </p:nvSpPr>
            <p:spPr bwMode="auto">
              <a:xfrm flipV="1">
                <a:off x="1492" y="3340"/>
                <a:ext cx="0" cy="4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graphicFrame>
            <p:nvGraphicFramePr>
              <p:cNvPr id="60" name="Object 2"/>
              <p:cNvGraphicFramePr>
                <a:graphicFrameLocks noChangeAspect="1"/>
              </p:cNvGraphicFramePr>
              <p:nvPr/>
            </p:nvGraphicFramePr>
            <p:xfrm>
              <a:off x="2344" y="2062"/>
              <a:ext cx="304" cy="1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8449" name="Formel" r:id="rId4" imgW="609480" imgH="304560" progId="Equation.3">
                      <p:embed/>
                    </p:oleObj>
                  </mc:Choice>
                  <mc:Fallback>
                    <p:oleObj name="Formel" r:id="rId4" imgW="609480" imgH="3045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lum contrast="-100000"/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44" y="2062"/>
                            <a:ext cx="304" cy="15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1" name="Freeform 143"/>
              <p:cNvSpPr>
                <a:spLocks/>
              </p:cNvSpPr>
              <p:nvPr/>
            </p:nvSpPr>
            <p:spPr bwMode="auto">
              <a:xfrm>
                <a:off x="525" y="2149"/>
                <a:ext cx="1933" cy="1245"/>
              </a:xfrm>
              <a:custGeom>
                <a:avLst/>
                <a:gdLst>
                  <a:gd name="T0" fmla="*/ 0 w 1933"/>
                  <a:gd name="T1" fmla="*/ 1245 h 1150"/>
                  <a:gd name="T2" fmla="*/ 72 w 1933"/>
                  <a:gd name="T3" fmla="*/ 1037 h 1150"/>
                  <a:gd name="T4" fmla="*/ 112 w 1933"/>
                  <a:gd name="T5" fmla="*/ 799 h 1150"/>
                  <a:gd name="T6" fmla="*/ 140 w 1933"/>
                  <a:gd name="T7" fmla="*/ 548 h 1150"/>
                  <a:gd name="T8" fmla="*/ 168 w 1933"/>
                  <a:gd name="T9" fmla="*/ 245 h 1150"/>
                  <a:gd name="T10" fmla="*/ 200 w 1933"/>
                  <a:gd name="T11" fmla="*/ 45 h 1150"/>
                  <a:gd name="T12" fmla="*/ 268 w 1933"/>
                  <a:gd name="T13" fmla="*/ 50 h 1150"/>
                  <a:gd name="T14" fmla="*/ 356 w 1933"/>
                  <a:gd name="T15" fmla="*/ 344 h 1150"/>
                  <a:gd name="T16" fmla="*/ 472 w 1933"/>
                  <a:gd name="T17" fmla="*/ 660 h 1150"/>
                  <a:gd name="T18" fmla="*/ 648 w 1933"/>
                  <a:gd name="T19" fmla="*/ 912 h 1150"/>
                  <a:gd name="T20" fmla="*/ 913 w 1933"/>
                  <a:gd name="T21" fmla="*/ 1104 h 1150"/>
                  <a:gd name="T22" fmla="*/ 1417 w 1933"/>
                  <a:gd name="T23" fmla="*/ 1195 h 1150"/>
                  <a:gd name="T24" fmla="*/ 1933 w 1933"/>
                  <a:gd name="T25" fmla="*/ 1228 h 115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33"/>
                  <a:gd name="T40" fmla="*/ 0 h 1150"/>
                  <a:gd name="T41" fmla="*/ 1933 w 1933"/>
                  <a:gd name="T42" fmla="*/ 1150 h 115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33" h="1150">
                    <a:moveTo>
                      <a:pt x="0" y="1150"/>
                    </a:moveTo>
                    <a:cubicBezTo>
                      <a:pt x="12" y="1118"/>
                      <a:pt x="53" y="1027"/>
                      <a:pt x="72" y="958"/>
                    </a:cubicBezTo>
                    <a:cubicBezTo>
                      <a:pt x="91" y="889"/>
                      <a:pt x="101" y="813"/>
                      <a:pt x="112" y="738"/>
                    </a:cubicBezTo>
                    <a:cubicBezTo>
                      <a:pt x="123" y="663"/>
                      <a:pt x="131" y="591"/>
                      <a:pt x="140" y="506"/>
                    </a:cubicBezTo>
                    <a:cubicBezTo>
                      <a:pt x="149" y="421"/>
                      <a:pt x="158" y="303"/>
                      <a:pt x="168" y="226"/>
                    </a:cubicBezTo>
                    <a:cubicBezTo>
                      <a:pt x="178" y="149"/>
                      <a:pt x="183" y="72"/>
                      <a:pt x="200" y="42"/>
                    </a:cubicBezTo>
                    <a:cubicBezTo>
                      <a:pt x="217" y="12"/>
                      <a:pt x="242" y="0"/>
                      <a:pt x="268" y="46"/>
                    </a:cubicBezTo>
                    <a:cubicBezTo>
                      <a:pt x="294" y="92"/>
                      <a:pt x="322" y="224"/>
                      <a:pt x="356" y="318"/>
                    </a:cubicBezTo>
                    <a:cubicBezTo>
                      <a:pt x="390" y="412"/>
                      <a:pt x="423" y="523"/>
                      <a:pt x="472" y="610"/>
                    </a:cubicBezTo>
                    <a:cubicBezTo>
                      <a:pt x="521" y="697"/>
                      <a:pt x="575" y="774"/>
                      <a:pt x="648" y="842"/>
                    </a:cubicBezTo>
                    <a:cubicBezTo>
                      <a:pt x="721" y="910"/>
                      <a:pt x="785" y="976"/>
                      <a:pt x="913" y="1020"/>
                    </a:cubicBezTo>
                    <a:cubicBezTo>
                      <a:pt x="1041" y="1064"/>
                      <a:pt x="1247" y="1085"/>
                      <a:pt x="1417" y="1104"/>
                    </a:cubicBezTo>
                    <a:cubicBezTo>
                      <a:pt x="1587" y="1123"/>
                      <a:pt x="1826" y="1128"/>
                      <a:pt x="1933" y="1134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2" name="Freeform 144"/>
              <p:cNvSpPr>
                <a:spLocks/>
              </p:cNvSpPr>
              <p:nvPr/>
            </p:nvSpPr>
            <p:spPr bwMode="auto">
              <a:xfrm>
                <a:off x="1031" y="2178"/>
                <a:ext cx="1314" cy="1204"/>
              </a:xfrm>
              <a:custGeom>
                <a:avLst/>
                <a:gdLst>
                  <a:gd name="T0" fmla="*/ 0 w 1314"/>
                  <a:gd name="T1" fmla="*/ 1204 h 1112"/>
                  <a:gd name="T2" fmla="*/ 374 w 1314"/>
                  <a:gd name="T3" fmla="*/ 1104 h 1112"/>
                  <a:gd name="T4" fmla="*/ 742 w 1314"/>
                  <a:gd name="T5" fmla="*/ 853 h 1112"/>
                  <a:gd name="T6" fmla="*/ 1074 w 1314"/>
                  <a:gd name="T7" fmla="*/ 463 h 1112"/>
                  <a:gd name="T8" fmla="*/ 1314 w 1314"/>
                  <a:gd name="T9" fmla="*/ 0 h 1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14"/>
                  <a:gd name="T16" fmla="*/ 0 h 1112"/>
                  <a:gd name="T17" fmla="*/ 1314 w 1314"/>
                  <a:gd name="T18" fmla="*/ 1112 h 1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14" h="1112">
                    <a:moveTo>
                      <a:pt x="0" y="1112"/>
                    </a:moveTo>
                    <a:cubicBezTo>
                      <a:pt x="62" y="1097"/>
                      <a:pt x="250" y="1074"/>
                      <a:pt x="374" y="1020"/>
                    </a:cubicBezTo>
                    <a:cubicBezTo>
                      <a:pt x="498" y="966"/>
                      <a:pt x="625" y="887"/>
                      <a:pt x="742" y="788"/>
                    </a:cubicBezTo>
                    <a:cubicBezTo>
                      <a:pt x="859" y="689"/>
                      <a:pt x="979" y="559"/>
                      <a:pt x="1074" y="428"/>
                    </a:cubicBezTo>
                    <a:cubicBezTo>
                      <a:pt x="1169" y="297"/>
                      <a:pt x="1264" y="89"/>
                      <a:pt x="1314" y="0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41" name="Line 145"/>
            <p:cNvSpPr>
              <a:spLocks noChangeShapeType="1"/>
            </p:cNvSpPr>
            <p:nvPr/>
          </p:nvSpPr>
          <p:spPr bwMode="auto">
            <a:xfrm>
              <a:off x="1360" y="3089"/>
              <a:ext cx="27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2" name="Rectangle 146"/>
            <p:cNvSpPr>
              <a:spLocks noChangeArrowheads="1"/>
            </p:cNvSpPr>
            <p:nvPr/>
          </p:nvSpPr>
          <p:spPr bwMode="auto">
            <a:xfrm>
              <a:off x="1329" y="2850"/>
              <a:ext cx="315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Comic Sans MS" pitchFamily="66" charset="0"/>
                  <a:sym typeface="Symbol" pitchFamily="18" charset="2"/>
                </a:rPr>
                <a:t>E</a:t>
              </a:r>
              <a:r>
                <a:rPr lang="en-US" sz="1400" baseline="-25000" dirty="0">
                  <a:solidFill>
                    <a:srgbClr val="000000"/>
                  </a:solidFill>
                  <a:latin typeface="Comic Sans MS" pitchFamily="66" charset="0"/>
                  <a:sym typeface="Symbol" pitchFamily="18" charset="2"/>
                </a:rPr>
                <a:t>0</a:t>
              </a:r>
              <a:endParaRPr lang="en-GB" sz="1400" baseline="-25000" dirty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endParaRPr>
            </a:p>
          </p:txBody>
        </p:sp>
      </p:grpSp>
      <p:sp>
        <p:nvSpPr>
          <p:cNvPr id="2" name="Rettangolo 1"/>
          <p:cNvSpPr/>
          <p:nvPr/>
        </p:nvSpPr>
        <p:spPr>
          <a:xfrm>
            <a:off x="395302" y="317653"/>
            <a:ext cx="77783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it-IT" sz="2800" b="1" dirty="0" err="1">
                <a:solidFill>
                  <a:srgbClr val="FF0000"/>
                </a:solidFill>
                <a:latin typeface="Comic Sans MS" pitchFamily="66" charset="0"/>
              </a:rPr>
              <a:t>Nuclear</a:t>
            </a:r>
            <a:r>
              <a:rPr lang="it-IT" sz="2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Comic Sans MS" pitchFamily="66" charset="0"/>
              </a:rPr>
              <a:t>reactions</a:t>
            </a:r>
            <a:r>
              <a:rPr lang="it-IT" sz="2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Comic Sans MS" pitchFamily="66" charset="0"/>
              </a:rPr>
              <a:t>at</a:t>
            </a:r>
            <a:r>
              <a:rPr lang="it-IT" sz="2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Comic Sans MS" pitchFamily="66" charset="0"/>
              </a:rPr>
              <a:t>astrophysical</a:t>
            </a:r>
            <a:r>
              <a:rPr lang="it-IT" sz="2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800" b="1" dirty="0" err="1">
                <a:solidFill>
                  <a:srgbClr val="FF0000"/>
                </a:solidFill>
                <a:latin typeface="Comic Sans MS" pitchFamily="66" charset="0"/>
              </a:rPr>
              <a:t>energies</a:t>
            </a:r>
            <a:endParaRPr lang="it-IT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4</a:t>
            </a:fld>
            <a:endParaRPr lang="it-IT"/>
          </a:p>
        </p:txBody>
      </p:sp>
      <p:sp>
        <p:nvSpPr>
          <p:cNvPr id="3" name="Freccia giù 2"/>
          <p:cNvSpPr/>
          <p:nvPr/>
        </p:nvSpPr>
        <p:spPr>
          <a:xfrm>
            <a:off x="6080589" y="3126934"/>
            <a:ext cx="402167" cy="50802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8474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tangolo 52"/>
          <p:cNvSpPr/>
          <p:nvPr/>
        </p:nvSpPr>
        <p:spPr>
          <a:xfrm>
            <a:off x="1727994" y="116417"/>
            <a:ext cx="5976937" cy="8366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+mn-cs"/>
              </a:rPr>
              <a:t>EXPERIMENTAL  </a:t>
            </a:r>
            <a:r>
              <a:rPr lang="en-GB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+mn-cs"/>
              </a:rPr>
              <a:t>SOLU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+mn-cs"/>
              </a:rPr>
              <a:t>TIONS	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+mn-cs"/>
              </a:rPr>
              <a:t>(uncertainties in the extrapolation)</a:t>
            </a:r>
          </a:p>
        </p:txBody>
      </p:sp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179389" y="1628775"/>
            <a:ext cx="41703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GB" sz="1400" b="1" dirty="0">
                <a:solidFill>
                  <a:srgbClr val="FF0000"/>
                </a:solidFill>
                <a:effectLst/>
                <a:latin typeface="Comic Sans MS" pitchFamily="66" charset="0"/>
              </a:rPr>
              <a:t>TO INCREASE THE  NUMBER OF</a:t>
            </a:r>
          </a:p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rgbClr val="FF0000"/>
                </a:solidFill>
                <a:effectLst/>
                <a:latin typeface="Comic Sans MS" pitchFamily="66" charset="0"/>
              </a:rPr>
              <a:t>   DETECTED PARTICLES</a:t>
            </a:r>
            <a:endParaRPr lang="it-IT" sz="1400" b="1" dirty="0">
              <a:solidFill>
                <a:srgbClr val="FF0000"/>
              </a:solidFill>
              <a:effectLst/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GB" sz="1600" b="1" dirty="0">
                <a:latin typeface="Comic Sans MS" pitchFamily="66" charset="0"/>
              </a:rPr>
              <a:t>  </a:t>
            </a:r>
            <a:r>
              <a:rPr lang="en-GB" sz="1400" b="1" dirty="0">
                <a:latin typeface="Comic Sans MS" pitchFamily="66" charset="0"/>
              </a:rPr>
              <a:t>4 </a:t>
            </a:r>
            <a:r>
              <a:rPr lang="en-GB" sz="1400" b="1" dirty="0">
                <a:latin typeface="Symbol" pitchFamily="18" charset="2"/>
              </a:rPr>
              <a:t>p</a:t>
            </a:r>
            <a:r>
              <a:rPr lang="en-GB" sz="1400" b="1" dirty="0">
                <a:latin typeface="Comic Sans MS" pitchFamily="66" charset="0"/>
              </a:rPr>
              <a:t> detectors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GB" sz="1400" b="1" dirty="0">
                <a:latin typeface="Comic Sans MS" pitchFamily="66" charset="0"/>
              </a:rPr>
              <a:t>   New accelerator  at high beam intensity          </a:t>
            </a:r>
          </a:p>
        </p:txBody>
      </p:sp>
      <p:sp>
        <p:nvSpPr>
          <p:cNvPr id="23557" name="Text Box 1033"/>
          <p:cNvSpPr txBox="1">
            <a:spLocks noChangeArrowheads="1"/>
          </p:cNvSpPr>
          <p:nvPr/>
        </p:nvSpPr>
        <p:spPr bwMode="auto">
          <a:xfrm>
            <a:off x="4967288" y="1749954"/>
            <a:ext cx="41767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GB" sz="1400" b="1" dirty="0">
                <a:solidFill>
                  <a:srgbClr val="FF0000"/>
                </a:solidFill>
                <a:latin typeface="Comic Sans MS" pitchFamily="66" charset="0"/>
              </a:rPr>
              <a:t>TO REDUCE THE </a:t>
            </a:r>
            <a:r>
              <a:rPr lang="en-GB" sz="1400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BACKGROUND 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GB" sz="1400" b="1" dirty="0">
                <a:latin typeface="Comic Sans MS" pitchFamily="66" charset="0"/>
                <a:cs typeface="Times New Roman" pitchFamily="18" charset="0"/>
              </a:rPr>
              <a:t>Use of laboratory with natural shield -  (underground physics-for instance LUNA experiment at LNGS-Italy )</a:t>
            </a:r>
            <a:endParaRPr lang="it-IT" sz="1400" b="1" dirty="0">
              <a:latin typeface="Comic Sans MS" pitchFamily="66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GB" sz="1600" b="1" dirty="0">
              <a:solidFill>
                <a:srgbClr val="000000"/>
              </a:solidFill>
              <a:latin typeface="Comic Sans MS" pitchFamily="66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GB" sz="1600" b="1" dirty="0">
              <a:solidFill>
                <a:srgbClr val="00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59" name="Rettangolo 58"/>
          <p:cNvSpPr/>
          <p:nvPr/>
        </p:nvSpPr>
        <p:spPr>
          <a:xfrm>
            <a:off x="73025" y="3540654"/>
            <a:ext cx="8820150" cy="6461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FFFFFF"/>
                </a:solidFill>
                <a:latin typeface="Comic Sans MS" charset="0"/>
                <a:cs typeface="+mn-cs"/>
              </a:rPr>
              <a:t>The  experimental technique were improved and some experiments were performed at Gamow energy.</a:t>
            </a:r>
          </a:p>
        </p:txBody>
      </p:sp>
      <p:pic>
        <p:nvPicPr>
          <p:cNvPr id="60" name="Picture 9" descr="luna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257294"/>
            <a:ext cx="3387195" cy="244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CasellaDiTesto 60"/>
          <p:cNvSpPr txBox="1">
            <a:spLocks noChangeArrowheads="1"/>
          </p:cNvSpPr>
          <p:nvPr/>
        </p:nvSpPr>
        <p:spPr bwMode="auto">
          <a:xfrm>
            <a:off x="3348038" y="5661025"/>
            <a:ext cx="5616575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>
                <a:latin typeface="Comic Sans MS" pitchFamily="66" charset="0"/>
              </a:rPr>
              <a:t>IN THE ULTRA-LOW ENERGY (</a:t>
            </a:r>
            <a:r>
              <a:rPr lang="en-GB" b="1">
                <a:solidFill>
                  <a:srgbClr val="FF0000"/>
                </a:solidFill>
                <a:latin typeface="Comic Sans MS" pitchFamily="66" charset="0"/>
              </a:rPr>
              <a:t>GAMOW ENERGY</a:t>
            </a:r>
            <a:r>
              <a:rPr lang="en-GB" b="1">
                <a:latin typeface="Comic Sans MS" pitchFamily="66" charset="0"/>
              </a:rPr>
              <a:t>) NEW EFFECT WERE DISCOVERED</a:t>
            </a:r>
          </a:p>
          <a:p>
            <a:pPr algn="ctr">
              <a:spcBef>
                <a:spcPct val="50000"/>
              </a:spcBef>
            </a:pPr>
            <a:endParaRPr lang="en-GB" b="1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2" name="CasellaDiTesto 61"/>
          <p:cNvSpPr txBox="1"/>
          <p:nvPr/>
        </p:nvSpPr>
        <p:spPr>
          <a:xfrm>
            <a:off x="5076825" y="4868863"/>
            <a:ext cx="179863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BUT……</a:t>
            </a:r>
            <a:endParaRPr lang="it-IT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6732588" y="4437063"/>
          <a:ext cx="738187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6" name="Clip" r:id="rId4" imgW="1857600" imgH="3995640" progId="">
                  <p:embed/>
                </p:oleObj>
              </mc:Choice>
              <mc:Fallback>
                <p:oleObj name="Clip" r:id="rId4" imgW="1857600" imgH="3995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4437063"/>
                        <a:ext cx="738187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699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2" name="CasellaDiTesto 3"/>
          <p:cNvSpPr txBox="1">
            <a:spLocks noChangeArrowheads="1"/>
          </p:cNvSpPr>
          <p:nvPr/>
        </p:nvSpPr>
        <p:spPr bwMode="auto">
          <a:xfrm>
            <a:off x="1197505" y="1052513"/>
            <a:ext cx="66436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b="1" dirty="0" err="1">
                <a:latin typeface="Comic Sans MS" pitchFamily="66" charset="0"/>
              </a:rPr>
              <a:t>Possible</a:t>
            </a:r>
            <a:r>
              <a:rPr lang="it-IT" b="1" dirty="0">
                <a:latin typeface="Comic Sans MS" pitchFamily="66" charset="0"/>
              </a:rPr>
              <a:t> </a:t>
            </a:r>
            <a:r>
              <a:rPr lang="it-IT" b="1" dirty="0" err="1">
                <a:latin typeface="Comic Sans MS" pitchFamily="66" charset="0"/>
              </a:rPr>
              <a:t>solutions</a:t>
            </a:r>
            <a:r>
              <a:rPr lang="it-IT" b="1" dirty="0">
                <a:latin typeface="Comic Sans MS" pitchFamily="66" charset="0"/>
              </a:rPr>
              <a:t> to </a:t>
            </a:r>
            <a:r>
              <a:rPr lang="it-IT" b="1" dirty="0" err="1">
                <a:latin typeface="Comic Sans MS" pitchFamily="66" charset="0"/>
              </a:rPr>
              <a:t>improve</a:t>
            </a:r>
            <a:r>
              <a:rPr lang="it-IT" b="1" dirty="0">
                <a:latin typeface="Comic Sans MS" pitchFamily="66" charset="0"/>
              </a:rPr>
              <a:t> the </a:t>
            </a:r>
            <a:r>
              <a:rPr lang="it-IT" b="1" dirty="0" err="1">
                <a:latin typeface="Comic Sans MS" pitchFamily="66" charset="0"/>
              </a:rPr>
              <a:t>signal</a:t>
            </a:r>
            <a:r>
              <a:rPr lang="it-IT" b="1" dirty="0">
                <a:latin typeface="Comic Sans MS" pitchFamily="66" charset="0"/>
              </a:rPr>
              <a:t>/</a:t>
            </a:r>
            <a:r>
              <a:rPr lang="it-IT" b="1" dirty="0" err="1">
                <a:latin typeface="Comic Sans MS" pitchFamily="66" charset="0"/>
              </a:rPr>
              <a:t>noise</a:t>
            </a:r>
            <a:r>
              <a:rPr lang="it-IT" b="1" dirty="0">
                <a:latin typeface="Comic Sans MS" pitchFamily="66" charset="0"/>
              </a:rPr>
              <a:t> ratio:</a:t>
            </a: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058864"/>
              </p:ext>
            </p:extLst>
          </p:nvPr>
        </p:nvGraphicFramePr>
        <p:xfrm>
          <a:off x="3129491" y="3045354"/>
          <a:ext cx="30988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17" name="Equation" r:id="rId6" imgW="1562040" imgH="253800" progId="Equation.3">
                  <p:embed/>
                </p:oleObj>
              </mc:Choice>
              <mc:Fallback>
                <p:oleObj name="Equation" r:id="rId6" imgW="15620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9491" y="3045354"/>
                        <a:ext cx="3098800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640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1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195736" y="188640"/>
            <a:ext cx="545601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kern="10" dirty="0">
                <a:ln>
                  <a:prstDash val="solid"/>
                </a:ln>
                <a:solidFill>
                  <a:srgbClr val="FF0000"/>
                </a:solidFill>
                <a:latin typeface="Comic Sans MS" pitchFamily="66" charset="0"/>
                <a:ea typeface="Arial Black"/>
                <a:cs typeface="Arial Black"/>
              </a:rPr>
              <a:t>Electron screening </a:t>
            </a:r>
            <a:endParaRPr lang="it-IT" sz="4000" b="1" dirty="0">
              <a:ln>
                <a:prstDash val="solid"/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2534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237" y="1663811"/>
            <a:ext cx="3296179" cy="239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5" name="Gruppo 30"/>
          <p:cNvGrpSpPr>
            <a:grpSpLocks/>
          </p:cNvGrpSpPr>
          <p:nvPr/>
        </p:nvGrpSpPr>
        <p:grpSpPr bwMode="auto">
          <a:xfrm>
            <a:off x="6206052" y="4459818"/>
            <a:ext cx="2303463" cy="431800"/>
            <a:chOff x="467544" y="4437112"/>
            <a:chExt cx="2304256" cy="432048"/>
          </a:xfrm>
        </p:grpSpPr>
        <p:sp>
          <p:nvSpPr>
            <p:cNvPr id="12" name="Rettangolo 11"/>
            <p:cNvSpPr/>
            <p:nvPr/>
          </p:nvSpPr>
          <p:spPr>
            <a:xfrm>
              <a:off x="467544" y="4437112"/>
              <a:ext cx="2304256" cy="4320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graphicFrame>
          <p:nvGraphicFramePr>
            <p:cNvPr id="22532" name="Object 5"/>
            <p:cNvGraphicFramePr>
              <a:graphicFrameLocks noChangeAspect="1"/>
            </p:cNvGraphicFramePr>
            <p:nvPr/>
          </p:nvGraphicFramePr>
          <p:xfrm>
            <a:off x="467544" y="4437112"/>
            <a:ext cx="2215762" cy="4320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546" name="Equation" r:id="rId5" imgW="1104900" imgH="215900" progId="Equation.3">
                    <p:embed/>
                  </p:oleObj>
                </mc:Choice>
                <mc:Fallback>
                  <p:oleObj name="Equation" r:id="rId5" imgW="11049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544" y="4437112"/>
                          <a:ext cx="2215762" cy="43204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Rettangolo 12"/>
          <p:cNvSpPr/>
          <p:nvPr/>
        </p:nvSpPr>
        <p:spPr>
          <a:xfrm>
            <a:off x="179388" y="836613"/>
            <a:ext cx="8640762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latin typeface="Comic Sans MS" pitchFamily="66" charset="0"/>
              </a:rPr>
              <a:t>At </a:t>
            </a:r>
            <a:r>
              <a:rPr lang="it-IT" sz="1600" b="1" dirty="0" err="1">
                <a:latin typeface="Comic Sans MS" pitchFamily="66" charset="0"/>
              </a:rPr>
              <a:t>astrophysical</a:t>
            </a:r>
            <a:r>
              <a:rPr lang="it-IT" sz="1600" b="1" dirty="0">
                <a:latin typeface="Comic Sans MS" pitchFamily="66" charset="0"/>
              </a:rPr>
              <a:t> </a:t>
            </a:r>
            <a:r>
              <a:rPr lang="it-IT" sz="1600" b="1" dirty="0" err="1">
                <a:latin typeface="Comic Sans MS" pitchFamily="66" charset="0"/>
              </a:rPr>
              <a:t>energies</a:t>
            </a:r>
            <a:r>
              <a:rPr lang="it-IT" sz="1600" b="1" dirty="0">
                <a:latin typeface="Comic Sans MS" pitchFamily="66" charset="0"/>
              </a:rPr>
              <a:t> the </a:t>
            </a:r>
            <a:r>
              <a:rPr lang="it-IT" sz="1600" b="1" dirty="0" err="1">
                <a:latin typeface="Comic Sans MS" pitchFamily="66" charset="0"/>
              </a:rPr>
              <a:t>presence</a:t>
            </a:r>
            <a:r>
              <a:rPr lang="it-IT" sz="1600" b="1" dirty="0">
                <a:latin typeface="Comic Sans MS" pitchFamily="66" charset="0"/>
              </a:rPr>
              <a:t> of electron </a:t>
            </a:r>
            <a:r>
              <a:rPr lang="it-IT" sz="1600" b="1" dirty="0" err="1">
                <a:latin typeface="Comic Sans MS" pitchFamily="66" charset="0"/>
              </a:rPr>
              <a:t>clouds</a:t>
            </a:r>
            <a:r>
              <a:rPr lang="it-IT" sz="1600" b="1" dirty="0">
                <a:latin typeface="Comic Sans MS" pitchFamily="66" charset="0"/>
              </a:rPr>
              <a:t> must be </a:t>
            </a:r>
            <a:r>
              <a:rPr lang="it-IT" sz="1600" b="1" dirty="0" err="1">
                <a:latin typeface="Comic Sans MS" pitchFamily="66" charset="0"/>
              </a:rPr>
              <a:t>taken</a:t>
            </a:r>
            <a:r>
              <a:rPr lang="it-IT" sz="1600" b="1" dirty="0">
                <a:latin typeface="Comic Sans MS" pitchFamily="66" charset="0"/>
              </a:rPr>
              <a:t> </a:t>
            </a:r>
            <a:r>
              <a:rPr lang="it-IT" sz="1600" b="1" dirty="0" err="1">
                <a:latin typeface="Comic Sans MS" pitchFamily="66" charset="0"/>
              </a:rPr>
              <a:t>into</a:t>
            </a:r>
            <a:r>
              <a:rPr lang="it-IT" sz="1600" b="1" dirty="0">
                <a:latin typeface="Comic Sans MS" pitchFamily="66" charset="0"/>
              </a:rPr>
              <a:t> account in </a:t>
            </a:r>
            <a:r>
              <a:rPr lang="it-IT" sz="1600" b="1" dirty="0" err="1">
                <a:latin typeface="Comic Sans MS" pitchFamily="66" charset="0"/>
              </a:rPr>
              <a:t>laboratory</a:t>
            </a:r>
            <a:r>
              <a:rPr lang="it-IT" sz="1600" b="1" dirty="0">
                <a:latin typeface="Comic Sans MS" pitchFamily="66" charset="0"/>
              </a:rPr>
              <a:t> </a:t>
            </a:r>
            <a:r>
              <a:rPr lang="it-IT" sz="1600" b="1" dirty="0" err="1" smtClean="0">
                <a:latin typeface="Comic Sans MS" pitchFamily="66" charset="0"/>
              </a:rPr>
              <a:t>experiments</a:t>
            </a:r>
            <a:r>
              <a:rPr lang="it-IT" sz="1600" b="1" dirty="0" smtClean="0">
                <a:latin typeface="Comic Sans MS" pitchFamily="66" charset="0"/>
              </a:rPr>
              <a:t>. The </a:t>
            </a:r>
            <a:r>
              <a:rPr lang="it-IT" sz="1600" b="1" dirty="0" err="1" smtClean="0">
                <a:latin typeface="Comic Sans MS" pitchFamily="66" charset="0"/>
              </a:rPr>
              <a:t>atomic</a:t>
            </a:r>
            <a:r>
              <a:rPr lang="it-IT" sz="1600" b="1" dirty="0" smtClean="0">
                <a:latin typeface="Comic Sans MS" pitchFamily="66" charset="0"/>
              </a:rPr>
              <a:t> </a:t>
            </a:r>
            <a:r>
              <a:rPr lang="it-IT" sz="1600" b="1" dirty="0" err="1" smtClean="0">
                <a:latin typeface="Comic Sans MS" pitchFamily="66" charset="0"/>
              </a:rPr>
              <a:t>cloud</a:t>
            </a:r>
            <a:r>
              <a:rPr lang="it-IT" sz="1600" b="1" dirty="0" smtClean="0">
                <a:latin typeface="Comic Sans MS" pitchFamily="66" charset="0"/>
              </a:rPr>
              <a:t> </a:t>
            </a:r>
            <a:r>
              <a:rPr lang="it-IT" sz="1600" b="1" dirty="0" err="1" smtClean="0">
                <a:latin typeface="Comic Sans MS" pitchFamily="66" charset="0"/>
              </a:rPr>
              <a:t>surrounding</a:t>
            </a:r>
            <a:r>
              <a:rPr lang="it-IT" sz="1600" b="1" dirty="0" smtClean="0">
                <a:latin typeface="Comic Sans MS" pitchFamily="66" charset="0"/>
              </a:rPr>
              <a:t> the </a:t>
            </a:r>
            <a:r>
              <a:rPr lang="it-IT" sz="1600" b="1" dirty="0" err="1" smtClean="0">
                <a:latin typeface="Comic Sans MS" pitchFamily="66" charset="0"/>
              </a:rPr>
              <a:t>nucleus</a:t>
            </a:r>
            <a:r>
              <a:rPr lang="it-IT" sz="1600" b="1" dirty="0" smtClean="0">
                <a:latin typeface="Comic Sans MS" pitchFamily="66" charset="0"/>
              </a:rPr>
              <a:t>  </a:t>
            </a:r>
            <a:r>
              <a:rPr lang="it-IT" sz="1600" b="1" dirty="0" err="1" smtClean="0">
                <a:latin typeface="Comic Sans MS" pitchFamily="66" charset="0"/>
              </a:rPr>
              <a:t>acts</a:t>
            </a:r>
            <a:r>
              <a:rPr lang="it-IT" sz="1600" b="1" dirty="0" smtClean="0">
                <a:latin typeface="Comic Sans MS" pitchFamily="66" charset="0"/>
              </a:rPr>
              <a:t> </a:t>
            </a:r>
            <a:r>
              <a:rPr lang="it-IT" sz="1600" b="1" dirty="0" err="1" smtClean="0">
                <a:latin typeface="Comic Sans MS" pitchFamily="66" charset="0"/>
              </a:rPr>
              <a:t>as</a:t>
            </a:r>
            <a:r>
              <a:rPr lang="it-IT" sz="1600" b="1" dirty="0" smtClean="0">
                <a:latin typeface="Comic Sans MS" pitchFamily="66" charset="0"/>
              </a:rPr>
              <a:t> a screening </a:t>
            </a:r>
            <a:r>
              <a:rPr lang="it-IT" sz="1600" b="1" dirty="0" err="1" smtClean="0">
                <a:latin typeface="Comic Sans MS" pitchFamily="66" charset="0"/>
              </a:rPr>
              <a:t>potential</a:t>
            </a:r>
            <a:r>
              <a:rPr lang="it-IT" sz="1600" b="1" dirty="0" smtClean="0">
                <a:latin typeface="Comic Sans MS" pitchFamily="66" charset="0"/>
              </a:rPr>
              <a:t> Ue.</a:t>
            </a:r>
            <a:endParaRPr lang="it-IT" sz="1600" b="1" dirty="0"/>
          </a:p>
        </p:txBody>
      </p:sp>
      <p:grpSp>
        <p:nvGrpSpPr>
          <p:cNvPr id="22537" name="Group 2063"/>
          <p:cNvGrpSpPr>
            <a:grpSpLocks/>
          </p:cNvGrpSpPr>
          <p:nvPr/>
        </p:nvGrpSpPr>
        <p:grpSpPr bwMode="auto">
          <a:xfrm>
            <a:off x="5511801" y="1548906"/>
            <a:ext cx="3147114" cy="2507082"/>
            <a:chOff x="3529" y="2373"/>
            <a:chExt cx="2261" cy="1611"/>
          </a:xfrm>
        </p:grpSpPr>
        <p:pic>
          <p:nvPicPr>
            <p:cNvPr id="22555" name="Picture 2065" descr="::1.jpg"/>
            <p:cNvPicPr>
              <a:picLocks noChangeAspect="1" noChangeArrowheads="1"/>
            </p:cNvPicPr>
            <p:nvPr/>
          </p:nvPicPr>
          <p:blipFill>
            <a:blip r:embed="rId7">
              <a:lum bright="-40000" contrast="60000"/>
            </a:blip>
            <a:srcRect/>
            <a:stretch>
              <a:fillRect/>
            </a:stretch>
          </p:blipFill>
          <p:spPr bwMode="auto">
            <a:xfrm>
              <a:off x="3529" y="2373"/>
              <a:ext cx="2261" cy="1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56" name="Rectangle 2069"/>
            <p:cNvSpPr>
              <a:spLocks noChangeArrowheads="1"/>
            </p:cNvSpPr>
            <p:nvPr/>
          </p:nvSpPr>
          <p:spPr bwMode="auto">
            <a:xfrm>
              <a:off x="4498" y="2483"/>
              <a:ext cx="1232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GB" sz="2000" b="1" baseline="30000" dirty="0">
                  <a:solidFill>
                    <a:srgbClr val="000090"/>
                  </a:solidFill>
                  <a:latin typeface="Comic Sans MS" pitchFamily="66" charset="0"/>
                </a:rPr>
                <a:t>3</a:t>
              </a:r>
              <a:r>
                <a:rPr lang="en-GB" sz="2000" b="1" dirty="0">
                  <a:solidFill>
                    <a:srgbClr val="000090"/>
                  </a:solidFill>
                  <a:latin typeface="Comic Sans MS" pitchFamily="66" charset="0"/>
                </a:rPr>
                <a:t>He(</a:t>
              </a:r>
              <a:r>
                <a:rPr lang="en-GB" sz="2000" b="1" dirty="0" err="1">
                  <a:solidFill>
                    <a:srgbClr val="000090"/>
                  </a:solidFill>
                  <a:latin typeface="Comic Sans MS" pitchFamily="66" charset="0"/>
                </a:rPr>
                <a:t>d,</a:t>
              </a:r>
              <a:r>
                <a:rPr lang="en-GB" sz="2000" b="1" dirty="0" err="1">
                  <a:solidFill>
                    <a:srgbClr val="000090"/>
                  </a:solidFill>
                  <a:latin typeface="Comic Sans MS" pitchFamily="66" charset="0"/>
                  <a:sym typeface="Wingdings" pitchFamily="2" charset="2"/>
                </a:rPr>
                <a:t>p</a:t>
              </a:r>
              <a:r>
                <a:rPr lang="en-GB" sz="2000" b="1" dirty="0">
                  <a:solidFill>
                    <a:srgbClr val="000090"/>
                  </a:solidFill>
                  <a:latin typeface="Comic Sans MS" pitchFamily="66" charset="0"/>
                  <a:sym typeface="Wingdings" pitchFamily="2" charset="2"/>
                </a:rPr>
                <a:t>)</a:t>
              </a:r>
              <a:r>
                <a:rPr lang="en-GB" sz="2000" b="1" baseline="30000" dirty="0">
                  <a:solidFill>
                    <a:srgbClr val="000090"/>
                  </a:solidFill>
                  <a:latin typeface="Comic Sans MS" pitchFamily="66" charset="0"/>
                </a:rPr>
                <a:t>4</a:t>
              </a:r>
              <a:r>
                <a:rPr lang="en-GB" sz="2000" b="1" dirty="0">
                  <a:solidFill>
                    <a:srgbClr val="000090"/>
                  </a:solidFill>
                  <a:latin typeface="Comic Sans MS" pitchFamily="66" charset="0"/>
                </a:rPr>
                <a:t>He</a:t>
              </a:r>
            </a:p>
          </p:txBody>
        </p:sp>
      </p:grpSp>
      <p:cxnSp>
        <p:nvCxnSpPr>
          <p:cNvPr id="20" name="Connettore 1 19"/>
          <p:cNvCxnSpPr/>
          <p:nvPr/>
        </p:nvCxnSpPr>
        <p:spPr>
          <a:xfrm flipV="1">
            <a:off x="5967138" y="2889985"/>
            <a:ext cx="2608262" cy="5572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uppo 41"/>
          <p:cNvGrpSpPr>
            <a:grpSpLocks/>
          </p:cNvGrpSpPr>
          <p:nvPr/>
        </p:nvGrpSpPr>
        <p:grpSpPr bwMode="auto">
          <a:xfrm>
            <a:off x="6048535" y="1667610"/>
            <a:ext cx="2613025" cy="1441450"/>
            <a:chOff x="5436096" y="1556792"/>
            <a:chExt cx="2613591" cy="1526939"/>
          </a:xfrm>
        </p:grpSpPr>
        <p:cxnSp>
          <p:nvCxnSpPr>
            <p:cNvPr id="29" name="Connettore 1 28"/>
            <p:cNvCxnSpPr/>
            <p:nvPr/>
          </p:nvCxnSpPr>
          <p:spPr>
            <a:xfrm flipH="1">
              <a:off x="6517418" y="2757491"/>
              <a:ext cx="1532269" cy="311105"/>
            </a:xfrm>
            <a:prstGeom prst="line">
              <a:avLst/>
            </a:prstGeom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52" name="Gruppo 40"/>
            <p:cNvGrpSpPr>
              <a:grpSpLocks/>
            </p:cNvGrpSpPr>
            <p:nvPr/>
          </p:nvGrpSpPr>
          <p:grpSpPr bwMode="auto">
            <a:xfrm>
              <a:off x="5436096" y="1556792"/>
              <a:ext cx="2215988" cy="1526939"/>
              <a:chOff x="5436096" y="1556792"/>
              <a:chExt cx="2215988" cy="1526939"/>
            </a:xfrm>
          </p:grpSpPr>
          <p:cxnSp>
            <p:nvCxnSpPr>
              <p:cNvPr id="21" name="Connettore 1 20"/>
              <p:cNvCxnSpPr>
                <a:endCxn id="32" idx="0"/>
              </p:cNvCxnSpPr>
              <p:nvPr/>
            </p:nvCxnSpPr>
            <p:spPr>
              <a:xfrm rot="16200000" flipH="1">
                <a:off x="5012546" y="1980342"/>
                <a:ext cx="1294871" cy="447772"/>
              </a:xfrm>
              <a:prstGeom prst="line">
                <a:avLst/>
              </a:prstGeom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Figura a mano libera 31"/>
              <p:cNvSpPr/>
              <p:nvPr/>
            </p:nvSpPr>
            <p:spPr>
              <a:xfrm>
                <a:off x="5883868" y="2839891"/>
                <a:ext cx="1768858" cy="243840"/>
              </a:xfrm>
              <a:custGeom>
                <a:avLst/>
                <a:gdLst>
                  <a:gd name="connsiteX0" fmla="*/ 0 w 1768642"/>
                  <a:gd name="connsiteY0" fmla="*/ 12032 h 244642"/>
                  <a:gd name="connsiteX1" fmla="*/ 601579 w 1768642"/>
                  <a:gd name="connsiteY1" fmla="*/ 240632 h 244642"/>
                  <a:gd name="connsiteX2" fmla="*/ 1600200 w 1768642"/>
                  <a:gd name="connsiteY2" fmla="*/ 36095 h 244642"/>
                  <a:gd name="connsiteX3" fmla="*/ 1612232 w 1768642"/>
                  <a:gd name="connsiteY3" fmla="*/ 24064 h 244642"/>
                  <a:gd name="connsiteX4" fmla="*/ 1720516 w 1768642"/>
                  <a:gd name="connsiteY4" fmla="*/ 1 h 244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642" h="244642">
                    <a:moveTo>
                      <a:pt x="0" y="12032"/>
                    </a:moveTo>
                    <a:cubicBezTo>
                      <a:pt x="167439" y="124327"/>
                      <a:pt x="334879" y="236622"/>
                      <a:pt x="601579" y="240632"/>
                    </a:cubicBezTo>
                    <a:cubicBezTo>
                      <a:pt x="868279" y="244642"/>
                      <a:pt x="1431758" y="72190"/>
                      <a:pt x="1600200" y="36095"/>
                    </a:cubicBezTo>
                    <a:cubicBezTo>
                      <a:pt x="1768642" y="0"/>
                      <a:pt x="1592179" y="30080"/>
                      <a:pt x="1612232" y="24064"/>
                    </a:cubicBezTo>
                    <a:cubicBezTo>
                      <a:pt x="1632285" y="18048"/>
                      <a:pt x="1676400" y="9024"/>
                      <a:pt x="1720516" y="1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</p:grp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53446" y="4001616"/>
            <a:ext cx="5995089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0090"/>
                </a:solidFill>
                <a:latin typeface="Comic Sans MS" charset="0"/>
                <a:cs typeface="+mn-cs"/>
              </a:rPr>
              <a:t>Enhancement in the astrophysical S</a:t>
            </a:r>
            <a:r>
              <a:rPr lang="it-IT" sz="1600" baseline="-25000" dirty="0">
                <a:solidFill>
                  <a:srgbClr val="000090"/>
                </a:solidFill>
                <a:latin typeface="Comic Sans MS" charset="0"/>
                <a:cs typeface="+mn-cs"/>
              </a:rPr>
              <a:t>b</a:t>
            </a:r>
            <a:r>
              <a:rPr lang="en-GB" sz="1600" dirty="0">
                <a:solidFill>
                  <a:srgbClr val="000090"/>
                </a:solidFill>
                <a:latin typeface="Comic Sans MS" charset="0"/>
                <a:cs typeface="+mn-cs"/>
              </a:rPr>
              <a:t>(E)-factor</a:t>
            </a:r>
            <a:endParaRPr lang="it-IT" sz="1600" u="sng" baseline="-25000" dirty="0">
              <a:solidFill>
                <a:srgbClr val="FF0000"/>
              </a:solidFill>
              <a:latin typeface="Comic Sans MS" charset="0"/>
              <a:cs typeface="+mn-cs"/>
            </a:endParaRPr>
          </a:p>
        </p:txBody>
      </p:sp>
      <p:sp>
        <p:nvSpPr>
          <p:cNvPr id="37" name="Rettangolo 36"/>
          <p:cNvSpPr>
            <a:spLocks noChangeArrowheads="1"/>
          </p:cNvSpPr>
          <p:nvPr/>
        </p:nvSpPr>
        <p:spPr bwMode="auto">
          <a:xfrm>
            <a:off x="-519642" y="5382684"/>
            <a:ext cx="2808288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sz="1600" b="1" dirty="0">
                <a:solidFill>
                  <a:srgbClr val="FF0000"/>
                </a:solidFill>
                <a:latin typeface="Comic Sans MS" pitchFamily="66" charset="0"/>
              </a:rPr>
              <a:t>Obtained by extrapolation</a:t>
            </a:r>
          </a:p>
          <a:p>
            <a:pPr algn="ctr"/>
            <a:endParaRPr lang="en-GB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8" name="CasellaDiTesto 23"/>
          <p:cNvSpPr txBox="1">
            <a:spLocks noChangeArrowheads="1"/>
          </p:cNvSpPr>
          <p:nvPr/>
        </p:nvSpPr>
        <p:spPr bwMode="auto">
          <a:xfrm>
            <a:off x="53446" y="4602163"/>
            <a:ext cx="23764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 dirty="0">
                <a:solidFill>
                  <a:srgbClr val="00B050"/>
                </a:solidFill>
                <a:latin typeface="Comic Sans MS" pitchFamily="66" charset="0"/>
              </a:rPr>
              <a:t>Directly measured </a:t>
            </a:r>
            <a:endParaRPr lang="it-IT" sz="1600" dirty="0">
              <a:solidFill>
                <a:srgbClr val="00B050"/>
              </a:solidFill>
              <a:latin typeface="Constantia" pitchFamily="18" charset="0"/>
            </a:endParaRPr>
          </a:p>
        </p:txBody>
      </p:sp>
      <p:grpSp>
        <p:nvGrpSpPr>
          <p:cNvPr id="22544" name="Gruppo 34"/>
          <p:cNvGrpSpPr>
            <a:grpSpLocks/>
          </p:cNvGrpSpPr>
          <p:nvPr/>
        </p:nvGrpSpPr>
        <p:grpSpPr bwMode="auto">
          <a:xfrm>
            <a:off x="1979613" y="4785595"/>
            <a:ext cx="3532188" cy="848983"/>
            <a:chOff x="-958569" y="6250187"/>
            <a:chExt cx="4017489" cy="1004670"/>
          </a:xfrm>
        </p:grpSpPr>
        <p:graphicFrame>
          <p:nvGraphicFramePr>
            <p:cNvPr id="2253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49377941"/>
                </p:ext>
              </p:extLst>
            </p:nvPr>
          </p:nvGraphicFramePr>
          <p:xfrm>
            <a:off x="-958569" y="6281107"/>
            <a:ext cx="4017489" cy="973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547" name="Equation" r:id="rId8" imgW="2095500" imgH="546100" progId="Equation.3">
                    <p:embed/>
                  </p:oleObj>
                </mc:Choice>
                <mc:Fallback>
                  <p:oleObj name="Equation" r:id="rId8" imgW="2095500" imgH="546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58569" y="6281107"/>
                          <a:ext cx="4017489" cy="9737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" name="Ovale 58"/>
            <p:cNvSpPr/>
            <p:nvPr/>
          </p:nvSpPr>
          <p:spPr>
            <a:xfrm>
              <a:off x="2130233" y="6250187"/>
              <a:ext cx="497747" cy="57031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22545" name="CasellaDiTesto 62"/>
          <p:cNvSpPr txBox="1">
            <a:spLocks noChangeArrowheads="1"/>
          </p:cNvSpPr>
          <p:nvPr/>
        </p:nvSpPr>
        <p:spPr bwMode="auto">
          <a:xfrm>
            <a:off x="1763713" y="6524625"/>
            <a:ext cx="2952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>
              <a:latin typeface="Constantia" pitchFamily="18" charset="0"/>
            </a:endParaRPr>
          </a:p>
        </p:txBody>
      </p:sp>
      <p:sp>
        <p:nvSpPr>
          <p:cNvPr id="65" name="Rettangolo 64"/>
          <p:cNvSpPr/>
          <p:nvPr/>
        </p:nvSpPr>
        <p:spPr>
          <a:xfrm>
            <a:off x="0" y="6082242"/>
            <a:ext cx="896461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rgbClr val="000000"/>
                </a:solidFill>
                <a:latin typeface="Comic Sans MS" charset="0"/>
                <a:cs typeface="+mn-cs"/>
              </a:rPr>
              <a:t>To extract from direct (shielded) measurements the bare astrophysical </a:t>
            </a:r>
            <a:r>
              <a:rPr lang="en-GB" sz="1600" b="1" dirty="0" err="1">
                <a:solidFill>
                  <a:srgbClr val="000000"/>
                </a:solidFill>
                <a:latin typeface="Comic Sans MS" charset="0"/>
                <a:cs typeface="+mn-cs"/>
              </a:rPr>
              <a:t>S</a:t>
            </a:r>
            <a:r>
              <a:rPr lang="en-GB" sz="1600" b="1" baseline="-25000" dirty="0" err="1">
                <a:solidFill>
                  <a:srgbClr val="000000"/>
                </a:solidFill>
                <a:latin typeface="Comic Sans MS" charset="0"/>
                <a:cs typeface="+mn-cs"/>
              </a:rPr>
              <a:t>b</a:t>
            </a:r>
            <a:r>
              <a:rPr lang="en-GB" sz="1600" b="1" dirty="0">
                <a:solidFill>
                  <a:srgbClr val="000000"/>
                </a:solidFill>
                <a:latin typeface="Comic Sans MS" charset="0"/>
                <a:cs typeface="+mn-cs"/>
              </a:rPr>
              <a:t>(E)</a:t>
            </a:r>
            <a:r>
              <a:rPr lang="en-GB" sz="1600" b="1" baseline="-25000" dirty="0">
                <a:solidFill>
                  <a:srgbClr val="000000"/>
                </a:solidFill>
                <a:latin typeface="Comic Sans MS" charset="0"/>
                <a:cs typeface="+mn-cs"/>
              </a:rPr>
              <a:t> </a:t>
            </a:r>
            <a:r>
              <a:rPr lang="en-GB" sz="1600" b="1" dirty="0">
                <a:solidFill>
                  <a:srgbClr val="000000"/>
                </a:solidFill>
                <a:latin typeface="Comic Sans MS" charset="0"/>
                <a:cs typeface="+mn-cs"/>
              </a:rPr>
              <a:t>-factor, necessary for astrophysics EXTRAPOLATION were performed at higher energy</a:t>
            </a:r>
          </a:p>
        </p:txBody>
      </p:sp>
      <p:cxnSp>
        <p:nvCxnSpPr>
          <p:cNvPr id="40" name="Connettore 2 39"/>
          <p:cNvCxnSpPr/>
          <p:nvPr/>
        </p:nvCxnSpPr>
        <p:spPr>
          <a:xfrm>
            <a:off x="1332136" y="4941888"/>
            <a:ext cx="1727200" cy="73025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/>
          <p:cNvCxnSpPr/>
          <p:nvPr/>
        </p:nvCxnSpPr>
        <p:spPr>
          <a:xfrm flipV="1">
            <a:off x="1496483" y="5409406"/>
            <a:ext cx="1584325" cy="71437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9951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3843338" y="4276725"/>
            <a:ext cx="1414462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1676400" y="2028825"/>
            <a:ext cx="57912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NEW METHODS ARE NECESSARY  </a:t>
            </a:r>
            <a:endParaRPr lang="en-GB" sz="2000" dirty="0"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n-GB" sz="2000" b="0" dirty="0">
                <a:latin typeface="Comic Sans MS"/>
                <a:cs typeface="Comic Sans MS"/>
              </a:rPr>
              <a:t>to measure cross sections at never reached energies</a:t>
            </a: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1295400" y="260350"/>
            <a:ext cx="72390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GB" sz="2000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GB" sz="2000" b="1" dirty="0">
                <a:solidFill>
                  <a:srgbClr val="FF0000"/>
                </a:solidFill>
                <a:latin typeface="Comic Sans MS"/>
                <a:cs typeface="Comic Sans MS"/>
              </a:rPr>
              <a:t>Independent measurements of</a:t>
            </a:r>
            <a:r>
              <a:rPr lang="it-IT" sz="2000" b="1" dirty="0">
                <a:solidFill>
                  <a:srgbClr val="FF0000"/>
                </a:solidFill>
                <a:latin typeface="Comic Sans MS"/>
                <a:cs typeface="Comic Sans MS"/>
              </a:rPr>
              <a:t> bare </a:t>
            </a:r>
            <a:r>
              <a:rPr lang="it-IT" sz="2000" b="1" dirty="0" err="1">
                <a:solidFill>
                  <a:srgbClr val="FF0000"/>
                </a:solidFill>
                <a:latin typeface="Comic Sans MS"/>
                <a:cs typeface="Comic Sans MS"/>
              </a:rPr>
              <a:t>nucleus</a:t>
            </a:r>
            <a:r>
              <a:rPr lang="it-IT" sz="20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Comic Sans MS"/>
                <a:cs typeface="Comic Sans MS"/>
              </a:rPr>
              <a:t>S</a:t>
            </a:r>
            <a:r>
              <a:rPr lang="it-IT" sz="2000" b="1" dirty="0">
                <a:solidFill>
                  <a:srgbClr val="FF0000"/>
                </a:solidFill>
                <a:latin typeface="Comic Sans MS"/>
                <a:cs typeface="Comic Sans MS"/>
              </a:rPr>
              <a:t>(E) </a:t>
            </a:r>
            <a:r>
              <a:rPr lang="it-IT" sz="2000" b="1" dirty="0" err="1">
                <a:solidFill>
                  <a:srgbClr val="FF0000"/>
                </a:solidFill>
                <a:latin typeface="Comic Sans MS"/>
                <a:cs typeface="Comic Sans MS"/>
              </a:rPr>
              <a:t>factor</a:t>
            </a:r>
            <a:r>
              <a:rPr lang="it-IT" sz="2000" b="1" dirty="0">
                <a:solidFill>
                  <a:srgbClr val="FF0000"/>
                </a:solidFill>
                <a:latin typeface="Comic Sans MS"/>
                <a:cs typeface="Comic Sans MS"/>
              </a:rPr>
              <a:t> and electron screening </a:t>
            </a:r>
            <a:r>
              <a:rPr lang="it-IT" sz="2000" b="1" dirty="0" err="1">
                <a:solidFill>
                  <a:srgbClr val="FF0000"/>
                </a:solidFill>
                <a:latin typeface="Comic Sans MS"/>
                <a:cs typeface="Comic Sans MS"/>
              </a:rPr>
              <a:t>potential</a:t>
            </a:r>
            <a:r>
              <a:rPr lang="it-IT" sz="20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latin typeface="Comic Sans MS"/>
                <a:cs typeface="Comic Sans MS"/>
              </a:rPr>
              <a:t>U</a:t>
            </a:r>
            <a:r>
              <a:rPr lang="en-GB" sz="2000" b="1" baseline="-25000" dirty="0" err="1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GB" sz="2000" b="1" baseline="-250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GB" sz="2000" b="1" dirty="0">
                <a:solidFill>
                  <a:srgbClr val="FF0000"/>
                </a:solidFill>
                <a:latin typeface="Comic Sans MS"/>
                <a:cs typeface="Comic Sans MS"/>
              </a:rPr>
              <a:t>are needed !!!</a:t>
            </a:r>
          </a:p>
        </p:txBody>
      </p:sp>
      <p:sp>
        <p:nvSpPr>
          <p:cNvPr id="22542" name="AutoShape 14"/>
          <p:cNvSpPr>
            <a:spLocks noChangeArrowheads="1"/>
          </p:cNvSpPr>
          <p:nvPr/>
        </p:nvSpPr>
        <p:spPr bwMode="auto">
          <a:xfrm>
            <a:off x="3733800" y="1609725"/>
            <a:ext cx="1414463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1828800" y="3248025"/>
            <a:ext cx="6835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GB" sz="2000" b="0" dirty="0">
                <a:latin typeface="Comic Sans MS"/>
                <a:cs typeface="Comic Sans MS"/>
              </a:rPr>
              <a:t>to retrieve information on electron screening effect when ultra-low energy measurements are available</a:t>
            </a:r>
            <a:r>
              <a:rPr lang="en-GB" sz="1600" b="0" dirty="0">
                <a:latin typeface="Comic Sans MS"/>
                <a:cs typeface="Comic Sans MS"/>
              </a:rPr>
              <a:t>.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2514600" y="4935008"/>
            <a:ext cx="4191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>
                <a:latin typeface="Comic Sans MS"/>
                <a:cs typeface="Comic Sans MS"/>
              </a:rPr>
              <a:t>INDIRECT METHODS ARE NEEDED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147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 animBg="1"/>
      <p:bldP spid="22539" grpId="0" autoUpdateAnimBg="0"/>
      <p:bldP spid="22542" grpId="0" animBg="1"/>
      <p:bldP spid="22543" grpId="0" autoUpdateAnimBg="0"/>
      <p:bldP spid="2254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F5F5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0" y="1139401"/>
            <a:ext cx="8991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>
                <a:latin typeface="Comic Sans MS"/>
                <a:cs typeface="Comic Sans MS"/>
              </a:rPr>
              <a:t>a) - Coulomb dissociation</a:t>
            </a:r>
          </a:p>
          <a:p>
            <a:pPr>
              <a:spcBef>
                <a:spcPct val="50000"/>
              </a:spcBef>
            </a:pPr>
            <a:r>
              <a:rPr lang="it-IT" sz="2000" b="1" dirty="0">
                <a:latin typeface="Comic Sans MS"/>
                <a:cs typeface="Comic Sans MS"/>
              </a:rPr>
              <a:t>      to </a:t>
            </a:r>
            <a:r>
              <a:rPr lang="it-IT" sz="2000" b="1" dirty="0" err="1">
                <a:latin typeface="Comic Sans MS"/>
                <a:cs typeface="Comic Sans MS"/>
              </a:rPr>
              <a:t>study</a:t>
            </a:r>
            <a:r>
              <a:rPr lang="it-IT" sz="2000" b="1" dirty="0">
                <a:latin typeface="Comic Sans MS"/>
                <a:cs typeface="Comic Sans MS"/>
              </a:rPr>
              <a:t> radiative </a:t>
            </a:r>
            <a:r>
              <a:rPr lang="it-IT" sz="2000" b="1" dirty="0" err="1">
                <a:latin typeface="Comic Sans MS"/>
                <a:cs typeface="Comic Sans MS"/>
              </a:rPr>
              <a:t>capture</a:t>
            </a:r>
            <a:r>
              <a:rPr lang="it-IT" sz="2000" b="1" dirty="0">
                <a:latin typeface="Comic Sans MS"/>
                <a:cs typeface="Comic Sans MS"/>
              </a:rPr>
              <a:t> </a:t>
            </a:r>
            <a:r>
              <a:rPr lang="it-IT" sz="2000" b="1" dirty="0" err="1">
                <a:latin typeface="Comic Sans MS"/>
                <a:cs typeface="Comic Sans MS"/>
              </a:rPr>
              <a:t>reactions</a:t>
            </a:r>
            <a:endParaRPr lang="it-IT" sz="2000" b="1" dirty="0">
              <a:latin typeface="Comic Sans MS"/>
              <a:cs typeface="Comic Sans MS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0" y="2015171"/>
            <a:ext cx="899160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b="1" dirty="0">
                <a:latin typeface="Comic Sans MS"/>
                <a:cs typeface="Comic Sans MS"/>
              </a:rPr>
              <a:t>b) - Asymptotic Normalization Coefficients (</a:t>
            </a:r>
            <a:r>
              <a:rPr lang="en-GB" sz="2000" b="1" dirty="0" err="1">
                <a:latin typeface="Comic Sans MS"/>
                <a:cs typeface="Comic Sans MS"/>
              </a:rPr>
              <a:t>Anc</a:t>
            </a:r>
            <a:r>
              <a:rPr lang="en-GB" sz="2000" b="1" dirty="0">
                <a:latin typeface="Comic Sans MS"/>
                <a:cs typeface="Comic Sans MS"/>
              </a:rPr>
              <a:t>) </a:t>
            </a:r>
          </a:p>
          <a:p>
            <a:pPr>
              <a:spcBef>
                <a:spcPct val="50000"/>
              </a:spcBef>
            </a:pPr>
            <a:r>
              <a:rPr lang="it-IT" sz="2000" b="1" dirty="0">
                <a:latin typeface="Comic Sans MS"/>
                <a:cs typeface="Comic Sans MS"/>
              </a:rPr>
              <a:t>       …to </a:t>
            </a:r>
            <a:r>
              <a:rPr lang="it-IT" sz="2000" b="1" dirty="0" err="1">
                <a:latin typeface="Comic Sans MS"/>
                <a:cs typeface="Comic Sans MS"/>
              </a:rPr>
              <a:t>extract</a:t>
            </a:r>
            <a:r>
              <a:rPr lang="it-IT" sz="2000" b="1" dirty="0">
                <a:latin typeface="Comic Sans MS"/>
                <a:cs typeface="Comic Sans MS"/>
              </a:rPr>
              <a:t> </a:t>
            </a:r>
            <a:r>
              <a:rPr lang="it-IT" sz="2000" b="1" dirty="0" err="1">
                <a:latin typeface="Comic Sans MS"/>
                <a:cs typeface="Comic Sans MS"/>
              </a:rPr>
              <a:t>direct</a:t>
            </a:r>
            <a:r>
              <a:rPr lang="it-IT" sz="2000" b="1" dirty="0">
                <a:latin typeface="Comic Sans MS"/>
                <a:cs typeface="Comic Sans MS"/>
              </a:rPr>
              <a:t> </a:t>
            </a:r>
            <a:r>
              <a:rPr lang="it-IT" sz="2000" b="1" dirty="0" err="1">
                <a:latin typeface="Comic Sans MS"/>
                <a:cs typeface="Comic Sans MS"/>
              </a:rPr>
              <a:t>capture</a:t>
            </a:r>
            <a:r>
              <a:rPr lang="it-IT" sz="2000" b="1" dirty="0">
                <a:latin typeface="Comic Sans MS"/>
                <a:cs typeface="Comic Sans MS"/>
              </a:rPr>
              <a:t> cross </a:t>
            </a:r>
            <a:r>
              <a:rPr lang="it-IT" sz="2000" b="1" dirty="0" err="1">
                <a:latin typeface="Comic Sans MS"/>
                <a:cs typeface="Comic Sans MS"/>
              </a:rPr>
              <a:t>sections</a:t>
            </a:r>
            <a:r>
              <a:rPr lang="it-IT" sz="2000" b="1" dirty="0">
                <a:latin typeface="Comic Sans MS"/>
                <a:cs typeface="Comic Sans MS"/>
              </a:rPr>
              <a:t> </a:t>
            </a:r>
            <a:r>
              <a:rPr lang="it-IT" sz="2000" b="1" dirty="0" err="1">
                <a:latin typeface="Comic Sans MS"/>
                <a:cs typeface="Comic Sans MS"/>
              </a:rPr>
              <a:t>using</a:t>
            </a:r>
            <a:r>
              <a:rPr lang="it-IT" sz="2000" b="1" dirty="0">
                <a:latin typeface="Comic Sans MS"/>
                <a:cs typeface="Comic Sans MS"/>
              </a:rPr>
              <a:t> </a:t>
            </a:r>
            <a:r>
              <a:rPr lang="it-IT" sz="2000" b="1" dirty="0" err="1">
                <a:latin typeface="Comic Sans MS"/>
                <a:cs typeface="Comic Sans MS"/>
              </a:rPr>
              <a:t>peripheral</a:t>
            </a:r>
            <a:r>
              <a:rPr lang="it-IT" sz="2000" b="1" dirty="0">
                <a:latin typeface="Comic Sans MS"/>
                <a:cs typeface="Comic Sans MS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it-IT" sz="2000" b="1" dirty="0">
                <a:latin typeface="Comic Sans MS"/>
                <a:cs typeface="Comic Sans MS"/>
              </a:rPr>
              <a:t>      transfer </a:t>
            </a:r>
            <a:r>
              <a:rPr lang="it-IT" sz="2000" b="1" dirty="0" err="1">
                <a:latin typeface="Comic Sans MS"/>
                <a:cs typeface="Comic Sans MS"/>
              </a:rPr>
              <a:t>reactions</a:t>
            </a:r>
            <a:r>
              <a:rPr lang="it-IT" sz="2000" b="1" dirty="0">
                <a:latin typeface="Comic Sans MS"/>
                <a:cs typeface="Comic Sans MS"/>
              </a:rPr>
              <a:t> </a:t>
            </a:r>
          </a:p>
          <a:p>
            <a:pPr>
              <a:spcBef>
                <a:spcPct val="50000"/>
              </a:spcBef>
            </a:pPr>
            <a:endParaRPr lang="it-IT" sz="2000" b="1" dirty="0">
              <a:latin typeface="Comic Sans MS"/>
              <a:cs typeface="Comic Sans MS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946680" y="352425"/>
            <a:ext cx="6840537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 b="1" dirty="0" err="1">
                <a:solidFill>
                  <a:srgbClr val="FF0000"/>
                </a:solidFill>
                <a:latin typeface="Comic Sans MS"/>
                <a:cs typeface="Comic Sans MS"/>
              </a:rPr>
              <a:t>Main</a:t>
            </a:r>
            <a:r>
              <a:rPr lang="it-IT" sz="3600" b="1" dirty="0">
                <a:solidFill>
                  <a:srgbClr val="FF0000"/>
                </a:solidFill>
                <a:latin typeface="Comic Sans MS"/>
                <a:cs typeface="Comic Sans MS"/>
              </a:rPr>
              <a:t>  </a:t>
            </a:r>
            <a:r>
              <a:rPr lang="it-IT" sz="3600" b="1" dirty="0" err="1">
                <a:solidFill>
                  <a:srgbClr val="FF0000"/>
                </a:solidFill>
                <a:latin typeface="Comic Sans MS"/>
                <a:cs typeface="Comic Sans MS"/>
              </a:rPr>
              <a:t>Indirect</a:t>
            </a:r>
            <a:r>
              <a:rPr lang="it-IT" sz="3600" b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3600" b="1" dirty="0" err="1">
                <a:solidFill>
                  <a:srgbClr val="FF0000"/>
                </a:solidFill>
                <a:latin typeface="Comic Sans MS"/>
                <a:cs typeface="Comic Sans MS"/>
              </a:rPr>
              <a:t>Metods</a:t>
            </a:r>
            <a:endParaRPr lang="en-GB" sz="36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0" y="3291203"/>
            <a:ext cx="848783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000" b="1" dirty="0">
                <a:latin typeface="Comic Sans MS"/>
                <a:cs typeface="Comic Sans MS"/>
              </a:rPr>
              <a:t> c) – </a:t>
            </a:r>
            <a:r>
              <a:rPr lang="en-GB" b="1" dirty="0">
                <a:latin typeface="Comic Sans MS"/>
                <a:cs typeface="Comic Sans MS"/>
              </a:rPr>
              <a:t>The Trojan Horse Method (THM) </a:t>
            </a:r>
          </a:p>
          <a:p>
            <a:r>
              <a:rPr lang="it-IT" b="1" dirty="0">
                <a:latin typeface="Comic Sans MS"/>
                <a:cs typeface="Comic Sans MS"/>
              </a:rPr>
              <a:t>        to </a:t>
            </a:r>
            <a:r>
              <a:rPr lang="it-IT" b="1" dirty="0" err="1">
                <a:latin typeface="Comic Sans MS"/>
                <a:cs typeface="Comic Sans MS"/>
              </a:rPr>
              <a:t>extract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b="1" dirty="0" err="1">
                <a:latin typeface="Comic Sans MS"/>
                <a:cs typeface="Comic Sans MS"/>
              </a:rPr>
              <a:t>charged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b="1" dirty="0" err="1">
                <a:latin typeface="Comic Sans MS"/>
                <a:cs typeface="Comic Sans MS"/>
              </a:rPr>
              <a:t>particle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b="1" dirty="0" err="1">
                <a:latin typeface="Comic Sans MS"/>
                <a:cs typeface="Comic Sans MS"/>
              </a:rPr>
              <a:t>reaction</a:t>
            </a:r>
            <a:r>
              <a:rPr lang="it-IT" b="1" dirty="0">
                <a:latin typeface="Comic Sans MS"/>
                <a:cs typeface="Comic Sans MS"/>
              </a:rPr>
              <a:t> cross </a:t>
            </a:r>
            <a:r>
              <a:rPr lang="it-IT" b="1" dirty="0" err="1">
                <a:latin typeface="Comic Sans MS"/>
                <a:cs typeface="Comic Sans MS"/>
              </a:rPr>
              <a:t>sections</a:t>
            </a:r>
            <a:r>
              <a:rPr lang="it-IT" b="1" dirty="0">
                <a:latin typeface="Comic Sans MS"/>
                <a:cs typeface="Comic Sans MS"/>
              </a:rPr>
              <a:t>	</a:t>
            </a:r>
            <a:r>
              <a:rPr lang="it-IT" b="1" dirty="0" err="1">
                <a:latin typeface="Comic Sans MS"/>
                <a:cs typeface="Comic Sans MS"/>
              </a:rPr>
              <a:t>using</a:t>
            </a:r>
            <a:r>
              <a:rPr lang="it-IT" b="1" dirty="0">
                <a:latin typeface="Comic Sans MS"/>
                <a:cs typeface="Comic Sans MS"/>
              </a:rPr>
              <a:t>  the quasi-free </a:t>
            </a:r>
            <a:r>
              <a:rPr lang="it-IT" b="1" dirty="0" err="1">
                <a:latin typeface="Comic Sans MS"/>
                <a:cs typeface="Comic Sans MS"/>
              </a:rPr>
              <a:t>mechanism</a:t>
            </a:r>
            <a:r>
              <a:rPr lang="it-IT" b="1" dirty="0">
                <a:latin typeface="Comic Sans MS"/>
                <a:cs typeface="Comic Sans MS"/>
              </a:rPr>
              <a:t>…</a:t>
            </a:r>
            <a:r>
              <a:rPr lang="it-IT" sz="2000" b="1" dirty="0">
                <a:latin typeface="Comic Sans MS"/>
                <a:cs typeface="Comic Sans MS"/>
              </a:rPr>
              <a:t>         </a:t>
            </a:r>
            <a:endParaRPr lang="en-GB" sz="2000" b="1" dirty="0">
              <a:latin typeface="Comic Sans MS"/>
              <a:cs typeface="Comic Sans M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8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709083" y="4319818"/>
            <a:ext cx="777875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latin typeface="Comic Sans MS"/>
                <a:cs typeface="Comic Sans MS"/>
              </a:rPr>
              <a:t>	</a:t>
            </a:r>
            <a:r>
              <a:rPr lang="it-IT" b="1" dirty="0" smtClean="0">
                <a:latin typeface="Comic Sans MS"/>
                <a:cs typeface="Comic Sans MS"/>
              </a:rPr>
              <a:t>					</a:t>
            </a:r>
            <a:r>
              <a:rPr lang="it-IT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BUT</a:t>
            </a:r>
            <a:endParaRPr lang="it-IT" b="1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endParaRPr lang="it-IT" dirty="0" smtClean="0">
              <a:latin typeface="Comic Sans MS"/>
              <a:cs typeface="Comic Sans MS"/>
            </a:endParaRPr>
          </a:p>
          <a:p>
            <a:pPr algn="just"/>
            <a:r>
              <a:rPr lang="it-IT" b="1" dirty="0" smtClean="0">
                <a:latin typeface="Comic Sans MS"/>
                <a:cs typeface="Comic Sans MS"/>
              </a:rPr>
              <a:t>The </a:t>
            </a:r>
            <a:r>
              <a:rPr lang="it-IT" b="1" dirty="0">
                <a:latin typeface="Comic Sans MS"/>
                <a:cs typeface="Comic Sans MS"/>
              </a:rPr>
              <a:t>electron screening </a:t>
            </a:r>
            <a:r>
              <a:rPr lang="it-IT" b="1" dirty="0" err="1">
                <a:latin typeface="Comic Sans MS"/>
                <a:cs typeface="Comic Sans MS"/>
              </a:rPr>
              <a:t>effect</a:t>
            </a:r>
            <a:r>
              <a:rPr lang="it-IT" b="1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is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significantly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affected</a:t>
            </a:r>
            <a:r>
              <a:rPr lang="it-IT" dirty="0">
                <a:latin typeface="Comic Sans MS"/>
                <a:cs typeface="Comic Sans MS"/>
              </a:rPr>
              <a:t> by the target </a:t>
            </a:r>
            <a:r>
              <a:rPr lang="it-IT" dirty="0" err="1">
                <a:latin typeface="Comic Sans MS"/>
                <a:cs typeface="Comic Sans MS"/>
              </a:rPr>
              <a:t>conditions</a:t>
            </a:r>
            <a:r>
              <a:rPr lang="it-IT" dirty="0">
                <a:latin typeface="Comic Sans MS"/>
                <a:cs typeface="Comic Sans MS"/>
              </a:rPr>
              <a:t> and </a:t>
            </a:r>
            <a:r>
              <a:rPr lang="it-IT" dirty="0" err="1" smtClean="0">
                <a:latin typeface="Comic Sans MS"/>
                <a:cs typeface="Comic Sans MS"/>
              </a:rPr>
              <a:t>composition</a:t>
            </a:r>
            <a:r>
              <a:rPr lang="it-IT" dirty="0" smtClean="0">
                <a:latin typeface="Comic Sans MS"/>
                <a:cs typeface="Comic Sans MS"/>
              </a:rPr>
              <a:t>, </a:t>
            </a:r>
            <a:endParaRPr lang="it-IT" dirty="0" smtClean="0">
              <a:latin typeface="Comic Sans MS"/>
              <a:cs typeface="Comic Sans MS"/>
            </a:endParaRPr>
          </a:p>
          <a:p>
            <a:pPr algn="just"/>
            <a:r>
              <a:rPr lang="it-IT" dirty="0" err="1" smtClean="0">
                <a:latin typeface="Comic Sans MS"/>
                <a:cs typeface="Comic Sans MS"/>
              </a:rPr>
              <a:t>it</a:t>
            </a:r>
            <a:r>
              <a:rPr lang="it-IT" dirty="0" smtClean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is</a:t>
            </a:r>
            <a:r>
              <a:rPr lang="it-IT" dirty="0">
                <a:latin typeface="Comic Sans MS"/>
                <a:cs typeface="Comic Sans MS"/>
              </a:rPr>
              <a:t> of </a:t>
            </a:r>
            <a:r>
              <a:rPr lang="it-IT" dirty="0" err="1">
                <a:latin typeface="Comic Sans MS"/>
                <a:cs typeface="Comic Sans MS"/>
              </a:rPr>
              <a:t>particular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importance</a:t>
            </a:r>
            <a:r>
              <a:rPr lang="it-IT" dirty="0">
                <a:latin typeface="Comic Sans MS"/>
                <a:cs typeface="Comic Sans MS"/>
              </a:rPr>
              <a:t> for the </a:t>
            </a:r>
            <a:r>
              <a:rPr lang="it-IT" dirty="0" err="1">
                <a:latin typeface="Comic Sans MS"/>
                <a:cs typeface="Comic Sans MS"/>
              </a:rPr>
              <a:t>measurement</a:t>
            </a:r>
            <a:r>
              <a:rPr lang="it-IT" dirty="0">
                <a:latin typeface="Comic Sans MS"/>
                <a:cs typeface="Comic Sans MS"/>
              </a:rPr>
              <a:t> of cross-</a:t>
            </a:r>
            <a:r>
              <a:rPr lang="it-IT" dirty="0" err="1">
                <a:latin typeface="Comic Sans MS"/>
                <a:cs typeface="Comic Sans MS"/>
              </a:rPr>
              <a:t>sections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at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extremely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low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energetic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domains</a:t>
            </a:r>
            <a:r>
              <a:rPr lang="it-IT" dirty="0">
                <a:latin typeface="Comic Sans MS"/>
                <a:cs typeface="Comic Sans MS"/>
              </a:rPr>
              <a:t> </a:t>
            </a:r>
            <a:r>
              <a:rPr lang="it-IT" dirty="0" err="1">
                <a:latin typeface="Comic Sans MS"/>
                <a:cs typeface="Comic Sans MS"/>
              </a:rPr>
              <a:t>including</a:t>
            </a:r>
            <a:r>
              <a:rPr lang="it-IT" dirty="0">
                <a:latin typeface="Comic Sans MS"/>
                <a:cs typeface="Comic Sans MS"/>
              </a:rPr>
              <a:t> plasma </a:t>
            </a:r>
            <a:r>
              <a:rPr lang="it-IT" dirty="0" err="1" smtClean="0">
                <a:latin typeface="Comic Sans MS"/>
                <a:cs typeface="Comic Sans MS"/>
              </a:rPr>
              <a:t>effects</a:t>
            </a:r>
            <a:endParaRPr lang="it-IT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0717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26" y="1050204"/>
            <a:ext cx="8979542" cy="552204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672080" y="275252"/>
            <a:ext cx="550672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>
                <a:solidFill>
                  <a:srgbClr val="FF0000"/>
                </a:solidFill>
              </a:rPr>
              <a:t>Nuclear</a:t>
            </a:r>
            <a:r>
              <a:rPr lang="it-IT" sz="3200" b="1" dirty="0" smtClean="0">
                <a:solidFill>
                  <a:srgbClr val="FF0000"/>
                </a:solidFill>
              </a:rPr>
              <a:t> </a:t>
            </a:r>
            <a:r>
              <a:rPr lang="it-IT" sz="3200" b="1" dirty="0" err="1" smtClean="0">
                <a:solidFill>
                  <a:srgbClr val="FF0000"/>
                </a:solidFill>
              </a:rPr>
              <a:t>reactions</a:t>
            </a:r>
            <a:r>
              <a:rPr lang="it-IT" sz="3200" b="1" dirty="0" smtClean="0">
                <a:solidFill>
                  <a:srgbClr val="FF0000"/>
                </a:solidFill>
              </a:rPr>
              <a:t> in Plasma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D9A13-C6AD-9D41-8670-16BB25887F41}" type="slidenum">
              <a:rPr lang="it-IT" smtClean="0"/>
              <a:t>9</a:t>
            </a:fld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499540" y="4806797"/>
            <a:ext cx="804120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					</a:t>
            </a:r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Crucial</a:t>
            </a:r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aspect</a:t>
            </a:r>
            <a:r>
              <a:rPr lang="it-IT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  <a:sym typeface="Wingdings"/>
              </a:rPr>
              <a:t>s</a:t>
            </a:r>
            <a:endParaRPr lang="it-IT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  <a:sym typeface="Wingdings"/>
            </a:endParaRPr>
          </a:p>
          <a:p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  <a:sym typeface="Wingdings"/>
              </a:rPr>
              <a:t>appearence</a:t>
            </a:r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  <a:sym typeface="Wingdings"/>
              </a:rPr>
              <a:t> of new </a:t>
            </a:r>
            <a:r>
              <a:rPr lang="it-IT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  <a:sym typeface="Wingdings"/>
              </a:rPr>
              <a:t>phenomena</a:t>
            </a:r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  <a:sym typeface="Wingdings"/>
              </a:rPr>
              <a:t> in </a:t>
            </a:r>
            <a:r>
              <a:rPr lang="it-IT" b="1" dirty="0" err="1" smtClean="0">
                <a:solidFill>
                  <a:schemeClr val="accent6"/>
                </a:solidFill>
                <a:latin typeface="Times New Roman"/>
                <a:cs typeface="Times New Roman"/>
                <a:sym typeface="Wingdings"/>
              </a:rPr>
              <a:t>Nuclear</a:t>
            </a:r>
            <a:r>
              <a:rPr lang="it-IT" b="1" dirty="0" smtClean="0">
                <a:solidFill>
                  <a:schemeClr val="accent6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it-IT" b="1" dirty="0" err="1" smtClean="0">
                <a:solidFill>
                  <a:schemeClr val="accent6"/>
                </a:solidFill>
                <a:latin typeface="Times New Roman"/>
                <a:cs typeface="Times New Roman"/>
                <a:sym typeface="Wingdings"/>
              </a:rPr>
              <a:t>Physics</a:t>
            </a:r>
            <a:r>
              <a:rPr lang="it-IT" b="1" dirty="0" smtClean="0">
                <a:solidFill>
                  <a:schemeClr val="accent6"/>
                </a:solidFill>
                <a:latin typeface="Times New Roman"/>
                <a:cs typeface="Times New Roman"/>
                <a:sym typeface="Wingdings"/>
              </a:rPr>
              <a:t> in plasma </a:t>
            </a:r>
            <a:endParaRPr lang="it-IT" b="1" dirty="0">
              <a:solidFill>
                <a:schemeClr val="accent6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13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21130</TotalTime>
  <Words>1276</Words>
  <Application>Microsoft Macintosh PowerPoint</Application>
  <PresentationFormat>Presentazione su schermo (4:3)</PresentationFormat>
  <Paragraphs>217</Paragraphs>
  <Slides>19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Tema di Office</vt:lpstr>
      <vt:lpstr>Formel</vt:lpstr>
      <vt:lpstr>Clip</vt:lpstr>
      <vt:lpstr>Equation</vt:lpstr>
      <vt:lpstr>Presentazione di PowerPoint</vt:lpstr>
      <vt:lpstr>Presentazione di PowerPoint</vt:lpstr>
      <vt:lpstr>Nuclear Astrophysics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Electron screening in Plasma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REMARKS AND CONCLUSIONS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Amministratore</dc:creator>
  <cp:lastModifiedBy>Nelly Puglia</cp:lastModifiedBy>
  <cp:revision>244</cp:revision>
  <dcterms:created xsi:type="dcterms:W3CDTF">2017-10-09T10:34:19Z</dcterms:created>
  <dcterms:modified xsi:type="dcterms:W3CDTF">2018-01-24T15:14:36Z</dcterms:modified>
</cp:coreProperties>
</file>