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>
  <p:sldMasterIdLst>
    <p:sldMasterId id="2147483661" r:id="rId1"/>
    <p:sldMasterId id="2147483733" r:id="rId2"/>
    <p:sldMasterId id="2147483746" r:id="rId3"/>
    <p:sldMasterId id="2147483758" r:id="rId4"/>
    <p:sldMasterId id="2147483864" r:id="rId5"/>
  </p:sldMasterIdLst>
  <p:notesMasterIdLst>
    <p:notesMasterId r:id="rId34"/>
  </p:notesMasterIdLst>
  <p:handoutMasterIdLst>
    <p:handoutMasterId r:id="rId35"/>
  </p:handoutMasterIdLst>
  <p:sldIdLst>
    <p:sldId id="889" r:id="rId6"/>
    <p:sldId id="1048" r:id="rId7"/>
    <p:sldId id="1089" r:id="rId8"/>
    <p:sldId id="1077" r:id="rId9"/>
    <p:sldId id="1060" r:id="rId10"/>
    <p:sldId id="1055" r:id="rId11"/>
    <p:sldId id="1078" r:id="rId12"/>
    <p:sldId id="1079" r:id="rId13"/>
    <p:sldId id="1082" r:id="rId14"/>
    <p:sldId id="1080" r:id="rId15"/>
    <p:sldId id="1061" r:id="rId16"/>
    <p:sldId id="1090" r:id="rId17"/>
    <p:sldId id="1073" r:id="rId18"/>
    <p:sldId id="1072" r:id="rId19"/>
    <p:sldId id="1083" r:id="rId20"/>
    <p:sldId id="1087" r:id="rId21"/>
    <p:sldId id="995" r:id="rId22"/>
    <p:sldId id="1064" r:id="rId23"/>
    <p:sldId id="1091" r:id="rId24"/>
    <p:sldId id="1092" r:id="rId25"/>
    <p:sldId id="1093" r:id="rId26"/>
    <p:sldId id="1094" r:id="rId27"/>
    <p:sldId id="1095" r:id="rId28"/>
    <p:sldId id="1096" r:id="rId29"/>
    <p:sldId id="1081" r:id="rId30"/>
    <p:sldId id="1070" r:id="rId31"/>
    <p:sldId id="1071" r:id="rId32"/>
    <p:sldId id="1057" r:id="rId33"/>
  </p:sldIdLst>
  <p:sldSz cx="9144000" cy="6858000" type="screen4x3"/>
  <p:notesSz cx="7099300" cy="10234613"/>
  <p:custDataLst>
    <p:tags r:id="rId3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ED2"/>
    <a:srgbClr val="7FD7FF"/>
    <a:srgbClr val="C63535"/>
    <a:srgbClr val="0588FF"/>
    <a:srgbClr val="FF0000"/>
    <a:srgbClr val="0056A4"/>
    <a:srgbClr val="31800E"/>
    <a:srgbClr val="FA9201"/>
    <a:srgbClr val="00648C"/>
    <a:srgbClr val="0049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55" autoAdjust="0"/>
    <p:restoredTop sz="93899" autoAdjust="0"/>
  </p:normalViewPr>
  <p:slideViewPr>
    <p:cSldViewPr snapToGrid="0" snapToObjects="1">
      <p:cViewPr varScale="1">
        <p:scale>
          <a:sx n="68" d="100"/>
          <a:sy n="68" d="100"/>
        </p:scale>
        <p:origin x="130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1" d="100"/>
          <a:sy n="71" d="100"/>
        </p:scale>
        <p:origin x="-2496" y="-10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04" tIns="47703" rIns="95404" bIns="47703" numCol="1" anchor="t" anchorCtr="0" compatLnSpc="1">
            <a:prstTxWarp prst="textNoShape">
              <a:avLst/>
            </a:prstTxWarp>
          </a:bodyPr>
          <a:lstStyle>
            <a:lvl1pPr defTabSz="953251">
              <a:defRPr sz="1300" b="1">
                <a:latin typeface="Arial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04" tIns="47703" rIns="95404" bIns="47703" numCol="1" anchor="t" anchorCtr="0" compatLnSpc="1">
            <a:prstTxWarp prst="textNoShape">
              <a:avLst/>
            </a:prstTxWarp>
          </a:bodyPr>
          <a:lstStyle>
            <a:lvl1pPr algn="r" defTabSz="953251">
              <a:defRPr sz="1300" b="1">
                <a:latin typeface="Arial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04" tIns="47703" rIns="95404" bIns="47703" numCol="1" anchor="b" anchorCtr="0" compatLnSpc="1">
            <a:prstTxWarp prst="textNoShape">
              <a:avLst/>
            </a:prstTxWarp>
          </a:bodyPr>
          <a:lstStyle>
            <a:lvl1pPr defTabSz="953251">
              <a:defRPr sz="1300" b="1">
                <a:latin typeface="Arial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04" tIns="47703" rIns="95404" bIns="47703" numCol="1" anchor="b" anchorCtr="0" compatLnSpc="1">
            <a:prstTxWarp prst="textNoShape">
              <a:avLst/>
            </a:prstTxWarp>
          </a:bodyPr>
          <a:lstStyle>
            <a:lvl1pPr algn="r" defTabSz="953251">
              <a:defRPr sz="1300" b="1">
                <a:latin typeface="Arial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fld id="{6B4D2C42-46D4-4467-89D0-E2D1EE6939D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46184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721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6" tIns="46922" rIns="93846" bIns="46922" numCol="1" anchor="t" anchorCtr="0" compatLnSpc="1">
            <a:prstTxWarp prst="textNoShape">
              <a:avLst/>
            </a:prstTxWarp>
          </a:bodyPr>
          <a:lstStyle>
            <a:lvl1pPr defTabSz="936672">
              <a:defRPr sz="1300" b="1">
                <a:latin typeface="Arial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7488" y="0"/>
            <a:ext cx="309721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6" tIns="46922" rIns="93846" bIns="46922" numCol="1" anchor="t" anchorCtr="0" compatLnSpc="1">
            <a:prstTxWarp prst="textNoShape">
              <a:avLst/>
            </a:prstTxWarp>
          </a:bodyPr>
          <a:lstStyle>
            <a:lvl1pPr algn="r" defTabSz="936672">
              <a:defRPr sz="1300" b="1">
                <a:latin typeface="Arial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9325" y="755650"/>
            <a:ext cx="5151438" cy="3863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8688" y="4872038"/>
            <a:ext cx="5189537" cy="462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6" tIns="46922" rIns="93846" bIns="469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Click to edit Master text styles</a:t>
            </a:r>
          </a:p>
          <a:p>
            <a:pPr lvl="1"/>
            <a:r>
              <a:rPr lang="de-DE" noProof="0"/>
              <a:t>Second level</a:t>
            </a:r>
          </a:p>
          <a:p>
            <a:pPr lvl="2"/>
            <a:r>
              <a:rPr lang="de-DE" noProof="0"/>
              <a:t>Third level</a:t>
            </a:r>
          </a:p>
          <a:p>
            <a:pPr lvl="3"/>
            <a:r>
              <a:rPr lang="de-DE" noProof="0"/>
              <a:t>Fourth level</a:t>
            </a:r>
          </a:p>
          <a:p>
            <a:pPr lvl="4"/>
            <a:r>
              <a:rPr lang="de-DE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44075"/>
            <a:ext cx="309721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6" tIns="46922" rIns="93846" bIns="46922" numCol="1" anchor="b" anchorCtr="0" compatLnSpc="1">
            <a:prstTxWarp prst="textNoShape">
              <a:avLst/>
            </a:prstTxWarp>
          </a:bodyPr>
          <a:lstStyle>
            <a:lvl1pPr defTabSz="936672">
              <a:defRPr sz="1300" b="1">
                <a:latin typeface="Arial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7488" y="9744075"/>
            <a:ext cx="309721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6" tIns="46922" rIns="93846" bIns="46922" numCol="1" anchor="b" anchorCtr="0" compatLnSpc="1">
            <a:prstTxWarp prst="textNoShape">
              <a:avLst/>
            </a:prstTxWarp>
          </a:bodyPr>
          <a:lstStyle>
            <a:lvl1pPr algn="r" defTabSz="936672">
              <a:defRPr sz="1300" b="1">
                <a:latin typeface="Arial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fld id="{4C906019-4F89-428C-A283-C6F89218709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19996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65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65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65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65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65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4763" indent="-30952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8098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33337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8576" indent="-24762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DA7C13-D134-435F-B7FB-766FC6D65A09}" type="slidenum">
              <a:rPr lang="de-DE" altLang="de-DE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0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145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906019-4F89-428C-A283-C6F89218709E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3109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89ABC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 sz="2800" b="0" dirty="0">
              <a:latin typeface="Arial Black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Line 115"/>
          <p:cNvSpPr>
            <a:spLocks noChangeShapeType="1"/>
          </p:cNvSpPr>
          <p:nvPr userDrawn="1"/>
        </p:nvSpPr>
        <p:spPr bwMode="auto">
          <a:xfrm flipH="1">
            <a:off x="0" y="6553200"/>
            <a:ext cx="9144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de-DE" sz="1400" b="0" dirty="0">
              <a:latin typeface="Arial" charset="0"/>
              <a:cs typeface="Arial" charset="0"/>
            </a:endParaRPr>
          </a:p>
        </p:txBody>
      </p:sp>
      <p:sp>
        <p:nvSpPr>
          <p:cNvPr id="2458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6785"/>
            <a:ext cx="7772400" cy="1470025"/>
          </a:xfrm>
        </p:spPr>
        <p:txBody>
          <a:bodyPr/>
          <a:lstStyle>
            <a:lvl1pPr algn="ctr">
              <a:defRPr sz="3200">
                <a:solidFill>
                  <a:schemeClr val="accent1"/>
                </a:solidFill>
                <a:latin typeface="Arial" pitchFamily="-65" charset="0"/>
                <a:cs typeface="Arial" pitchFamily="-65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219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371600" y="3009900"/>
            <a:ext cx="6400800" cy="1752600"/>
          </a:xfrm>
        </p:spPr>
        <p:txBody>
          <a:bodyPr/>
          <a:lstStyle>
            <a:lvl1pPr marL="0" indent="0" algn="ctr">
              <a:defRPr sz="2000">
                <a:solidFill>
                  <a:schemeClr val="tx1"/>
                </a:solidFill>
                <a:latin typeface="Arial" pitchFamily="-65" charset="0"/>
                <a:cs typeface="Arial" pitchFamily="-65" charset="0"/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C2EC5-7DB7-4EAA-B678-EEB08B3DA975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84526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FCDBC-7D8D-4810-90CB-487AF9F3E3FD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75872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16B4A-915C-4B35-800D-8697E1B43E84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281126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5F96B-8EA0-4BD6-BE6F-135A27E0C3F6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69208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7912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7912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8BD81-75F8-4268-8EFA-37780392CF8B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12782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89AB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sz="280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8264525" y="6605588"/>
            <a:ext cx="4572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680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93FEF59A-3E2A-47A7-AFF1-E23978B706B5}" type="slidenum">
              <a:rPr lang="de-DE" altLang="de-DE" sz="800" smtClean="0">
                <a:cs typeface="Arial" pitchFamily="34" charset="0"/>
              </a:rPr>
              <a:pPr algn="r" eaLnBrk="1" hangingPunct="1">
                <a:defRPr/>
              </a:pPr>
              <a:t>‹Nr.›</a:t>
            </a:fld>
            <a:endParaRPr lang="de-DE" altLang="de-DE" sz="800">
              <a:cs typeface="Arial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 userDrawn="1"/>
        </p:nvSpPr>
        <p:spPr bwMode="auto">
          <a:xfrm>
            <a:off x="430213" y="6605588"/>
            <a:ext cx="5683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6800" rIns="0" bIns="4680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800"/>
              <a:t>Jan Uphoff</a:t>
            </a:r>
          </a:p>
        </p:txBody>
      </p:sp>
      <p:sp>
        <p:nvSpPr>
          <p:cNvPr id="7" name="Line 115"/>
          <p:cNvSpPr>
            <a:spLocks noChangeShapeType="1"/>
          </p:cNvSpPr>
          <p:nvPr/>
        </p:nvSpPr>
        <p:spPr bwMode="auto">
          <a:xfrm flipH="1">
            <a:off x="0" y="906463"/>
            <a:ext cx="9144000" cy="0"/>
          </a:xfrm>
          <a:prstGeom prst="line">
            <a:avLst/>
          </a:prstGeom>
          <a:noFill/>
          <a:ln w="12700" algn="ctr">
            <a:solidFill>
              <a:srgbClr val="89AB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Line 115"/>
          <p:cNvSpPr>
            <a:spLocks noChangeShapeType="1"/>
          </p:cNvSpPr>
          <p:nvPr userDrawn="1"/>
        </p:nvSpPr>
        <p:spPr bwMode="auto">
          <a:xfrm flipH="1">
            <a:off x="0" y="6553200"/>
            <a:ext cx="9144000" cy="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auto">
          <a:xfrm>
            <a:off x="998538" y="6600825"/>
            <a:ext cx="726598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6800" rIns="0" bIns="4680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de-DE" sz="800"/>
              <a:t>Heavy vs. light quark energy loss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de-DE" dirty="0"/>
              <a:t> durch Klicken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30213" y="1296785"/>
            <a:ext cx="8280400" cy="4832553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6632200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AEFB-4B05-44D5-B1D5-E0B273CEA577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58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8DED8-BD8C-4DF4-83B6-73E67C10C2C6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5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96499-DA44-44B0-AD73-40723DAD1A22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888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AC95E-4D53-4455-BBFE-E6B3D75D763D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41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mal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8264525" y="6605588"/>
            <a:ext cx="45720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46800" rIns="0" bIns="0"/>
          <a:lstStyle/>
          <a:p>
            <a:pPr algn="r">
              <a:defRPr/>
            </a:pPr>
            <a:fld id="{C5AA5C30-04C7-4E79-B6C6-974C58362316}" type="slidenum">
              <a:rPr lang="de-DE" sz="800" b="0">
                <a:latin typeface="Arial" pitchFamily="-65" charset="0"/>
                <a:ea typeface="Arial" pitchFamily="-65" charset="0"/>
                <a:cs typeface="Arial" pitchFamily="-65" charset="0"/>
              </a:rPr>
              <a:pPr algn="r">
                <a:defRPr/>
              </a:pPr>
              <a:t>‹Nr.›</a:t>
            </a:fld>
            <a:endParaRPr lang="de-DE" sz="800" b="0" dirty="0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Line 115"/>
          <p:cNvSpPr>
            <a:spLocks noChangeShapeType="1"/>
          </p:cNvSpPr>
          <p:nvPr/>
        </p:nvSpPr>
        <p:spPr bwMode="auto">
          <a:xfrm flipH="1">
            <a:off x="0" y="906463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89ABC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de-DE" sz="1400" b="0" dirty="0">
              <a:latin typeface="Arial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de-DE" dirty="0"/>
              <a:t>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marR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1524000" indent="-269875"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noProof="0" dirty="0" err="1"/>
              <a:t>Textmasterformate</a:t>
            </a:r>
            <a:r>
              <a:rPr lang="de-DE" dirty="0"/>
              <a:t> durch Klicken bearbeiten</a:t>
            </a: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B5DBE-998D-43B1-89EB-BB480D13D0E0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32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FAC1-48ED-4495-860F-AFAF8AE4F409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9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C2EC5-7DB7-4EAA-B678-EEB08B3DA975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48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FCDBC-7D8D-4810-90CB-487AF9F3E3FD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155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16B4A-915C-4B35-800D-8697E1B43E84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414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5F96B-8EA0-4BD6-BE6F-135A27E0C3F6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289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7912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7912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8BD81-75F8-4268-8EFA-37780392CF8B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7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89ABC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 sz="2800" b="0" dirty="0">
              <a:solidFill>
                <a:srgbClr val="000000"/>
              </a:solidFill>
              <a:latin typeface="Arial Black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Line 115"/>
          <p:cNvSpPr>
            <a:spLocks noChangeShapeType="1"/>
          </p:cNvSpPr>
          <p:nvPr userDrawn="1"/>
        </p:nvSpPr>
        <p:spPr bwMode="auto">
          <a:xfrm flipH="1">
            <a:off x="0" y="6553200"/>
            <a:ext cx="9144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de-DE" sz="14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8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6785"/>
            <a:ext cx="7772400" cy="1470025"/>
          </a:xfrm>
        </p:spPr>
        <p:txBody>
          <a:bodyPr/>
          <a:lstStyle>
            <a:lvl1pPr algn="ctr">
              <a:defRPr sz="3200">
                <a:solidFill>
                  <a:schemeClr val="accent1"/>
                </a:solidFill>
                <a:latin typeface="Arial" pitchFamily="-65" charset="0"/>
                <a:cs typeface="Arial" pitchFamily="-65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219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371600" y="3009900"/>
            <a:ext cx="6400800" cy="1752600"/>
          </a:xfrm>
        </p:spPr>
        <p:txBody>
          <a:bodyPr/>
          <a:lstStyle>
            <a:lvl1pPr marL="0" indent="0" algn="ctr">
              <a:defRPr sz="2000">
                <a:solidFill>
                  <a:schemeClr val="tx1"/>
                </a:solidFill>
                <a:latin typeface="Arial" pitchFamily="-65" charset="0"/>
                <a:cs typeface="Arial" pitchFamily="-65" charset="0"/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32849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mal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8264525" y="6605588"/>
            <a:ext cx="45720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46800" rIns="0" bIns="0"/>
          <a:lstStyle/>
          <a:p>
            <a:pPr algn="r">
              <a:defRPr/>
            </a:pPr>
            <a:fld id="{C5AA5C30-04C7-4E79-B6C6-974C58362316}" type="slidenum">
              <a:rPr lang="de-DE" sz="800" b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pPr algn="r">
                <a:defRPr/>
              </a:pPr>
              <a:t>‹Nr.›</a:t>
            </a:fld>
            <a:endParaRPr lang="de-DE" sz="800" b="0" dirty="0">
              <a:solidFill>
                <a:srgbClr val="000000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Line 115"/>
          <p:cNvSpPr>
            <a:spLocks noChangeShapeType="1"/>
          </p:cNvSpPr>
          <p:nvPr/>
        </p:nvSpPr>
        <p:spPr bwMode="auto">
          <a:xfrm flipH="1">
            <a:off x="0" y="906463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89ABC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de-DE" sz="14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de-DE" dirty="0"/>
              <a:t>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marR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1524000" indent="-269875"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noProof="0" dirty="0" err="1"/>
              <a:t>Textmasterformate</a:t>
            </a:r>
            <a:r>
              <a:rPr lang="de-DE" dirty="0"/>
              <a:t>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18822416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8264525" y="6605588"/>
            <a:ext cx="45720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46800" rIns="0" bIns="0"/>
          <a:lstStyle/>
          <a:p>
            <a:pPr algn="r">
              <a:defRPr/>
            </a:pPr>
            <a:fld id="{479352A7-E225-48D0-813D-4038FE0E587D}" type="slidenum">
              <a:rPr lang="de-DE" sz="800" b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pPr algn="r">
                <a:defRPr/>
              </a:pPr>
              <a:t>‹Nr.›</a:t>
            </a:fld>
            <a:endParaRPr lang="de-DE" sz="800" b="0" dirty="0">
              <a:solidFill>
                <a:srgbClr val="000000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Line 115"/>
          <p:cNvSpPr>
            <a:spLocks noChangeShapeType="1"/>
          </p:cNvSpPr>
          <p:nvPr/>
        </p:nvSpPr>
        <p:spPr bwMode="auto">
          <a:xfrm flipH="1">
            <a:off x="0" y="906463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89ABC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de-DE" sz="14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de-DE" dirty="0"/>
              <a:t> durch Klicken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30213" y="1296785"/>
            <a:ext cx="8280400" cy="4832553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936725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8264525" y="6605588"/>
            <a:ext cx="45720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46800" rIns="0" bIns="0"/>
          <a:lstStyle/>
          <a:p>
            <a:pPr algn="r">
              <a:defRPr/>
            </a:pPr>
            <a:fld id="{479352A7-E225-48D0-813D-4038FE0E587D}" type="slidenum">
              <a:rPr lang="de-DE" sz="800" b="0">
                <a:latin typeface="Arial" pitchFamily="-65" charset="0"/>
                <a:ea typeface="Arial" pitchFamily="-65" charset="0"/>
                <a:cs typeface="Arial" pitchFamily="-65" charset="0"/>
              </a:rPr>
              <a:pPr algn="r">
                <a:defRPr/>
              </a:pPr>
              <a:t>‹Nr.›</a:t>
            </a:fld>
            <a:endParaRPr lang="de-DE" sz="800" b="0" dirty="0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Line 115"/>
          <p:cNvSpPr>
            <a:spLocks noChangeShapeType="1"/>
          </p:cNvSpPr>
          <p:nvPr/>
        </p:nvSpPr>
        <p:spPr bwMode="auto">
          <a:xfrm flipH="1">
            <a:off x="0" y="906463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89ABC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de-DE" sz="1400" b="0" dirty="0">
              <a:latin typeface="Arial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de-DE" dirty="0"/>
              <a:t> durch Klicken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30213" y="1296785"/>
            <a:ext cx="8280400" cy="4832553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2627313" y="6308725"/>
            <a:ext cx="5840412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Zhe Xu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6902450" y="63087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E647A5D-B6A9-45FE-A2FA-8B2377050FCF}" type="slidenum">
              <a:rPr lang="de-DE">
                <a:solidFill>
                  <a:srgbClr val="000000"/>
                </a:solidFill>
              </a:rPr>
              <a:pPr/>
              <a:t>‹Nr.›</a:t>
            </a:fld>
            <a:r>
              <a:rPr lang="de-DE">
                <a:solidFill>
                  <a:srgbClr val="000000"/>
                </a:solidFill>
              </a:rPr>
              <a:t>/38</a:t>
            </a:r>
          </a:p>
        </p:txBody>
      </p:sp>
    </p:spTree>
    <p:extLst>
      <p:ext uri="{BB962C8B-B14F-4D97-AF65-F5344CB8AC3E}">
        <p14:creationId xmlns:p14="http://schemas.microsoft.com/office/powerpoint/2010/main" val="21865497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89ABC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 sz="2800" b="0" dirty="0">
              <a:solidFill>
                <a:srgbClr val="000000"/>
              </a:solidFill>
              <a:latin typeface="Arial Black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Line 115"/>
          <p:cNvSpPr>
            <a:spLocks noChangeShapeType="1"/>
          </p:cNvSpPr>
          <p:nvPr userDrawn="1"/>
        </p:nvSpPr>
        <p:spPr bwMode="auto">
          <a:xfrm flipH="1">
            <a:off x="0" y="6553200"/>
            <a:ext cx="9144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de-DE" sz="14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8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6785"/>
            <a:ext cx="7772400" cy="1470025"/>
          </a:xfrm>
        </p:spPr>
        <p:txBody>
          <a:bodyPr/>
          <a:lstStyle>
            <a:lvl1pPr algn="ctr">
              <a:defRPr sz="3200">
                <a:solidFill>
                  <a:schemeClr val="accent1"/>
                </a:solidFill>
                <a:latin typeface="Arial" pitchFamily="-65" charset="0"/>
                <a:cs typeface="Arial" pitchFamily="-65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219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371600" y="3009900"/>
            <a:ext cx="6400800" cy="1752600"/>
          </a:xfrm>
        </p:spPr>
        <p:txBody>
          <a:bodyPr/>
          <a:lstStyle>
            <a:lvl1pPr marL="0" indent="0" algn="ctr">
              <a:defRPr sz="2000">
                <a:solidFill>
                  <a:schemeClr val="tx1"/>
                </a:solidFill>
                <a:latin typeface="Arial" pitchFamily="-65" charset="0"/>
                <a:cs typeface="Arial" pitchFamily="-65" charset="0"/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6516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mal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8264525" y="6605588"/>
            <a:ext cx="45720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46800" rIns="0" bIns="0"/>
          <a:lstStyle/>
          <a:p>
            <a:pPr algn="r">
              <a:defRPr/>
            </a:pPr>
            <a:fld id="{C5AA5C30-04C7-4E79-B6C6-974C58362316}" type="slidenum">
              <a:rPr lang="de-DE" sz="800" b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pPr algn="r">
                <a:defRPr/>
              </a:pPr>
              <a:t>‹Nr.›</a:t>
            </a:fld>
            <a:endParaRPr lang="de-DE" sz="800" b="0" dirty="0">
              <a:solidFill>
                <a:srgbClr val="000000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Line 115"/>
          <p:cNvSpPr>
            <a:spLocks noChangeShapeType="1"/>
          </p:cNvSpPr>
          <p:nvPr/>
        </p:nvSpPr>
        <p:spPr bwMode="auto">
          <a:xfrm flipH="1">
            <a:off x="0" y="906463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89ABC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de-DE" sz="14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de-DE" dirty="0"/>
              <a:t>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marR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1524000" indent="-269875"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noProof="0" dirty="0" err="1"/>
              <a:t>Textmasterformate</a:t>
            </a:r>
            <a:r>
              <a:rPr lang="de-DE" dirty="0"/>
              <a:t>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63333042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8264525" y="6605588"/>
            <a:ext cx="45720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46800" rIns="0" bIns="0"/>
          <a:lstStyle/>
          <a:p>
            <a:pPr algn="r">
              <a:defRPr/>
            </a:pPr>
            <a:fld id="{479352A7-E225-48D0-813D-4038FE0E587D}" type="slidenum">
              <a:rPr lang="de-DE" sz="800" b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pPr algn="r">
                <a:defRPr/>
              </a:pPr>
              <a:t>‹Nr.›</a:t>
            </a:fld>
            <a:endParaRPr lang="de-DE" sz="800" b="0" dirty="0">
              <a:solidFill>
                <a:srgbClr val="000000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Line 115"/>
          <p:cNvSpPr>
            <a:spLocks noChangeShapeType="1"/>
          </p:cNvSpPr>
          <p:nvPr/>
        </p:nvSpPr>
        <p:spPr bwMode="auto">
          <a:xfrm flipH="1">
            <a:off x="0" y="906463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89ABC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de-DE" sz="14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de-DE" dirty="0"/>
              <a:t> durch Klicken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30213" y="1296785"/>
            <a:ext cx="8280400" cy="4832553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9899103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019CA-F921-4E23-9E08-2D30ECD9A502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90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EAEFB-4B05-44D5-B1D5-E0B273CEA577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71048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8DED8-BD8C-4DF4-83B6-73E67C10C2C6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71772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96499-DA44-44B0-AD73-40723DAD1A22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25368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AC95E-4D53-4455-BBFE-E6B3D75D763D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86959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B5DBE-998D-43B1-89EB-BB480D13D0E0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46016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FAC1-48ED-4495-860F-AFAF8AE4F409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533605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w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wm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.wmf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0213" y="50800"/>
            <a:ext cx="734536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3" rIns="0" bIns="4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Slide title</a:t>
            </a:r>
          </a:p>
        </p:txBody>
      </p:sp>
      <p:sp>
        <p:nvSpPr>
          <p:cNvPr id="2051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0213" y="1296988"/>
            <a:ext cx="8280400" cy="4832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de-DE"/>
              <a:t>First level</a:t>
            </a:r>
          </a:p>
          <a:p>
            <a:pPr lvl="2"/>
            <a:r>
              <a:rPr lang="de-DE"/>
              <a:t>Second level</a:t>
            </a:r>
          </a:p>
          <a:p>
            <a:pPr lvl="3"/>
            <a:r>
              <a:rPr lang="de-DE"/>
              <a:t>Third level</a:t>
            </a:r>
          </a:p>
          <a:p>
            <a:pPr lvl="4"/>
            <a:r>
              <a:rPr lang="de-DE"/>
              <a:t>Forth level</a:t>
            </a:r>
          </a:p>
          <a:p>
            <a:pPr lvl="4"/>
            <a:r>
              <a:rPr lang="de-DE"/>
              <a:t>Fifth level</a:t>
            </a:r>
          </a:p>
          <a:p>
            <a:pPr lvl="4"/>
            <a:r>
              <a:rPr lang="de-DE"/>
              <a:t>Sixth level</a:t>
            </a:r>
          </a:p>
          <a:p>
            <a:pPr lvl="4"/>
            <a:r>
              <a:rPr lang="de-DE"/>
              <a:t>Seventh level</a:t>
            </a:r>
          </a:p>
          <a:p>
            <a:pPr lvl="4"/>
            <a:r>
              <a:rPr lang="de-DE"/>
              <a:t>Eigth level</a:t>
            </a:r>
          </a:p>
          <a:p>
            <a:pPr lvl="4"/>
            <a:endParaRPr lang="de-DE"/>
          </a:p>
        </p:txBody>
      </p:sp>
      <p:pic>
        <p:nvPicPr>
          <p:cNvPr id="2052" name="Grafik 37" descr="Goethe-Logo 080508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7013" y="146050"/>
            <a:ext cx="1152525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 (Headings)"/>
          <a:ea typeface=" (Headings)"/>
          <a:cs typeface=" (Headings)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 (Headings)"/>
          <a:ea typeface=" (Headings)"/>
          <a:cs typeface=" (Headings)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 (Headings)"/>
          <a:ea typeface=" (Headings)"/>
          <a:cs typeface=" (Headings)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 (Headings)"/>
          <a:ea typeface=" (Headings)"/>
          <a:cs typeface=" (Headings)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 (Headings)"/>
          <a:ea typeface=" (Headings)"/>
          <a:cs typeface=" (Headings)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447675" indent="-2667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2pPr>
      <a:lvl3pPr marL="717550" indent="-2714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600">
          <a:solidFill>
            <a:srgbClr val="000000"/>
          </a:solidFill>
          <a:latin typeface="+mn-lt"/>
          <a:ea typeface="+mn-ea"/>
          <a:cs typeface="+mn-cs"/>
        </a:defRPr>
      </a:lvl3pPr>
      <a:lvl4pPr marL="985838" indent="-2714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1257300" indent="-26828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600">
          <a:solidFill>
            <a:srgbClr val="000000"/>
          </a:solidFill>
          <a:latin typeface="+mn-lt"/>
          <a:ea typeface="+mn-ea"/>
          <a:cs typeface="+mn-cs"/>
        </a:defRPr>
      </a:lvl5pPr>
      <a:lvl6pPr marL="1524000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 baseline="0">
          <a:solidFill>
            <a:srgbClr val="000000"/>
          </a:solidFill>
          <a:latin typeface="+mn-lt"/>
          <a:cs typeface="+mn-cs"/>
        </a:defRPr>
      </a:lvl6pPr>
      <a:lvl7pPr marL="1793875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 baseline="0">
          <a:solidFill>
            <a:srgbClr val="000000"/>
          </a:solidFill>
          <a:latin typeface="+mn-lt"/>
          <a:cs typeface="+mn-cs"/>
        </a:defRPr>
      </a:lvl7pPr>
      <a:lvl8pPr marL="2063750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 baseline="0">
          <a:solidFill>
            <a:schemeClr val="tx1"/>
          </a:solidFill>
          <a:latin typeface="+mn-lt"/>
          <a:cs typeface="+mn-cs"/>
        </a:defRPr>
      </a:lvl8pPr>
      <a:lvl9pPr marL="2330450" indent="-2667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 baseline="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1" tIns="45638" rIns="91271" bIns="4563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ECB69AC5-3F8E-4E72-ADA0-EA284D199467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102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1" tIns="45638" rIns="91271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Klicken Sie, um das Titelformat zu bearbeiten</a:t>
            </a:r>
          </a:p>
        </p:txBody>
      </p:sp>
      <p:sp>
        <p:nvSpPr>
          <p:cNvPr id="102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1" tIns="45638" rIns="91271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Klicken Sie, um die Formate des Vorlagentextes zu bearbeiten</a:t>
            </a:r>
          </a:p>
          <a:p>
            <a:pPr lvl="1"/>
            <a:r>
              <a:rPr lang="en-US" altLang="de-DE"/>
              <a:t>Zweite Ebene</a:t>
            </a:r>
          </a:p>
          <a:p>
            <a:pPr lvl="2"/>
            <a:r>
              <a:rPr lang="en-US" altLang="de-DE"/>
              <a:t>Dritte Ebene</a:t>
            </a:r>
          </a:p>
          <a:p>
            <a:pPr lvl="3"/>
            <a:r>
              <a:rPr lang="en-US" altLang="de-DE"/>
              <a:t>Vierte Ebene</a:t>
            </a:r>
          </a:p>
          <a:p>
            <a:pPr lvl="4"/>
            <a:r>
              <a:rPr lang="en-US" altLang="de-DE"/>
              <a:t>Fünfte Ebene</a:t>
            </a:r>
          </a:p>
        </p:txBody>
      </p:sp>
      <p:sp>
        <p:nvSpPr>
          <p:cNvPr id="114705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1" tIns="45638" rIns="91271" bIns="4563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1536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1" tIns="45638" rIns="91271" bIns="4563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ECB69AC5-3F8E-4E72-ADA0-EA284D199467}" type="slidenum">
              <a:rPr lang="en-US" altLang="de-DE" b="0">
                <a:solidFill>
                  <a:srgbClr val="000000"/>
                </a:solidFill>
                <a:cs typeface="+mn-cs"/>
              </a:rPr>
              <a:pPr>
                <a:defRPr/>
              </a:pPr>
              <a:t>‹Nr.›</a:t>
            </a:fld>
            <a:endParaRPr lang="en-US" altLang="de-DE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2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1" tIns="45638" rIns="91271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Klicken Sie, um das Titelformat zu bearbeiten</a:t>
            </a:r>
          </a:p>
        </p:txBody>
      </p:sp>
      <p:sp>
        <p:nvSpPr>
          <p:cNvPr id="102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1" tIns="45638" rIns="91271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Klicken Sie, um die Formate des Vorlagentextes zu bearbeiten</a:t>
            </a:r>
          </a:p>
          <a:p>
            <a:pPr lvl="1"/>
            <a:r>
              <a:rPr lang="en-US" altLang="de-DE"/>
              <a:t>Zweite Ebene</a:t>
            </a:r>
          </a:p>
          <a:p>
            <a:pPr lvl="2"/>
            <a:r>
              <a:rPr lang="en-US" altLang="de-DE"/>
              <a:t>Dritte Ebene</a:t>
            </a:r>
          </a:p>
          <a:p>
            <a:pPr lvl="3"/>
            <a:r>
              <a:rPr lang="en-US" altLang="de-DE"/>
              <a:t>Vierte Ebene</a:t>
            </a:r>
          </a:p>
          <a:p>
            <a:pPr lvl="4"/>
            <a:r>
              <a:rPr lang="en-US" altLang="de-DE"/>
              <a:t>Fünfte Ebene</a:t>
            </a:r>
          </a:p>
        </p:txBody>
      </p:sp>
      <p:sp>
        <p:nvSpPr>
          <p:cNvPr id="114705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1" tIns="45638" rIns="91271" bIns="4563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de-DE" b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91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0213" y="50800"/>
            <a:ext cx="734536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3" rIns="0" bIns="4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Slide title</a:t>
            </a:r>
          </a:p>
        </p:txBody>
      </p:sp>
      <p:sp>
        <p:nvSpPr>
          <p:cNvPr id="2051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0213" y="1296988"/>
            <a:ext cx="8280400" cy="4832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de-DE"/>
              <a:t>First level</a:t>
            </a:r>
          </a:p>
          <a:p>
            <a:pPr lvl="2"/>
            <a:r>
              <a:rPr lang="de-DE"/>
              <a:t>Second level</a:t>
            </a:r>
          </a:p>
          <a:p>
            <a:pPr lvl="3"/>
            <a:r>
              <a:rPr lang="de-DE"/>
              <a:t>Third level</a:t>
            </a:r>
          </a:p>
          <a:p>
            <a:pPr lvl="4"/>
            <a:r>
              <a:rPr lang="de-DE"/>
              <a:t>Forth level</a:t>
            </a:r>
          </a:p>
          <a:p>
            <a:pPr lvl="4"/>
            <a:r>
              <a:rPr lang="de-DE"/>
              <a:t>Fifth level</a:t>
            </a:r>
          </a:p>
          <a:p>
            <a:pPr lvl="4"/>
            <a:r>
              <a:rPr lang="de-DE"/>
              <a:t>Sixth level</a:t>
            </a:r>
          </a:p>
          <a:p>
            <a:pPr lvl="4"/>
            <a:r>
              <a:rPr lang="de-DE"/>
              <a:t>Seventh level</a:t>
            </a:r>
          </a:p>
          <a:p>
            <a:pPr lvl="4"/>
            <a:r>
              <a:rPr lang="de-DE"/>
              <a:t>Eigth level</a:t>
            </a:r>
          </a:p>
          <a:p>
            <a:pPr lvl="4"/>
            <a:endParaRPr lang="de-DE"/>
          </a:p>
        </p:txBody>
      </p:sp>
      <p:pic>
        <p:nvPicPr>
          <p:cNvPr id="2052" name="Grafik 37" descr="Goethe-Logo 080508.wm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7013" y="146050"/>
            <a:ext cx="1152525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359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 (Headings)"/>
          <a:ea typeface=" (Headings)"/>
          <a:cs typeface=" (Headings)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 (Headings)"/>
          <a:ea typeface=" (Headings)"/>
          <a:cs typeface=" (Headings)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 (Headings)"/>
          <a:ea typeface=" (Headings)"/>
          <a:cs typeface=" (Headings)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 (Headings)"/>
          <a:ea typeface=" (Headings)"/>
          <a:cs typeface=" (Headings)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 (Headings)"/>
          <a:ea typeface=" (Headings)"/>
          <a:cs typeface=" (Headings)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447675" indent="-2667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2pPr>
      <a:lvl3pPr marL="717550" indent="-2714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600">
          <a:solidFill>
            <a:srgbClr val="000000"/>
          </a:solidFill>
          <a:latin typeface="+mn-lt"/>
          <a:ea typeface="+mn-ea"/>
          <a:cs typeface="+mn-cs"/>
        </a:defRPr>
      </a:lvl3pPr>
      <a:lvl4pPr marL="985838" indent="-2714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1257300" indent="-26828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600">
          <a:solidFill>
            <a:srgbClr val="000000"/>
          </a:solidFill>
          <a:latin typeface="+mn-lt"/>
          <a:ea typeface="+mn-ea"/>
          <a:cs typeface="+mn-cs"/>
        </a:defRPr>
      </a:lvl5pPr>
      <a:lvl6pPr marL="1524000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 baseline="0">
          <a:solidFill>
            <a:srgbClr val="000000"/>
          </a:solidFill>
          <a:latin typeface="+mn-lt"/>
          <a:cs typeface="+mn-cs"/>
        </a:defRPr>
      </a:lvl6pPr>
      <a:lvl7pPr marL="1793875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 baseline="0">
          <a:solidFill>
            <a:srgbClr val="000000"/>
          </a:solidFill>
          <a:latin typeface="+mn-lt"/>
          <a:cs typeface="+mn-cs"/>
        </a:defRPr>
      </a:lvl7pPr>
      <a:lvl8pPr marL="2063750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 baseline="0">
          <a:solidFill>
            <a:schemeClr val="tx1"/>
          </a:solidFill>
          <a:latin typeface="+mn-lt"/>
          <a:cs typeface="+mn-cs"/>
        </a:defRPr>
      </a:lvl8pPr>
      <a:lvl9pPr marL="2330450" indent="-2667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 baseline="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0213" y="50800"/>
            <a:ext cx="734536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3" rIns="0" bIns="4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Slide title</a:t>
            </a:r>
          </a:p>
        </p:txBody>
      </p:sp>
      <p:sp>
        <p:nvSpPr>
          <p:cNvPr id="2051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0213" y="1296988"/>
            <a:ext cx="8280400" cy="4832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de-DE"/>
              <a:t>First level</a:t>
            </a:r>
          </a:p>
          <a:p>
            <a:pPr lvl="2"/>
            <a:r>
              <a:rPr lang="de-DE"/>
              <a:t>Second level</a:t>
            </a:r>
          </a:p>
          <a:p>
            <a:pPr lvl="3"/>
            <a:r>
              <a:rPr lang="de-DE"/>
              <a:t>Third level</a:t>
            </a:r>
          </a:p>
          <a:p>
            <a:pPr lvl="4"/>
            <a:r>
              <a:rPr lang="de-DE"/>
              <a:t>Forth level</a:t>
            </a:r>
          </a:p>
          <a:p>
            <a:pPr lvl="4"/>
            <a:r>
              <a:rPr lang="de-DE"/>
              <a:t>Fifth level</a:t>
            </a:r>
          </a:p>
          <a:p>
            <a:pPr lvl="4"/>
            <a:r>
              <a:rPr lang="de-DE"/>
              <a:t>Sixth level</a:t>
            </a:r>
          </a:p>
          <a:p>
            <a:pPr lvl="4"/>
            <a:r>
              <a:rPr lang="de-DE"/>
              <a:t>Seventh level</a:t>
            </a:r>
          </a:p>
          <a:p>
            <a:pPr lvl="4"/>
            <a:r>
              <a:rPr lang="de-DE"/>
              <a:t>Eigth level</a:t>
            </a:r>
          </a:p>
          <a:p>
            <a:pPr lvl="4"/>
            <a:endParaRPr lang="de-DE"/>
          </a:p>
        </p:txBody>
      </p:sp>
      <p:pic>
        <p:nvPicPr>
          <p:cNvPr id="2052" name="Grafik 37" descr="Goethe-Logo 080508.wm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7013" y="146050"/>
            <a:ext cx="1152525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13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 (Headings)"/>
          <a:ea typeface=" (Headings)"/>
          <a:cs typeface=" (Headings)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 (Headings)"/>
          <a:ea typeface=" (Headings)"/>
          <a:cs typeface=" (Headings)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 (Headings)"/>
          <a:ea typeface=" (Headings)"/>
          <a:cs typeface=" (Headings)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 (Headings)"/>
          <a:ea typeface=" (Headings)"/>
          <a:cs typeface=" (Headings)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 (Headings)"/>
          <a:ea typeface=" (Headings)"/>
          <a:cs typeface=" (Headings)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447675" indent="-2667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2pPr>
      <a:lvl3pPr marL="717550" indent="-2714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600">
          <a:solidFill>
            <a:srgbClr val="000000"/>
          </a:solidFill>
          <a:latin typeface="+mn-lt"/>
          <a:ea typeface="+mn-ea"/>
          <a:cs typeface="+mn-cs"/>
        </a:defRPr>
      </a:lvl3pPr>
      <a:lvl4pPr marL="985838" indent="-2714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1257300" indent="-26828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600">
          <a:solidFill>
            <a:srgbClr val="000000"/>
          </a:solidFill>
          <a:latin typeface="+mn-lt"/>
          <a:ea typeface="+mn-ea"/>
          <a:cs typeface="+mn-cs"/>
        </a:defRPr>
      </a:lvl5pPr>
      <a:lvl6pPr marL="1524000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 baseline="0">
          <a:solidFill>
            <a:srgbClr val="000000"/>
          </a:solidFill>
          <a:latin typeface="+mn-lt"/>
          <a:cs typeface="+mn-cs"/>
        </a:defRPr>
      </a:lvl6pPr>
      <a:lvl7pPr marL="1793875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 baseline="0">
          <a:solidFill>
            <a:srgbClr val="000000"/>
          </a:solidFill>
          <a:latin typeface="+mn-lt"/>
          <a:cs typeface="+mn-cs"/>
        </a:defRPr>
      </a:lvl7pPr>
      <a:lvl8pPr marL="2063750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 baseline="0">
          <a:solidFill>
            <a:schemeClr val="tx1"/>
          </a:solidFill>
          <a:latin typeface="+mn-lt"/>
          <a:cs typeface="+mn-cs"/>
        </a:defRPr>
      </a:lvl8pPr>
      <a:lvl9pPr marL="2330450" indent="-2667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 baseline="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28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4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6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28.xml"/><Relationship Id="rId4" Type="http://schemas.openxmlformats.org/officeDocument/2006/relationships/video" Target="../media/media3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90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emf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5.png"/><Relationship Id="rId3" Type="http://schemas.openxmlformats.org/officeDocument/2006/relationships/image" Target="../media/image18.png"/><Relationship Id="rId7" Type="http://schemas.openxmlformats.org/officeDocument/2006/relationships/image" Target="../media/image400.png"/><Relationship Id="rId12" Type="http://schemas.openxmlformats.org/officeDocument/2006/relationships/image" Target="../media/image24.jpe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11" Type="http://schemas.openxmlformats.org/officeDocument/2006/relationships/image" Target="../media/image44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tags" Target="../tags/tag7.xml"/><Relationship Id="rId7" Type="http://schemas.openxmlformats.org/officeDocument/2006/relationships/image" Target="../media/image2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00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13.png"/><Relationship Id="rId12" Type="http://schemas.openxmlformats.org/officeDocument/2006/relationships/image" Target="../media/image37.png"/><Relationship Id="rId2" Type="http://schemas.openxmlformats.org/officeDocument/2006/relationships/image" Target="../media/image28.png"/><Relationship Id="rId16" Type="http://schemas.openxmlformats.org/officeDocument/2006/relationships/image" Target="../media/image28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/>
          <p:cNvSpPr/>
          <p:nvPr/>
        </p:nvSpPr>
        <p:spPr>
          <a:xfrm>
            <a:off x="-188536" y="5920026"/>
            <a:ext cx="9558779" cy="1366887"/>
          </a:xfrm>
          <a:prstGeom prst="rect">
            <a:avLst/>
          </a:prstGeom>
          <a:solidFill>
            <a:srgbClr val="08418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/>
              <a:t>Bormio</a:t>
            </a:r>
            <a:r>
              <a:rPr lang="de-DE" sz="2000" dirty="0"/>
              <a:t> 2018</a:t>
            </a:r>
          </a:p>
        </p:txBody>
      </p:sp>
      <p:sp>
        <p:nvSpPr>
          <p:cNvPr id="11" name="Rechteck 10"/>
          <p:cNvSpPr/>
          <p:nvPr/>
        </p:nvSpPr>
        <p:spPr>
          <a:xfrm>
            <a:off x="-188536" y="0"/>
            <a:ext cx="9558779" cy="1366887"/>
          </a:xfrm>
          <a:prstGeom prst="rect">
            <a:avLst/>
          </a:prstGeom>
          <a:solidFill>
            <a:srgbClr val="08418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743075" y="5321300"/>
            <a:ext cx="6645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en-US" altLang="de-DE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95467" y="1612962"/>
            <a:ext cx="8278812" cy="132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3" rIns="0" bIns="45713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pitchFamily="-65" charset="0"/>
                <a:ea typeface=" (Headings)"/>
                <a:cs typeface="Arial" pitchFamily="-65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 (Headings)"/>
                <a:ea typeface=" (Headings)"/>
                <a:cs typeface=" (Headings)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 (Headings)"/>
                <a:ea typeface=" (Headings)"/>
                <a:cs typeface=" (Headings)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 (Headings)"/>
                <a:ea typeface=" (Headings)"/>
                <a:cs typeface=" (Headings)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 (Headings)"/>
                <a:ea typeface=" (Headings)"/>
                <a:cs typeface=" (Headings)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kern="0" noProof="0" dirty="0">
                <a:solidFill>
                  <a:srgbClr val="00498D"/>
                </a:solidFill>
              </a:rPr>
              <a:t>Initial and final state interactions in proton-lead collisions</a:t>
            </a:r>
            <a:endParaRPr kumimoji="0" lang="en-US" sz="2800" b="1" i="0" u="none" strike="noStrike" kern="0" cap="none" spc="0" normalizeH="0" noProof="0" dirty="0">
              <a:ln>
                <a:noFill/>
              </a:ln>
              <a:solidFill>
                <a:srgbClr val="00498D"/>
              </a:solidFill>
              <a:effectLst/>
              <a:uLnTx/>
              <a:uFillTx/>
            </a:endParaRPr>
          </a:p>
        </p:txBody>
      </p:sp>
      <p:sp>
        <p:nvSpPr>
          <p:cNvPr id="8200" name="Rechteck 1"/>
          <p:cNvSpPr>
            <a:spLocks noChangeArrowheads="1"/>
          </p:cNvSpPr>
          <p:nvPr/>
        </p:nvSpPr>
        <p:spPr bwMode="auto">
          <a:xfrm>
            <a:off x="3354644" y="3353731"/>
            <a:ext cx="2360457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50800" dir="5400000" sx="96000" sy="96000" algn="ctr" rotWithShape="0">
              <a:srgbClr val="000000">
                <a:alpha val="21000"/>
              </a:srgbClr>
            </a:outerShdw>
            <a:reflection stA="84000" endPos="0" dist="50800" dir="5400000" sy="-100000" algn="bl" rotWithShape="0"/>
            <a:softEdge rad="63500"/>
          </a:effectLst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de-DE" sz="2400" dirty="0">
                <a:solidFill>
                  <a:schemeClr val="bg1"/>
                </a:solidFill>
                <a:cs typeface="+mn-cs"/>
              </a:rPr>
              <a:t>Moritz Greif</a:t>
            </a:r>
          </a:p>
        </p:txBody>
      </p:sp>
      <p:sp>
        <p:nvSpPr>
          <p:cNvPr id="2" name="Textfeld 1"/>
          <p:cNvSpPr txBox="1"/>
          <p:nvPr/>
        </p:nvSpPr>
        <p:spPr>
          <a:xfrm rot="20554511">
            <a:off x="585357" y="5864305"/>
            <a:ext cx="3430660" cy="338554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altLang="de-DE" dirty="0"/>
              <a:t>Phys. Rev. D 96, 091504</a:t>
            </a:r>
            <a:r>
              <a:rPr lang="de-DE" altLang="de-DE" b="0" dirty="0"/>
              <a:t>, </a:t>
            </a:r>
            <a:r>
              <a:rPr lang="de-DE" altLang="de-DE" dirty="0"/>
              <a:t>2017 </a:t>
            </a:r>
            <a:endParaRPr lang="de-DE" altLang="de-DE" b="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864" y="246076"/>
            <a:ext cx="3229365" cy="87473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75" y="51173"/>
            <a:ext cx="2171578" cy="116908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291" y="419557"/>
            <a:ext cx="2827330" cy="559614"/>
          </a:xfrm>
          <a:prstGeom prst="rect">
            <a:avLst/>
          </a:prstGeom>
        </p:spPr>
      </p:pic>
      <p:sp>
        <p:nvSpPr>
          <p:cNvPr id="13" name="Rechteck 1"/>
          <p:cNvSpPr>
            <a:spLocks noChangeArrowheads="1"/>
          </p:cNvSpPr>
          <p:nvPr/>
        </p:nvSpPr>
        <p:spPr bwMode="auto">
          <a:xfrm>
            <a:off x="2392015" y="3954860"/>
            <a:ext cx="4285713" cy="92333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50800" dir="5400000" sx="96000" sy="96000" algn="ctr" rotWithShape="0">
              <a:srgbClr val="000000">
                <a:alpha val="21000"/>
              </a:srgbClr>
            </a:outerShdw>
            <a:reflection stA="84000" endPos="0" dist="50800" dir="5400000" sy="-100000" algn="bl" rotWithShape="0"/>
            <a:softEdge rad="63500"/>
          </a:effectLst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de-DE" sz="1800" dirty="0">
                <a:solidFill>
                  <a:schemeClr val="bg1"/>
                </a:solidFill>
                <a:cs typeface="+mn-cs"/>
              </a:rPr>
              <a:t>in collaboration with </a:t>
            </a:r>
          </a:p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de-DE" sz="1800" dirty="0">
                <a:solidFill>
                  <a:schemeClr val="bg1"/>
                </a:solidFill>
                <a:cs typeface="+mn-cs"/>
              </a:rPr>
              <a:t>Björn </a:t>
            </a:r>
            <a:r>
              <a:rPr lang="en-US" altLang="de-DE" sz="1800" dirty="0" err="1">
                <a:solidFill>
                  <a:schemeClr val="bg1"/>
                </a:solidFill>
                <a:cs typeface="+mn-cs"/>
              </a:rPr>
              <a:t>Schenke</a:t>
            </a:r>
            <a:r>
              <a:rPr lang="en-US" altLang="de-DE" sz="1800" dirty="0">
                <a:solidFill>
                  <a:schemeClr val="bg1"/>
                </a:solidFill>
                <a:cs typeface="+mn-cs"/>
              </a:rPr>
              <a:t>, </a:t>
            </a:r>
            <a:r>
              <a:rPr lang="en-US" altLang="de-DE" sz="1800" dirty="0" err="1">
                <a:solidFill>
                  <a:schemeClr val="bg1"/>
                </a:solidFill>
                <a:cs typeface="+mn-cs"/>
              </a:rPr>
              <a:t>Sören</a:t>
            </a:r>
            <a:r>
              <a:rPr lang="en-US" altLang="de-DE" sz="1800" dirty="0">
                <a:solidFill>
                  <a:schemeClr val="bg1"/>
                </a:solidFill>
                <a:cs typeface="+mn-cs"/>
              </a:rPr>
              <a:t> </a:t>
            </a:r>
            <a:r>
              <a:rPr lang="en-US" altLang="de-DE" sz="1800" dirty="0" err="1">
                <a:solidFill>
                  <a:schemeClr val="bg1"/>
                </a:solidFill>
                <a:cs typeface="+mn-cs"/>
              </a:rPr>
              <a:t>Schlichting</a:t>
            </a:r>
            <a:r>
              <a:rPr lang="en-US" altLang="de-DE" sz="1800" dirty="0">
                <a:solidFill>
                  <a:schemeClr val="bg1"/>
                </a:solidFill>
                <a:cs typeface="+mn-cs"/>
              </a:rPr>
              <a:t>, </a:t>
            </a:r>
            <a:r>
              <a:rPr lang="en-US" altLang="de-DE" sz="1800" dirty="0" err="1">
                <a:solidFill>
                  <a:schemeClr val="bg1"/>
                </a:solidFill>
                <a:cs typeface="+mn-cs"/>
              </a:rPr>
              <a:t>Zhe</a:t>
            </a:r>
            <a:r>
              <a:rPr lang="en-US" altLang="de-DE" sz="1800" dirty="0">
                <a:solidFill>
                  <a:schemeClr val="bg1"/>
                </a:solidFill>
                <a:cs typeface="+mn-cs"/>
              </a:rPr>
              <a:t> Xu, Carsten Greiner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5B95DD3-E7D7-46CF-86DE-37480A6FBCE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103" y="4583382"/>
            <a:ext cx="2073897" cy="13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40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BAMPS </a:t>
            </a:r>
            <a:r>
              <a:rPr lang="de-DE" dirty="0" err="1"/>
              <a:t>evolution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proton-lead </a:t>
            </a:r>
            <a:r>
              <a:rPr lang="de-DE" dirty="0" err="1"/>
              <a:t>collision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118701" y="5986021"/>
            <a:ext cx="579905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(Color </a:t>
            </a:r>
            <a:r>
              <a:rPr lang="de-DE" sz="1600" dirty="0" err="1"/>
              <a:t>code</a:t>
            </a:r>
            <a:r>
              <a:rPr lang="de-DE" sz="1600" dirty="0"/>
              <a:t>: 	</a:t>
            </a:r>
            <a:r>
              <a:rPr lang="de-DE" sz="1600" dirty="0" err="1"/>
              <a:t>particle</a:t>
            </a:r>
            <a:r>
              <a:rPr lang="de-DE" sz="1600" dirty="0"/>
              <a:t> </a:t>
            </a:r>
            <a:r>
              <a:rPr lang="de-DE" sz="1600" dirty="0" err="1"/>
              <a:t>number</a:t>
            </a:r>
            <a:r>
              <a:rPr lang="de-DE" sz="1600" dirty="0"/>
              <a:t> / </a:t>
            </a:r>
            <a:r>
              <a:rPr lang="de-DE" sz="1600" dirty="0" err="1"/>
              <a:t>transverse</a:t>
            </a:r>
            <a:r>
              <a:rPr lang="de-DE" sz="1600" dirty="0"/>
              <a:t> </a:t>
            </a:r>
            <a:r>
              <a:rPr lang="de-DE" sz="1600" dirty="0" err="1"/>
              <a:t>area</a:t>
            </a:r>
            <a:r>
              <a:rPr lang="de-DE" dirty="0"/>
              <a:t>)</a:t>
            </a:r>
            <a:endParaRPr lang="de-DE" sz="1600" dirty="0"/>
          </a:p>
          <a:p>
            <a:r>
              <a:rPr lang="de-DE" dirty="0"/>
              <a:t>		</a:t>
            </a:r>
            <a:r>
              <a:rPr lang="de-DE" dirty="0" err="1"/>
              <a:t>rapidity</a:t>
            </a:r>
            <a:r>
              <a:rPr lang="de-DE" dirty="0"/>
              <a:t> </a:t>
            </a:r>
            <a:r>
              <a:rPr lang="de-DE" dirty="0" err="1"/>
              <a:t>integrated</a:t>
            </a:r>
            <a:r>
              <a:rPr lang="de-DE" dirty="0"/>
              <a:t>,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formed</a:t>
            </a:r>
            <a:r>
              <a:rPr lang="de-DE" dirty="0"/>
              <a:t> </a:t>
            </a:r>
            <a:r>
              <a:rPr lang="de-DE" dirty="0" err="1"/>
              <a:t>particles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725864" y="1066359"/>
            <a:ext cx="299772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High </a:t>
            </a:r>
            <a:r>
              <a:rPr lang="de-DE" sz="1600" dirty="0" err="1"/>
              <a:t>multiplicity</a:t>
            </a:r>
            <a:r>
              <a:rPr lang="de-DE" dirty="0"/>
              <a:t>: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5337142" y="1066360"/>
            <a:ext cx="299772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Low</a:t>
            </a:r>
            <a:r>
              <a:rPr lang="de-DE" sz="1600" dirty="0"/>
              <a:t> </a:t>
            </a:r>
            <a:r>
              <a:rPr lang="de-DE" sz="1600" dirty="0" err="1"/>
              <a:t>multiplicity</a:t>
            </a:r>
            <a:r>
              <a:rPr lang="de-DE" sz="1600" dirty="0"/>
              <a:t>:</a:t>
            </a:r>
          </a:p>
        </p:txBody>
      </p:sp>
      <p:pic>
        <p:nvPicPr>
          <p:cNvPr id="6" name="HighMultg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4762" y="1447878"/>
            <a:ext cx="5110104" cy="3832263"/>
          </a:xfrm>
        </p:spPr>
      </p:pic>
      <p:pic>
        <p:nvPicPr>
          <p:cNvPr id="10" name="LowMultg2N300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3542" y="1499467"/>
            <a:ext cx="4972116" cy="372908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25864" y="1420665"/>
            <a:ext cx="337924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0" i="1" dirty="0" err="1"/>
              <a:t>Pressure</a:t>
            </a:r>
            <a:r>
              <a:rPr lang="de-DE" b="0" i="1" dirty="0"/>
              <a:t> </a:t>
            </a:r>
            <a:r>
              <a:rPr lang="de-DE" b="0" i="1" dirty="0" err="1"/>
              <a:t>gradients</a:t>
            </a:r>
            <a:r>
              <a:rPr lang="de-DE" b="0" i="1" dirty="0"/>
              <a:t> </a:t>
            </a:r>
            <a:r>
              <a:rPr lang="de-DE" b="0" i="1" dirty="0" err="1"/>
              <a:t>build</a:t>
            </a:r>
            <a:r>
              <a:rPr lang="de-DE" b="0" i="1" dirty="0"/>
              <a:t> </a:t>
            </a:r>
            <a:r>
              <a:rPr lang="de-DE" b="0" i="1" dirty="0" err="1"/>
              <a:t>up</a:t>
            </a:r>
            <a:r>
              <a:rPr lang="de-DE" b="0" i="1" dirty="0"/>
              <a:t> </a:t>
            </a:r>
            <a:r>
              <a:rPr lang="de-DE" b="0" i="1" dirty="0" err="1"/>
              <a:t>flow</a:t>
            </a:r>
            <a:r>
              <a:rPr lang="de-DE" b="0" i="1" dirty="0"/>
              <a:t>?</a:t>
            </a:r>
            <a:endParaRPr lang="de-DE" sz="1600" b="0" i="1" dirty="0"/>
          </a:p>
        </p:txBody>
      </p:sp>
      <p:sp>
        <p:nvSpPr>
          <p:cNvPr id="12" name="Textfeld 11"/>
          <p:cNvSpPr txBox="1"/>
          <p:nvPr/>
        </p:nvSpPr>
        <p:spPr>
          <a:xfrm>
            <a:off x="5337142" y="1420664"/>
            <a:ext cx="35806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0" i="1" dirty="0" err="1"/>
              <a:t>Anisotropy</a:t>
            </a:r>
            <a:r>
              <a:rPr lang="de-DE" b="0" i="1" dirty="0"/>
              <a:t> due </a:t>
            </a:r>
            <a:r>
              <a:rPr lang="de-DE" b="0" i="1" dirty="0" err="1"/>
              <a:t>to</a:t>
            </a:r>
            <a:r>
              <a:rPr lang="de-DE" b="0" i="1" dirty="0"/>
              <a:t> initial </a:t>
            </a:r>
            <a:r>
              <a:rPr lang="de-DE" b="0" i="1" dirty="0" err="1"/>
              <a:t>fluctuation</a:t>
            </a:r>
            <a:r>
              <a:rPr lang="de-DE" b="0" i="1" dirty="0"/>
              <a:t>?</a:t>
            </a:r>
            <a:endParaRPr lang="de-DE" sz="1600" b="0" i="1" dirty="0"/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4EE5B2E9-55F6-4A70-B4BA-7350A78C6C64}"/>
              </a:ext>
            </a:extLst>
          </p:cNvPr>
          <p:cNvSpPr/>
          <p:nvPr/>
        </p:nvSpPr>
        <p:spPr bwMode="gray">
          <a:xfrm>
            <a:off x="575353" y="4969095"/>
            <a:ext cx="8342403" cy="1068513"/>
          </a:xfrm>
          <a:prstGeom prst="rightArrow">
            <a:avLst/>
          </a:prstGeom>
          <a:solidFill>
            <a:schemeClr val="accent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de-DE" sz="1600" b="1" dirty="0" err="1">
                <a:solidFill>
                  <a:schemeClr val="bg1"/>
                </a:solidFill>
                <a:ea typeface="Gulim" pitchFamily="34" charset="-127"/>
              </a:rPr>
              <a:t>We</a:t>
            </a:r>
            <a:r>
              <a:rPr lang="de-DE" sz="1600" b="1" dirty="0">
                <a:solidFill>
                  <a:schemeClr val="bg1"/>
                </a:solidFill>
                <a:ea typeface="Gulim" pitchFamily="34" charset="-127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a typeface="Gulim" pitchFamily="34" charset="-127"/>
              </a:rPr>
              <a:t>are</a:t>
            </a:r>
            <a:r>
              <a:rPr lang="de-DE" sz="1600" b="1" dirty="0">
                <a:solidFill>
                  <a:schemeClr val="bg1"/>
                </a:solidFill>
                <a:ea typeface="Gulim" pitchFamily="34" charset="-127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a typeface="Gulim" pitchFamily="34" charset="-127"/>
              </a:rPr>
              <a:t>working</a:t>
            </a:r>
            <a:r>
              <a:rPr lang="de-DE" sz="1600" b="1" dirty="0">
                <a:solidFill>
                  <a:schemeClr val="bg1"/>
                </a:solidFill>
                <a:ea typeface="Gulim" pitchFamily="34" charset="-127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a typeface="Gulim" pitchFamily="34" charset="-127"/>
              </a:rPr>
              <a:t>more</a:t>
            </a:r>
            <a:r>
              <a:rPr lang="de-DE" sz="1600" b="1" dirty="0">
                <a:solidFill>
                  <a:schemeClr val="bg1"/>
                </a:solidFill>
                <a:ea typeface="Gulim" pitchFamily="34" charset="-127"/>
              </a:rPr>
              <a:t> differential on 6 </a:t>
            </a:r>
            <a:r>
              <a:rPr lang="de-DE" sz="1600" b="1" dirty="0" err="1">
                <a:solidFill>
                  <a:schemeClr val="bg1"/>
                </a:solidFill>
                <a:ea typeface="Gulim" pitchFamily="34" charset="-127"/>
              </a:rPr>
              <a:t>multiplicity</a:t>
            </a:r>
            <a:r>
              <a:rPr lang="de-DE" sz="1600" b="1" dirty="0">
                <a:solidFill>
                  <a:schemeClr val="bg1"/>
                </a:solidFill>
                <a:ea typeface="Gulim" pitchFamily="34" charset="-127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a typeface="Gulim" pitchFamily="34" charset="-127"/>
              </a:rPr>
              <a:t>classes</a:t>
            </a:r>
            <a:endParaRPr lang="de-DE" sz="1600" b="1" dirty="0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3" name="Pfeil: nach links und rechts 12">
            <a:extLst>
              <a:ext uri="{FF2B5EF4-FFF2-40B4-BE49-F238E27FC236}">
                <a16:creationId xmlns:a16="http://schemas.microsoft.com/office/drawing/2014/main" id="{BAF3B148-4BE4-4620-8E18-CB985480AD5E}"/>
              </a:ext>
            </a:extLst>
          </p:cNvPr>
          <p:cNvSpPr/>
          <p:nvPr/>
        </p:nvSpPr>
        <p:spPr bwMode="gray">
          <a:xfrm>
            <a:off x="3836709" y="1447878"/>
            <a:ext cx="1366887" cy="219008"/>
          </a:xfrm>
          <a:prstGeom prst="leftRightArrow">
            <a:avLst/>
          </a:prstGeom>
          <a:solidFill>
            <a:schemeClr val="accent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586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008003" y="822157"/>
            <a:ext cx="173082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200" i="1" dirty="0" err="1">
                <a:solidFill>
                  <a:schemeClr val="bg1"/>
                </a:solidFill>
                <a:latin typeface="Bell MT" panose="02020503060305020303" pitchFamily="18" charset="0"/>
              </a:rPr>
              <a:t>Results</a:t>
            </a:r>
            <a:endParaRPr lang="de-DE" sz="3200" i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203121" y="4924387"/>
            <a:ext cx="734059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  <a:latin typeface="Bell MT" panose="02020503060305020303" pitchFamily="18" charset="0"/>
              </a:rPr>
              <a:t>Flow observables </a:t>
            </a:r>
            <a:r>
              <a:rPr lang="de-DE" sz="4800" dirty="0" err="1">
                <a:solidFill>
                  <a:schemeClr val="bg1"/>
                </a:solidFill>
                <a:latin typeface="Bell MT" panose="02020503060305020303" pitchFamily="18" charset="0"/>
              </a:rPr>
              <a:t>for</a:t>
            </a:r>
            <a:r>
              <a:rPr lang="de-DE" sz="4800" dirty="0">
                <a:solidFill>
                  <a:schemeClr val="bg1"/>
                </a:solidFill>
                <a:latin typeface="Bell MT" panose="02020503060305020303" pitchFamily="18" charset="0"/>
              </a:rPr>
              <a:t> </a:t>
            </a:r>
            <a:r>
              <a:rPr lang="de-DE" sz="4800" dirty="0" err="1">
                <a:solidFill>
                  <a:schemeClr val="bg1"/>
                </a:solidFill>
                <a:latin typeface="Bell MT" panose="02020503060305020303" pitchFamily="18" charset="0"/>
              </a:rPr>
              <a:t>p+Pb</a:t>
            </a:r>
            <a:r>
              <a:rPr lang="de-DE" sz="4800" dirty="0">
                <a:solidFill>
                  <a:schemeClr val="bg1"/>
                </a:solidFill>
                <a:latin typeface="Bell MT" panose="0202050306030502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2533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" y="-233413"/>
            <a:ext cx="4390533" cy="7317553"/>
          </a:xfrm>
          <a:prstGeom prst="rect">
            <a:avLst/>
          </a:prstGeom>
        </p:spPr>
      </p:pic>
      <p:sp>
        <p:nvSpPr>
          <p:cNvPr id="2" name="Pfeil: nach rechts 1"/>
          <p:cNvSpPr/>
          <p:nvPr/>
        </p:nvSpPr>
        <p:spPr>
          <a:xfrm rot="10800000">
            <a:off x="4404073" y="1802333"/>
            <a:ext cx="1018095" cy="7953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5711590" y="1500107"/>
            <a:ext cx="3304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/>
              <a:t>Time </a:t>
            </a:r>
            <a:r>
              <a:rPr lang="de-DE" b="0" dirty="0" err="1"/>
              <a:t>evolution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momentum</a:t>
            </a:r>
            <a:r>
              <a:rPr lang="de-DE" b="0" dirty="0"/>
              <a:t> </a:t>
            </a:r>
            <a:r>
              <a:rPr lang="de-DE" b="0" dirty="0" err="1"/>
              <a:t>symmetry</a:t>
            </a:r>
            <a:r>
              <a:rPr lang="de-DE" b="0" dirty="0"/>
              <a:t> non trivial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err="1"/>
              <a:t>Symmetry-axis</a:t>
            </a:r>
            <a:r>
              <a:rPr lang="de-DE" b="0" dirty="0"/>
              <a:t> </a:t>
            </a:r>
            <a:r>
              <a:rPr lang="de-DE" b="0" dirty="0" err="1"/>
              <a:t>rotates</a:t>
            </a:r>
            <a:endParaRPr lang="de-DE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err="1"/>
              <a:t>Isotropization</a:t>
            </a:r>
            <a:endParaRPr lang="de-DE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err="1"/>
              <a:t>Pressure</a:t>
            </a:r>
            <a:r>
              <a:rPr lang="de-DE" b="0" dirty="0"/>
              <a:t> </a:t>
            </a:r>
            <a:r>
              <a:rPr lang="de-DE" b="0" dirty="0" err="1"/>
              <a:t>driven</a:t>
            </a:r>
            <a:r>
              <a:rPr lang="de-DE" b="0" dirty="0"/>
              <a:t> </a:t>
            </a:r>
            <a:r>
              <a:rPr lang="de-DE" b="0" dirty="0" err="1"/>
              <a:t>expansion</a:t>
            </a:r>
            <a:endParaRPr lang="de-DE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0" dirty="0"/>
          </a:p>
        </p:txBody>
      </p:sp>
      <p:sp>
        <p:nvSpPr>
          <p:cNvPr id="11" name="Ellipse 10"/>
          <p:cNvSpPr/>
          <p:nvPr/>
        </p:nvSpPr>
        <p:spPr>
          <a:xfrm>
            <a:off x="1024378" y="5049930"/>
            <a:ext cx="656938" cy="10463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: eine Ecke abgerundet 11">
            <a:extLst>
              <a:ext uri="{FF2B5EF4-FFF2-40B4-BE49-F238E27FC236}">
                <a16:creationId xmlns:a16="http://schemas.microsoft.com/office/drawing/2014/main" id="{E95CEC34-C3E2-4F35-B4D2-8DA7C8475AB0}"/>
              </a:ext>
            </a:extLst>
          </p:cNvPr>
          <p:cNvSpPr/>
          <p:nvPr/>
        </p:nvSpPr>
        <p:spPr>
          <a:xfrm>
            <a:off x="4340486" y="131975"/>
            <a:ext cx="4252908" cy="980388"/>
          </a:xfrm>
          <a:prstGeom prst="round1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High </a:t>
            </a:r>
            <a:r>
              <a:rPr lang="de-DE" dirty="0" err="1"/>
              <a:t>multiplicity</a:t>
            </a:r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sp>
        <p:nvSpPr>
          <p:cNvPr id="13" name="Rechteck: eine Ecke abgerundet 12">
            <a:extLst>
              <a:ext uri="{FF2B5EF4-FFF2-40B4-BE49-F238E27FC236}">
                <a16:creationId xmlns:a16="http://schemas.microsoft.com/office/drawing/2014/main" id="{8975EEFF-BF75-4F78-AE55-049AD8F5B311}"/>
              </a:ext>
            </a:extLst>
          </p:cNvPr>
          <p:cNvSpPr/>
          <p:nvPr/>
        </p:nvSpPr>
        <p:spPr>
          <a:xfrm>
            <a:off x="4340485" y="3049425"/>
            <a:ext cx="4675695" cy="980388"/>
          </a:xfrm>
          <a:prstGeom prst="round1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Low </a:t>
            </a:r>
            <a:r>
              <a:rPr lang="de-DE" dirty="0" err="1"/>
              <a:t>multiplicity</a:t>
            </a:r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E8303B6-937C-457C-97F3-04FBF5D37C7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624" y="680278"/>
            <a:ext cx="2767792" cy="24947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3FCA45A-2555-4A80-9581-2DC12FE6DA3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624" y="3539619"/>
            <a:ext cx="3210580" cy="2504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5EF56816-B2BC-4C06-831C-709885F528A3}"/>
                  </a:ext>
                </a:extLst>
              </p:cNvPr>
              <p:cNvSpPr txBox="1"/>
              <p:nvPr/>
            </p:nvSpPr>
            <p:spPr>
              <a:xfrm>
                <a:off x="4913120" y="4772146"/>
                <a:ext cx="330459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0" dirty="0"/>
                  <a:t>Only at </a:t>
                </a:r>
                <a:r>
                  <a:rPr lang="de-DE" b="0" dirty="0" err="1"/>
                  <a:t>low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de-DE" b="0" dirty="0"/>
                  <a:t> </a:t>
                </a:r>
                <a:r>
                  <a:rPr lang="de-DE" b="0" dirty="0" err="1"/>
                  <a:t>pressure</a:t>
                </a:r>
                <a:r>
                  <a:rPr lang="de-DE" b="0" dirty="0"/>
                  <a:t> </a:t>
                </a:r>
                <a:r>
                  <a:rPr lang="de-DE" b="0" dirty="0" err="1"/>
                  <a:t>driven</a:t>
                </a:r>
                <a:r>
                  <a:rPr lang="de-DE" b="0" dirty="0"/>
                  <a:t> </a:t>
                </a:r>
                <a:r>
                  <a:rPr lang="de-DE" b="0" dirty="0" err="1"/>
                  <a:t>enhancement</a:t>
                </a:r>
                <a:endParaRPr lang="de-DE" b="0" dirty="0"/>
              </a:p>
              <a:p>
                <a:endParaRPr lang="de-DE" b="0" dirty="0"/>
              </a:p>
              <a:p>
                <a:r>
                  <a:rPr lang="de-DE" b="0" dirty="0"/>
                  <a:t>At </a:t>
                </a:r>
                <a:r>
                  <a:rPr lang="de-DE" b="0" dirty="0" err="1"/>
                  <a:t>higher</a:t>
                </a:r>
                <a:r>
                  <a:rPr lang="de-DE" b="0" dirty="0"/>
                  <a:t> </a:t>
                </a:r>
                <a:r>
                  <a:rPr lang="de-DE" b="0" dirty="0" err="1"/>
                  <a:t>momenta</a:t>
                </a:r>
                <a:r>
                  <a:rPr lang="de-DE" b="0" dirty="0"/>
                  <a:t>: initial </a:t>
                </a:r>
                <a:r>
                  <a:rPr lang="de-DE" b="0" dirty="0" err="1"/>
                  <a:t>state</a:t>
                </a:r>
                <a:r>
                  <a:rPr lang="de-DE" b="0" dirty="0"/>
                  <a:t> </a:t>
                </a:r>
                <a:r>
                  <a:rPr lang="de-DE" b="0" dirty="0" err="1"/>
                  <a:t>correlations</a:t>
                </a:r>
                <a:r>
                  <a:rPr lang="de-DE" b="0" dirty="0"/>
                  <a:t> </a:t>
                </a:r>
                <a:r>
                  <a:rPr lang="de-DE" b="0" dirty="0" err="1"/>
                  <a:t>persists</a:t>
                </a:r>
                <a:endParaRPr lang="de-DE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b="0" dirty="0"/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5EF56816-B2BC-4C06-831C-709885F52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120" y="4772146"/>
                <a:ext cx="3304590" cy="1569660"/>
              </a:xfrm>
              <a:prstGeom prst="rect">
                <a:avLst/>
              </a:prstGeom>
              <a:blipFill>
                <a:blip r:embed="rId7"/>
                <a:stretch>
                  <a:fillRect l="-1107" t="-11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0925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3"/>
          <p:cNvSpPr>
            <a:spLocks noGrp="1"/>
          </p:cNvSpPr>
          <p:nvPr>
            <p:ph type="title"/>
          </p:nvPr>
        </p:nvSpPr>
        <p:spPr>
          <a:xfrm>
            <a:off x="430213" y="-82550"/>
            <a:ext cx="7345362" cy="828675"/>
          </a:xfrm>
        </p:spPr>
        <p:txBody>
          <a:bodyPr lIns="91350" tIns="45677" rIns="91350" bIns="45677"/>
          <a:lstStyle/>
          <a:p>
            <a:pPr eaLnBrk="1" hangingPunct="1"/>
            <a:r>
              <a:rPr lang="de-DE" altLang="de-DE" dirty="0">
                <a:solidFill>
                  <a:schemeClr val="tx1"/>
                </a:solidFill>
              </a:rPr>
              <a:t>Test: </a:t>
            </a:r>
            <a:r>
              <a:rPr lang="de-DE" altLang="de-DE" dirty="0" err="1">
                <a:solidFill>
                  <a:schemeClr val="tx1"/>
                </a:solidFill>
              </a:rPr>
              <a:t>Randomize</a:t>
            </a:r>
            <a:r>
              <a:rPr lang="de-DE" altLang="de-DE" dirty="0">
                <a:solidFill>
                  <a:schemeClr val="tx1"/>
                </a:solidFill>
              </a:rPr>
              <a:t> </a:t>
            </a:r>
            <a:r>
              <a:rPr lang="de-DE" altLang="de-DE" dirty="0" err="1">
                <a:solidFill>
                  <a:schemeClr val="tx1"/>
                </a:solidFill>
              </a:rPr>
              <a:t>momenta</a:t>
            </a:r>
            <a:endParaRPr lang="de-DE" altLang="de-DE" sz="2800" b="1" dirty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 bwMode="gray">
          <a:xfrm>
            <a:off x="1650871" y="1786562"/>
            <a:ext cx="5214257" cy="230777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5" name="Ellipse 4"/>
          <p:cNvSpPr/>
          <p:nvPr/>
        </p:nvSpPr>
        <p:spPr bwMode="gray">
          <a:xfrm>
            <a:off x="1356957" y="1786562"/>
            <a:ext cx="587829" cy="23077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6" name="Ellipse 5"/>
          <p:cNvSpPr/>
          <p:nvPr/>
        </p:nvSpPr>
        <p:spPr bwMode="gray">
          <a:xfrm>
            <a:off x="6571214" y="1786561"/>
            <a:ext cx="587829" cy="230777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3" name="Ellipse 2"/>
          <p:cNvSpPr/>
          <p:nvPr/>
        </p:nvSpPr>
        <p:spPr bwMode="gray">
          <a:xfrm>
            <a:off x="3857443" y="1828083"/>
            <a:ext cx="877314" cy="2224726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cxnSp>
        <p:nvCxnSpPr>
          <p:cNvPr id="17" name="Gerade Verbindung mit Pfeil 16"/>
          <p:cNvCxnSpPr/>
          <p:nvPr/>
        </p:nvCxnSpPr>
        <p:spPr bwMode="auto">
          <a:xfrm flipV="1">
            <a:off x="4257999" y="1828083"/>
            <a:ext cx="157841" cy="1194061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bg2"/>
            </a:solidFill>
            <a:prstDash val="solid"/>
            <a:round/>
            <a:headEnd type="none" w="lg" len="lg"/>
            <a:tailEnd type="triangle"/>
          </a:ln>
          <a:effectLst/>
        </p:spPr>
      </p:cxnSp>
      <p:cxnSp>
        <p:nvCxnSpPr>
          <p:cNvPr id="19" name="Gerade Verbindung mit Pfeil 18"/>
          <p:cNvCxnSpPr/>
          <p:nvPr/>
        </p:nvCxnSpPr>
        <p:spPr bwMode="auto">
          <a:xfrm flipV="1">
            <a:off x="4257999" y="2721320"/>
            <a:ext cx="476758" cy="300824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bg2"/>
            </a:solidFill>
            <a:prstDash val="solid"/>
            <a:round/>
            <a:headEnd type="none" w="lg" len="lg"/>
            <a:tailEnd type="triangle"/>
          </a:ln>
          <a:effectLst/>
        </p:spPr>
      </p:cxnSp>
      <p:sp>
        <p:nvSpPr>
          <p:cNvPr id="21" name="Bogen 20"/>
          <p:cNvSpPr/>
          <p:nvPr/>
        </p:nvSpPr>
        <p:spPr bwMode="auto">
          <a:xfrm>
            <a:off x="3781244" y="2042590"/>
            <a:ext cx="855906" cy="1306125"/>
          </a:xfrm>
          <a:prstGeom prst="arc">
            <a:avLst>
              <a:gd name="adj1" fmla="val 17225780"/>
              <a:gd name="adj2" fmla="val 112240"/>
            </a:avLst>
          </a:prstGeom>
          <a:noFill/>
          <a:ln w="57150" cap="flat" cmpd="sng" algn="ctr">
            <a:solidFill>
              <a:srgbClr val="FA9201"/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non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>
                <a:off x="4100160" y="2367735"/>
                <a:ext cx="74137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i="1" smtClean="0">
                          <a:solidFill>
                            <a:srgbClr val="FA92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𝝋</m:t>
                      </m:r>
                    </m:oMath>
                  </m:oMathPara>
                </a14:m>
                <a:endParaRPr lang="de-DE" sz="3200" dirty="0">
                  <a:solidFill>
                    <a:srgbClr val="FA9201"/>
                  </a:solidFill>
                </a:endParaRPr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160" y="2367735"/>
                <a:ext cx="741378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feld 22"/>
          <p:cNvSpPr txBox="1"/>
          <p:nvPr/>
        </p:nvSpPr>
        <p:spPr>
          <a:xfrm>
            <a:off x="1930325" y="4154654"/>
            <a:ext cx="50810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err="1">
                <a:latin typeface="+mj-lt"/>
              </a:rPr>
              <a:t>Randomize</a:t>
            </a:r>
            <a:r>
              <a:rPr lang="de-DE" sz="2800" dirty="0">
                <a:latin typeface="+mj-lt"/>
              </a:rPr>
              <a:t> initial </a:t>
            </a:r>
            <a:r>
              <a:rPr lang="de-DE" sz="2800" dirty="0" err="1">
                <a:latin typeface="+mj-lt"/>
              </a:rPr>
              <a:t>transverse</a:t>
            </a:r>
            <a:r>
              <a:rPr lang="de-DE" sz="2800" dirty="0">
                <a:latin typeface="+mj-lt"/>
              </a:rPr>
              <a:t> </a:t>
            </a:r>
            <a:r>
              <a:rPr lang="de-DE" sz="2800" dirty="0" err="1">
                <a:latin typeface="+mj-lt"/>
              </a:rPr>
              <a:t>momentum</a:t>
            </a:r>
            <a:r>
              <a:rPr lang="de-DE" sz="2800" dirty="0">
                <a:latin typeface="+mj-lt"/>
              </a:rPr>
              <a:t> </a:t>
            </a:r>
            <a:r>
              <a:rPr lang="de-DE" sz="2800" dirty="0" err="1">
                <a:latin typeface="+mj-lt"/>
              </a:rPr>
              <a:t>direction</a:t>
            </a:r>
            <a:endParaRPr lang="de-DE" sz="28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/>
              <p:cNvSpPr txBox="1"/>
              <p:nvPr/>
            </p:nvSpPr>
            <p:spPr>
              <a:xfrm>
                <a:off x="2042615" y="5087300"/>
                <a:ext cx="631595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dirty="0"/>
                  <a:t>Keep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16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6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de-DE" sz="16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e>
                    </m:d>
                    <m:r>
                      <a:rPr lang="de-DE" sz="16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sz="16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de-DE" sz="1600" b="1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de-DE" sz="16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1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de-DE" sz="1600" dirty="0"/>
                  <a:t> fix (</a:t>
                </a:r>
                <a:r>
                  <a:rPr lang="de-DE" sz="1600" dirty="0" err="1"/>
                  <a:t>from</a:t>
                </a:r>
                <a:r>
                  <a:rPr lang="de-DE" sz="1600" dirty="0"/>
                  <a:t> </a:t>
                </a:r>
                <a:r>
                  <a:rPr lang="de-DE" sz="1600" dirty="0" err="1"/>
                  <a:t>usual</a:t>
                </a:r>
                <a:r>
                  <a:rPr lang="de-DE" sz="1600" dirty="0"/>
                  <a:t> IP-</a:t>
                </a:r>
                <a:r>
                  <a:rPr lang="de-DE" sz="1600" dirty="0" err="1"/>
                  <a:t>Glasma</a:t>
                </a:r>
                <a:r>
                  <a:rPr lang="de-DE" sz="1600" dirty="0"/>
                  <a:t>)</a:t>
                </a:r>
              </a:p>
            </p:txBody>
          </p:sp>
        </mc:Choice>
        <mc:Fallback xmlns="">
          <p:sp>
            <p:nvSpPr>
              <p:cNvPr id="24" name="Textfeld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615" y="5087300"/>
                <a:ext cx="6315959" cy="246221"/>
              </a:xfrm>
              <a:prstGeom prst="rect">
                <a:avLst/>
              </a:prstGeom>
              <a:blipFill>
                <a:blip r:embed="rId3"/>
                <a:stretch>
                  <a:fillRect l="-1834" t="-27500" b="-5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feld 24"/>
          <p:cNvSpPr txBox="1"/>
          <p:nvPr/>
        </p:nvSpPr>
        <p:spPr>
          <a:xfrm>
            <a:off x="1107032" y="989196"/>
            <a:ext cx="661761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000" b="0" i="1" dirty="0" err="1"/>
              <a:t>Which</a:t>
            </a:r>
            <a:r>
              <a:rPr lang="de-DE" sz="2000" b="0" i="1" dirty="0"/>
              <a:t> </a:t>
            </a:r>
            <a:r>
              <a:rPr lang="de-DE" sz="2000" b="0" i="1" dirty="0" err="1"/>
              <a:t>influence</a:t>
            </a:r>
            <a:r>
              <a:rPr lang="de-DE" sz="2000" b="0" i="1" dirty="0"/>
              <a:t> </a:t>
            </a:r>
            <a:r>
              <a:rPr lang="de-DE" sz="2000" b="0" i="1" dirty="0" err="1"/>
              <a:t>comes</a:t>
            </a:r>
            <a:r>
              <a:rPr lang="de-DE" sz="2000" b="0" i="1" dirty="0"/>
              <a:t> </a:t>
            </a:r>
            <a:r>
              <a:rPr lang="de-DE" sz="2000" b="0" i="1" dirty="0" err="1"/>
              <a:t>from</a:t>
            </a:r>
            <a:r>
              <a:rPr lang="de-DE" sz="2000" b="0" i="1" dirty="0"/>
              <a:t> </a:t>
            </a:r>
            <a:r>
              <a:rPr lang="de-DE" sz="2000" i="1" dirty="0" err="1"/>
              <a:t>geometry</a:t>
            </a:r>
            <a:r>
              <a:rPr lang="de-DE" sz="2000" b="0" i="1" dirty="0"/>
              <a:t>, </a:t>
            </a:r>
            <a:r>
              <a:rPr lang="de-DE" sz="2000" b="0" i="1" dirty="0" err="1"/>
              <a:t>which</a:t>
            </a:r>
            <a:r>
              <a:rPr lang="de-DE" sz="2000" b="0" i="1" dirty="0"/>
              <a:t> </a:t>
            </a:r>
            <a:r>
              <a:rPr lang="de-DE" sz="2000" b="0" i="1" dirty="0" err="1"/>
              <a:t>part</a:t>
            </a:r>
            <a:r>
              <a:rPr lang="de-DE" sz="2000" b="0" i="1" dirty="0"/>
              <a:t> </a:t>
            </a:r>
            <a:r>
              <a:rPr lang="de-DE" sz="2000" b="0" i="1" dirty="0" err="1"/>
              <a:t>comes</a:t>
            </a:r>
            <a:r>
              <a:rPr lang="de-DE" sz="2000" b="0" i="1" dirty="0"/>
              <a:t> </a:t>
            </a:r>
            <a:r>
              <a:rPr lang="de-DE" sz="2000" b="0" i="1" dirty="0" err="1"/>
              <a:t>from</a:t>
            </a:r>
            <a:r>
              <a:rPr lang="de-DE" sz="2000" b="0" i="1" dirty="0"/>
              <a:t> </a:t>
            </a:r>
            <a:r>
              <a:rPr lang="de-DE" sz="2000" i="1" dirty="0"/>
              <a:t>initial </a:t>
            </a:r>
            <a:r>
              <a:rPr lang="de-DE" sz="2000" i="1" dirty="0" err="1"/>
              <a:t>momentum</a:t>
            </a:r>
            <a:r>
              <a:rPr lang="de-DE" sz="2000" i="1" dirty="0"/>
              <a:t> </a:t>
            </a:r>
            <a:r>
              <a:rPr lang="de-DE" sz="2000" i="1" dirty="0" err="1"/>
              <a:t>correlations</a:t>
            </a:r>
            <a:r>
              <a:rPr lang="de-DE" sz="2000" i="1" dirty="0"/>
              <a:t> </a:t>
            </a:r>
            <a:r>
              <a:rPr lang="de-DE" sz="2000" b="0" i="1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/>
              <p:cNvSpPr txBox="1"/>
              <p:nvPr/>
            </p:nvSpPr>
            <p:spPr>
              <a:xfrm>
                <a:off x="841235" y="6009396"/>
                <a:ext cx="778704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2800" dirty="0">
                    <a:solidFill>
                      <a:schemeClr val="accent1"/>
                    </a:solidFill>
                  </a:rPr>
                  <a:t>Look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de-DE" sz="2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d>
                      <m:dPr>
                        <m:ctrlPr>
                          <a:rPr lang="de-DE" sz="2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de-DE" sz="2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e>
                    </m:d>
                  </m:oMath>
                </a14:m>
                <a:r>
                  <a:rPr lang="de-DE" sz="2800" dirty="0">
                    <a:solidFill>
                      <a:schemeClr val="accent1"/>
                    </a:solidFill>
                  </a:rPr>
                  <a:t> </a:t>
                </a:r>
                <a:r>
                  <a:rPr lang="de-DE" sz="2800" dirty="0" err="1">
                    <a:solidFill>
                      <a:schemeClr val="accent1"/>
                    </a:solidFill>
                  </a:rPr>
                  <a:t>and</a:t>
                </a:r>
                <a:r>
                  <a:rPr lang="de-DE" sz="28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de-DE" sz="2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de-DE" sz="28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28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𝒆𝒄𝒄𝒆𝒏𝒕𝒓𝒊𝒄𝒊𝒕𝒚</m:t>
                    </m:r>
                    <m:r>
                      <a:rPr lang="de-DE" sz="28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8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𝒑𝒍𝒂𝒏𝒆</m:t>
                    </m:r>
                    <m:r>
                      <a:rPr lang="de-DE" sz="28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7" name="Textfeld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235" y="6009396"/>
                <a:ext cx="7787043" cy="430887"/>
              </a:xfrm>
              <a:prstGeom prst="rect">
                <a:avLst/>
              </a:prstGeom>
              <a:blipFill>
                <a:blip r:embed="rId4"/>
                <a:stretch>
                  <a:fillRect l="-2819" t="-25714" b="-5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feld 1"/>
          <p:cNvSpPr txBox="1"/>
          <p:nvPr/>
        </p:nvSpPr>
        <p:spPr>
          <a:xfrm>
            <a:off x="7161093" y="1505961"/>
            <a:ext cx="249400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latin typeface="Bradley Hand ITC" panose="03070402050302030203" pitchFamily="66" charset="0"/>
              </a:rPr>
              <a:t>This </a:t>
            </a:r>
            <a:r>
              <a:rPr lang="de-DE" sz="2800" dirty="0" err="1">
                <a:latin typeface="Bradley Hand ITC" panose="03070402050302030203" pitchFamily="66" charset="0"/>
              </a:rPr>
              <a:t>is</a:t>
            </a:r>
            <a:r>
              <a:rPr lang="de-DE" sz="2800" dirty="0">
                <a:latin typeface="Bradley Hand ITC" panose="03070402050302030203" pitchFamily="66" charset="0"/>
              </a:rPr>
              <a:t> </a:t>
            </a:r>
            <a:r>
              <a:rPr lang="de-DE" sz="2800" dirty="0" err="1">
                <a:latin typeface="Bradley Hand ITC" panose="03070402050302030203" pitchFamily="66" charset="0"/>
              </a:rPr>
              <a:t>what</a:t>
            </a:r>
            <a:r>
              <a:rPr lang="de-DE" sz="2800" dirty="0">
                <a:latin typeface="Bradley Hand ITC" panose="03070402050302030203" pitchFamily="66" charset="0"/>
              </a:rPr>
              <a:t> </a:t>
            </a:r>
            <a:r>
              <a:rPr lang="de-DE" sz="2800" dirty="0" err="1">
                <a:latin typeface="Bradley Hand ITC" panose="03070402050302030203" pitchFamily="66" charset="0"/>
              </a:rPr>
              <a:t>hydro</a:t>
            </a:r>
            <a:r>
              <a:rPr lang="de-DE" sz="2800" dirty="0">
                <a:latin typeface="Bradley Hand ITC" panose="03070402050302030203" pitchFamily="66" charset="0"/>
              </a:rPr>
              <a:t> </a:t>
            </a:r>
            <a:r>
              <a:rPr lang="de-DE" sz="2800" dirty="0" err="1">
                <a:latin typeface="Bradley Hand ITC" panose="03070402050302030203" pitchFamily="66" charset="0"/>
              </a:rPr>
              <a:t>does</a:t>
            </a:r>
            <a:r>
              <a:rPr lang="de-DE" sz="2800" dirty="0">
                <a:latin typeface="Bradley Hand ITC" panose="03070402050302030203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84444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" y="-233415"/>
            <a:ext cx="4390533" cy="7317557"/>
          </a:xfrm>
          <a:prstGeom prst="rect">
            <a:avLst/>
          </a:prstGeom>
        </p:spPr>
      </p:pic>
      <p:sp>
        <p:nvSpPr>
          <p:cNvPr id="2" name="Pfeil: nach rechts 1"/>
          <p:cNvSpPr/>
          <p:nvPr/>
        </p:nvSpPr>
        <p:spPr>
          <a:xfrm rot="10800000">
            <a:off x="4708131" y="1482660"/>
            <a:ext cx="1253968" cy="9521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Geschweifte Klammer links 4"/>
          <p:cNvSpPr/>
          <p:nvPr/>
        </p:nvSpPr>
        <p:spPr>
          <a:xfrm rot="10800000">
            <a:off x="4340487" y="1717595"/>
            <a:ext cx="339365" cy="443058"/>
          </a:xfrm>
          <a:prstGeom prst="leftBrace">
            <a:avLst>
              <a:gd name="adj1" fmla="val 31250"/>
              <a:gd name="adj2" fmla="val 47872"/>
            </a:avLst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1042219" y="1482660"/>
            <a:ext cx="747252" cy="13738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1189347" y="4797385"/>
            <a:ext cx="329938" cy="10463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: eine Ecke abgerundet 11">
            <a:extLst>
              <a:ext uri="{FF2B5EF4-FFF2-40B4-BE49-F238E27FC236}">
                <a16:creationId xmlns:a16="http://schemas.microsoft.com/office/drawing/2014/main" id="{E95CEC34-C3E2-4F35-B4D2-8DA7C8475AB0}"/>
              </a:ext>
            </a:extLst>
          </p:cNvPr>
          <p:cNvSpPr/>
          <p:nvPr/>
        </p:nvSpPr>
        <p:spPr>
          <a:xfrm>
            <a:off x="4340486" y="131975"/>
            <a:ext cx="1480211" cy="980388"/>
          </a:xfrm>
          <a:prstGeom prst="round1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High </a:t>
            </a:r>
            <a:r>
              <a:rPr lang="de-DE" dirty="0" err="1"/>
              <a:t>multiplicity</a:t>
            </a:r>
            <a:endParaRPr lang="de-DE" dirty="0"/>
          </a:p>
        </p:txBody>
      </p:sp>
      <p:sp>
        <p:nvSpPr>
          <p:cNvPr id="13" name="Rechteck: eine Ecke abgerundet 12">
            <a:extLst>
              <a:ext uri="{FF2B5EF4-FFF2-40B4-BE49-F238E27FC236}">
                <a16:creationId xmlns:a16="http://schemas.microsoft.com/office/drawing/2014/main" id="{8975EEFF-BF75-4F78-AE55-049AD8F5B311}"/>
              </a:ext>
            </a:extLst>
          </p:cNvPr>
          <p:cNvSpPr/>
          <p:nvPr/>
        </p:nvSpPr>
        <p:spPr>
          <a:xfrm>
            <a:off x="4340486" y="3049425"/>
            <a:ext cx="1480211" cy="980388"/>
          </a:xfrm>
          <a:prstGeom prst="round1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Low </a:t>
            </a:r>
            <a:r>
              <a:rPr lang="de-DE" dirty="0" err="1"/>
              <a:t>multiplicity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0E012864-2E70-42A3-BBA0-61021170932B}"/>
                  </a:ext>
                </a:extLst>
              </p:cNvPr>
              <p:cNvSpPr txBox="1"/>
              <p:nvPr/>
            </p:nvSpPr>
            <p:spPr>
              <a:xfrm>
                <a:off x="5990378" y="717271"/>
                <a:ext cx="319548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Low </a:t>
                </a:r>
                <a:r>
                  <a:rPr lang="de-DE" dirty="0" err="1"/>
                  <a:t>momenta</a:t>
                </a:r>
                <a:r>
                  <a:rPr lang="de-DE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de-DE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𝑮𝒆𝑽</m:t>
                    </m:r>
                  </m:oMath>
                </a14:m>
                <a:r>
                  <a:rPr lang="de-DE" dirty="0"/>
                  <a:t>): </a:t>
                </a:r>
                <a:r>
                  <a:rPr lang="de-DE" dirty="0" err="1"/>
                  <a:t>geometric</a:t>
                </a:r>
                <a:r>
                  <a:rPr lang="de-DE" dirty="0"/>
                  <a:t> </a:t>
                </a:r>
                <a:r>
                  <a:rPr lang="de-DE" dirty="0" err="1"/>
                  <a:t>response</a:t>
                </a:r>
                <a:r>
                  <a:rPr lang="de-DE" dirty="0"/>
                  <a:t> </a:t>
                </a:r>
                <a:r>
                  <a:rPr lang="de-DE" dirty="0" err="1"/>
                  <a:t>pivotal</a:t>
                </a: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dirty="0"/>
              </a:p>
              <a:p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At </a:t>
                </a:r>
                <a:r>
                  <a:rPr lang="de-DE" dirty="0" err="1"/>
                  <a:t>higher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de-DE" dirty="0"/>
                  <a:t> initial </a:t>
                </a:r>
                <a:r>
                  <a:rPr lang="de-DE" dirty="0" err="1"/>
                  <a:t>state</a:t>
                </a:r>
                <a:r>
                  <a:rPr lang="de-DE" dirty="0"/>
                  <a:t> </a:t>
                </a:r>
                <a:r>
                  <a:rPr lang="de-DE" dirty="0" err="1"/>
                  <a:t>correlations</a:t>
                </a:r>
                <a:r>
                  <a:rPr lang="de-DE" dirty="0"/>
                  <a:t> </a:t>
                </a:r>
                <a:r>
                  <a:rPr lang="de-DE" dirty="0" err="1"/>
                  <a:t>contribute</a:t>
                </a:r>
                <a:r>
                  <a:rPr lang="de-DE" dirty="0"/>
                  <a:t> 50-100%</a:t>
                </a: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0E012864-2E70-42A3-BBA0-610211709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0378" y="717271"/>
                <a:ext cx="3195484" cy="1815882"/>
              </a:xfrm>
              <a:prstGeom prst="rect">
                <a:avLst/>
              </a:prstGeom>
              <a:blipFill>
                <a:blip r:embed="rId3"/>
                <a:stretch>
                  <a:fillRect l="-763" t="-1007" r="-954" b="-335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79814EB9-5470-4223-B6F7-C022DE6855EE}"/>
                  </a:ext>
                </a:extLst>
              </p:cNvPr>
              <p:cNvSpPr txBox="1"/>
              <p:nvPr/>
            </p:nvSpPr>
            <p:spPr>
              <a:xfrm>
                <a:off x="5945830" y="3957405"/>
                <a:ext cx="319548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Low </a:t>
                </a:r>
                <a:r>
                  <a:rPr lang="de-DE" dirty="0" err="1"/>
                  <a:t>momenta</a:t>
                </a:r>
                <a:r>
                  <a:rPr lang="de-DE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de-DE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𝑮𝒆𝑽</m:t>
                    </m:r>
                  </m:oMath>
                </a14:m>
                <a:r>
                  <a:rPr lang="de-DE" dirty="0"/>
                  <a:t>): </a:t>
                </a:r>
                <a:r>
                  <a:rPr lang="de-DE" dirty="0" err="1"/>
                  <a:t>geometric</a:t>
                </a:r>
                <a:r>
                  <a:rPr lang="de-DE" dirty="0"/>
                  <a:t> </a:t>
                </a:r>
                <a:r>
                  <a:rPr lang="de-DE" dirty="0" err="1"/>
                  <a:t>response</a:t>
                </a:r>
                <a:r>
                  <a:rPr lang="de-DE" dirty="0"/>
                  <a:t> </a:t>
                </a:r>
                <a:r>
                  <a:rPr lang="de-DE" dirty="0" err="1"/>
                  <a:t>pivotal</a:t>
                </a: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dirty="0"/>
              </a:p>
              <a:p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At </a:t>
                </a:r>
                <a:r>
                  <a:rPr lang="de-DE" dirty="0" err="1"/>
                  <a:t>higher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de-DE" dirty="0"/>
                  <a:t> final </a:t>
                </a:r>
                <a:r>
                  <a:rPr lang="de-DE" dirty="0" err="1"/>
                  <a:t>state</a:t>
                </a:r>
                <a:r>
                  <a:rPr lang="de-DE" dirty="0"/>
                  <a:t> </a:t>
                </a:r>
                <a:r>
                  <a:rPr lang="de-DE" dirty="0" err="1"/>
                  <a:t>unimportant</a:t>
                </a:r>
                <a:r>
                  <a:rPr lang="de-DE" dirty="0"/>
                  <a:t>. </a:t>
                </a:r>
              </a:p>
              <a:p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Pure </a:t>
                </a:r>
                <a:r>
                  <a:rPr lang="de-DE" dirty="0" err="1"/>
                  <a:t>geometric</a:t>
                </a:r>
                <a:r>
                  <a:rPr lang="de-DE" dirty="0"/>
                  <a:t> </a:t>
                </a:r>
                <a:r>
                  <a:rPr lang="de-DE" dirty="0" err="1"/>
                  <a:t>response</a:t>
                </a:r>
                <a:r>
                  <a:rPr lang="de-DE" dirty="0"/>
                  <a:t> </a:t>
                </a:r>
                <a:r>
                  <a:rPr lang="de-DE" dirty="0" err="1"/>
                  <a:t>much</a:t>
                </a:r>
                <a:r>
                  <a:rPr lang="de-DE" dirty="0"/>
                  <a:t> </a:t>
                </a:r>
                <a:r>
                  <a:rPr lang="de-DE" dirty="0" err="1"/>
                  <a:t>smaller</a:t>
                </a:r>
                <a:endParaRPr lang="de-DE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79814EB9-5470-4223-B6F7-C022DE685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830" y="3957405"/>
                <a:ext cx="3195484" cy="2308324"/>
              </a:xfrm>
              <a:prstGeom prst="rect">
                <a:avLst/>
              </a:prstGeom>
              <a:blipFill>
                <a:blip r:embed="rId4"/>
                <a:stretch>
                  <a:fillRect l="-762" t="-792" r="-952" b="-2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78494535-FBB3-4786-A6E0-975718DE4938}"/>
              </a:ext>
            </a:extLst>
          </p:cNvPr>
          <p:cNvCxnSpPr>
            <a:cxnSpLocks/>
          </p:cNvCxnSpPr>
          <p:nvPr/>
        </p:nvCxnSpPr>
        <p:spPr>
          <a:xfrm flipH="1" flipV="1">
            <a:off x="4340487" y="5417574"/>
            <a:ext cx="1649891" cy="426186"/>
          </a:xfrm>
          <a:prstGeom prst="straightConnector1">
            <a:avLst/>
          </a:prstGeom>
          <a:ln w="920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9F963545-0C45-47CB-A8BE-820A993F7546}"/>
              </a:ext>
            </a:extLst>
          </p:cNvPr>
          <p:cNvCxnSpPr>
            <a:cxnSpLocks/>
          </p:cNvCxnSpPr>
          <p:nvPr/>
        </p:nvCxnSpPr>
        <p:spPr>
          <a:xfrm flipH="1" flipV="1">
            <a:off x="4025245" y="4918585"/>
            <a:ext cx="1965134" cy="152073"/>
          </a:xfrm>
          <a:prstGeom prst="straightConnector1">
            <a:avLst/>
          </a:prstGeom>
          <a:ln w="920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336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218C0C0-A4D2-46E1-9D55-E9CCE2A5D4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64" y="-82193"/>
            <a:ext cx="4274288" cy="712381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8" b="10039"/>
          <a:stretch/>
        </p:blipFill>
        <p:spPr>
          <a:xfrm>
            <a:off x="6018156" y="1793928"/>
            <a:ext cx="2475393" cy="2033354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 rot="20049230">
            <a:off x="6127422" y="2466857"/>
            <a:ext cx="1800520" cy="914400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r Verbinder 6"/>
          <p:cNvCxnSpPr/>
          <p:nvPr/>
        </p:nvCxnSpPr>
        <p:spPr>
          <a:xfrm flipV="1">
            <a:off x="5561814" y="2120117"/>
            <a:ext cx="2931736" cy="1607881"/>
          </a:xfrm>
          <a:prstGeom prst="lin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D73CF194-EE5E-4B84-83B9-F71271533572}"/>
              </a:ext>
            </a:extLst>
          </p:cNvPr>
          <p:cNvSpPr txBox="1"/>
          <p:nvPr/>
        </p:nvSpPr>
        <p:spPr>
          <a:xfrm>
            <a:off x="6018156" y="3827282"/>
            <a:ext cx="2019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Geometric</a:t>
            </a:r>
            <a:r>
              <a:rPr lang="de-DE" dirty="0"/>
              <a:t> </a:t>
            </a:r>
            <a:r>
              <a:rPr lang="de-DE" dirty="0" err="1"/>
              <a:t>axis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transverse</a:t>
            </a:r>
            <a:r>
              <a:rPr lang="de-DE" dirty="0"/>
              <a:t> </a:t>
            </a:r>
            <a:r>
              <a:rPr lang="de-DE" dirty="0" err="1"/>
              <a:t>density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endParaRPr lang="de-DE" dirty="0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F90B475F-ECBB-4EBB-8FE2-E5CD3BD9686A}"/>
              </a:ext>
            </a:extLst>
          </p:cNvPr>
          <p:cNvSpPr/>
          <p:nvPr/>
        </p:nvSpPr>
        <p:spPr>
          <a:xfrm rot="10800000">
            <a:off x="4458875" y="5066564"/>
            <a:ext cx="4392893" cy="14045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88C01EC-4349-43D0-90CB-E86B92AD2E28}"/>
              </a:ext>
            </a:extLst>
          </p:cNvPr>
          <p:cNvSpPr txBox="1"/>
          <p:nvPr/>
        </p:nvSpPr>
        <p:spPr>
          <a:xfrm>
            <a:off x="4769961" y="5458120"/>
            <a:ext cx="3963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Momenta</a:t>
            </a:r>
            <a:r>
              <a:rPr lang="de-DE" dirty="0"/>
              <a:t> and </a:t>
            </a:r>
            <a:r>
              <a:rPr lang="de-DE" dirty="0" err="1"/>
              <a:t>geometry</a:t>
            </a:r>
            <a:r>
              <a:rPr lang="de-DE" dirty="0"/>
              <a:t> not </a:t>
            </a:r>
            <a:r>
              <a:rPr lang="de-DE" dirty="0" err="1"/>
              <a:t>correlated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beginning</a:t>
            </a:r>
            <a:r>
              <a:rPr lang="de-DE" dirty="0"/>
              <a:t> (</a:t>
            </a:r>
            <a:r>
              <a:rPr lang="de-DE" dirty="0" err="1"/>
              <a:t>red</a:t>
            </a:r>
            <a:r>
              <a:rPr lang="de-DE" dirty="0"/>
              <a:t> </a:t>
            </a:r>
            <a:r>
              <a:rPr lang="de-DE" dirty="0" err="1"/>
              <a:t>curve</a:t>
            </a:r>
            <a:r>
              <a:rPr lang="de-DE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C1FF6FAF-7188-48C6-8531-50AF6ECD981B}"/>
                  </a:ext>
                </a:extLst>
              </p:cNvPr>
              <p:cNvSpPr txBox="1"/>
              <p:nvPr/>
            </p:nvSpPr>
            <p:spPr>
              <a:xfrm>
                <a:off x="4391355" y="193752"/>
                <a:ext cx="50543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800" dirty="0"/>
                  <a:t>„</a:t>
                </a:r>
                <a:r>
                  <a:rPr lang="de-DE" sz="2800" dirty="0" err="1"/>
                  <a:t>Eccentricity</a:t>
                </a:r>
                <a:r>
                  <a:rPr lang="de-DE" sz="2800" dirty="0"/>
                  <a:t>-plane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de-DE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de-DE" sz="2800" b="1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de-DE" sz="2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de-DE" sz="28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800" dirty="0"/>
                  <a:t>“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C1FF6FAF-7188-48C6-8531-50AF6ECD9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355" y="193752"/>
                <a:ext cx="5054303" cy="523220"/>
              </a:xfrm>
              <a:prstGeom prst="rect">
                <a:avLst/>
              </a:prstGeom>
              <a:blipFill>
                <a:blip r:embed="rId4"/>
                <a:stretch>
                  <a:fillRect l="-2413" t="-12791" b="-3139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633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905933" y="209415"/>
            <a:ext cx="666326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200" i="1" dirty="0">
                <a:latin typeface="Bell MT" panose="02020503060305020303" pitchFamily="18" charset="0"/>
              </a:rPr>
              <a:t>Momentum-</a:t>
            </a:r>
            <a:r>
              <a:rPr lang="de-DE" sz="3200" i="1" dirty="0" err="1">
                <a:latin typeface="Bell MT" panose="02020503060305020303" pitchFamily="18" charset="0"/>
              </a:rPr>
              <a:t>integrated</a:t>
            </a:r>
            <a:r>
              <a:rPr lang="de-DE" sz="3200" i="1" dirty="0">
                <a:latin typeface="Bell MT" panose="02020503060305020303" pitchFamily="18" charset="0"/>
              </a:rPr>
              <a:t> </a:t>
            </a:r>
            <a:r>
              <a:rPr lang="de-DE" sz="3200" i="1" dirty="0" err="1">
                <a:latin typeface="Bell MT" panose="02020503060305020303" pitchFamily="18" charset="0"/>
              </a:rPr>
              <a:t>elliptic</a:t>
            </a:r>
            <a:r>
              <a:rPr lang="de-DE" sz="3200" i="1" dirty="0">
                <a:latin typeface="Bell MT" panose="02020503060305020303" pitchFamily="18" charset="0"/>
              </a:rPr>
              <a:t> </a:t>
            </a:r>
            <a:r>
              <a:rPr lang="de-DE" sz="3200" i="1" dirty="0" err="1">
                <a:latin typeface="Bell MT" panose="02020503060305020303" pitchFamily="18" charset="0"/>
              </a:rPr>
              <a:t>flow</a:t>
            </a:r>
            <a:endParaRPr lang="de-DE" sz="3200" i="1" dirty="0">
              <a:latin typeface="Bell MT" panose="02020503060305020303" pitchFamily="18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B384FCB-4BF6-4D83-818D-D7EB0614A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42" y="1007533"/>
            <a:ext cx="6702425" cy="4874491"/>
          </a:xfrm>
          <a:prstGeom prst="rect">
            <a:avLst/>
          </a:prstGeom>
        </p:spPr>
      </p:pic>
      <p:sp>
        <p:nvSpPr>
          <p:cNvPr id="7" name="Geschweifte Klammer rechts 6">
            <a:extLst>
              <a:ext uri="{FF2B5EF4-FFF2-40B4-BE49-F238E27FC236}">
                <a16:creationId xmlns:a16="http://schemas.microsoft.com/office/drawing/2014/main" id="{488A4482-754A-49E9-970A-2D434C9B5CFE}"/>
              </a:ext>
            </a:extLst>
          </p:cNvPr>
          <p:cNvSpPr/>
          <p:nvPr/>
        </p:nvSpPr>
        <p:spPr bwMode="auto">
          <a:xfrm rot="5400000">
            <a:off x="5799665" y="5037670"/>
            <a:ext cx="524935" cy="1032934"/>
          </a:xfrm>
          <a:prstGeom prst="rightBrace">
            <a:avLst>
              <a:gd name="adj1" fmla="val 38978"/>
              <a:gd name="adj2" fmla="val 50000"/>
            </a:avLst>
          </a:prstGeom>
          <a:noFill/>
          <a:ln w="920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non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EFD67FB-7BD2-4137-A386-05DAF8B49848}"/>
              </a:ext>
            </a:extLst>
          </p:cNvPr>
          <p:cNvSpPr txBox="1"/>
          <p:nvPr/>
        </p:nvSpPr>
        <p:spPr>
          <a:xfrm>
            <a:off x="6062132" y="5882024"/>
            <a:ext cx="17864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 err="1"/>
              <a:t>Only</a:t>
            </a:r>
            <a:r>
              <a:rPr lang="de-DE" sz="1600" dirty="0"/>
              <a:t> </a:t>
            </a:r>
            <a:r>
              <a:rPr lang="de-DE" sz="1600" dirty="0" err="1"/>
              <a:t>little</a:t>
            </a:r>
            <a:r>
              <a:rPr lang="de-DE" sz="1600" dirty="0"/>
              <a:t> </a:t>
            </a:r>
            <a:r>
              <a:rPr lang="de-DE" sz="1600" dirty="0" err="1"/>
              <a:t>change</a:t>
            </a:r>
            <a:endParaRPr lang="de-DE" sz="1600" dirty="0"/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03C58C66-2FD2-436E-A678-E0B529241EFA}"/>
              </a:ext>
            </a:extLst>
          </p:cNvPr>
          <p:cNvSpPr/>
          <p:nvPr/>
        </p:nvSpPr>
        <p:spPr bwMode="gray">
          <a:xfrm>
            <a:off x="6578600" y="1669090"/>
            <a:ext cx="2057400" cy="1548243"/>
          </a:xfrm>
          <a:prstGeom prst="rightArrow">
            <a:avLst/>
          </a:prstGeom>
          <a:solidFill>
            <a:schemeClr val="accent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de-DE" sz="1600" b="1" dirty="0">
                <a:solidFill>
                  <a:schemeClr val="bg1"/>
                </a:solidFill>
                <a:ea typeface="Gulim" pitchFamily="34" charset="-127"/>
              </a:rPr>
              <a:t>Fragmentation (</a:t>
            </a:r>
            <a:r>
              <a:rPr lang="de-DE" sz="1600" b="1" dirty="0" err="1">
                <a:solidFill>
                  <a:schemeClr val="bg1"/>
                </a:solidFill>
                <a:ea typeface="Gulim" pitchFamily="34" charset="-127"/>
              </a:rPr>
              <a:t>kkp</a:t>
            </a:r>
            <a:r>
              <a:rPr lang="de-DE" sz="1600" b="1" dirty="0">
                <a:solidFill>
                  <a:schemeClr val="bg1"/>
                </a:solidFill>
                <a:ea typeface="Gulim" pitchFamily="34" charset="-127"/>
              </a:rPr>
              <a:t>)</a:t>
            </a:r>
          </a:p>
        </p:txBody>
      </p:sp>
      <p:sp>
        <p:nvSpPr>
          <p:cNvPr id="9" name="Geschweifte Klammer rechts 8">
            <a:extLst>
              <a:ext uri="{FF2B5EF4-FFF2-40B4-BE49-F238E27FC236}">
                <a16:creationId xmlns:a16="http://schemas.microsoft.com/office/drawing/2014/main" id="{1593C4EF-F4C8-4DE7-B07D-166515E1A38D}"/>
              </a:ext>
            </a:extLst>
          </p:cNvPr>
          <p:cNvSpPr/>
          <p:nvPr/>
        </p:nvSpPr>
        <p:spPr bwMode="auto">
          <a:xfrm rot="5400000">
            <a:off x="2466435" y="4966164"/>
            <a:ext cx="524935" cy="1306788"/>
          </a:xfrm>
          <a:prstGeom prst="rightBrace">
            <a:avLst>
              <a:gd name="adj1" fmla="val 38978"/>
              <a:gd name="adj2" fmla="val 50000"/>
            </a:avLst>
          </a:prstGeom>
          <a:noFill/>
          <a:ln w="920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non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564DC14-2B7C-427C-8903-84EEBE4A03F8}"/>
              </a:ext>
            </a:extLst>
          </p:cNvPr>
          <p:cNvSpPr txBox="1"/>
          <p:nvPr/>
        </p:nvSpPr>
        <p:spPr>
          <a:xfrm>
            <a:off x="1731023" y="6005134"/>
            <a:ext cx="22117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 err="1"/>
              <a:t>Interesting</a:t>
            </a:r>
            <a:r>
              <a:rPr lang="de-DE" sz="1600" dirty="0"/>
              <a:t> </a:t>
            </a:r>
            <a:r>
              <a:rPr lang="de-DE" sz="1600" dirty="0" err="1"/>
              <a:t>dynamic</a:t>
            </a:r>
            <a:r>
              <a:rPr lang="de-DE" sz="1600" dirty="0"/>
              <a:t> </a:t>
            </a:r>
            <a:r>
              <a:rPr lang="de-DE" sz="1600" dirty="0" err="1"/>
              <a:t>behavior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165139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>
          <a:xfrm>
            <a:off x="430213" y="79081"/>
            <a:ext cx="7345362" cy="828675"/>
          </a:xfrm>
        </p:spPr>
        <p:txBody>
          <a:bodyPr/>
          <a:lstStyle/>
          <a:p>
            <a:r>
              <a:rPr lang="en-US" dirty="0">
                <a:solidFill>
                  <a:srgbClr val="00376A"/>
                </a:solidFill>
              </a:rPr>
              <a:t>Conclusions &amp; Outlook</a:t>
            </a:r>
          </a:p>
        </p:txBody>
      </p:sp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2456115" y="5651335"/>
            <a:ext cx="7753205" cy="1596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66725" lvl="1" indent="-285750" eaLnBrk="0" hangingPunct="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Systematic multiplicity scan</a:t>
            </a:r>
          </a:p>
          <a:p>
            <a:pPr marL="466725" lvl="1" indent="-285750" eaLnBrk="0" hangingPunct="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Survival of flow: Hadrons and Photons ?</a:t>
            </a:r>
          </a:p>
          <a:p>
            <a:pPr marL="466725" lvl="1" indent="-285750" eaLnBrk="0" hangingPunct="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3D-IP-Glasma initial state ?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50724" y="1414803"/>
            <a:ext cx="7833673" cy="16312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First </a:t>
            </a:r>
            <a:r>
              <a:rPr lang="de-DE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combined</a:t>
            </a:r>
            <a:r>
              <a:rPr lang="de-DE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initial</a:t>
            </a:r>
            <a:r>
              <a:rPr lang="de-DE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800" dirty="0">
                <a:solidFill>
                  <a:schemeClr val="accent3">
                    <a:lumMod val="75000"/>
                  </a:schemeClr>
                </a:solidFill>
              </a:rPr>
              <a:t> final </a:t>
            </a:r>
            <a:r>
              <a:rPr lang="de-DE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state</a:t>
            </a:r>
            <a:r>
              <a:rPr lang="de-DE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calculation</a:t>
            </a:r>
            <a:r>
              <a:rPr lang="de-DE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for</a:t>
            </a:r>
            <a:r>
              <a:rPr lang="de-DE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p+Pb</a:t>
            </a:r>
            <a:r>
              <a:rPr lang="de-DE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collisions</a:t>
            </a:r>
            <a:r>
              <a:rPr lang="de-DE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Initial</a:t>
            </a:r>
            <a:r>
              <a:rPr lang="de-DE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state</a:t>
            </a:r>
            <a:r>
              <a:rPr lang="de-DE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: IP-</a:t>
            </a:r>
            <a:r>
              <a:rPr lang="de-DE" sz="1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Glasma</a:t>
            </a:r>
            <a:r>
              <a:rPr lang="de-DE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(Impact </a:t>
            </a:r>
            <a:r>
              <a:rPr lang="de-DE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parameter</a:t>
            </a:r>
            <a:r>
              <a:rPr lang="de-DE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saturation</a:t>
            </a:r>
            <a:r>
              <a:rPr lang="de-DE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CGC, </a:t>
            </a:r>
            <a:r>
              <a:rPr lang="de-DE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Glasma</a:t>
            </a:r>
            <a:r>
              <a:rPr lang="de-DE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accent3">
                    <a:lumMod val="75000"/>
                  </a:schemeClr>
                </a:solidFill>
              </a:rPr>
              <a:t>Final</a:t>
            </a:r>
            <a:r>
              <a:rPr lang="de-DE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accent3">
                    <a:lumMod val="75000"/>
                  </a:schemeClr>
                </a:solidFill>
              </a:rPr>
              <a:t>state</a:t>
            </a:r>
            <a:r>
              <a:rPr lang="de-DE" sz="1800" dirty="0">
                <a:solidFill>
                  <a:schemeClr val="accent3">
                    <a:lumMod val="75000"/>
                  </a:schemeClr>
                </a:solidFill>
              </a:rPr>
              <a:t>: BAMPS </a:t>
            </a:r>
            <a:r>
              <a:rPr lang="de-DE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de-DE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pQCD</a:t>
            </a:r>
            <a:r>
              <a:rPr lang="de-DE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parton</a:t>
            </a:r>
            <a:r>
              <a:rPr lang="de-DE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cascade</a:t>
            </a:r>
            <a:r>
              <a:rPr lang="de-DE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endParaRPr lang="de-DE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035281" y="2934002"/>
            <a:ext cx="962476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2">
                    <a:lumMod val="75000"/>
                  </a:schemeClr>
                </a:solidFill>
              </a:rPr>
              <a:t>Strong </a:t>
            </a:r>
            <a:r>
              <a:rPr lang="de-DE" sz="1800" dirty="0" err="1">
                <a:solidFill>
                  <a:schemeClr val="tx2">
                    <a:lumMod val="75000"/>
                  </a:schemeClr>
                </a:solidFill>
              </a:rPr>
              <a:t>difference</a:t>
            </a:r>
            <a:r>
              <a:rPr lang="de-DE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2">
                    <a:lumMod val="75000"/>
                  </a:schemeClr>
                </a:solidFill>
              </a:rPr>
              <a:t>for</a:t>
            </a:r>
            <a:r>
              <a:rPr lang="de-DE" sz="1800" dirty="0">
                <a:solidFill>
                  <a:schemeClr val="tx2">
                    <a:lumMod val="75000"/>
                  </a:schemeClr>
                </a:solidFill>
              </a:rPr>
              <a:t> high </a:t>
            </a:r>
            <a:r>
              <a:rPr lang="de-DE" sz="1800" dirty="0" err="1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de-DE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2">
                    <a:lumMod val="75000"/>
                  </a:schemeClr>
                </a:solidFill>
              </a:rPr>
              <a:t>low</a:t>
            </a:r>
            <a:r>
              <a:rPr lang="de-DE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2">
                    <a:lumMod val="75000"/>
                  </a:schemeClr>
                </a:solidFill>
              </a:rPr>
              <a:t>multiplicities</a:t>
            </a:r>
            <a:endParaRPr lang="de-DE" sz="18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2">
                    <a:lumMod val="75000"/>
                  </a:schemeClr>
                </a:solidFill>
              </a:rPr>
              <a:t>High </a:t>
            </a:r>
            <a:r>
              <a:rPr lang="de-DE" sz="1800" dirty="0" err="1">
                <a:solidFill>
                  <a:schemeClr val="tx2">
                    <a:lumMod val="75000"/>
                  </a:schemeClr>
                </a:solidFill>
              </a:rPr>
              <a:t>Multiplicities</a:t>
            </a:r>
            <a:r>
              <a:rPr lang="de-DE" sz="1800" dirty="0">
                <a:solidFill>
                  <a:schemeClr val="tx2">
                    <a:lumMod val="75000"/>
                  </a:schemeClr>
                </a:solidFill>
              </a:rPr>
              <a:t>: Large final </a:t>
            </a:r>
            <a:r>
              <a:rPr lang="de-DE" sz="1800" dirty="0" err="1">
                <a:solidFill>
                  <a:schemeClr val="tx2">
                    <a:lumMod val="75000"/>
                  </a:schemeClr>
                </a:solidFill>
              </a:rPr>
              <a:t>state</a:t>
            </a:r>
            <a:r>
              <a:rPr lang="de-DE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2">
                    <a:lumMod val="75000"/>
                  </a:schemeClr>
                </a:solidFill>
              </a:rPr>
              <a:t>elliptic</a:t>
            </a:r>
            <a:r>
              <a:rPr lang="de-DE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2">
                    <a:lumMod val="75000"/>
                  </a:schemeClr>
                </a:solidFill>
              </a:rPr>
              <a:t>flow</a:t>
            </a:r>
            <a:r>
              <a:rPr lang="de-DE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2">
                    <a:lumMod val="75000"/>
                  </a:schemeClr>
                </a:solidFill>
              </a:rPr>
              <a:t>buildup</a:t>
            </a:r>
            <a:endParaRPr lang="de-DE" sz="1800" baseline="-25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2">
                    <a:lumMod val="75000"/>
                  </a:schemeClr>
                </a:solidFill>
              </a:rPr>
              <a:t>Low </a:t>
            </a:r>
            <a:r>
              <a:rPr lang="de-DE" sz="1800" dirty="0" err="1">
                <a:solidFill>
                  <a:schemeClr val="tx2">
                    <a:lumMod val="75000"/>
                  </a:schemeClr>
                </a:solidFill>
              </a:rPr>
              <a:t>Multiplicities</a:t>
            </a:r>
            <a:r>
              <a:rPr lang="de-DE" sz="18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de-DE" sz="1800" dirty="0" err="1">
                <a:solidFill>
                  <a:schemeClr val="tx2">
                    <a:lumMod val="75000"/>
                  </a:schemeClr>
                </a:solidFill>
              </a:rPr>
              <a:t>Almost</a:t>
            </a:r>
            <a:r>
              <a:rPr lang="de-DE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2">
                    <a:lumMod val="75000"/>
                  </a:schemeClr>
                </a:solidFill>
              </a:rPr>
              <a:t>no</a:t>
            </a:r>
            <a:r>
              <a:rPr lang="de-DE" sz="1800" dirty="0">
                <a:solidFill>
                  <a:schemeClr val="tx2">
                    <a:lumMod val="75000"/>
                  </a:schemeClr>
                </a:solidFill>
              </a:rPr>
              <a:t> final </a:t>
            </a:r>
            <a:r>
              <a:rPr lang="de-DE" sz="1800" dirty="0" err="1">
                <a:solidFill>
                  <a:schemeClr val="tx2">
                    <a:lumMod val="75000"/>
                  </a:schemeClr>
                </a:solidFill>
              </a:rPr>
              <a:t>state</a:t>
            </a:r>
            <a:r>
              <a:rPr lang="de-DE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2">
                    <a:lumMod val="75000"/>
                  </a:schemeClr>
                </a:solidFill>
              </a:rPr>
              <a:t>elliptic</a:t>
            </a:r>
            <a:r>
              <a:rPr lang="de-DE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2">
                    <a:lumMod val="75000"/>
                  </a:schemeClr>
                </a:solidFill>
              </a:rPr>
              <a:t>flow</a:t>
            </a:r>
            <a:r>
              <a:rPr lang="de-DE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2">
                    <a:lumMod val="75000"/>
                  </a:schemeClr>
                </a:solidFill>
              </a:rPr>
              <a:t>buildup</a:t>
            </a:r>
            <a:endParaRPr lang="de-DE" sz="18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chemeClr val="tx2">
                    <a:lumMod val="75000"/>
                  </a:schemeClr>
                </a:solidFill>
              </a:rPr>
              <a:t>Eccentricity</a:t>
            </a:r>
            <a:r>
              <a:rPr lang="de-DE" sz="1800" dirty="0">
                <a:solidFill>
                  <a:schemeClr val="tx2">
                    <a:lumMod val="75000"/>
                  </a:schemeClr>
                </a:solidFill>
              </a:rPr>
              <a:t> plane: </a:t>
            </a:r>
            <a:r>
              <a:rPr lang="de-DE" sz="1800" dirty="0" err="1">
                <a:solidFill>
                  <a:schemeClr val="tx2">
                    <a:lumMod val="75000"/>
                  </a:schemeClr>
                </a:solidFill>
              </a:rPr>
              <a:t>weak</a:t>
            </a:r>
            <a:r>
              <a:rPr lang="de-DE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2">
                    <a:lumMod val="75000"/>
                  </a:schemeClr>
                </a:solidFill>
              </a:rPr>
              <a:t>dependence</a:t>
            </a:r>
            <a:r>
              <a:rPr lang="de-DE" sz="1800" dirty="0">
                <a:solidFill>
                  <a:schemeClr val="tx2">
                    <a:lumMod val="75000"/>
                  </a:schemeClr>
                </a:solidFill>
              </a:rPr>
              <a:t> on initial </a:t>
            </a:r>
            <a:r>
              <a:rPr lang="de-DE" sz="1800" dirty="0" err="1">
                <a:solidFill>
                  <a:schemeClr val="tx2">
                    <a:lumMod val="75000"/>
                  </a:schemeClr>
                </a:solidFill>
              </a:rPr>
              <a:t>momenta</a:t>
            </a:r>
            <a:endParaRPr lang="de-DE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 rot="20825333">
            <a:off x="5870674" y="4589109"/>
            <a:ext cx="3153475" cy="615553"/>
          </a:xfrm>
          <a:prstGeom prst="rect">
            <a:avLst/>
          </a:prstGeom>
          <a:gradFill>
            <a:gsLst>
              <a:gs pos="0">
                <a:srgbClr val="7FD7FF"/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</a:gradFill>
        </p:spPr>
        <p:txBody>
          <a:bodyPr wrap="square" lIns="0" tIns="0" rIns="0" bIns="0" rtlCol="0">
            <a:spAutoFit/>
          </a:bodyPr>
          <a:lstStyle/>
          <a:p>
            <a:r>
              <a:rPr lang="de-DE" altLang="de-DE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Phys. Rev. D 96, 091504, 2017 </a:t>
            </a:r>
          </a:p>
          <a:p>
            <a:r>
              <a:rPr lang="de-DE" altLang="de-DE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(rapid </a:t>
            </a:r>
            <a:r>
              <a:rPr lang="de-DE" altLang="de-DE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communication</a:t>
            </a:r>
            <a:r>
              <a:rPr lang="de-DE" altLang="de-DE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5" name="Rechteck 4"/>
          <p:cNvSpPr/>
          <p:nvPr/>
        </p:nvSpPr>
        <p:spPr>
          <a:xfrm rot="20696995">
            <a:off x="-446863" y="797710"/>
            <a:ext cx="28601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0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What</a:t>
            </a:r>
            <a:r>
              <a:rPr lang="de-DE" sz="40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?</a:t>
            </a:r>
          </a:p>
        </p:txBody>
      </p:sp>
      <p:sp>
        <p:nvSpPr>
          <p:cNvPr id="8" name="Rechteck 7"/>
          <p:cNvSpPr/>
          <p:nvPr/>
        </p:nvSpPr>
        <p:spPr>
          <a:xfrm rot="20696995">
            <a:off x="670505" y="2467618"/>
            <a:ext cx="22929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0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Results</a:t>
            </a:r>
            <a:endParaRPr lang="de-DE" sz="40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Rechteck 8"/>
          <p:cNvSpPr/>
          <p:nvPr/>
        </p:nvSpPr>
        <p:spPr>
          <a:xfrm rot="20696995">
            <a:off x="63147" y="4620875"/>
            <a:ext cx="377159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0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Future </a:t>
            </a:r>
            <a:r>
              <a:rPr lang="de-DE" sz="40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possibilities</a:t>
            </a:r>
            <a:endParaRPr lang="de-DE" sz="40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0949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 bwMode="gray">
          <a:xfrm>
            <a:off x="96124" y="3912125"/>
            <a:ext cx="8849082" cy="2659966"/>
          </a:xfrm>
          <a:prstGeom prst="rect">
            <a:avLst/>
          </a:prstGeom>
          <a:ln w="44450">
            <a:noFill/>
            <a:headEnd/>
            <a:tailEnd/>
          </a:ln>
          <a:effectLst>
            <a:outerShdw blurRad="2667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1" name="Rechteck 10"/>
          <p:cNvSpPr/>
          <p:nvPr/>
        </p:nvSpPr>
        <p:spPr bwMode="gray">
          <a:xfrm>
            <a:off x="76438" y="1020790"/>
            <a:ext cx="8868767" cy="2728508"/>
          </a:xfrm>
          <a:prstGeom prst="rect">
            <a:avLst/>
          </a:prstGeom>
          <a:ln>
            <a:noFill/>
            <a:headEnd/>
            <a:tailEnd/>
          </a:ln>
          <a:effectLst>
            <a:outerShdw blurRad="2667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 eaLnBrk="0" hangingPunct="0"/>
            <a:endParaRPr lang="de-DE" sz="1600" b="1" dirty="0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33794" name="Titel 3"/>
          <p:cNvSpPr>
            <a:spLocks noGrp="1"/>
          </p:cNvSpPr>
          <p:nvPr>
            <p:ph type="title"/>
          </p:nvPr>
        </p:nvSpPr>
        <p:spPr>
          <a:xfrm>
            <a:off x="254524" y="-82550"/>
            <a:ext cx="7521051" cy="828675"/>
          </a:xfrm>
        </p:spPr>
        <p:txBody>
          <a:bodyPr lIns="91350" tIns="45677" rIns="91350" bIns="45677"/>
          <a:lstStyle/>
          <a:p>
            <a:pPr eaLnBrk="1" hangingPunct="1"/>
            <a:r>
              <a:rPr lang="de-DE" altLang="de-DE" dirty="0" err="1">
                <a:solidFill>
                  <a:srgbClr val="00376A"/>
                </a:solidFill>
              </a:rPr>
              <a:t>Similar</a:t>
            </a:r>
            <a:r>
              <a:rPr lang="de-DE" altLang="de-DE" dirty="0">
                <a:solidFill>
                  <a:srgbClr val="00376A"/>
                </a:solidFill>
              </a:rPr>
              <a:t> </a:t>
            </a:r>
            <a:r>
              <a:rPr lang="de-DE" altLang="de-DE" dirty="0" err="1">
                <a:solidFill>
                  <a:srgbClr val="00376A"/>
                </a:solidFill>
              </a:rPr>
              <a:t>work</a:t>
            </a:r>
            <a:r>
              <a:rPr lang="de-DE" altLang="de-DE" dirty="0">
                <a:solidFill>
                  <a:srgbClr val="00376A"/>
                </a:solidFill>
              </a:rPr>
              <a:t> </a:t>
            </a:r>
            <a:r>
              <a:rPr lang="de-DE" altLang="de-DE" dirty="0" err="1">
                <a:solidFill>
                  <a:srgbClr val="00376A"/>
                </a:solidFill>
              </a:rPr>
              <a:t>done</a:t>
            </a:r>
            <a:r>
              <a:rPr lang="de-DE" altLang="de-DE" dirty="0">
                <a:solidFill>
                  <a:srgbClr val="00376A"/>
                </a:solidFill>
              </a:rPr>
              <a:t> in Frankfurt</a:t>
            </a:r>
            <a:endParaRPr lang="de-DE" altLang="de-DE" sz="2800" b="1" dirty="0">
              <a:solidFill>
                <a:srgbClr val="00376A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37525" y="1069273"/>
            <a:ext cx="81051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Björn Wagenbach (</a:t>
            </a:r>
            <a:r>
              <a:rPr lang="de-DE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group</a:t>
            </a:r>
            <a:r>
              <a:rPr lang="de-DE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de-DE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of</a:t>
            </a:r>
            <a:r>
              <a:rPr lang="de-DE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de-DE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Owe</a:t>
            </a:r>
            <a:r>
              <a:rPr lang="de-DE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de-DE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Philipsen</a:t>
            </a:r>
            <a:r>
              <a:rPr lang="de-DE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: diagonal liegende Ecken abgerundet 7"/>
              <p:cNvSpPr/>
              <p:nvPr/>
            </p:nvSpPr>
            <p:spPr bwMode="gray">
              <a:xfrm>
                <a:off x="76438" y="1364540"/>
                <a:ext cx="8690489" cy="1953602"/>
              </a:xfrm>
              <a:prstGeom prst="round2Diag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rtlCol="0" anchor="ctr" anchorCtr="1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800" b="0" dirty="0" err="1"/>
                  <a:t>solve</a:t>
                </a:r>
                <a:r>
                  <a:rPr lang="de-DE" sz="1800" b="0" dirty="0"/>
                  <a:t> </a:t>
                </a:r>
                <a:r>
                  <a:rPr lang="de-DE" sz="1800" b="0" dirty="0" err="1"/>
                  <a:t>classical</a:t>
                </a:r>
                <a:r>
                  <a:rPr lang="de-DE" sz="1800" b="0" dirty="0"/>
                  <a:t> Yang-Mills </a:t>
                </a:r>
                <a:r>
                  <a:rPr lang="de-DE" sz="1800" b="0" dirty="0" err="1"/>
                  <a:t>eq</a:t>
                </a:r>
                <a:r>
                  <a:rPr lang="de-DE" sz="1800" b="0" dirty="0"/>
                  <a:t>. </a:t>
                </a:r>
                <a:r>
                  <a:rPr lang="de-DE" sz="1800" b="0" dirty="0" err="1"/>
                  <a:t>for</a:t>
                </a:r>
                <a:r>
                  <a:rPr lang="de-DE" sz="1800" b="0" dirty="0"/>
                  <a:t> </a:t>
                </a:r>
                <a:r>
                  <a:rPr lang="de-DE" sz="1800" b="0" dirty="0" err="1">
                    <a:solidFill>
                      <a:srgbClr val="FF0000"/>
                    </a:solidFill>
                  </a:rPr>
                  <a:t>McLerran-Venugopalan</a:t>
                </a:r>
                <a:r>
                  <a:rPr lang="de-DE" sz="1800" b="0" dirty="0">
                    <a:solidFill>
                      <a:srgbClr val="FF0000"/>
                    </a:solidFill>
                  </a:rPr>
                  <a:t> CGC</a:t>
                </a:r>
                <a:r>
                  <a:rPr lang="de-DE" sz="1800" b="0" dirty="0"/>
                  <a:t> initial </a:t>
                </a:r>
                <a:r>
                  <a:rPr lang="de-DE" sz="1800" b="0" dirty="0" err="1"/>
                  <a:t>setup</a:t>
                </a:r>
                <a:r>
                  <a:rPr lang="de-DE" sz="1800" b="0" dirty="0"/>
                  <a:t> on </a:t>
                </a:r>
                <a:r>
                  <a:rPr lang="de-DE" sz="1800" b="0" dirty="0" err="1"/>
                  <a:t>the</a:t>
                </a:r>
                <a:r>
                  <a:rPr lang="de-DE" sz="1800" b="0" dirty="0"/>
                  <a:t> </a:t>
                </a:r>
                <a:r>
                  <a:rPr lang="de-DE" sz="1800" b="0" dirty="0" err="1">
                    <a:solidFill>
                      <a:srgbClr val="FF0000"/>
                    </a:solidFill>
                  </a:rPr>
                  <a:t>lattice</a:t>
                </a:r>
                <a:endParaRPr lang="de-DE" sz="1800" b="0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800" b="0" dirty="0" err="1"/>
                  <a:t>use</a:t>
                </a:r>
                <a:r>
                  <a:rPr lang="de-DE" sz="1800" b="0" dirty="0"/>
                  <a:t> </a:t>
                </a:r>
                <a:r>
                  <a:rPr lang="de-DE" sz="1800" b="0" dirty="0" err="1">
                    <a:solidFill>
                      <a:srgbClr val="FF0000"/>
                    </a:solidFill>
                  </a:rPr>
                  <a:t>static</a:t>
                </a:r>
                <a:r>
                  <a:rPr lang="de-DE" sz="1800" b="0" dirty="0"/>
                  <a:t> box </a:t>
                </a:r>
                <a:r>
                  <a:rPr lang="de-DE" sz="1800" b="0" dirty="0" err="1"/>
                  <a:t>and</a:t>
                </a:r>
                <a:r>
                  <a:rPr lang="de-DE" sz="1800" b="0" dirty="0"/>
                  <a:t> </a:t>
                </a:r>
                <a:r>
                  <a:rPr lang="de-DE" sz="1800" b="0" dirty="0" err="1">
                    <a:solidFill>
                      <a:srgbClr val="FF0000"/>
                    </a:solidFill>
                  </a:rPr>
                  <a:t>expanding</a:t>
                </a:r>
                <a:r>
                  <a:rPr lang="de-DE" sz="1800" b="0" dirty="0"/>
                  <a:t> </a:t>
                </a:r>
                <a:r>
                  <a:rPr lang="de-DE" sz="1800" b="0" dirty="0" err="1">
                    <a:solidFill>
                      <a:srgbClr val="FF0000"/>
                    </a:solidFill>
                  </a:rPr>
                  <a:t>geometry</a:t>
                </a:r>
                <a:r>
                  <a:rPr lang="de-DE" sz="1800" b="0" dirty="0"/>
                  <a:t>, </a:t>
                </a:r>
                <a:r>
                  <a:rPr lang="de-DE" sz="1800" b="0" dirty="0" err="1"/>
                  <a:t>both</a:t>
                </a:r>
                <a:r>
                  <a:rPr lang="de-DE" sz="1800" b="0" dirty="0"/>
                  <a:t> in SU(2) </a:t>
                </a:r>
                <a:r>
                  <a:rPr lang="de-DE" sz="1800" b="0" dirty="0" err="1"/>
                  <a:t>and</a:t>
                </a:r>
                <a:r>
                  <a:rPr lang="de-DE" sz="1800" b="0" dirty="0"/>
                  <a:t> SU(3)</a:t>
                </a:r>
              </a:p>
              <a:p>
                <a:endParaRPr lang="de-DE" sz="1800" b="0" dirty="0"/>
              </a:p>
              <a:p>
                <a:r>
                  <a:rPr lang="de-DE" sz="1800" b="0" dirty="0"/>
                  <a:t>Goal: </a:t>
                </a:r>
                <a:r>
                  <a:rPr lang="de-DE" sz="1800" b="0" dirty="0" err="1"/>
                  <a:t>study</a:t>
                </a:r>
                <a:r>
                  <a:rPr lang="de-DE" sz="1800" b="0" dirty="0"/>
                  <a:t> </a:t>
                </a:r>
                <a:r>
                  <a:rPr lang="de-DE" sz="1800" b="0" dirty="0" err="1"/>
                  <a:t>hydrodynamization</a:t>
                </a:r>
                <a:r>
                  <a:rPr lang="de-DE" sz="1800" b="0" dirty="0"/>
                  <a:t> (e.g. via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de-DE" sz="1800" b="0" dirty="0"/>
                  <a:t>) </a:t>
                </a:r>
                <a:r>
                  <a:rPr lang="de-DE" sz="1800" b="0" dirty="0" err="1"/>
                  <a:t>and</a:t>
                </a:r>
                <a:r>
                  <a:rPr lang="de-DE" sz="1800" b="0" dirty="0"/>
                  <a:t> </a:t>
                </a:r>
                <a:r>
                  <a:rPr lang="de-DE" sz="1800" b="0" dirty="0" err="1">
                    <a:solidFill>
                      <a:srgbClr val="FF0000"/>
                    </a:solidFill>
                  </a:rPr>
                  <a:t>chromo</a:t>
                </a:r>
                <a:r>
                  <a:rPr lang="de-DE" sz="1800" b="0" dirty="0">
                    <a:solidFill>
                      <a:srgbClr val="FF0000"/>
                    </a:solidFill>
                  </a:rPr>
                  <a:t>-Weibel </a:t>
                </a:r>
                <a:r>
                  <a:rPr lang="de-DE" sz="1800" b="0" dirty="0" err="1">
                    <a:solidFill>
                      <a:srgbClr val="FF0000"/>
                    </a:solidFill>
                  </a:rPr>
                  <a:t>instabilities</a:t>
                </a:r>
                <a:endParaRPr lang="de-DE" sz="18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hteck: diagonal liegende Ecken abgerundet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76438" y="1364540"/>
                <a:ext cx="8690489" cy="1953602"/>
              </a:xfrm>
              <a:prstGeom prst="round2DiagRect">
                <a:avLst/>
              </a:prstGeom>
              <a:blipFill>
                <a:blip r:embed="rId2"/>
                <a:stretch>
                  <a:fillRect/>
                </a:stretch>
              </a:blip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/>
          <p:cNvSpPr txBox="1"/>
          <p:nvPr/>
        </p:nvSpPr>
        <p:spPr>
          <a:xfrm>
            <a:off x="237525" y="4074945"/>
            <a:ext cx="86425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00648C"/>
                </a:solidFill>
                <a:latin typeface="Baskerville Old Face" panose="02020602080505020303" pitchFamily="18" charset="0"/>
              </a:rPr>
              <a:t>Kai Gallmeister </a:t>
            </a:r>
            <a:r>
              <a:rPr lang="de-DE" sz="2800" dirty="0" err="1">
                <a:solidFill>
                  <a:srgbClr val="00648C"/>
                </a:solidFill>
                <a:latin typeface="Baskerville Old Face" panose="02020602080505020303" pitchFamily="18" charset="0"/>
              </a:rPr>
              <a:t>and</a:t>
            </a:r>
            <a:r>
              <a:rPr lang="de-DE" sz="2800" dirty="0">
                <a:solidFill>
                  <a:srgbClr val="00648C"/>
                </a:solidFill>
                <a:latin typeface="Baskerville Old Face" panose="02020602080505020303" pitchFamily="18" charset="0"/>
              </a:rPr>
              <a:t> Harri </a:t>
            </a:r>
            <a:r>
              <a:rPr lang="de-DE" sz="2800" dirty="0" err="1">
                <a:solidFill>
                  <a:srgbClr val="00648C"/>
                </a:solidFill>
                <a:latin typeface="Baskerville Old Face" panose="02020602080505020303" pitchFamily="18" charset="0"/>
              </a:rPr>
              <a:t>Niemi</a:t>
            </a:r>
            <a:r>
              <a:rPr lang="de-DE" sz="2800" dirty="0">
                <a:solidFill>
                  <a:srgbClr val="00648C"/>
                </a:solidFill>
                <a:latin typeface="Baskerville Old Face" panose="02020602080505020303" pitchFamily="18" charset="0"/>
              </a:rPr>
              <a:t>: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54524" y="3254633"/>
            <a:ext cx="864252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b="0" i="1" dirty="0" err="1">
                <a:solidFill>
                  <a:schemeClr val="accent4">
                    <a:lumMod val="50000"/>
                  </a:schemeClr>
                </a:solidFill>
              </a:rPr>
              <a:t>Attems</a:t>
            </a:r>
            <a:r>
              <a:rPr lang="fr-FR" b="0" i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fr-FR" b="0" i="1" dirty="0" err="1">
                <a:solidFill>
                  <a:schemeClr val="accent4">
                    <a:lumMod val="50000"/>
                  </a:schemeClr>
                </a:solidFill>
              </a:rPr>
              <a:t>Philipsen</a:t>
            </a:r>
            <a:r>
              <a:rPr lang="fr-FR" b="0" i="1" dirty="0">
                <a:solidFill>
                  <a:schemeClr val="accent4">
                    <a:lumMod val="50000"/>
                  </a:schemeClr>
                </a:solidFill>
              </a:rPr>
              <a:t>, Schäfer, </a:t>
            </a:r>
            <a:r>
              <a:rPr lang="fr-FR" b="0" i="1" dirty="0" err="1">
                <a:solidFill>
                  <a:schemeClr val="accent4">
                    <a:lumMod val="50000"/>
                  </a:schemeClr>
                </a:solidFill>
              </a:rPr>
              <a:t>Wagenbach</a:t>
            </a:r>
            <a:r>
              <a:rPr lang="fr-FR" b="0" i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fr-FR" b="0" i="1" dirty="0" err="1">
                <a:solidFill>
                  <a:schemeClr val="accent4">
                    <a:lumMod val="50000"/>
                  </a:schemeClr>
                </a:solidFill>
              </a:rPr>
              <a:t>Zafeiropoulos</a:t>
            </a:r>
            <a:r>
              <a:rPr lang="fr-FR" i="1" dirty="0">
                <a:solidFill>
                  <a:schemeClr val="accent4">
                    <a:lumMod val="50000"/>
                  </a:schemeClr>
                </a:solidFill>
              </a:rPr>
              <a:t>, Acta </a:t>
            </a:r>
            <a:r>
              <a:rPr lang="fr-FR" i="1" dirty="0" err="1">
                <a:solidFill>
                  <a:schemeClr val="accent4">
                    <a:lumMod val="50000"/>
                  </a:schemeClr>
                </a:solidFill>
              </a:rPr>
              <a:t>Phys.Polon.Supp</a:t>
            </a:r>
            <a:r>
              <a:rPr lang="fr-FR" i="1" dirty="0">
                <a:solidFill>
                  <a:schemeClr val="accent4">
                    <a:lumMod val="50000"/>
                  </a:schemeClr>
                </a:solidFill>
              </a:rPr>
              <a:t>. 9 (2016) 603</a:t>
            </a:r>
            <a:endParaRPr lang="de-DE" sz="16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54524" y="4570418"/>
            <a:ext cx="8427563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0" dirty="0"/>
              <a:t>Comparison of </a:t>
            </a:r>
            <a:r>
              <a:rPr lang="en-US" b="0" dirty="0">
                <a:solidFill>
                  <a:srgbClr val="FF0000"/>
                </a:solidFill>
              </a:rPr>
              <a:t>dissipative Hydro </a:t>
            </a:r>
            <a:r>
              <a:rPr lang="en-US" b="0" dirty="0"/>
              <a:t>and </a:t>
            </a:r>
            <a:r>
              <a:rPr lang="en-US" b="0" dirty="0">
                <a:solidFill>
                  <a:srgbClr val="FF0000"/>
                </a:solidFill>
              </a:rPr>
              <a:t>BAMPS</a:t>
            </a:r>
            <a:r>
              <a:rPr lang="en-US" b="0" dirty="0"/>
              <a:t> for small (</a:t>
            </a:r>
            <a:r>
              <a:rPr lang="en-US" b="0" dirty="0" err="1"/>
              <a:t>p+p</a:t>
            </a:r>
            <a:r>
              <a:rPr lang="en-US" b="0" dirty="0"/>
              <a:t>, </a:t>
            </a:r>
            <a:r>
              <a:rPr lang="en-US" b="0" dirty="0" err="1"/>
              <a:t>p+A</a:t>
            </a:r>
            <a:r>
              <a:rPr lang="en-US" b="0" dirty="0"/>
              <a:t>) and large systems (A+A) </a:t>
            </a:r>
          </a:p>
          <a:p>
            <a:r>
              <a:rPr lang="en-US" b="0" dirty="0"/>
              <a:t>in a </a:t>
            </a:r>
            <a:r>
              <a:rPr lang="en-US" b="0" dirty="0" err="1"/>
              <a:t>Bjorken</a:t>
            </a:r>
            <a:r>
              <a:rPr lang="en-US" b="0" dirty="0"/>
              <a:t> picture (academic study)</a:t>
            </a:r>
            <a:br>
              <a:rPr lang="en-US" b="0" dirty="0"/>
            </a:br>
            <a:br>
              <a:rPr lang="en-US" b="0" dirty="0"/>
            </a:br>
            <a:r>
              <a:rPr lang="en-US" b="0" i="1" dirty="0"/>
              <a:t>good agreement, even for large Knudsen numbers: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densities, temperatures, </a:t>
            </a:r>
            <a:r>
              <a:rPr lang="en-US" b="0" dirty="0" err="1"/>
              <a:t>fugacities</a:t>
            </a:r>
            <a:r>
              <a:rPr lang="en-US" b="0" dirty="0"/>
              <a:t>, 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minor deviations in components of shear stress tensor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no difference between large and small systems</a:t>
            </a:r>
          </a:p>
          <a:p>
            <a:endParaRPr lang="en-US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5957740" y="5326144"/>
                <a:ext cx="2809187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0" i="1" dirty="0"/>
                  <a:t>dependence on freeze-out: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b="0" dirty="0"/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br>
                  <a:rPr lang="en-US" b="0" dirty="0"/>
                </a:br>
                <a:r>
                  <a:rPr lang="en-US" b="0" dirty="0"/>
                  <a:t> </a:t>
                </a:r>
                <a:endParaRPr lang="de-DE" b="0" dirty="0"/>
              </a:p>
              <a:p>
                <a:endParaRPr lang="de-DE" sz="16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740" y="5326144"/>
                <a:ext cx="2809187" cy="984885"/>
              </a:xfrm>
              <a:prstGeom prst="rect">
                <a:avLst/>
              </a:prstGeom>
              <a:blipFill>
                <a:blip r:embed="rId3"/>
                <a:stretch>
                  <a:fillRect l="-4338" t="-68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2313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6" y="2083933"/>
            <a:ext cx="6365421" cy="477406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699658" y="206829"/>
            <a:ext cx="501831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200" i="1" dirty="0" err="1">
                <a:latin typeface="Bell MT" panose="02020503060305020303" pitchFamily="18" charset="0"/>
              </a:rPr>
              <a:t>Physics</a:t>
            </a:r>
            <a:r>
              <a:rPr lang="de-DE" sz="3200" i="1" dirty="0">
                <a:latin typeface="Bell MT" panose="02020503060305020303" pitchFamily="18" charset="0"/>
              </a:rPr>
              <a:t> </a:t>
            </a:r>
            <a:r>
              <a:rPr lang="de-DE" sz="3200" i="1" dirty="0" err="1">
                <a:latin typeface="Bell MT" panose="02020503060305020303" pitchFamily="18" charset="0"/>
              </a:rPr>
              <a:t>Introduction</a:t>
            </a:r>
            <a:endParaRPr lang="de-DE" sz="3200" i="1" dirty="0">
              <a:latin typeface="Bell MT" panose="02020503060305020303" pitchFamily="18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75"/>
          <a:stretch/>
        </p:blipFill>
        <p:spPr>
          <a:xfrm>
            <a:off x="7635427" y="2083930"/>
            <a:ext cx="1395625" cy="477406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9062"/>
          <a:stretch/>
        </p:blipFill>
        <p:spPr>
          <a:xfrm>
            <a:off x="0" y="2083931"/>
            <a:ext cx="1403338" cy="477406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75"/>
          <a:stretch/>
        </p:blipFill>
        <p:spPr>
          <a:xfrm>
            <a:off x="9031052" y="2083927"/>
            <a:ext cx="1049119" cy="477406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270006" y="1380711"/>
            <a:ext cx="745671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4800" dirty="0" err="1">
                <a:latin typeface="Bell MT" panose="02020503060305020303" pitchFamily="18" charset="0"/>
              </a:rPr>
              <a:t>Correlations</a:t>
            </a:r>
            <a:r>
              <a:rPr lang="de-DE" sz="4800" dirty="0">
                <a:latin typeface="Bell MT" panose="02020503060305020303" pitchFamily="18" charset="0"/>
              </a:rPr>
              <a:t> </a:t>
            </a:r>
            <a:r>
              <a:rPr lang="de-DE" sz="4800" dirty="0" err="1">
                <a:latin typeface="Bell MT" panose="02020503060305020303" pitchFamily="18" charset="0"/>
              </a:rPr>
              <a:t>and</a:t>
            </a:r>
            <a:r>
              <a:rPr lang="de-DE" sz="4800" dirty="0">
                <a:latin typeface="Bell MT" panose="02020503060305020303" pitchFamily="18" charset="0"/>
              </a:rPr>
              <a:t> Flow in </a:t>
            </a:r>
            <a:r>
              <a:rPr lang="de-DE" sz="4800" dirty="0" err="1">
                <a:latin typeface="Bell MT" panose="02020503060305020303" pitchFamily="18" charset="0"/>
              </a:rPr>
              <a:t>small</a:t>
            </a:r>
            <a:r>
              <a:rPr lang="de-DE" sz="4800" dirty="0">
                <a:latin typeface="Bell MT" panose="02020503060305020303" pitchFamily="18" charset="0"/>
              </a:rPr>
              <a:t> </a:t>
            </a:r>
            <a:r>
              <a:rPr lang="de-DE" sz="4800" dirty="0" err="1">
                <a:latin typeface="Bell MT" panose="02020503060305020303" pitchFamily="18" charset="0"/>
              </a:rPr>
              <a:t>systems</a:t>
            </a:r>
            <a:r>
              <a:rPr lang="de-DE" sz="4800" dirty="0">
                <a:latin typeface="Bell MT" panose="0202050306030502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5361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5" r="72632" b="52057"/>
          <a:stretch/>
        </p:blipFill>
        <p:spPr>
          <a:xfrm>
            <a:off x="2345699" y="3080811"/>
            <a:ext cx="4194928" cy="394343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699658" y="206829"/>
            <a:ext cx="501831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200" i="1" dirty="0">
                <a:latin typeface="Bell MT" panose="02020503060305020303" pitchFamily="18" charset="0"/>
              </a:rPr>
              <a:t>Heavy-</a:t>
            </a:r>
            <a:r>
              <a:rPr lang="de-DE" sz="3200" i="1" dirty="0" err="1">
                <a:latin typeface="Bell MT" panose="02020503060305020303" pitchFamily="18" charset="0"/>
              </a:rPr>
              <a:t>ion</a:t>
            </a:r>
            <a:r>
              <a:rPr lang="de-DE" sz="3200" i="1" dirty="0">
                <a:latin typeface="Bell MT" panose="02020503060305020303" pitchFamily="18" charset="0"/>
              </a:rPr>
              <a:t> </a:t>
            </a:r>
            <a:r>
              <a:rPr lang="de-DE" sz="3200" i="1" dirty="0" err="1">
                <a:latin typeface="Bell MT" panose="02020503060305020303" pitchFamily="18" charset="0"/>
              </a:rPr>
              <a:t>collisions</a:t>
            </a:r>
            <a:endParaRPr lang="de-DE" sz="3200" i="1" dirty="0">
              <a:latin typeface="Bell MT" panose="02020503060305020303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" t="56778" r="66485" b="9412"/>
          <a:stretch/>
        </p:blipFill>
        <p:spPr>
          <a:xfrm>
            <a:off x="3893271" y="1103498"/>
            <a:ext cx="2790334" cy="2196445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 bwMode="gray">
          <a:xfrm>
            <a:off x="857839" y="1055802"/>
            <a:ext cx="386499" cy="212103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3" name="Ellipse 2"/>
          <p:cNvSpPr/>
          <p:nvPr/>
        </p:nvSpPr>
        <p:spPr bwMode="gray">
          <a:xfrm>
            <a:off x="2675638" y="1055802"/>
            <a:ext cx="395926" cy="212103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4" name="Pfeil: nach rechts 3"/>
          <p:cNvSpPr/>
          <p:nvPr/>
        </p:nvSpPr>
        <p:spPr bwMode="gray">
          <a:xfrm>
            <a:off x="1244339" y="1838227"/>
            <a:ext cx="669302" cy="386499"/>
          </a:xfrm>
          <a:prstGeom prst="rightArrow">
            <a:avLst/>
          </a:prstGeom>
          <a:solidFill>
            <a:srgbClr val="FA920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9" name="Pfeil: nach rechts 8"/>
          <p:cNvSpPr/>
          <p:nvPr/>
        </p:nvSpPr>
        <p:spPr bwMode="gray">
          <a:xfrm rot="10800000">
            <a:off x="1987480" y="1838226"/>
            <a:ext cx="688157" cy="386500"/>
          </a:xfrm>
          <a:prstGeom prst="rightArrow">
            <a:avLst/>
          </a:prstGeom>
          <a:solidFill>
            <a:srgbClr val="FA920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049515" y="3176833"/>
            <a:ext cx="193249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e.g. </a:t>
            </a:r>
            <a:r>
              <a:rPr lang="de-DE" sz="1600" dirty="0" err="1"/>
              <a:t>Pb+Pb</a:t>
            </a:r>
            <a:r>
              <a:rPr lang="de-DE" sz="1600" dirty="0"/>
              <a:t> @ 5 </a:t>
            </a:r>
            <a:r>
              <a:rPr lang="de-DE" sz="1600" dirty="0" err="1"/>
              <a:t>TeV</a:t>
            </a:r>
            <a:endParaRPr lang="de-DE" sz="1600" dirty="0"/>
          </a:p>
        </p:txBody>
      </p:sp>
      <p:sp>
        <p:nvSpPr>
          <p:cNvPr id="11" name="Ellipse 10"/>
          <p:cNvSpPr/>
          <p:nvPr/>
        </p:nvSpPr>
        <p:spPr bwMode="gray">
          <a:xfrm>
            <a:off x="6034726" y="1055802"/>
            <a:ext cx="395926" cy="2121031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2" name="Ellipse 11"/>
          <p:cNvSpPr/>
          <p:nvPr/>
        </p:nvSpPr>
        <p:spPr bwMode="gray">
          <a:xfrm>
            <a:off x="4157219" y="1055801"/>
            <a:ext cx="395926" cy="2121031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3" name="Pfeil: nach rechts 12"/>
          <p:cNvSpPr/>
          <p:nvPr/>
        </p:nvSpPr>
        <p:spPr bwMode="gray">
          <a:xfrm rot="10800000">
            <a:off x="3718873" y="1838227"/>
            <a:ext cx="688157" cy="386500"/>
          </a:xfrm>
          <a:prstGeom prst="rightArrow">
            <a:avLst/>
          </a:prstGeom>
          <a:solidFill>
            <a:srgbClr val="FA920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4" name="Pfeil: nach rechts 13"/>
          <p:cNvSpPr/>
          <p:nvPr/>
        </p:nvSpPr>
        <p:spPr bwMode="gray">
          <a:xfrm>
            <a:off x="6188701" y="1852927"/>
            <a:ext cx="669302" cy="386499"/>
          </a:xfrm>
          <a:prstGeom prst="rightArrow">
            <a:avLst/>
          </a:prstGeom>
          <a:solidFill>
            <a:srgbClr val="FA920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996994" y="1668544"/>
            <a:ext cx="75571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Quark-</a:t>
            </a:r>
            <a:r>
              <a:rPr lang="de-DE" sz="1600" dirty="0" err="1"/>
              <a:t>Gluon</a:t>
            </a:r>
            <a:r>
              <a:rPr lang="de-DE" sz="1600" dirty="0"/>
              <a:t> Plasma (QGP)</a:t>
            </a:r>
          </a:p>
        </p:txBody>
      </p:sp>
      <p:sp>
        <p:nvSpPr>
          <p:cNvPr id="17" name="Pfeil: nach rechts 16"/>
          <p:cNvSpPr/>
          <p:nvPr/>
        </p:nvSpPr>
        <p:spPr bwMode="gray">
          <a:xfrm rot="20155473">
            <a:off x="4918037" y="4142751"/>
            <a:ext cx="1488239" cy="288448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8" name="Pfeil: nach rechts 17"/>
          <p:cNvSpPr/>
          <p:nvPr/>
        </p:nvSpPr>
        <p:spPr bwMode="gray">
          <a:xfrm>
            <a:off x="5063765" y="4835951"/>
            <a:ext cx="1619840" cy="318195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9" name="Pfeil: nach rechts 18"/>
          <p:cNvSpPr/>
          <p:nvPr/>
        </p:nvSpPr>
        <p:spPr bwMode="gray">
          <a:xfrm rot="1217550">
            <a:off x="4943699" y="5530551"/>
            <a:ext cx="1592193" cy="31224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20" name="Pfeil: nach rechts 19"/>
          <p:cNvSpPr/>
          <p:nvPr/>
        </p:nvSpPr>
        <p:spPr bwMode="gray">
          <a:xfrm rot="10800000">
            <a:off x="2481601" y="4835951"/>
            <a:ext cx="1619840" cy="318195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21" name="Pfeil: nach rechts 20"/>
          <p:cNvSpPr/>
          <p:nvPr/>
        </p:nvSpPr>
        <p:spPr bwMode="gray">
          <a:xfrm rot="9472919">
            <a:off x="2675834" y="5586118"/>
            <a:ext cx="1592193" cy="31224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22" name="Pfeil: nach rechts 21"/>
          <p:cNvSpPr/>
          <p:nvPr/>
        </p:nvSpPr>
        <p:spPr bwMode="gray">
          <a:xfrm rot="12559559">
            <a:off x="2787427" y="4105512"/>
            <a:ext cx="1488239" cy="288448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24" name="Pfeil: nach rechts 23"/>
          <p:cNvSpPr/>
          <p:nvPr/>
        </p:nvSpPr>
        <p:spPr bwMode="gray">
          <a:xfrm rot="16200000">
            <a:off x="4356796" y="3846458"/>
            <a:ext cx="461286" cy="265839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25" name="Pfeil: nach rechts 24"/>
          <p:cNvSpPr/>
          <p:nvPr/>
        </p:nvSpPr>
        <p:spPr bwMode="gray">
          <a:xfrm rot="5400000">
            <a:off x="4345439" y="5915159"/>
            <a:ext cx="461286" cy="265839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6858003" y="4534293"/>
            <a:ext cx="173924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solidFill>
                  <a:srgbClr val="31800E"/>
                </a:solidFill>
              </a:rPr>
              <a:t>Large </a:t>
            </a:r>
            <a:r>
              <a:rPr lang="de-DE" sz="1600" dirty="0" err="1">
                <a:solidFill>
                  <a:srgbClr val="31800E"/>
                </a:solidFill>
              </a:rPr>
              <a:t>momenta</a:t>
            </a:r>
            <a:r>
              <a:rPr lang="de-DE" sz="1600" dirty="0">
                <a:solidFill>
                  <a:srgbClr val="31800E"/>
                </a:solidFill>
              </a:rPr>
              <a:t> due </a:t>
            </a:r>
            <a:r>
              <a:rPr lang="de-DE" sz="1600" dirty="0" err="1">
                <a:solidFill>
                  <a:srgbClr val="31800E"/>
                </a:solidFill>
              </a:rPr>
              <a:t>to</a:t>
            </a:r>
            <a:r>
              <a:rPr lang="de-DE" sz="1600" dirty="0">
                <a:solidFill>
                  <a:srgbClr val="31800E"/>
                </a:solidFill>
              </a:rPr>
              <a:t> large </a:t>
            </a:r>
            <a:r>
              <a:rPr lang="de-DE" sz="1600" dirty="0" err="1">
                <a:solidFill>
                  <a:srgbClr val="31800E"/>
                </a:solidFill>
              </a:rPr>
              <a:t>pressure</a:t>
            </a:r>
            <a:r>
              <a:rPr lang="de-DE" sz="1600" dirty="0">
                <a:solidFill>
                  <a:srgbClr val="31800E"/>
                </a:solidFill>
              </a:rPr>
              <a:t> </a:t>
            </a:r>
            <a:r>
              <a:rPr lang="de-DE" sz="1600" dirty="0" err="1">
                <a:solidFill>
                  <a:srgbClr val="31800E"/>
                </a:solidFill>
              </a:rPr>
              <a:t>gradient</a:t>
            </a:r>
            <a:endParaRPr lang="de-DE" sz="1600" dirty="0">
              <a:solidFill>
                <a:srgbClr val="31800E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3922914" y="3533831"/>
            <a:ext cx="173924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solidFill>
                  <a:srgbClr val="31800E"/>
                </a:solidFill>
              </a:rPr>
              <a:t>Small </a:t>
            </a:r>
            <a:r>
              <a:rPr lang="de-DE" sz="1600" dirty="0" err="1">
                <a:solidFill>
                  <a:srgbClr val="31800E"/>
                </a:solidFill>
              </a:rPr>
              <a:t>momenta</a:t>
            </a:r>
            <a:endParaRPr lang="de-DE" sz="1600" dirty="0">
              <a:solidFill>
                <a:srgbClr val="31800E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150829" y="4374037"/>
            <a:ext cx="1864933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 err="1"/>
              <a:t>Momentum</a:t>
            </a:r>
            <a:r>
              <a:rPr lang="de-DE" sz="1600" dirty="0"/>
              <a:t> </a:t>
            </a:r>
            <a:r>
              <a:rPr lang="de-DE" sz="1600" dirty="0" err="1"/>
              <a:t>asymmetry</a:t>
            </a:r>
            <a:r>
              <a:rPr lang="de-DE" sz="1600" dirty="0"/>
              <a:t> </a:t>
            </a:r>
            <a:r>
              <a:rPr lang="de-DE" sz="1600" dirty="0" err="1"/>
              <a:t>measurable</a:t>
            </a:r>
            <a:r>
              <a:rPr lang="de-DE" sz="1600" dirty="0"/>
              <a:t>:</a:t>
            </a:r>
          </a:p>
          <a:p>
            <a:endParaRPr lang="de-DE" dirty="0"/>
          </a:p>
          <a:p>
            <a:r>
              <a:rPr lang="de-DE" sz="1600" dirty="0"/>
              <a:t>„</a:t>
            </a:r>
            <a:r>
              <a:rPr lang="de-DE" sz="1600" dirty="0" err="1"/>
              <a:t>elliptic</a:t>
            </a:r>
            <a:r>
              <a:rPr lang="de-DE" sz="1600" dirty="0"/>
              <a:t> </a:t>
            </a:r>
            <a:r>
              <a:rPr lang="de-DE" sz="1600" dirty="0" err="1"/>
              <a:t>flow</a:t>
            </a:r>
            <a:r>
              <a:rPr lang="de-DE" sz="1600" dirty="0"/>
              <a:t>“ – </a:t>
            </a:r>
            <a:r>
              <a:rPr lang="de-DE" sz="1600" dirty="0" err="1"/>
              <a:t>hydrodynamic</a:t>
            </a:r>
            <a:r>
              <a:rPr lang="de-DE" sz="1600" dirty="0"/>
              <a:t> </a:t>
            </a:r>
            <a:r>
              <a:rPr lang="de-DE" sz="1600" dirty="0" err="1"/>
              <a:t>response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initial </a:t>
            </a:r>
            <a:r>
              <a:rPr lang="de-DE" sz="1600" dirty="0" err="1"/>
              <a:t>geometry</a:t>
            </a:r>
            <a:endParaRPr lang="de-DE" sz="1600" dirty="0"/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10CECC7B-DEDD-4811-B73E-A46CB94A5F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108" y="2973056"/>
            <a:ext cx="2140304" cy="326669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CF0D87BE-4082-4CE1-9B8D-B652CB04390D}"/>
              </a:ext>
            </a:extLst>
          </p:cNvPr>
          <p:cNvSpPr txBox="1"/>
          <p:nvPr/>
        </p:nvSpPr>
        <p:spPr>
          <a:xfrm>
            <a:off x="6975834" y="1234911"/>
            <a:ext cx="216816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Very </a:t>
            </a:r>
            <a:r>
              <a:rPr lang="de-DE" sz="1600" b="0" dirty="0" err="1"/>
              <a:t>opaque</a:t>
            </a:r>
            <a:r>
              <a:rPr lang="de-DE" sz="1600" b="0" dirty="0"/>
              <a:t> medium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/>
              <a:t>Strong </a:t>
            </a:r>
            <a:r>
              <a:rPr lang="de-DE" b="0" dirty="0" err="1"/>
              <a:t>energyloss</a:t>
            </a:r>
            <a:endParaRPr lang="de-DE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 err="1"/>
              <a:t>Azimuthal</a:t>
            </a:r>
            <a:r>
              <a:rPr lang="de-DE" sz="1600" b="0" dirty="0"/>
              <a:t> </a:t>
            </a:r>
            <a:r>
              <a:rPr lang="de-DE" sz="1600" b="0" dirty="0" err="1"/>
              <a:t>corr</a:t>
            </a:r>
            <a:r>
              <a:rPr lang="de-DE" b="0" dirty="0" err="1"/>
              <a:t>elations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low</a:t>
            </a:r>
            <a:r>
              <a:rPr lang="de-DE" b="0" dirty="0"/>
              <a:t> </a:t>
            </a:r>
            <a:r>
              <a:rPr lang="de-DE" b="0" dirty="0" err="1"/>
              <a:t>energy</a:t>
            </a:r>
            <a:r>
              <a:rPr lang="de-DE" b="0" dirty="0"/>
              <a:t> </a:t>
            </a:r>
            <a:r>
              <a:rPr lang="de-DE" b="0" dirty="0" err="1"/>
              <a:t>particles</a:t>
            </a:r>
            <a:endParaRPr lang="de-DE" sz="1600" b="0" dirty="0"/>
          </a:p>
        </p:txBody>
      </p:sp>
      <p:sp>
        <p:nvSpPr>
          <p:cNvPr id="41" name="Wolke 40">
            <a:extLst>
              <a:ext uri="{FF2B5EF4-FFF2-40B4-BE49-F238E27FC236}">
                <a16:creationId xmlns:a16="http://schemas.microsoft.com/office/drawing/2014/main" id="{64DA7CF1-8A1D-4373-80AA-88902C2680DE}"/>
              </a:ext>
            </a:extLst>
          </p:cNvPr>
          <p:cNvSpPr/>
          <p:nvPr/>
        </p:nvSpPr>
        <p:spPr bwMode="gray">
          <a:xfrm rot="21035166">
            <a:off x="6555042" y="5568424"/>
            <a:ext cx="2428436" cy="1009357"/>
          </a:xfrm>
          <a:prstGeom prst="cloud">
            <a:avLst/>
          </a:prstGeom>
          <a:solidFill>
            <a:srgbClr val="006ED2">
              <a:alpha val="53000"/>
            </a:srgb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de-DE" sz="1600" b="1" dirty="0">
                <a:solidFill>
                  <a:schemeClr val="bg1"/>
                </a:solidFill>
                <a:ea typeface="Gulim" pitchFamily="34" charset="-127"/>
              </a:rPr>
              <a:t>„</a:t>
            </a:r>
            <a:r>
              <a:rPr lang="de-DE" sz="1600" b="1" dirty="0" err="1">
                <a:solidFill>
                  <a:schemeClr val="bg1"/>
                </a:solidFill>
                <a:ea typeface="Gulim" pitchFamily="34" charset="-127"/>
              </a:rPr>
              <a:t>well</a:t>
            </a:r>
            <a:r>
              <a:rPr lang="de-DE" sz="1600" b="1" dirty="0">
                <a:solidFill>
                  <a:schemeClr val="bg1"/>
                </a:solidFill>
                <a:ea typeface="Gulim" pitchFamily="34" charset="-127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a typeface="Gulim" pitchFamily="34" charset="-127"/>
              </a:rPr>
              <a:t>understood</a:t>
            </a:r>
            <a:r>
              <a:rPr lang="de-DE" sz="1600" b="1" dirty="0">
                <a:solidFill>
                  <a:schemeClr val="bg1"/>
                </a:solidFill>
                <a:ea typeface="Gulim" pitchFamily="34" charset="-127"/>
              </a:rPr>
              <a:t>“ </a:t>
            </a:r>
            <a:r>
              <a:rPr lang="de-DE" sz="1600" b="1" dirty="0">
                <a:solidFill>
                  <a:schemeClr val="bg1"/>
                </a:solidFill>
                <a:ea typeface="Gulim" pitchFamily="34" charset="-127"/>
                <a:sym typeface="Wingdings" panose="05000000000000000000" pitchFamily="2" charset="2"/>
              </a:rPr>
              <a:t></a:t>
            </a:r>
            <a:endParaRPr lang="de-DE" sz="1600" b="1" dirty="0">
              <a:solidFill>
                <a:schemeClr val="bg1"/>
              </a:solidFill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658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3"/>
          <p:cNvSpPr>
            <a:spLocks noGrp="1"/>
          </p:cNvSpPr>
          <p:nvPr>
            <p:ph type="title"/>
          </p:nvPr>
        </p:nvSpPr>
        <p:spPr>
          <a:xfrm>
            <a:off x="430213" y="-82550"/>
            <a:ext cx="7345362" cy="828675"/>
          </a:xfrm>
        </p:spPr>
        <p:txBody>
          <a:bodyPr lIns="91350" tIns="45677" rIns="91350" bIns="45677"/>
          <a:lstStyle/>
          <a:p>
            <a:pPr eaLnBrk="1" hangingPunct="1"/>
            <a:r>
              <a:rPr lang="de-DE" altLang="de-DE" dirty="0" err="1">
                <a:solidFill>
                  <a:srgbClr val="00376A"/>
                </a:solidFill>
              </a:rPr>
              <a:t>Evidence</a:t>
            </a:r>
            <a:r>
              <a:rPr lang="de-DE" altLang="de-DE" dirty="0">
                <a:solidFill>
                  <a:srgbClr val="00376A"/>
                </a:solidFill>
              </a:rPr>
              <a:t> </a:t>
            </a:r>
            <a:r>
              <a:rPr lang="de-DE" altLang="de-DE" dirty="0" err="1">
                <a:solidFill>
                  <a:srgbClr val="00376A"/>
                </a:solidFill>
              </a:rPr>
              <a:t>of</a:t>
            </a:r>
            <a:r>
              <a:rPr lang="de-DE" altLang="de-DE" dirty="0">
                <a:solidFill>
                  <a:srgbClr val="00376A"/>
                </a:solidFill>
              </a:rPr>
              <a:t> </a:t>
            </a:r>
            <a:r>
              <a:rPr lang="de-DE" altLang="de-DE" dirty="0" err="1">
                <a:solidFill>
                  <a:srgbClr val="00376A"/>
                </a:solidFill>
              </a:rPr>
              <a:t>collectivity</a:t>
            </a:r>
            <a:r>
              <a:rPr lang="de-DE" altLang="de-DE" dirty="0">
                <a:solidFill>
                  <a:srgbClr val="00376A"/>
                </a:solidFill>
              </a:rPr>
              <a:t> in </a:t>
            </a:r>
            <a:r>
              <a:rPr lang="de-DE" altLang="de-DE" dirty="0" err="1">
                <a:solidFill>
                  <a:srgbClr val="00376A"/>
                </a:solidFill>
              </a:rPr>
              <a:t>small</a:t>
            </a:r>
            <a:r>
              <a:rPr lang="de-DE" altLang="de-DE" dirty="0">
                <a:solidFill>
                  <a:srgbClr val="00376A"/>
                </a:solidFill>
              </a:rPr>
              <a:t> </a:t>
            </a:r>
            <a:r>
              <a:rPr lang="de-DE" altLang="de-DE" dirty="0" err="1">
                <a:solidFill>
                  <a:srgbClr val="00376A"/>
                </a:solidFill>
              </a:rPr>
              <a:t>systems</a:t>
            </a:r>
            <a:endParaRPr lang="de-DE" altLang="de-DE" sz="2800" b="1" dirty="0">
              <a:solidFill>
                <a:srgbClr val="00376A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2" y="941843"/>
            <a:ext cx="8975076" cy="4939399"/>
          </a:xfrm>
          <a:prstGeom prst="rect">
            <a:avLst/>
          </a:prstGeom>
        </p:spPr>
      </p:pic>
      <p:sp>
        <p:nvSpPr>
          <p:cNvPr id="6" name="Rechteck: abgerundete Ecken 5"/>
          <p:cNvSpPr/>
          <p:nvPr/>
        </p:nvSpPr>
        <p:spPr bwMode="gray">
          <a:xfrm>
            <a:off x="104074" y="3242912"/>
            <a:ext cx="8955464" cy="2969444"/>
          </a:xfrm>
          <a:prstGeom prst="roundRect">
            <a:avLst/>
          </a:prstGeom>
          <a:noFill/>
          <a:ln w="50800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007530" y="5772041"/>
            <a:ext cx="356333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00648C"/>
                </a:solidFill>
                <a:latin typeface="Baskerville Old Face" panose="02020602080505020303" pitchFamily="18" charset="0"/>
              </a:rPr>
              <a:t>Proton – Lead </a:t>
            </a:r>
            <a:r>
              <a:rPr lang="de-DE" sz="2800" dirty="0" err="1">
                <a:solidFill>
                  <a:srgbClr val="00648C"/>
                </a:solidFill>
                <a:latin typeface="Baskerville Old Face" panose="02020602080505020303" pitchFamily="18" charset="0"/>
              </a:rPr>
              <a:t>collisions</a:t>
            </a:r>
            <a:r>
              <a:rPr lang="de-DE" sz="2800" dirty="0">
                <a:solidFill>
                  <a:srgbClr val="00648C"/>
                </a:solidFill>
                <a:latin typeface="Baskerville Old Face" panose="02020602080505020303" pitchFamily="18" charset="0"/>
              </a:rPr>
              <a:t> </a:t>
            </a:r>
          </a:p>
        </p:txBody>
      </p:sp>
      <p:grpSp>
        <p:nvGrpSpPr>
          <p:cNvPr id="10" name="Gruppieren 9"/>
          <p:cNvGrpSpPr/>
          <p:nvPr/>
        </p:nvGrpSpPr>
        <p:grpSpPr>
          <a:xfrm rot="21260009">
            <a:off x="5665432" y="5353298"/>
            <a:ext cx="2793997" cy="1464462"/>
            <a:chOff x="6334812" y="746126"/>
            <a:chExt cx="2793997" cy="1464462"/>
          </a:xfrm>
        </p:grpSpPr>
        <p:sp>
          <p:nvSpPr>
            <p:cNvPr id="8" name="Wolke 7"/>
            <p:cNvSpPr/>
            <p:nvPr/>
          </p:nvSpPr>
          <p:spPr bwMode="gray">
            <a:xfrm>
              <a:off x="6334812" y="746126"/>
              <a:ext cx="2762054" cy="1464462"/>
            </a:xfrm>
            <a:prstGeom prst="cloud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6200000" scaled="0"/>
            </a:gradFill>
            <a:ln w="9525" algn="ctr">
              <a:solidFill>
                <a:srgbClr val="00648C"/>
              </a:solidFill>
              <a:miter lim="800000"/>
              <a:headEnd/>
              <a:tailEnd/>
            </a:ln>
            <a:effectLst/>
          </p:spPr>
          <p:txBody>
            <a:bodyPr rtlCol="0" anchor="ctr" anchorCtr="1"/>
            <a:lstStyle/>
            <a:p>
              <a:pPr algn="ctr" eaLnBrk="0" hangingPunct="0"/>
              <a:endParaRPr lang="de-DE" sz="1600" b="1">
                <a:solidFill>
                  <a:schemeClr val="bg1"/>
                </a:solidFill>
                <a:ea typeface="Gulim" pitchFamily="34" charset="-127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6665217" y="903780"/>
              <a:ext cx="2463592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3200" dirty="0">
                  <a:solidFill>
                    <a:srgbClr val="FF0000"/>
                  </a:solidFill>
                  <a:latin typeface="Chiller" panose="04020404031007020602" pitchFamily="82" charset="0"/>
                </a:rPr>
                <a:t>QGP </a:t>
              </a:r>
              <a:r>
                <a:rPr lang="de-DE" sz="3200" dirty="0" err="1">
                  <a:solidFill>
                    <a:srgbClr val="FF0000"/>
                  </a:solidFill>
                  <a:latin typeface="Chiller" panose="04020404031007020602" pitchFamily="82" charset="0"/>
                </a:rPr>
                <a:t>droplets</a:t>
              </a:r>
              <a:r>
                <a:rPr lang="de-DE" sz="3200" dirty="0">
                  <a:solidFill>
                    <a:srgbClr val="FF0000"/>
                  </a:solidFill>
                  <a:latin typeface="Chiller" panose="04020404031007020602" pitchFamily="82" charset="0"/>
                </a:rPr>
                <a:t> ?</a:t>
              </a:r>
            </a:p>
            <a:p>
              <a:r>
                <a:rPr lang="de-DE" sz="3200" dirty="0" err="1">
                  <a:solidFill>
                    <a:srgbClr val="FF0000"/>
                  </a:solidFill>
                  <a:latin typeface="Chiller" panose="04020404031007020602" pitchFamily="82" charset="0"/>
                </a:rPr>
                <a:t>Local</a:t>
              </a:r>
              <a:r>
                <a:rPr lang="de-DE" sz="3200" dirty="0">
                  <a:solidFill>
                    <a:srgbClr val="FF0000"/>
                  </a:solidFill>
                  <a:latin typeface="Chiller" panose="04020404031007020602" pitchFamily="82" charset="0"/>
                </a:rPr>
                <a:t> </a:t>
              </a:r>
              <a:r>
                <a:rPr lang="de-DE" sz="3200" dirty="0" err="1">
                  <a:solidFill>
                    <a:srgbClr val="FF0000"/>
                  </a:solidFill>
                  <a:latin typeface="Chiller" panose="04020404031007020602" pitchFamily="82" charset="0"/>
                </a:rPr>
                <a:t>equilibration</a:t>
              </a:r>
              <a:r>
                <a:rPr lang="de-DE" sz="3200" dirty="0">
                  <a:solidFill>
                    <a:srgbClr val="FF0000"/>
                  </a:solidFill>
                  <a:latin typeface="Chiller" panose="04020404031007020602" pitchFamily="8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9906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3"/>
          <p:cNvSpPr>
            <a:spLocks noGrp="1"/>
          </p:cNvSpPr>
          <p:nvPr>
            <p:ph type="title"/>
          </p:nvPr>
        </p:nvSpPr>
        <p:spPr>
          <a:xfrm>
            <a:off x="430213" y="-82550"/>
            <a:ext cx="7345362" cy="828675"/>
          </a:xfrm>
        </p:spPr>
        <p:txBody>
          <a:bodyPr lIns="91350" tIns="45677" rIns="91350" bIns="45677"/>
          <a:lstStyle/>
          <a:p>
            <a:pPr eaLnBrk="1" hangingPunct="1"/>
            <a:r>
              <a:rPr lang="de-DE" altLang="de-DE" dirty="0" err="1">
                <a:solidFill>
                  <a:srgbClr val="00376A"/>
                </a:solidFill>
              </a:rPr>
              <a:t>Correlations</a:t>
            </a:r>
            <a:r>
              <a:rPr lang="de-DE" altLang="de-DE" dirty="0">
                <a:solidFill>
                  <a:srgbClr val="00376A"/>
                </a:solidFill>
              </a:rPr>
              <a:t> in </a:t>
            </a:r>
            <a:r>
              <a:rPr lang="de-DE" altLang="de-DE" dirty="0" err="1">
                <a:solidFill>
                  <a:srgbClr val="00376A"/>
                </a:solidFill>
              </a:rPr>
              <a:t>small</a:t>
            </a:r>
            <a:r>
              <a:rPr lang="de-DE" altLang="de-DE" dirty="0">
                <a:solidFill>
                  <a:srgbClr val="00376A"/>
                </a:solidFill>
              </a:rPr>
              <a:t> </a:t>
            </a:r>
            <a:r>
              <a:rPr lang="de-DE" altLang="de-DE" dirty="0" err="1">
                <a:solidFill>
                  <a:srgbClr val="00376A"/>
                </a:solidFill>
              </a:rPr>
              <a:t>systems</a:t>
            </a:r>
            <a:endParaRPr lang="de-DE" altLang="de-DE" sz="2800" b="1" dirty="0">
              <a:solidFill>
                <a:srgbClr val="00376A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960"/>
            <a:ext cx="9144000" cy="303087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117995" y="6554892"/>
            <a:ext cx="234573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dirty="0"/>
              <a:t>Pictures cf. B. Schenke</a:t>
            </a:r>
          </a:p>
        </p:txBody>
      </p:sp>
      <p:sp>
        <p:nvSpPr>
          <p:cNvPr id="10" name="Pfeil: nach unten 9"/>
          <p:cNvSpPr/>
          <p:nvPr/>
        </p:nvSpPr>
        <p:spPr bwMode="gray">
          <a:xfrm>
            <a:off x="7343480" y="4289196"/>
            <a:ext cx="499621" cy="1489435"/>
          </a:xfrm>
          <a:prstGeom prst="downArrow">
            <a:avLst/>
          </a:prstGeom>
          <a:solidFill>
            <a:srgbClr val="FFC000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9" y="944009"/>
            <a:ext cx="2674595" cy="279088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005" y="950464"/>
            <a:ext cx="2445139" cy="23998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: diagonal liegende Ecken abgerundet 8"/>
              <p:cNvSpPr/>
              <p:nvPr/>
            </p:nvSpPr>
            <p:spPr bwMode="gray">
              <a:xfrm>
                <a:off x="2858554" y="1151281"/>
                <a:ext cx="3694451" cy="2199042"/>
              </a:xfrm>
              <a:prstGeom prst="round2DiagRect">
                <a:avLst>
                  <a:gd name="adj1" fmla="val 19668"/>
                  <a:gd name="adj2" fmla="val 0"/>
                </a:avLst>
              </a:prstGeom>
              <a:solidFill>
                <a:schemeClr val="bg1"/>
              </a:solidFill>
              <a:ln w="9525" algn="ctr">
                <a:solidFill>
                  <a:srgbClr val="00648C"/>
                </a:solidFill>
                <a:miter lim="800000"/>
                <a:headEnd/>
                <a:tailEnd/>
              </a:ln>
              <a:effectLst/>
            </p:spPr>
            <p:txBody>
              <a:bodyPr rtlCol="0" anchor="ctr" anchorCtr="1"/>
              <a:lstStyle/>
              <a:p>
                <a:pPr algn="ctr" eaLnBrk="0" hangingPunct="0"/>
                <a:r>
                  <a:rPr lang="de-DE" sz="18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Long-range </a:t>
                </a:r>
                <a:r>
                  <a:rPr lang="de-DE" sz="1800" b="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correlations</a:t>
                </a:r>
                <a:r>
                  <a:rPr lang="de-DE" sz="18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sz="18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de-DE" sz="18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):</a:t>
                </a:r>
              </a:p>
              <a:p>
                <a:pPr marL="285750" indent="-285750" algn="ctr" eaLnBrk="0" hangingPunct="0">
                  <a:buFont typeface="Arial" panose="020B0604020202020204" pitchFamily="34" charset="0"/>
                  <a:buChar char="•"/>
                </a:pPr>
                <a:r>
                  <a:rPr lang="de-DE" sz="18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Initial </a:t>
                </a:r>
                <a:r>
                  <a:rPr lang="de-DE" sz="1800" b="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state</a:t>
                </a:r>
                <a:r>
                  <a:rPr lang="de-DE" sz="18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 </a:t>
                </a:r>
                <a:r>
                  <a:rPr lang="de-DE" sz="1800" b="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correlation</a:t>
                </a:r>
                <a:r>
                  <a:rPr lang="de-DE" sz="18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 (CGC)</a:t>
                </a:r>
              </a:p>
              <a:p>
                <a:pPr algn="ctr" eaLnBrk="0" hangingPunct="0"/>
                <a:r>
                  <a:rPr lang="de-DE" sz="18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 </a:t>
                </a:r>
                <a:r>
                  <a:rPr lang="de-DE" sz="1800" b="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- </a:t>
                </a:r>
                <a:r>
                  <a:rPr lang="de-DE" sz="1800" b="0" i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or</a:t>
                </a:r>
                <a:r>
                  <a:rPr lang="de-DE" sz="1800" b="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 -</a:t>
                </a:r>
              </a:p>
              <a:p>
                <a:pPr marL="285750" indent="-285750" algn="ctr" eaLnBrk="0" hangingPunct="0">
                  <a:buFont typeface="Arial" panose="020B0604020202020204" pitchFamily="34" charset="0"/>
                  <a:buChar char="•"/>
                </a:pPr>
                <a:r>
                  <a:rPr lang="de-DE" sz="1800" b="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Triangular</a:t>
                </a:r>
                <a:r>
                  <a:rPr lang="de-DE" sz="18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 </a:t>
                </a:r>
                <a:r>
                  <a:rPr lang="de-DE" sz="1800" b="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flow</a:t>
                </a:r>
                <a:r>
                  <a:rPr lang="de-DE" sz="18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 </a:t>
                </a:r>
                <a:r>
                  <a:rPr lang="de-DE" sz="1800" b="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effect</a:t>
                </a:r>
                <a:r>
                  <a:rPr lang="de-DE" sz="18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 (initial </a:t>
                </a:r>
                <a:r>
                  <a:rPr lang="de-DE" sz="1800" b="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state</a:t>
                </a:r>
                <a:r>
                  <a:rPr lang="de-DE" sz="18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 </a:t>
                </a:r>
                <a:r>
                  <a:rPr lang="de-DE" sz="1800" b="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fluctuations</a:t>
                </a:r>
                <a:r>
                  <a:rPr lang="de-DE" sz="18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) ?</a:t>
                </a:r>
              </a:p>
              <a:p>
                <a:pPr algn="ctr" eaLnBrk="0" hangingPunct="0"/>
                <a:endParaRPr lang="de-DE" sz="1400" b="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Gulim" pitchFamily="34" charset="-127"/>
                </a:endParaRPr>
              </a:p>
              <a:p>
                <a:pPr algn="ctr" eaLnBrk="0" hangingPunct="0"/>
                <a:r>
                  <a:rPr lang="de-DE" sz="2000" b="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Common </a:t>
                </a:r>
                <a:r>
                  <a:rPr lang="de-DE" sz="2000" b="0" i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origin</a:t>
                </a:r>
                <a:r>
                  <a:rPr lang="de-DE" sz="2000" b="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 </a:t>
                </a:r>
                <a:r>
                  <a:rPr lang="de-DE" sz="2000" b="0" i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of</a:t>
                </a:r>
                <a:r>
                  <a:rPr lang="de-DE" sz="2000" b="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 </a:t>
                </a:r>
                <a:r>
                  <a:rPr lang="de-DE" sz="2000" b="0" i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ridge</a:t>
                </a:r>
                <a:r>
                  <a:rPr lang="de-DE" sz="2000" b="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Gulim" pitchFamily="34" charset="-127"/>
                  </a:rPr>
                  <a:t> ?</a:t>
                </a:r>
              </a:p>
            </p:txBody>
          </p:sp>
        </mc:Choice>
        <mc:Fallback xmlns="">
          <p:sp>
            <p:nvSpPr>
              <p:cNvPr id="9" name="Rechteck: diagonal liegende Ecken abgerundet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2858554" y="1151281"/>
                <a:ext cx="3694451" cy="2199042"/>
              </a:xfrm>
              <a:prstGeom prst="round2DiagRect">
                <a:avLst>
                  <a:gd name="adj1" fmla="val 19668"/>
                  <a:gd name="adj2" fmla="val 0"/>
                </a:avLst>
              </a:prstGeom>
              <a:blipFill>
                <a:blip r:embed="rId5"/>
                <a:stretch>
                  <a:fillRect/>
                </a:stretch>
              </a:blipFill>
              <a:ln w="9525" algn="ctr">
                <a:solidFill>
                  <a:srgbClr val="00648C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597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3"/>
          <p:cNvSpPr>
            <a:spLocks noGrp="1"/>
          </p:cNvSpPr>
          <p:nvPr>
            <p:ph type="title"/>
          </p:nvPr>
        </p:nvSpPr>
        <p:spPr>
          <a:xfrm>
            <a:off x="430213" y="-82550"/>
            <a:ext cx="7345362" cy="828675"/>
          </a:xfrm>
        </p:spPr>
        <p:txBody>
          <a:bodyPr lIns="91350" tIns="45677" rIns="91350" bIns="45677"/>
          <a:lstStyle/>
          <a:p>
            <a:pPr eaLnBrk="1" hangingPunct="1"/>
            <a:r>
              <a:rPr lang="de-DE" altLang="de-DE" dirty="0" err="1">
                <a:solidFill>
                  <a:srgbClr val="00376A"/>
                </a:solidFill>
              </a:rPr>
              <a:t>Correlations</a:t>
            </a:r>
            <a:r>
              <a:rPr lang="de-DE" altLang="de-DE" dirty="0">
                <a:solidFill>
                  <a:srgbClr val="00376A"/>
                </a:solidFill>
              </a:rPr>
              <a:t> </a:t>
            </a:r>
            <a:r>
              <a:rPr lang="de-DE" altLang="de-DE" dirty="0" err="1">
                <a:solidFill>
                  <a:srgbClr val="00376A"/>
                </a:solidFill>
              </a:rPr>
              <a:t>from</a:t>
            </a:r>
            <a:r>
              <a:rPr lang="de-DE" altLang="de-DE" dirty="0">
                <a:solidFill>
                  <a:srgbClr val="00376A"/>
                </a:solidFill>
              </a:rPr>
              <a:t> CGC? </a:t>
            </a:r>
            <a:endParaRPr lang="de-DE" altLang="de-DE" sz="2800" b="1" dirty="0">
              <a:solidFill>
                <a:srgbClr val="00376A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7" y="4040668"/>
            <a:ext cx="5906538" cy="262178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814513" y="6142434"/>
            <a:ext cx="317757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Dumitru et al., PLB 697, 21, 2011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336752" y="4922755"/>
            <a:ext cx="2728964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See also </a:t>
            </a:r>
            <a:r>
              <a:rPr lang="de-DE" sz="1600" dirty="0" err="1"/>
              <a:t>Dusling</a:t>
            </a:r>
            <a:r>
              <a:rPr lang="de-DE" sz="1600" dirty="0"/>
              <a:t> &amp; </a:t>
            </a:r>
            <a:r>
              <a:rPr lang="de-DE" sz="1600" dirty="0" err="1"/>
              <a:t>Venugopalan</a:t>
            </a:r>
            <a:r>
              <a:rPr lang="de-DE" sz="1600" dirty="0"/>
              <a:t>, PRD 87, 094034 (2013): </a:t>
            </a:r>
            <a:r>
              <a:rPr lang="de-DE" sz="1600" dirty="0" err="1"/>
              <a:t>compare</a:t>
            </a:r>
            <a:r>
              <a:rPr lang="de-DE" sz="1600" dirty="0"/>
              <a:t> CGC </a:t>
            </a:r>
            <a:r>
              <a:rPr lang="de-DE" sz="1600" dirty="0" err="1"/>
              <a:t>to</a:t>
            </a:r>
            <a:r>
              <a:rPr lang="de-DE" sz="1600" dirty="0"/>
              <a:t> pp &amp; </a:t>
            </a:r>
            <a:r>
              <a:rPr lang="de-DE" sz="1600" dirty="0" err="1"/>
              <a:t>pA</a:t>
            </a:r>
            <a:r>
              <a:rPr lang="de-DE" sz="1600" dirty="0"/>
              <a:t> </a:t>
            </a:r>
            <a:r>
              <a:rPr lang="de-DE" sz="1600" dirty="0" err="1"/>
              <a:t>dihadron</a:t>
            </a:r>
            <a:r>
              <a:rPr lang="de-DE" sz="1600" dirty="0"/>
              <a:t> </a:t>
            </a:r>
            <a:r>
              <a:rPr lang="de-DE" sz="1600" dirty="0" err="1"/>
              <a:t>data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quantum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interference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between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rapidity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separated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gluons</a:t>
            </a:r>
            <a:endParaRPr lang="de-DE" sz="1600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071" y="950464"/>
            <a:ext cx="3298074" cy="3236999"/>
          </a:xfrm>
          <a:prstGeom prst="rect">
            <a:avLst/>
          </a:prstGeom>
        </p:spPr>
      </p:pic>
      <p:sp>
        <p:nvSpPr>
          <p:cNvPr id="10" name="Pfeil: nach unten 9"/>
          <p:cNvSpPr/>
          <p:nvPr/>
        </p:nvSpPr>
        <p:spPr bwMode="gray">
          <a:xfrm flipV="1">
            <a:off x="7099297" y="3452172"/>
            <a:ext cx="499621" cy="846451"/>
          </a:xfrm>
          <a:prstGeom prst="downArrow">
            <a:avLst/>
          </a:prstGeom>
          <a:solidFill>
            <a:srgbClr val="FFC000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7" y="929165"/>
            <a:ext cx="3979594" cy="284620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52" y="3722254"/>
            <a:ext cx="2576762" cy="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22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diagonal liegende Ecken abgerundet 6"/>
          <p:cNvSpPr/>
          <p:nvPr/>
        </p:nvSpPr>
        <p:spPr bwMode="gray">
          <a:xfrm>
            <a:off x="4658787" y="1051305"/>
            <a:ext cx="3582186" cy="2205872"/>
          </a:xfrm>
          <a:prstGeom prst="round2Diag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33794" name="Titel 3"/>
          <p:cNvSpPr>
            <a:spLocks noGrp="1"/>
          </p:cNvSpPr>
          <p:nvPr>
            <p:ph type="title"/>
          </p:nvPr>
        </p:nvSpPr>
        <p:spPr>
          <a:xfrm>
            <a:off x="430213" y="-82550"/>
            <a:ext cx="7345362" cy="828675"/>
          </a:xfrm>
        </p:spPr>
        <p:txBody>
          <a:bodyPr lIns="91350" tIns="45677" rIns="91350" bIns="45677"/>
          <a:lstStyle/>
          <a:p>
            <a:pPr eaLnBrk="1" hangingPunct="1"/>
            <a:r>
              <a:rPr lang="de-DE" altLang="de-DE" dirty="0" err="1">
                <a:solidFill>
                  <a:srgbClr val="00376A"/>
                </a:solidFill>
              </a:rPr>
              <a:t>Correlations</a:t>
            </a:r>
            <a:r>
              <a:rPr lang="de-DE" altLang="de-DE" dirty="0">
                <a:solidFill>
                  <a:srgbClr val="00376A"/>
                </a:solidFill>
              </a:rPr>
              <a:t> </a:t>
            </a:r>
            <a:r>
              <a:rPr lang="de-DE" altLang="de-DE" dirty="0" err="1">
                <a:solidFill>
                  <a:srgbClr val="00376A"/>
                </a:solidFill>
              </a:rPr>
              <a:t>from</a:t>
            </a:r>
            <a:r>
              <a:rPr lang="de-DE" altLang="de-DE" dirty="0">
                <a:solidFill>
                  <a:srgbClr val="00376A"/>
                </a:solidFill>
              </a:rPr>
              <a:t> CGC? </a:t>
            </a:r>
            <a:endParaRPr lang="de-DE" altLang="de-DE" sz="2800" b="1" dirty="0">
              <a:solidFill>
                <a:srgbClr val="00376A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0836" y="979825"/>
            <a:ext cx="3452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0" dirty="0"/>
              <a:t>Schenke, Schlichting </a:t>
            </a:r>
          </a:p>
          <a:p>
            <a:r>
              <a:rPr lang="de-DE" sz="1600" b="0" dirty="0"/>
              <a:t>&amp; </a:t>
            </a:r>
            <a:r>
              <a:rPr lang="de-DE" sz="1600" b="0" dirty="0" err="1"/>
              <a:t>Venugopalan</a:t>
            </a:r>
            <a:r>
              <a:rPr lang="de-DE" sz="1600" b="0" dirty="0"/>
              <a:t> PLB 747, 76 (2015)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4882357" y="1179450"/>
                <a:ext cx="3256961" cy="19697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b="0" dirty="0"/>
                  <a:t>Initial </a:t>
                </a:r>
                <a:r>
                  <a:rPr lang="de-DE" sz="1600" b="0" dirty="0" err="1"/>
                  <a:t>anisotropy</a:t>
                </a:r>
                <a:r>
                  <a:rPr lang="de-DE" sz="16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1600" b="0" dirty="0"/>
                  <a:t> </a:t>
                </a:r>
                <a:r>
                  <a:rPr lang="de-DE" sz="1600" b="0" dirty="0" err="1"/>
                  <a:t>from</a:t>
                </a:r>
                <a:r>
                  <a:rPr lang="de-DE" sz="1600" b="0" dirty="0"/>
                  <a:t> </a:t>
                </a:r>
                <a:r>
                  <a:rPr lang="de-DE" sz="1600" dirty="0"/>
                  <a:t>IP-</a:t>
                </a:r>
                <a:r>
                  <a:rPr lang="de-DE" sz="1600" dirty="0" err="1"/>
                  <a:t>Glasma</a:t>
                </a:r>
                <a:endParaRPr lang="de-DE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b="0" dirty="0" err="1"/>
                  <a:t>Pre</a:t>
                </a:r>
                <a:r>
                  <a:rPr lang="de-DE" b="0" dirty="0"/>
                  <a:t>-equilibrium </a:t>
                </a:r>
                <a:r>
                  <a:rPr lang="de-DE" b="0" dirty="0" err="1"/>
                  <a:t>dynamics</a:t>
                </a:r>
                <a:r>
                  <a:rPr lang="de-DE" b="0" dirty="0"/>
                  <a:t> (</a:t>
                </a:r>
                <a:r>
                  <a:rPr lang="de-DE" b="0" dirty="0" err="1"/>
                  <a:t>Classical</a:t>
                </a:r>
                <a:r>
                  <a:rPr lang="de-DE" b="0" dirty="0"/>
                  <a:t> Yang Mills) </a:t>
                </a:r>
                <a:r>
                  <a:rPr lang="de-DE" b="0" dirty="0" err="1"/>
                  <a:t>generates</a:t>
                </a:r>
                <a:r>
                  <a:rPr lang="de-DE" b="0" dirty="0"/>
                  <a:t> </a:t>
                </a:r>
                <a:r>
                  <a:rPr lang="de-DE" dirty="0" err="1"/>
                  <a:t>odd</a:t>
                </a:r>
                <a:r>
                  <a:rPr lang="de-DE" b="0" dirty="0"/>
                  <a:t> </a:t>
                </a:r>
                <a:r>
                  <a:rPr lang="de-DE" b="0" dirty="0" err="1"/>
                  <a:t>harmonics</a:t>
                </a:r>
                <a:endParaRPr lang="de-DE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b="0" dirty="0" err="1"/>
                  <a:t>Pb+Pb</a:t>
                </a:r>
                <a:r>
                  <a:rPr lang="de-DE" sz="1600" b="0" dirty="0"/>
                  <a:t> </a:t>
                </a:r>
                <a:r>
                  <a:rPr lang="de-DE" sz="1600" b="0" dirty="0" err="1"/>
                  <a:t>needs</a:t>
                </a:r>
                <a:r>
                  <a:rPr lang="de-DE" sz="1600" b="0" dirty="0"/>
                  <a:t> </a:t>
                </a:r>
                <a:r>
                  <a:rPr lang="de-DE" sz="1600" b="0" dirty="0" err="1"/>
                  <a:t>collective</a:t>
                </a:r>
                <a:r>
                  <a:rPr lang="de-DE" sz="1600" b="0" dirty="0"/>
                  <a:t> </a:t>
                </a:r>
                <a:r>
                  <a:rPr lang="de-DE" sz="1600" b="0" dirty="0" err="1"/>
                  <a:t>flow</a:t>
                </a:r>
                <a:r>
                  <a:rPr lang="de-DE" sz="1600" b="0" dirty="0"/>
                  <a:t> (hydro-like). </a:t>
                </a:r>
                <a:r>
                  <a:rPr lang="de-DE" sz="1600" b="0" dirty="0" err="1"/>
                  <a:t>Too</a:t>
                </a:r>
                <a:r>
                  <a:rPr lang="de-DE" sz="1600" b="0" dirty="0"/>
                  <a:t> </a:t>
                </a:r>
                <a:r>
                  <a:rPr lang="de-DE" sz="1600" b="0" dirty="0" err="1"/>
                  <a:t>many</a:t>
                </a:r>
                <a:r>
                  <a:rPr lang="de-DE" sz="1600" b="0" dirty="0"/>
                  <a:t> </a:t>
                </a:r>
                <a:r>
                  <a:rPr lang="de-DE" sz="1600" b="0" dirty="0" err="1"/>
                  <a:t>uncorrelated</a:t>
                </a:r>
                <a:r>
                  <a:rPr lang="de-DE" sz="1600" b="0" dirty="0"/>
                  <a:t> color-</a:t>
                </a:r>
                <a:r>
                  <a:rPr lang="de-DE" sz="1600" b="0" dirty="0" err="1"/>
                  <a:t>field</a:t>
                </a:r>
                <a:r>
                  <a:rPr lang="de-DE" sz="1600" b="0" dirty="0"/>
                  <a:t> </a:t>
                </a:r>
                <a:r>
                  <a:rPr lang="de-DE" sz="1600" b="0" dirty="0" err="1"/>
                  <a:t>domains</a:t>
                </a:r>
                <a:endParaRPr lang="de-DE" sz="1600" b="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2357" y="1179450"/>
                <a:ext cx="3256961" cy="1969770"/>
              </a:xfrm>
              <a:prstGeom prst="rect">
                <a:avLst/>
              </a:prstGeom>
              <a:blipFill>
                <a:blip r:embed="rId2"/>
                <a:stretch>
                  <a:fillRect l="-3558" t="-3086" r="-375" b="-52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" y="1705968"/>
            <a:ext cx="3452700" cy="250409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22" y="4280978"/>
            <a:ext cx="3430399" cy="245786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55" y="3562357"/>
            <a:ext cx="4405900" cy="3192264"/>
          </a:xfrm>
          <a:prstGeom prst="rect">
            <a:avLst/>
          </a:prstGeom>
        </p:spPr>
      </p:pic>
      <p:sp>
        <p:nvSpPr>
          <p:cNvPr id="10" name="Pfeil: nach rechts 9"/>
          <p:cNvSpPr/>
          <p:nvPr/>
        </p:nvSpPr>
        <p:spPr bwMode="gray">
          <a:xfrm>
            <a:off x="4199282" y="4184349"/>
            <a:ext cx="919010" cy="765313"/>
          </a:xfrm>
          <a:prstGeom prst="rightArrow">
            <a:avLst/>
          </a:prstGeom>
          <a:solidFill>
            <a:schemeClr val="accent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234070" y="4389838"/>
            <a:ext cx="6460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000" dirty="0" err="1">
                <a:solidFill>
                  <a:schemeClr val="bg1"/>
                </a:solidFill>
              </a:rPr>
              <a:t>p+Pb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2" name="Pfeil: nach rechts 11"/>
          <p:cNvSpPr/>
          <p:nvPr/>
        </p:nvSpPr>
        <p:spPr bwMode="gray">
          <a:xfrm>
            <a:off x="3712617" y="5166037"/>
            <a:ext cx="1470991" cy="670892"/>
          </a:xfrm>
          <a:prstGeom prst="rightArrow">
            <a:avLst/>
          </a:prstGeom>
          <a:solidFill>
            <a:schemeClr val="accent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712617" y="5336232"/>
            <a:ext cx="155247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b=0, </a:t>
            </a:r>
            <a:r>
              <a:rPr lang="de-DE" sz="2000" dirty="0" err="1">
                <a:solidFill>
                  <a:schemeClr val="bg1"/>
                </a:solidFill>
              </a:rPr>
              <a:t>Pb+Pb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3" name="Ellipse 12"/>
          <p:cNvSpPr/>
          <p:nvPr/>
        </p:nvSpPr>
        <p:spPr bwMode="gray">
          <a:xfrm>
            <a:off x="7458488" y="3820649"/>
            <a:ext cx="680830" cy="188844"/>
          </a:xfrm>
          <a:prstGeom prst="ellipse">
            <a:avLst/>
          </a:prstGeom>
          <a:solidFill>
            <a:srgbClr val="FFC000">
              <a:alpha val="48000"/>
            </a:srgb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3914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 bwMode="gray">
          <a:xfrm>
            <a:off x="-2" y="4010359"/>
            <a:ext cx="9144001" cy="215477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1" name="Rechteck 10"/>
          <p:cNvSpPr/>
          <p:nvPr/>
        </p:nvSpPr>
        <p:spPr bwMode="gray">
          <a:xfrm>
            <a:off x="0" y="915345"/>
            <a:ext cx="9144001" cy="29944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33794" name="Titel 3"/>
          <p:cNvSpPr>
            <a:spLocks noGrp="1"/>
          </p:cNvSpPr>
          <p:nvPr>
            <p:ph type="title"/>
          </p:nvPr>
        </p:nvSpPr>
        <p:spPr>
          <a:xfrm>
            <a:off x="254524" y="-82550"/>
            <a:ext cx="7521051" cy="828675"/>
          </a:xfrm>
        </p:spPr>
        <p:txBody>
          <a:bodyPr lIns="91350" tIns="45677" rIns="91350" bIns="45677"/>
          <a:lstStyle/>
          <a:p>
            <a:pPr eaLnBrk="1" hangingPunct="1"/>
            <a:r>
              <a:rPr lang="de-DE" altLang="de-DE" dirty="0" err="1">
                <a:solidFill>
                  <a:srgbClr val="00376A"/>
                </a:solidFill>
              </a:rPr>
              <a:t>Correlations</a:t>
            </a:r>
            <a:r>
              <a:rPr lang="de-DE" altLang="de-DE" dirty="0">
                <a:solidFill>
                  <a:srgbClr val="00376A"/>
                </a:solidFill>
              </a:rPr>
              <a:t> in </a:t>
            </a:r>
            <a:r>
              <a:rPr lang="de-DE" altLang="de-DE" dirty="0" err="1">
                <a:solidFill>
                  <a:srgbClr val="00376A"/>
                </a:solidFill>
              </a:rPr>
              <a:t>small</a:t>
            </a:r>
            <a:r>
              <a:rPr lang="de-DE" altLang="de-DE" dirty="0">
                <a:solidFill>
                  <a:srgbClr val="00376A"/>
                </a:solidFill>
              </a:rPr>
              <a:t> </a:t>
            </a:r>
            <a:r>
              <a:rPr lang="de-DE" altLang="de-DE" dirty="0" err="1">
                <a:solidFill>
                  <a:srgbClr val="00376A"/>
                </a:solidFill>
              </a:rPr>
              <a:t>systems</a:t>
            </a:r>
            <a:r>
              <a:rPr lang="de-DE" altLang="de-DE" dirty="0">
                <a:solidFill>
                  <a:srgbClr val="00376A"/>
                </a:solidFill>
              </a:rPr>
              <a:t> </a:t>
            </a:r>
            <a:r>
              <a:rPr lang="de-DE" altLang="de-DE" dirty="0" err="1">
                <a:solidFill>
                  <a:srgbClr val="00376A"/>
                </a:solidFill>
              </a:rPr>
              <a:t>from</a:t>
            </a:r>
            <a:r>
              <a:rPr lang="de-DE" altLang="de-DE" dirty="0">
                <a:solidFill>
                  <a:srgbClr val="00376A"/>
                </a:solidFill>
              </a:rPr>
              <a:t> </a:t>
            </a:r>
            <a:r>
              <a:rPr lang="de-DE" altLang="de-DE" dirty="0" err="1">
                <a:solidFill>
                  <a:srgbClr val="00376A"/>
                </a:solidFill>
              </a:rPr>
              <a:t>Hydro</a:t>
            </a:r>
            <a:r>
              <a:rPr lang="de-DE" altLang="de-DE" dirty="0">
                <a:solidFill>
                  <a:srgbClr val="00376A"/>
                </a:solidFill>
              </a:rPr>
              <a:t>?</a:t>
            </a:r>
            <a:endParaRPr lang="de-DE" altLang="de-DE" sz="2800" b="1" dirty="0">
              <a:solidFill>
                <a:srgbClr val="00376A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34" y="972996"/>
            <a:ext cx="6524385" cy="230496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24404" y="1069273"/>
            <a:ext cx="216631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err="1">
                <a:solidFill>
                  <a:srgbClr val="00648C"/>
                </a:solidFill>
                <a:latin typeface="Baskerville Old Face" panose="02020602080505020303" pitchFamily="18" charset="0"/>
              </a:rPr>
              <a:t>Hydro</a:t>
            </a:r>
            <a:r>
              <a:rPr lang="de-DE" sz="2800" dirty="0">
                <a:solidFill>
                  <a:srgbClr val="00648C"/>
                </a:solidFill>
                <a:latin typeface="Baskerville Old Face" panose="02020602080505020303" pitchFamily="18" charset="0"/>
              </a:rPr>
              <a:t> </a:t>
            </a:r>
            <a:r>
              <a:rPr lang="de-DE" sz="2800" dirty="0" err="1">
                <a:solidFill>
                  <a:srgbClr val="00648C"/>
                </a:solidFill>
                <a:latin typeface="Baskerville Old Face" panose="02020602080505020303" pitchFamily="18" charset="0"/>
              </a:rPr>
              <a:t>models</a:t>
            </a:r>
            <a:r>
              <a:rPr lang="de-DE" sz="2800" dirty="0">
                <a:solidFill>
                  <a:srgbClr val="00648C"/>
                </a:solidFill>
                <a:latin typeface="Baskerville Old Face" panose="02020602080505020303" pitchFamily="18" charset="0"/>
              </a:rPr>
              <a:t> </a:t>
            </a:r>
            <a:r>
              <a:rPr lang="de-DE" sz="2800" dirty="0" err="1">
                <a:solidFill>
                  <a:srgbClr val="00648C"/>
                </a:solidFill>
                <a:latin typeface="Baskerville Old Face" panose="02020602080505020303" pitchFamily="18" charset="0"/>
              </a:rPr>
              <a:t>challenged</a:t>
            </a:r>
            <a:r>
              <a:rPr lang="de-DE" sz="2800" dirty="0">
                <a:solidFill>
                  <a:srgbClr val="00648C"/>
                </a:solidFill>
                <a:latin typeface="Baskerville Old Face" panose="02020602080505020303" pitchFamily="18" charset="0"/>
              </a:rPr>
              <a:t> – but </a:t>
            </a:r>
            <a:r>
              <a:rPr lang="de-DE" sz="2800" dirty="0" err="1">
                <a:solidFill>
                  <a:srgbClr val="00648C"/>
                </a:solidFill>
                <a:latin typeface="Baskerville Old Face" panose="02020602080505020303" pitchFamily="18" charset="0"/>
              </a:rPr>
              <a:t>work</a:t>
            </a:r>
            <a:r>
              <a:rPr lang="de-DE" sz="2800" dirty="0">
                <a:solidFill>
                  <a:srgbClr val="00648C"/>
                </a:solidFill>
                <a:latin typeface="Baskerville Old Face" panose="02020602080505020303" pitchFamily="18" charset="0"/>
              </a:rPr>
              <a:t> </a:t>
            </a:r>
            <a:r>
              <a:rPr lang="de-DE" sz="2800" dirty="0" err="1">
                <a:solidFill>
                  <a:srgbClr val="00648C"/>
                </a:solidFill>
                <a:latin typeface="Baskerville Old Face" panose="02020602080505020303" pitchFamily="18" charset="0"/>
              </a:rPr>
              <a:t>well</a:t>
            </a:r>
            <a:r>
              <a:rPr lang="de-DE" sz="2800" dirty="0">
                <a:solidFill>
                  <a:srgbClr val="00648C"/>
                </a:solidFill>
                <a:latin typeface="Baskerville Old Face" panose="02020602080505020303" pitchFamily="18" charset="0"/>
              </a:rPr>
              <a:t>:</a:t>
            </a:r>
          </a:p>
        </p:txBody>
      </p:sp>
      <p:sp>
        <p:nvSpPr>
          <p:cNvPr id="9" name="Rechteck: diagonal liegende Ecken abgerundet 8"/>
          <p:cNvSpPr/>
          <p:nvPr/>
        </p:nvSpPr>
        <p:spPr bwMode="gray">
          <a:xfrm>
            <a:off x="6073093" y="3577676"/>
            <a:ext cx="3042624" cy="269190"/>
          </a:xfrm>
          <a:prstGeom prst="round2Diag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de-DE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Gulim" pitchFamily="34" charset="-127"/>
              </a:rPr>
              <a:t>Shen</a:t>
            </a:r>
            <a:r>
              <a:rPr lang="de-DE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Gulim" pitchFamily="34" charset="-127"/>
              </a:rPr>
              <a:t> et al., PRC95, 014906 (2017)</a:t>
            </a:r>
          </a:p>
        </p:txBody>
      </p:sp>
      <p:sp>
        <p:nvSpPr>
          <p:cNvPr id="8" name="Rechteck: diagonal liegende Ecken abgerundet 7"/>
          <p:cNvSpPr/>
          <p:nvPr/>
        </p:nvSpPr>
        <p:spPr bwMode="gray">
          <a:xfrm>
            <a:off x="76439" y="2937797"/>
            <a:ext cx="3974604" cy="920019"/>
          </a:xfrm>
          <a:prstGeom prst="round2Diag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eaLnBrk="0" hangingPunct="0"/>
            <a:r>
              <a:rPr lang="de-DE" sz="18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Gulim" pitchFamily="34" charset="-127"/>
              </a:rPr>
              <a:t>Here</a:t>
            </a:r>
            <a:r>
              <a:rPr lang="de-DE" sz="1800" b="0" dirty="0">
                <a:solidFill>
                  <a:schemeClr val="tx1">
                    <a:lumMod val="75000"/>
                    <a:lumOff val="25000"/>
                  </a:schemeClr>
                </a:solidFill>
                <a:ea typeface="Gulim" pitchFamily="34" charset="-127"/>
              </a:rPr>
              <a:t>: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>
                    <a:lumMod val="75000"/>
                    <a:lumOff val="25000"/>
                  </a:schemeClr>
                </a:solidFill>
                <a:ea typeface="Gulim" pitchFamily="34" charset="-127"/>
              </a:rPr>
              <a:t>MC-Glauber initial </a:t>
            </a:r>
            <a:r>
              <a:rPr lang="de-DE" sz="18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Gulim" pitchFamily="34" charset="-127"/>
              </a:rPr>
              <a:t>state</a:t>
            </a:r>
            <a:endParaRPr lang="de-DE" sz="1800" b="0" dirty="0">
              <a:solidFill>
                <a:schemeClr val="tx1">
                  <a:lumMod val="75000"/>
                  <a:lumOff val="25000"/>
                </a:schemeClr>
              </a:solidFill>
              <a:ea typeface="Gulim" pitchFamily="34" charset="-127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>
                    <a:lumMod val="75000"/>
                    <a:lumOff val="25000"/>
                  </a:schemeClr>
                </a:solidFill>
                <a:ea typeface="Gulim" pitchFamily="34" charset="-127"/>
              </a:rPr>
              <a:t>(3+1)d </a:t>
            </a:r>
            <a:r>
              <a:rPr lang="de-DE" sz="18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Gulim" pitchFamily="34" charset="-127"/>
              </a:rPr>
              <a:t>viscous</a:t>
            </a:r>
            <a:r>
              <a:rPr lang="de-DE" sz="1800" b="0" dirty="0">
                <a:solidFill>
                  <a:schemeClr val="tx1">
                    <a:lumMod val="75000"/>
                    <a:lumOff val="25000"/>
                  </a:schemeClr>
                </a:solidFill>
                <a:ea typeface="Gulim" pitchFamily="34" charset="-127"/>
              </a:rPr>
              <a:t> </a:t>
            </a:r>
            <a:r>
              <a:rPr lang="de-DE" sz="18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Gulim" pitchFamily="34" charset="-127"/>
              </a:rPr>
              <a:t>hydro</a:t>
            </a:r>
            <a:r>
              <a:rPr lang="de-DE" sz="1800" b="0" dirty="0">
                <a:solidFill>
                  <a:schemeClr val="tx1">
                    <a:lumMod val="75000"/>
                    <a:lumOff val="25000"/>
                  </a:schemeClr>
                </a:solidFill>
                <a:ea typeface="Gulim" pitchFamily="34" charset="-127"/>
              </a:rPr>
              <a:t> + </a:t>
            </a:r>
            <a:r>
              <a:rPr lang="de-DE" sz="18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Gulim" pitchFamily="34" charset="-127"/>
              </a:rPr>
              <a:t>UrQMD</a:t>
            </a:r>
            <a:endParaRPr lang="de-DE" sz="2000" b="0" dirty="0">
              <a:solidFill>
                <a:schemeClr val="tx1">
                  <a:lumMod val="75000"/>
                  <a:lumOff val="25000"/>
                </a:schemeClr>
              </a:solidFill>
              <a:ea typeface="Gulim" pitchFamily="34" charset="-127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24404" y="4074945"/>
            <a:ext cx="311841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err="1">
                <a:solidFill>
                  <a:srgbClr val="00648C"/>
                </a:solidFill>
                <a:latin typeface="Baskerville Old Face" panose="02020602080505020303" pitchFamily="18" charset="0"/>
              </a:rPr>
              <a:t>Hydro</a:t>
            </a:r>
            <a:r>
              <a:rPr lang="de-DE" sz="2800" dirty="0">
                <a:solidFill>
                  <a:srgbClr val="00648C"/>
                </a:solidFill>
                <a:latin typeface="Baskerville Old Face" panose="02020602080505020303" pitchFamily="18" charset="0"/>
              </a:rPr>
              <a:t> </a:t>
            </a:r>
            <a:r>
              <a:rPr lang="de-DE" sz="2800" dirty="0" err="1">
                <a:solidFill>
                  <a:srgbClr val="00648C"/>
                </a:solidFill>
                <a:latin typeface="Baskerville Old Face" panose="02020602080505020303" pitchFamily="18" charset="0"/>
              </a:rPr>
              <a:t>claims</a:t>
            </a:r>
            <a:r>
              <a:rPr lang="de-DE" sz="2800" dirty="0">
                <a:solidFill>
                  <a:srgbClr val="00648C"/>
                </a:solidFill>
                <a:latin typeface="Baskerville Old Face" panose="02020602080505020303" pitchFamily="18" charset="0"/>
              </a:rPr>
              <a:t> </a:t>
            </a:r>
            <a:r>
              <a:rPr lang="de-DE" sz="2800" dirty="0" err="1">
                <a:solidFill>
                  <a:srgbClr val="00648C"/>
                </a:solidFill>
                <a:latin typeface="Baskerville Old Face" panose="02020602080505020303" pitchFamily="18" charset="0"/>
              </a:rPr>
              <a:t>to</a:t>
            </a:r>
            <a:r>
              <a:rPr lang="de-DE" sz="2800" dirty="0">
                <a:solidFill>
                  <a:srgbClr val="00648C"/>
                </a:solidFill>
                <a:latin typeface="Baskerville Old Face" panose="02020602080505020303" pitchFamily="18" charset="0"/>
              </a:rPr>
              <a:t> </a:t>
            </a:r>
            <a:r>
              <a:rPr lang="de-DE" sz="2800" dirty="0" err="1">
                <a:solidFill>
                  <a:srgbClr val="00648C"/>
                </a:solidFill>
                <a:latin typeface="Baskerville Old Face" panose="02020602080505020303" pitchFamily="18" charset="0"/>
              </a:rPr>
              <a:t>explain</a:t>
            </a:r>
            <a:r>
              <a:rPr lang="de-DE" sz="2800" dirty="0">
                <a:solidFill>
                  <a:srgbClr val="00648C"/>
                </a:solidFill>
                <a:latin typeface="Baskerville Old Face" panose="02020602080505020303" pitchFamily="18" charset="0"/>
              </a:rPr>
              <a:t> </a:t>
            </a:r>
            <a:r>
              <a:rPr lang="de-DE" sz="2800" dirty="0" err="1">
                <a:solidFill>
                  <a:srgbClr val="00648C"/>
                </a:solidFill>
                <a:latin typeface="Baskerville Old Face" panose="02020602080505020303" pitchFamily="18" charset="0"/>
              </a:rPr>
              <a:t>ridge</a:t>
            </a:r>
            <a:r>
              <a:rPr lang="de-DE" sz="2800" dirty="0">
                <a:solidFill>
                  <a:srgbClr val="00648C"/>
                </a:solidFill>
                <a:latin typeface="Baskerville Old Face" panose="02020602080505020303" pitchFamily="18" charset="0"/>
              </a:rPr>
              <a:t> in </a:t>
            </a:r>
            <a:r>
              <a:rPr lang="de-DE" sz="2800" dirty="0" err="1">
                <a:solidFill>
                  <a:srgbClr val="00648C"/>
                </a:solidFill>
                <a:latin typeface="Baskerville Old Face" panose="02020602080505020303" pitchFamily="18" charset="0"/>
              </a:rPr>
              <a:t>pPb</a:t>
            </a:r>
            <a:r>
              <a:rPr lang="de-DE" sz="2800" dirty="0">
                <a:solidFill>
                  <a:srgbClr val="00648C"/>
                </a:solidFill>
                <a:latin typeface="Baskerville Old Face" panose="02020602080505020303" pitchFamily="18" charset="0"/>
              </a:rPr>
              <a:t>: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04"/>
          <a:stretch/>
        </p:blipFill>
        <p:spPr>
          <a:xfrm>
            <a:off x="5208474" y="4074945"/>
            <a:ext cx="3709382" cy="1956760"/>
          </a:xfrm>
          <a:prstGeom prst="rect">
            <a:avLst/>
          </a:prstGeom>
        </p:spPr>
      </p:pic>
      <p:sp>
        <p:nvSpPr>
          <p:cNvPr id="14" name="Rechteck: diagonal liegende Ecken abgerundet 13"/>
          <p:cNvSpPr/>
          <p:nvPr/>
        </p:nvSpPr>
        <p:spPr bwMode="gray">
          <a:xfrm>
            <a:off x="2604236" y="4031706"/>
            <a:ext cx="3935524" cy="345365"/>
          </a:xfrm>
          <a:prstGeom prst="round2Diag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de-DE" sz="1400" b="0" dirty="0" err="1"/>
              <a:t>Bożek</a:t>
            </a:r>
            <a:r>
              <a:rPr lang="de-DE" sz="1400" b="0" dirty="0"/>
              <a:t> &amp; </a:t>
            </a:r>
            <a:r>
              <a:rPr lang="de-DE" sz="1400" b="0" dirty="0" err="1"/>
              <a:t>Broniowski</a:t>
            </a:r>
            <a:r>
              <a:rPr lang="de-DE" sz="1400" b="0" dirty="0"/>
              <a:t>, PLB 718, 1557 (2013)</a:t>
            </a:r>
            <a:endParaRPr lang="de-DE" sz="1400" b="0" dirty="0">
              <a:solidFill>
                <a:schemeClr val="tx1">
                  <a:lumMod val="75000"/>
                  <a:lumOff val="25000"/>
                </a:schemeClr>
              </a:solidFill>
              <a:ea typeface="Gulim" pitchFamily="34" charset="-127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24404" y="5087744"/>
            <a:ext cx="352562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0" dirty="0"/>
              <a:t>See also </a:t>
            </a:r>
            <a:r>
              <a:rPr lang="de-DE" sz="1600" b="0" dirty="0" err="1"/>
              <a:t>Luzum</a:t>
            </a:r>
            <a:r>
              <a:rPr lang="de-DE" sz="1600" b="0" dirty="0"/>
              <a:t>, PLB 696, 499 (2011): </a:t>
            </a:r>
            <a:r>
              <a:rPr lang="de-DE" sz="1600" b="0" dirty="0" err="1"/>
              <a:t>ridge</a:t>
            </a:r>
            <a:r>
              <a:rPr lang="de-DE" sz="1600" b="0" dirty="0"/>
              <a:t> </a:t>
            </a:r>
            <a:r>
              <a:rPr lang="de-DE" sz="1600" b="0" dirty="0" err="1"/>
              <a:t>data</a:t>
            </a:r>
            <a:r>
              <a:rPr lang="de-DE" sz="1600" b="0" dirty="0"/>
              <a:t> </a:t>
            </a:r>
            <a:r>
              <a:rPr lang="de-DE" sz="1600" b="0" dirty="0" err="1"/>
              <a:t>consistent</a:t>
            </a:r>
            <a:r>
              <a:rPr lang="de-DE" sz="1600" b="0" dirty="0"/>
              <a:t> </a:t>
            </a:r>
            <a:r>
              <a:rPr lang="de-DE" sz="1600" b="0" dirty="0" err="1"/>
              <a:t>with</a:t>
            </a:r>
            <a:r>
              <a:rPr lang="de-DE" sz="1600" b="0" dirty="0"/>
              <a:t> </a:t>
            </a:r>
            <a:r>
              <a:rPr lang="de-DE" sz="1600" b="0" dirty="0" err="1"/>
              <a:t>only</a:t>
            </a:r>
            <a:r>
              <a:rPr lang="de-DE" sz="1600" b="0" dirty="0"/>
              <a:t> </a:t>
            </a:r>
            <a:r>
              <a:rPr lang="de-DE" sz="1600" b="0" dirty="0" err="1"/>
              <a:t>collective</a:t>
            </a:r>
            <a:r>
              <a:rPr lang="de-DE" sz="1600" b="0" dirty="0"/>
              <a:t> </a:t>
            </a:r>
            <a:r>
              <a:rPr lang="de-DE" sz="1600" b="0" dirty="0" err="1"/>
              <a:t>flow</a:t>
            </a:r>
            <a:endParaRPr lang="de-DE" sz="1600" b="0" dirty="0"/>
          </a:p>
        </p:txBody>
      </p:sp>
      <p:sp>
        <p:nvSpPr>
          <p:cNvPr id="16" name="Rechteck 15"/>
          <p:cNvSpPr/>
          <p:nvPr/>
        </p:nvSpPr>
        <p:spPr bwMode="gray">
          <a:xfrm>
            <a:off x="1" y="6265730"/>
            <a:ext cx="9144000" cy="59227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124403" y="6321637"/>
                <a:ext cx="899131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2400" dirty="0">
                    <a:solidFill>
                      <a:srgbClr val="00648C"/>
                    </a:solidFill>
                    <a:latin typeface="Baskerville Old Face" panose="02020602080505020303" pitchFamily="18" charset="0"/>
                  </a:rPr>
                  <a:t>IP-</a:t>
                </a:r>
                <a:r>
                  <a:rPr lang="de-DE" sz="2400" dirty="0" err="1">
                    <a:solidFill>
                      <a:srgbClr val="00648C"/>
                    </a:solidFill>
                    <a:latin typeface="Baskerville Old Face" panose="02020602080505020303" pitchFamily="18" charset="0"/>
                  </a:rPr>
                  <a:t>Glasma</a:t>
                </a:r>
                <a:r>
                  <a:rPr lang="de-DE" sz="2400" dirty="0">
                    <a:solidFill>
                      <a:srgbClr val="00648C"/>
                    </a:solidFill>
                    <a:latin typeface="Baskerville Old Face" panose="02020602080505020303" pitchFamily="18" charset="0"/>
                  </a:rPr>
                  <a:t> + MUSIC </a:t>
                </a:r>
                <a:r>
                  <a:rPr lang="de-DE" sz="2400" dirty="0" err="1">
                    <a:solidFill>
                      <a:srgbClr val="00648C"/>
                    </a:solidFill>
                    <a:latin typeface="Baskerville Old Face" panose="02020602080505020303" pitchFamily="18" charset="0"/>
                  </a:rPr>
                  <a:t>explains</a:t>
                </a:r>
                <a:r>
                  <a:rPr lang="de-DE" sz="2400" dirty="0">
                    <a:solidFill>
                      <a:srgbClr val="00648C"/>
                    </a:solidFill>
                    <a:latin typeface="Baskerville Old Face" panose="02020602080505020303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 smtClean="0">
                            <a:solidFill>
                              <a:srgbClr val="00648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1" i="1" smtClean="0">
                            <a:solidFill>
                              <a:srgbClr val="00648C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de-DE" sz="2400" b="1" i="1" smtClean="0">
                            <a:solidFill>
                              <a:srgbClr val="00648C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de-DE" sz="2400" b="1" i="1" smtClean="0">
                        <a:solidFill>
                          <a:srgbClr val="00648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2400" dirty="0" err="1">
                    <a:solidFill>
                      <a:srgbClr val="00648C"/>
                    </a:solidFill>
                    <a:latin typeface="Baskerville Old Face" panose="02020602080505020303" pitchFamily="18" charset="0"/>
                  </a:rPr>
                  <a:t>for</a:t>
                </a:r>
                <a:r>
                  <a:rPr lang="de-DE" sz="2400" dirty="0">
                    <a:solidFill>
                      <a:srgbClr val="00648C"/>
                    </a:solidFill>
                    <a:latin typeface="Baskerville Old Face" panose="02020602080505020303" pitchFamily="18" charset="0"/>
                  </a:rPr>
                  <a:t> </a:t>
                </a:r>
                <a:r>
                  <a:rPr lang="de-DE" sz="2400" dirty="0" err="1">
                    <a:solidFill>
                      <a:srgbClr val="00648C"/>
                    </a:solidFill>
                    <a:latin typeface="Baskerville Old Face" panose="02020602080505020303" pitchFamily="18" charset="0"/>
                  </a:rPr>
                  <a:t>p+Pb</a:t>
                </a:r>
                <a:r>
                  <a:rPr lang="de-DE" sz="2400" dirty="0">
                    <a:solidFill>
                      <a:srgbClr val="00648C"/>
                    </a:solidFill>
                    <a:latin typeface="Baskerville Old Face" panose="02020602080505020303" pitchFamily="18" charset="0"/>
                  </a:rPr>
                  <a:t>. </a:t>
                </a:r>
                <a:r>
                  <a:rPr lang="de-DE" dirty="0">
                    <a:solidFill>
                      <a:srgbClr val="00648C"/>
                    </a:solidFill>
                    <a:latin typeface="Baskerville Old Face" panose="02020602080505020303" pitchFamily="18" charset="0"/>
                  </a:rPr>
                  <a:t>In </a:t>
                </a:r>
                <a:r>
                  <a:rPr lang="de-DE" dirty="0" err="1">
                    <a:solidFill>
                      <a:srgbClr val="00648C"/>
                    </a:solidFill>
                    <a:latin typeface="Baskerville Old Face" panose="02020602080505020303" pitchFamily="18" charset="0"/>
                  </a:rPr>
                  <a:t>prep</a:t>
                </a:r>
                <a:r>
                  <a:rPr lang="de-DE" dirty="0">
                    <a:solidFill>
                      <a:srgbClr val="00648C"/>
                    </a:solidFill>
                    <a:latin typeface="Baskerville Old Face" panose="02020602080505020303" pitchFamily="18" charset="0"/>
                  </a:rPr>
                  <a:t>., </a:t>
                </a:r>
                <a:r>
                  <a:rPr lang="de-DE" dirty="0" err="1">
                    <a:solidFill>
                      <a:srgbClr val="00648C"/>
                    </a:solidFill>
                    <a:latin typeface="Baskerville Old Face" panose="02020602080505020303" pitchFamily="18" charset="0"/>
                  </a:rPr>
                  <a:t>Mäntisaari</a:t>
                </a:r>
                <a:r>
                  <a:rPr lang="de-DE" dirty="0">
                    <a:solidFill>
                      <a:srgbClr val="00648C"/>
                    </a:solidFill>
                    <a:latin typeface="Baskerville Old Face" panose="02020602080505020303" pitchFamily="18" charset="0"/>
                  </a:rPr>
                  <a:t> et al, 2017</a:t>
                </a: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03" y="6321637"/>
                <a:ext cx="8991313" cy="369332"/>
              </a:xfrm>
              <a:prstGeom prst="rect">
                <a:avLst/>
              </a:prstGeom>
              <a:blipFill>
                <a:blip r:embed="rId4"/>
                <a:stretch>
                  <a:fillRect l="-2034" t="-22951" b="-508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8628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739" y="38726"/>
            <a:ext cx="7345362" cy="828675"/>
          </a:xfrm>
        </p:spPr>
        <p:txBody>
          <a:bodyPr/>
          <a:lstStyle/>
          <a:p>
            <a:r>
              <a:rPr lang="de-DE" dirty="0"/>
              <a:t>BAMPS </a:t>
            </a:r>
            <a:r>
              <a:rPr lang="de-DE" dirty="0" err="1"/>
              <a:t>evolution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different </a:t>
            </a:r>
            <a:r>
              <a:rPr lang="de-DE" dirty="0" err="1"/>
              <a:t>multiplicities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05266" y="6278252"/>
            <a:ext cx="595774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Color </a:t>
            </a:r>
            <a:r>
              <a:rPr lang="de-DE" sz="1600" dirty="0" err="1"/>
              <a:t>code</a:t>
            </a:r>
            <a:r>
              <a:rPr lang="de-DE" sz="1600" dirty="0"/>
              <a:t>: </a:t>
            </a:r>
            <a:r>
              <a:rPr lang="de-DE" sz="1600" dirty="0" err="1"/>
              <a:t>particle</a:t>
            </a:r>
            <a:r>
              <a:rPr lang="de-DE" sz="1600" dirty="0"/>
              <a:t> </a:t>
            </a:r>
            <a:r>
              <a:rPr lang="de-DE" sz="1600" dirty="0" err="1"/>
              <a:t>number</a:t>
            </a:r>
            <a:r>
              <a:rPr lang="de-DE" sz="1600" dirty="0"/>
              <a:t> / </a:t>
            </a:r>
            <a:r>
              <a:rPr lang="de-DE" sz="1600" dirty="0" err="1"/>
              <a:t>transverse</a:t>
            </a:r>
            <a:r>
              <a:rPr lang="de-DE" sz="1600" dirty="0"/>
              <a:t> </a:t>
            </a:r>
            <a:r>
              <a:rPr lang="de-DE" sz="1600" dirty="0" err="1"/>
              <a:t>area</a:t>
            </a:r>
            <a:endParaRPr lang="de-DE" sz="1600" dirty="0"/>
          </a:p>
          <a:p>
            <a:r>
              <a:rPr lang="de-DE" dirty="0" err="1"/>
              <a:t>Rapidity</a:t>
            </a:r>
            <a:r>
              <a:rPr lang="de-DE" dirty="0"/>
              <a:t> </a:t>
            </a:r>
            <a:r>
              <a:rPr lang="de-DE" dirty="0" err="1"/>
              <a:t>integrated</a:t>
            </a:r>
            <a:r>
              <a:rPr lang="de-DE" dirty="0"/>
              <a:t>,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formed</a:t>
            </a:r>
            <a:r>
              <a:rPr lang="de-DE" dirty="0"/>
              <a:t> </a:t>
            </a:r>
            <a:r>
              <a:rPr lang="de-DE" dirty="0" err="1"/>
              <a:t>particles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725864" y="1150070"/>
            <a:ext cx="299772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0" dirty="0"/>
              <a:t>Low </a:t>
            </a:r>
            <a:r>
              <a:rPr lang="de-DE" sz="1600" b="0" dirty="0" err="1"/>
              <a:t>multiplicity</a:t>
            </a:r>
            <a:r>
              <a:rPr lang="de-DE" sz="1600" b="0" dirty="0"/>
              <a:t>, </a:t>
            </a:r>
            <a:r>
              <a:rPr lang="de-DE" sz="1600" dirty="0"/>
              <a:t>g=2</a:t>
            </a:r>
            <a:r>
              <a:rPr lang="de-DE" dirty="0"/>
              <a:t>: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5337142" y="1150070"/>
            <a:ext cx="299772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0" dirty="0"/>
              <a:t>Low</a:t>
            </a:r>
            <a:r>
              <a:rPr lang="de-DE" sz="1600" b="0" dirty="0"/>
              <a:t> </a:t>
            </a:r>
            <a:r>
              <a:rPr lang="de-DE" sz="1600" b="0" dirty="0" err="1"/>
              <a:t>multiplicity</a:t>
            </a:r>
            <a:r>
              <a:rPr lang="de-DE" sz="1600" b="0" dirty="0"/>
              <a:t>, </a:t>
            </a:r>
            <a:r>
              <a:rPr lang="de-DE" sz="1600" dirty="0"/>
              <a:t>g=3:</a:t>
            </a:r>
          </a:p>
        </p:txBody>
      </p:sp>
      <p:pic>
        <p:nvPicPr>
          <p:cNvPr id="4" name="LowMultg2N3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15274" y="1499467"/>
            <a:ext cx="5080000" cy="3810000"/>
          </a:xfrm>
          <a:prstGeom prst="rect">
            <a:avLst/>
          </a:prstGeom>
        </p:spPr>
      </p:pic>
      <p:pic>
        <p:nvPicPr>
          <p:cNvPr id="5" name="LowMultg3N600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8701" y="1497110"/>
            <a:ext cx="5080000" cy="3810000"/>
          </a:xfrm>
          <a:prstGeom prst="rect">
            <a:avLst/>
          </a:prstGeom>
        </p:spPr>
      </p:pic>
      <p:sp>
        <p:nvSpPr>
          <p:cNvPr id="6" name="Pfeil: nach rechts 5"/>
          <p:cNvSpPr/>
          <p:nvPr/>
        </p:nvSpPr>
        <p:spPr bwMode="gray">
          <a:xfrm rot="18577393">
            <a:off x="5164301" y="5222017"/>
            <a:ext cx="853649" cy="518474"/>
          </a:xfrm>
          <a:prstGeom prst="rightArrow">
            <a:avLst/>
          </a:prstGeom>
          <a:solidFill>
            <a:schemeClr val="accent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1" name="Pfeil: nach rechts 10"/>
          <p:cNvSpPr/>
          <p:nvPr/>
        </p:nvSpPr>
        <p:spPr bwMode="gray">
          <a:xfrm rot="13691957">
            <a:off x="3084978" y="5200970"/>
            <a:ext cx="853649" cy="518474"/>
          </a:xfrm>
          <a:prstGeom prst="rightArrow">
            <a:avLst/>
          </a:prstGeom>
          <a:solidFill>
            <a:schemeClr val="accent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2" name="Rechteck: abgerundete Ecken 11"/>
          <p:cNvSpPr/>
          <p:nvPr/>
        </p:nvSpPr>
        <p:spPr bwMode="gray">
          <a:xfrm>
            <a:off x="3661845" y="5608948"/>
            <a:ext cx="1838226" cy="527901"/>
          </a:xfrm>
          <a:prstGeom prst="round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918420" y="5624303"/>
            <a:ext cx="161355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0" dirty="0">
                <a:solidFill>
                  <a:schemeClr val="bg1"/>
                </a:solidFill>
                <a:latin typeface="Calisto MT" panose="02040603050505030304" pitchFamily="18" charset="0"/>
              </a:rPr>
              <a:t>Same initial </a:t>
            </a:r>
            <a:r>
              <a:rPr lang="de-DE" sz="1600" b="0" dirty="0" err="1">
                <a:solidFill>
                  <a:schemeClr val="bg1"/>
                </a:solidFill>
                <a:latin typeface="Calisto MT" panose="02040603050505030304" pitchFamily="18" charset="0"/>
              </a:rPr>
              <a:t>Glasma</a:t>
            </a:r>
            <a:r>
              <a:rPr lang="de-DE" sz="1600" b="0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alisto MT" panose="02040603050505030304" pitchFamily="18" charset="0"/>
              </a:rPr>
              <a:t>state</a:t>
            </a:r>
            <a:endParaRPr lang="de-DE" sz="1600" b="0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2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794" name="Titel 3"/>
              <p:cNvSpPr>
                <a:spLocks noGrp="1"/>
              </p:cNvSpPr>
              <p:nvPr>
                <p:ph type="title"/>
              </p:nvPr>
            </p:nvSpPr>
            <p:spPr>
              <a:xfrm>
                <a:off x="430213" y="-82550"/>
                <a:ext cx="7345362" cy="828675"/>
              </a:xfrm>
            </p:spPr>
            <p:txBody>
              <a:bodyPr lIns="91350" tIns="45677" rIns="91350" bIns="45677"/>
              <a:lstStyle/>
              <a:p>
                <a:pPr eaLnBrk="1" hangingPunct="1"/>
                <a:r>
                  <a:rPr lang="de-DE" altLang="de-DE" dirty="0">
                    <a:solidFill>
                      <a:srgbClr val="FF0000"/>
                    </a:solidFill>
                  </a:rPr>
                  <a:t>High</a:t>
                </a:r>
                <a:r>
                  <a:rPr lang="de-DE" altLang="de-DE" dirty="0">
                    <a:solidFill>
                      <a:srgbClr val="00376A"/>
                    </a:solidFill>
                  </a:rPr>
                  <a:t> </a:t>
                </a:r>
                <a:r>
                  <a:rPr lang="de-DE" altLang="de-DE" dirty="0" err="1">
                    <a:solidFill>
                      <a:srgbClr val="00376A"/>
                    </a:solidFill>
                  </a:rPr>
                  <a:t>multiplicity</a:t>
                </a:r>
                <a:r>
                  <a:rPr lang="de-DE" altLang="de-DE" dirty="0">
                    <a:solidFill>
                      <a:srgbClr val="00376A"/>
                    </a:solidFill>
                  </a:rPr>
                  <a:t> 2-particle </a:t>
                </a:r>
                <a:r>
                  <a:rPr lang="de-DE" altLang="de-DE" dirty="0" err="1">
                    <a:solidFill>
                      <a:srgbClr val="00376A"/>
                    </a:solidFill>
                  </a:rPr>
                  <a:t>corr</a:t>
                </a:r>
                <a:r>
                  <a:rPr lang="de-DE" altLang="de-DE" dirty="0">
                    <a:solidFill>
                      <a:srgbClr val="00376A"/>
                    </a:solidFill>
                  </a:rPr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de-DE" altLang="de-DE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endParaRPr lang="de-DE" altLang="de-DE" sz="2800" b="1" dirty="0">
                  <a:solidFill>
                    <a:srgbClr val="00376A"/>
                  </a:solidFill>
                </a:endParaRPr>
              </a:p>
            </p:txBody>
          </p:sp>
        </mc:Choice>
        <mc:Fallback xmlns="">
          <p:sp>
            <p:nvSpPr>
              <p:cNvPr id="33794" name="Titel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30213" y="-82550"/>
                <a:ext cx="7345362" cy="828675"/>
              </a:xfrm>
              <a:blipFill>
                <a:blip r:embed="rId2"/>
                <a:stretch>
                  <a:fillRect l="-1743" b="-2058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fik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26" y="1018057"/>
            <a:ext cx="8274500" cy="579215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45" y="2818614"/>
            <a:ext cx="2067150" cy="1447005"/>
          </a:xfrm>
          <a:prstGeom prst="rect">
            <a:avLst/>
          </a:prstGeom>
        </p:spPr>
      </p:pic>
      <p:sp>
        <p:nvSpPr>
          <p:cNvPr id="3" name="Gleichschenkliges Dreieck 2"/>
          <p:cNvSpPr/>
          <p:nvPr/>
        </p:nvSpPr>
        <p:spPr bwMode="gray">
          <a:xfrm rot="2291659">
            <a:off x="6307475" y="2791767"/>
            <a:ext cx="1527143" cy="1121790"/>
          </a:xfrm>
          <a:prstGeom prst="triangle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2790333" y="2926563"/>
                <a:ext cx="4741683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de-DE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de-DE" sz="2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de-DE" sz="2000" dirty="0">
                    <a:solidFill>
                      <a:srgbClr val="FF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FF0000"/>
                    </a:solidFill>
                  </a:rPr>
                  <a:t>Measure</a:t>
                </a:r>
                <a:r>
                  <a:rPr lang="de-DE" sz="2000" dirty="0">
                    <a:solidFill>
                      <a:srgbClr val="FF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FF0000"/>
                    </a:solidFill>
                  </a:rPr>
                  <a:t>for</a:t>
                </a:r>
                <a:r>
                  <a:rPr lang="de-DE" sz="2000" dirty="0">
                    <a:solidFill>
                      <a:srgbClr val="FF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FF0000"/>
                    </a:solidFill>
                  </a:rPr>
                  <a:t>momentum</a:t>
                </a:r>
                <a:r>
                  <a:rPr lang="de-DE" sz="2000" dirty="0">
                    <a:solidFill>
                      <a:srgbClr val="FF0000"/>
                    </a:solidFill>
                  </a:rPr>
                  <a:t>  „</a:t>
                </a:r>
                <a:r>
                  <a:rPr lang="de-DE" sz="2000" dirty="0" err="1">
                    <a:solidFill>
                      <a:srgbClr val="FF0000"/>
                    </a:solidFill>
                  </a:rPr>
                  <a:t>triangularity</a:t>
                </a:r>
                <a:r>
                  <a:rPr lang="de-DE" sz="2000" dirty="0">
                    <a:solidFill>
                      <a:srgbClr val="FF0000"/>
                    </a:solidFill>
                  </a:rPr>
                  <a:t>“</a:t>
                </a:r>
                <a:endParaRPr lang="de-DE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333" y="2926563"/>
                <a:ext cx="4741683" cy="615553"/>
              </a:xfrm>
              <a:prstGeom prst="rect">
                <a:avLst/>
              </a:prstGeom>
              <a:blipFill>
                <a:blip r:embed="rId5"/>
                <a:stretch>
                  <a:fillRect l="-3342" t="-11881" b="-257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2039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794" name="Titel 3"/>
              <p:cNvSpPr>
                <a:spLocks noGrp="1"/>
              </p:cNvSpPr>
              <p:nvPr>
                <p:ph type="title"/>
              </p:nvPr>
            </p:nvSpPr>
            <p:spPr>
              <a:xfrm>
                <a:off x="430213" y="-82550"/>
                <a:ext cx="7345362" cy="828675"/>
              </a:xfrm>
            </p:spPr>
            <p:txBody>
              <a:bodyPr lIns="91350" tIns="45677" rIns="91350" bIns="45677"/>
              <a:lstStyle/>
              <a:p>
                <a:pPr eaLnBrk="1" hangingPunct="1"/>
                <a:r>
                  <a:rPr lang="de-DE" altLang="de-DE" dirty="0">
                    <a:solidFill>
                      <a:srgbClr val="FF0000"/>
                    </a:solidFill>
                  </a:rPr>
                  <a:t>Low</a:t>
                </a:r>
                <a:r>
                  <a:rPr lang="de-DE" altLang="de-DE" dirty="0">
                    <a:solidFill>
                      <a:srgbClr val="00376A"/>
                    </a:solidFill>
                  </a:rPr>
                  <a:t> </a:t>
                </a:r>
                <a:r>
                  <a:rPr lang="de-DE" altLang="de-DE" dirty="0" err="1">
                    <a:solidFill>
                      <a:srgbClr val="00376A"/>
                    </a:solidFill>
                  </a:rPr>
                  <a:t>multiplicity</a:t>
                </a:r>
                <a:r>
                  <a:rPr lang="de-DE" altLang="de-DE" dirty="0">
                    <a:solidFill>
                      <a:srgbClr val="00376A"/>
                    </a:solidFill>
                  </a:rPr>
                  <a:t> 2-particle </a:t>
                </a:r>
                <a:r>
                  <a:rPr lang="de-DE" altLang="de-DE" dirty="0" err="1">
                    <a:solidFill>
                      <a:srgbClr val="00376A"/>
                    </a:solidFill>
                  </a:rPr>
                  <a:t>corr</a:t>
                </a:r>
                <a:r>
                  <a:rPr lang="de-DE" altLang="de-DE" dirty="0">
                    <a:solidFill>
                      <a:srgbClr val="00376A"/>
                    </a:solidFill>
                  </a:rPr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de-DE" altLang="de-DE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endParaRPr lang="de-DE" altLang="de-DE" sz="2800" b="1" dirty="0">
                  <a:solidFill>
                    <a:srgbClr val="00376A"/>
                  </a:solidFill>
                </a:endParaRPr>
              </a:p>
            </p:txBody>
          </p:sp>
        </mc:Choice>
        <mc:Fallback xmlns="">
          <p:sp>
            <p:nvSpPr>
              <p:cNvPr id="33794" name="Titel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30213" y="-82550"/>
                <a:ext cx="7345362" cy="828675"/>
              </a:xfrm>
              <a:blipFill>
                <a:blip r:embed="rId2"/>
                <a:stretch>
                  <a:fillRect l="-1743" b="-2058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fik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26" y="1018057"/>
            <a:ext cx="8274500" cy="57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55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abgerundete Ecken 6"/>
          <p:cNvSpPr/>
          <p:nvPr/>
        </p:nvSpPr>
        <p:spPr bwMode="gray">
          <a:xfrm>
            <a:off x="4883085" y="5797098"/>
            <a:ext cx="4194927" cy="829946"/>
          </a:xfrm>
          <a:prstGeom prst="roundRect">
            <a:avLst/>
          </a:prstGeom>
          <a:gradFill>
            <a:gsLst>
              <a:gs pos="0">
                <a:srgbClr val="FA9201">
                  <a:alpha val="62000"/>
                </a:srgbClr>
              </a:gs>
              <a:gs pos="100000">
                <a:schemeClr val="accent5">
                  <a:lumMod val="40000"/>
                  <a:lumOff val="60000"/>
                  <a:alpha val="32000"/>
                </a:schemeClr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5" name="Rechteck 4"/>
          <p:cNvSpPr/>
          <p:nvPr/>
        </p:nvSpPr>
        <p:spPr bwMode="gray">
          <a:xfrm>
            <a:off x="3461656" y="1073151"/>
            <a:ext cx="5214257" cy="230777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4" name="Titel 3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-57792"/>
                <a:ext cx="7869448" cy="943299"/>
              </a:xfrm>
            </p:spPr>
            <p:txBody>
              <a:bodyPr lIns="91350" tIns="45677" rIns="91350" bIns="45677"/>
              <a:lstStyle/>
              <a:p>
                <a:pPr eaLnBrk="1" hangingPunct="1"/>
                <a:r>
                  <a:rPr lang="de-DE" altLang="de-DE" dirty="0" err="1">
                    <a:solidFill>
                      <a:srgbClr val="00376A"/>
                    </a:solidFill>
                  </a:rPr>
                  <a:t>Generate</a:t>
                </a:r>
                <a:r>
                  <a:rPr lang="de-DE" altLang="de-DE" dirty="0">
                    <a:solidFill>
                      <a:srgbClr val="00376A"/>
                    </a:solidFill>
                  </a:rPr>
                  <a:t> </a:t>
                </a:r>
                <a:r>
                  <a:rPr lang="de-DE" altLang="de-DE" dirty="0" err="1">
                    <a:solidFill>
                      <a:srgbClr val="00376A"/>
                    </a:solidFill>
                  </a:rPr>
                  <a:t>boost</a:t>
                </a:r>
                <a:r>
                  <a:rPr lang="de-DE" altLang="de-DE" dirty="0">
                    <a:solidFill>
                      <a:srgbClr val="00376A"/>
                    </a:solidFill>
                  </a:rPr>
                  <a:t> invariant initial </a:t>
                </a:r>
                <a:r>
                  <a:rPr lang="de-DE" altLang="de-DE" dirty="0" err="1">
                    <a:solidFill>
                      <a:srgbClr val="00376A"/>
                    </a:solidFill>
                  </a:rPr>
                  <a:t>state</a:t>
                </a:r>
                <a:r>
                  <a:rPr lang="de-DE" altLang="de-DE" dirty="0">
                    <a:solidFill>
                      <a:srgbClr val="00376A"/>
                    </a:solidFill>
                  </a:rPr>
                  <a:t>	</a:t>
                </a:r>
                <a:r>
                  <a:rPr lang="de-DE" altLang="de-DE" dirty="0" err="1">
                    <a:solidFill>
                      <a:srgbClr val="00376A"/>
                    </a:solidFill>
                  </a:rPr>
                  <a:t>from</a:t>
                </a:r>
                <a:r>
                  <a:rPr lang="de-DE" altLang="de-DE" dirty="0">
                    <a:solidFill>
                      <a:srgbClr val="00376A"/>
                    </a:solidFill>
                  </a:rPr>
                  <a:t> </a:t>
                </a:r>
                <a:r>
                  <a:rPr lang="de-DE" altLang="de-DE" dirty="0" err="1">
                    <a:solidFill>
                      <a:srgbClr val="00376A"/>
                    </a:solidFill>
                  </a:rPr>
                  <a:t>discrete</a:t>
                </a:r>
                <a:r>
                  <a:rPr lang="de-DE" altLang="de-DE" dirty="0">
                    <a:solidFill>
                      <a:srgbClr val="00376A"/>
                    </a:solidFill>
                  </a:rPr>
                  <a:t> IP-Glasma </a:t>
                </a:r>
                <a14:m>
                  <m:oMath xmlns:m="http://schemas.openxmlformats.org/officeDocument/2006/math">
                    <m:r>
                      <a:rPr lang="de-DE" altLang="de-DE" b="1" i="1" smtClean="0">
                        <a:solidFill>
                          <a:srgbClr val="00376A"/>
                        </a:solidFill>
                        <a:latin typeface="Cambria Math" panose="02040503050406030204" pitchFamily="18" charset="0"/>
                      </a:rPr>
                      <m:t>𝒅𝑵</m:t>
                    </m:r>
                    <m:r>
                      <a:rPr lang="de-DE" altLang="de-DE" b="1" i="1" smtClean="0">
                        <a:solidFill>
                          <a:srgbClr val="00376A"/>
                        </a:solidFill>
                        <a:latin typeface="Cambria Math" panose="02040503050406030204" pitchFamily="18" charset="0"/>
                      </a:rPr>
                      <m:t>/(</m:t>
                    </m:r>
                    <m:r>
                      <a:rPr lang="de-DE" altLang="de-DE" b="1" i="1" smtClean="0">
                        <a:solidFill>
                          <a:srgbClr val="00376A"/>
                        </a:solidFill>
                        <a:latin typeface="Cambria Math" panose="02040503050406030204" pitchFamily="18" charset="0"/>
                      </a:rPr>
                      <m:t>𝒅𝒚</m:t>
                    </m:r>
                    <m:sSup>
                      <m:sSupPr>
                        <m:ctrlPr>
                          <a:rPr lang="de-DE" altLang="de-DE" b="1" i="1" smtClean="0">
                            <a:solidFill>
                              <a:srgbClr val="00376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altLang="de-DE" b="1" i="1" smtClean="0">
                            <a:solidFill>
                              <a:srgbClr val="00376A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de-DE" altLang="de-DE" b="1" i="1" smtClean="0">
                            <a:solidFill>
                              <a:srgbClr val="00376A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acc>
                      <m:accPr>
                        <m:chr m:val="⃗"/>
                        <m:ctrlPr>
                          <a:rPr lang="de-DE" altLang="de-DE" i="1">
                            <a:solidFill>
                              <a:srgbClr val="00376A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altLang="de-DE" i="1">
                            <a:solidFill>
                              <a:srgbClr val="00376A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sSup>
                      <m:sSupPr>
                        <m:ctrlPr>
                          <a:rPr lang="de-DE" altLang="de-DE" b="1" i="1" smtClean="0">
                            <a:solidFill>
                              <a:srgbClr val="00376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altLang="de-DE" b="1" i="1" smtClean="0">
                            <a:solidFill>
                              <a:srgbClr val="00376A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de-DE" altLang="de-DE" b="1" i="1" smtClean="0">
                            <a:solidFill>
                              <a:srgbClr val="00376A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acc>
                      <m:accPr>
                        <m:chr m:val="⃗"/>
                        <m:ctrlPr>
                          <a:rPr lang="de-DE" altLang="de-DE" i="1">
                            <a:solidFill>
                              <a:srgbClr val="00376A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altLang="de-DE" i="1">
                            <a:solidFill>
                              <a:srgbClr val="00376A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  <m:r>
                      <a:rPr lang="de-DE" altLang="de-DE" b="1" i="0" smtClean="0">
                        <a:solidFill>
                          <a:srgbClr val="00376A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altLang="de-DE" sz="2800" b="1" dirty="0">
                  <a:solidFill>
                    <a:srgbClr val="00376A"/>
                  </a:solidFill>
                </a:endParaRPr>
              </a:p>
            </p:txBody>
          </p:sp>
        </mc:Choice>
        <mc:Fallback xmlns="">
          <p:sp>
            <p:nvSpPr>
              <p:cNvPr id="33794" name="Titel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57792"/>
                <a:ext cx="7869448" cy="943299"/>
              </a:xfrm>
              <a:blipFill>
                <a:blip r:embed="rId2"/>
                <a:stretch>
                  <a:fillRect l="-1627" t="-7143" b="-181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llipse 1"/>
          <p:cNvSpPr/>
          <p:nvPr/>
        </p:nvSpPr>
        <p:spPr bwMode="gray">
          <a:xfrm>
            <a:off x="3167742" y="1073151"/>
            <a:ext cx="587829" cy="23077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6" name="Ellipse 15"/>
          <p:cNvSpPr/>
          <p:nvPr/>
        </p:nvSpPr>
        <p:spPr bwMode="gray">
          <a:xfrm>
            <a:off x="8381999" y="1073150"/>
            <a:ext cx="587829" cy="230777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cxnSp>
        <p:nvCxnSpPr>
          <p:cNvPr id="10" name="Gerade Verbindung mit Pfeil 9"/>
          <p:cNvCxnSpPr/>
          <p:nvPr/>
        </p:nvCxnSpPr>
        <p:spPr bwMode="auto">
          <a:xfrm>
            <a:off x="3461656" y="3707493"/>
            <a:ext cx="5290458" cy="1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chemeClr val="bg2">
                <a:alpha val="94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2" name="Textfeld 11"/>
          <p:cNvSpPr txBox="1"/>
          <p:nvPr/>
        </p:nvSpPr>
        <p:spPr>
          <a:xfrm>
            <a:off x="3363684" y="3895137"/>
            <a:ext cx="109945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200" b="0" dirty="0"/>
              <a:t>-2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8420099" y="3895137"/>
            <a:ext cx="109945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200" b="0" dirty="0"/>
              <a:t>2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6079667" y="3787844"/>
            <a:ext cx="29391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200" b="0" dirty="0"/>
              <a:t>y</a:t>
            </a:r>
          </a:p>
        </p:txBody>
      </p:sp>
      <p:cxnSp>
        <p:nvCxnSpPr>
          <p:cNvPr id="14" name="Gerader Verbinder 13"/>
          <p:cNvCxnSpPr/>
          <p:nvPr/>
        </p:nvCxnSpPr>
        <p:spPr bwMode="auto">
          <a:xfrm flipH="1">
            <a:off x="4735285" y="1073150"/>
            <a:ext cx="10886" cy="2601686"/>
          </a:xfrm>
          <a:prstGeom prst="line">
            <a:avLst/>
          </a:prstGeom>
          <a:solidFill>
            <a:schemeClr val="accent1"/>
          </a:solidFill>
          <a:ln w="60325" cap="flat" cmpd="sng" algn="ctr">
            <a:solidFill>
              <a:schemeClr val="bg2"/>
            </a:solidFill>
            <a:prstDash val="sysDash"/>
            <a:round/>
            <a:headEnd type="none" w="lg" len="lg"/>
            <a:tailEnd type="none" w="lg" len="lg"/>
          </a:ln>
          <a:effectLst/>
        </p:spPr>
      </p:cxnSp>
      <p:cxnSp>
        <p:nvCxnSpPr>
          <p:cNvPr id="26" name="Gerader Verbinder 25"/>
          <p:cNvCxnSpPr/>
          <p:nvPr/>
        </p:nvCxnSpPr>
        <p:spPr bwMode="auto">
          <a:xfrm flipH="1">
            <a:off x="6215740" y="1073150"/>
            <a:ext cx="10886" cy="2601686"/>
          </a:xfrm>
          <a:prstGeom prst="line">
            <a:avLst/>
          </a:prstGeom>
          <a:solidFill>
            <a:schemeClr val="accent1"/>
          </a:solidFill>
          <a:ln w="60325" cap="flat" cmpd="sng" algn="ctr">
            <a:solidFill>
              <a:schemeClr val="bg2"/>
            </a:solidFill>
            <a:prstDash val="sysDash"/>
            <a:round/>
            <a:headEnd type="none" w="lg" len="lg"/>
            <a:tailEnd type="none" w="lg" len="lg"/>
          </a:ln>
          <a:effectLst/>
        </p:spPr>
      </p:cxnSp>
      <p:cxnSp>
        <p:nvCxnSpPr>
          <p:cNvPr id="27" name="Gerader Verbinder 26"/>
          <p:cNvCxnSpPr/>
          <p:nvPr/>
        </p:nvCxnSpPr>
        <p:spPr bwMode="auto">
          <a:xfrm flipH="1">
            <a:off x="7543800" y="1073150"/>
            <a:ext cx="10886" cy="2601686"/>
          </a:xfrm>
          <a:prstGeom prst="line">
            <a:avLst/>
          </a:prstGeom>
          <a:solidFill>
            <a:schemeClr val="accent1"/>
          </a:solidFill>
          <a:ln w="60325" cap="flat" cmpd="sng" algn="ctr">
            <a:solidFill>
              <a:schemeClr val="bg2"/>
            </a:solidFill>
            <a:prstDash val="sysDash"/>
            <a:round/>
            <a:headEnd type="none" w="lg" len="lg"/>
            <a:tailEnd type="none" w="lg" len="lg"/>
          </a:ln>
          <a:effectLst/>
        </p:spPr>
      </p:cxnSp>
      <p:sp>
        <p:nvSpPr>
          <p:cNvPr id="29" name="Ellipse 28"/>
          <p:cNvSpPr/>
          <p:nvPr/>
        </p:nvSpPr>
        <p:spPr bwMode="gray">
          <a:xfrm>
            <a:off x="1143827" y="4461923"/>
            <a:ext cx="2337711" cy="230777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7" name="Rechteck 16"/>
          <p:cNvSpPr/>
          <p:nvPr/>
        </p:nvSpPr>
        <p:spPr bwMode="gray">
          <a:xfrm>
            <a:off x="2192939" y="4461923"/>
            <a:ext cx="1117988" cy="23077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30" name="Ellipse 29"/>
          <p:cNvSpPr/>
          <p:nvPr/>
        </p:nvSpPr>
        <p:spPr bwMode="gray">
          <a:xfrm>
            <a:off x="2040253" y="4461923"/>
            <a:ext cx="2337711" cy="2307771"/>
          </a:xfrm>
          <a:prstGeom prst="ellipse">
            <a:avLst/>
          </a:prstGeom>
          <a:pattFill prst="lgGrid">
            <a:fgClr>
              <a:srgbClr val="FF0000"/>
            </a:fgClr>
            <a:bgClr>
              <a:schemeClr val="bg1"/>
            </a:bgClr>
          </a:patt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5" name="Pfeil: nach rechts 14"/>
          <p:cNvSpPr/>
          <p:nvPr/>
        </p:nvSpPr>
        <p:spPr bwMode="gray">
          <a:xfrm rot="10800000">
            <a:off x="3755571" y="4280287"/>
            <a:ext cx="1688422" cy="1231248"/>
          </a:xfrm>
          <a:prstGeom prst="rightArrow">
            <a:avLst>
              <a:gd name="adj1" fmla="val 50000"/>
              <a:gd name="adj2" fmla="val 81429"/>
            </a:avLst>
          </a:prstGeom>
          <a:gradFill flip="none" rotWithShape="1">
            <a:gsLst>
              <a:gs pos="0">
                <a:srgbClr val="FF0000"/>
              </a:gs>
              <a:gs pos="53000">
                <a:schemeClr val="accent5">
                  <a:tint val="37000"/>
                  <a:satMod val="30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5196857" y="4565848"/>
                <a:ext cx="2939148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2000" b="0" dirty="0"/>
                  <a:t>Fill </a:t>
                </a:r>
                <a:r>
                  <a:rPr lang="de-DE" sz="2000" b="0" dirty="0" err="1"/>
                  <a:t>cells</a:t>
                </a:r>
                <a:r>
                  <a:rPr lang="de-DE" sz="2000" b="0" dirty="0"/>
                  <a:t> </a:t>
                </a:r>
                <a:r>
                  <a:rPr lang="de-DE" sz="2000" b="0" dirty="0" err="1"/>
                  <a:t>with</a:t>
                </a:r>
                <a:r>
                  <a:rPr lang="de-DE" sz="2000" b="0" dirty="0"/>
                  <a:t>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𝑑𝑁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000" b="0" dirty="0"/>
                  <a:t> </a:t>
                </a:r>
                <a:r>
                  <a:rPr lang="de-DE" sz="2000" b="0" dirty="0" err="1"/>
                  <a:t>from</a:t>
                </a:r>
                <a:r>
                  <a:rPr lang="de-DE" sz="2000" b="0" dirty="0"/>
                  <a:t> CYM,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func>
                      <m:func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sz="2000" b="0" i="0" smtClean="0">
                            <a:latin typeface="Cambria Math" panose="02040503050406030204" pitchFamily="18" charset="0"/>
                          </a:rPr>
                          <m:t>sinh</m:t>
                        </m:r>
                      </m:fName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func>
                  </m:oMath>
                </a14:m>
                <a:endParaRPr lang="de-DE" sz="1600" b="0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857" y="4565848"/>
                <a:ext cx="2939148" cy="615553"/>
              </a:xfrm>
              <a:prstGeom prst="rect">
                <a:avLst/>
              </a:prstGeom>
              <a:blipFill>
                <a:blip r:embed="rId3"/>
                <a:stretch>
                  <a:fillRect l="-5394" t="-17822" r="-7884" b="-247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/>
          <p:nvPr/>
        </p:nvSpPr>
        <p:spPr>
          <a:xfrm>
            <a:off x="1234997" y="5071176"/>
            <a:ext cx="6346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200" dirty="0"/>
              <a:t>4 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209324" y="1073150"/>
                <a:ext cx="2577419" cy="35795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b="0" dirty="0">
                    <a:latin typeface="+mj-lt"/>
                  </a:rPr>
                  <a:t>Sample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𝑑𝑁</m:t>
                        </m:r>
                      </m:num>
                      <m:den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de-DE" sz="2000" b="0" dirty="0">
                    <a:latin typeface="+mj-lt"/>
                  </a:rPr>
                  <a:t> </a:t>
                </a:r>
                <a:r>
                  <a:rPr lang="de-DE" sz="2000" b="0" dirty="0" err="1">
                    <a:latin typeface="+mj-lt"/>
                  </a:rPr>
                  <a:t>for</a:t>
                </a:r>
                <a:r>
                  <a:rPr lang="de-DE" sz="2000" b="0" dirty="0">
                    <a:latin typeface="+mj-lt"/>
                  </a:rPr>
                  <a:t> 4 </a:t>
                </a:r>
                <a:r>
                  <a:rPr lang="de-DE" sz="2000" b="0" dirty="0" err="1">
                    <a:latin typeface="+mj-lt"/>
                  </a:rPr>
                  <a:t>rap.units</a:t>
                </a:r>
                <a:r>
                  <a:rPr lang="de-DE" sz="2000" b="0" dirty="0">
                    <a:latin typeface="+mj-lt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b="0" dirty="0" err="1">
                    <a:latin typeface="+mj-lt"/>
                  </a:rPr>
                  <a:t>momenta</a:t>
                </a:r>
                <a:r>
                  <a:rPr lang="de-DE" sz="2000" b="0" dirty="0">
                    <a:latin typeface="+mj-lt"/>
                  </a:rPr>
                  <a:t>: (</a:t>
                </a:r>
                <a14:m>
                  <m:oMath xmlns:m="http://schemas.openxmlformats.org/officeDocument/2006/math">
                    <m:r>
                      <a:rPr lang="de-DE" sz="2000" b="0" i="0" smtClean="0">
                        <a:latin typeface="Cambria Math" panose="02040503050406030204" pitchFamily="18" charset="0"/>
                      </a:rPr>
                      <m:t>64</m:t>
                    </m:r>
                    <m:r>
                      <m:rPr>
                        <m:sty m:val="p"/>
                      </m:rPr>
                      <a:rPr lang="de-DE" sz="20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2000" b="0" i="0" smtClean="0">
                        <a:latin typeface="Cambria Math" panose="02040503050406030204" pitchFamily="18" charset="0"/>
                      </a:rPr>
                      <m:t>64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de-DE" sz="2000" b="0" dirty="0">
                    <a:latin typeface="+mj-lt"/>
                  </a:rPr>
                  <a:t>) </a:t>
                </a:r>
                <a:r>
                  <a:rPr lang="de-DE" sz="2000" b="0" dirty="0" err="1">
                    <a:latin typeface="+mj-lt"/>
                  </a:rPr>
                  <a:t>for</a:t>
                </a:r>
                <a:r>
                  <a:rPr lang="de-DE" sz="2000" b="0" dirty="0">
                    <a:latin typeface="+mj-lt"/>
                  </a:rPr>
                  <a:t> </a:t>
                </a:r>
                <a:r>
                  <a:rPr lang="de-DE" sz="2000" b="0" dirty="0"/>
                  <a:t>(</a:t>
                </a:r>
                <a14:m>
                  <m:oMath xmlns:m="http://schemas.openxmlformats.org/officeDocument/2006/math">
                    <m:r>
                      <a:rPr lang="de-DE" sz="2000" b="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de-DE" sz="2000" b="0" i="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de-DE" sz="2000" b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32</m:t>
                    </m:r>
                    <m:r>
                      <a:rPr lang="de-DE" sz="2000" b="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de-DE" sz="2000" b="0" dirty="0"/>
                  <a:t>) </a:t>
                </a:r>
                <a:r>
                  <a:rPr lang="de-DE" sz="2000" b="0" dirty="0" err="1">
                    <a:latin typeface="+mj-lt"/>
                  </a:rPr>
                  <a:t>lattice</a:t>
                </a:r>
                <a:endParaRPr lang="de-DE" sz="2000" b="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b="0" dirty="0">
                    <a:latin typeface="+mj-lt"/>
                  </a:rPr>
                  <a:t>Check </a:t>
                </a:r>
                <a:r>
                  <a:rPr lang="de-DE" sz="2000" b="0" dirty="0" err="1">
                    <a:latin typeface="+mj-lt"/>
                  </a:rPr>
                  <a:t>carefully</a:t>
                </a:r>
                <a:r>
                  <a:rPr lang="de-DE" sz="2000" b="0" dirty="0">
                    <a:latin typeface="+mj-lt"/>
                  </a:rPr>
                  <a:t> (</a:t>
                </a:r>
                <a:r>
                  <a:rPr lang="de-DE" sz="2000" b="0" dirty="0" err="1">
                    <a:latin typeface="+mj-lt"/>
                  </a:rPr>
                  <a:t>with</a:t>
                </a:r>
                <a:r>
                  <a:rPr lang="de-DE" sz="2000" b="0" dirty="0">
                    <a:latin typeface="+mj-lt"/>
                  </a:rPr>
                  <a:t> original </a:t>
                </a:r>
                <a:r>
                  <a:rPr lang="de-DE" sz="2000" b="0" dirty="0" err="1">
                    <a:latin typeface="+mj-lt"/>
                  </a:rPr>
                  <a:t>distribution</a:t>
                </a:r>
                <a:r>
                  <a:rPr lang="de-DE" sz="2000" b="0" dirty="0">
                    <a:latin typeface="+mj-lt"/>
                  </a:rPr>
                  <a:t>):</a:t>
                </a:r>
              </a:p>
              <a:p>
                <a:pPr marL="800100" lvl="1" indent="-342900">
                  <a:buFont typeface="Wingdings" panose="05000000000000000000" pitchFamily="2" charset="2"/>
                  <a:buChar char="ü"/>
                </a:pPr>
                <a:r>
                  <a:rPr lang="de-DE" sz="2000" b="0" dirty="0" err="1">
                    <a:latin typeface="+mj-lt"/>
                  </a:rPr>
                  <a:t>Energy</a:t>
                </a:r>
                <a:r>
                  <a:rPr lang="de-DE" sz="2000" b="0" dirty="0">
                    <a:latin typeface="+mj-lt"/>
                  </a:rPr>
                  <a:t> </a:t>
                </a:r>
                <a:r>
                  <a:rPr lang="de-DE" sz="2000" b="0" dirty="0" err="1">
                    <a:latin typeface="+mj-lt"/>
                  </a:rPr>
                  <a:t>density</a:t>
                </a:r>
                <a:endParaRPr lang="de-DE" sz="2000" b="0" dirty="0">
                  <a:latin typeface="+mj-lt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sz="2000" b="0" dirty="0">
                  <a:latin typeface="+mj-lt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de-DE" sz="2000" b="0" dirty="0">
                  <a:latin typeface="+mj-lt"/>
                </a:endParaRPr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324" y="1073150"/>
                <a:ext cx="2577419" cy="3579570"/>
              </a:xfrm>
              <a:prstGeom prst="rect">
                <a:avLst/>
              </a:prstGeom>
              <a:blipFill>
                <a:blip r:embed="rId4"/>
                <a:stretch>
                  <a:fillRect l="-5674" t="-341" r="-6147" b="-306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hteck: abgerundete Ecken 2"/>
          <p:cNvSpPr/>
          <p:nvPr/>
        </p:nvSpPr>
        <p:spPr bwMode="gray">
          <a:xfrm>
            <a:off x="5486400" y="992800"/>
            <a:ext cx="1414021" cy="2527050"/>
          </a:xfrm>
          <a:prstGeom prst="round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46000"/>
                </a:schemeClr>
              </a:gs>
              <a:gs pos="35000">
                <a:schemeClr val="accent2">
                  <a:tint val="37000"/>
                  <a:satMod val="300000"/>
                  <a:alpha val="47000"/>
                </a:schemeClr>
              </a:gs>
              <a:gs pos="100000">
                <a:schemeClr val="accent2">
                  <a:tint val="15000"/>
                  <a:satMod val="350000"/>
                  <a:alpha val="83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486400" y="1091945"/>
            <a:ext cx="141402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0" i="1" dirty="0" err="1"/>
              <a:t>observation</a:t>
            </a:r>
            <a:r>
              <a:rPr lang="de-DE" b="0" i="1" dirty="0"/>
              <a:t> </a:t>
            </a:r>
            <a:r>
              <a:rPr lang="de-DE" b="0" i="1" dirty="0" err="1"/>
              <a:t>window</a:t>
            </a:r>
            <a:r>
              <a:rPr lang="de-DE" b="0" i="1" dirty="0"/>
              <a:t>: </a:t>
            </a:r>
            <a:r>
              <a:rPr lang="de-DE" b="0" i="1" dirty="0" err="1"/>
              <a:t>midrapidity</a:t>
            </a:r>
            <a:r>
              <a:rPr lang="de-DE" b="0" i="1" dirty="0"/>
              <a:t> </a:t>
            </a:r>
            <a:r>
              <a:rPr lang="de-DE" b="0" i="1" dirty="0" err="1"/>
              <a:t>up</a:t>
            </a:r>
            <a:r>
              <a:rPr lang="de-DE" b="0" i="1" dirty="0"/>
              <a:t> </a:t>
            </a:r>
            <a:r>
              <a:rPr lang="de-DE" b="0" i="1" dirty="0" err="1"/>
              <a:t>to</a:t>
            </a:r>
            <a:r>
              <a:rPr lang="de-DE" b="0" i="1" dirty="0"/>
              <a:t> t~2fm/c</a:t>
            </a:r>
            <a:endParaRPr lang="de-DE" sz="1600" b="0" i="1" dirty="0"/>
          </a:p>
        </p:txBody>
      </p:sp>
      <p:sp>
        <p:nvSpPr>
          <p:cNvPr id="6" name="Textfeld 5"/>
          <p:cNvSpPr txBox="1"/>
          <p:nvPr/>
        </p:nvSpPr>
        <p:spPr>
          <a:xfrm>
            <a:off x="4956460" y="5813224"/>
            <a:ext cx="441160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0" dirty="0"/>
              <a:t>Input: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50 High </a:t>
            </a:r>
            <a:r>
              <a:rPr lang="de-DE" sz="1600" b="0" dirty="0" err="1"/>
              <a:t>Multiplicity</a:t>
            </a:r>
            <a:r>
              <a:rPr lang="de-DE" sz="1600" b="0" dirty="0"/>
              <a:t> </a:t>
            </a:r>
            <a:r>
              <a:rPr lang="de-DE" sz="1600" b="0" dirty="0" err="1"/>
              <a:t>p+Pb</a:t>
            </a:r>
            <a:r>
              <a:rPr lang="de-DE" sz="1600" b="0" dirty="0"/>
              <a:t> </a:t>
            </a:r>
            <a:r>
              <a:rPr lang="de-DE" sz="1600" b="0" dirty="0" err="1"/>
              <a:t>events</a:t>
            </a:r>
            <a:r>
              <a:rPr lang="de-DE" sz="1600" b="0" dirty="0"/>
              <a:t> @ 5 </a:t>
            </a:r>
            <a:r>
              <a:rPr lang="de-DE" sz="1600" b="0" dirty="0" err="1"/>
              <a:t>TeV</a:t>
            </a:r>
            <a:endParaRPr lang="de-DE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/>
              <a:t>50 Low </a:t>
            </a:r>
            <a:r>
              <a:rPr lang="de-DE" b="0" dirty="0" err="1"/>
              <a:t>Multiplicity</a:t>
            </a:r>
            <a:r>
              <a:rPr lang="de-DE" b="0" dirty="0"/>
              <a:t> </a:t>
            </a:r>
            <a:r>
              <a:rPr lang="de-DE" b="0" dirty="0" err="1"/>
              <a:t>p+Pb</a:t>
            </a:r>
            <a:r>
              <a:rPr lang="de-DE" b="0" dirty="0"/>
              <a:t> </a:t>
            </a:r>
            <a:r>
              <a:rPr lang="de-DE" b="0" dirty="0" err="1"/>
              <a:t>events</a:t>
            </a:r>
            <a:r>
              <a:rPr lang="de-DE" b="0" dirty="0"/>
              <a:t> @ 5 </a:t>
            </a:r>
            <a:r>
              <a:rPr lang="de-DE" b="0" dirty="0" err="1"/>
              <a:t>TeV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847658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A32D22F8-1D4C-4046-98C9-E5B923F0E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7456"/>
            <a:ext cx="9030164" cy="403880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91850" y="-40565"/>
            <a:ext cx="59671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200" i="1" dirty="0">
                <a:latin typeface="Bell MT" panose="02020503060305020303" pitchFamily="18" charset="0"/>
              </a:rPr>
              <a:t>Different </a:t>
            </a:r>
            <a:r>
              <a:rPr lang="de-DE" sz="3200" i="1" dirty="0" err="1">
                <a:latin typeface="Bell MT" panose="02020503060305020303" pitchFamily="18" charset="0"/>
              </a:rPr>
              <a:t>physics</a:t>
            </a:r>
            <a:endParaRPr lang="de-DE" sz="3200" i="1" dirty="0">
              <a:latin typeface="Bell MT" panose="02020503060305020303" pitchFamily="18" charset="0"/>
            </a:endParaRPr>
          </a:p>
          <a:p>
            <a:r>
              <a:rPr lang="de-DE" sz="3200" i="1" dirty="0">
                <a:latin typeface="Bell MT" panose="02020503060305020303" pitchFamily="18" charset="0"/>
              </a:rPr>
              <a:t>        in </a:t>
            </a:r>
            <a:r>
              <a:rPr lang="de-DE" sz="3200" i="1" dirty="0" err="1">
                <a:latin typeface="Bell MT" panose="02020503060305020303" pitchFamily="18" charset="0"/>
              </a:rPr>
              <a:t>smaller</a:t>
            </a:r>
            <a:r>
              <a:rPr lang="de-DE" sz="3200" i="1" dirty="0">
                <a:latin typeface="Bell MT" panose="02020503060305020303" pitchFamily="18" charset="0"/>
              </a:rPr>
              <a:t> </a:t>
            </a:r>
            <a:r>
              <a:rPr lang="de-DE" sz="3200" i="1" dirty="0" err="1">
                <a:latin typeface="Bell MT" panose="02020503060305020303" pitchFamily="18" charset="0"/>
              </a:rPr>
              <a:t>systems</a:t>
            </a:r>
            <a:r>
              <a:rPr lang="de-DE" sz="3200" i="1" dirty="0">
                <a:latin typeface="Bell MT" panose="02020503060305020303" pitchFamily="18" charset="0"/>
              </a:rPr>
              <a:t> (?)</a:t>
            </a:r>
          </a:p>
        </p:txBody>
      </p:sp>
      <p:sp>
        <p:nvSpPr>
          <p:cNvPr id="2" name="Ellipse 1"/>
          <p:cNvSpPr/>
          <p:nvPr/>
        </p:nvSpPr>
        <p:spPr bwMode="gray">
          <a:xfrm>
            <a:off x="1553830" y="1382585"/>
            <a:ext cx="336218" cy="33120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3" name="Ellipse 2"/>
          <p:cNvSpPr/>
          <p:nvPr/>
        </p:nvSpPr>
        <p:spPr bwMode="gray">
          <a:xfrm>
            <a:off x="3365392" y="1363579"/>
            <a:ext cx="306371" cy="3222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4" name="Pfeil: nach rechts 3"/>
          <p:cNvSpPr/>
          <p:nvPr/>
        </p:nvSpPr>
        <p:spPr bwMode="gray">
          <a:xfrm>
            <a:off x="1913641" y="1354940"/>
            <a:ext cx="669302" cy="386499"/>
          </a:xfrm>
          <a:prstGeom prst="rightArrow">
            <a:avLst/>
          </a:prstGeom>
          <a:solidFill>
            <a:srgbClr val="FA920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9" name="Pfeil: nach rechts 8"/>
          <p:cNvSpPr/>
          <p:nvPr/>
        </p:nvSpPr>
        <p:spPr bwMode="gray">
          <a:xfrm rot="10800000">
            <a:off x="2656782" y="1354939"/>
            <a:ext cx="688157" cy="386500"/>
          </a:xfrm>
          <a:prstGeom prst="rightArrow">
            <a:avLst/>
          </a:prstGeom>
          <a:solidFill>
            <a:srgbClr val="FA920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5901607" y="1146191"/>
            <a:ext cx="2446924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800" b="0" dirty="0"/>
              <a:t>Initial </a:t>
            </a:r>
            <a:r>
              <a:rPr lang="de-DE" sz="2800" b="0" dirty="0" err="1"/>
              <a:t>state</a:t>
            </a:r>
            <a:r>
              <a:rPr lang="de-DE" sz="2800" b="0" dirty="0"/>
              <a:t> </a:t>
            </a:r>
            <a:r>
              <a:rPr lang="de-DE" sz="2800" b="0" dirty="0" err="1"/>
              <a:t>momentum</a:t>
            </a:r>
            <a:r>
              <a:rPr lang="de-DE" sz="2800" b="0" dirty="0"/>
              <a:t> </a:t>
            </a:r>
            <a:r>
              <a:rPr lang="de-DE" sz="2800" b="0" dirty="0" err="1"/>
              <a:t>correlations</a:t>
            </a:r>
            <a:endParaRPr lang="de-DE" sz="2800" dirty="0"/>
          </a:p>
          <a:p>
            <a:endParaRPr lang="de-DE" sz="2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168D949-1375-4363-B6C8-AFDDF9AEB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045" y="1146191"/>
            <a:ext cx="1406400" cy="1243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BF3CACC-7C0B-44E1-91FA-87A267687A4D}"/>
              </a:ext>
            </a:extLst>
          </p:cNvPr>
          <p:cNvSpPr txBox="1"/>
          <p:nvPr/>
        </p:nvSpPr>
        <p:spPr>
          <a:xfrm>
            <a:off x="6513922" y="6470410"/>
            <a:ext cx="109350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/>
              <a:t>Picture </a:t>
            </a:r>
            <a:r>
              <a:rPr lang="de-DE" sz="1200" dirty="0" err="1"/>
              <a:t>by</a:t>
            </a:r>
            <a:r>
              <a:rPr lang="de-DE" sz="1200" dirty="0"/>
              <a:t> </a:t>
            </a:r>
            <a:r>
              <a:rPr lang="de-DE" sz="1200" dirty="0" err="1"/>
              <a:t>S.Schlichting</a:t>
            </a:r>
            <a:endParaRPr lang="de-DE" sz="12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DDF0517-E00B-4636-B574-08A21A3A283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07" y="2329344"/>
            <a:ext cx="1976370" cy="317408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CD94A76-4ACE-4A3E-A4D3-D6ACE8B2B740}"/>
              </a:ext>
            </a:extLst>
          </p:cNvPr>
          <p:cNvSpPr txBox="1"/>
          <p:nvPr/>
        </p:nvSpPr>
        <p:spPr>
          <a:xfrm>
            <a:off x="1407879" y="1839776"/>
            <a:ext cx="28305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Proton-proton </a:t>
            </a:r>
            <a:r>
              <a:rPr lang="de-DE" sz="1600" dirty="0" err="1"/>
              <a:t>collisions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480179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>
            <a:extLst>
              <a:ext uri="{FF2B5EF4-FFF2-40B4-BE49-F238E27FC236}">
                <a16:creationId xmlns:a16="http://schemas.microsoft.com/office/drawing/2014/main" id="{5930805A-DFC2-4121-A9B1-2CDF30DAD2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5" t="7957"/>
          <a:stretch/>
        </p:blipFill>
        <p:spPr>
          <a:xfrm>
            <a:off x="5545" y="4590852"/>
            <a:ext cx="2494978" cy="2098361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6173">
            <a:off x="2878374" y="3966262"/>
            <a:ext cx="3228940" cy="226025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008668" y="206829"/>
            <a:ext cx="608792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200" i="1" dirty="0">
                <a:latin typeface="Bell MT" panose="02020503060305020303" pitchFamily="18" charset="0"/>
              </a:rPr>
              <a:t>Proton-Heavy-</a:t>
            </a:r>
            <a:r>
              <a:rPr lang="de-DE" sz="3200" i="1" dirty="0" err="1">
                <a:latin typeface="Bell MT" panose="02020503060305020303" pitchFamily="18" charset="0"/>
              </a:rPr>
              <a:t>ion</a:t>
            </a:r>
            <a:r>
              <a:rPr lang="de-DE" sz="3200" i="1" dirty="0">
                <a:latin typeface="Bell MT" panose="02020503060305020303" pitchFamily="18" charset="0"/>
              </a:rPr>
              <a:t> (</a:t>
            </a:r>
            <a:r>
              <a:rPr lang="de-DE" sz="3200" i="1" dirty="0" err="1">
                <a:latin typeface="Bell MT" panose="02020503060305020303" pitchFamily="18" charset="0"/>
              </a:rPr>
              <a:t>pA</a:t>
            </a:r>
            <a:r>
              <a:rPr lang="de-DE" sz="3200" i="1" dirty="0">
                <a:latin typeface="Bell MT" panose="02020503060305020303" pitchFamily="18" charset="0"/>
              </a:rPr>
              <a:t>) </a:t>
            </a:r>
            <a:r>
              <a:rPr lang="de-DE" sz="3200" i="1" dirty="0" err="1">
                <a:latin typeface="Bell MT" panose="02020503060305020303" pitchFamily="18" charset="0"/>
              </a:rPr>
              <a:t>collisions</a:t>
            </a:r>
            <a:endParaRPr lang="de-DE" sz="3200" i="1" dirty="0">
              <a:latin typeface="Bell MT" panose="02020503060305020303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" t="67265" r="66485" b="25736"/>
          <a:stretch/>
        </p:blipFill>
        <p:spPr>
          <a:xfrm>
            <a:off x="4442384" y="1784789"/>
            <a:ext cx="2044046" cy="454638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 bwMode="gray">
          <a:xfrm>
            <a:off x="807558" y="1784788"/>
            <a:ext cx="436780" cy="45463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3" name="Ellipse 2"/>
          <p:cNvSpPr/>
          <p:nvPr/>
        </p:nvSpPr>
        <p:spPr bwMode="gray">
          <a:xfrm>
            <a:off x="2675638" y="1055802"/>
            <a:ext cx="395926" cy="212103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4" name="Pfeil: nach rechts 3"/>
          <p:cNvSpPr/>
          <p:nvPr/>
        </p:nvSpPr>
        <p:spPr bwMode="gray">
          <a:xfrm>
            <a:off x="1244339" y="1838227"/>
            <a:ext cx="669302" cy="386499"/>
          </a:xfrm>
          <a:prstGeom prst="rightArrow">
            <a:avLst/>
          </a:prstGeom>
          <a:solidFill>
            <a:srgbClr val="FA920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9" name="Pfeil: nach rechts 8"/>
          <p:cNvSpPr/>
          <p:nvPr/>
        </p:nvSpPr>
        <p:spPr bwMode="gray">
          <a:xfrm rot="10800000">
            <a:off x="1987480" y="1838226"/>
            <a:ext cx="688157" cy="386500"/>
          </a:xfrm>
          <a:prstGeom prst="rightArrow">
            <a:avLst/>
          </a:prstGeom>
          <a:solidFill>
            <a:srgbClr val="FA920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07010" y="3176833"/>
            <a:ext cx="227499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Proton - Lead </a:t>
            </a:r>
            <a:r>
              <a:rPr lang="de-DE" sz="1600" dirty="0" err="1"/>
              <a:t>collision</a:t>
            </a:r>
            <a:endParaRPr lang="de-DE" sz="1600" dirty="0"/>
          </a:p>
        </p:txBody>
      </p:sp>
      <p:sp>
        <p:nvSpPr>
          <p:cNvPr id="11" name="Ellipse 10"/>
          <p:cNvSpPr/>
          <p:nvPr/>
        </p:nvSpPr>
        <p:spPr bwMode="gray">
          <a:xfrm>
            <a:off x="4597925" y="992108"/>
            <a:ext cx="395926" cy="2121031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2" name="Ellipse 11"/>
          <p:cNvSpPr/>
          <p:nvPr/>
        </p:nvSpPr>
        <p:spPr bwMode="gray">
          <a:xfrm>
            <a:off x="5945959" y="1768801"/>
            <a:ext cx="395926" cy="454638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3" name="Pfeil: nach rechts 12"/>
          <p:cNvSpPr/>
          <p:nvPr/>
        </p:nvSpPr>
        <p:spPr bwMode="gray">
          <a:xfrm rot="10800000">
            <a:off x="4070812" y="1818857"/>
            <a:ext cx="456414" cy="386500"/>
          </a:xfrm>
          <a:prstGeom prst="rightArrow">
            <a:avLst/>
          </a:prstGeom>
          <a:solidFill>
            <a:srgbClr val="FA920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4" name="Pfeil: nach rechts 13"/>
          <p:cNvSpPr/>
          <p:nvPr/>
        </p:nvSpPr>
        <p:spPr bwMode="gray">
          <a:xfrm>
            <a:off x="6344234" y="1833498"/>
            <a:ext cx="427351" cy="386499"/>
          </a:xfrm>
          <a:prstGeom prst="rightArrow">
            <a:avLst/>
          </a:prstGeom>
          <a:solidFill>
            <a:srgbClr val="FA920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149391" y="1309134"/>
            <a:ext cx="7557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Mini-QGP ?</a:t>
            </a:r>
          </a:p>
        </p:txBody>
      </p:sp>
      <p:sp>
        <p:nvSpPr>
          <p:cNvPr id="17" name="Pfeil: nach rechts 16"/>
          <p:cNvSpPr/>
          <p:nvPr/>
        </p:nvSpPr>
        <p:spPr bwMode="gray">
          <a:xfrm rot="20155473">
            <a:off x="4918037" y="4142751"/>
            <a:ext cx="1488239" cy="288448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8" name="Pfeil: nach rechts 17"/>
          <p:cNvSpPr/>
          <p:nvPr/>
        </p:nvSpPr>
        <p:spPr bwMode="gray">
          <a:xfrm>
            <a:off x="5063765" y="4835951"/>
            <a:ext cx="1619840" cy="318195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9" name="Pfeil: nach rechts 18"/>
          <p:cNvSpPr/>
          <p:nvPr/>
        </p:nvSpPr>
        <p:spPr bwMode="gray">
          <a:xfrm rot="1217550">
            <a:off x="4943699" y="5530551"/>
            <a:ext cx="1592193" cy="31224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20" name="Pfeil: nach rechts 19"/>
          <p:cNvSpPr/>
          <p:nvPr/>
        </p:nvSpPr>
        <p:spPr bwMode="gray">
          <a:xfrm rot="10800000">
            <a:off x="2481601" y="4835951"/>
            <a:ext cx="1619840" cy="318195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21" name="Pfeil: nach rechts 20"/>
          <p:cNvSpPr/>
          <p:nvPr/>
        </p:nvSpPr>
        <p:spPr bwMode="gray">
          <a:xfrm rot="9472919">
            <a:off x="2675834" y="5586118"/>
            <a:ext cx="1592193" cy="31224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22" name="Pfeil: nach rechts 21"/>
          <p:cNvSpPr/>
          <p:nvPr/>
        </p:nvSpPr>
        <p:spPr bwMode="gray">
          <a:xfrm rot="12559559">
            <a:off x="2787427" y="4105512"/>
            <a:ext cx="1488239" cy="288448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24" name="Pfeil: nach rechts 23"/>
          <p:cNvSpPr/>
          <p:nvPr/>
        </p:nvSpPr>
        <p:spPr bwMode="gray">
          <a:xfrm rot="16200000">
            <a:off x="4356796" y="3846458"/>
            <a:ext cx="461286" cy="265839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25" name="Pfeil: nach rechts 24"/>
          <p:cNvSpPr/>
          <p:nvPr/>
        </p:nvSpPr>
        <p:spPr bwMode="gray">
          <a:xfrm rot="5400000">
            <a:off x="4345439" y="5915159"/>
            <a:ext cx="461286" cy="265839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6770589" y="4374037"/>
            <a:ext cx="230271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solidFill>
                  <a:srgbClr val="31800E"/>
                </a:solidFill>
              </a:rPr>
              <a:t>Large </a:t>
            </a:r>
            <a:r>
              <a:rPr lang="de-DE" sz="1600" dirty="0" err="1">
                <a:solidFill>
                  <a:srgbClr val="31800E"/>
                </a:solidFill>
              </a:rPr>
              <a:t>momenta</a:t>
            </a:r>
            <a:r>
              <a:rPr lang="de-DE" sz="1600" dirty="0">
                <a:solidFill>
                  <a:srgbClr val="31800E"/>
                </a:solidFill>
              </a:rPr>
              <a:t> due </a:t>
            </a:r>
            <a:r>
              <a:rPr lang="de-DE" sz="1600" dirty="0" err="1">
                <a:solidFill>
                  <a:srgbClr val="31800E"/>
                </a:solidFill>
              </a:rPr>
              <a:t>to</a:t>
            </a:r>
            <a:r>
              <a:rPr lang="de-DE" sz="1600" dirty="0">
                <a:solidFill>
                  <a:srgbClr val="31800E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31800E"/>
                </a:solidFill>
              </a:rPr>
              <a:t>pressure</a:t>
            </a:r>
            <a:r>
              <a:rPr lang="de-DE" sz="1600" dirty="0">
                <a:solidFill>
                  <a:srgbClr val="31800E"/>
                </a:solidFill>
              </a:rPr>
              <a:t> </a:t>
            </a:r>
            <a:r>
              <a:rPr lang="de-DE" sz="1600" dirty="0" err="1">
                <a:solidFill>
                  <a:srgbClr val="31800E"/>
                </a:solidFill>
              </a:rPr>
              <a:t>gradient</a:t>
            </a:r>
            <a:r>
              <a:rPr lang="de-DE" sz="1600" dirty="0">
                <a:solidFill>
                  <a:srgbClr val="31800E"/>
                </a:solidFill>
              </a:rPr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1800E"/>
                </a:solidFill>
              </a:rPr>
              <a:t>Initial </a:t>
            </a:r>
            <a:r>
              <a:rPr lang="de-DE" dirty="0" err="1">
                <a:solidFill>
                  <a:srgbClr val="31800E"/>
                </a:solidFill>
              </a:rPr>
              <a:t>state</a:t>
            </a:r>
            <a:r>
              <a:rPr lang="de-DE" dirty="0">
                <a:solidFill>
                  <a:srgbClr val="31800E"/>
                </a:solidFill>
              </a:rPr>
              <a:t> </a:t>
            </a:r>
            <a:r>
              <a:rPr lang="de-DE" dirty="0" err="1">
                <a:solidFill>
                  <a:srgbClr val="31800E"/>
                </a:solidFill>
              </a:rPr>
              <a:t>momentum</a:t>
            </a:r>
            <a:r>
              <a:rPr lang="de-DE" dirty="0">
                <a:solidFill>
                  <a:srgbClr val="31800E"/>
                </a:solidFill>
              </a:rPr>
              <a:t> </a:t>
            </a:r>
            <a:r>
              <a:rPr lang="de-DE" dirty="0" err="1">
                <a:solidFill>
                  <a:srgbClr val="31800E"/>
                </a:solidFill>
              </a:rPr>
              <a:t>configuration</a:t>
            </a:r>
            <a:r>
              <a:rPr lang="de-DE" dirty="0">
                <a:solidFill>
                  <a:srgbClr val="31800E"/>
                </a:solidFill>
              </a:rPr>
              <a:t> ?</a:t>
            </a:r>
            <a:endParaRPr lang="de-DE" sz="1600" dirty="0">
              <a:solidFill>
                <a:srgbClr val="31800E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3788006" y="3382496"/>
            <a:ext cx="173924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solidFill>
                  <a:srgbClr val="31800E"/>
                </a:solidFill>
              </a:rPr>
              <a:t>Small </a:t>
            </a:r>
            <a:r>
              <a:rPr lang="de-DE" sz="1600" dirty="0" err="1">
                <a:solidFill>
                  <a:srgbClr val="31800E"/>
                </a:solidFill>
              </a:rPr>
              <a:t>momenta</a:t>
            </a:r>
            <a:endParaRPr lang="de-DE" sz="1600" dirty="0">
              <a:solidFill>
                <a:srgbClr val="31800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7"/>
              <p:cNvSpPr txBox="1"/>
              <p:nvPr/>
            </p:nvSpPr>
            <p:spPr>
              <a:xfrm>
                <a:off x="6456946" y="2975307"/>
                <a:ext cx="2563685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dirty="0"/>
                  <a:t>Momentum </a:t>
                </a:r>
                <a:r>
                  <a:rPr lang="de-DE" dirty="0" err="1"/>
                  <a:t>asymmetry</a:t>
                </a:r>
                <a:r>
                  <a:rPr lang="de-DE" dirty="0"/>
                  <a:t> </a:t>
                </a:r>
                <a:r>
                  <a:rPr lang="de-DE" dirty="0" err="1"/>
                  <a:t>measurable</a:t>
                </a:r>
                <a:r>
                  <a:rPr lang="de-DE" dirty="0"/>
                  <a:t>:</a:t>
                </a:r>
              </a:p>
              <a:p>
                <a:r>
                  <a:rPr lang="de-DE" dirty="0"/>
                  <a:t>„</a:t>
                </a:r>
                <a:r>
                  <a:rPr lang="de-DE" dirty="0" err="1"/>
                  <a:t>elliptic</a:t>
                </a:r>
                <a:r>
                  <a:rPr lang="de-DE" dirty="0"/>
                  <a:t> </a:t>
                </a:r>
                <a:r>
                  <a:rPr lang="de-DE" dirty="0" err="1"/>
                  <a:t>flow</a:t>
                </a:r>
                <a:r>
                  <a:rPr lang="de-DE" dirty="0"/>
                  <a:t>“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de-DE" sz="2000" dirty="0"/>
              </a:p>
            </p:txBody>
          </p:sp>
        </mc:Choice>
        <mc:Fallback xmlns="">
          <p:sp>
            <p:nvSpPr>
              <p:cNvPr id="28" name="Textfeld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946" y="2975307"/>
                <a:ext cx="2563685" cy="738664"/>
              </a:xfrm>
              <a:prstGeom prst="rect">
                <a:avLst/>
              </a:prstGeom>
              <a:blipFill>
                <a:blip r:embed="rId5"/>
                <a:stretch>
                  <a:fillRect l="-4751" t="-8264" b="-165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5008751" y="6186612"/>
            <a:ext cx="268428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Shape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hot</a:t>
            </a:r>
            <a:r>
              <a:rPr lang="de-DE" sz="1600" dirty="0"/>
              <a:t> </a:t>
            </a:r>
            <a:r>
              <a:rPr lang="de-DE" sz="1600" dirty="0" err="1"/>
              <a:t>center</a:t>
            </a:r>
            <a:r>
              <a:rPr lang="de-DE" sz="1600" dirty="0"/>
              <a:t> </a:t>
            </a:r>
            <a:r>
              <a:rPr lang="de-DE" sz="1600" dirty="0" err="1"/>
              <a:t>fluctuates</a:t>
            </a:r>
            <a:r>
              <a:rPr lang="de-DE" sz="1600" dirty="0"/>
              <a:t> </a:t>
            </a:r>
            <a:r>
              <a:rPr lang="de-DE" sz="1600" dirty="0" err="1"/>
              <a:t>event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</a:t>
            </a:r>
            <a:r>
              <a:rPr lang="de-DE" sz="1600" dirty="0" err="1"/>
              <a:t>event</a:t>
            </a:r>
            <a:endParaRPr lang="de-DE" sz="1600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FFFCA4F2-FB05-4879-AC25-703E2FB5EBD0}"/>
              </a:ext>
            </a:extLst>
          </p:cNvPr>
          <p:cNvSpPr txBox="1"/>
          <p:nvPr/>
        </p:nvSpPr>
        <p:spPr>
          <a:xfrm>
            <a:off x="7438538" y="1276358"/>
            <a:ext cx="154334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only</a:t>
            </a:r>
            <a:r>
              <a:rPr lang="de-DE" sz="1600" dirty="0"/>
              <a:t> </a:t>
            </a:r>
          </a:p>
          <a:p>
            <a:r>
              <a:rPr lang="de-DE" sz="1600" dirty="0"/>
              <a:t>„initial </a:t>
            </a:r>
            <a:r>
              <a:rPr lang="de-DE" sz="1600" dirty="0" err="1"/>
              <a:t>state</a:t>
            </a:r>
            <a:r>
              <a:rPr lang="de-DE" sz="1600" dirty="0"/>
              <a:t>“?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DF45096A-CCD7-4CC4-A0EC-892ACE7165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3034" y="1757610"/>
            <a:ext cx="811721" cy="717413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879B44B-F850-4401-B69D-7DBA137CA13A}"/>
              </a:ext>
            </a:extLst>
          </p:cNvPr>
          <p:cNvSpPr/>
          <p:nvPr/>
        </p:nvSpPr>
        <p:spPr bwMode="gray">
          <a:xfrm>
            <a:off x="14972" y="4524866"/>
            <a:ext cx="267636" cy="354676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D1F63EE4-12EF-4291-828E-C0D1ADB1FB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9" t="490" r="32887" b="89942"/>
          <a:stretch/>
        </p:blipFill>
        <p:spPr>
          <a:xfrm>
            <a:off x="0" y="6672372"/>
            <a:ext cx="2154024" cy="192629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2AFBE71A-A817-4041-9E53-89671F6F5E90}"/>
              </a:ext>
            </a:extLst>
          </p:cNvPr>
          <p:cNvSpPr txBox="1"/>
          <p:nvPr/>
        </p:nvSpPr>
        <p:spPr>
          <a:xfrm>
            <a:off x="53014" y="4098409"/>
            <a:ext cx="257537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Also </a:t>
            </a:r>
            <a:r>
              <a:rPr lang="de-DE" dirty="0" err="1"/>
              <a:t>long</a:t>
            </a:r>
            <a:r>
              <a:rPr lang="de-DE" dirty="0"/>
              <a:t>-range </a:t>
            </a:r>
            <a:r>
              <a:rPr lang="de-DE" dirty="0" err="1"/>
              <a:t>correlations</a:t>
            </a:r>
            <a:r>
              <a:rPr lang="de-DE" dirty="0"/>
              <a:t>: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256549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907608" y="209415"/>
            <a:ext cx="319153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200" i="1" dirty="0" err="1">
                <a:latin typeface="Bell MT" panose="02020503060305020303" pitchFamily="18" charset="0"/>
              </a:rPr>
              <a:t>Our</a:t>
            </a:r>
            <a:r>
              <a:rPr lang="de-DE" sz="3200" i="1" dirty="0">
                <a:latin typeface="Bell MT" panose="02020503060305020303" pitchFamily="18" charset="0"/>
              </a:rPr>
              <a:t> </a:t>
            </a:r>
            <a:r>
              <a:rPr lang="de-DE" sz="3200" i="1" dirty="0" err="1">
                <a:latin typeface="Bell MT" panose="02020503060305020303" pitchFamily="18" charset="0"/>
              </a:rPr>
              <a:t>model</a:t>
            </a:r>
            <a:endParaRPr lang="de-DE" sz="3200" i="1" dirty="0">
              <a:latin typeface="Bell MT" panose="02020503060305020303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95924"/>
            <a:ext cx="4600090" cy="2562076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05771" y="983087"/>
            <a:ext cx="8795207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4000" dirty="0">
                <a:solidFill>
                  <a:srgbClr val="FF0000"/>
                </a:solidFill>
                <a:latin typeface="Bell MT" panose="02020503060305020303" pitchFamily="18" charset="0"/>
              </a:rPr>
              <a:t>initial</a:t>
            </a:r>
            <a:r>
              <a:rPr lang="de-DE" sz="4000" dirty="0">
                <a:latin typeface="Bell MT" panose="02020503060305020303" pitchFamily="18" charset="0"/>
              </a:rPr>
              <a:t> </a:t>
            </a:r>
            <a:r>
              <a:rPr lang="de-DE" sz="4000" dirty="0" err="1">
                <a:latin typeface="Bell MT" panose="02020503060305020303" pitchFamily="18" charset="0"/>
              </a:rPr>
              <a:t>state</a:t>
            </a:r>
            <a:r>
              <a:rPr lang="de-DE" sz="4000" dirty="0">
                <a:latin typeface="Bell MT" panose="02020503060305020303" pitchFamily="18" charset="0"/>
              </a:rPr>
              <a:t> </a:t>
            </a:r>
            <a:r>
              <a:rPr lang="de-DE" sz="4000" dirty="0" err="1">
                <a:latin typeface="Bell MT" panose="02020503060305020303" pitchFamily="18" charset="0"/>
              </a:rPr>
              <a:t>with</a:t>
            </a:r>
            <a:r>
              <a:rPr lang="de-DE" sz="4000" dirty="0">
                <a:latin typeface="Bell MT" panose="02020503060305020303" pitchFamily="18" charset="0"/>
              </a:rPr>
              <a:t> </a:t>
            </a:r>
            <a:r>
              <a:rPr lang="de-DE" sz="4000" dirty="0" err="1">
                <a:latin typeface="Bell MT" panose="02020503060305020303" pitchFamily="18" charset="0"/>
              </a:rPr>
              <a:t>interactions</a:t>
            </a:r>
            <a:r>
              <a:rPr lang="de-DE" sz="4000" dirty="0">
                <a:latin typeface="Bell MT" panose="02020503060305020303" pitchFamily="18" charset="0"/>
              </a:rPr>
              <a:t>   		</a:t>
            </a:r>
            <a:r>
              <a:rPr lang="de-DE" sz="2800" dirty="0">
                <a:latin typeface="Bell MT" panose="02020503060305020303" pitchFamily="18" charset="0"/>
              </a:rPr>
              <a:t>(</a:t>
            </a:r>
            <a:r>
              <a:rPr lang="de-DE" sz="2800" dirty="0" err="1">
                <a:latin typeface="Bell MT" panose="02020503060305020303" pitchFamily="18" charset="0"/>
              </a:rPr>
              <a:t>Glasma</a:t>
            </a:r>
            <a:r>
              <a:rPr lang="de-DE" sz="2800" dirty="0">
                <a:latin typeface="Bell MT" panose="02020503060305020303" pitchFamily="18" charset="0"/>
              </a:rPr>
              <a:t>: „IP-</a:t>
            </a:r>
            <a:r>
              <a:rPr lang="de-DE" sz="2800" dirty="0" err="1">
                <a:latin typeface="Bell MT" panose="02020503060305020303" pitchFamily="18" charset="0"/>
              </a:rPr>
              <a:t>Glasma</a:t>
            </a:r>
            <a:r>
              <a:rPr lang="de-DE" sz="2800" dirty="0">
                <a:latin typeface="Bell MT" panose="02020503060305020303" pitchFamily="18" charset="0"/>
              </a:rPr>
              <a:t>“) </a:t>
            </a:r>
            <a:endParaRPr lang="de-DE" sz="4000" dirty="0">
              <a:latin typeface="Bell MT" panose="02020503060305020303" pitchFamily="18" charset="0"/>
            </a:endParaRPr>
          </a:p>
          <a:p>
            <a:r>
              <a:rPr lang="de-DE" sz="4800" dirty="0">
                <a:latin typeface="Bell MT" panose="02020503060305020303" pitchFamily="18" charset="0"/>
              </a:rPr>
              <a:t>  + </a:t>
            </a:r>
            <a:r>
              <a:rPr lang="de-DE" sz="4800" dirty="0">
                <a:solidFill>
                  <a:schemeClr val="accent1"/>
                </a:solidFill>
                <a:latin typeface="Bell MT" panose="02020503060305020303" pitchFamily="18" charset="0"/>
              </a:rPr>
              <a:t>final</a:t>
            </a:r>
            <a:r>
              <a:rPr lang="de-DE" sz="4800" dirty="0">
                <a:latin typeface="Bell MT" panose="02020503060305020303" pitchFamily="18" charset="0"/>
              </a:rPr>
              <a:t> </a:t>
            </a:r>
            <a:r>
              <a:rPr lang="de-DE" sz="4800" dirty="0" err="1">
                <a:latin typeface="Bell MT" panose="02020503060305020303" pitchFamily="18" charset="0"/>
              </a:rPr>
              <a:t>state</a:t>
            </a:r>
            <a:r>
              <a:rPr lang="de-DE" sz="4800" dirty="0">
                <a:latin typeface="Bell MT" panose="02020503060305020303" pitchFamily="18" charset="0"/>
              </a:rPr>
              <a:t> </a:t>
            </a:r>
            <a:r>
              <a:rPr lang="de-DE" sz="4800" dirty="0" err="1">
                <a:latin typeface="Bell MT" panose="02020503060305020303" pitchFamily="18" charset="0"/>
              </a:rPr>
              <a:t>with</a:t>
            </a:r>
            <a:r>
              <a:rPr lang="de-DE" sz="4800" dirty="0">
                <a:latin typeface="Bell MT" panose="02020503060305020303" pitchFamily="18" charset="0"/>
              </a:rPr>
              <a:t> </a:t>
            </a:r>
            <a:r>
              <a:rPr lang="de-DE" sz="4800" dirty="0" err="1">
                <a:latin typeface="Bell MT" panose="02020503060305020303" pitchFamily="18" charset="0"/>
              </a:rPr>
              <a:t>interactions</a:t>
            </a:r>
            <a:r>
              <a:rPr lang="de-DE" sz="4800" dirty="0">
                <a:latin typeface="Bell MT" panose="02020503060305020303" pitchFamily="18" charset="0"/>
              </a:rPr>
              <a:t> </a:t>
            </a:r>
          </a:p>
          <a:p>
            <a:r>
              <a:rPr lang="de-DE" sz="4800" dirty="0">
                <a:latin typeface="Bell MT" panose="02020503060305020303" pitchFamily="18" charset="0"/>
              </a:rPr>
              <a:t>	</a:t>
            </a:r>
            <a:r>
              <a:rPr lang="de-DE" sz="2800" dirty="0">
                <a:latin typeface="Bell MT" panose="02020503060305020303" pitchFamily="18" charset="0"/>
              </a:rPr>
              <a:t>(</a:t>
            </a:r>
            <a:r>
              <a:rPr lang="de-DE" sz="2800" dirty="0" err="1">
                <a:latin typeface="Bell MT" panose="02020503060305020303" pitchFamily="18" charset="0"/>
              </a:rPr>
              <a:t>parton</a:t>
            </a:r>
            <a:r>
              <a:rPr lang="de-DE" sz="2800" dirty="0">
                <a:latin typeface="Bell MT" panose="02020503060305020303" pitchFamily="18" charset="0"/>
              </a:rPr>
              <a:t> </a:t>
            </a:r>
            <a:r>
              <a:rPr lang="de-DE" sz="2800" dirty="0" err="1">
                <a:latin typeface="Bell MT" panose="02020503060305020303" pitchFamily="18" charset="0"/>
              </a:rPr>
              <a:t>cascade</a:t>
            </a:r>
            <a:r>
              <a:rPr lang="de-DE" sz="2800" dirty="0">
                <a:latin typeface="Bell MT" panose="02020503060305020303" pitchFamily="18" charset="0"/>
              </a:rPr>
              <a:t>: „BAMPS“)</a:t>
            </a:r>
            <a:r>
              <a:rPr lang="de-DE" sz="4800" dirty="0">
                <a:latin typeface="Bell MT" panose="02020503060305020303" pitchFamily="18" charset="0"/>
              </a:rPr>
              <a:t>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" t="56198" r="66158" b="11008"/>
          <a:stretch/>
        </p:blipFill>
        <p:spPr>
          <a:xfrm>
            <a:off x="7212067" y="4033418"/>
            <a:ext cx="1931933" cy="147505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220" y="4143557"/>
            <a:ext cx="2123474" cy="125478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609707" y="5442694"/>
            <a:ext cx="148943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Time: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531370" y="5438175"/>
            <a:ext cx="14522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</a:rPr>
              <a:t>0-0.2 </a:t>
            </a:r>
            <a:r>
              <a:rPr lang="de-DE" sz="2400" dirty="0" err="1">
                <a:solidFill>
                  <a:srgbClr val="FF0000"/>
                </a:solidFill>
              </a:rPr>
              <a:t>fm</a:t>
            </a:r>
            <a:r>
              <a:rPr lang="de-DE" sz="2400" dirty="0">
                <a:solidFill>
                  <a:srgbClr val="FF0000"/>
                </a:solidFill>
              </a:rPr>
              <a:t>/c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485635" y="5470214"/>
            <a:ext cx="20648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>
                <a:solidFill>
                  <a:schemeClr val="accent1"/>
                </a:solidFill>
              </a:rPr>
              <a:t>0.2 – 2 </a:t>
            </a:r>
            <a:r>
              <a:rPr lang="de-DE" sz="2400" dirty="0" err="1">
                <a:solidFill>
                  <a:schemeClr val="accent1"/>
                </a:solidFill>
              </a:rPr>
              <a:t>fm</a:t>
            </a:r>
            <a:r>
              <a:rPr lang="de-DE" sz="2400" dirty="0">
                <a:solidFill>
                  <a:schemeClr val="accent1"/>
                </a:solidFill>
              </a:rPr>
              <a:t>/c</a:t>
            </a:r>
          </a:p>
        </p:txBody>
      </p:sp>
    </p:spTree>
    <p:extLst>
      <p:ext uri="{BB962C8B-B14F-4D97-AF65-F5344CB8AC3E}">
        <p14:creationId xmlns:p14="http://schemas.microsoft.com/office/powerpoint/2010/main" val="610424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4" t="11924" r="23333" b="15162"/>
          <a:stretch/>
        </p:blipFill>
        <p:spPr>
          <a:xfrm>
            <a:off x="2960849" y="4711184"/>
            <a:ext cx="1753605" cy="165553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367" y="1193284"/>
            <a:ext cx="1740003" cy="1315442"/>
          </a:xfrm>
          <a:prstGeom prst="rect">
            <a:avLst/>
          </a:prstGeom>
        </p:spPr>
      </p:pic>
      <p:sp>
        <p:nvSpPr>
          <p:cNvPr id="33794" name="Titel 3"/>
          <p:cNvSpPr>
            <a:spLocks noGrp="1"/>
          </p:cNvSpPr>
          <p:nvPr>
            <p:ph type="title"/>
          </p:nvPr>
        </p:nvSpPr>
        <p:spPr>
          <a:xfrm>
            <a:off x="47015" y="-201502"/>
            <a:ext cx="7521051" cy="828675"/>
          </a:xfrm>
        </p:spPr>
        <p:txBody>
          <a:bodyPr lIns="91350" tIns="45677" rIns="91350" bIns="45677"/>
          <a:lstStyle/>
          <a:p>
            <a:pPr eaLnBrk="1" hangingPunct="1"/>
            <a:r>
              <a:rPr lang="de-DE" altLang="de-DE" dirty="0">
                <a:solidFill>
                  <a:srgbClr val="FF0000"/>
                </a:solidFill>
              </a:rPr>
              <a:t>New Model: </a:t>
            </a:r>
            <a:r>
              <a:rPr lang="de-DE" altLang="de-DE" dirty="0">
                <a:solidFill>
                  <a:srgbClr val="00376A"/>
                </a:solidFill>
              </a:rPr>
              <a:t>Initial + Final </a:t>
            </a:r>
            <a:r>
              <a:rPr lang="de-DE" altLang="de-DE" dirty="0" err="1">
                <a:solidFill>
                  <a:srgbClr val="00376A"/>
                </a:solidFill>
              </a:rPr>
              <a:t>state</a:t>
            </a:r>
            <a:r>
              <a:rPr lang="de-DE" altLang="de-DE" dirty="0">
                <a:solidFill>
                  <a:srgbClr val="00376A"/>
                </a:solidFill>
              </a:rPr>
              <a:t> </a:t>
            </a:r>
            <a:r>
              <a:rPr lang="de-DE" altLang="de-DE" dirty="0" err="1">
                <a:solidFill>
                  <a:srgbClr val="00376A"/>
                </a:solidFill>
              </a:rPr>
              <a:t>interactions</a:t>
            </a:r>
            <a:endParaRPr lang="de-DE" altLang="de-DE" sz="2800" b="1" dirty="0">
              <a:solidFill>
                <a:srgbClr val="00376A"/>
              </a:solidFill>
            </a:endParaRPr>
          </a:p>
        </p:txBody>
      </p:sp>
      <p:sp>
        <p:nvSpPr>
          <p:cNvPr id="3" name="Pfeil: nach rechts 2"/>
          <p:cNvSpPr/>
          <p:nvPr/>
        </p:nvSpPr>
        <p:spPr bwMode="gray">
          <a:xfrm>
            <a:off x="3191361" y="1088418"/>
            <a:ext cx="2673273" cy="122872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pic>
        <p:nvPicPr>
          <p:cNvPr id="5" name="Grafik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0" t="-25533" b="-9444"/>
          <a:stretch/>
        </p:blipFill>
        <p:spPr>
          <a:xfrm>
            <a:off x="6310152" y="872265"/>
            <a:ext cx="1673734" cy="36091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716" y="4103838"/>
            <a:ext cx="3529536" cy="2749438"/>
          </a:xfrm>
          <a:prstGeom prst="rect">
            <a:avLst/>
          </a:prstGeom>
        </p:spPr>
      </p:pic>
      <p:sp>
        <p:nvSpPr>
          <p:cNvPr id="10" name="Pfeil: nach unten 9"/>
          <p:cNvSpPr/>
          <p:nvPr/>
        </p:nvSpPr>
        <p:spPr bwMode="gray">
          <a:xfrm>
            <a:off x="5523821" y="2693083"/>
            <a:ext cx="2999693" cy="906722"/>
          </a:xfrm>
          <a:prstGeom prst="downArrow">
            <a:avLst>
              <a:gd name="adj1" fmla="val 54240"/>
              <a:gd name="adj2" fmla="val 43043"/>
            </a:avLst>
          </a:prstGeom>
          <a:solidFill>
            <a:schemeClr val="accent1">
              <a:lumMod val="60000"/>
              <a:lumOff val="40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6310152" y="2714362"/>
                <a:ext cx="1511012" cy="6358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600" dirty="0">
                    <a:solidFill>
                      <a:schemeClr val="bg1"/>
                    </a:solidFill>
                  </a:rPr>
                  <a:t>Measure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𝒅𝑵</m:t>
                        </m:r>
                      </m:num>
                      <m:den>
                        <m:r>
                          <a:rPr lang="de-DE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de-DE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²</m:t>
                        </m:r>
                        <m:r>
                          <a:rPr lang="de-DE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de-DE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de-DE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²</m:t>
                        </m:r>
                        <m:r>
                          <a:rPr lang="de-DE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de-DE" sz="1600" dirty="0">
                    <a:solidFill>
                      <a:schemeClr val="bg1"/>
                    </a:solidFill>
                  </a:rPr>
                  <a:t> on </a:t>
                </a:r>
                <a:r>
                  <a:rPr lang="de-DE" sz="1600" dirty="0" err="1">
                    <a:solidFill>
                      <a:schemeClr val="bg1"/>
                    </a:solidFill>
                  </a:rPr>
                  <a:t>lattice</a:t>
                </a:r>
                <a:endParaRPr lang="de-DE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0152" y="2714362"/>
                <a:ext cx="1511012" cy="635815"/>
              </a:xfrm>
              <a:prstGeom prst="rect">
                <a:avLst/>
              </a:prstGeom>
              <a:blipFill>
                <a:blip r:embed="rId7"/>
                <a:stretch>
                  <a:fillRect l="-8065" t="-952" b="-1904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Pfeil: nach rechts 12"/>
          <p:cNvSpPr/>
          <p:nvPr/>
        </p:nvSpPr>
        <p:spPr bwMode="gray">
          <a:xfrm rot="10800000">
            <a:off x="4267291" y="4736165"/>
            <a:ext cx="1880356" cy="783772"/>
          </a:xfrm>
          <a:prstGeom prst="rightArrow">
            <a:avLst/>
          </a:prstGeom>
          <a:solidFill>
            <a:srgbClr val="006ED2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490183" y="5004940"/>
            <a:ext cx="20053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Sample </a:t>
            </a:r>
            <a:r>
              <a:rPr lang="de-DE" sz="1600" dirty="0" err="1">
                <a:solidFill>
                  <a:schemeClr val="bg1"/>
                </a:solidFill>
              </a:rPr>
              <a:t>particles</a:t>
            </a:r>
            <a:endParaRPr lang="de-DE" sz="1600" dirty="0">
              <a:solidFill>
                <a:schemeClr val="bg1"/>
              </a:solidFill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8" r="28304" b="52896"/>
          <a:stretch/>
        </p:blipFill>
        <p:spPr>
          <a:xfrm>
            <a:off x="129753" y="3270761"/>
            <a:ext cx="1926078" cy="344202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9" r="36086"/>
          <a:stretch/>
        </p:blipFill>
        <p:spPr>
          <a:xfrm>
            <a:off x="1471797" y="1048988"/>
            <a:ext cx="1560758" cy="1730321"/>
          </a:xfrm>
          <a:prstGeom prst="rect">
            <a:avLst/>
          </a:prstGeom>
        </p:spPr>
      </p:pic>
      <p:sp>
        <p:nvSpPr>
          <p:cNvPr id="16" name="Pfeil: nach unten 15"/>
          <p:cNvSpPr/>
          <p:nvPr/>
        </p:nvSpPr>
        <p:spPr bwMode="gray">
          <a:xfrm rot="5400000">
            <a:off x="2158143" y="5150420"/>
            <a:ext cx="865665" cy="1504595"/>
          </a:xfrm>
          <a:prstGeom prst="downArrow">
            <a:avLst/>
          </a:prstGeom>
          <a:solidFill>
            <a:srgbClr val="0056A4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78404" y="6248400"/>
            <a:ext cx="160951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200" dirty="0">
                <a:solidFill>
                  <a:srgbClr val="00498D"/>
                </a:solidFill>
              </a:rPr>
              <a:t>BAMPS</a:t>
            </a:r>
            <a:endParaRPr lang="de-DE" sz="1600" dirty="0">
              <a:solidFill>
                <a:srgbClr val="00498D"/>
              </a:solidFill>
            </a:endParaRPr>
          </a:p>
        </p:txBody>
      </p:sp>
      <p:sp>
        <p:nvSpPr>
          <p:cNvPr id="19" name="Rechteck: abgerundete Ecken 18"/>
          <p:cNvSpPr/>
          <p:nvPr/>
        </p:nvSpPr>
        <p:spPr bwMode="gray">
          <a:xfrm>
            <a:off x="6482084" y="3644057"/>
            <a:ext cx="1192345" cy="385578"/>
          </a:xfrm>
          <a:prstGeom prst="roundRect">
            <a:avLst/>
          </a:prstGeom>
          <a:solidFill>
            <a:srgbClr val="0588FF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de-DE" sz="1600" b="1" dirty="0" err="1">
                <a:solidFill>
                  <a:schemeClr val="bg1"/>
                </a:solidFill>
                <a:ea typeface="Gulim" pitchFamily="34" charset="-127"/>
              </a:rPr>
              <a:t>smearing</a:t>
            </a:r>
            <a:endParaRPr lang="de-DE" sz="1600" b="1" dirty="0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21" name="Pfeil: nach unten 20"/>
          <p:cNvSpPr/>
          <p:nvPr/>
        </p:nvSpPr>
        <p:spPr bwMode="gray">
          <a:xfrm>
            <a:off x="6733201" y="4024708"/>
            <a:ext cx="772886" cy="653143"/>
          </a:xfrm>
          <a:prstGeom prst="downArrow">
            <a:avLst>
              <a:gd name="adj1" fmla="val 50000"/>
              <a:gd name="adj2" fmla="val 36731"/>
            </a:avLst>
          </a:prstGeom>
          <a:solidFill>
            <a:srgbClr val="0588FF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229525" y="5779608"/>
            <a:ext cx="111034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Initial </a:t>
            </a:r>
            <a:r>
              <a:rPr lang="de-DE" sz="1600" dirty="0" err="1">
                <a:solidFill>
                  <a:schemeClr val="bg1"/>
                </a:solidFill>
              </a:rPr>
              <a:t>state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242853" y="1465190"/>
            <a:ext cx="24146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 err="1">
                <a:solidFill>
                  <a:schemeClr val="accent1">
                    <a:lumMod val="75000"/>
                  </a:schemeClr>
                </a:solidFill>
              </a:rPr>
              <a:t>Evolve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accent1">
                    <a:lumMod val="75000"/>
                  </a:schemeClr>
                </a:solidFill>
              </a:rPr>
              <a:t>Classical</a:t>
            </a:r>
            <a:r>
              <a:rPr lang="de-DE" sz="1600" i="1" dirty="0">
                <a:solidFill>
                  <a:schemeClr val="accent1">
                    <a:lumMod val="75000"/>
                  </a:schemeClr>
                </a:solidFill>
              </a:rPr>
              <a:t> Yang-Mills </a:t>
            </a:r>
            <a:r>
              <a:rPr lang="de-DE" sz="1600" dirty="0" err="1">
                <a:solidFill>
                  <a:schemeClr val="accent1">
                    <a:lumMod val="75000"/>
                  </a:schemeClr>
                </a:solidFill>
              </a:rPr>
              <a:t>until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75000"/>
                  </a:schemeClr>
                </a:solidFill>
              </a:rPr>
              <a:t>free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75000"/>
                  </a:schemeClr>
                </a:solidFill>
              </a:rPr>
              <a:t>streaming</a:t>
            </a:r>
            <a:endParaRPr lang="de-DE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Rechteck: abgerundete Ecken 23"/>
          <p:cNvSpPr/>
          <p:nvPr/>
        </p:nvSpPr>
        <p:spPr bwMode="gray">
          <a:xfrm>
            <a:off x="47015" y="1214588"/>
            <a:ext cx="1320754" cy="16712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ea typeface="Gulim" pitchFamily="34" charset="-127"/>
              </a:rPr>
              <a:t>Sample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ea typeface="Gulim" pitchFamily="34" charset="-127"/>
              </a:rPr>
              <a:t>nucleons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ea typeface="Gulim" pitchFamily="34" charset="-127"/>
              </a:rPr>
              <a:t> +</a:t>
            </a:r>
          </a:p>
          <a:p>
            <a:pPr algn="ctr" eaLnBrk="0" hangingPunct="0"/>
            <a:r>
              <a:rPr lang="de-DE" dirty="0" err="1">
                <a:solidFill>
                  <a:schemeClr val="accent1">
                    <a:lumMod val="75000"/>
                  </a:schemeClr>
                </a:solidFill>
                <a:ea typeface="Gulim" pitchFamily="34" charset="-127"/>
              </a:rPr>
              <a:t>Generate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  <a:ea typeface="Gulim" pitchFamily="34" charset="-127"/>
              </a:rPr>
              <a:t> „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  <a:ea typeface="Gulim" pitchFamily="34" charset="-127"/>
              </a:rPr>
              <a:t>Glasma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  <a:ea typeface="Gulim" pitchFamily="34" charset="-127"/>
              </a:rPr>
              <a:t>“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  <a:ea typeface="Gulim" pitchFamily="34" charset="-127"/>
              </a:rPr>
              <a:t>state</a:t>
            </a:r>
            <a:endParaRPr lang="de-DE" sz="1600" b="1" dirty="0">
              <a:solidFill>
                <a:schemeClr val="accent1">
                  <a:lumMod val="75000"/>
                </a:schemeClr>
              </a:solidFill>
              <a:ea typeface="Gulim" pitchFamily="34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Pfeil: nach rechts 19"/>
              <p:cNvSpPr/>
              <p:nvPr/>
            </p:nvSpPr>
            <p:spPr bwMode="gray">
              <a:xfrm rot="20142772">
                <a:off x="1262432" y="3385103"/>
                <a:ext cx="1926771" cy="1096683"/>
              </a:xfrm>
              <a:prstGeom prst="rightArrow">
                <a:avLst/>
              </a:prstGeom>
              <a:solidFill>
                <a:schemeClr val="accent1"/>
              </a:solidFill>
              <a:ln w="9525" algn="ctr">
                <a:solidFill>
                  <a:srgbClr val="00648C"/>
                </a:solidFill>
                <a:miter lim="800000"/>
                <a:headEnd/>
                <a:tailEnd/>
              </a:ln>
              <a:effectLst/>
            </p:spPr>
            <p:txBody>
              <a:bodyPr rtlCol="0" anchor="ctr" anchorCtr="1"/>
              <a:lstStyle/>
              <a:p>
                <a:pPr algn="ctr" eaLnBrk="0" hangingPunct="0"/>
                <a:r>
                  <a:rPr lang="de-DE" sz="1600" b="1" dirty="0">
                    <a:solidFill>
                      <a:schemeClr val="bg1"/>
                    </a:solidFill>
                    <a:ea typeface="Gulim" pitchFamily="34" charset="-127"/>
                  </a:rPr>
                  <a:t>Run ~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de-DE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𝒇𝒎</m:t>
                    </m:r>
                    <m:r>
                      <a:rPr lang="de-DE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de-DE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endParaRPr lang="de-DE" sz="1600" b="1" dirty="0">
                  <a:solidFill>
                    <a:schemeClr val="bg1"/>
                  </a:solidFill>
                  <a:ea typeface="Gulim" pitchFamily="34" charset="-127"/>
                </a:endParaRPr>
              </a:p>
            </p:txBody>
          </p:sp>
        </mc:Choice>
        <mc:Fallback xmlns="">
          <p:sp>
            <p:nvSpPr>
              <p:cNvPr id="20" name="Pfeil: nach rechts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 rot="20142772">
                <a:off x="1262432" y="3385103"/>
                <a:ext cx="1926771" cy="1096683"/>
              </a:xfrm>
              <a:prstGeom prst="rightArrow">
                <a:avLst/>
              </a:prstGeom>
              <a:blipFill>
                <a:blip r:embed="rId11"/>
                <a:stretch>
                  <a:fillRect/>
                </a:stretch>
              </a:blipFill>
              <a:ln w="9525" algn="ctr">
                <a:solidFill>
                  <a:srgbClr val="00648C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Ellipse 24"/>
          <p:cNvSpPr/>
          <p:nvPr/>
        </p:nvSpPr>
        <p:spPr bwMode="gray">
          <a:xfrm>
            <a:off x="3087481" y="2676782"/>
            <a:ext cx="2333721" cy="1347926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6" y="646007"/>
            <a:ext cx="570224" cy="568581"/>
          </a:xfrm>
          <a:prstGeom prst="rect">
            <a:avLst/>
          </a:prstGeom>
        </p:spPr>
      </p:pic>
      <p:cxnSp>
        <p:nvCxnSpPr>
          <p:cNvPr id="31" name="Gerader Verbinder 30"/>
          <p:cNvCxnSpPr/>
          <p:nvPr/>
        </p:nvCxnSpPr>
        <p:spPr bwMode="auto">
          <a:xfrm flipV="1">
            <a:off x="3314846" y="2373086"/>
            <a:ext cx="462497" cy="1226719"/>
          </a:xfrm>
          <a:prstGeom prst="line">
            <a:avLst/>
          </a:prstGeom>
          <a:solidFill>
            <a:schemeClr val="accent1"/>
          </a:solidFill>
          <a:ln w="95250" cap="flat" cmpd="sng" algn="ctr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sp>
        <p:nvSpPr>
          <p:cNvPr id="32" name="Gleichschenkliges Dreieck 31"/>
          <p:cNvSpPr/>
          <p:nvPr/>
        </p:nvSpPr>
        <p:spPr bwMode="gray">
          <a:xfrm rot="6595113">
            <a:off x="3927807" y="2185152"/>
            <a:ext cx="605726" cy="1236776"/>
          </a:xfrm>
          <a:prstGeom prst="triangle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33" name="Textfeld 32"/>
          <p:cNvSpPr txBox="1"/>
          <p:nvPr/>
        </p:nvSpPr>
        <p:spPr>
          <a:xfrm rot="1229687">
            <a:off x="3667996" y="2639113"/>
            <a:ext cx="122464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Goal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3550793" y="3073593"/>
                <a:ext cx="1878989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2400" dirty="0">
                    <a:solidFill>
                      <a:schemeClr val="accent5">
                        <a:lumMod val="75000"/>
                      </a:schemeClr>
                    </a:solidFill>
                  </a:rPr>
                  <a:t>Observables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de-DE" sz="2400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de-DE" sz="2400" b="1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sSub>
                        <m:sSubPr>
                          <m:ctrlPr>
                            <a:rPr lang="de-DE" sz="2400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de-DE" sz="2400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de-DE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793" y="3073593"/>
                <a:ext cx="1878989" cy="738664"/>
              </a:xfrm>
              <a:prstGeom prst="rect">
                <a:avLst/>
              </a:prstGeom>
              <a:blipFill>
                <a:blip r:embed="rId13"/>
                <a:stretch>
                  <a:fillRect l="-9709" t="-11570" r="-7443" b="-90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/>
          <p:cNvSpPr txBox="1"/>
          <p:nvPr/>
        </p:nvSpPr>
        <p:spPr>
          <a:xfrm>
            <a:off x="7890090" y="6276233"/>
            <a:ext cx="7023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0" dirty="0"/>
              <a:t>[</a:t>
            </a:r>
            <a:r>
              <a:rPr lang="de-DE" sz="1400" b="0" dirty="0" err="1"/>
              <a:t>GeV</a:t>
            </a:r>
            <a:r>
              <a:rPr lang="de-DE" sz="1400" b="0" dirty="0"/>
              <a:t>]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6267929" y="6605064"/>
            <a:ext cx="7023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0" dirty="0"/>
              <a:t>[</a:t>
            </a:r>
            <a:r>
              <a:rPr lang="de-DE" sz="1400" b="0" dirty="0" err="1"/>
              <a:t>GeV</a:t>
            </a:r>
            <a:r>
              <a:rPr lang="de-DE" sz="1400" b="0" dirty="0"/>
              <a:t>]</a:t>
            </a:r>
          </a:p>
        </p:txBody>
      </p:sp>
      <p:sp>
        <p:nvSpPr>
          <p:cNvPr id="7" name="Rechteck 6"/>
          <p:cNvSpPr/>
          <p:nvPr/>
        </p:nvSpPr>
        <p:spPr bwMode="gray">
          <a:xfrm>
            <a:off x="7713302" y="4429865"/>
            <a:ext cx="396010" cy="149745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E0E4942-2FDD-4B94-8FBE-DBBDE5830DBE}"/>
              </a:ext>
            </a:extLst>
          </p:cNvPr>
          <p:cNvSpPr/>
          <p:nvPr/>
        </p:nvSpPr>
        <p:spPr bwMode="gray">
          <a:xfrm>
            <a:off x="8109312" y="4279770"/>
            <a:ext cx="950940" cy="1847654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7693785E-7062-4E7F-8D69-DFE41DD0FB40}"/>
              </a:ext>
            </a:extLst>
          </p:cNvPr>
          <p:cNvCxnSpPr/>
          <p:nvPr/>
        </p:nvCxnSpPr>
        <p:spPr bwMode="auto">
          <a:xfrm flipV="1">
            <a:off x="7674429" y="4515439"/>
            <a:ext cx="0" cy="1264169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63535"/>
            </a:solidFill>
            <a:prstDash val="solid"/>
            <a:round/>
            <a:headEnd type="none" w="lg" len="lg"/>
            <a:tailEnd type="triangle"/>
          </a:ln>
          <a:effectLst/>
        </p:spPr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BA03B3DE-2F4E-4355-9603-E4550BF66594}"/>
              </a:ext>
            </a:extLst>
          </p:cNvPr>
          <p:cNvSpPr txBox="1"/>
          <p:nvPr/>
        </p:nvSpPr>
        <p:spPr>
          <a:xfrm>
            <a:off x="7890090" y="4600280"/>
            <a:ext cx="117016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solidFill>
                  <a:srgbClr val="C00000"/>
                </a:solidFill>
              </a:rPr>
              <a:t>Single </a:t>
            </a:r>
            <a:r>
              <a:rPr lang="de-DE" sz="1600" dirty="0" err="1">
                <a:solidFill>
                  <a:srgbClr val="C00000"/>
                </a:solidFill>
              </a:rPr>
              <a:t>particle</a:t>
            </a:r>
            <a:r>
              <a:rPr lang="de-DE" sz="1600" dirty="0">
                <a:solidFill>
                  <a:srgbClr val="C00000"/>
                </a:solidFill>
              </a:rPr>
              <a:t> </a:t>
            </a:r>
            <a:r>
              <a:rPr lang="de-DE" sz="1600" dirty="0" err="1">
                <a:solidFill>
                  <a:srgbClr val="C00000"/>
                </a:solidFill>
              </a:rPr>
              <a:t>distribution</a:t>
            </a:r>
            <a:r>
              <a:rPr lang="de-DE" sz="1600" dirty="0">
                <a:solidFill>
                  <a:srgbClr val="C00000"/>
                </a:solidFill>
              </a:rPr>
              <a:t> </a:t>
            </a:r>
            <a:r>
              <a:rPr lang="de-DE" sz="1600" dirty="0" err="1">
                <a:solidFill>
                  <a:srgbClr val="C00000"/>
                </a:solidFill>
              </a:rPr>
              <a:t>function</a:t>
            </a:r>
            <a:r>
              <a:rPr lang="de-DE" sz="1600" dirty="0">
                <a:solidFill>
                  <a:srgbClr val="C00000"/>
                </a:solidFill>
              </a:rPr>
              <a:t> (</a:t>
            </a:r>
            <a:r>
              <a:rPr lang="de-DE" sz="1600" dirty="0" err="1">
                <a:solidFill>
                  <a:srgbClr val="C00000"/>
                </a:solidFill>
              </a:rPr>
              <a:t>a.u</a:t>
            </a:r>
            <a:r>
              <a:rPr lang="de-DE" sz="1600" dirty="0">
                <a:solidFill>
                  <a:srgbClr val="C00000"/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825727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194" y="5320816"/>
            <a:ext cx="1614117" cy="1220272"/>
          </a:xfrm>
          <a:prstGeom prst="rect">
            <a:avLst/>
          </a:prstGeom>
        </p:spPr>
      </p:pic>
      <p:sp>
        <p:nvSpPr>
          <p:cNvPr id="33794" name="Titel 3"/>
          <p:cNvSpPr>
            <a:spLocks noGrp="1"/>
          </p:cNvSpPr>
          <p:nvPr>
            <p:ph type="title"/>
          </p:nvPr>
        </p:nvSpPr>
        <p:spPr>
          <a:xfrm>
            <a:off x="430213" y="-82550"/>
            <a:ext cx="7345362" cy="828675"/>
          </a:xfrm>
        </p:spPr>
        <p:txBody>
          <a:bodyPr lIns="91350" tIns="45677" rIns="91350" bIns="45677"/>
          <a:lstStyle/>
          <a:p>
            <a:pPr eaLnBrk="1" hangingPunct="1"/>
            <a:r>
              <a:rPr lang="de-DE" altLang="de-DE" dirty="0">
                <a:solidFill>
                  <a:srgbClr val="00376A"/>
                </a:solidFill>
              </a:rPr>
              <a:t>Initial </a:t>
            </a:r>
            <a:r>
              <a:rPr lang="de-DE" altLang="de-DE" dirty="0" err="1">
                <a:solidFill>
                  <a:srgbClr val="00376A"/>
                </a:solidFill>
              </a:rPr>
              <a:t>state</a:t>
            </a:r>
            <a:r>
              <a:rPr lang="de-DE" altLang="de-DE" dirty="0">
                <a:solidFill>
                  <a:srgbClr val="00376A"/>
                </a:solidFill>
              </a:rPr>
              <a:t>: Color Glass </a:t>
            </a:r>
            <a:r>
              <a:rPr lang="de-DE" altLang="de-DE" dirty="0" err="1">
                <a:solidFill>
                  <a:srgbClr val="00376A"/>
                </a:solidFill>
              </a:rPr>
              <a:t>Condensate</a:t>
            </a:r>
            <a:r>
              <a:rPr lang="de-DE" altLang="de-DE" dirty="0">
                <a:solidFill>
                  <a:srgbClr val="00376A"/>
                </a:solidFill>
              </a:rPr>
              <a:t> „CGC“</a:t>
            </a:r>
            <a:endParaRPr lang="de-DE" altLang="de-DE" sz="2800" b="1" dirty="0">
              <a:solidFill>
                <a:srgbClr val="00376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: abgerundete Ecken 8"/>
              <p:cNvSpPr/>
              <p:nvPr/>
            </p:nvSpPr>
            <p:spPr bwMode="gray">
              <a:xfrm>
                <a:off x="5740923" y="1078769"/>
                <a:ext cx="3368263" cy="1438187"/>
              </a:xfrm>
              <a:prstGeom prst="round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tIns="0" bIns="0" rtlCol="0" anchor="ctr" anchorCtr="1"/>
              <a:lstStyle/>
              <a:p>
                <a:pPr algn="ctr" eaLnBrk="0" hangingPunct="0"/>
                <a:r>
                  <a:rPr lang="de-DE" sz="2000" b="0" dirty="0">
                    <a:solidFill>
                      <a:schemeClr val="bg1"/>
                    </a:solidFill>
                    <a:ea typeface="Gulim" pitchFamily="34" charset="-127"/>
                  </a:rPr>
                  <a:t>Consider </a:t>
                </a:r>
                <a:r>
                  <a:rPr lang="de-DE" sz="2000" b="0" dirty="0" err="1">
                    <a:solidFill>
                      <a:schemeClr val="bg1"/>
                    </a:solidFill>
                    <a:ea typeface="Gulim" pitchFamily="34" charset="-127"/>
                  </a:rPr>
                  <a:t>gluons</a:t>
                </a:r>
                <a:r>
                  <a:rPr lang="de-DE" sz="2000" b="0" dirty="0">
                    <a:solidFill>
                      <a:schemeClr val="bg1"/>
                    </a:solidFill>
                    <a:ea typeface="Gulim" pitchFamily="34" charset="-127"/>
                  </a:rPr>
                  <a:t> </a:t>
                </a:r>
                <a:r>
                  <a:rPr lang="de-DE" sz="2000" b="0" dirty="0" err="1">
                    <a:solidFill>
                      <a:schemeClr val="bg1"/>
                    </a:solidFill>
                    <a:ea typeface="Gulim" pitchFamily="34" charset="-127"/>
                  </a:rPr>
                  <a:t>as</a:t>
                </a:r>
                <a:r>
                  <a:rPr lang="de-DE" sz="2000" b="0" dirty="0">
                    <a:solidFill>
                      <a:schemeClr val="bg1"/>
                    </a:solidFill>
                    <a:ea typeface="Gulim" pitchFamily="34" charset="-127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ea typeface="Gulim" pitchFamily="34" charset="-127"/>
                  </a:rPr>
                  <a:t>classical</a:t>
                </a:r>
                <a:r>
                  <a:rPr lang="de-DE" sz="2000" dirty="0">
                    <a:solidFill>
                      <a:schemeClr val="bg1"/>
                    </a:solidFill>
                    <a:ea typeface="Gulim" pitchFamily="34" charset="-127"/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  <a:ea typeface="Gulim" pitchFamily="34" charset="-127"/>
                  </a:rPr>
                  <a:t>fields</a:t>
                </a:r>
                <a:r>
                  <a:rPr lang="de-DE" sz="2000" b="0" dirty="0">
                    <a:solidFill>
                      <a:schemeClr val="bg1"/>
                    </a:solidFill>
                    <a:ea typeface="Gulim" pitchFamily="34" charset="-127"/>
                  </a:rPr>
                  <a:t>:</a:t>
                </a:r>
              </a:p>
              <a:p>
                <a:pPr algn="ctr" eaLnBrk="0" hangingPunct="0"/>
                <a:r>
                  <a:rPr lang="de-DE" sz="2000" b="0" dirty="0">
                    <a:solidFill>
                      <a:schemeClr val="bg1"/>
                    </a:solidFill>
                    <a:ea typeface="Gulim" pitchFamily="34" charset="-127"/>
                  </a:rPr>
                  <a:t>Source: Color </a:t>
                </a:r>
                <a:r>
                  <a:rPr lang="de-DE" sz="2000" b="0" dirty="0" err="1">
                    <a:solidFill>
                      <a:schemeClr val="bg1"/>
                    </a:solidFill>
                    <a:ea typeface="Gulim" pitchFamily="34" charset="-127"/>
                  </a:rPr>
                  <a:t>current</a:t>
                </a:r>
                <a:r>
                  <a:rPr lang="de-DE" sz="2000" b="0" dirty="0">
                    <a:solidFill>
                      <a:schemeClr val="bg1"/>
                    </a:solidFill>
                    <a:ea typeface="Gulim" pitchFamily="34" charset="-127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</a:rPr>
                          <m:t>𝐽</m:t>
                        </m:r>
                      </m:e>
                      <m:sup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p>
                    </m:sSup>
                  </m:oMath>
                </a14:m>
                <a:endParaRPr lang="de-DE" sz="2000" b="0" dirty="0">
                  <a:solidFill>
                    <a:schemeClr val="bg1"/>
                  </a:solidFill>
                  <a:ea typeface="Gulim" pitchFamily="34" charset="-127"/>
                </a:endParaRPr>
              </a:p>
              <a:p>
                <a:pPr algn="ctr" eaLnBrk="0" hangingPunct="0"/>
                <a:r>
                  <a:rPr lang="de-DE" sz="2000" b="0" dirty="0">
                    <a:solidFill>
                      <a:schemeClr val="bg1"/>
                    </a:solidFill>
                    <a:ea typeface="Gulim" pitchFamily="34" charset="-127"/>
                  </a:rPr>
                  <a:t>Color </a:t>
                </a:r>
                <a:r>
                  <a:rPr lang="de-DE" sz="2000" b="0" dirty="0" err="1">
                    <a:solidFill>
                      <a:schemeClr val="bg1"/>
                    </a:solidFill>
                    <a:ea typeface="Gulim" pitchFamily="34" charset="-127"/>
                  </a:rPr>
                  <a:t>charge</a:t>
                </a:r>
                <a:r>
                  <a:rPr lang="de-DE" sz="2000" b="0" dirty="0">
                    <a:solidFill>
                      <a:schemeClr val="bg1"/>
                    </a:solidFill>
                    <a:ea typeface="Gulim" pitchFamily="34" charset="-127"/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</a:rPr>
                        </m:ctrlPr>
                      </m:sSubSupPr>
                      <m:e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</a:rPr>
                          <m:t>𝐴</m:t>
                        </m:r>
                      </m:sub>
                      <m:sup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</a:rPr>
                          <m:t>𝑎</m:t>
                        </m:r>
                      </m:sup>
                    </m:sSubSup>
                    <m:r>
                      <a:rPr lang="de-DE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Gulim" pitchFamily="34" charset="-127"/>
                      </a:rPr>
                      <m:t>(</m:t>
                    </m:r>
                    <m:sSub>
                      <m:sSubPr>
                        <m:ctrlP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</a:rPr>
                          <m:t>𝑥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</a:rPr>
                          <m:t>𝑇</m:t>
                        </m:r>
                      </m:sub>
                    </m:sSub>
                    <m:r>
                      <a:rPr lang="de-DE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Gulim" pitchFamily="34" charset="-127"/>
                      </a:rPr>
                      <m:t>,</m:t>
                    </m:r>
                    <m:sSup>
                      <m:sSupPr>
                        <m:ctrlP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</a:rPr>
                          <m:t>𝑥</m:t>
                        </m:r>
                      </m:e>
                      <m:sup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</a:rPr>
                          <m:t>−</m:t>
                        </m:r>
                      </m:sup>
                    </m:sSup>
                    <m:r>
                      <a:rPr lang="de-DE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Gulim" pitchFamily="34" charset="-127"/>
                      </a:rPr>
                      <m:t>)</m:t>
                    </m:r>
                  </m:oMath>
                </a14:m>
                <a:endParaRPr lang="de-DE" sz="2000" b="0" dirty="0">
                  <a:solidFill>
                    <a:schemeClr val="bg1"/>
                  </a:solidFill>
                  <a:ea typeface="Gulim" pitchFamily="34" charset="-127"/>
                </a:endParaRPr>
              </a:p>
            </p:txBody>
          </p:sp>
        </mc:Choice>
        <mc:Fallback xmlns="">
          <p:sp>
            <p:nvSpPr>
              <p:cNvPr id="9" name="Rechteck: abgerundete Ecken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740923" y="1078769"/>
                <a:ext cx="3368263" cy="143818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Grafik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53" y="1239102"/>
            <a:ext cx="5080770" cy="272781"/>
          </a:xfrm>
          <a:prstGeom prst="rect">
            <a:avLst/>
          </a:prstGeom>
        </p:spPr>
      </p:pic>
      <p:grpSp>
        <p:nvGrpSpPr>
          <p:cNvPr id="40" name="Gruppieren 39"/>
          <p:cNvGrpSpPr/>
          <p:nvPr/>
        </p:nvGrpSpPr>
        <p:grpSpPr>
          <a:xfrm>
            <a:off x="101510" y="3917930"/>
            <a:ext cx="4593038" cy="2499630"/>
            <a:chOff x="1638079" y="3859425"/>
            <a:chExt cx="4593038" cy="2499630"/>
          </a:xfrm>
        </p:grpSpPr>
        <p:cxnSp>
          <p:nvCxnSpPr>
            <p:cNvPr id="12" name="Gerader Verbinder 11"/>
            <p:cNvCxnSpPr/>
            <p:nvPr/>
          </p:nvCxnSpPr>
          <p:spPr bwMode="auto">
            <a:xfrm>
              <a:off x="1638079" y="4313465"/>
              <a:ext cx="1731349" cy="642509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</p:cxnSp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8"/>
            <a:srcRect l="19203" t="52701" r="22101"/>
            <a:stretch/>
          </p:blipFill>
          <p:spPr>
            <a:xfrm>
              <a:off x="3942748" y="4433336"/>
              <a:ext cx="2054269" cy="192571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cxnSp>
          <p:nvCxnSpPr>
            <p:cNvPr id="16" name="Gerader Verbinder 15"/>
            <p:cNvCxnSpPr/>
            <p:nvPr/>
          </p:nvCxnSpPr>
          <p:spPr bwMode="auto">
            <a:xfrm>
              <a:off x="4929981" y="5473847"/>
              <a:ext cx="1301136" cy="467425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</p:cxnSp>
        <p:pic>
          <p:nvPicPr>
            <p:cNvPr id="17" name="Grafik 16"/>
            <p:cNvPicPr>
              <a:picLocks noChangeAspect="1"/>
            </p:cNvPicPr>
            <p:nvPr/>
          </p:nvPicPr>
          <p:blipFill rotWithShape="1">
            <a:blip r:embed="rId8"/>
            <a:srcRect l="19203" t="52701" r="22101"/>
            <a:stretch/>
          </p:blipFill>
          <p:spPr>
            <a:xfrm>
              <a:off x="2345262" y="3859425"/>
              <a:ext cx="2054269" cy="192571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cxnSp>
          <p:nvCxnSpPr>
            <p:cNvPr id="18" name="Gerader Verbinder 17"/>
            <p:cNvCxnSpPr/>
            <p:nvPr/>
          </p:nvCxnSpPr>
          <p:spPr bwMode="auto">
            <a:xfrm>
              <a:off x="3372396" y="4955974"/>
              <a:ext cx="1027135" cy="351860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</p:cxnSp>
        <p:sp>
          <p:nvSpPr>
            <p:cNvPr id="29" name="Textfeld 28"/>
            <p:cNvSpPr txBox="1"/>
            <p:nvPr/>
          </p:nvSpPr>
          <p:spPr>
            <a:xfrm>
              <a:off x="2509536" y="5576020"/>
              <a:ext cx="36764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31" name="Textfeld 30"/>
          <p:cNvSpPr txBox="1"/>
          <p:nvPr/>
        </p:nvSpPr>
        <p:spPr>
          <a:xfrm>
            <a:off x="2507561" y="5978537"/>
            <a:ext cx="36764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35" name="Grafik 3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5" y="1644340"/>
            <a:ext cx="5189820" cy="267391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5" y="2038412"/>
            <a:ext cx="4973714" cy="289524"/>
          </a:xfrm>
          <a:prstGeom prst="rect">
            <a:avLst/>
          </a:prstGeom>
        </p:spPr>
      </p:pic>
      <p:sp>
        <p:nvSpPr>
          <p:cNvPr id="39" name="Rechteck: abgerundete Ecken 38"/>
          <p:cNvSpPr/>
          <p:nvPr/>
        </p:nvSpPr>
        <p:spPr bwMode="gray">
          <a:xfrm>
            <a:off x="5168781" y="3189537"/>
            <a:ext cx="3940404" cy="2071194"/>
          </a:xfrm>
          <a:prstGeom prst="round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algn="ctr" eaLnBrk="0" hangingPunct="0"/>
            <a:endParaRPr lang="de-DE" sz="1600" b="1" dirty="0">
              <a:solidFill>
                <a:srgbClr val="31800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0" hangingPunct="0"/>
            <a:r>
              <a:rPr lang="de-DE" sz="1600" b="1" dirty="0">
                <a:solidFill>
                  <a:srgbClr val="31800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IP-</a:t>
            </a:r>
            <a:r>
              <a:rPr lang="de-DE" sz="1600" b="1" dirty="0" err="1">
                <a:solidFill>
                  <a:srgbClr val="31800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</a:t>
            </a:r>
            <a:r>
              <a:rPr lang="de-DE" sz="1600" b="1" dirty="0">
                <a:solidFill>
                  <a:srgbClr val="31800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b="1" dirty="0" err="1">
                <a:solidFill>
                  <a:srgbClr val="31800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endParaRPr lang="de-DE" sz="1600" b="1" dirty="0">
              <a:solidFill>
                <a:srgbClr val="31800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0" hangingPunct="0"/>
            <a:r>
              <a:rPr lang="de-DE" sz="1200" b="1" dirty="0">
                <a:solidFill>
                  <a:srgbClr val="31800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(Impact </a:t>
            </a:r>
            <a:r>
              <a:rPr lang="de-DE" sz="1200" b="1" dirty="0" err="1">
                <a:solidFill>
                  <a:srgbClr val="31800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parameter</a:t>
            </a:r>
            <a:r>
              <a:rPr lang="de-DE" sz="1200" b="1" dirty="0">
                <a:solidFill>
                  <a:srgbClr val="31800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00" b="1" dirty="0" err="1">
                <a:solidFill>
                  <a:srgbClr val="31800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saturation</a:t>
            </a:r>
            <a:r>
              <a:rPr lang="de-DE" sz="1200" b="1" dirty="0">
                <a:solidFill>
                  <a:srgbClr val="31800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285750" indent="-285750" algn="ctr" eaLnBrk="0" hangingPunct="0"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rgbClr val="31800E"/>
                </a:solidFill>
                <a:ea typeface="Gulim" pitchFamily="34" charset="-127"/>
              </a:rPr>
              <a:t>Sample </a:t>
            </a:r>
            <a:r>
              <a:rPr lang="de-DE" b="0" dirty="0" err="1">
                <a:solidFill>
                  <a:srgbClr val="31800E"/>
                </a:solidFill>
                <a:ea typeface="Gulim" pitchFamily="34" charset="-127"/>
              </a:rPr>
              <a:t>nucleon</a:t>
            </a:r>
            <a:r>
              <a:rPr lang="de-DE" b="0" dirty="0">
                <a:solidFill>
                  <a:srgbClr val="31800E"/>
                </a:solidFill>
                <a:ea typeface="Gulim" pitchFamily="34" charset="-127"/>
              </a:rPr>
              <a:t> </a:t>
            </a:r>
            <a:r>
              <a:rPr lang="de-DE" b="0" dirty="0" err="1">
                <a:solidFill>
                  <a:srgbClr val="31800E"/>
                </a:solidFill>
                <a:ea typeface="Gulim" pitchFamily="34" charset="-127"/>
              </a:rPr>
              <a:t>positions</a:t>
            </a:r>
            <a:endParaRPr lang="de-DE" b="0" dirty="0">
              <a:solidFill>
                <a:srgbClr val="31800E"/>
              </a:solidFill>
              <a:ea typeface="Gulim" pitchFamily="34" charset="-127"/>
            </a:endParaRPr>
          </a:p>
          <a:p>
            <a:pPr marL="285750" indent="-285750" algn="ctr" eaLnBrk="0" hangingPunct="0"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rgbClr val="31800E"/>
                </a:solidFill>
                <a:ea typeface="Gulim" pitchFamily="34" charset="-127"/>
              </a:rPr>
              <a:t>Color </a:t>
            </a:r>
            <a:r>
              <a:rPr lang="de-DE" b="0" dirty="0" err="1">
                <a:solidFill>
                  <a:srgbClr val="31800E"/>
                </a:solidFill>
                <a:ea typeface="Gulim" pitchFamily="34" charset="-127"/>
              </a:rPr>
              <a:t>charge</a:t>
            </a:r>
            <a:r>
              <a:rPr lang="de-DE" b="0" dirty="0">
                <a:solidFill>
                  <a:srgbClr val="31800E"/>
                </a:solidFill>
                <a:ea typeface="Gulim" pitchFamily="34" charset="-127"/>
              </a:rPr>
              <a:t> </a:t>
            </a:r>
            <a:r>
              <a:rPr lang="de-DE" b="0" dirty="0" err="1">
                <a:solidFill>
                  <a:srgbClr val="31800E"/>
                </a:solidFill>
                <a:ea typeface="Gulim" pitchFamily="34" charset="-127"/>
              </a:rPr>
              <a:t>sampled</a:t>
            </a:r>
            <a:r>
              <a:rPr lang="de-DE" b="0" dirty="0">
                <a:solidFill>
                  <a:srgbClr val="31800E"/>
                </a:solidFill>
                <a:ea typeface="Gulim" pitchFamily="34" charset="-127"/>
              </a:rPr>
              <a:t> per </a:t>
            </a:r>
            <a:r>
              <a:rPr lang="de-DE" b="0" dirty="0" err="1">
                <a:solidFill>
                  <a:srgbClr val="31800E"/>
                </a:solidFill>
                <a:ea typeface="Gulim" pitchFamily="34" charset="-127"/>
              </a:rPr>
              <a:t>nucleon</a:t>
            </a:r>
            <a:endParaRPr lang="de-DE" b="0" dirty="0">
              <a:solidFill>
                <a:srgbClr val="31800E"/>
              </a:solidFill>
              <a:ea typeface="Gulim" pitchFamily="34" charset="-127"/>
            </a:endParaRPr>
          </a:p>
          <a:p>
            <a:pPr marL="285750" indent="-285750" algn="ctr" eaLnBrk="0" hangingPunct="0"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rgbClr val="31800E"/>
                </a:solidFill>
                <a:ea typeface="Gulim" pitchFamily="34" charset="-127"/>
              </a:rPr>
              <a:t>Proton </a:t>
            </a:r>
            <a:r>
              <a:rPr lang="de-DE" b="0" dirty="0" err="1">
                <a:solidFill>
                  <a:srgbClr val="31800E"/>
                </a:solidFill>
                <a:ea typeface="Gulim" pitchFamily="34" charset="-127"/>
              </a:rPr>
              <a:t>gluon</a:t>
            </a:r>
            <a:r>
              <a:rPr lang="de-DE" b="0" dirty="0">
                <a:solidFill>
                  <a:srgbClr val="31800E"/>
                </a:solidFill>
                <a:ea typeface="Gulim" pitchFamily="34" charset="-127"/>
              </a:rPr>
              <a:t> </a:t>
            </a:r>
            <a:r>
              <a:rPr lang="de-DE" b="0" dirty="0" err="1">
                <a:solidFill>
                  <a:srgbClr val="31800E"/>
                </a:solidFill>
                <a:ea typeface="Gulim" pitchFamily="34" charset="-127"/>
              </a:rPr>
              <a:t>distributions</a:t>
            </a:r>
            <a:r>
              <a:rPr lang="de-DE" b="0" dirty="0">
                <a:solidFill>
                  <a:srgbClr val="31800E"/>
                </a:solidFill>
                <a:ea typeface="Gulim" pitchFamily="34" charset="-127"/>
              </a:rPr>
              <a:t> </a:t>
            </a:r>
            <a:r>
              <a:rPr lang="de-DE" b="0" dirty="0" err="1">
                <a:solidFill>
                  <a:srgbClr val="31800E"/>
                </a:solidFill>
                <a:ea typeface="Gulim" pitchFamily="34" charset="-127"/>
              </a:rPr>
              <a:t>constrained</a:t>
            </a:r>
            <a:r>
              <a:rPr lang="de-DE" b="0" dirty="0">
                <a:solidFill>
                  <a:srgbClr val="31800E"/>
                </a:solidFill>
                <a:ea typeface="Gulim" pitchFamily="34" charset="-127"/>
              </a:rPr>
              <a:t> </a:t>
            </a:r>
            <a:r>
              <a:rPr lang="de-DE" b="0" dirty="0" err="1">
                <a:solidFill>
                  <a:srgbClr val="31800E"/>
                </a:solidFill>
                <a:ea typeface="Gulim" pitchFamily="34" charset="-127"/>
              </a:rPr>
              <a:t>by</a:t>
            </a:r>
            <a:r>
              <a:rPr lang="de-DE" b="0" dirty="0">
                <a:solidFill>
                  <a:srgbClr val="31800E"/>
                </a:solidFill>
                <a:ea typeface="Gulim" pitchFamily="34" charset="-127"/>
              </a:rPr>
              <a:t> HERA </a:t>
            </a:r>
            <a:r>
              <a:rPr lang="de-DE" b="0" dirty="0" err="1">
                <a:solidFill>
                  <a:srgbClr val="31800E"/>
                </a:solidFill>
                <a:ea typeface="Gulim" pitchFamily="34" charset="-127"/>
              </a:rPr>
              <a:t>e+p</a:t>
            </a:r>
            <a:r>
              <a:rPr lang="de-DE" b="0" dirty="0">
                <a:solidFill>
                  <a:srgbClr val="31800E"/>
                </a:solidFill>
                <a:ea typeface="Gulim" pitchFamily="34" charset="-127"/>
              </a:rPr>
              <a:t> DIS </a:t>
            </a:r>
            <a:r>
              <a:rPr lang="de-DE" b="0" dirty="0" err="1">
                <a:solidFill>
                  <a:srgbClr val="31800E"/>
                </a:solidFill>
                <a:ea typeface="Gulim" pitchFamily="34" charset="-127"/>
              </a:rPr>
              <a:t>data</a:t>
            </a:r>
            <a:endParaRPr lang="de-DE" b="0" dirty="0">
              <a:solidFill>
                <a:srgbClr val="31800E"/>
              </a:solidFill>
              <a:ea typeface="Gulim" pitchFamily="34" charset="-127"/>
            </a:endParaRPr>
          </a:p>
          <a:p>
            <a:pPr algn="ctr" eaLnBrk="0" hangingPunct="0"/>
            <a:endParaRPr lang="de-DE" b="0" dirty="0">
              <a:solidFill>
                <a:srgbClr val="31800E"/>
              </a:solidFill>
              <a:ea typeface="Gulim" pitchFamily="34" charset="-127"/>
            </a:endParaRPr>
          </a:p>
          <a:p>
            <a:pPr marL="285750" indent="-285750" algn="ctr" eaLnBrk="0" hangingPunct="0">
              <a:buFont typeface="Arial" panose="020B0604020202020204" pitchFamily="34" charset="0"/>
              <a:buChar char="•"/>
            </a:pPr>
            <a:endParaRPr lang="de-DE" b="0" dirty="0">
              <a:solidFill>
                <a:srgbClr val="31800E"/>
              </a:solidFill>
              <a:ea typeface="Gulim" pitchFamily="34" charset="-127"/>
            </a:endParaRPr>
          </a:p>
          <a:p>
            <a:pPr algn="ctr" eaLnBrk="0" hangingPunct="0"/>
            <a:endParaRPr lang="de-DE" b="0" dirty="0">
              <a:solidFill>
                <a:srgbClr val="31800E"/>
              </a:solidFill>
              <a:ea typeface="Gulim" pitchFamily="34" charset="-127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42457" y="6513266"/>
            <a:ext cx="531138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b="0" i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de-DE" altLang="de-DE" sz="1100" dirty="0" err="1"/>
              <a:t>McLerran</a:t>
            </a:r>
            <a:r>
              <a:rPr lang="de-DE" altLang="de-DE" sz="1100" dirty="0"/>
              <a:t> et al., </a:t>
            </a:r>
            <a:r>
              <a:rPr lang="de-DE" altLang="de-DE" sz="1100" dirty="0" err="1"/>
              <a:t>Phys.Rev</a:t>
            </a:r>
            <a:r>
              <a:rPr lang="de-DE" altLang="de-DE" sz="1100" dirty="0"/>
              <a:t>. D49 (1994) 2233, 3352</a:t>
            </a:r>
          </a:p>
          <a:p>
            <a:r>
              <a:rPr lang="de-DE" altLang="de-DE" sz="1100" dirty="0"/>
              <a:t>D50 (1994) 2225 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6007038" y="4855220"/>
            <a:ext cx="531138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b="0" i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de-DE" altLang="de-DE" sz="1100" dirty="0"/>
              <a:t>Kowalski &amp; </a:t>
            </a:r>
            <a:r>
              <a:rPr lang="de-DE" altLang="de-DE" sz="1100" dirty="0" err="1"/>
              <a:t>Teaney</a:t>
            </a:r>
            <a:r>
              <a:rPr lang="de-DE" altLang="de-DE" sz="1100" dirty="0"/>
              <a:t>, PRD68,114005 (2003)</a:t>
            </a:r>
          </a:p>
          <a:p>
            <a:r>
              <a:rPr lang="de-DE" altLang="de-DE" sz="1100" b="1" dirty="0"/>
              <a:t>Schenke et al., PRL 108,252301 (2012)</a:t>
            </a:r>
          </a:p>
        </p:txBody>
      </p:sp>
      <p:sp>
        <p:nvSpPr>
          <p:cNvPr id="3" name="Pfeil: nach unten 2"/>
          <p:cNvSpPr/>
          <p:nvPr/>
        </p:nvSpPr>
        <p:spPr bwMode="gray">
          <a:xfrm>
            <a:off x="2729870" y="3451955"/>
            <a:ext cx="760627" cy="1212192"/>
          </a:xfrm>
          <a:prstGeom prst="downArrow">
            <a:avLst/>
          </a:prstGeom>
          <a:solidFill>
            <a:schemeClr val="accent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4" name="Rechteck 3"/>
          <p:cNvSpPr/>
          <p:nvPr/>
        </p:nvSpPr>
        <p:spPr bwMode="gray">
          <a:xfrm>
            <a:off x="2337847" y="2665528"/>
            <a:ext cx="2700118" cy="884168"/>
          </a:xfrm>
          <a:prstGeom prst="rect">
            <a:avLst/>
          </a:prstGeom>
          <a:solidFill>
            <a:schemeClr val="accent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de-DE" sz="1600" b="1" dirty="0" err="1">
                <a:solidFill>
                  <a:schemeClr val="bg1"/>
                </a:solidFill>
                <a:ea typeface="Gulim" pitchFamily="34" charset="-127"/>
              </a:rPr>
              <a:t>Two</a:t>
            </a:r>
            <a:r>
              <a:rPr lang="de-DE" sz="1600" b="1" dirty="0">
                <a:solidFill>
                  <a:schemeClr val="bg1"/>
                </a:solidFill>
                <a:ea typeface="Gulim" pitchFamily="34" charset="-127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a typeface="Gulim" pitchFamily="34" charset="-127"/>
              </a:rPr>
              <a:t>sheets</a:t>
            </a:r>
            <a:r>
              <a:rPr lang="de-DE" sz="1600" b="1" dirty="0">
                <a:solidFill>
                  <a:schemeClr val="bg1"/>
                </a:solidFill>
                <a:ea typeface="Gulim" pitchFamily="34" charset="-127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a typeface="Gulim" pitchFamily="34" charset="-127"/>
              </a:rPr>
              <a:t>of</a:t>
            </a:r>
            <a:r>
              <a:rPr lang="de-DE" sz="1600" b="1" dirty="0">
                <a:solidFill>
                  <a:schemeClr val="bg1"/>
                </a:solidFill>
                <a:ea typeface="Gulim" pitchFamily="34" charset="-127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a typeface="Gulim" pitchFamily="34" charset="-127"/>
              </a:rPr>
              <a:t>color</a:t>
            </a:r>
            <a:r>
              <a:rPr lang="de-DE" sz="1600" b="1" dirty="0">
                <a:solidFill>
                  <a:schemeClr val="bg1"/>
                </a:solidFill>
                <a:ea typeface="Gulim" pitchFamily="34" charset="-127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a typeface="Gulim" pitchFamily="34" charset="-127"/>
              </a:rPr>
              <a:t>charge</a:t>
            </a:r>
            <a:r>
              <a:rPr lang="de-DE" sz="1600" b="1" dirty="0">
                <a:solidFill>
                  <a:schemeClr val="bg1"/>
                </a:solidFill>
                <a:ea typeface="Gulim" pitchFamily="34" charset="-127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a typeface="Gulim" pitchFamily="34" charset="-127"/>
              </a:rPr>
              <a:t>collide</a:t>
            </a:r>
            <a:r>
              <a:rPr lang="de-DE" sz="1600" b="1" dirty="0">
                <a:solidFill>
                  <a:schemeClr val="bg1"/>
                </a:solidFill>
                <a:ea typeface="Gulim" pitchFamily="34" charset="-127"/>
              </a:rPr>
              <a:t>:</a:t>
            </a:r>
          </a:p>
          <a:p>
            <a:pPr algn="ctr" eaLnBrk="0" hangingPunct="0"/>
            <a:r>
              <a:rPr lang="de-DE" dirty="0" err="1">
                <a:solidFill>
                  <a:schemeClr val="bg1"/>
                </a:solidFill>
                <a:ea typeface="Gulim" pitchFamily="34" charset="-127"/>
              </a:rPr>
              <a:t>Gluon</a:t>
            </a:r>
            <a:r>
              <a:rPr lang="de-DE" dirty="0">
                <a:solidFill>
                  <a:schemeClr val="bg1"/>
                </a:solidFill>
                <a:ea typeface="Gulim" pitchFamily="34" charset="-127"/>
              </a:rPr>
              <a:t> </a:t>
            </a:r>
            <a:r>
              <a:rPr lang="de-DE" dirty="0" err="1">
                <a:solidFill>
                  <a:schemeClr val="bg1"/>
                </a:solidFill>
                <a:ea typeface="Gulim" pitchFamily="34" charset="-127"/>
              </a:rPr>
              <a:t>dominated</a:t>
            </a:r>
            <a:r>
              <a:rPr lang="de-DE" dirty="0">
                <a:solidFill>
                  <a:schemeClr val="bg1"/>
                </a:solidFill>
                <a:ea typeface="Gulim" pitchFamily="34" charset="-127"/>
              </a:rPr>
              <a:t> </a:t>
            </a:r>
            <a:r>
              <a:rPr lang="de-DE" dirty="0" err="1">
                <a:solidFill>
                  <a:schemeClr val="bg1"/>
                </a:solidFill>
                <a:ea typeface="Gulim" pitchFamily="34" charset="-127"/>
              </a:rPr>
              <a:t>system</a:t>
            </a:r>
            <a:endParaRPr lang="de-DE" sz="1600" b="1" dirty="0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7173798" y="5547650"/>
            <a:ext cx="193538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0" dirty="0" err="1"/>
              <a:t>Initially</a:t>
            </a:r>
            <a:r>
              <a:rPr lang="de-DE" sz="1400" b="0" dirty="0"/>
              <a:t> longitudinal </a:t>
            </a:r>
            <a:r>
              <a:rPr lang="de-DE" sz="1400" b="0" i="1" dirty="0"/>
              <a:t>E</a:t>
            </a:r>
            <a:r>
              <a:rPr lang="de-DE" sz="1400" b="0" dirty="0"/>
              <a:t> </a:t>
            </a:r>
            <a:r>
              <a:rPr lang="de-DE" sz="1400" b="0" dirty="0" err="1"/>
              <a:t>and</a:t>
            </a:r>
            <a:r>
              <a:rPr lang="de-DE" sz="1400" b="0" dirty="0"/>
              <a:t> </a:t>
            </a:r>
            <a:r>
              <a:rPr lang="de-DE" sz="1400" b="0" i="1" dirty="0"/>
              <a:t>B</a:t>
            </a:r>
            <a:r>
              <a:rPr lang="de-DE" sz="1400" b="0" dirty="0"/>
              <a:t> </a:t>
            </a:r>
            <a:r>
              <a:rPr lang="de-DE" sz="1400" b="0" dirty="0" err="1"/>
              <a:t>fields</a:t>
            </a:r>
            <a:endParaRPr lang="de-DE" sz="1400" b="0" dirty="0"/>
          </a:p>
        </p:txBody>
      </p:sp>
      <p:sp>
        <p:nvSpPr>
          <p:cNvPr id="43" name="Textfeld 42"/>
          <p:cNvSpPr txBox="1"/>
          <p:nvPr/>
        </p:nvSpPr>
        <p:spPr>
          <a:xfrm>
            <a:off x="5924189" y="6409424"/>
            <a:ext cx="32952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/>
              <a:t>„</a:t>
            </a:r>
            <a:r>
              <a:rPr lang="de-DE" sz="1400" dirty="0" err="1"/>
              <a:t>Glasma</a:t>
            </a:r>
            <a:r>
              <a:rPr lang="de-DE" sz="1400" dirty="0"/>
              <a:t>“. </a:t>
            </a:r>
            <a:r>
              <a:rPr lang="de-DE" sz="1400" dirty="0" err="1"/>
              <a:t>Solved</a:t>
            </a:r>
            <a:r>
              <a:rPr lang="de-DE" sz="1400" dirty="0"/>
              <a:t> on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lattice</a:t>
            </a:r>
            <a:r>
              <a:rPr lang="de-DE" sz="1400" dirty="0"/>
              <a:t>.</a:t>
            </a:r>
          </a:p>
          <a:p>
            <a:r>
              <a:rPr lang="de-DE" sz="1400" dirty="0"/>
              <a:t> (</a:t>
            </a:r>
            <a:r>
              <a:rPr lang="de-DE" sz="1400" dirty="0">
                <a:sym typeface="Wingdings" panose="05000000000000000000" pitchFamily="2" charset="2"/>
              </a:rPr>
              <a:t> </a:t>
            </a:r>
            <a:r>
              <a:rPr lang="de-DE" sz="1400" dirty="0" err="1"/>
              <a:t>S.Schlichting</a:t>
            </a:r>
            <a:r>
              <a:rPr lang="de-DE" sz="1400" dirty="0"/>
              <a:t> &amp; </a:t>
            </a:r>
            <a:r>
              <a:rPr lang="de-DE" sz="1400" dirty="0" err="1"/>
              <a:t>B.Schenke</a:t>
            </a:r>
            <a:r>
              <a:rPr lang="de-DE" sz="1400" dirty="0"/>
              <a:t>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DE5E7A4-6BE6-4910-99F3-96EEF24F7013}"/>
              </a:ext>
            </a:extLst>
          </p:cNvPr>
          <p:cNvSpPr txBox="1"/>
          <p:nvPr/>
        </p:nvSpPr>
        <p:spPr>
          <a:xfrm>
            <a:off x="0" y="2531777"/>
            <a:ext cx="2199559" cy="1376513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304800" stA="97000" endPos="48000" dist="762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72000" tIns="72000" rIns="72000" bIns="72000" rtlCol="0">
            <a:spAutoFit/>
          </a:bodyPr>
          <a:lstStyle/>
          <a:p>
            <a:r>
              <a:rPr lang="de-DE" sz="2000" dirty="0"/>
              <a:t>CGC:</a:t>
            </a:r>
          </a:p>
          <a:p>
            <a:r>
              <a:rPr lang="de-DE" sz="2000" dirty="0"/>
              <a:t>Fundamental matter </a:t>
            </a:r>
            <a:r>
              <a:rPr lang="de-DE" sz="2000" dirty="0" err="1"/>
              <a:t>of</a:t>
            </a:r>
            <a:r>
              <a:rPr lang="de-DE" sz="2000" dirty="0"/>
              <a:t> high </a:t>
            </a:r>
            <a:r>
              <a:rPr lang="de-DE" sz="2000" dirty="0" err="1"/>
              <a:t>energy</a:t>
            </a:r>
            <a:r>
              <a:rPr lang="de-DE" sz="2000" dirty="0"/>
              <a:t> </a:t>
            </a:r>
            <a:r>
              <a:rPr lang="de-DE" sz="2000" dirty="0" err="1"/>
              <a:t>hadrons</a:t>
            </a:r>
            <a:endParaRPr lang="de-DE" sz="2000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5DA01AC-2723-41C4-9275-FF88DF48FFD0}"/>
              </a:ext>
            </a:extLst>
          </p:cNvPr>
          <p:cNvSpPr/>
          <p:nvPr/>
        </p:nvSpPr>
        <p:spPr>
          <a:xfrm rot="1274676">
            <a:off x="1085342" y="2422908"/>
            <a:ext cx="996117" cy="369332"/>
          </a:xfrm>
          <a:prstGeom prst="rect">
            <a:avLst/>
          </a:prstGeom>
          <a:effectLst>
            <a:outerShdw blurRad="330200" dist="38100" dir="2700000" sx="103000" sy="103000" algn="tl" rotWithShape="0">
              <a:prstClr val="black">
                <a:alpha val="40000"/>
              </a:prstClr>
            </a:outerShdw>
          </a:effectLst>
          <a:scene3d>
            <a:camera prst="isometricLeftDown">
              <a:rot lat="1200000" lon="0" rev="600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Claim</a:t>
            </a:r>
          </a:p>
        </p:txBody>
      </p:sp>
    </p:spTree>
    <p:extLst>
      <p:ext uri="{BB962C8B-B14F-4D97-AF65-F5344CB8AC3E}">
        <p14:creationId xmlns:p14="http://schemas.microsoft.com/office/powerpoint/2010/main" val="2527490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3"/>
          <p:cNvSpPr>
            <a:spLocks noGrp="1"/>
          </p:cNvSpPr>
          <p:nvPr>
            <p:ph type="title"/>
          </p:nvPr>
        </p:nvSpPr>
        <p:spPr>
          <a:xfrm>
            <a:off x="0" y="-57792"/>
            <a:ext cx="7805394" cy="943299"/>
          </a:xfrm>
        </p:spPr>
        <p:txBody>
          <a:bodyPr lIns="91350" tIns="45677" rIns="91350" bIns="45677"/>
          <a:lstStyle/>
          <a:p>
            <a:pPr eaLnBrk="1" hangingPunct="1"/>
            <a:r>
              <a:rPr lang="de-DE" altLang="de-DE" i="1" dirty="0">
                <a:solidFill>
                  <a:srgbClr val="00376A"/>
                </a:solidFill>
              </a:rPr>
              <a:t>Event-</a:t>
            </a:r>
            <a:r>
              <a:rPr lang="de-DE" altLang="de-DE" i="1" dirty="0" err="1">
                <a:solidFill>
                  <a:srgbClr val="00376A"/>
                </a:solidFill>
              </a:rPr>
              <a:t>by</a:t>
            </a:r>
            <a:r>
              <a:rPr lang="de-DE" altLang="de-DE" i="1" dirty="0">
                <a:solidFill>
                  <a:srgbClr val="00376A"/>
                </a:solidFill>
              </a:rPr>
              <a:t>-Event: 	</a:t>
            </a:r>
            <a:r>
              <a:rPr lang="de-DE" altLang="de-DE" i="1" dirty="0" err="1">
                <a:solidFill>
                  <a:srgbClr val="00376A"/>
                </a:solidFill>
              </a:rPr>
              <a:t>Coordinate</a:t>
            </a:r>
            <a:r>
              <a:rPr lang="de-DE" altLang="de-DE" i="1" dirty="0">
                <a:solidFill>
                  <a:srgbClr val="00376A"/>
                </a:solidFill>
              </a:rPr>
              <a:t> Space        				           </a:t>
            </a:r>
            <a:r>
              <a:rPr lang="de-DE" altLang="de-DE" i="1" dirty="0" err="1">
                <a:solidFill>
                  <a:srgbClr val="00376A"/>
                </a:solidFill>
              </a:rPr>
              <a:t>Distributions</a:t>
            </a:r>
            <a:endParaRPr lang="de-DE" altLang="de-DE" sz="2800" b="1" dirty="0">
              <a:solidFill>
                <a:srgbClr val="00376A"/>
              </a:solidFill>
            </a:endParaRPr>
          </a:p>
        </p:txBody>
      </p:sp>
      <p:pic>
        <p:nvPicPr>
          <p:cNvPr id="33800" name="Grafik 3379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462" y="1039782"/>
            <a:ext cx="3243649" cy="2270554"/>
          </a:xfrm>
          <a:prstGeom prst="rect">
            <a:avLst/>
          </a:prstGeom>
        </p:spPr>
      </p:pic>
      <p:pic>
        <p:nvPicPr>
          <p:cNvPr id="33801" name="Grafik 3380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462" y="3310336"/>
            <a:ext cx="3243649" cy="2270554"/>
          </a:xfrm>
          <a:prstGeom prst="rect">
            <a:avLst/>
          </a:prstGeom>
        </p:spPr>
      </p:pic>
      <p:pic>
        <p:nvPicPr>
          <p:cNvPr id="33802" name="Grafik 3380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93" y="1039783"/>
            <a:ext cx="3243648" cy="2270553"/>
          </a:xfrm>
          <a:prstGeom prst="rect">
            <a:avLst/>
          </a:prstGeom>
        </p:spPr>
      </p:pic>
      <p:pic>
        <p:nvPicPr>
          <p:cNvPr id="33803" name="Grafik 3380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73" y="3300041"/>
            <a:ext cx="3243648" cy="2270554"/>
          </a:xfrm>
          <a:prstGeom prst="rect">
            <a:avLst/>
          </a:prstGeom>
        </p:spPr>
      </p:pic>
      <p:pic>
        <p:nvPicPr>
          <p:cNvPr id="33804" name="Grafik 3380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93" y="3293924"/>
            <a:ext cx="3252387" cy="2276671"/>
          </a:xfrm>
          <a:prstGeom prst="rect">
            <a:avLst/>
          </a:prstGeom>
        </p:spPr>
      </p:pic>
      <p:pic>
        <p:nvPicPr>
          <p:cNvPr id="33805" name="Grafik 3380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93" y="1039783"/>
            <a:ext cx="3228940" cy="2260258"/>
          </a:xfrm>
          <a:prstGeom prst="rect">
            <a:avLst/>
          </a:prstGeom>
        </p:spPr>
      </p:pic>
      <p:pic>
        <p:nvPicPr>
          <p:cNvPr id="33806" name="Grafik 3380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059" y="5643758"/>
            <a:ext cx="1798287" cy="1258801"/>
          </a:xfrm>
          <a:prstGeom prst="rect">
            <a:avLst/>
          </a:prstGeom>
        </p:spPr>
      </p:pic>
      <p:pic>
        <p:nvPicPr>
          <p:cNvPr id="33807" name="Grafik 3380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41" y="1036080"/>
            <a:ext cx="3234230" cy="2263961"/>
          </a:xfrm>
          <a:prstGeom prst="rect">
            <a:avLst/>
          </a:prstGeom>
        </p:spPr>
      </p:pic>
      <p:pic>
        <p:nvPicPr>
          <p:cNvPr id="33809" name="Grafik 3380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500" y="5643757"/>
            <a:ext cx="1798286" cy="1258801"/>
          </a:xfrm>
          <a:prstGeom prst="rect">
            <a:avLst/>
          </a:prstGeom>
        </p:spPr>
      </p:pic>
      <p:pic>
        <p:nvPicPr>
          <p:cNvPr id="33810" name="Grafik 3380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41" y="3300041"/>
            <a:ext cx="3258358" cy="2280850"/>
          </a:xfrm>
          <a:prstGeom prst="rect">
            <a:avLst/>
          </a:prstGeom>
        </p:spPr>
      </p:pic>
      <p:pic>
        <p:nvPicPr>
          <p:cNvPr id="33812" name="Grafik 3381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54" y="5645494"/>
            <a:ext cx="1767193" cy="1237035"/>
          </a:xfrm>
          <a:prstGeom prst="rect">
            <a:avLst/>
          </a:prstGeom>
        </p:spPr>
      </p:pic>
      <p:pic>
        <p:nvPicPr>
          <p:cNvPr id="33813" name="Grafik 3381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689" y="5645494"/>
            <a:ext cx="1795807" cy="1257065"/>
          </a:xfrm>
          <a:prstGeom prst="rect">
            <a:avLst/>
          </a:prstGeom>
        </p:spPr>
      </p:pic>
      <p:pic>
        <p:nvPicPr>
          <p:cNvPr id="33814" name="Grafik 3381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14" y="5645494"/>
            <a:ext cx="1795807" cy="1257065"/>
          </a:xfrm>
          <a:prstGeom prst="rect">
            <a:avLst/>
          </a:prstGeom>
        </p:spPr>
      </p:pic>
      <p:pic>
        <p:nvPicPr>
          <p:cNvPr id="33815" name="Grafik 33814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04" y="5645494"/>
            <a:ext cx="1853747" cy="124733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318104" y="5243426"/>
            <a:ext cx="12537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409992" y="3365369"/>
                <a:ext cx="1037320" cy="637290"/>
              </a:xfrm>
              <a:prstGeom prst="rect">
                <a:avLst/>
              </a:prstGeom>
              <a:solidFill>
                <a:srgbClr val="7FD7F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b="1" i="1" smtClean="0">
                              <a:latin typeface="Cambria Math" panose="02040503050406030204" pitchFamily="18" charset="0"/>
                            </a:rPr>
                            <m:t>𝒅𝑵</m:t>
                          </m:r>
                        </m:num>
                        <m:den>
                          <m:r>
                            <a:rPr lang="de-DE" sz="2000" b="1" i="1" smtClean="0">
                              <a:latin typeface="Cambria Math" panose="02040503050406030204" pitchFamily="18" charset="0"/>
                            </a:rPr>
                            <m:t>𝒅𝒚</m:t>
                          </m:r>
                        </m:den>
                      </m:f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92" y="3365369"/>
                <a:ext cx="1037320" cy="63729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feil: nach links und rechts 4"/>
          <p:cNvSpPr/>
          <p:nvPr/>
        </p:nvSpPr>
        <p:spPr bwMode="gray">
          <a:xfrm>
            <a:off x="203465" y="5294195"/>
            <a:ext cx="2149311" cy="390903"/>
          </a:xfrm>
          <a:prstGeom prst="leftRightArrow">
            <a:avLst/>
          </a:prstGeom>
          <a:solidFill>
            <a:srgbClr val="7FD7FF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de-DE" sz="1600" b="1" dirty="0">
                <a:ea typeface="Gulim" pitchFamily="34" charset="-127"/>
              </a:rPr>
              <a:t>3 </a:t>
            </a:r>
            <a:r>
              <a:rPr lang="de-DE" sz="1600" b="1" dirty="0" err="1">
                <a:ea typeface="Gulim" pitchFamily="34" charset="-127"/>
              </a:rPr>
              <a:t>fm</a:t>
            </a:r>
            <a:r>
              <a:rPr lang="de-DE" sz="1600" b="1" dirty="0">
                <a:ea typeface="Gulim" pitchFamily="34" charset="-127"/>
              </a:rPr>
              <a:t> (</a:t>
            </a:r>
            <a:r>
              <a:rPr lang="de-DE" sz="1600" b="1" dirty="0" err="1">
                <a:ea typeface="Gulim" pitchFamily="34" charset="-127"/>
              </a:rPr>
              <a:t>lattice</a:t>
            </a:r>
            <a:r>
              <a:rPr lang="de-DE" sz="1600" b="1" dirty="0">
                <a:ea typeface="Gulim" pitchFamily="34" charset="-127"/>
              </a:rPr>
              <a:t> </a:t>
            </a:r>
            <a:r>
              <a:rPr lang="de-DE" sz="1600" b="1" dirty="0" err="1">
                <a:ea typeface="Gulim" pitchFamily="34" charset="-127"/>
              </a:rPr>
              <a:t>units</a:t>
            </a:r>
            <a:r>
              <a:rPr lang="de-DE" dirty="0">
                <a:ea typeface="Gulim" pitchFamily="34" charset="-127"/>
              </a:rPr>
              <a:t>)</a:t>
            </a:r>
            <a:endParaRPr lang="de-DE" sz="1600" b="1" dirty="0">
              <a:ea typeface="Gulim" pitchFamily="34" charset="-127"/>
            </a:endParaRPr>
          </a:p>
        </p:txBody>
      </p:sp>
      <p:sp>
        <p:nvSpPr>
          <p:cNvPr id="25" name="Pfeil: nach links und rechts 24"/>
          <p:cNvSpPr/>
          <p:nvPr/>
        </p:nvSpPr>
        <p:spPr bwMode="gray">
          <a:xfrm rot="16200000">
            <a:off x="-898372" y="4219539"/>
            <a:ext cx="2149311" cy="390903"/>
          </a:xfrm>
          <a:prstGeom prst="leftRightArrow">
            <a:avLst/>
          </a:prstGeom>
          <a:solidFill>
            <a:srgbClr val="7FD7FF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de-DE" sz="1600" b="1" dirty="0">
                <a:ea typeface="Gulim" pitchFamily="34" charset="-127"/>
              </a:rPr>
              <a:t>3 </a:t>
            </a:r>
            <a:r>
              <a:rPr lang="de-DE" sz="1600" b="1" dirty="0" err="1">
                <a:ea typeface="Gulim" pitchFamily="34" charset="-127"/>
              </a:rPr>
              <a:t>fm</a:t>
            </a:r>
            <a:endParaRPr lang="de-DE" sz="1600" b="1" dirty="0">
              <a:ea typeface="Gulim" pitchFamily="34" charset="-127"/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098646A4-CC75-47A2-B301-016CCCD24C5B}"/>
              </a:ext>
            </a:extLst>
          </p:cNvPr>
          <p:cNvSpPr/>
          <p:nvPr/>
        </p:nvSpPr>
        <p:spPr bwMode="gray">
          <a:xfrm>
            <a:off x="4781027" y="482135"/>
            <a:ext cx="2789081" cy="517363"/>
          </a:xfrm>
          <a:prstGeom prst="roundRect">
            <a:avLst/>
          </a:prstGeom>
          <a:solidFill>
            <a:schemeClr val="accent1"/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de-DE" sz="1600" b="1" dirty="0">
                <a:solidFill>
                  <a:schemeClr val="bg1"/>
                </a:solidFill>
                <a:ea typeface="Gulim" pitchFamily="34" charset="-127"/>
              </a:rPr>
              <a:t>After </a:t>
            </a:r>
            <a:r>
              <a:rPr lang="de-DE" sz="1600" b="1" dirty="0" err="1">
                <a:solidFill>
                  <a:schemeClr val="bg1"/>
                </a:solidFill>
                <a:ea typeface="Gulim" pitchFamily="34" charset="-127"/>
              </a:rPr>
              <a:t>classical</a:t>
            </a:r>
            <a:r>
              <a:rPr lang="de-DE" sz="1600" b="1" dirty="0">
                <a:solidFill>
                  <a:schemeClr val="bg1"/>
                </a:solidFill>
                <a:ea typeface="Gulim" pitchFamily="34" charset="-127"/>
              </a:rPr>
              <a:t> Yang-Mills </a:t>
            </a:r>
            <a:r>
              <a:rPr lang="de-DE" sz="1600" b="1" dirty="0" err="1">
                <a:solidFill>
                  <a:schemeClr val="bg1"/>
                </a:solidFill>
                <a:ea typeface="Gulim" pitchFamily="34" charset="-127"/>
              </a:rPr>
              <a:t>evolution</a:t>
            </a:r>
            <a:endParaRPr lang="de-DE" sz="1600" b="1" dirty="0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B98AC09-4657-4932-9F9F-A2D0AC362B6D}"/>
              </a:ext>
            </a:extLst>
          </p:cNvPr>
          <p:cNvSpPr txBox="1"/>
          <p:nvPr/>
        </p:nvSpPr>
        <p:spPr>
          <a:xfrm>
            <a:off x="6711884" y="5685097"/>
            <a:ext cx="221529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 err="1"/>
              <a:t>Typically</a:t>
            </a:r>
            <a:r>
              <a:rPr lang="de-DE" sz="1600" dirty="0"/>
              <a:t> 50-100 </a:t>
            </a:r>
            <a:r>
              <a:rPr lang="de-DE" sz="1600" dirty="0" err="1"/>
              <a:t>events</a:t>
            </a:r>
            <a:r>
              <a:rPr lang="de-DE" sz="1600" dirty="0"/>
              <a:t> per </a:t>
            </a:r>
            <a:r>
              <a:rPr lang="de-DE" sz="1600" dirty="0" err="1"/>
              <a:t>multiplicity</a:t>
            </a:r>
            <a:r>
              <a:rPr lang="de-DE" sz="1600" dirty="0"/>
              <a:t> </a:t>
            </a:r>
            <a:r>
              <a:rPr lang="de-DE" sz="1600" dirty="0" err="1"/>
              <a:t>class</a:t>
            </a:r>
            <a:r>
              <a:rPr lang="de-DE" sz="1600" dirty="0"/>
              <a:t> </a:t>
            </a:r>
            <a:r>
              <a:rPr lang="de-DE" sz="1600" dirty="0" err="1"/>
              <a:t>sufficient</a:t>
            </a:r>
            <a:r>
              <a:rPr lang="de-DE" sz="1600" dirty="0"/>
              <a:t> </a:t>
            </a:r>
            <a:r>
              <a:rPr lang="de-DE" sz="1600" dirty="0" err="1"/>
              <a:t>here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707710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Parton </a:t>
            </a:r>
            <a:r>
              <a:rPr lang="de-DE" sz="3600" dirty="0" err="1"/>
              <a:t>cascade</a:t>
            </a:r>
            <a:r>
              <a:rPr lang="de-DE" sz="3600" dirty="0"/>
              <a:t> „BAMPS“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2" r="1814" b="71673"/>
          <a:stretch/>
        </p:blipFill>
        <p:spPr>
          <a:xfrm>
            <a:off x="282231" y="5051671"/>
            <a:ext cx="8503550" cy="150938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488"/>
            <a:ext cx="5829914" cy="388660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467546" y="3157933"/>
            <a:ext cx="358218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Quarks + </a:t>
            </a:r>
            <a:r>
              <a:rPr lang="de-DE" sz="1600" b="0" dirty="0" err="1"/>
              <a:t>Gluons</a:t>
            </a:r>
            <a:endParaRPr lang="de-DE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 err="1"/>
              <a:t>pQCD</a:t>
            </a:r>
            <a:r>
              <a:rPr lang="de-DE" sz="1600" b="0" dirty="0"/>
              <a:t>/QED </a:t>
            </a:r>
            <a:r>
              <a:rPr lang="de-DE" sz="1600" b="0" dirty="0" err="1"/>
              <a:t>cross</a:t>
            </a:r>
            <a:r>
              <a:rPr lang="de-DE" sz="1600" b="0" dirty="0"/>
              <a:t> </a:t>
            </a:r>
            <a:r>
              <a:rPr lang="de-DE" sz="1600" b="0" dirty="0" err="1"/>
              <a:t>sections</a:t>
            </a:r>
            <a:endParaRPr lang="de-DE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err="1"/>
              <a:t>Elastic</a:t>
            </a:r>
            <a:r>
              <a:rPr lang="de-DE" b="0" dirty="0"/>
              <a:t> + </a:t>
            </a:r>
            <a:r>
              <a:rPr lang="de-DE" b="0" dirty="0" err="1"/>
              <a:t>radiative</a:t>
            </a:r>
            <a:r>
              <a:rPr lang="de-DE" b="0" dirty="0"/>
              <a:t> </a:t>
            </a:r>
            <a:r>
              <a:rPr lang="de-DE" b="0" dirty="0" err="1"/>
              <a:t>scattering</a:t>
            </a:r>
            <a:endParaRPr lang="de-DE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Ideal </a:t>
            </a:r>
            <a:r>
              <a:rPr lang="de-DE" sz="1600" b="0" dirty="0" err="1"/>
              <a:t>equation</a:t>
            </a:r>
            <a:r>
              <a:rPr lang="de-DE" sz="1600" b="0" dirty="0"/>
              <a:t> </a:t>
            </a:r>
            <a:r>
              <a:rPr lang="de-DE" sz="1600" b="0" dirty="0" err="1"/>
              <a:t>of</a:t>
            </a:r>
            <a:r>
              <a:rPr lang="de-DE" sz="1600" b="0" dirty="0"/>
              <a:t> </a:t>
            </a:r>
            <a:r>
              <a:rPr lang="de-DE" sz="1600" b="0" dirty="0" err="1"/>
              <a:t>state</a:t>
            </a:r>
            <a:endParaRPr lang="de-DE" sz="1600" b="0" dirty="0"/>
          </a:p>
        </p:txBody>
      </p:sp>
      <p:sp>
        <p:nvSpPr>
          <p:cNvPr id="8" name="Textfeld 7"/>
          <p:cNvSpPr txBox="1"/>
          <p:nvPr/>
        </p:nvSpPr>
        <p:spPr>
          <a:xfrm>
            <a:off x="5467547" y="1010317"/>
            <a:ext cx="377072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 err="1"/>
              <a:t>Solves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Boltzmann </a:t>
            </a:r>
            <a:r>
              <a:rPr lang="de-DE" sz="1600" dirty="0" err="1"/>
              <a:t>equation</a:t>
            </a:r>
            <a:r>
              <a:rPr lang="de-DE" sz="1600" dirty="0"/>
              <a:t> (</a:t>
            </a:r>
            <a:r>
              <a:rPr lang="de-DE" sz="1600" b="0" dirty="0" err="1"/>
              <a:t>numerically</a:t>
            </a:r>
            <a:r>
              <a:rPr lang="de-DE" sz="1600" b="0" dirty="0"/>
              <a:t> </a:t>
            </a:r>
            <a:r>
              <a:rPr lang="de-DE" sz="1600" b="0" dirty="0" err="1"/>
              <a:t>exact</a:t>
            </a:r>
            <a:r>
              <a:rPr lang="de-DE" sz="1600" b="0" dirty="0"/>
              <a:t>, Monte Carlo)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5938691" y="1986886"/>
                <a:ext cx="123751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1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de-DE" sz="2400" b="1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de-DE" sz="2400" b="1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400" b="1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de-DE" sz="2400" b="1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2400" b="1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de-DE" sz="2400" b="1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)"</m:t>
                      </m:r>
                    </m:oMath>
                  </m:oMathPara>
                </a14:m>
                <a:endParaRPr lang="de-DE" sz="24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691" y="1986886"/>
                <a:ext cx="1237518" cy="369332"/>
              </a:xfrm>
              <a:prstGeom prst="rect">
                <a:avLst/>
              </a:prstGeom>
              <a:blipFill>
                <a:blip r:embed="rId4"/>
                <a:stretch>
                  <a:fillRect l="-7389" r="-5419" b="-3606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Pfeil: nach rechts 11"/>
          <p:cNvSpPr/>
          <p:nvPr/>
        </p:nvSpPr>
        <p:spPr bwMode="gray">
          <a:xfrm rot="10800000">
            <a:off x="5168061" y="2010669"/>
            <a:ext cx="770630" cy="359955"/>
          </a:xfrm>
          <a:prstGeom prst="rightArrow">
            <a:avLst>
              <a:gd name="adj1" fmla="val 21253"/>
              <a:gd name="adj2" fmla="val 95173"/>
            </a:avLst>
          </a:prstGeom>
          <a:solidFill>
            <a:srgbClr val="C0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486400" y="4183806"/>
            <a:ext cx="356333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0" i="1" dirty="0" err="1"/>
              <a:t>Used</a:t>
            </a:r>
            <a:r>
              <a:rPr lang="de-DE" sz="1600" b="0" i="1" dirty="0"/>
              <a:t> </a:t>
            </a:r>
            <a:r>
              <a:rPr lang="de-DE" sz="1600" b="0" i="1" dirty="0" err="1"/>
              <a:t>as</a:t>
            </a:r>
            <a:r>
              <a:rPr lang="de-DE" sz="1600" b="0" i="1" dirty="0"/>
              <a:t> </a:t>
            </a:r>
            <a:r>
              <a:rPr lang="de-DE" sz="1600" b="0" i="1" dirty="0" err="1"/>
              <a:t>model</a:t>
            </a:r>
            <a:r>
              <a:rPr lang="de-DE" sz="1600" b="0" i="1" dirty="0"/>
              <a:t> </a:t>
            </a:r>
            <a:r>
              <a:rPr lang="de-DE" sz="1600" b="0" i="1" dirty="0" err="1"/>
              <a:t>for</a:t>
            </a:r>
            <a:r>
              <a:rPr lang="de-DE" sz="1600" b="0" i="1" dirty="0"/>
              <a:t> heavy-</a:t>
            </a:r>
            <a:r>
              <a:rPr lang="de-DE" sz="1600" b="0" i="1" dirty="0" err="1"/>
              <a:t>ion</a:t>
            </a:r>
            <a:r>
              <a:rPr lang="de-DE" sz="1600" b="0" i="1" dirty="0"/>
              <a:t> </a:t>
            </a:r>
            <a:r>
              <a:rPr lang="de-DE" sz="1600" b="0" i="1" dirty="0" err="1"/>
              <a:t>collision</a:t>
            </a:r>
            <a:r>
              <a:rPr lang="de-DE" sz="1600" b="0" i="1" dirty="0"/>
              <a:t>:</a:t>
            </a:r>
          </a:p>
          <a:p>
            <a:r>
              <a:rPr lang="de-DE" b="0" dirty="0" err="1"/>
              <a:t>Expanding</a:t>
            </a:r>
            <a:r>
              <a:rPr lang="de-DE" b="0" dirty="0"/>
              <a:t> 3+1d </a:t>
            </a:r>
            <a:r>
              <a:rPr lang="de-DE" b="0" dirty="0" err="1"/>
              <a:t>geometry</a:t>
            </a:r>
            <a:endParaRPr lang="de-DE" sz="1600" b="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DB013D2-E7B7-4169-B7F2-0010A87AB04D}"/>
              </a:ext>
            </a:extLst>
          </p:cNvPr>
          <p:cNvSpPr txBox="1"/>
          <p:nvPr/>
        </p:nvSpPr>
        <p:spPr>
          <a:xfrm>
            <a:off x="7634472" y="1649125"/>
            <a:ext cx="117016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solidFill>
                  <a:srgbClr val="C00000"/>
                </a:solidFill>
              </a:rPr>
              <a:t>Single </a:t>
            </a:r>
            <a:r>
              <a:rPr lang="de-DE" sz="1600" dirty="0" err="1">
                <a:solidFill>
                  <a:srgbClr val="C00000"/>
                </a:solidFill>
              </a:rPr>
              <a:t>particle</a:t>
            </a:r>
            <a:r>
              <a:rPr lang="de-DE" sz="1600" dirty="0">
                <a:solidFill>
                  <a:srgbClr val="C00000"/>
                </a:solidFill>
              </a:rPr>
              <a:t> </a:t>
            </a:r>
            <a:r>
              <a:rPr lang="de-DE" sz="1600" dirty="0" err="1">
                <a:solidFill>
                  <a:srgbClr val="C00000"/>
                </a:solidFill>
              </a:rPr>
              <a:t>distribution</a:t>
            </a:r>
            <a:r>
              <a:rPr lang="de-DE" sz="1600" dirty="0">
                <a:solidFill>
                  <a:srgbClr val="C00000"/>
                </a:solidFill>
              </a:rPr>
              <a:t> </a:t>
            </a:r>
            <a:r>
              <a:rPr lang="de-DE" sz="1600" dirty="0" err="1">
                <a:solidFill>
                  <a:srgbClr val="C00000"/>
                </a:solidFill>
              </a:rPr>
              <a:t>function</a:t>
            </a:r>
            <a:r>
              <a:rPr lang="de-DE" sz="1600" dirty="0">
                <a:solidFill>
                  <a:srgbClr val="C00000"/>
                </a:solidFill>
              </a:rPr>
              <a:t> (</a:t>
            </a:r>
            <a:r>
              <a:rPr lang="de-DE" sz="1600" dirty="0" err="1">
                <a:solidFill>
                  <a:srgbClr val="C00000"/>
                </a:solidFill>
              </a:rPr>
              <a:t>a.u</a:t>
            </a:r>
            <a:r>
              <a:rPr lang="de-DE" sz="1600" dirty="0">
                <a:solidFill>
                  <a:srgbClr val="C00000"/>
                </a:solidFill>
              </a:rPr>
              <a:t>.)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44F2709-CDF4-4A7E-90B0-114EADF2A433}"/>
              </a:ext>
            </a:extLst>
          </p:cNvPr>
          <p:cNvSpPr txBox="1"/>
          <p:nvPr/>
        </p:nvSpPr>
        <p:spPr>
          <a:xfrm>
            <a:off x="3484498" y="6609314"/>
            <a:ext cx="319910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c</a:t>
            </a:r>
            <a:r>
              <a:rPr lang="de-DE" dirty="0"/>
              <a:t>f. Talk </a:t>
            </a:r>
            <a:r>
              <a:rPr lang="de-DE" dirty="0" err="1"/>
              <a:t>of</a:t>
            </a:r>
            <a:r>
              <a:rPr lang="de-DE" dirty="0"/>
              <a:t> Carsten Greiner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7418224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&gt;&lt;version val=&quot;17241&quot;/&gt;&lt;partner val=&quot;530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eweekdayFirstOfWeek val=&quot;2&quot;/&gt;&lt;m_mruColor&gt;&lt;m_vecMRU length=&quot;0&quot;/&gt;&lt;/m_mruColor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,&lt;/m_chDecimalSymbol&gt;&lt;m_nGroupingDigits val=&quot;3&quot;/&gt;&lt;m_chGroupingSymbol&gt;.&lt;/m_chGroupingSymbol&gt;&lt;/m_precDefault&gt;&lt;/CDefaultPrec&gt;&lt;/root&gt;"/>
  <p:tag name="THINKCELLUNDODONOTDELETE" val="243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,7312"/>
  <p:tag name="ORIGINALWIDTH" val="1268,092"/>
  <p:tag name="LATEXADDIN" val="\documentclass{article}&#10;\usepackage{amsmath}&#10;\pagestyle{empty}&#10;\begin{document}&#10;&#10;&#10;$\tau_{\mathrm{init}}=\tau_{f.o.}\exp\left(-\frac{1}{2}\Delta y \right)$&#10;&#10;\end{document}"/>
  <p:tag name="IGUANATEXSIZE" val="20"/>
  <p:tag name="IGUANATEXCURSOR" val="145"/>
  <p:tag name="TRANSPARENCY" val="Wahr"/>
  <p:tag name="FILENAME" val=""/>
  <p:tag name="LATEXENGINEID" val="0"/>
  <p:tag name="TEMPFOLDER" val="C:\Users\morit\Documents\IguanaTexTemp\"/>
  <p:tag name="LATEXFORMHEIGHT" val="312"/>
  <p:tag name="LATEXFORMWIDTH" val="384"/>
  <p:tag name="LATEXFORMWRAP" val="Wahr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6,7304"/>
  <p:tag name="ORIGINALWIDTH" val="1051,369"/>
  <p:tag name="LATEXADDIN" val="\documentclass{article}&#10;\usepackage{amsmath}&#10;\pagestyle{empty}&#10;\begin{document}&#10;$\mathrm{d}N_{\mathrm{PbPb}}^{\mathrm{0-5}\%}/\mathrm{d}y\sim 1500$&#10;&#10;&#10;&#10;\end{document}"/>
  <p:tag name="IGUANATEXSIZE" val="20"/>
  <p:tag name="IGUANATEXCURSOR" val="146"/>
  <p:tag name="TRANSPARENCY" val="Wahr"/>
  <p:tag name="FILENAME" val=""/>
  <p:tag name="LATEXENGINEID" val="0"/>
  <p:tag name="TEMPFOLDER" val="C:\Users\morit\Documents\IguanaTexTemp\"/>
  <p:tag name="LATEXFORMHEIGHT" val="312"/>
  <p:tag name="LATEXFORMWIDTH" val="384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971,1286"/>
  <p:tag name="LATEXADDIN" val="\documentclass{article}&#10;\usepackage{amsmath}&#10;\pagestyle{empty}&#10;\begin{document}&#10;$\mathrm{d}N_{pp}^{\mathrm{min.bias}}/\mathrm{d}y\sim 5$&#10;&#10;&#10;&#10;\end{document}"/>
  <p:tag name="IGUANATEXSIZE" val="20"/>
  <p:tag name="IGUANATEXCURSOR" val="80"/>
  <p:tag name="TRANSPARENCY" val="Wahr"/>
  <p:tag name="FILENAME" val=""/>
  <p:tag name="LATEXENGINEID" val="0"/>
  <p:tag name="TEMPFOLDER" val="C:\Users\morit\Documents\IguanaTexTemp\"/>
  <p:tag name="LATEXFORMHEIGHT" val="312"/>
  <p:tag name="LATEXFORMWIDTH" val="384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,4837"/>
  <p:tag name="ORIGINALWIDTH" val="2551,931"/>
  <p:tag name="LATEXADDIN" val="\documentclass{article}&#10;\usepackage{amsmath}&#10;\pagestyle{empty}&#10;\begin{document}&#10;&#10;Classical Yang-Mills equations: $[D_\mu,F^{\mu\nu}]=J^\nu$\\&#10;&#10;&#10;\end{document}"/>
  <p:tag name="IGUANATEXSIZE" val="20"/>
  <p:tag name="IGUANATEXCURSOR" val="142"/>
  <p:tag name="TRANSPARENCY" val="Wahr"/>
  <p:tag name="FILENAME" val=""/>
  <p:tag name="LATEXENGINEID" val="0"/>
  <p:tag name="TEMPFOLDER" val="C:\Users\morit\Documents\IguanaTexTemp\"/>
  <p:tag name="LATEXFORMHEIGHT" val="312"/>
  <p:tag name="LATEXFORMWIDTH" val="384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3,4833"/>
  <p:tag name="ORIGINALWIDTH" val="2500,188"/>
  <p:tag name="LATEXADDIN" val="\documentclass{article}&#10;\usepackage{amsmath}&#10;\pagestyle{empty}&#10;\begin{document}&#10;&#10;Color charge sources: $J^{\mu,a}=\delta^{\mu +}\delta(x^-)\rho^a_A(x_\perp)$&#10;&#10;&#10;\end{document}"/>
  <p:tag name="IGUANATEXSIZE" val="20"/>
  <p:tag name="IGUANATEXCURSOR" val="147"/>
  <p:tag name="TRANSPARENCY" val="Wahr"/>
  <p:tag name="FILENAME" val=""/>
  <p:tag name="LATEXENGINEID" val="0"/>
  <p:tag name="TEMPFOLDER" val="C:\Users\morit\Documents\IguanaTexTemp\"/>
  <p:tag name="LATEXFORMHEIGHT" val="312"/>
  <p:tag name="LATEXFORMWIDTH" val="384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,4837"/>
  <p:tag name="ORIGINALWIDTH" val="2551,931"/>
  <p:tag name="LATEXADDIN" val="\documentclass{article}&#10;\usepackage{amsmath}&#10;\pagestyle{empty}&#10;\begin{document}&#10;&#10;Classical Yang-Mills equations: $[D_\mu,F^{\mu\nu}]=J^\nu$\\&#10;&#10;&#10;\end{document}"/>
  <p:tag name="IGUANATEXSIZE" val="20"/>
  <p:tag name="IGUANATEXCURSOR" val="142"/>
  <p:tag name="TRANSPARENCY" val="Wahr"/>
  <p:tag name="FILENAME" val=""/>
  <p:tag name="LATEXENGINEID" val="0"/>
  <p:tag name="TEMPFOLDER" val="C:\Users\morit\Documents\IguanaTexTemp\"/>
  <p:tag name="LATEXFORMHEIGHT" val="312"/>
  <p:tag name="LATEXFORMWIDTH" val="384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,4822"/>
  <p:tag name="ORIGINALWIDTH" val="2447,694"/>
  <p:tag name="LATEXADDIN" val="\documentclass{article}&#10;\usepackage{amsmath}&#10;\pagestyle{empty}&#10;\begin{document}&#10;&#10;with $D_\mu=\partial_\nu-igA^a_\mu T^a$ and $(T^a)_{bc}=-if_{abc}$&#10;&#10;&#10;\end{document}"/>
  <p:tag name="IGUANATEXSIZE" val="20"/>
  <p:tag name="IGUANATEXCURSOR" val="147"/>
  <p:tag name="TRANSPARENCY" val="Wahr"/>
  <p:tag name="FILENAME" val=""/>
  <p:tag name="LATEXENGINEID" val="0"/>
  <p:tag name="TEMPFOLDER" val="C:\Users\morit\Documents\IguanaTexTemp\"/>
  <p:tag name="LATEXFORMHEIGHT" val="312"/>
  <p:tag name="LATEXFORMWIDTH" val="384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,4837"/>
  <p:tag name="ORIGINALWIDTH" val="1452,568"/>
  <p:tag name="LATEXADDIN" val="\documentclass{article}&#10;\usepackage{amsmath}&#10;\pagestyle{empty}&#10;\begin{document}&#10;&#10;$\left(\mathrm{d}N_g/\mathrm{d}y\right) / \left\langle\mathrm{d}N_g/\mathrm{d}y\right\rangle &gt; 2.5$&#10;&#10;&#10;\end{document}"/>
  <p:tag name="IGUANATEXSIZE" val="20"/>
  <p:tag name="IGUANATEXCURSOR" val="176"/>
  <p:tag name="TRANSPARENCY" val="Wahr"/>
  <p:tag name="FILENAME" val=""/>
  <p:tag name="LATEXENGINEID" val="0"/>
  <p:tag name="TEMPFOLDER" val="C:\Users\morit\Documents\IguanaTexTemp\"/>
  <p:tag name="LATEXFORMHEIGHT" val="312"/>
  <p:tag name="LATEXFORMWIDTH" val="384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,4837"/>
  <p:tag name="ORIGINALWIDTH" val="1684,289"/>
  <p:tag name="LATEXADDIN" val="\documentclass{article}&#10;\usepackage{amsmath}&#10;\pagestyle{empty}&#10;\begin{document}&#10;&#10;$0.5&lt;\left(\mathrm{d}N_g/\mathrm{d}y\right) / \left\langle\mathrm{d}N_g/\mathrm{d}y\right\rangle &lt;1$&#10;&#10;&#10;\end{document}"/>
  <p:tag name="IGUANATEXSIZE" val="20"/>
  <p:tag name="IGUANATEXCURSOR" val="180"/>
  <p:tag name="TRANSPARENCY" val="Wahr"/>
  <p:tag name="FILENAME" val=""/>
  <p:tag name="LATEXENGINEID" val="0"/>
  <p:tag name="TEMPFOLDER" val="C:\Users\morit\Documents\IguanaTexTemp\"/>
  <p:tag name="LATEXFORMHEIGHT" val="312"/>
  <p:tag name="LATEXFORMWIDTH" val="384"/>
  <p:tag name="LATEXFORMWRAP" val="Wahr"/>
  <p:tag name="BITMAPVECTOR" val="0"/>
</p:tagLst>
</file>

<file path=ppt/theme/theme1.xml><?xml version="1.0" encoding="utf-8"?>
<a:theme xmlns:a="http://schemas.openxmlformats.org/drawingml/2006/main" name="GoetheDesign1">
  <a:themeElements>
    <a:clrScheme name="Goethe Universität">
      <a:dk1>
        <a:srgbClr val="000000"/>
      </a:dk1>
      <a:lt1>
        <a:srgbClr val="FFFFFF"/>
      </a:lt1>
      <a:dk2>
        <a:srgbClr val="AF1D1D"/>
      </a:dk2>
      <a:lt2>
        <a:srgbClr val="ECA394"/>
      </a:lt2>
      <a:accent1>
        <a:srgbClr val="00498D"/>
      </a:accent1>
      <a:accent2>
        <a:srgbClr val="7FA4C4"/>
      </a:accent2>
      <a:accent3>
        <a:srgbClr val="608955"/>
      </a:accent3>
      <a:accent4>
        <a:srgbClr val="9BBB8F"/>
      </a:accent4>
      <a:accent5>
        <a:srgbClr val="F8994A"/>
      </a:accent5>
      <a:accent6>
        <a:srgbClr val="F9D349"/>
      </a:accent6>
      <a:hlink>
        <a:srgbClr val="608955"/>
      </a:hlink>
      <a:folHlink>
        <a:srgbClr val="9BBB8F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 w="9525" algn="ctr">
          <a:solidFill>
            <a:srgbClr val="00648C"/>
          </a:solidFill>
          <a:miter lim="800000"/>
          <a:headEnd/>
          <a:tailEnd/>
        </a:ln>
        <a:effectLst/>
      </a:spPr>
      <a:bodyPr anchor="ctr" anchorCtr="1"/>
      <a:lstStyle>
        <a:defPPr eaLnBrk="0" hangingPunct="0">
          <a:defRPr sz="1600" b="1" smtClean="0">
            <a:solidFill>
              <a:schemeClr val="bg1"/>
            </a:solidFill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2"/>
          </a:solidFill>
          <a:prstDash val="solid"/>
          <a:round/>
          <a:headEnd type="none" w="lg" len="lg"/>
          <a:tailEnd type="none" w="lg" len="lg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GoetheDesign1 1">
        <a:dk1>
          <a:srgbClr val="000000"/>
        </a:dk1>
        <a:lt1>
          <a:srgbClr val="FFFFFF"/>
        </a:lt1>
        <a:dk2>
          <a:srgbClr val="AF1D1D"/>
        </a:dk2>
        <a:lt2>
          <a:srgbClr val="ECA394"/>
        </a:lt2>
        <a:accent1>
          <a:srgbClr val="00498D"/>
        </a:accent1>
        <a:accent2>
          <a:srgbClr val="7FA4C4"/>
        </a:accent2>
        <a:accent3>
          <a:srgbClr val="FFFFFF"/>
        </a:accent3>
        <a:accent4>
          <a:srgbClr val="000000"/>
        </a:accent4>
        <a:accent5>
          <a:srgbClr val="AAB1C5"/>
        </a:accent5>
        <a:accent6>
          <a:srgbClr val="7294B1"/>
        </a:accent6>
        <a:hlink>
          <a:srgbClr val="608955"/>
        </a:hlink>
        <a:folHlink>
          <a:srgbClr val="9BBB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ortragDPG">
  <a:themeElements>
    <a:clrScheme name="">
      <a:dk1>
        <a:srgbClr val="000000"/>
      </a:dk1>
      <a:lt1>
        <a:srgbClr val="FFFFFF"/>
      </a:lt1>
      <a:dk2>
        <a:srgbClr val="00007D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VortragDP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ortragDPG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agDPG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agDPG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agDPG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agDPG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agDPG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agDPG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DPG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DPG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DPG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DPG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DPG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VortragDPG">
  <a:themeElements>
    <a:clrScheme name="">
      <a:dk1>
        <a:srgbClr val="000000"/>
      </a:dk1>
      <a:lt1>
        <a:srgbClr val="FFFFFF"/>
      </a:lt1>
      <a:dk2>
        <a:srgbClr val="00007D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VortragDP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ortragDPG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agDPG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agDPG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agDPG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agDPG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agDPG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agDPG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DPG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DPG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DPG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DPG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DPG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GoetheDesign1">
  <a:themeElements>
    <a:clrScheme name="Goethe Universität">
      <a:dk1>
        <a:srgbClr val="000000"/>
      </a:dk1>
      <a:lt1>
        <a:srgbClr val="FFFFFF"/>
      </a:lt1>
      <a:dk2>
        <a:srgbClr val="AF1D1D"/>
      </a:dk2>
      <a:lt2>
        <a:srgbClr val="ECA394"/>
      </a:lt2>
      <a:accent1>
        <a:srgbClr val="00498D"/>
      </a:accent1>
      <a:accent2>
        <a:srgbClr val="7FA4C4"/>
      </a:accent2>
      <a:accent3>
        <a:srgbClr val="608955"/>
      </a:accent3>
      <a:accent4>
        <a:srgbClr val="9BBB8F"/>
      </a:accent4>
      <a:accent5>
        <a:srgbClr val="F8994A"/>
      </a:accent5>
      <a:accent6>
        <a:srgbClr val="F9D349"/>
      </a:accent6>
      <a:hlink>
        <a:srgbClr val="608955"/>
      </a:hlink>
      <a:folHlink>
        <a:srgbClr val="9BBB8F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 w="9525" algn="ctr">
          <a:solidFill>
            <a:srgbClr val="00648C"/>
          </a:solidFill>
          <a:miter lim="800000"/>
          <a:headEnd/>
          <a:tailEnd/>
        </a:ln>
        <a:effectLst/>
      </a:spPr>
      <a:bodyPr anchor="ctr" anchorCtr="1"/>
      <a:lstStyle>
        <a:defPPr eaLnBrk="0" hangingPunct="0">
          <a:defRPr sz="1600" b="1" smtClean="0">
            <a:solidFill>
              <a:schemeClr val="bg1"/>
            </a:solidFill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2"/>
          </a:solidFill>
          <a:prstDash val="solid"/>
          <a:round/>
          <a:headEnd type="none" w="lg" len="lg"/>
          <a:tailEnd type="none" w="lg" len="lg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GoetheDesign1 1">
        <a:dk1>
          <a:srgbClr val="000000"/>
        </a:dk1>
        <a:lt1>
          <a:srgbClr val="FFFFFF"/>
        </a:lt1>
        <a:dk2>
          <a:srgbClr val="AF1D1D"/>
        </a:dk2>
        <a:lt2>
          <a:srgbClr val="ECA394"/>
        </a:lt2>
        <a:accent1>
          <a:srgbClr val="00498D"/>
        </a:accent1>
        <a:accent2>
          <a:srgbClr val="7FA4C4"/>
        </a:accent2>
        <a:accent3>
          <a:srgbClr val="FFFFFF"/>
        </a:accent3>
        <a:accent4>
          <a:srgbClr val="000000"/>
        </a:accent4>
        <a:accent5>
          <a:srgbClr val="AAB1C5"/>
        </a:accent5>
        <a:accent6>
          <a:srgbClr val="7294B1"/>
        </a:accent6>
        <a:hlink>
          <a:srgbClr val="608955"/>
        </a:hlink>
        <a:folHlink>
          <a:srgbClr val="9BBB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GoetheDesign1">
  <a:themeElements>
    <a:clrScheme name="Goethe Universität">
      <a:dk1>
        <a:srgbClr val="000000"/>
      </a:dk1>
      <a:lt1>
        <a:srgbClr val="FFFFFF"/>
      </a:lt1>
      <a:dk2>
        <a:srgbClr val="AF1D1D"/>
      </a:dk2>
      <a:lt2>
        <a:srgbClr val="ECA394"/>
      </a:lt2>
      <a:accent1>
        <a:srgbClr val="00498D"/>
      </a:accent1>
      <a:accent2>
        <a:srgbClr val="7FA4C4"/>
      </a:accent2>
      <a:accent3>
        <a:srgbClr val="608955"/>
      </a:accent3>
      <a:accent4>
        <a:srgbClr val="9BBB8F"/>
      </a:accent4>
      <a:accent5>
        <a:srgbClr val="F8994A"/>
      </a:accent5>
      <a:accent6>
        <a:srgbClr val="F9D349"/>
      </a:accent6>
      <a:hlink>
        <a:srgbClr val="608955"/>
      </a:hlink>
      <a:folHlink>
        <a:srgbClr val="9BBB8F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 w="9525" algn="ctr">
          <a:solidFill>
            <a:srgbClr val="00648C"/>
          </a:solidFill>
          <a:miter lim="800000"/>
          <a:headEnd/>
          <a:tailEnd/>
        </a:ln>
        <a:effectLst/>
      </a:spPr>
      <a:bodyPr anchor="ctr" anchorCtr="1"/>
      <a:lstStyle>
        <a:defPPr eaLnBrk="0" hangingPunct="0">
          <a:defRPr sz="1600" b="1" smtClean="0">
            <a:solidFill>
              <a:schemeClr val="bg1"/>
            </a:solidFill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2"/>
          </a:solidFill>
          <a:prstDash val="solid"/>
          <a:round/>
          <a:headEnd type="none" w="lg" len="lg"/>
          <a:tailEnd type="none" w="lg" len="lg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GoetheDesign1 1">
        <a:dk1>
          <a:srgbClr val="000000"/>
        </a:dk1>
        <a:lt1>
          <a:srgbClr val="FFFFFF"/>
        </a:lt1>
        <a:dk2>
          <a:srgbClr val="AF1D1D"/>
        </a:dk2>
        <a:lt2>
          <a:srgbClr val="ECA394"/>
        </a:lt2>
        <a:accent1>
          <a:srgbClr val="00498D"/>
        </a:accent1>
        <a:accent2>
          <a:srgbClr val="7FA4C4"/>
        </a:accent2>
        <a:accent3>
          <a:srgbClr val="FFFFFF"/>
        </a:accent3>
        <a:accent4>
          <a:srgbClr val="000000"/>
        </a:accent4>
        <a:accent5>
          <a:srgbClr val="AAB1C5"/>
        </a:accent5>
        <a:accent6>
          <a:srgbClr val="7294B1"/>
        </a:accent6>
        <a:hlink>
          <a:srgbClr val="608955"/>
        </a:hlink>
        <a:folHlink>
          <a:srgbClr val="9BBB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Larissa-Design">
  <a:themeElements>
    <a:clrScheme name="Goethe">
      <a:dk1>
        <a:srgbClr val="000000"/>
      </a:dk1>
      <a:lt1>
        <a:srgbClr val="FFFFFF"/>
      </a:lt1>
      <a:dk2>
        <a:srgbClr val="AF1D1D"/>
      </a:dk2>
      <a:lt2>
        <a:srgbClr val="ECA394"/>
      </a:lt2>
      <a:accent1>
        <a:srgbClr val="00498D"/>
      </a:accent1>
      <a:accent2>
        <a:srgbClr val="7FA4C4"/>
      </a:accent2>
      <a:accent3>
        <a:srgbClr val="608955"/>
      </a:accent3>
      <a:accent4>
        <a:srgbClr val="9BBB8F"/>
      </a:accent4>
      <a:accent5>
        <a:srgbClr val="F8994A"/>
      </a:accent5>
      <a:accent6>
        <a:srgbClr val="F9D349"/>
      </a:accent6>
      <a:hlink>
        <a:srgbClr val="608955"/>
      </a:hlink>
      <a:folHlink>
        <a:srgbClr val="9BBB8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-Design">
  <a:themeElements>
    <a:clrScheme name="Goethe">
      <a:dk1>
        <a:srgbClr val="000000"/>
      </a:dk1>
      <a:lt1>
        <a:srgbClr val="FFFFFF"/>
      </a:lt1>
      <a:dk2>
        <a:srgbClr val="AF1D1D"/>
      </a:dk2>
      <a:lt2>
        <a:srgbClr val="ECA394"/>
      </a:lt2>
      <a:accent1>
        <a:srgbClr val="00498D"/>
      </a:accent1>
      <a:accent2>
        <a:srgbClr val="7FA4C4"/>
      </a:accent2>
      <a:accent3>
        <a:srgbClr val="608955"/>
      </a:accent3>
      <a:accent4>
        <a:srgbClr val="9BBB8F"/>
      </a:accent4>
      <a:accent5>
        <a:srgbClr val="F8994A"/>
      </a:accent5>
      <a:accent6>
        <a:srgbClr val="F9D349"/>
      </a:accent6>
      <a:hlink>
        <a:srgbClr val="608955"/>
      </a:hlink>
      <a:folHlink>
        <a:srgbClr val="9BBB8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2DD6296-C492-47B0-B3C3-8B80CCDA9271}">
  <we:reference id="wa104038830" version="1.0.0.3" store="de-DE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1311</Words>
  <Application>Microsoft Office PowerPoint</Application>
  <PresentationFormat>Bildschirmpräsentation (4:3)</PresentationFormat>
  <Paragraphs>241</Paragraphs>
  <Slides>28</Slides>
  <Notes>2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28</vt:i4>
      </vt:variant>
    </vt:vector>
  </HeadingPairs>
  <TitlesOfParts>
    <vt:vector size="47" baseType="lpstr">
      <vt:lpstr> (Headings)</vt:lpstr>
      <vt:lpstr>Gulim</vt:lpstr>
      <vt:lpstr>Arial</vt:lpstr>
      <vt:lpstr>Arial Black</vt:lpstr>
      <vt:lpstr>Arial Narrow</vt:lpstr>
      <vt:lpstr>Baskerville Old Face</vt:lpstr>
      <vt:lpstr>Bell MT</vt:lpstr>
      <vt:lpstr>Bradley Hand ITC</vt:lpstr>
      <vt:lpstr>Calisto MT</vt:lpstr>
      <vt:lpstr>Cambria Math</vt:lpstr>
      <vt:lpstr>Chiller</vt:lpstr>
      <vt:lpstr>Tahoma</vt:lpstr>
      <vt:lpstr>Times New Roman</vt:lpstr>
      <vt:lpstr>Wingdings</vt:lpstr>
      <vt:lpstr>GoetheDesign1</vt:lpstr>
      <vt:lpstr>VortragDPG</vt:lpstr>
      <vt:lpstr>1_VortragDPG</vt:lpstr>
      <vt:lpstr>1_GoetheDesign1</vt:lpstr>
      <vt:lpstr>2_GoetheDesign1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New Model: Initial + Final state interactions</vt:lpstr>
      <vt:lpstr>Initial state: Color Glass Condensate „CGC“</vt:lpstr>
      <vt:lpstr>Event-by-Event:  Coordinate Space                       Distributions</vt:lpstr>
      <vt:lpstr>Parton cascade „BAMPS“</vt:lpstr>
      <vt:lpstr>BAMPS evolution of proton-lead collision</vt:lpstr>
      <vt:lpstr>PowerPoint-Präsentation</vt:lpstr>
      <vt:lpstr>PowerPoint-Präsentation</vt:lpstr>
      <vt:lpstr>Test: Randomize momenta</vt:lpstr>
      <vt:lpstr>PowerPoint-Präsentation</vt:lpstr>
      <vt:lpstr>PowerPoint-Präsentation</vt:lpstr>
      <vt:lpstr>PowerPoint-Präsentation</vt:lpstr>
      <vt:lpstr>Conclusions &amp; Outlook</vt:lpstr>
      <vt:lpstr>Similar work done in Frankfurt</vt:lpstr>
      <vt:lpstr>PowerPoint-Präsentation</vt:lpstr>
      <vt:lpstr>Evidence of collectivity in small systems</vt:lpstr>
      <vt:lpstr>Correlations in small systems</vt:lpstr>
      <vt:lpstr>Correlations from CGC? </vt:lpstr>
      <vt:lpstr>Correlations from CGC? </vt:lpstr>
      <vt:lpstr>Correlations in small systems from Hydro?</vt:lpstr>
      <vt:lpstr>BAMPS evolution for different multiplicities</vt:lpstr>
      <vt:lpstr>High multiplicity 2-particle corr. v_3</vt:lpstr>
      <vt:lpstr>Low multiplicity 2-particle corr. v_3</vt:lpstr>
      <vt:lpstr>Generate boost invariant initial state from discrete IP-Glasma dN/(dyd^2 x ⃗d^2 p ⃗)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Heavy quark production and elliptic flow in the QGP</dc:title>
  <dc:creator/>
  <cp:lastModifiedBy/>
  <cp:revision>45</cp:revision>
  <dcterms:created xsi:type="dcterms:W3CDTF">2008-09-22T18:40:55Z</dcterms:created>
  <dcterms:modified xsi:type="dcterms:W3CDTF">2018-01-23T11:29:48Z</dcterms:modified>
</cp:coreProperties>
</file>