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 autoCompressPictures="0">
  <p:sldMasterIdLst>
    <p:sldMasterId id="2147483648" r:id="rId1"/>
    <p:sldMasterId id="2147483660" r:id="rId2"/>
  </p:sldMasterIdLst>
  <p:notesMasterIdLst>
    <p:notesMasterId r:id="rId48"/>
  </p:notesMasterIdLst>
  <p:handoutMasterIdLst>
    <p:handoutMasterId r:id="rId49"/>
  </p:handoutMasterIdLst>
  <p:sldIdLst>
    <p:sldId id="256" r:id="rId3"/>
    <p:sldId id="311" r:id="rId4"/>
    <p:sldId id="322" r:id="rId5"/>
    <p:sldId id="323" r:id="rId6"/>
    <p:sldId id="324" r:id="rId7"/>
    <p:sldId id="333" r:id="rId8"/>
    <p:sldId id="325" r:id="rId9"/>
    <p:sldId id="326" r:id="rId10"/>
    <p:sldId id="341" r:id="rId11"/>
    <p:sldId id="334" r:id="rId12"/>
    <p:sldId id="335" r:id="rId13"/>
    <p:sldId id="336" r:id="rId14"/>
    <p:sldId id="338" r:id="rId15"/>
    <p:sldId id="339" r:id="rId16"/>
    <p:sldId id="340" r:id="rId17"/>
    <p:sldId id="328" r:id="rId18"/>
    <p:sldId id="329" r:id="rId19"/>
    <p:sldId id="330" r:id="rId20"/>
    <p:sldId id="331" r:id="rId21"/>
    <p:sldId id="332" r:id="rId22"/>
    <p:sldId id="342" r:id="rId23"/>
    <p:sldId id="343" r:id="rId24"/>
    <p:sldId id="344" r:id="rId25"/>
    <p:sldId id="345" r:id="rId26"/>
    <p:sldId id="346" r:id="rId27"/>
    <p:sldId id="347" r:id="rId28"/>
    <p:sldId id="349" r:id="rId29"/>
    <p:sldId id="350" r:id="rId30"/>
    <p:sldId id="351" r:id="rId31"/>
    <p:sldId id="360" r:id="rId32"/>
    <p:sldId id="361" r:id="rId33"/>
    <p:sldId id="362" r:id="rId34"/>
    <p:sldId id="363" r:id="rId35"/>
    <p:sldId id="352" r:id="rId36"/>
    <p:sldId id="353" r:id="rId37"/>
    <p:sldId id="354" r:id="rId38"/>
    <p:sldId id="355" r:id="rId39"/>
    <p:sldId id="356" r:id="rId40"/>
    <p:sldId id="357" r:id="rId41"/>
    <p:sldId id="358" r:id="rId42"/>
    <p:sldId id="359" r:id="rId43"/>
    <p:sldId id="364" r:id="rId44"/>
    <p:sldId id="299" r:id="rId45"/>
    <p:sldId id="300" r:id="rId46"/>
    <p:sldId id="365" r:id="rId4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B7A8"/>
    <a:srgbClr val="B221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1888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50" Type="http://schemas.openxmlformats.org/officeDocument/2006/relationships/printerSettings" Target="printerSettings/printerSettings1.bin"/><Relationship Id="rId51" Type="http://schemas.openxmlformats.org/officeDocument/2006/relationships/presProps" Target="presProps.xml"/><Relationship Id="rId52" Type="http://schemas.openxmlformats.org/officeDocument/2006/relationships/viewProps" Target="viewProps.xml"/><Relationship Id="rId53" Type="http://schemas.openxmlformats.org/officeDocument/2006/relationships/theme" Target="theme/theme1.xml"/><Relationship Id="rId54" Type="http://schemas.openxmlformats.org/officeDocument/2006/relationships/tableStyles" Target="tableStyles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notesMaster" Target="notesMasters/notesMaster1.xml"/><Relationship Id="rId4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9BABDE-D1C9-8047-9825-A60348000E72}" type="datetimeFigureOut">
              <a:rPr lang="en-US" smtClean="0"/>
              <a:t>22/01/18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7F1B5E-D08E-B945-A747-47EF90F9BB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76283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3A8709-D13F-9149-B754-1D2BD1EC1658}" type="datetimeFigureOut">
              <a:rPr lang="en-US" smtClean="0"/>
              <a:t>22/01/18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BCDCBB-7877-2447-B0F8-391D9244AF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01425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B92E1-B4C5-4DED-898B-50920B0CCB22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5844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444957-4E15-46A4-A272-3ED9A9C4EA27}" type="slidenum">
              <a:rPr lang="es-ES" smtClean="0"/>
              <a:pPr/>
              <a:t>12</a:t>
            </a:fld>
            <a:endParaRPr lang="es-E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A4E839-DFBA-4312-933D-368AF854D2D4}" type="slidenum">
              <a:rPr lang="es-ES"/>
              <a:pPr/>
              <a:t>15</a:t>
            </a:fld>
            <a:endParaRPr lang="es-ES"/>
          </a:p>
        </p:txBody>
      </p:sp>
      <p:sp>
        <p:nvSpPr>
          <p:cNvPr id="198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86D20E-0B72-4E68-A678-25E506D42B53}" type="slidenum">
              <a:rPr lang="es-ES"/>
              <a:pPr/>
              <a:t>17</a:t>
            </a:fld>
            <a:endParaRPr lang="es-ES"/>
          </a:p>
        </p:txBody>
      </p:sp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BCDCBB-7877-2447-B0F8-391D9244AF53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587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3E9F9-E963-CE4B-8067-EAC484CA0A05}" type="datetime1">
              <a:rPr lang="en-US" smtClean="0"/>
              <a:t>23/01/18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56th Winter Meeting on Nuclear Physics, Bormio (Italy) 22-26 January,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5D04C-C310-9A46-B887-D27D2E181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122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954D2-51FF-974A-B37D-CFEBE84D903B}" type="datetime1">
              <a:rPr lang="en-US" smtClean="0"/>
              <a:t>23/01/18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56th Winter Meeting on Nuclear Physics, Bormio (Italy) 22-26 January,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5D04C-C310-9A46-B887-D27D2E181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883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461F6-D6FE-114F-9773-C2FF4CF14512}" type="datetime1">
              <a:rPr lang="en-US" smtClean="0"/>
              <a:t>23/01/18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56th Winter Meeting on Nuclear Physics, Bormio (Italy) 22-26 January,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5D04C-C310-9A46-B887-D27D2E181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1415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661978E-E0D3-7443-A993-D5ABC939A07A}" type="datetime1">
              <a:rPr lang="en-US" smtClean="0"/>
              <a:t>23/01/18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555875" y="6461125"/>
            <a:ext cx="4895850" cy="207963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56th Winter Meeting on Nuclear Physics, Bormio (Italy) 22-26 January, 2018</a:t>
            </a: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461125"/>
            <a:ext cx="2122488" cy="207963"/>
          </a:xfrm>
        </p:spPr>
        <p:txBody>
          <a:bodyPr/>
          <a:lstStyle>
            <a:lvl1pPr>
              <a:defRPr/>
            </a:lvl1pPr>
          </a:lstStyle>
          <a:p>
            <a:fld id="{A7EB9A3E-45DD-4CD7-A1B3-178F5C17702F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53080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BF28-CC2D-2A4A-9508-E03330A1DF2C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23/01/18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56th Winter Meeting on Nuclear Physics, Bormio (Italy) 22-26 January, 2018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26492-16AA-FF41-BBB4-67A8632F8F5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605064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D08B5-6C2A-3345-9281-9200BAB413D8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23/01/18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56th Winter Meeting on Nuclear Physics, Bormio (Italy) 22-26 January, 2018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26492-16AA-FF41-BBB4-67A8632F8F5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599670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28387-4E7F-8240-A682-8221860720CF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23/01/18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56th Winter Meeting on Nuclear Physics, Bormio (Italy) 22-26 January, 2018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26492-16AA-FF41-BBB4-67A8632F8F5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112371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4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600204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87093-38F1-6841-B20D-EC9B0F2EA79C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23/01/18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56th Winter Meeting on Nuclear Physics, Bormio (Italy) 22-26 January, 2018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26492-16AA-FF41-BBB4-67A8632F8F5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56968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96F8D-FAA7-2D44-8D0B-EA70A3DE91B9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23/01/18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56th Winter Meeting on Nuclear Physics, Bormio (Italy) 22-26 January, 2018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26492-16AA-FF41-BBB4-67A8632F8F5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207782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1CD58-7185-C44B-A061-5DB17D8FC579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23/01/18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56th Winter Meeting on Nuclear Physics, Bormio (Italy) 22-26 January, 2018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26492-16AA-FF41-BBB4-67A8632F8F5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779222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4DD43-BE1C-FC44-B703-B3E8BB9F7AD4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23/01/18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56th Winter Meeting on Nuclear Physics, Bormio (Italy) 22-26 January, 2018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26492-16AA-FF41-BBB4-67A8632F8F5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88417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7795A-0AF3-AC43-818A-E4B8DD18D88B}" type="datetime1">
              <a:rPr lang="en-US" smtClean="0"/>
              <a:t>23/01/18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56th Winter Meeting on Nuclear Physics, Bormio (Italy) 22-26 January,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5D04C-C310-9A46-B887-D27D2E181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0868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FFA07-2383-7840-B3BC-075DEE911A91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23/01/18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56th Winter Meeting on Nuclear Physics, Bormio (Italy) 22-26 January, 2018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26492-16AA-FF41-BBB4-67A8632F8F5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102009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F2320-2A0E-EC47-A5C3-8333254CDF52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23/01/18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56th Winter Meeting on Nuclear Physics, Bormio (Italy) 22-26 January, 2018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26492-16AA-FF41-BBB4-67A8632F8F5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541080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F5740-EEF9-3948-BC17-31EAADF8A7AF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23/01/18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56th Winter Meeting on Nuclear Physics, Bormio (Italy) 22-26 January, 2018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26492-16AA-FF41-BBB4-67A8632F8F5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036915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42"/>
            <a:ext cx="2228850" cy="5851525"/>
          </a:xfrm>
        </p:spPr>
        <p:txBody>
          <a:bodyPr vert="eaVert"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2" y="274642"/>
            <a:ext cx="6534150" cy="5851525"/>
          </a:xfr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DDDF9-30A5-8E4B-8CE1-988E16DAA4C5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23/01/18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56th Winter Meeting on Nuclear Physics, Bormio (Italy) 22-26 January, 2018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26492-16AA-FF41-BBB4-67A8632F8F5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59005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D8698-8D9C-BC43-B47F-99522637C191}" type="datetime1">
              <a:rPr lang="en-US" smtClean="0"/>
              <a:t>23/01/18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56th Winter Meeting on Nuclear Physics, Bormio (Italy) 22-26 January,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5D04C-C310-9A46-B887-D27D2E181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094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20754-C8CC-CD4F-B3B7-AF01957F23AB}" type="datetime1">
              <a:rPr lang="en-US" smtClean="0"/>
              <a:t>23/01/18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56th Winter Meeting on Nuclear Physics, Bormio (Italy) 22-26 January, 2018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5D04C-C310-9A46-B887-D27D2E181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109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A70A0-4F9A-D141-84D0-BD945488E933}" type="datetime1">
              <a:rPr lang="en-US" smtClean="0"/>
              <a:t>23/01/18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56th Winter Meeting on Nuclear Physics, Bormio (Italy) 22-26 January, 2018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5D04C-C310-9A46-B887-D27D2E181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773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CFC5E-BA91-AE4F-A583-49FD828EF33F}" type="datetime1">
              <a:rPr lang="en-US" smtClean="0"/>
              <a:t>23/01/18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56th Winter Meeting on Nuclear Physics, Bormio (Italy) 22-26 January,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5D04C-C310-9A46-B887-D27D2E181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956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AADEE-BE23-EB4B-BC5D-2C975ABFCD46}" type="datetime1">
              <a:rPr lang="en-US" smtClean="0"/>
              <a:t>23/01/18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56th Winter Meeting on Nuclear Physics, Bormio (Italy) 22-26 January, 2018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5D04C-C310-9A46-B887-D27D2E181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266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DD51F-3F63-A24E-AFE7-721C52A45C1B}" type="datetime1">
              <a:rPr lang="en-US" smtClean="0"/>
              <a:t>23/01/18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56th Winter Meeting on Nuclear Physics, Bormio (Italy) 22-26 January, 2018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5D04C-C310-9A46-B887-D27D2E181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94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6F5FA-CE14-C24E-8AE2-080BC7D44C6F}" type="datetime1">
              <a:rPr lang="en-US" smtClean="0"/>
              <a:t>23/01/18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56th Winter Meeting on Nuclear Physics, Bormio (Italy) 22-26 January, 2018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5D04C-C310-9A46-B887-D27D2E181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40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54450F-1766-734C-A35B-4D7BEEE091E4}" type="datetime1">
              <a:rPr lang="en-US" smtClean="0"/>
              <a:t>23/01/18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56th Winter Meeting on Nuclear Physics, Bormio (Italy) 22-26 January,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65D04C-C310-9A46-B887-D27D2E181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972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45E7F-FCA7-9343-B8B0-231674BE8C8E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23/01/18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56th Winter Meeting on Nuclear Physics, Bormio (Italy) 22-26 January, 2018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126492-16AA-FF41-BBB4-67A8632F8F5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70554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6.png"/><Relationship Id="rId12" Type="http://schemas.openxmlformats.org/officeDocument/2006/relationships/image" Target="../media/image27.png"/><Relationship Id="rId13" Type="http://schemas.openxmlformats.org/officeDocument/2006/relationships/image" Target="../media/image28.png"/><Relationship Id="rId14" Type="http://schemas.openxmlformats.org/officeDocument/2006/relationships/image" Target="../media/image29.png"/><Relationship Id="rId1" Type="http://schemas.openxmlformats.org/officeDocument/2006/relationships/tags" Target="../tags/tag4.xml"/><Relationship Id="rId2" Type="http://schemas.openxmlformats.org/officeDocument/2006/relationships/tags" Target="../tags/tag5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8" Type="http://schemas.openxmlformats.org/officeDocument/2006/relationships/image" Target="../media/image23.png"/><Relationship Id="rId9" Type="http://schemas.openxmlformats.org/officeDocument/2006/relationships/image" Target="../media/image24.png"/><Relationship Id="rId10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2.xml"/><Relationship Id="rId6" Type="http://schemas.openxmlformats.org/officeDocument/2006/relationships/image" Target="../media/image36.png"/><Relationship Id="rId7" Type="http://schemas.openxmlformats.org/officeDocument/2006/relationships/image" Target="../media/image37.png"/><Relationship Id="rId8" Type="http://schemas.openxmlformats.org/officeDocument/2006/relationships/image" Target="../media/image38.png"/><Relationship Id="rId9" Type="http://schemas.openxmlformats.org/officeDocument/2006/relationships/image" Target="../media/image39.png"/><Relationship Id="rId1" Type="http://schemas.openxmlformats.org/officeDocument/2006/relationships/tags" Target="../tags/tag6.xml"/><Relationship Id="rId2" Type="http://schemas.openxmlformats.org/officeDocument/2006/relationships/tags" Target="../tags/tag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4" Type="http://schemas.openxmlformats.org/officeDocument/2006/relationships/image" Target="../media/image42.emf"/><Relationship Id="rId5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4" Type="http://schemas.openxmlformats.org/officeDocument/2006/relationships/notesSlide" Target="../notesSlides/notesSlide3.xml"/><Relationship Id="rId5" Type="http://schemas.openxmlformats.org/officeDocument/2006/relationships/image" Target="../media/image45.png"/><Relationship Id="rId6" Type="http://schemas.openxmlformats.org/officeDocument/2006/relationships/image" Target="../media/image46.png"/><Relationship Id="rId7" Type="http://schemas.openxmlformats.org/officeDocument/2006/relationships/image" Target="../media/image47.png"/><Relationship Id="rId8" Type="http://schemas.openxmlformats.org/officeDocument/2006/relationships/image" Target="../media/image48.emf"/><Relationship Id="rId1" Type="http://schemas.openxmlformats.org/officeDocument/2006/relationships/tags" Target="../tags/tag9.xml"/><Relationship Id="rId2" Type="http://schemas.openxmlformats.org/officeDocument/2006/relationships/tags" Target="../tags/tag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50.png"/><Relationship Id="rId5" Type="http://schemas.openxmlformats.org/officeDocument/2006/relationships/image" Target="../media/image51.png"/><Relationship Id="rId6" Type="http://schemas.openxmlformats.org/officeDocument/2006/relationships/image" Target="../media/image52.emf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4" Type="http://schemas.openxmlformats.org/officeDocument/2006/relationships/image" Target="../media/image1.jpg"/><Relationship Id="rId5" Type="http://schemas.openxmlformats.org/officeDocument/2006/relationships/image" Target="../media/image2.jpg"/><Relationship Id="rId6" Type="http://schemas.openxmlformats.org/officeDocument/2006/relationships/image" Target="../media/image55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3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6.emf"/><Relationship Id="rId3" Type="http://schemas.openxmlformats.org/officeDocument/2006/relationships/image" Target="../media/image57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tags" Target="../tags/tag19.xml"/><Relationship Id="rId20" Type="http://schemas.openxmlformats.org/officeDocument/2006/relationships/image" Target="../media/image17.png"/><Relationship Id="rId21" Type="http://schemas.openxmlformats.org/officeDocument/2006/relationships/image" Target="../media/image61.png"/><Relationship Id="rId22" Type="http://schemas.openxmlformats.org/officeDocument/2006/relationships/image" Target="../media/image62.png"/><Relationship Id="rId23" Type="http://schemas.openxmlformats.org/officeDocument/2006/relationships/image" Target="../media/image63.png"/><Relationship Id="rId24" Type="http://schemas.openxmlformats.org/officeDocument/2006/relationships/image" Target="../media/image64.png"/><Relationship Id="rId25" Type="http://schemas.openxmlformats.org/officeDocument/2006/relationships/image" Target="../media/image65.png"/><Relationship Id="rId10" Type="http://schemas.openxmlformats.org/officeDocument/2006/relationships/tags" Target="../tags/tag20.xml"/><Relationship Id="rId11" Type="http://schemas.openxmlformats.org/officeDocument/2006/relationships/tags" Target="../tags/tag21.xml"/><Relationship Id="rId12" Type="http://schemas.openxmlformats.org/officeDocument/2006/relationships/slideLayout" Target="../slideLayouts/slideLayout1.xml"/><Relationship Id="rId13" Type="http://schemas.openxmlformats.org/officeDocument/2006/relationships/image" Target="../media/image1.jpg"/><Relationship Id="rId14" Type="http://schemas.openxmlformats.org/officeDocument/2006/relationships/image" Target="../media/image2.jp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58.png"/><Relationship Id="rId18" Type="http://schemas.openxmlformats.org/officeDocument/2006/relationships/image" Target="../media/image59.png"/><Relationship Id="rId19" Type="http://schemas.openxmlformats.org/officeDocument/2006/relationships/image" Target="../media/image60.png"/><Relationship Id="rId1" Type="http://schemas.openxmlformats.org/officeDocument/2006/relationships/tags" Target="../tags/tag11.xml"/><Relationship Id="rId2" Type="http://schemas.openxmlformats.org/officeDocument/2006/relationships/tags" Target="../tags/tag12.xml"/><Relationship Id="rId3" Type="http://schemas.openxmlformats.org/officeDocument/2006/relationships/tags" Target="../tags/tag13.xml"/><Relationship Id="rId4" Type="http://schemas.openxmlformats.org/officeDocument/2006/relationships/tags" Target="../tags/tag14.xml"/><Relationship Id="rId5" Type="http://schemas.openxmlformats.org/officeDocument/2006/relationships/tags" Target="../tags/tag15.xml"/><Relationship Id="rId6" Type="http://schemas.openxmlformats.org/officeDocument/2006/relationships/tags" Target="../tags/tag16.xml"/><Relationship Id="rId7" Type="http://schemas.openxmlformats.org/officeDocument/2006/relationships/tags" Target="../tags/tag17.xml"/><Relationship Id="rId8" Type="http://schemas.openxmlformats.org/officeDocument/2006/relationships/tags" Target="../tags/tag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66.png"/><Relationship Id="rId5" Type="http://schemas.openxmlformats.org/officeDocument/2006/relationships/image" Target="../media/image67.png"/><Relationship Id="rId6" Type="http://schemas.openxmlformats.org/officeDocument/2006/relationships/image" Target="../media/image68.png"/><Relationship Id="rId7" Type="http://schemas.openxmlformats.org/officeDocument/2006/relationships/image" Target="../media/image69.png"/><Relationship Id="rId8" Type="http://schemas.openxmlformats.org/officeDocument/2006/relationships/image" Target="../media/image7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71.png"/><Relationship Id="rId5" Type="http://schemas.openxmlformats.org/officeDocument/2006/relationships/image" Target="../media/image72.png"/><Relationship Id="rId6" Type="http://schemas.openxmlformats.org/officeDocument/2006/relationships/image" Target="../media/image7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74.png"/><Relationship Id="rId5" Type="http://schemas.openxmlformats.org/officeDocument/2006/relationships/image" Target="../media/image75.png"/><Relationship Id="rId6" Type="http://schemas.openxmlformats.org/officeDocument/2006/relationships/image" Target="../media/image76.png"/><Relationship Id="rId7" Type="http://schemas.openxmlformats.org/officeDocument/2006/relationships/image" Target="../media/image77.png"/><Relationship Id="rId8" Type="http://schemas.openxmlformats.org/officeDocument/2006/relationships/image" Target="../media/image7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86.png"/><Relationship Id="rId12" Type="http://schemas.openxmlformats.org/officeDocument/2006/relationships/image" Target="../media/image87.png"/><Relationship Id="rId13" Type="http://schemas.openxmlformats.org/officeDocument/2006/relationships/image" Target="../media/image8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9.png"/><Relationship Id="rId3" Type="http://schemas.openxmlformats.org/officeDocument/2006/relationships/image" Target="../media/image80.png"/><Relationship Id="rId4" Type="http://schemas.openxmlformats.org/officeDocument/2006/relationships/image" Target="../media/image81.png"/><Relationship Id="rId5" Type="http://schemas.openxmlformats.org/officeDocument/2006/relationships/image" Target="../media/image82.png"/><Relationship Id="rId6" Type="http://schemas.openxmlformats.org/officeDocument/2006/relationships/image" Target="../media/image1.jpg"/><Relationship Id="rId7" Type="http://schemas.openxmlformats.org/officeDocument/2006/relationships/image" Target="../media/image2.jpg"/><Relationship Id="rId8" Type="http://schemas.openxmlformats.org/officeDocument/2006/relationships/image" Target="../media/image83.png"/><Relationship Id="rId9" Type="http://schemas.openxmlformats.org/officeDocument/2006/relationships/image" Target="../media/image84.png"/><Relationship Id="rId10" Type="http://schemas.openxmlformats.org/officeDocument/2006/relationships/image" Target="../media/image8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89.png"/><Relationship Id="rId5" Type="http://schemas.openxmlformats.org/officeDocument/2006/relationships/image" Target="../media/image90.png"/><Relationship Id="rId6" Type="http://schemas.openxmlformats.org/officeDocument/2006/relationships/image" Target="../media/image91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8.xml.rels><?xml version="1.0" encoding="UTF-8" standalone="yes"?>
<Relationships xmlns="http://schemas.openxmlformats.org/package/2006/relationships"><Relationship Id="rId9" Type="http://schemas.openxmlformats.org/officeDocument/2006/relationships/image" Target="../media/image97.png"/><Relationship Id="rId20" Type="http://schemas.openxmlformats.org/officeDocument/2006/relationships/image" Target="../media/image108.png"/><Relationship Id="rId10" Type="http://schemas.openxmlformats.org/officeDocument/2006/relationships/image" Target="../media/image98.png"/><Relationship Id="rId11" Type="http://schemas.openxmlformats.org/officeDocument/2006/relationships/image" Target="../media/image99.png"/><Relationship Id="rId12" Type="http://schemas.openxmlformats.org/officeDocument/2006/relationships/image" Target="../media/image100.png"/><Relationship Id="rId13" Type="http://schemas.openxmlformats.org/officeDocument/2006/relationships/image" Target="../media/image101.png"/><Relationship Id="rId14" Type="http://schemas.openxmlformats.org/officeDocument/2006/relationships/image" Target="../media/image102.png"/><Relationship Id="rId15" Type="http://schemas.openxmlformats.org/officeDocument/2006/relationships/image" Target="../media/image103.png"/><Relationship Id="rId16" Type="http://schemas.openxmlformats.org/officeDocument/2006/relationships/image" Target="../media/image104.png"/><Relationship Id="rId17" Type="http://schemas.openxmlformats.org/officeDocument/2006/relationships/image" Target="../media/image105.png"/><Relationship Id="rId18" Type="http://schemas.openxmlformats.org/officeDocument/2006/relationships/image" Target="../media/image106.png"/><Relationship Id="rId19" Type="http://schemas.openxmlformats.org/officeDocument/2006/relationships/image" Target="../media/image10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jpg"/><Relationship Id="rId4" Type="http://schemas.openxmlformats.org/officeDocument/2006/relationships/image" Target="../media/image92.png"/><Relationship Id="rId5" Type="http://schemas.openxmlformats.org/officeDocument/2006/relationships/image" Target="../media/image93.png"/><Relationship Id="rId6" Type="http://schemas.openxmlformats.org/officeDocument/2006/relationships/image" Target="../media/image94.png"/><Relationship Id="rId7" Type="http://schemas.openxmlformats.org/officeDocument/2006/relationships/image" Target="../media/image95.png"/><Relationship Id="rId8" Type="http://schemas.openxmlformats.org/officeDocument/2006/relationships/image" Target="../media/image9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109.png"/><Relationship Id="rId5" Type="http://schemas.openxmlformats.org/officeDocument/2006/relationships/image" Target="../media/image11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11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11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4" Type="http://schemas.openxmlformats.org/officeDocument/2006/relationships/image" Target="../media/image116.png"/><Relationship Id="rId5" Type="http://schemas.openxmlformats.org/officeDocument/2006/relationships/image" Target="../media/image76.png"/><Relationship Id="rId6" Type="http://schemas.openxmlformats.org/officeDocument/2006/relationships/image" Target="../media/image117.png"/><Relationship Id="rId7" Type="http://schemas.openxmlformats.org/officeDocument/2006/relationships/image" Target="../media/image1.jpg"/><Relationship Id="rId8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jpg"/><Relationship Id="rId5" Type="http://schemas.openxmlformats.org/officeDocument/2006/relationships/image" Target="../media/image118.png"/><Relationship Id="rId6" Type="http://schemas.openxmlformats.org/officeDocument/2006/relationships/image" Target="../media/image119.png"/><Relationship Id="rId7" Type="http://schemas.openxmlformats.org/officeDocument/2006/relationships/image" Target="../media/image120.png"/><Relationship Id="rId8" Type="http://schemas.openxmlformats.org/officeDocument/2006/relationships/image" Target="../media/image12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122.png"/><Relationship Id="rId5" Type="http://schemas.openxmlformats.org/officeDocument/2006/relationships/image" Target="../media/image123.png"/><Relationship Id="rId6" Type="http://schemas.openxmlformats.org/officeDocument/2006/relationships/image" Target="../media/image124.png"/><Relationship Id="rId7" Type="http://schemas.openxmlformats.org/officeDocument/2006/relationships/image" Target="../media/image12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4" Type="http://schemas.openxmlformats.org/officeDocument/2006/relationships/image" Target="../media/image1.jpg"/><Relationship Id="rId5" Type="http://schemas.openxmlformats.org/officeDocument/2006/relationships/image" Target="../media/image2.jpg"/><Relationship Id="rId6" Type="http://schemas.openxmlformats.org/officeDocument/2006/relationships/image" Target="../media/image12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128.png"/><Relationship Id="rId5" Type="http://schemas.openxmlformats.org/officeDocument/2006/relationships/image" Target="../media/image129.png"/><Relationship Id="rId6" Type="http://schemas.openxmlformats.org/officeDocument/2006/relationships/image" Target="../media/image130.png"/><Relationship Id="rId7" Type="http://schemas.openxmlformats.org/officeDocument/2006/relationships/image" Target="../media/image131.png"/><Relationship Id="rId8" Type="http://schemas.openxmlformats.org/officeDocument/2006/relationships/image" Target="../media/image132.png"/><Relationship Id="rId9" Type="http://schemas.openxmlformats.org/officeDocument/2006/relationships/image" Target="../media/image133.png"/><Relationship Id="rId10" Type="http://schemas.openxmlformats.org/officeDocument/2006/relationships/image" Target="../media/image134.png"/><Relationship Id="rId11" Type="http://schemas.openxmlformats.org/officeDocument/2006/relationships/image" Target="../media/image13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136.png"/><Relationship Id="rId5" Type="http://schemas.openxmlformats.org/officeDocument/2006/relationships/image" Target="../media/image137.png"/><Relationship Id="rId6" Type="http://schemas.openxmlformats.org/officeDocument/2006/relationships/image" Target="../media/image13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jpg"/><Relationship Id="rId5" Type="http://schemas.openxmlformats.org/officeDocument/2006/relationships/image" Target="../media/image140.png"/><Relationship Id="rId6" Type="http://schemas.openxmlformats.org/officeDocument/2006/relationships/image" Target="../media/image141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39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jp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4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6" Type="http://schemas.openxmlformats.org/officeDocument/2006/relationships/image" Target="../media/image2.jpg"/><Relationship Id="rId7" Type="http://schemas.openxmlformats.org/officeDocument/2006/relationships/image" Target="../media/image15.png"/><Relationship Id="rId8" Type="http://schemas.openxmlformats.org/officeDocument/2006/relationships/image" Target="../media/image16.png"/><Relationship Id="rId9" Type="http://schemas.openxmlformats.org/officeDocument/2006/relationships/image" Target="../media/image17.png"/><Relationship Id="rId1" Type="http://schemas.openxmlformats.org/officeDocument/2006/relationships/tags" Target="../tags/tag1.xml"/><Relationship Id="rId2" Type="http://schemas.openxmlformats.org/officeDocument/2006/relationships/tags" Target="../tags/tag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Relationship Id="rId3" Type="http://schemas.openxmlformats.org/officeDocument/2006/relationships/image" Target="../media/image1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1973" y="3345800"/>
            <a:ext cx="7536227" cy="2490423"/>
          </a:xfrm>
        </p:spPr>
        <p:txBody>
          <a:bodyPr>
            <a:normAutofit/>
          </a:bodyPr>
          <a:lstStyle/>
          <a:p>
            <a:r>
              <a:rPr lang="en-US" dirty="0" err="1" smtClean="0"/>
              <a:t>Àngels</a:t>
            </a:r>
            <a:r>
              <a:rPr lang="en-US" dirty="0" smtClean="0"/>
              <a:t> Ramos</a:t>
            </a:r>
          </a:p>
          <a:p>
            <a:r>
              <a:rPr lang="en-US" dirty="0" smtClean="0"/>
              <a:t>(University of Barcelona and ICCUB)</a:t>
            </a:r>
          </a:p>
          <a:p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with: A. </a:t>
            </a:r>
            <a:r>
              <a:rPr lang="en-US" sz="2400" dirty="0" err="1">
                <a:solidFill>
                  <a:schemeClr val="tx1"/>
                </a:solidFill>
              </a:rPr>
              <a:t>Feijoo</a:t>
            </a:r>
            <a:r>
              <a:rPr lang="en-US" sz="2400" dirty="0">
                <a:solidFill>
                  <a:schemeClr val="tx1"/>
                </a:solidFill>
              </a:rPr>
              <a:t>, G. </a:t>
            </a:r>
            <a:r>
              <a:rPr lang="en-US" sz="2400" dirty="0" err="1">
                <a:solidFill>
                  <a:schemeClr val="tx1"/>
                </a:solidFill>
              </a:rPr>
              <a:t>Montaña</a:t>
            </a:r>
            <a:r>
              <a:rPr lang="en-US" sz="2400" dirty="0">
                <a:solidFill>
                  <a:schemeClr val="tx1"/>
                </a:solidFill>
              </a:rPr>
              <a:t>,</a:t>
            </a:r>
          </a:p>
          <a:p>
            <a:r>
              <a:rPr lang="en-US" sz="2400" dirty="0">
                <a:solidFill>
                  <a:schemeClr val="tx1"/>
                </a:solidFill>
              </a:rPr>
              <a:t>V. </a:t>
            </a:r>
            <a:r>
              <a:rPr lang="en-US" sz="2400" dirty="0" err="1">
                <a:solidFill>
                  <a:schemeClr val="tx1"/>
                </a:solidFill>
              </a:rPr>
              <a:t>Magas</a:t>
            </a:r>
            <a:r>
              <a:rPr lang="en-US" sz="2400" dirty="0">
                <a:solidFill>
                  <a:schemeClr val="tx1"/>
                </a:solidFill>
              </a:rPr>
              <a:t>, L. </a:t>
            </a:r>
            <a:r>
              <a:rPr lang="en-US" sz="2400" dirty="0" err="1">
                <a:solidFill>
                  <a:schemeClr val="tx1"/>
                </a:solidFill>
              </a:rPr>
              <a:t>Tolós</a:t>
            </a:r>
            <a:r>
              <a:rPr lang="en-US" sz="2400" dirty="0">
                <a:solidFill>
                  <a:schemeClr val="tx1"/>
                </a:solidFill>
              </a:rPr>
              <a:t>, E. </a:t>
            </a:r>
            <a:r>
              <a:rPr lang="en-US" sz="2400" dirty="0" err="1">
                <a:solidFill>
                  <a:schemeClr val="tx1"/>
                </a:solidFill>
              </a:rPr>
              <a:t>Oset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227483" y="1625600"/>
            <a:ext cx="8629316" cy="1079952"/>
          </a:xfrm>
          <a:ln w="25400">
            <a:solidFill>
              <a:schemeClr val="accent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normAutofit/>
          </a:bodyPr>
          <a:lstStyle/>
          <a:p>
            <a:r>
              <a:rPr lang="en-US" sz="40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Hidden and open charm exotic hadrons</a:t>
            </a:r>
            <a:endParaRPr lang="en-US" sz="4000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5" name="Picture 4" descr="UB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83" y="6079404"/>
            <a:ext cx="1275792" cy="763665"/>
          </a:xfrm>
          <a:prstGeom prst="rect">
            <a:avLst/>
          </a:prstGeom>
        </p:spPr>
      </p:pic>
      <p:pic>
        <p:nvPicPr>
          <p:cNvPr id="6" name="Picture 5" descr="logo_iccub_grand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323" y="6223222"/>
            <a:ext cx="1501362" cy="498257"/>
          </a:xfrm>
          <a:prstGeom prst="rect">
            <a:avLst/>
          </a:prstGeom>
        </p:spPr>
      </p:pic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56th Winter Meeting on Nuclear Physics, Bormio (Italy) 22-26 January,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91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Box 2"/>
          <p:cNvSpPr txBox="1">
            <a:spLocks noChangeArrowheads="1"/>
          </p:cNvSpPr>
          <p:nvPr/>
        </p:nvSpPr>
        <p:spPr bwMode="auto">
          <a:xfrm>
            <a:off x="395920" y="765795"/>
            <a:ext cx="48094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u="sng" dirty="0" smtClean="0"/>
              <a:t>1. Meson-baryon effective chiral </a:t>
            </a:r>
            <a:r>
              <a:rPr lang="en-US" b="1" u="sng" dirty="0" err="1" smtClean="0"/>
              <a:t>Lagrangian</a:t>
            </a:r>
            <a:r>
              <a:rPr lang="en-US" b="1" u="sng" dirty="0" smtClean="0"/>
              <a:t>:</a:t>
            </a:r>
            <a:endParaRPr lang="es-ES" sz="1800" b="1" u="sng" dirty="0">
              <a:solidFill>
                <a:srgbClr val="FF0000"/>
              </a:solidFill>
              <a:latin typeface="Symbol" pitchFamily="18" charset="2"/>
            </a:endParaRPr>
          </a:p>
        </p:txBody>
      </p:sp>
      <p:pic>
        <p:nvPicPr>
          <p:cNvPr id="46" name="45 Imagen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 bwMode="auto">
          <a:xfrm>
            <a:off x="4648605" y="3399729"/>
            <a:ext cx="4437300" cy="894331"/>
          </a:xfrm>
          <a:prstGeom prst="rect">
            <a:avLst/>
          </a:prstGeom>
          <a:noFill/>
          <a:ln/>
          <a:effectLst/>
        </p:spPr>
      </p:pic>
      <p:pic>
        <p:nvPicPr>
          <p:cNvPr id="45" name="44 Imagen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 bwMode="auto">
          <a:xfrm>
            <a:off x="4565344" y="2324134"/>
            <a:ext cx="4482485" cy="941242"/>
          </a:xfrm>
          <a:prstGeom prst="rect">
            <a:avLst/>
          </a:prstGeom>
          <a:noFill/>
          <a:ln/>
          <a:effectLst/>
        </p:spPr>
      </p:pic>
      <p:sp>
        <p:nvSpPr>
          <p:cNvPr id="2" name="Rectangle 1"/>
          <p:cNvSpPr/>
          <p:nvPr/>
        </p:nvSpPr>
        <p:spPr>
          <a:xfrm>
            <a:off x="1532620" y="110496"/>
            <a:ext cx="6329828" cy="461665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accent1"/>
                </a:solidFill>
              </a:rPr>
              <a:t>Essence of the non-</a:t>
            </a:r>
            <a:r>
              <a:rPr lang="en-US" sz="2400" b="1" dirty="0" err="1">
                <a:solidFill>
                  <a:schemeClr val="accent1"/>
                </a:solidFill>
              </a:rPr>
              <a:t>perturbative</a:t>
            </a:r>
            <a:r>
              <a:rPr lang="en-US" sz="2400" b="1" dirty="0">
                <a:solidFill>
                  <a:schemeClr val="accent1"/>
                </a:solidFill>
              </a:rPr>
              <a:t> chiral </a:t>
            </a:r>
            <a:r>
              <a:rPr lang="en-US" sz="2400" b="1" dirty="0" smtClean="0">
                <a:solidFill>
                  <a:schemeClr val="accent1"/>
                </a:solidFill>
              </a:rPr>
              <a:t>approach</a:t>
            </a:r>
            <a:endParaRPr lang="en-US" sz="2400" b="1" dirty="0"/>
          </a:p>
        </p:txBody>
      </p:sp>
      <p:grpSp>
        <p:nvGrpSpPr>
          <p:cNvPr id="6" name="Group 5"/>
          <p:cNvGrpSpPr/>
          <p:nvPr/>
        </p:nvGrpSpPr>
        <p:grpSpPr>
          <a:xfrm>
            <a:off x="533293" y="1597008"/>
            <a:ext cx="8429535" cy="553074"/>
            <a:chOff x="534750" y="1458681"/>
            <a:chExt cx="8429535" cy="55307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34750" y="1458681"/>
              <a:ext cx="6424170" cy="553074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914109" y="1497270"/>
              <a:ext cx="2050176" cy="501910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06970" y="2198247"/>
            <a:ext cx="2037327" cy="3638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44689" y="2592796"/>
            <a:ext cx="2342926" cy="4147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90325" y="2952487"/>
            <a:ext cx="1979118" cy="54571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07554" y="3434647"/>
            <a:ext cx="1498891" cy="38563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45146" y="1179220"/>
            <a:ext cx="2468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</a:rPr>
              <a:t>Lowest order (LO), O(q)</a:t>
            </a:r>
            <a:endParaRPr lang="en-US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33169" y="6311809"/>
            <a:ext cx="1813317" cy="369332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One parameter: </a:t>
            </a:r>
            <a:r>
              <a:rPr lang="en-US" dirty="0" smtClean="0">
                <a:solidFill>
                  <a:srgbClr val="FF0000"/>
                </a:solidFill>
              </a:rPr>
              <a:t>f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111488" y="4761980"/>
            <a:ext cx="2928500" cy="1196966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973244" y="5224800"/>
            <a:ext cx="4232141" cy="597348"/>
            <a:chOff x="872658" y="4959920"/>
            <a:chExt cx="3435164" cy="529760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872658" y="4959920"/>
              <a:ext cx="3435164" cy="529760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1068738" y="5080233"/>
              <a:ext cx="45719" cy="1445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776923" y="4893192"/>
            <a:ext cx="5434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➔ LO meson-baryon potential in s-wave (contact term):</a:t>
            </a:r>
            <a:endParaRPr lang="en-US" dirty="0"/>
          </a:p>
        </p:txBody>
      </p:sp>
      <p:cxnSp>
        <p:nvCxnSpPr>
          <p:cNvPr id="38" name="Straight Arrow Connector 37"/>
          <p:cNvCxnSpPr/>
          <p:nvPr/>
        </p:nvCxnSpPr>
        <p:spPr>
          <a:xfrm flipV="1">
            <a:off x="2527255" y="5822148"/>
            <a:ext cx="0" cy="48966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56th Winter Meeting on Nuclear Physics, Bormio (Italy) 22-26 January,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4665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8660" y="414268"/>
            <a:ext cx="3482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E46C0A"/>
                </a:solidFill>
              </a:rPr>
              <a:t>Next to leading order (NLO), O(q</a:t>
            </a:r>
            <a:r>
              <a:rPr lang="en-US" b="1" i="1" baseline="30000" dirty="0" smtClean="0">
                <a:solidFill>
                  <a:srgbClr val="E46C0A"/>
                </a:solidFill>
              </a:rPr>
              <a:t>2</a:t>
            </a:r>
            <a:r>
              <a:rPr lang="en-US" b="1" i="1" dirty="0" smtClean="0">
                <a:solidFill>
                  <a:srgbClr val="E46C0A"/>
                </a:solidFill>
              </a:rPr>
              <a:t>)</a:t>
            </a:r>
            <a:endParaRPr lang="en-US" b="1" i="1" dirty="0">
              <a:solidFill>
                <a:srgbClr val="E46C0A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60" y="898837"/>
            <a:ext cx="8034398" cy="47756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8832" y="1376406"/>
            <a:ext cx="5309303" cy="4540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6165" y="2350527"/>
            <a:ext cx="2403811" cy="5035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9657" y="2797346"/>
            <a:ext cx="2881599" cy="97170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2513" y="3109759"/>
            <a:ext cx="2656319" cy="646331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explicit chiral symmetry breaking terms: </a:t>
            </a:r>
            <a:r>
              <a:rPr lang="en-US" dirty="0" err="1" smtClean="0">
                <a:solidFill>
                  <a:srgbClr val="FF0000"/>
                </a:solidFill>
              </a:rPr>
              <a:t>b</a:t>
            </a:r>
            <a:r>
              <a:rPr lang="en-US" baseline="-25000" dirty="0" err="1" smtClean="0">
                <a:solidFill>
                  <a:srgbClr val="FF0000"/>
                </a:solidFill>
              </a:rPr>
              <a:t>D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b</a:t>
            </a:r>
            <a:r>
              <a:rPr lang="en-US" baseline="-25000" dirty="0" err="1" smtClean="0">
                <a:solidFill>
                  <a:srgbClr val="FF0000"/>
                </a:solidFill>
              </a:rPr>
              <a:t>F</a:t>
            </a:r>
            <a:r>
              <a:rPr lang="en-US" dirty="0" smtClean="0">
                <a:solidFill>
                  <a:srgbClr val="FF0000"/>
                </a:solidFill>
              </a:rPr>
              <a:t>, b</a:t>
            </a:r>
            <a:r>
              <a:rPr lang="en-US" baseline="-25000" dirty="0" smtClean="0">
                <a:solidFill>
                  <a:srgbClr val="FF0000"/>
                </a:solidFill>
              </a:rPr>
              <a:t>0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16669" y="1977423"/>
            <a:ext cx="2781344" cy="369332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derivative terms: </a:t>
            </a:r>
            <a:r>
              <a:rPr lang="en-US" dirty="0" smtClean="0">
                <a:solidFill>
                  <a:srgbClr val="FF0000"/>
                </a:solidFill>
              </a:rPr>
              <a:t>d</a:t>
            </a:r>
            <a:r>
              <a:rPr lang="en-US" baseline="-25000" dirty="0" smtClean="0">
                <a:solidFill>
                  <a:srgbClr val="FF0000"/>
                </a:solidFill>
              </a:rPr>
              <a:t>1</a:t>
            </a:r>
            <a:r>
              <a:rPr lang="en-US" dirty="0" smtClean="0">
                <a:solidFill>
                  <a:srgbClr val="FF0000"/>
                </a:solidFill>
              </a:rPr>
              <a:t>,d</a:t>
            </a:r>
            <a:r>
              <a:rPr lang="en-US" baseline="-25000" dirty="0" smtClean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,d</a:t>
            </a:r>
            <a:r>
              <a:rPr lang="en-US" baseline="-25000" dirty="0" smtClean="0">
                <a:solidFill>
                  <a:srgbClr val="FF0000"/>
                </a:solidFill>
              </a:rPr>
              <a:t>3</a:t>
            </a:r>
            <a:r>
              <a:rPr lang="en-US" dirty="0" smtClean="0">
                <a:solidFill>
                  <a:srgbClr val="FF0000"/>
                </a:solidFill>
              </a:rPr>
              <a:t>,d</a:t>
            </a:r>
            <a:r>
              <a:rPr lang="en-US" baseline="-25000" dirty="0" smtClean="0">
                <a:solidFill>
                  <a:srgbClr val="FF0000"/>
                </a:solidFill>
              </a:rPr>
              <a:t>4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6165" y="5117878"/>
            <a:ext cx="4370109" cy="74282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38782" y="4600891"/>
            <a:ext cx="5252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➔ NLO contribution to the meson-baryon potential: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11256" y="4657933"/>
            <a:ext cx="2816440" cy="110133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56165" y="6237118"/>
            <a:ext cx="7366119" cy="369332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D</a:t>
            </a:r>
            <a:r>
              <a:rPr lang="en-US" baseline="-25000" dirty="0" err="1" smtClean="0"/>
              <a:t>ij</a:t>
            </a:r>
            <a:r>
              <a:rPr lang="en-US" dirty="0" smtClean="0"/>
              <a:t>, </a:t>
            </a:r>
            <a:r>
              <a:rPr lang="en-US" dirty="0" err="1" smtClean="0"/>
              <a:t>L</a:t>
            </a:r>
            <a:r>
              <a:rPr lang="en-US" baseline="-25000" dirty="0" err="1" smtClean="0"/>
              <a:t>ij</a:t>
            </a:r>
            <a:r>
              <a:rPr lang="en-US" dirty="0" smtClean="0"/>
              <a:t>: matrices which depend on the 7 NLO parameters: </a:t>
            </a:r>
            <a:r>
              <a:rPr lang="en-US" dirty="0" err="1">
                <a:solidFill>
                  <a:srgbClr val="FF0000"/>
                </a:solidFill>
              </a:rPr>
              <a:t>b</a:t>
            </a:r>
            <a:r>
              <a:rPr lang="en-US" baseline="-25000" dirty="0" err="1">
                <a:solidFill>
                  <a:srgbClr val="FF0000"/>
                </a:solidFill>
              </a:rPr>
              <a:t>D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b</a:t>
            </a:r>
            <a:r>
              <a:rPr lang="en-US" baseline="-25000" dirty="0" err="1">
                <a:solidFill>
                  <a:srgbClr val="FF0000"/>
                </a:solidFill>
              </a:rPr>
              <a:t>F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smtClean="0">
                <a:solidFill>
                  <a:srgbClr val="FF0000"/>
                </a:solidFill>
              </a:rPr>
              <a:t>b</a:t>
            </a:r>
            <a:r>
              <a:rPr lang="en-US" baseline="-25000" dirty="0" smtClean="0">
                <a:solidFill>
                  <a:srgbClr val="FF0000"/>
                </a:solidFill>
              </a:rPr>
              <a:t>0</a:t>
            </a:r>
            <a:r>
              <a:rPr lang="en-US" dirty="0" smtClean="0">
                <a:solidFill>
                  <a:srgbClr val="FF0000"/>
                </a:solidFill>
              </a:rPr>
              <a:t>,d</a:t>
            </a:r>
            <a:r>
              <a:rPr lang="en-US" baseline="-25000" dirty="0" smtClean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rgbClr val="FF0000"/>
                </a:solidFill>
              </a:rPr>
              <a:t>,d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,d</a:t>
            </a:r>
            <a:r>
              <a:rPr lang="en-US" baseline="-25000" dirty="0">
                <a:solidFill>
                  <a:srgbClr val="FF0000"/>
                </a:solidFill>
              </a:rPr>
              <a:t>3</a:t>
            </a:r>
            <a:r>
              <a:rPr lang="en-US" dirty="0">
                <a:solidFill>
                  <a:srgbClr val="FF0000"/>
                </a:solidFill>
              </a:rPr>
              <a:t>,</a:t>
            </a:r>
            <a:r>
              <a:rPr lang="en-US" dirty="0" smtClean="0">
                <a:solidFill>
                  <a:srgbClr val="FF0000"/>
                </a:solidFill>
              </a:rPr>
              <a:t>d</a:t>
            </a:r>
            <a:r>
              <a:rPr lang="en-US" baseline="-25000" dirty="0" smtClean="0">
                <a:solidFill>
                  <a:srgbClr val="FF0000"/>
                </a:solidFill>
              </a:rPr>
              <a:t>4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1521381" y="5713587"/>
            <a:ext cx="766977" cy="52687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1521381" y="5713587"/>
            <a:ext cx="2206575" cy="52353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56th Winter Meeting on Nuclear Physics, Bormio (Italy) 22-26 January,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380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2" grpId="2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Text Box 7"/>
          <p:cNvSpPr txBox="1">
            <a:spLocks noChangeArrowheads="1"/>
          </p:cNvSpPr>
          <p:nvPr/>
        </p:nvSpPr>
        <p:spPr bwMode="auto">
          <a:xfrm>
            <a:off x="4038600" y="840075"/>
            <a:ext cx="47561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400" dirty="0" err="1">
                <a:solidFill>
                  <a:srgbClr val="F91605"/>
                </a:solidFill>
              </a:rPr>
              <a:t>T</a:t>
            </a:r>
            <a:r>
              <a:rPr lang="en-US" sz="2400" baseline="-25000" dirty="0" err="1"/>
              <a:t>ij</a:t>
            </a:r>
            <a:r>
              <a:rPr lang="en-US" sz="2400" dirty="0"/>
              <a:t>     </a:t>
            </a:r>
            <a:r>
              <a:rPr lang="en-US" sz="2400" dirty="0" smtClean="0"/>
              <a:t> </a:t>
            </a:r>
            <a:r>
              <a:rPr lang="en-US" sz="2400" dirty="0"/>
              <a:t>=         </a:t>
            </a:r>
            <a:r>
              <a:rPr lang="en-US" sz="2400" dirty="0" err="1">
                <a:solidFill>
                  <a:srgbClr val="006600"/>
                </a:solidFill>
              </a:rPr>
              <a:t>V</a:t>
            </a:r>
            <a:r>
              <a:rPr lang="en-US" sz="2400" baseline="-25000" dirty="0" err="1"/>
              <a:t>ij</a:t>
            </a:r>
            <a:r>
              <a:rPr lang="en-US" sz="2400" dirty="0"/>
              <a:t>     </a:t>
            </a:r>
            <a:r>
              <a:rPr lang="en-US" sz="2400" dirty="0" smtClean="0"/>
              <a:t> </a:t>
            </a:r>
            <a:r>
              <a:rPr lang="en-US" sz="2400" dirty="0"/>
              <a:t>+   </a:t>
            </a:r>
            <a:r>
              <a:rPr lang="en-US" sz="2400" dirty="0" smtClean="0"/>
              <a:t>  </a:t>
            </a:r>
            <a:r>
              <a:rPr lang="en-US" sz="2400" dirty="0" err="1">
                <a:solidFill>
                  <a:srgbClr val="006600"/>
                </a:solidFill>
              </a:rPr>
              <a:t>V</a:t>
            </a:r>
            <a:r>
              <a:rPr lang="en-US" sz="2400" baseline="-25000" dirty="0" err="1"/>
              <a:t>il</a:t>
            </a:r>
            <a:r>
              <a:rPr lang="en-US" sz="2400" baseline="-25000" dirty="0"/>
              <a:t>   </a:t>
            </a:r>
            <a:r>
              <a:rPr lang="en-US" sz="2400" dirty="0"/>
              <a:t> </a:t>
            </a:r>
            <a:r>
              <a:rPr lang="en-US" sz="2400" dirty="0" err="1">
                <a:solidFill>
                  <a:schemeClr val="folHlink"/>
                </a:solidFill>
              </a:rPr>
              <a:t>G</a:t>
            </a:r>
            <a:r>
              <a:rPr lang="en-US" sz="2400" baseline="-25000" dirty="0" err="1"/>
              <a:t>l</a:t>
            </a:r>
            <a:r>
              <a:rPr lang="en-US" sz="2400" dirty="0"/>
              <a:t>   </a:t>
            </a:r>
            <a:r>
              <a:rPr lang="en-US" sz="2400" dirty="0" err="1">
                <a:solidFill>
                  <a:srgbClr val="F91605"/>
                </a:solidFill>
              </a:rPr>
              <a:t>T</a:t>
            </a:r>
            <a:r>
              <a:rPr lang="en-US" sz="2400" baseline="-25000" dirty="0" err="1"/>
              <a:t>lj</a:t>
            </a:r>
            <a:endParaRPr lang="en-US" sz="2400" baseline="-25000" dirty="0"/>
          </a:p>
        </p:txBody>
      </p:sp>
      <p:sp>
        <p:nvSpPr>
          <p:cNvPr id="5146" name="Text Box 36"/>
          <p:cNvSpPr txBox="1">
            <a:spLocks noChangeArrowheads="1"/>
          </p:cNvSpPr>
          <p:nvPr/>
        </p:nvSpPr>
        <p:spPr bwMode="auto">
          <a:xfrm>
            <a:off x="4672011" y="153321"/>
            <a:ext cx="38756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/>
              <a:t>=</a:t>
            </a:r>
          </a:p>
        </p:txBody>
      </p:sp>
      <p:sp>
        <p:nvSpPr>
          <p:cNvPr id="5147" name="Text Box 37"/>
          <p:cNvSpPr txBox="1">
            <a:spLocks noChangeArrowheads="1"/>
          </p:cNvSpPr>
          <p:nvPr/>
        </p:nvSpPr>
        <p:spPr bwMode="auto">
          <a:xfrm>
            <a:off x="6086475" y="204121"/>
            <a:ext cx="3986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/>
              <a:t>+</a:t>
            </a:r>
          </a:p>
        </p:txBody>
      </p:sp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6483350" y="128875"/>
            <a:ext cx="1511300" cy="636588"/>
            <a:chOff x="3470" y="935"/>
            <a:chExt cx="1406" cy="551"/>
          </a:xfrm>
        </p:grpSpPr>
        <p:sp>
          <p:nvSpPr>
            <p:cNvPr id="5163" name="Line 39"/>
            <p:cNvSpPr>
              <a:spLocks noChangeShapeType="1"/>
            </p:cNvSpPr>
            <p:nvPr/>
          </p:nvSpPr>
          <p:spPr bwMode="auto">
            <a:xfrm rot="10800000" flipH="1">
              <a:off x="3470" y="1207"/>
              <a:ext cx="318" cy="22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64" name="Line 40"/>
            <p:cNvSpPr>
              <a:spLocks noChangeShapeType="1"/>
            </p:cNvSpPr>
            <p:nvPr/>
          </p:nvSpPr>
          <p:spPr bwMode="auto">
            <a:xfrm rot="14400000" flipH="1">
              <a:off x="3450" y="980"/>
              <a:ext cx="318" cy="22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65" name="Line 41"/>
            <p:cNvSpPr>
              <a:spLocks noChangeShapeType="1"/>
            </p:cNvSpPr>
            <p:nvPr/>
          </p:nvSpPr>
          <p:spPr bwMode="auto">
            <a:xfrm flipH="1">
              <a:off x="4558" y="981"/>
              <a:ext cx="318" cy="22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66" name="Line 42"/>
            <p:cNvSpPr>
              <a:spLocks noChangeShapeType="1"/>
            </p:cNvSpPr>
            <p:nvPr/>
          </p:nvSpPr>
          <p:spPr bwMode="auto">
            <a:xfrm rot="3600000" flipH="1">
              <a:off x="4578" y="1208"/>
              <a:ext cx="318" cy="22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67" name="Freeform 43"/>
            <p:cNvSpPr>
              <a:spLocks/>
            </p:cNvSpPr>
            <p:nvPr/>
          </p:nvSpPr>
          <p:spPr bwMode="auto">
            <a:xfrm>
              <a:off x="3833" y="935"/>
              <a:ext cx="680" cy="258"/>
            </a:xfrm>
            <a:custGeom>
              <a:avLst/>
              <a:gdLst>
                <a:gd name="T0" fmla="*/ 0 w 817"/>
                <a:gd name="T1" fmla="*/ 528 h 233"/>
                <a:gd name="T2" fmla="*/ 42 w 817"/>
                <a:gd name="T3" fmla="*/ 117 h 233"/>
                <a:gd name="T4" fmla="*/ 105 w 817"/>
                <a:gd name="T5" fmla="*/ 16 h 233"/>
                <a:gd name="T6" fmla="*/ 156 w 817"/>
                <a:gd name="T7" fmla="*/ 218 h 233"/>
                <a:gd name="T8" fmla="*/ 188 w 817"/>
                <a:gd name="T9" fmla="*/ 528 h 2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7"/>
                <a:gd name="T16" fmla="*/ 0 h 233"/>
                <a:gd name="T17" fmla="*/ 817 w 817"/>
                <a:gd name="T18" fmla="*/ 233 h 2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7" h="233">
                  <a:moveTo>
                    <a:pt x="0" y="233"/>
                  </a:moveTo>
                  <a:cubicBezTo>
                    <a:pt x="53" y="161"/>
                    <a:pt x="106" y="90"/>
                    <a:pt x="182" y="52"/>
                  </a:cubicBezTo>
                  <a:cubicBezTo>
                    <a:pt x="258" y="14"/>
                    <a:pt x="371" y="0"/>
                    <a:pt x="454" y="7"/>
                  </a:cubicBezTo>
                  <a:cubicBezTo>
                    <a:pt x="537" y="14"/>
                    <a:pt x="621" y="59"/>
                    <a:pt x="681" y="97"/>
                  </a:cubicBezTo>
                  <a:cubicBezTo>
                    <a:pt x="741" y="135"/>
                    <a:pt x="794" y="210"/>
                    <a:pt x="817" y="233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168" name="Freeform 44"/>
            <p:cNvSpPr>
              <a:spLocks/>
            </p:cNvSpPr>
            <p:nvPr/>
          </p:nvSpPr>
          <p:spPr bwMode="auto">
            <a:xfrm rot="10800000">
              <a:off x="3833" y="1228"/>
              <a:ext cx="680" cy="258"/>
            </a:xfrm>
            <a:custGeom>
              <a:avLst/>
              <a:gdLst>
                <a:gd name="T0" fmla="*/ 0 w 817"/>
                <a:gd name="T1" fmla="*/ 528 h 233"/>
                <a:gd name="T2" fmla="*/ 42 w 817"/>
                <a:gd name="T3" fmla="*/ 117 h 233"/>
                <a:gd name="T4" fmla="*/ 105 w 817"/>
                <a:gd name="T5" fmla="*/ 16 h 233"/>
                <a:gd name="T6" fmla="*/ 156 w 817"/>
                <a:gd name="T7" fmla="*/ 218 h 233"/>
                <a:gd name="T8" fmla="*/ 188 w 817"/>
                <a:gd name="T9" fmla="*/ 528 h 2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7"/>
                <a:gd name="T16" fmla="*/ 0 h 233"/>
                <a:gd name="T17" fmla="*/ 817 w 817"/>
                <a:gd name="T18" fmla="*/ 233 h 2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7" h="233">
                  <a:moveTo>
                    <a:pt x="0" y="233"/>
                  </a:moveTo>
                  <a:cubicBezTo>
                    <a:pt x="53" y="161"/>
                    <a:pt x="106" y="90"/>
                    <a:pt x="182" y="52"/>
                  </a:cubicBezTo>
                  <a:cubicBezTo>
                    <a:pt x="258" y="14"/>
                    <a:pt x="371" y="0"/>
                    <a:pt x="454" y="7"/>
                  </a:cubicBezTo>
                  <a:cubicBezTo>
                    <a:pt x="537" y="14"/>
                    <a:pt x="621" y="59"/>
                    <a:pt x="681" y="97"/>
                  </a:cubicBezTo>
                  <a:cubicBezTo>
                    <a:pt x="741" y="135"/>
                    <a:pt x="794" y="210"/>
                    <a:pt x="817" y="233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169" name="Rectangle 45"/>
            <p:cNvSpPr>
              <a:spLocks noChangeArrowheads="1"/>
            </p:cNvSpPr>
            <p:nvPr/>
          </p:nvSpPr>
          <p:spPr bwMode="auto">
            <a:xfrm>
              <a:off x="4468" y="1162"/>
              <a:ext cx="181" cy="136"/>
            </a:xfrm>
            <a:prstGeom prst="rect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170" name="Oval 46"/>
            <p:cNvSpPr>
              <a:spLocks noChangeArrowheads="1"/>
            </p:cNvSpPr>
            <p:nvPr/>
          </p:nvSpPr>
          <p:spPr bwMode="auto">
            <a:xfrm>
              <a:off x="3696" y="1117"/>
              <a:ext cx="228" cy="181"/>
            </a:xfrm>
            <a:prstGeom prst="ellipse">
              <a:avLst/>
            </a:prstGeom>
            <a:solidFill>
              <a:srgbClr val="008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5" name="Group 47"/>
          <p:cNvGrpSpPr>
            <a:grpSpLocks/>
          </p:cNvGrpSpPr>
          <p:nvPr/>
        </p:nvGrpSpPr>
        <p:grpSpPr bwMode="auto">
          <a:xfrm>
            <a:off x="3771899" y="133159"/>
            <a:ext cx="828897" cy="629129"/>
            <a:chOff x="521" y="890"/>
            <a:chExt cx="771" cy="545"/>
          </a:xfrm>
        </p:grpSpPr>
        <p:sp>
          <p:nvSpPr>
            <p:cNvPr id="5158" name="Line 48"/>
            <p:cNvSpPr>
              <a:spLocks noChangeShapeType="1"/>
            </p:cNvSpPr>
            <p:nvPr/>
          </p:nvSpPr>
          <p:spPr bwMode="auto">
            <a:xfrm rot="10800000" flipH="1">
              <a:off x="521" y="1162"/>
              <a:ext cx="318" cy="22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59" name="Line 49"/>
            <p:cNvSpPr>
              <a:spLocks noChangeShapeType="1"/>
            </p:cNvSpPr>
            <p:nvPr/>
          </p:nvSpPr>
          <p:spPr bwMode="auto">
            <a:xfrm rot="14700000" flipH="1">
              <a:off x="501" y="935"/>
              <a:ext cx="318" cy="22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60" name="Line 50"/>
            <p:cNvSpPr>
              <a:spLocks noChangeShapeType="1"/>
            </p:cNvSpPr>
            <p:nvPr/>
          </p:nvSpPr>
          <p:spPr bwMode="auto">
            <a:xfrm flipH="1">
              <a:off x="974" y="935"/>
              <a:ext cx="318" cy="22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61" name="Line 51"/>
            <p:cNvSpPr>
              <a:spLocks noChangeShapeType="1"/>
            </p:cNvSpPr>
            <p:nvPr/>
          </p:nvSpPr>
          <p:spPr bwMode="auto">
            <a:xfrm rot="3900000" flipH="1">
              <a:off x="994" y="1162"/>
              <a:ext cx="318" cy="22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62" name="Rectangle 52"/>
            <p:cNvSpPr>
              <a:spLocks noChangeArrowheads="1"/>
            </p:cNvSpPr>
            <p:nvPr/>
          </p:nvSpPr>
          <p:spPr bwMode="auto">
            <a:xfrm>
              <a:off x="793" y="1071"/>
              <a:ext cx="227" cy="182"/>
            </a:xfrm>
            <a:prstGeom prst="rect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6" name="Group 53"/>
          <p:cNvGrpSpPr>
            <a:grpSpLocks/>
          </p:cNvGrpSpPr>
          <p:nvPr/>
        </p:nvGrpSpPr>
        <p:grpSpPr bwMode="auto">
          <a:xfrm>
            <a:off x="5164137" y="133159"/>
            <a:ext cx="828898" cy="629129"/>
            <a:chOff x="2064" y="981"/>
            <a:chExt cx="772" cy="545"/>
          </a:xfrm>
        </p:grpSpPr>
        <p:sp>
          <p:nvSpPr>
            <p:cNvPr id="5153" name="Line 54"/>
            <p:cNvSpPr>
              <a:spLocks noChangeShapeType="1"/>
            </p:cNvSpPr>
            <p:nvPr/>
          </p:nvSpPr>
          <p:spPr bwMode="auto">
            <a:xfrm rot="10800000" flipH="1">
              <a:off x="2064" y="1253"/>
              <a:ext cx="318" cy="22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54" name="Line 55"/>
            <p:cNvSpPr>
              <a:spLocks noChangeShapeType="1"/>
            </p:cNvSpPr>
            <p:nvPr/>
          </p:nvSpPr>
          <p:spPr bwMode="auto">
            <a:xfrm rot="14700000" flipH="1">
              <a:off x="2044" y="1026"/>
              <a:ext cx="318" cy="22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55" name="Line 56"/>
            <p:cNvSpPr>
              <a:spLocks noChangeShapeType="1"/>
            </p:cNvSpPr>
            <p:nvPr/>
          </p:nvSpPr>
          <p:spPr bwMode="auto">
            <a:xfrm flipH="1">
              <a:off x="2518" y="1026"/>
              <a:ext cx="318" cy="22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56" name="Line 57"/>
            <p:cNvSpPr>
              <a:spLocks noChangeShapeType="1"/>
            </p:cNvSpPr>
            <p:nvPr/>
          </p:nvSpPr>
          <p:spPr bwMode="auto">
            <a:xfrm rot="3900000" flipH="1">
              <a:off x="2538" y="1253"/>
              <a:ext cx="318" cy="22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57" name="Oval 58"/>
            <p:cNvSpPr>
              <a:spLocks noChangeArrowheads="1"/>
            </p:cNvSpPr>
            <p:nvPr/>
          </p:nvSpPr>
          <p:spPr bwMode="auto">
            <a:xfrm>
              <a:off x="2336" y="1162"/>
              <a:ext cx="228" cy="181"/>
            </a:xfrm>
            <a:prstGeom prst="ellipse">
              <a:avLst/>
            </a:prstGeom>
            <a:solidFill>
              <a:srgbClr val="008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</p:grpSp>
      <p:sp>
        <p:nvSpPr>
          <p:cNvPr id="5151" name="Text Box 60"/>
          <p:cNvSpPr txBox="1">
            <a:spLocks noChangeArrowheads="1"/>
          </p:cNvSpPr>
          <p:nvPr/>
        </p:nvSpPr>
        <p:spPr bwMode="auto">
          <a:xfrm>
            <a:off x="193179" y="66879"/>
            <a:ext cx="2749550" cy="925511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r>
              <a:rPr lang="en-US" b="1" dirty="0" smtClean="0"/>
              <a:t> </a:t>
            </a:r>
            <a:r>
              <a:rPr lang="en-US" sz="1800" b="1" u="sng" dirty="0" smtClean="0"/>
              <a:t>2. </a:t>
            </a:r>
            <a:r>
              <a:rPr lang="en-US" sz="1800" b="1" u="sng" dirty="0" err="1" smtClean="0"/>
              <a:t>Unitarization</a:t>
            </a:r>
            <a:r>
              <a:rPr lang="en-US" sz="1800" b="1" u="sng" dirty="0" smtClean="0"/>
              <a:t>:</a:t>
            </a:r>
          </a:p>
          <a:p>
            <a:endParaRPr lang="en-US" b="1" u="sng" dirty="0"/>
          </a:p>
          <a:p>
            <a:r>
              <a:rPr lang="en-US" sz="1800" dirty="0" smtClean="0"/>
              <a:t>      N/D, Bethe-</a:t>
            </a:r>
            <a:r>
              <a:rPr lang="en-US" dirty="0" err="1" smtClean="0"/>
              <a:t>S</a:t>
            </a:r>
            <a:r>
              <a:rPr lang="en-US" sz="1800" dirty="0" err="1" smtClean="0"/>
              <a:t>alpeter</a:t>
            </a:r>
            <a:r>
              <a:rPr lang="en-US" sz="1800" dirty="0" smtClean="0"/>
              <a:t>…</a:t>
            </a:r>
          </a:p>
        </p:txBody>
      </p:sp>
      <p:pic>
        <p:nvPicPr>
          <p:cNvPr id="68" name="67 Imagen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 bwMode="auto">
          <a:xfrm>
            <a:off x="1860538" y="3055752"/>
            <a:ext cx="5186737" cy="583039"/>
          </a:xfrm>
          <a:prstGeom prst="rect">
            <a:avLst/>
          </a:prstGeom>
          <a:noFill/>
          <a:ln/>
          <a:effectLst/>
        </p:spPr>
      </p:pic>
      <p:sp>
        <p:nvSpPr>
          <p:cNvPr id="66" name="65 CuadroTexto"/>
          <p:cNvSpPr txBox="1"/>
          <p:nvPr/>
        </p:nvSpPr>
        <p:spPr>
          <a:xfrm>
            <a:off x="260350" y="2538384"/>
            <a:ext cx="3439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3. Regularization of loop function:</a:t>
            </a:r>
            <a:endParaRPr lang="en-US" b="1" u="sng" dirty="0"/>
          </a:p>
        </p:txBody>
      </p:sp>
      <p:sp>
        <p:nvSpPr>
          <p:cNvPr id="69" name="Text Box 4"/>
          <p:cNvSpPr txBox="1">
            <a:spLocks noChangeArrowheads="1"/>
          </p:cNvSpPr>
          <p:nvPr/>
        </p:nvSpPr>
        <p:spPr bwMode="auto">
          <a:xfrm>
            <a:off x="1036445" y="3954377"/>
            <a:ext cx="28117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800" dirty="0">
                <a:solidFill>
                  <a:srgbClr val="0000FF"/>
                </a:solidFill>
              </a:rPr>
              <a:t>Dimensional </a:t>
            </a:r>
            <a:r>
              <a:rPr lang="en-US" sz="1800" dirty="0" smtClean="0">
                <a:solidFill>
                  <a:srgbClr val="0000FF"/>
                </a:solidFill>
              </a:rPr>
              <a:t>regularization :</a:t>
            </a:r>
            <a:endParaRPr lang="en-US" sz="1800" dirty="0">
              <a:solidFill>
                <a:schemeClr val="folHlink"/>
              </a:solidFill>
            </a:endParaRPr>
          </a:p>
        </p:txBody>
      </p:sp>
      <p:pic>
        <p:nvPicPr>
          <p:cNvPr id="70" name="Picture 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1138993" y="4344192"/>
            <a:ext cx="7841157" cy="1754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" name="Picture 1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799975" y="6281250"/>
            <a:ext cx="977900" cy="227386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72" name="Text Box 14"/>
          <p:cNvSpPr txBox="1">
            <a:spLocks noChangeArrowheads="1"/>
          </p:cNvSpPr>
          <p:nvPr/>
        </p:nvSpPr>
        <p:spPr bwMode="auto">
          <a:xfrm>
            <a:off x="1872184" y="6169765"/>
            <a:ext cx="262562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s-ES" dirty="0" smtClean="0">
                <a:sym typeface="Wingdings" pitchFamily="2" charset="2"/>
              </a:rPr>
              <a:t>“</a:t>
            </a:r>
            <a:r>
              <a:rPr lang="es-ES" dirty="0">
                <a:sym typeface="Wingdings" pitchFamily="2" charset="2"/>
              </a:rPr>
              <a:t>natural </a:t>
            </a:r>
            <a:r>
              <a:rPr lang="es-ES" dirty="0" err="1" smtClean="0">
                <a:sym typeface="Wingdings" pitchFamily="2" charset="2"/>
              </a:rPr>
              <a:t>size</a:t>
            </a:r>
            <a:r>
              <a:rPr lang="es-ES" dirty="0">
                <a:sym typeface="Wingdings" pitchFamily="2" charset="2"/>
              </a:rPr>
              <a:t> </a:t>
            </a:r>
            <a:r>
              <a:rPr lang="es-ES" sz="1600" dirty="0" smtClean="0">
                <a:sym typeface="Wingdings" pitchFamily="2" charset="2"/>
              </a:rPr>
              <a:t>(</a:t>
            </a:r>
            <a:r>
              <a:rPr lang="es-ES" sz="1600" dirty="0">
                <a:solidFill>
                  <a:srgbClr val="3366FF"/>
                </a:solidFill>
                <a:latin typeface="Symbol" charset="2"/>
                <a:cs typeface="Symbol" charset="2"/>
                <a:sym typeface="Wingdings" pitchFamily="2" charset="2"/>
              </a:rPr>
              <a:t>m</a:t>
            </a:r>
            <a:r>
              <a:rPr lang="es-ES" sz="1600" dirty="0">
                <a:sym typeface="Wingdings" pitchFamily="2" charset="2"/>
              </a:rPr>
              <a:t>~700 </a:t>
            </a:r>
            <a:r>
              <a:rPr lang="es-ES" sz="1600" dirty="0" err="1" smtClean="0">
                <a:sym typeface="Wingdings" pitchFamily="2" charset="2"/>
              </a:rPr>
              <a:t>MeV</a:t>
            </a:r>
            <a:r>
              <a:rPr lang="es-ES" sz="1600" dirty="0" smtClean="0"/>
              <a:t>)</a:t>
            </a:r>
            <a:endParaRPr lang="es-ES" sz="1600" dirty="0"/>
          </a:p>
        </p:txBody>
      </p:sp>
      <p:sp>
        <p:nvSpPr>
          <p:cNvPr id="7" name="Rectangle 6"/>
          <p:cNvSpPr/>
          <p:nvPr/>
        </p:nvSpPr>
        <p:spPr>
          <a:xfrm>
            <a:off x="4544265" y="6236472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/>
            <a:r>
              <a:rPr lang="en-US" sz="1400" b="1" dirty="0">
                <a:solidFill>
                  <a:srgbClr val="009900"/>
                </a:solidFill>
              </a:rPr>
              <a:t>J.A. </a:t>
            </a:r>
            <a:r>
              <a:rPr lang="en-US" sz="1400" b="1" dirty="0" err="1">
                <a:solidFill>
                  <a:srgbClr val="009900"/>
                </a:solidFill>
              </a:rPr>
              <a:t>Oller</a:t>
            </a:r>
            <a:r>
              <a:rPr lang="en-US" sz="1400" b="1" dirty="0">
                <a:solidFill>
                  <a:srgbClr val="009900"/>
                </a:solidFill>
              </a:rPr>
              <a:t> and U.G. </a:t>
            </a:r>
            <a:r>
              <a:rPr lang="en-US" sz="1400" b="1" dirty="0" err="1">
                <a:solidFill>
                  <a:srgbClr val="009900"/>
                </a:solidFill>
              </a:rPr>
              <a:t>Meissner</a:t>
            </a:r>
            <a:r>
              <a:rPr lang="en-US" sz="1400" b="1" dirty="0">
                <a:solidFill>
                  <a:srgbClr val="009900"/>
                </a:solidFill>
              </a:rPr>
              <a:t>, Phys. </a:t>
            </a:r>
            <a:r>
              <a:rPr lang="en-US" sz="1400" b="1" dirty="0" err="1">
                <a:solidFill>
                  <a:srgbClr val="009900"/>
                </a:solidFill>
              </a:rPr>
              <a:t>Lett</a:t>
            </a:r>
            <a:r>
              <a:rPr lang="en-US" sz="1400" b="1" dirty="0">
                <a:solidFill>
                  <a:srgbClr val="009900"/>
                </a:solidFill>
              </a:rPr>
              <a:t>. B500 (2001) 263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21175" y="1830807"/>
            <a:ext cx="5626100" cy="25740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21971" y="1418365"/>
            <a:ext cx="4642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Coupled channels in S=-1 meson-baryon sector: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0688" y="5134484"/>
            <a:ext cx="2266902" cy="646331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subtraction constants (to be fitted): 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baseline="-25000" dirty="0" smtClean="0">
                <a:solidFill>
                  <a:srgbClr val="FF0000"/>
                </a:solidFill>
              </a:rPr>
              <a:t>l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>
            <a:stCxn id="10" idx="0"/>
          </p:cNvCxnSpPr>
          <p:nvPr/>
        </p:nvCxnSpPr>
        <p:spPr>
          <a:xfrm flipV="1">
            <a:off x="1164139" y="4794963"/>
            <a:ext cx="1576861" cy="3395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56th Winter Meeting on Nuclear Physics, Bormio (Italy) 22-26 January,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151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9" grpId="0"/>
      <p:bldP spid="72" grpId="0"/>
      <p:bldP spid="7" grpId="0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134" y="1168243"/>
            <a:ext cx="2331353" cy="69722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134" y="1943623"/>
            <a:ext cx="3011200" cy="83522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8134" y="2928558"/>
            <a:ext cx="3713650" cy="76523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60108" y="382559"/>
            <a:ext cx="30001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Threshold observables</a:t>
            </a:r>
            <a:endParaRPr lang="en-US" sz="2400" dirty="0">
              <a:solidFill>
                <a:schemeClr val="accent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6316" y="3993412"/>
            <a:ext cx="6969449" cy="1708639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56th Winter Meeting on Nuclear Physics, Bormio (Italy) 22-26 January,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4035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0175" y="434032"/>
            <a:ext cx="5071840" cy="58143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70898" y="-27633"/>
            <a:ext cx="19482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Cross sections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56th Winter Meeting on Nuclear Physics, Bormio (Italy) 22-26 January,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538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7644" name="Group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0701784"/>
              </p:ext>
            </p:extLst>
          </p:nvPr>
        </p:nvGraphicFramePr>
        <p:xfrm>
          <a:off x="4076945" y="683695"/>
          <a:ext cx="4267200" cy="1896110"/>
        </p:xfrm>
        <a:graphic>
          <a:graphicData uri="http://schemas.openxmlformats.org/drawingml/2006/table">
            <a:tbl>
              <a:tblPr/>
              <a:tblGrid>
                <a:gridCol w="1466850"/>
                <a:gridCol w="1470025"/>
                <a:gridCol w="1330325"/>
              </a:tblGrid>
              <a:tr h="2986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</a:t>
                      </a:r>
                      <a:r>
                        <a:rPr kumimoji="0" lang="en-US" sz="14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</a:t>
                      </a:r>
                      <a:endParaRPr kumimoji="0" lang="en-US" sz="14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1390 - 66i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1426 - 16i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6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91605"/>
                          </a:solidFill>
                          <a:effectLst/>
                          <a:latin typeface="Calibri"/>
                          <a:cs typeface="Calibri"/>
                        </a:rPr>
                        <a:t>(I=0)</a:t>
                      </a:r>
                    </a:p>
                  </a:txBody>
                  <a:tcPr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|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</a:t>
                      </a:r>
                      <a:r>
                        <a:rPr kumimoji="0" lang="en-US" sz="14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|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        |</a:t>
                      </a:r>
                      <a:r>
                        <a:rPr kumimoji="0" lang="en-US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g</a:t>
                      </a:r>
                      <a:r>
                        <a:rPr kumimoji="0" lang="en-US" sz="1400" b="0" i="0" u="none" strike="noStrike" kern="1200" cap="none" spc="0" normalizeH="0" baseline="-2500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i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|</a:t>
                      </a:r>
                      <a:endParaRPr lang="en-US" dirty="0"/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        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91605"/>
                          </a:solidFill>
                          <a:effectLst/>
                          <a:latin typeface="Symbol" pitchFamily="18" charset="2"/>
                        </a:rPr>
                        <a:t>pS</a:t>
                      </a:r>
                    </a:p>
                  </a:txBody>
                  <a:tcPr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2.9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1.5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        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91605"/>
                          </a:solidFill>
                          <a:effectLst/>
                          <a:latin typeface="Symbol" pitchFamily="18" charset="2"/>
                        </a:rPr>
                        <a:t>KN</a:t>
                      </a:r>
                    </a:p>
                  </a:txBody>
                  <a:tcPr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2.1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2.7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06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       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91605"/>
                          </a:solidFill>
                          <a:effectLst/>
                          <a:latin typeface="Symbol" pitchFamily="18" charset="2"/>
                        </a:rPr>
                        <a:t> hL</a:t>
                      </a:r>
                    </a:p>
                  </a:txBody>
                  <a:tcPr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0.77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1.4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6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        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91605"/>
                          </a:solidFill>
                          <a:effectLst/>
                          <a:latin typeface="Symbol" pitchFamily="18" charset="2"/>
                        </a:rPr>
                        <a:t>KX</a:t>
                      </a:r>
                    </a:p>
                  </a:txBody>
                  <a:tcPr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0.61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0.35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2051050" y="0"/>
            <a:ext cx="54737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2400" dirty="0" smtClean="0">
                <a:solidFill>
                  <a:srgbClr val="4F81BD"/>
                </a:solidFill>
                <a:latin typeface="Calibri"/>
                <a:cs typeface="Calibri"/>
              </a:rPr>
              <a:t>  The </a:t>
            </a:r>
            <a:r>
              <a:rPr lang="en-US" sz="2400" dirty="0">
                <a:solidFill>
                  <a:srgbClr val="4F81BD"/>
                </a:solidFill>
                <a:latin typeface="Calibri"/>
                <a:cs typeface="Calibri"/>
              </a:rPr>
              <a:t>two-pole structure of the</a:t>
            </a:r>
            <a:r>
              <a:rPr lang="en-US" sz="2400" dirty="0">
                <a:solidFill>
                  <a:srgbClr val="4F81BD"/>
                </a:solidFill>
                <a:latin typeface="Symbol" charset="2"/>
                <a:cs typeface="Symbol" charset="2"/>
              </a:rPr>
              <a:t> L</a:t>
            </a:r>
            <a:r>
              <a:rPr lang="en-US" sz="2400" dirty="0">
                <a:solidFill>
                  <a:srgbClr val="4F81BD"/>
                </a:solidFill>
                <a:latin typeface="Calibri"/>
                <a:cs typeface="Calibri"/>
              </a:rPr>
              <a:t>(1405)</a:t>
            </a:r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82636" y="3212488"/>
            <a:ext cx="3717190" cy="274915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296525" y="4059071"/>
            <a:ext cx="2311453" cy="98488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s-ES" sz="1400" dirty="0">
                <a:solidFill>
                  <a:srgbClr val="0000FF"/>
                </a:solidFill>
              </a:rPr>
              <a:t> </a:t>
            </a:r>
            <a:r>
              <a:rPr lang="es-ES" sz="1600" dirty="0" smtClean="0">
                <a:solidFill>
                  <a:srgbClr val="0000FF"/>
                </a:solidFill>
                <a:latin typeface="Symbol" pitchFamily="18" charset="2"/>
              </a:rPr>
              <a:t>p</a:t>
            </a:r>
            <a:r>
              <a:rPr lang="es-ES" sz="1600" baseline="30000" dirty="0">
                <a:solidFill>
                  <a:srgbClr val="0000FF"/>
                </a:solidFill>
              </a:rPr>
              <a:t>-</a:t>
            </a:r>
            <a:r>
              <a:rPr lang="es-ES" sz="1600" dirty="0">
                <a:solidFill>
                  <a:srgbClr val="0000FF"/>
                </a:solidFill>
              </a:rPr>
              <a:t>p</a:t>
            </a:r>
            <a:r>
              <a:rPr lang="es-ES" sz="1600" dirty="0">
                <a:solidFill>
                  <a:srgbClr val="0000FF"/>
                </a:solidFill>
                <a:sym typeface="Wingdings" pitchFamily="2" charset="2"/>
              </a:rPr>
              <a:t>K</a:t>
            </a:r>
            <a:r>
              <a:rPr lang="es-ES" sz="1600" baseline="30000" dirty="0">
                <a:solidFill>
                  <a:srgbClr val="0000FF"/>
                </a:solidFill>
                <a:sym typeface="Wingdings" pitchFamily="2" charset="2"/>
              </a:rPr>
              <a:t>0</a:t>
            </a:r>
            <a:r>
              <a:rPr lang="es-ES" sz="1600" dirty="0">
                <a:solidFill>
                  <a:srgbClr val="0000FF"/>
                </a:solidFill>
                <a:latin typeface="Symbol" pitchFamily="18" charset="2"/>
                <a:sym typeface="Wingdings" pitchFamily="2" charset="2"/>
              </a:rPr>
              <a:t>pS</a:t>
            </a:r>
          </a:p>
          <a:p>
            <a:endParaRPr lang="es-ES" sz="1400" dirty="0">
              <a:latin typeface="Symbol" pitchFamily="18" charset="2"/>
              <a:sym typeface="Wingdings" pitchFamily="2" charset="2"/>
            </a:endParaRPr>
          </a:p>
          <a:p>
            <a:r>
              <a:rPr lang="es-ES" sz="1400" dirty="0" err="1">
                <a:solidFill>
                  <a:srgbClr val="0000FF"/>
                </a:solidFill>
                <a:sym typeface="Wingdings" pitchFamily="2" charset="2"/>
              </a:rPr>
              <a:t>D.W.Thomas</a:t>
            </a:r>
            <a:r>
              <a:rPr lang="es-ES" sz="1400" dirty="0">
                <a:solidFill>
                  <a:srgbClr val="0000FF"/>
                </a:solidFill>
                <a:sym typeface="Wingdings" pitchFamily="2" charset="2"/>
              </a:rPr>
              <a:t> et al.</a:t>
            </a:r>
          </a:p>
          <a:p>
            <a:r>
              <a:rPr lang="es-ES" sz="1400" dirty="0" err="1">
                <a:solidFill>
                  <a:srgbClr val="0000FF"/>
                </a:solidFill>
                <a:sym typeface="Wingdings" pitchFamily="2" charset="2"/>
              </a:rPr>
              <a:t>Nucl</a:t>
            </a:r>
            <a:r>
              <a:rPr lang="es-ES" sz="1400" dirty="0">
                <a:solidFill>
                  <a:srgbClr val="0000FF"/>
                </a:solidFill>
                <a:sym typeface="Wingdings" pitchFamily="2" charset="2"/>
              </a:rPr>
              <a:t>. </a:t>
            </a:r>
            <a:r>
              <a:rPr lang="es-ES" sz="1400" dirty="0" err="1">
                <a:solidFill>
                  <a:srgbClr val="0000FF"/>
                </a:solidFill>
                <a:sym typeface="Wingdings" pitchFamily="2" charset="2"/>
              </a:rPr>
              <a:t>Phys</a:t>
            </a:r>
            <a:r>
              <a:rPr lang="es-ES" sz="1400" dirty="0">
                <a:solidFill>
                  <a:srgbClr val="0000FF"/>
                </a:solidFill>
                <a:sym typeface="Wingdings" pitchFamily="2" charset="2"/>
              </a:rPr>
              <a:t>. B56, 15 (1973)</a:t>
            </a:r>
            <a:endParaRPr lang="es-ES" sz="1400" dirty="0">
              <a:solidFill>
                <a:srgbClr val="0000FF"/>
              </a:solidFill>
            </a:endParaRPr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6565268" y="4439826"/>
            <a:ext cx="2565285" cy="98488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s-ES" sz="1600" dirty="0">
                <a:solidFill>
                  <a:srgbClr val="FF0000"/>
                </a:solidFill>
              </a:rPr>
              <a:t>K</a:t>
            </a:r>
            <a:r>
              <a:rPr lang="es-ES" sz="1600" baseline="30000" dirty="0">
                <a:solidFill>
                  <a:srgbClr val="FF0000"/>
                </a:solidFill>
              </a:rPr>
              <a:t>-</a:t>
            </a:r>
            <a:r>
              <a:rPr lang="es-ES" sz="1600" dirty="0" smtClean="0">
                <a:solidFill>
                  <a:srgbClr val="FF0000"/>
                </a:solidFill>
              </a:rPr>
              <a:t>p </a:t>
            </a:r>
            <a:r>
              <a:rPr lang="es-ES" sz="1600" dirty="0" smtClean="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es-ES" sz="1600" dirty="0" smtClean="0">
                <a:solidFill>
                  <a:srgbClr val="FF0000"/>
                </a:solidFill>
                <a:latin typeface="Symbol" pitchFamily="18" charset="2"/>
                <a:sym typeface="Wingdings" pitchFamily="2" charset="2"/>
              </a:rPr>
              <a:t>p</a:t>
            </a:r>
            <a:r>
              <a:rPr lang="es-ES" sz="1600" baseline="30000" dirty="0" smtClean="0">
                <a:solidFill>
                  <a:srgbClr val="FF0000"/>
                </a:solidFill>
                <a:latin typeface="Symbol" pitchFamily="18" charset="2"/>
                <a:sym typeface="Wingdings" pitchFamily="2" charset="2"/>
              </a:rPr>
              <a:t>0</a:t>
            </a:r>
            <a:r>
              <a:rPr lang="es-ES" sz="1600" dirty="0" smtClean="0">
                <a:solidFill>
                  <a:srgbClr val="FF0000"/>
                </a:solidFill>
                <a:latin typeface="Symbol" pitchFamily="18" charset="2"/>
                <a:sym typeface="Wingdings" pitchFamily="2" charset="2"/>
              </a:rPr>
              <a:t>p</a:t>
            </a:r>
            <a:r>
              <a:rPr lang="es-ES" sz="1600" baseline="30000" dirty="0" smtClean="0">
                <a:solidFill>
                  <a:srgbClr val="FF0000"/>
                </a:solidFill>
                <a:latin typeface="Symbol" pitchFamily="18" charset="2"/>
                <a:sym typeface="Wingdings" pitchFamily="2" charset="2"/>
              </a:rPr>
              <a:t>0</a:t>
            </a:r>
            <a:r>
              <a:rPr lang="es-ES" sz="1600" dirty="0" smtClean="0">
                <a:solidFill>
                  <a:srgbClr val="FF0000"/>
                </a:solidFill>
                <a:latin typeface="Symbol" pitchFamily="18" charset="2"/>
                <a:sym typeface="Wingdings" pitchFamily="2" charset="2"/>
              </a:rPr>
              <a:t>S</a:t>
            </a:r>
            <a:r>
              <a:rPr lang="es-ES" sz="1600" baseline="30000" dirty="0" smtClean="0">
                <a:solidFill>
                  <a:srgbClr val="FF0000"/>
                </a:solidFill>
                <a:latin typeface="Symbol" pitchFamily="18" charset="2"/>
                <a:sym typeface="Wingdings" pitchFamily="2" charset="2"/>
              </a:rPr>
              <a:t>0</a:t>
            </a:r>
            <a:endParaRPr lang="es-ES" sz="1600" baseline="30000" dirty="0">
              <a:solidFill>
                <a:srgbClr val="FF0000"/>
              </a:solidFill>
              <a:latin typeface="Symbol" pitchFamily="18" charset="2"/>
              <a:sym typeface="Wingdings" pitchFamily="2" charset="2"/>
            </a:endParaRPr>
          </a:p>
          <a:p>
            <a:endParaRPr lang="es-ES" sz="1400" dirty="0">
              <a:solidFill>
                <a:srgbClr val="FF0000"/>
              </a:solidFill>
              <a:latin typeface="Symbol" pitchFamily="18" charset="2"/>
              <a:sym typeface="Wingdings" pitchFamily="2" charset="2"/>
            </a:endParaRPr>
          </a:p>
          <a:p>
            <a:r>
              <a:rPr lang="es-ES" sz="1400" dirty="0">
                <a:solidFill>
                  <a:srgbClr val="FF0000"/>
                </a:solidFill>
                <a:sym typeface="Wingdings" pitchFamily="2" charset="2"/>
              </a:rPr>
              <a:t>S. </a:t>
            </a:r>
            <a:r>
              <a:rPr lang="es-ES" sz="1400" dirty="0" err="1">
                <a:solidFill>
                  <a:srgbClr val="FF0000"/>
                </a:solidFill>
                <a:sym typeface="Wingdings" pitchFamily="2" charset="2"/>
              </a:rPr>
              <a:t>Prakhov</a:t>
            </a:r>
            <a:r>
              <a:rPr lang="es-ES" sz="1400" dirty="0">
                <a:solidFill>
                  <a:srgbClr val="FF0000"/>
                </a:solidFill>
                <a:sym typeface="Wingdings" pitchFamily="2" charset="2"/>
              </a:rPr>
              <a:t> et al.,</a:t>
            </a:r>
          </a:p>
          <a:p>
            <a:r>
              <a:rPr lang="es-ES" sz="1400" dirty="0" err="1">
                <a:solidFill>
                  <a:srgbClr val="FF0000"/>
                </a:solidFill>
              </a:rPr>
              <a:t>Phys.Rev</a:t>
            </a:r>
            <a:r>
              <a:rPr lang="es-ES" sz="1400" dirty="0">
                <a:solidFill>
                  <a:srgbClr val="FF0000"/>
                </a:solidFill>
              </a:rPr>
              <a:t>. </a:t>
            </a:r>
            <a:r>
              <a:rPr lang="es-ES" sz="1400" dirty="0" smtClean="0">
                <a:solidFill>
                  <a:srgbClr val="FF0000"/>
                </a:solidFill>
              </a:rPr>
              <a:t>C70,034605 </a:t>
            </a:r>
            <a:r>
              <a:rPr lang="es-ES" sz="1400" dirty="0">
                <a:solidFill>
                  <a:srgbClr val="FF0000"/>
                </a:solidFill>
              </a:rPr>
              <a:t>(2004)</a:t>
            </a:r>
          </a:p>
        </p:txBody>
      </p:sp>
      <p:sp>
        <p:nvSpPr>
          <p:cNvPr id="21" name="Line 8"/>
          <p:cNvSpPr>
            <a:spLocks noChangeShapeType="1"/>
          </p:cNvSpPr>
          <p:nvPr/>
        </p:nvSpPr>
        <p:spPr bwMode="auto">
          <a:xfrm>
            <a:off x="1871700" y="4284095"/>
            <a:ext cx="2070229" cy="270029"/>
          </a:xfrm>
          <a:prstGeom prst="line">
            <a:avLst/>
          </a:prstGeom>
          <a:noFill/>
          <a:ln w="19050" cmpd="sng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22" name="Line 9"/>
          <p:cNvSpPr>
            <a:spLocks noChangeShapeType="1"/>
          </p:cNvSpPr>
          <p:nvPr/>
        </p:nvSpPr>
        <p:spPr bwMode="auto">
          <a:xfrm flipH="1" flipV="1">
            <a:off x="5292079" y="4644134"/>
            <a:ext cx="1260140" cy="360038"/>
          </a:xfrm>
          <a:prstGeom prst="line">
            <a:avLst/>
          </a:prstGeom>
          <a:noFill/>
          <a:ln w="19050" cmpd="sng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pic>
        <p:nvPicPr>
          <p:cNvPr id="23" name="Picture 16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521550" y="5094185"/>
            <a:ext cx="1440160" cy="41366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24" name="Picture 17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7007989" y="5429935"/>
            <a:ext cx="1409332" cy="40504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27" name="Text Box 61"/>
          <p:cNvSpPr txBox="1">
            <a:spLocks noChangeArrowheads="1"/>
          </p:cNvSpPr>
          <p:nvPr/>
        </p:nvSpPr>
        <p:spPr bwMode="auto">
          <a:xfrm>
            <a:off x="386535" y="2834644"/>
            <a:ext cx="2295255" cy="369332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sz="1800" dirty="0" smtClean="0">
                <a:solidFill>
                  <a:srgbClr val="000000"/>
                </a:solidFill>
              </a:rPr>
              <a:t>Experimental evidence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5998" y="5902934"/>
            <a:ext cx="88152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0"/>
              <a:buChar char="à"/>
            </a:pPr>
            <a:r>
              <a:rPr lang="en-US" dirty="0" smtClean="0">
                <a:solidFill>
                  <a:srgbClr val="FF0000"/>
                </a:solidFill>
                <a:sym typeface="Wingdings"/>
              </a:rPr>
              <a:t>The </a:t>
            </a:r>
            <a:r>
              <a:rPr lang="en-US" dirty="0" smtClean="0">
                <a:solidFill>
                  <a:srgbClr val="FF0000"/>
                </a:solidFill>
                <a:latin typeface="Symbol" charset="2"/>
                <a:cs typeface="Symbol" charset="2"/>
                <a:sym typeface="Wingdings"/>
              </a:rPr>
              <a:t>L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(1405) resonance shows different properties (position, width) in different reactions</a:t>
            </a:r>
          </a:p>
          <a:p>
            <a:pPr marL="285750" indent="-285750">
              <a:buFont typeface="Wingdings" charset="0"/>
              <a:buChar char="à"/>
            </a:pPr>
            <a:r>
              <a:rPr lang="en-US" dirty="0" smtClean="0">
                <a:solidFill>
                  <a:srgbClr val="FF0000"/>
                </a:solidFill>
              </a:rPr>
              <a:t>Success of meson-baryon coupled-channel models!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56865" y="2978951"/>
            <a:ext cx="387043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b="1" dirty="0" err="1">
                <a:solidFill>
                  <a:srgbClr val="009201"/>
                </a:solidFill>
              </a:rPr>
              <a:t>Magas</a:t>
            </a:r>
            <a:r>
              <a:rPr lang="en-US" sz="1400" b="1" dirty="0">
                <a:solidFill>
                  <a:srgbClr val="009201"/>
                </a:solidFill>
              </a:rPr>
              <a:t>, </a:t>
            </a:r>
            <a:r>
              <a:rPr lang="en-US" sz="1400" b="1" dirty="0" err="1">
                <a:solidFill>
                  <a:srgbClr val="009201"/>
                </a:solidFill>
              </a:rPr>
              <a:t>Oset</a:t>
            </a:r>
            <a:r>
              <a:rPr lang="en-US" sz="1400" b="1" dirty="0">
                <a:solidFill>
                  <a:srgbClr val="009201"/>
                </a:solidFill>
              </a:rPr>
              <a:t>, Ramos, </a:t>
            </a:r>
            <a:r>
              <a:rPr lang="en-US" sz="1400" b="1" dirty="0" smtClean="0">
                <a:solidFill>
                  <a:srgbClr val="009201"/>
                </a:solidFill>
              </a:rPr>
              <a:t> PRL </a:t>
            </a:r>
            <a:r>
              <a:rPr lang="en-US" sz="1400" b="1" dirty="0">
                <a:solidFill>
                  <a:srgbClr val="009201"/>
                </a:solidFill>
              </a:rPr>
              <a:t>95 (2005) 052301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1570" y="1448779"/>
            <a:ext cx="2160240" cy="867789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3221850" y="908720"/>
            <a:ext cx="855095" cy="900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96894" y="540549"/>
            <a:ext cx="3120619" cy="646331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en-US" dirty="0" smtClean="0"/>
              <a:t>T-matrix poles and couplings to physical states with I=0 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56th Winter Meeting on Nuclear Physics, Bormio (Italy) 22-26 January, 2018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8587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884" y="421686"/>
            <a:ext cx="4753388" cy="5727503"/>
          </a:xfrm>
          <a:prstGeom prst="rect">
            <a:avLst/>
          </a:prstGeom>
        </p:spPr>
      </p:pic>
      <p:pic>
        <p:nvPicPr>
          <p:cNvPr id="5" name="Picture 4" descr="UB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83" y="6079404"/>
            <a:ext cx="1275792" cy="763665"/>
          </a:xfrm>
          <a:prstGeom prst="rect">
            <a:avLst/>
          </a:prstGeom>
        </p:spPr>
      </p:pic>
      <p:pic>
        <p:nvPicPr>
          <p:cNvPr id="6" name="Picture 5" descr="logo_iccub_grande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323" y="6223222"/>
            <a:ext cx="1501362" cy="49825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13283" y="50409"/>
            <a:ext cx="649168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008000"/>
                </a:solidFill>
              </a:rPr>
              <a:t>C. </a:t>
            </a:r>
            <a:r>
              <a:rPr lang="en-US" sz="1400" b="1" dirty="0" err="1" smtClean="0">
                <a:solidFill>
                  <a:srgbClr val="008000"/>
                </a:solidFill>
              </a:rPr>
              <a:t>Patrignani</a:t>
            </a:r>
            <a:r>
              <a:rPr lang="en-US" sz="1400" b="1" dirty="0" smtClean="0">
                <a:solidFill>
                  <a:srgbClr val="008000"/>
                </a:solidFill>
              </a:rPr>
              <a:t> et al. (</a:t>
            </a:r>
            <a:r>
              <a:rPr lang="en-US" sz="1400" b="1" u="sng" dirty="0" smtClean="0">
                <a:solidFill>
                  <a:srgbClr val="008000"/>
                </a:solidFill>
              </a:rPr>
              <a:t>Particle Data Group</a:t>
            </a:r>
            <a:r>
              <a:rPr lang="en-US" sz="1400" b="1" dirty="0" smtClean="0">
                <a:solidFill>
                  <a:srgbClr val="008000"/>
                </a:solidFill>
              </a:rPr>
              <a:t>), Chin. Phys. C, 40, 100001 (2016).</a:t>
            </a:r>
            <a:endParaRPr lang="en-US" sz="1400" b="1" dirty="0">
              <a:solidFill>
                <a:srgbClr val="008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35496" y="2428474"/>
            <a:ext cx="309800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The acceptance of the </a:t>
            </a:r>
            <a:r>
              <a:rPr lang="en-US" sz="2000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L</a:t>
            </a:r>
            <a:r>
              <a:rPr lang="en-US" sz="2000" dirty="0" smtClean="0">
                <a:solidFill>
                  <a:srgbClr val="FF0000"/>
                </a:solidFill>
              </a:rPr>
              <a:t>(1405) as a meson-baryon </a:t>
            </a:r>
            <a:r>
              <a:rPr lang="en-US" sz="2000" dirty="0" err="1" smtClean="0">
                <a:solidFill>
                  <a:srgbClr val="FF0000"/>
                </a:solidFill>
              </a:rPr>
              <a:t>quasibound</a:t>
            </a:r>
            <a:r>
              <a:rPr lang="en-US" sz="2000" dirty="0" smtClean="0">
                <a:solidFill>
                  <a:srgbClr val="FF0000"/>
                </a:solidFill>
              </a:rPr>
              <a:t> state is a real success of the chiral unitary models in coupled channels!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56th Winter Meeting on Nuclear Physics, Bormio (Italy) 22-26 January,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615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0" name="Text Box 60"/>
          <p:cNvSpPr txBox="1">
            <a:spLocks noChangeArrowheads="1"/>
          </p:cNvSpPr>
          <p:nvPr/>
        </p:nvSpPr>
        <p:spPr bwMode="auto">
          <a:xfrm>
            <a:off x="387350" y="673100"/>
            <a:ext cx="915988" cy="376238"/>
          </a:xfrm>
          <a:prstGeom prst="rect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s-ES" sz="1800">
                <a:solidFill>
                  <a:srgbClr val="0000FF"/>
                </a:solidFill>
              </a:rPr>
              <a:t>J</a:t>
            </a:r>
            <a:r>
              <a:rPr lang="es-ES" sz="1800" baseline="30000">
                <a:solidFill>
                  <a:srgbClr val="0000FF"/>
                </a:solidFill>
              </a:rPr>
              <a:t>P</a:t>
            </a:r>
            <a:r>
              <a:rPr lang="es-ES" sz="1800">
                <a:solidFill>
                  <a:srgbClr val="0000FF"/>
                </a:solidFill>
              </a:rPr>
              <a:t>=1/2</a:t>
            </a:r>
            <a:r>
              <a:rPr lang="es-ES" sz="2000" baseline="30000">
                <a:solidFill>
                  <a:srgbClr val="0000FF"/>
                </a:solidFill>
              </a:rPr>
              <a:t>-</a:t>
            </a:r>
          </a:p>
        </p:txBody>
      </p:sp>
      <p:sp>
        <p:nvSpPr>
          <p:cNvPr id="174142" name="Text Box 62"/>
          <p:cNvSpPr txBox="1">
            <a:spLocks noChangeArrowheads="1"/>
          </p:cNvSpPr>
          <p:nvPr/>
        </p:nvSpPr>
        <p:spPr bwMode="auto">
          <a:xfrm>
            <a:off x="611188" y="1157288"/>
            <a:ext cx="1862137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800"/>
              <a:t>S=0 </a:t>
            </a:r>
            <a:r>
              <a:rPr lang="es-ES" sz="180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es-ES" sz="1800">
                <a:solidFill>
                  <a:srgbClr val="FF0000"/>
                </a:solidFill>
              </a:rPr>
              <a:t>N*(1535)</a:t>
            </a:r>
          </a:p>
        </p:txBody>
      </p:sp>
      <p:sp>
        <p:nvSpPr>
          <p:cNvPr id="174144" name="Text Box 64"/>
          <p:cNvSpPr txBox="1">
            <a:spLocks noChangeArrowheads="1"/>
          </p:cNvSpPr>
          <p:nvPr/>
        </p:nvSpPr>
        <p:spPr bwMode="auto">
          <a:xfrm>
            <a:off x="1460500" y="1517650"/>
            <a:ext cx="5160387" cy="11695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400" b="1" dirty="0">
                <a:solidFill>
                  <a:srgbClr val="009201"/>
                </a:solidFill>
              </a:rPr>
              <a:t>N. </a:t>
            </a:r>
            <a:r>
              <a:rPr lang="es-ES" sz="1400" b="1" dirty="0" err="1">
                <a:solidFill>
                  <a:srgbClr val="009201"/>
                </a:solidFill>
              </a:rPr>
              <a:t>Kaiser</a:t>
            </a:r>
            <a:r>
              <a:rPr lang="es-ES" sz="1400" b="1" dirty="0">
                <a:solidFill>
                  <a:srgbClr val="009201"/>
                </a:solidFill>
              </a:rPr>
              <a:t>, P.B. </a:t>
            </a:r>
            <a:r>
              <a:rPr lang="es-ES" sz="1400" b="1" dirty="0" err="1">
                <a:solidFill>
                  <a:srgbClr val="009201"/>
                </a:solidFill>
              </a:rPr>
              <a:t>Siegel</a:t>
            </a:r>
            <a:r>
              <a:rPr lang="es-ES" sz="1400" b="1" dirty="0">
                <a:solidFill>
                  <a:srgbClr val="009201"/>
                </a:solidFill>
              </a:rPr>
              <a:t>, W. </a:t>
            </a:r>
            <a:r>
              <a:rPr lang="es-ES" sz="1400" b="1" dirty="0" err="1">
                <a:solidFill>
                  <a:srgbClr val="009201"/>
                </a:solidFill>
              </a:rPr>
              <a:t>Weise</a:t>
            </a:r>
            <a:r>
              <a:rPr lang="es-ES" sz="1400" b="1" dirty="0">
                <a:solidFill>
                  <a:srgbClr val="009201"/>
                </a:solidFill>
              </a:rPr>
              <a:t>, </a:t>
            </a:r>
            <a:r>
              <a:rPr lang="es-ES" sz="1400" b="1" dirty="0" err="1">
                <a:solidFill>
                  <a:srgbClr val="009201"/>
                </a:solidFill>
              </a:rPr>
              <a:t>Phys</a:t>
            </a:r>
            <a:r>
              <a:rPr lang="es-ES" sz="1400" b="1" dirty="0">
                <a:solidFill>
                  <a:srgbClr val="009201"/>
                </a:solidFill>
              </a:rPr>
              <a:t>. </a:t>
            </a:r>
            <a:r>
              <a:rPr lang="es-ES" sz="1400" b="1" dirty="0" err="1">
                <a:solidFill>
                  <a:srgbClr val="009201"/>
                </a:solidFill>
              </a:rPr>
              <a:t>Lett</a:t>
            </a:r>
            <a:r>
              <a:rPr lang="es-ES" sz="1400" b="1" dirty="0">
                <a:solidFill>
                  <a:srgbClr val="009201"/>
                </a:solidFill>
              </a:rPr>
              <a:t>. B362 (1995) 23</a:t>
            </a:r>
          </a:p>
          <a:p>
            <a:r>
              <a:rPr lang="es-ES" sz="1400" b="1" dirty="0">
                <a:solidFill>
                  <a:srgbClr val="009201"/>
                </a:solidFill>
              </a:rPr>
              <a:t>J.C. </a:t>
            </a:r>
            <a:r>
              <a:rPr lang="es-ES" sz="1400" b="1" dirty="0" err="1">
                <a:solidFill>
                  <a:srgbClr val="009201"/>
                </a:solidFill>
              </a:rPr>
              <a:t>Nacher</a:t>
            </a:r>
            <a:r>
              <a:rPr lang="es-ES" sz="1400" b="1" dirty="0">
                <a:solidFill>
                  <a:srgbClr val="009201"/>
                </a:solidFill>
              </a:rPr>
              <a:t> et al., </a:t>
            </a:r>
            <a:r>
              <a:rPr lang="es-ES" sz="1400" b="1" dirty="0" err="1">
                <a:solidFill>
                  <a:srgbClr val="009201"/>
                </a:solidFill>
              </a:rPr>
              <a:t>Nucl</a:t>
            </a:r>
            <a:r>
              <a:rPr lang="es-ES" sz="1400" b="1" dirty="0">
                <a:solidFill>
                  <a:srgbClr val="009201"/>
                </a:solidFill>
              </a:rPr>
              <a:t>. </a:t>
            </a:r>
            <a:r>
              <a:rPr lang="es-ES" sz="1400" b="1" dirty="0" err="1">
                <a:solidFill>
                  <a:srgbClr val="009201"/>
                </a:solidFill>
              </a:rPr>
              <a:t>Phys</a:t>
            </a:r>
            <a:r>
              <a:rPr lang="es-ES" sz="1400" b="1" dirty="0">
                <a:solidFill>
                  <a:srgbClr val="009201"/>
                </a:solidFill>
              </a:rPr>
              <a:t>. A678 (2000) 187</a:t>
            </a:r>
          </a:p>
          <a:p>
            <a:r>
              <a:rPr lang="es-ES" sz="1400" b="1" dirty="0">
                <a:solidFill>
                  <a:srgbClr val="009201"/>
                </a:solidFill>
              </a:rPr>
              <a:t>T. </a:t>
            </a:r>
            <a:r>
              <a:rPr lang="es-ES" sz="1400" b="1" dirty="0" err="1">
                <a:solidFill>
                  <a:srgbClr val="009201"/>
                </a:solidFill>
              </a:rPr>
              <a:t>Inoue</a:t>
            </a:r>
            <a:r>
              <a:rPr lang="es-ES" sz="1400" b="1" dirty="0">
                <a:solidFill>
                  <a:srgbClr val="009201"/>
                </a:solidFill>
              </a:rPr>
              <a:t>, E. </a:t>
            </a:r>
            <a:r>
              <a:rPr lang="es-ES" sz="1400" b="1" dirty="0" err="1">
                <a:solidFill>
                  <a:srgbClr val="009201"/>
                </a:solidFill>
              </a:rPr>
              <a:t>Oset</a:t>
            </a:r>
            <a:r>
              <a:rPr lang="es-ES" sz="1400" b="1" dirty="0">
                <a:solidFill>
                  <a:srgbClr val="009201"/>
                </a:solidFill>
              </a:rPr>
              <a:t>, M.J. Vicente-Vacas, </a:t>
            </a:r>
            <a:r>
              <a:rPr lang="es-ES" sz="1400" b="1" dirty="0" err="1">
                <a:solidFill>
                  <a:srgbClr val="009201"/>
                </a:solidFill>
              </a:rPr>
              <a:t>Phys</a:t>
            </a:r>
            <a:r>
              <a:rPr lang="es-ES" sz="1400" b="1" dirty="0">
                <a:solidFill>
                  <a:srgbClr val="009201"/>
                </a:solidFill>
              </a:rPr>
              <a:t>. Rev. C65 (2002) 035204</a:t>
            </a:r>
          </a:p>
          <a:p>
            <a:r>
              <a:rPr lang="es-ES" sz="1400" b="1" dirty="0">
                <a:solidFill>
                  <a:srgbClr val="009201"/>
                </a:solidFill>
              </a:rPr>
              <a:t>J. Nieves and E. Ruiz Arriola, </a:t>
            </a:r>
            <a:r>
              <a:rPr lang="es-ES" sz="1400" b="1" dirty="0" err="1">
                <a:solidFill>
                  <a:srgbClr val="009201"/>
                </a:solidFill>
              </a:rPr>
              <a:t>Phys</a:t>
            </a:r>
            <a:r>
              <a:rPr lang="es-ES" sz="1400" b="1" dirty="0">
                <a:solidFill>
                  <a:srgbClr val="009201"/>
                </a:solidFill>
              </a:rPr>
              <a:t>. Rev. D64 (2001) 116008</a:t>
            </a:r>
          </a:p>
          <a:p>
            <a:r>
              <a:rPr lang="es-ES" sz="1400" b="1" dirty="0">
                <a:solidFill>
                  <a:srgbClr val="009201"/>
                </a:solidFill>
              </a:rPr>
              <a:t>M.F.M. </a:t>
            </a:r>
            <a:r>
              <a:rPr lang="es-ES" sz="1400" b="1" dirty="0" err="1">
                <a:solidFill>
                  <a:srgbClr val="009201"/>
                </a:solidFill>
              </a:rPr>
              <a:t>Lutz</a:t>
            </a:r>
            <a:r>
              <a:rPr lang="es-ES" sz="1400" b="1" dirty="0">
                <a:solidFill>
                  <a:srgbClr val="009201"/>
                </a:solidFill>
              </a:rPr>
              <a:t>, E.E. </a:t>
            </a:r>
            <a:r>
              <a:rPr lang="es-ES" sz="1400" b="1" dirty="0" err="1">
                <a:solidFill>
                  <a:srgbClr val="009201"/>
                </a:solidFill>
              </a:rPr>
              <a:t>Kolomeitsev</a:t>
            </a:r>
            <a:r>
              <a:rPr lang="es-ES" sz="1400" b="1" dirty="0">
                <a:solidFill>
                  <a:srgbClr val="009201"/>
                </a:solidFill>
              </a:rPr>
              <a:t>, </a:t>
            </a:r>
            <a:r>
              <a:rPr lang="es-ES" sz="1400" b="1" dirty="0" err="1">
                <a:solidFill>
                  <a:srgbClr val="009201"/>
                </a:solidFill>
              </a:rPr>
              <a:t>Nucl</a:t>
            </a:r>
            <a:r>
              <a:rPr lang="es-ES" sz="1400" b="1" dirty="0">
                <a:solidFill>
                  <a:srgbClr val="009201"/>
                </a:solidFill>
              </a:rPr>
              <a:t>. </a:t>
            </a:r>
            <a:r>
              <a:rPr lang="es-ES" sz="1400" b="1" dirty="0" err="1">
                <a:solidFill>
                  <a:srgbClr val="009201"/>
                </a:solidFill>
              </a:rPr>
              <a:t>Phys</a:t>
            </a:r>
            <a:r>
              <a:rPr lang="es-ES" sz="1400" b="1" dirty="0">
                <a:solidFill>
                  <a:srgbClr val="009201"/>
                </a:solidFill>
              </a:rPr>
              <a:t>. A730 (2004) 110 …</a:t>
            </a:r>
          </a:p>
        </p:txBody>
      </p:sp>
      <p:sp>
        <p:nvSpPr>
          <p:cNvPr id="174145" name="Text Box 65"/>
          <p:cNvSpPr txBox="1">
            <a:spLocks noChangeArrowheads="1"/>
          </p:cNvSpPr>
          <p:nvPr/>
        </p:nvSpPr>
        <p:spPr bwMode="auto">
          <a:xfrm>
            <a:off x="611188" y="2814638"/>
            <a:ext cx="2767012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800"/>
              <a:t>S=-2 </a:t>
            </a:r>
            <a:r>
              <a:rPr lang="es-ES" sz="180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en-US" sz="1800">
                <a:solidFill>
                  <a:srgbClr val="FF0000"/>
                </a:solidFill>
                <a:latin typeface="Symbol" pitchFamily="18" charset="2"/>
              </a:rPr>
              <a:t>X</a:t>
            </a:r>
            <a:r>
              <a:rPr lang="en-US" sz="1800">
                <a:solidFill>
                  <a:srgbClr val="FF0000"/>
                </a:solidFill>
              </a:rPr>
              <a:t>(1620), </a:t>
            </a:r>
            <a:r>
              <a:rPr lang="en-US" sz="1800">
                <a:solidFill>
                  <a:srgbClr val="FF0000"/>
                </a:solidFill>
                <a:latin typeface="Symbol" pitchFamily="18" charset="2"/>
              </a:rPr>
              <a:t>X</a:t>
            </a:r>
            <a:r>
              <a:rPr lang="en-US" sz="1800">
                <a:solidFill>
                  <a:srgbClr val="FF0000"/>
                </a:solidFill>
              </a:rPr>
              <a:t>(1690)</a:t>
            </a:r>
            <a:endParaRPr lang="es-ES" sz="1800">
              <a:solidFill>
                <a:srgbClr val="FF0000"/>
              </a:solidFill>
            </a:endParaRPr>
          </a:p>
        </p:txBody>
      </p:sp>
      <p:sp>
        <p:nvSpPr>
          <p:cNvPr id="174146" name="Text Box 66"/>
          <p:cNvSpPr txBox="1">
            <a:spLocks noChangeArrowheads="1"/>
          </p:cNvSpPr>
          <p:nvPr/>
        </p:nvSpPr>
        <p:spPr bwMode="auto">
          <a:xfrm>
            <a:off x="1460500" y="3175000"/>
            <a:ext cx="619283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eaLnBrk="0" hangingPunct="0"/>
            <a:r>
              <a:rPr lang="en-US" sz="1400" b="1" dirty="0">
                <a:solidFill>
                  <a:srgbClr val="009201"/>
                </a:solidFill>
              </a:rPr>
              <a:t>A. Ramos, E. </a:t>
            </a:r>
            <a:r>
              <a:rPr lang="en-US" sz="1400" b="1" dirty="0" err="1">
                <a:solidFill>
                  <a:srgbClr val="009201"/>
                </a:solidFill>
              </a:rPr>
              <a:t>Oset</a:t>
            </a:r>
            <a:r>
              <a:rPr lang="en-US" sz="1400" b="1" dirty="0">
                <a:solidFill>
                  <a:srgbClr val="009201"/>
                </a:solidFill>
              </a:rPr>
              <a:t>, C. </a:t>
            </a:r>
            <a:r>
              <a:rPr lang="en-US" sz="1400" b="1" dirty="0" err="1">
                <a:solidFill>
                  <a:srgbClr val="009201"/>
                </a:solidFill>
              </a:rPr>
              <a:t>Bennhold</a:t>
            </a:r>
            <a:r>
              <a:rPr lang="en-US" sz="1400" b="1" dirty="0">
                <a:solidFill>
                  <a:srgbClr val="009201"/>
                </a:solidFill>
              </a:rPr>
              <a:t>, Phys. Rev. </a:t>
            </a:r>
            <a:r>
              <a:rPr lang="en-US" sz="1400" b="1" dirty="0" err="1">
                <a:solidFill>
                  <a:srgbClr val="009201"/>
                </a:solidFill>
              </a:rPr>
              <a:t>Lett</a:t>
            </a:r>
            <a:r>
              <a:rPr lang="en-US" sz="1400" b="1" dirty="0">
                <a:solidFill>
                  <a:srgbClr val="009201"/>
                </a:solidFill>
              </a:rPr>
              <a:t>. 89 (2002) 252001</a:t>
            </a:r>
          </a:p>
          <a:p>
            <a:pPr marL="342900" indent="-342900" eaLnBrk="0" hangingPunct="0"/>
            <a:r>
              <a:rPr lang="en-US" sz="1400" b="1" dirty="0">
                <a:solidFill>
                  <a:srgbClr val="009201"/>
                </a:solidFill>
              </a:rPr>
              <a:t>C. Garcia-</a:t>
            </a:r>
            <a:r>
              <a:rPr lang="en-US" sz="1400" b="1" dirty="0" err="1">
                <a:solidFill>
                  <a:srgbClr val="009201"/>
                </a:solidFill>
              </a:rPr>
              <a:t>Recio</a:t>
            </a:r>
            <a:r>
              <a:rPr lang="en-US" sz="1400" b="1" dirty="0">
                <a:solidFill>
                  <a:srgbClr val="009201"/>
                </a:solidFill>
              </a:rPr>
              <a:t>, </a:t>
            </a:r>
            <a:r>
              <a:rPr lang="en-US" sz="1400" b="1" dirty="0" err="1">
                <a:solidFill>
                  <a:srgbClr val="009201"/>
                </a:solidFill>
              </a:rPr>
              <a:t>J.Nieves</a:t>
            </a:r>
            <a:r>
              <a:rPr lang="en-US" sz="1400" b="1" dirty="0">
                <a:solidFill>
                  <a:srgbClr val="009201"/>
                </a:solidFill>
              </a:rPr>
              <a:t>, </a:t>
            </a:r>
            <a:r>
              <a:rPr lang="en-US" sz="1400" b="1" dirty="0" err="1">
                <a:solidFill>
                  <a:srgbClr val="009201"/>
                </a:solidFill>
              </a:rPr>
              <a:t>M.Lutz</a:t>
            </a:r>
            <a:r>
              <a:rPr lang="en-US" sz="1400" b="1" dirty="0">
                <a:solidFill>
                  <a:srgbClr val="009201"/>
                </a:solidFill>
              </a:rPr>
              <a:t>, Phys. </a:t>
            </a:r>
            <a:r>
              <a:rPr lang="en-US" sz="1400" b="1" dirty="0" err="1">
                <a:solidFill>
                  <a:srgbClr val="009201"/>
                </a:solidFill>
              </a:rPr>
              <a:t>Lett</a:t>
            </a:r>
            <a:r>
              <a:rPr lang="en-US" sz="1400" b="1" dirty="0">
                <a:solidFill>
                  <a:srgbClr val="009201"/>
                </a:solidFill>
              </a:rPr>
              <a:t>. B582 (2004) 49</a:t>
            </a:r>
          </a:p>
        </p:txBody>
      </p:sp>
      <p:sp>
        <p:nvSpPr>
          <p:cNvPr id="174147" name="Text Box 67"/>
          <p:cNvSpPr txBox="1">
            <a:spLocks noChangeArrowheads="1"/>
          </p:cNvSpPr>
          <p:nvPr/>
        </p:nvSpPr>
        <p:spPr bwMode="auto">
          <a:xfrm>
            <a:off x="395288" y="3894138"/>
            <a:ext cx="915987" cy="376237"/>
          </a:xfrm>
          <a:prstGeom prst="rect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s-ES" sz="1800">
                <a:solidFill>
                  <a:srgbClr val="0000FF"/>
                </a:solidFill>
              </a:rPr>
              <a:t>J</a:t>
            </a:r>
            <a:r>
              <a:rPr lang="es-ES" sz="1800" baseline="30000">
                <a:solidFill>
                  <a:srgbClr val="0000FF"/>
                </a:solidFill>
              </a:rPr>
              <a:t>P</a:t>
            </a:r>
            <a:r>
              <a:rPr lang="es-ES" sz="1800">
                <a:solidFill>
                  <a:srgbClr val="0000FF"/>
                </a:solidFill>
              </a:rPr>
              <a:t>=3/2</a:t>
            </a:r>
            <a:r>
              <a:rPr lang="es-ES" sz="2000" baseline="30000">
                <a:solidFill>
                  <a:srgbClr val="0000FF"/>
                </a:solidFill>
              </a:rPr>
              <a:t>-</a:t>
            </a:r>
          </a:p>
        </p:txBody>
      </p:sp>
      <p:sp>
        <p:nvSpPr>
          <p:cNvPr id="174148" name="Text Box 68"/>
          <p:cNvSpPr txBox="1">
            <a:spLocks noChangeArrowheads="1"/>
          </p:cNvSpPr>
          <p:nvPr/>
        </p:nvSpPr>
        <p:spPr bwMode="auto">
          <a:xfrm>
            <a:off x="1692275" y="4254500"/>
            <a:ext cx="6745756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600" dirty="0"/>
              <a:t>(</a:t>
            </a:r>
            <a:r>
              <a:rPr lang="es-ES" sz="1600" dirty="0" err="1"/>
              <a:t>Interaction</a:t>
            </a:r>
            <a:r>
              <a:rPr lang="es-ES" sz="1600" dirty="0"/>
              <a:t> of </a:t>
            </a:r>
            <a:r>
              <a:rPr lang="es-ES" sz="1600" dirty="0" err="1"/>
              <a:t>the</a:t>
            </a:r>
            <a:r>
              <a:rPr lang="es-ES" sz="1600" dirty="0"/>
              <a:t> 0</a:t>
            </a:r>
            <a:r>
              <a:rPr lang="es-ES" sz="1600" baseline="30000" dirty="0"/>
              <a:t>- </a:t>
            </a:r>
            <a:r>
              <a:rPr lang="es-ES" sz="1600" baseline="30000" dirty="0" smtClean="0"/>
              <a:t> </a:t>
            </a:r>
            <a:r>
              <a:rPr lang="es-ES" sz="1600" dirty="0" err="1" smtClean="0"/>
              <a:t>pseudoscalar</a:t>
            </a:r>
            <a:r>
              <a:rPr lang="es-ES" sz="1600" dirty="0" smtClean="0"/>
              <a:t> </a:t>
            </a:r>
            <a:r>
              <a:rPr lang="es-ES" sz="1600" dirty="0" err="1" smtClean="0"/>
              <a:t>meson</a:t>
            </a:r>
            <a:r>
              <a:rPr lang="es-ES" sz="1600" dirty="0" smtClean="0"/>
              <a:t> </a:t>
            </a:r>
            <a:r>
              <a:rPr lang="es-ES" sz="1600" dirty="0" err="1"/>
              <a:t>octet</a:t>
            </a:r>
            <a:r>
              <a:rPr lang="es-ES" sz="1600" dirty="0"/>
              <a:t> </a:t>
            </a:r>
            <a:r>
              <a:rPr lang="es-ES" sz="1600" dirty="0" err="1"/>
              <a:t>with</a:t>
            </a:r>
            <a:r>
              <a:rPr lang="es-ES" sz="1600" dirty="0"/>
              <a:t> </a:t>
            </a:r>
            <a:r>
              <a:rPr lang="es-ES" sz="1600" dirty="0" err="1"/>
              <a:t>the</a:t>
            </a:r>
            <a:r>
              <a:rPr lang="es-ES" sz="1600" dirty="0"/>
              <a:t> 3/2</a:t>
            </a:r>
            <a:r>
              <a:rPr lang="es-ES" sz="1600" baseline="30000" dirty="0"/>
              <a:t>+ </a:t>
            </a:r>
            <a:r>
              <a:rPr lang="es-ES" sz="1600" dirty="0" err="1"/>
              <a:t>baryon</a:t>
            </a:r>
            <a:r>
              <a:rPr lang="es-ES" sz="1600" dirty="0"/>
              <a:t> </a:t>
            </a:r>
            <a:r>
              <a:rPr lang="es-ES" sz="1600" dirty="0" err="1"/>
              <a:t>decuplet</a:t>
            </a:r>
            <a:r>
              <a:rPr lang="es-ES" sz="1600" dirty="0"/>
              <a:t>)</a:t>
            </a:r>
          </a:p>
        </p:txBody>
      </p:sp>
      <p:sp>
        <p:nvSpPr>
          <p:cNvPr id="174150" name="Text Box 70"/>
          <p:cNvSpPr txBox="1">
            <a:spLocks noChangeArrowheads="1"/>
          </p:cNvSpPr>
          <p:nvPr/>
        </p:nvSpPr>
        <p:spPr bwMode="auto">
          <a:xfrm>
            <a:off x="1371600" y="3894138"/>
            <a:ext cx="388302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800" dirty="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es-ES" sz="1800" dirty="0">
                <a:solidFill>
                  <a:srgbClr val="FF0000"/>
                </a:solidFill>
                <a:latin typeface="Symbol" pitchFamily="18" charset="2"/>
                <a:sym typeface="Wingdings" pitchFamily="2" charset="2"/>
              </a:rPr>
              <a:t>D</a:t>
            </a:r>
            <a:r>
              <a:rPr lang="es-ES" sz="1800" dirty="0">
                <a:solidFill>
                  <a:srgbClr val="FF0000"/>
                </a:solidFill>
                <a:sym typeface="Wingdings" pitchFamily="2" charset="2"/>
              </a:rPr>
              <a:t>(1700),</a:t>
            </a:r>
            <a:r>
              <a:rPr lang="es-ES" sz="1800" dirty="0">
                <a:solidFill>
                  <a:srgbClr val="FF0000"/>
                </a:solidFill>
                <a:latin typeface="Symbol" pitchFamily="18" charset="2"/>
                <a:sym typeface="Wingdings" pitchFamily="2" charset="2"/>
              </a:rPr>
              <a:t>L</a:t>
            </a:r>
            <a:r>
              <a:rPr lang="es-ES" sz="1800" dirty="0">
                <a:solidFill>
                  <a:srgbClr val="FF0000"/>
                </a:solidFill>
                <a:sym typeface="Wingdings" pitchFamily="2" charset="2"/>
              </a:rPr>
              <a:t>(1520),</a:t>
            </a:r>
            <a:r>
              <a:rPr lang="es-ES" sz="1800" dirty="0">
                <a:solidFill>
                  <a:srgbClr val="FF0000"/>
                </a:solidFill>
                <a:latin typeface="Symbol" pitchFamily="18" charset="2"/>
                <a:sym typeface="Wingdings" pitchFamily="2" charset="2"/>
              </a:rPr>
              <a:t>S</a:t>
            </a:r>
            <a:r>
              <a:rPr lang="es-ES" sz="1800" dirty="0">
                <a:solidFill>
                  <a:srgbClr val="FF0000"/>
                </a:solidFill>
                <a:sym typeface="Wingdings" pitchFamily="2" charset="2"/>
              </a:rPr>
              <a:t>(1670),</a:t>
            </a:r>
            <a:r>
              <a:rPr lang="es-ES" sz="1800" dirty="0">
                <a:solidFill>
                  <a:srgbClr val="FF0000"/>
                </a:solidFill>
                <a:latin typeface="Symbol" pitchFamily="18" charset="2"/>
                <a:sym typeface="Wingdings" pitchFamily="2" charset="2"/>
              </a:rPr>
              <a:t>X</a:t>
            </a:r>
            <a:r>
              <a:rPr lang="es-ES" sz="1800" dirty="0">
                <a:solidFill>
                  <a:srgbClr val="FF0000"/>
                </a:solidFill>
                <a:sym typeface="Wingdings" pitchFamily="2" charset="2"/>
              </a:rPr>
              <a:t>(1820)</a:t>
            </a:r>
            <a:endParaRPr lang="es-ES" sz="1800" dirty="0">
              <a:solidFill>
                <a:srgbClr val="FF0000"/>
              </a:solidFill>
            </a:endParaRPr>
          </a:p>
        </p:txBody>
      </p:sp>
      <p:sp>
        <p:nvSpPr>
          <p:cNvPr id="174152" name="Rectangle 72"/>
          <p:cNvSpPr>
            <a:spLocks noChangeArrowheads="1"/>
          </p:cNvSpPr>
          <p:nvPr/>
        </p:nvSpPr>
        <p:spPr bwMode="auto">
          <a:xfrm>
            <a:off x="1504950" y="4686300"/>
            <a:ext cx="5518508" cy="11695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400" b="1" dirty="0">
                <a:solidFill>
                  <a:srgbClr val="009201"/>
                </a:solidFill>
              </a:rPr>
              <a:t>E.E. </a:t>
            </a:r>
            <a:r>
              <a:rPr lang="es-ES" sz="1400" b="1" dirty="0" err="1">
                <a:solidFill>
                  <a:srgbClr val="009201"/>
                </a:solidFill>
              </a:rPr>
              <a:t>Kolomeitsev</a:t>
            </a:r>
            <a:r>
              <a:rPr lang="es-ES" sz="1400" b="1" dirty="0">
                <a:solidFill>
                  <a:srgbClr val="009201"/>
                </a:solidFill>
              </a:rPr>
              <a:t>, M.F.M. </a:t>
            </a:r>
            <a:r>
              <a:rPr lang="es-ES" sz="1400" b="1" dirty="0" err="1">
                <a:solidFill>
                  <a:srgbClr val="009201"/>
                </a:solidFill>
              </a:rPr>
              <a:t>Lutz</a:t>
            </a:r>
            <a:r>
              <a:rPr lang="es-ES" sz="1400" b="1" dirty="0">
                <a:solidFill>
                  <a:srgbClr val="009201"/>
                </a:solidFill>
              </a:rPr>
              <a:t>, </a:t>
            </a:r>
            <a:r>
              <a:rPr lang="es-ES" sz="1400" b="1" dirty="0" err="1">
                <a:solidFill>
                  <a:srgbClr val="009201"/>
                </a:solidFill>
              </a:rPr>
              <a:t>Phys</a:t>
            </a:r>
            <a:r>
              <a:rPr lang="es-ES" sz="1400" b="1" dirty="0">
                <a:solidFill>
                  <a:srgbClr val="009201"/>
                </a:solidFill>
              </a:rPr>
              <a:t>. </a:t>
            </a:r>
            <a:r>
              <a:rPr lang="es-ES" sz="1400" b="1" dirty="0" err="1">
                <a:solidFill>
                  <a:srgbClr val="009201"/>
                </a:solidFill>
              </a:rPr>
              <a:t>Lett</a:t>
            </a:r>
            <a:r>
              <a:rPr lang="es-ES" sz="1400" b="1" dirty="0">
                <a:solidFill>
                  <a:srgbClr val="009201"/>
                </a:solidFill>
              </a:rPr>
              <a:t>. B585 (2004) 243</a:t>
            </a:r>
          </a:p>
          <a:p>
            <a:r>
              <a:rPr lang="es-ES" sz="1400" b="1" dirty="0">
                <a:solidFill>
                  <a:srgbClr val="009201"/>
                </a:solidFill>
              </a:rPr>
              <a:t>S. </a:t>
            </a:r>
            <a:r>
              <a:rPr lang="es-ES" sz="1400" b="1" dirty="0" err="1">
                <a:solidFill>
                  <a:srgbClr val="009201"/>
                </a:solidFill>
              </a:rPr>
              <a:t>Sarkar</a:t>
            </a:r>
            <a:r>
              <a:rPr lang="es-ES" sz="1400" b="1" dirty="0">
                <a:solidFill>
                  <a:srgbClr val="009201"/>
                </a:solidFill>
              </a:rPr>
              <a:t>, E. </a:t>
            </a:r>
            <a:r>
              <a:rPr lang="es-ES" sz="1400" b="1" dirty="0" err="1">
                <a:solidFill>
                  <a:srgbClr val="009201"/>
                </a:solidFill>
              </a:rPr>
              <a:t>Oset</a:t>
            </a:r>
            <a:r>
              <a:rPr lang="es-ES" sz="1400" b="1" dirty="0">
                <a:solidFill>
                  <a:srgbClr val="009201"/>
                </a:solidFill>
              </a:rPr>
              <a:t>, M.J. Vicente-Vacas,  </a:t>
            </a:r>
            <a:r>
              <a:rPr lang="es-ES" sz="1400" b="1" dirty="0" err="1">
                <a:solidFill>
                  <a:srgbClr val="009201"/>
                </a:solidFill>
              </a:rPr>
              <a:t>Phys</a:t>
            </a:r>
            <a:r>
              <a:rPr lang="es-ES" sz="1400" b="1" dirty="0">
                <a:solidFill>
                  <a:srgbClr val="009201"/>
                </a:solidFill>
              </a:rPr>
              <a:t>. Rev. C72 (2005) 015206</a:t>
            </a:r>
          </a:p>
          <a:p>
            <a:r>
              <a:rPr lang="es-ES" sz="1400" b="1" dirty="0">
                <a:solidFill>
                  <a:srgbClr val="009201"/>
                </a:solidFill>
              </a:rPr>
              <a:t>L. Roca, S. </a:t>
            </a:r>
            <a:r>
              <a:rPr lang="es-ES" sz="1400" b="1" dirty="0" err="1">
                <a:solidFill>
                  <a:srgbClr val="009201"/>
                </a:solidFill>
              </a:rPr>
              <a:t>Sarkar</a:t>
            </a:r>
            <a:r>
              <a:rPr lang="es-ES" sz="1400" b="1" dirty="0">
                <a:solidFill>
                  <a:srgbClr val="009201"/>
                </a:solidFill>
              </a:rPr>
              <a:t>, V.K. Magas and E. </a:t>
            </a:r>
            <a:r>
              <a:rPr lang="es-ES" sz="1400" b="1" dirty="0" err="1">
                <a:solidFill>
                  <a:srgbClr val="009201"/>
                </a:solidFill>
              </a:rPr>
              <a:t>Oset</a:t>
            </a:r>
            <a:r>
              <a:rPr lang="es-ES" sz="1400" b="1" dirty="0">
                <a:solidFill>
                  <a:srgbClr val="009201"/>
                </a:solidFill>
              </a:rPr>
              <a:t>, </a:t>
            </a:r>
            <a:r>
              <a:rPr lang="es-ES" sz="1400" b="1" dirty="0" err="1">
                <a:solidFill>
                  <a:srgbClr val="009201"/>
                </a:solidFill>
              </a:rPr>
              <a:t>Phys</a:t>
            </a:r>
            <a:r>
              <a:rPr lang="es-ES" sz="1400" b="1" dirty="0">
                <a:solidFill>
                  <a:srgbClr val="009201"/>
                </a:solidFill>
              </a:rPr>
              <a:t>. Rev. C73 (2006) 045208</a:t>
            </a:r>
          </a:p>
          <a:p>
            <a:r>
              <a:rPr lang="es-ES" sz="1400" b="1" dirty="0">
                <a:solidFill>
                  <a:srgbClr val="009201"/>
                </a:solidFill>
              </a:rPr>
              <a:t>M. </a:t>
            </a:r>
            <a:r>
              <a:rPr lang="es-ES" sz="1400" b="1" dirty="0" err="1">
                <a:solidFill>
                  <a:srgbClr val="009201"/>
                </a:solidFill>
              </a:rPr>
              <a:t>Döring</a:t>
            </a:r>
            <a:r>
              <a:rPr lang="es-ES" sz="1400" b="1" dirty="0">
                <a:solidFill>
                  <a:srgbClr val="009201"/>
                </a:solidFill>
              </a:rPr>
              <a:t>, E. </a:t>
            </a:r>
            <a:r>
              <a:rPr lang="es-ES" sz="1400" b="1" dirty="0" err="1">
                <a:solidFill>
                  <a:srgbClr val="009201"/>
                </a:solidFill>
              </a:rPr>
              <a:t>Oset</a:t>
            </a:r>
            <a:r>
              <a:rPr lang="es-ES" sz="1400" b="1" dirty="0">
                <a:solidFill>
                  <a:srgbClr val="009201"/>
                </a:solidFill>
              </a:rPr>
              <a:t>, D. </a:t>
            </a:r>
            <a:r>
              <a:rPr lang="es-ES" sz="1400" b="1" dirty="0" err="1">
                <a:solidFill>
                  <a:srgbClr val="009201"/>
                </a:solidFill>
              </a:rPr>
              <a:t>Strottman</a:t>
            </a:r>
            <a:r>
              <a:rPr lang="es-ES" sz="1400" b="1" dirty="0">
                <a:solidFill>
                  <a:srgbClr val="009201"/>
                </a:solidFill>
              </a:rPr>
              <a:t>, </a:t>
            </a:r>
            <a:r>
              <a:rPr lang="es-ES" sz="1400" b="1" dirty="0" err="1">
                <a:solidFill>
                  <a:srgbClr val="009201"/>
                </a:solidFill>
              </a:rPr>
              <a:t>Phys</a:t>
            </a:r>
            <a:r>
              <a:rPr lang="es-ES" sz="1400" b="1" dirty="0">
                <a:solidFill>
                  <a:srgbClr val="009201"/>
                </a:solidFill>
              </a:rPr>
              <a:t>. Rev. C73 (2006) 045209</a:t>
            </a:r>
          </a:p>
          <a:p>
            <a:r>
              <a:rPr lang="es-ES" sz="1400" b="1" dirty="0">
                <a:solidFill>
                  <a:srgbClr val="009201"/>
                </a:solidFill>
              </a:rPr>
              <a:t>M. </a:t>
            </a:r>
            <a:r>
              <a:rPr lang="es-ES" sz="1400" b="1" dirty="0" err="1">
                <a:solidFill>
                  <a:srgbClr val="009201"/>
                </a:solidFill>
              </a:rPr>
              <a:t>Döring</a:t>
            </a:r>
            <a:r>
              <a:rPr lang="es-ES" sz="1400" b="1" dirty="0">
                <a:solidFill>
                  <a:srgbClr val="009201"/>
                </a:solidFill>
              </a:rPr>
              <a:t>, E. </a:t>
            </a:r>
            <a:r>
              <a:rPr lang="es-ES" sz="1400" b="1" dirty="0" err="1">
                <a:solidFill>
                  <a:srgbClr val="009201"/>
                </a:solidFill>
              </a:rPr>
              <a:t>Oset</a:t>
            </a:r>
            <a:r>
              <a:rPr lang="es-ES" sz="1400" b="1" dirty="0">
                <a:solidFill>
                  <a:srgbClr val="009201"/>
                </a:solidFill>
              </a:rPr>
              <a:t>, D. </a:t>
            </a:r>
            <a:r>
              <a:rPr lang="es-ES" sz="1400" b="1" dirty="0" err="1">
                <a:solidFill>
                  <a:srgbClr val="009201"/>
                </a:solidFill>
              </a:rPr>
              <a:t>Strottman</a:t>
            </a:r>
            <a:r>
              <a:rPr lang="es-ES" sz="1400" b="1" dirty="0">
                <a:solidFill>
                  <a:srgbClr val="009201"/>
                </a:solidFill>
              </a:rPr>
              <a:t>, </a:t>
            </a:r>
            <a:r>
              <a:rPr lang="es-ES" sz="1400" b="1" dirty="0" err="1">
                <a:solidFill>
                  <a:srgbClr val="009201"/>
                </a:solidFill>
              </a:rPr>
              <a:t>Phys</a:t>
            </a:r>
            <a:r>
              <a:rPr lang="es-ES" sz="1400" b="1" dirty="0">
                <a:solidFill>
                  <a:srgbClr val="009201"/>
                </a:solidFill>
              </a:rPr>
              <a:t>. </a:t>
            </a:r>
            <a:r>
              <a:rPr lang="es-ES" sz="1400" b="1" dirty="0" err="1">
                <a:solidFill>
                  <a:srgbClr val="009201"/>
                </a:solidFill>
              </a:rPr>
              <a:t>Lett</a:t>
            </a:r>
            <a:r>
              <a:rPr lang="es-ES" sz="1400" b="1" dirty="0">
                <a:solidFill>
                  <a:srgbClr val="009201"/>
                </a:solidFill>
              </a:rPr>
              <a:t>. B639 (2006) </a:t>
            </a:r>
            <a:r>
              <a:rPr lang="es-ES" sz="1400" b="1" dirty="0" smtClean="0">
                <a:solidFill>
                  <a:srgbClr val="009201"/>
                </a:solidFill>
              </a:rPr>
              <a:t>59</a:t>
            </a:r>
            <a:r>
              <a:rPr lang="en-US" sz="1400" dirty="0"/>
              <a:t>	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2726795" y="98630"/>
            <a:ext cx="17916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Other sectors…</a:t>
            </a:r>
            <a:endParaRPr lang="en-US" sz="20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-1" y="6039290"/>
            <a:ext cx="11966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       </a:t>
            </a:r>
            <a:endParaRPr lang="en-US" sz="20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46355" y="6004635"/>
            <a:ext cx="1494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for W &lt; 2 </a:t>
            </a:r>
            <a:r>
              <a:rPr lang="en-US" dirty="0" err="1" smtClean="0">
                <a:solidFill>
                  <a:srgbClr val="FF0000"/>
                </a:solidFill>
              </a:rPr>
              <a:t>GeV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5" name="Picture 14" descr="UB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83" y="6079404"/>
            <a:ext cx="1275792" cy="763665"/>
          </a:xfrm>
          <a:prstGeom prst="rect">
            <a:avLst/>
          </a:prstGeom>
        </p:spPr>
      </p:pic>
      <p:pic>
        <p:nvPicPr>
          <p:cNvPr id="16" name="Picture 15" descr="logo_iccub_grande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323" y="6223222"/>
            <a:ext cx="1501362" cy="498257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56th Winter Meeting on Nuclear Physics, Bormio (Italy) 22-26 January,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91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UB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83" y="6065447"/>
            <a:ext cx="1275792" cy="763665"/>
          </a:xfrm>
          <a:prstGeom prst="rect">
            <a:avLst/>
          </a:prstGeom>
        </p:spPr>
      </p:pic>
      <p:pic>
        <p:nvPicPr>
          <p:cNvPr id="12" name="Picture 11" descr="logo_iccub_grand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323" y="6209265"/>
            <a:ext cx="1501362" cy="49825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1960" y="1368425"/>
            <a:ext cx="4972050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Rectángulo"/>
          <p:cNvSpPr/>
          <p:nvPr/>
        </p:nvSpPr>
        <p:spPr>
          <a:xfrm>
            <a:off x="6647225" y="1946275"/>
            <a:ext cx="400050" cy="177800"/>
          </a:xfrm>
          <a:prstGeom prst="rect">
            <a:avLst/>
          </a:prstGeom>
          <a:solidFill>
            <a:srgbClr val="FF000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" y="241459"/>
            <a:ext cx="3067050" cy="646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Rectángulo"/>
          <p:cNvSpPr/>
          <p:nvPr/>
        </p:nvSpPr>
        <p:spPr>
          <a:xfrm>
            <a:off x="5746248" y="944860"/>
            <a:ext cx="30670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N*         J</a:t>
            </a:r>
            <a:r>
              <a:rPr lang="en-US" sz="2400" baseline="30000" dirty="0" smtClean="0">
                <a:solidFill>
                  <a:srgbClr val="FF0000"/>
                </a:solidFill>
              </a:rPr>
              <a:t>P</a:t>
            </a:r>
            <a:r>
              <a:rPr lang="en-US" sz="2400" dirty="0" smtClean="0">
                <a:solidFill>
                  <a:srgbClr val="FF0000"/>
                </a:solidFill>
              </a:rPr>
              <a:t> = 1/2</a:t>
            </a:r>
            <a:r>
              <a:rPr lang="en-US" sz="2400" baseline="30000" dirty="0" smtClean="0">
                <a:solidFill>
                  <a:srgbClr val="FF0000"/>
                </a:solidFill>
              </a:rPr>
              <a:t>-</a:t>
            </a:r>
            <a:r>
              <a:rPr lang="en-US" sz="2400" dirty="0" smtClean="0">
                <a:solidFill>
                  <a:srgbClr val="FF0000"/>
                </a:solidFill>
              </a:rPr>
              <a:t>, 3/2</a:t>
            </a:r>
            <a:r>
              <a:rPr lang="en-US" sz="2400" baseline="30000" dirty="0" smtClean="0">
                <a:solidFill>
                  <a:srgbClr val="FF0000"/>
                </a:solidFill>
              </a:rPr>
              <a:t>-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endParaRPr lang="en-US" sz="2400" dirty="0"/>
          </a:p>
        </p:txBody>
      </p:sp>
      <p:sp>
        <p:nvSpPr>
          <p:cNvPr id="6" name="5 Rectángulo"/>
          <p:cNvSpPr/>
          <p:nvPr/>
        </p:nvSpPr>
        <p:spPr>
          <a:xfrm>
            <a:off x="6647225" y="2657475"/>
            <a:ext cx="400050" cy="177800"/>
          </a:xfrm>
          <a:prstGeom prst="rect">
            <a:avLst/>
          </a:prstGeom>
          <a:solidFill>
            <a:srgbClr val="FF000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7 Rectángulo"/>
          <p:cNvSpPr/>
          <p:nvPr/>
        </p:nvSpPr>
        <p:spPr>
          <a:xfrm>
            <a:off x="8440814" y="2618910"/>
            <a:ext cx="451666" cy="498939"/>
          </a:xfrm>
          <a:prstGeom prst="rect">
            <a:avLst/>
          </a:prstGeom>
          <a:solidFill>
            <a:srgbClr val="FF000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562110" y="3609020"/>
            <a:ext cx="3510390" cy="1200329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We obtain a resonance, generated from the vector-baryon interaction at </a:t>
            </a:r>
            <a:r>
              <a:rPr lang="en-US" dirty="0" smtClean="0">
                <a:solidFill>
                  <a:srgbClr val="FF0000"/>
                </a:solidFill>
              </a:rPr>
              <a:t>1977 MeV</a:t>
            </a:r>
            <a:r>
              <a:rPr lang="en-US" dirty="0" smtClean="0"/>
              <a:t>, which couples mostly to </a:t>
            </a:r>
            <a:r>
              <a:rPr lang="en-US" dirty="0">
                <a:solidFill>
                  <a:srgbClr val="FF0000"/>
                </a:solidFill>
              </a:rPr>
              <a:t>K</a:t>
            </a:r>
            <a:r>
              <a:rPr lang="en-US" baseline="30000" dirty="0">
                <a:solidFill>
                  <a:srgbClr val="FF0000"/>
                </a:solidFill>
              </a:rPr>
              <a:t>*</a:t>
            </a:r>
            <a:r>
              <a:rPr lang="en-US" dirty="0">
                <a:solidFill>
                  <a:srgbClr val="FF0000"/>
                </a:solidFill>
                <a:latin typeface="Symbol" charset="2"/>
                <a:cs typeface="Symbol" charset="2"/>
              </a:rPr>
              <a:t>L</a:t>
            </a:r>
            <a:r>
              <a:rPr lang="en-US" dirty="0">
                <a:solidFill>
                  <a:srgbClr val="FF0000"/>
                </a:solidFill>
              </a:rPr>
              <a:t> and K</a:t>
            </a:r>
            <a:r>
              <a:rPr lang="en-US" baseline="30000" dirty="0">
                <a:solidFill>
                  <a:srgbClr val="FF0000"/>
                </a:solidFill>
              </a:rPr>
              <a:t>*</a:t>
            </a:r>
            <a:r>
              <a:rPr lang="en-US" dirty="0">
                <a:solidFill>
                  <a:srgbClr val="FF0000"/>
                </a:solidFill>
                <a:latin typeface="Symbol" charset="2"/>
                <a:cs typeface="Symbol" charset="2"/>
              </a:rPr>
              <a:t>S </a:t>
            </a:r>
            <a:r>
              <a:rPr lang="en-US" dirty="0" smtClean="0">
                <a:solidFill>
                  <a:srgbClr val="000000"/>
                </a:solidFill>
                <a:cs typeface="Symbol" charset="2"/>
              </a:rPr>
              <a:t>states.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98531" y="219234"/>
            <a:ext cx="5715635" cy="645218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TextBox 6"/>
          <p:cNvSpPr txBox="1"/>
          <p:nvPr/>
        </p:nvSpPr>
        <p:spPr>
          <a:xfrm>
            <a:off x="5517104" y="4958694"/>
            <a:ext cx="39154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inclusion of </a:t>
            </a:r>
            <a:r>
              <a:rPr lang="en-US" dirty="0" err="1" smtClean="0"/>
              <a:t>pseudoscalar</a:t>
            </a:r>
            <a:r>
              <a:rPr lang="en-US" dirty="0" smtClean="0"/>
              <a:t>-baryon channels does not change the picture appreciably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71500" y="-44510"/>
            <a:ext cx="59983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1F497D"/>
                </a:solidFill>
              </a:rPr>
              <a:t>Vector meson  -  baryon scattering in coupled channels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355832" y="362863"/>
            <a:ext cx="40005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400" b="1" dirty="0">
                <a:solidFill>
                  <a:srgbClr val="009201"/>
                </a:solidFill>
              </a:rPr>
              <a:t>E. </a:t>
            </a:r>
            <a:r>
              <a:rPr lang="en-US" sz="1400" b="1" dirty="0" err="1">
                <a:solidFill>
                  <a:srgbClr val="009201"/>
                </a:solidFill>
              </a:rPr>
              <a:t>Oset</a:t>
            </a:r>
            <a:r>
              <a:rPr lang="en-US" sz="1400" b="1" dirty="0">
                <a:solidFill>
                  <a:srgbClr val="009201"/>
                </a:solidFill>
              </a:rPr>
              <a:t>, A. Ramos, </a:t>
            </a:r>
            <a:r>
              <a:rPr lang="tr-TR" sz="1400" b="1" dirty="0" err="1">
                <a:solidFill>
                  <a:srgbClr val="009201"/>
                </a:solidFill>
              </a:rPr>
              <a:t>Eur.Phys.J</a:t>
            </a:r>
            <a:r>
              <a:rPr lang="tr-TR" sz="1400" b="1" dirty="0">
                <a:solidFill>
                  <a:srgbClr val="009201"/>
                </a:solidFill>
              </a:rPr>
              <a:t>. A44 (2010) 445-454.</a:t>
            </a:r>
          </a:p>
        </p:txBody>
      </p:sp>
      <p:sp>
        <p:nvSpPr>
          <p:cNvPr id="10" name="Rectangle 9"/>
          <p:cNvSpPr/>
          <p:nvPr/>
        </p:nvSpPr>
        <p:spPr>
          <a:xfrm>
            <a:off x="5562110" y="5848058"/>
            <a:ext cx="351891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400" b="1" dirty="0" smtClean="0">
                <a:solidFill>
                  <a:srgbClr val="008000"/>
                </a:solidFill>
              </a:rPr>
              <a:t> E.J. </a:t>
            </a:r>
            <a:r>
              <a:rPr lang="tr-TR" sz="1400" b="1" dirty="0" err="1" smtClean="0">
                <a:solidFill>
                  <a:srgbClr val="008000"/>
                </a:solidFill>
              </a:rPr>
              <a:t>Garzón</a:t>
            </a:r>
            <a:r>
              <a:rPr lang="tr-TR" sz="1400" b="1" dirty="0" smtClean="0">
                <a:solidFill>
                  <a:srgbClr val="008000"/>
                </a:solidFill>
              </a:rPr>
              <a:t>, E. </a:t>
            </a:r>
            <a:r>
              <a:rPr lang="tr-TR" sz="1400" b="1" dirty="0" err="1" smtClean="0">
                <a:solidFill>
                  <a:srgbClr val="008000"/>
                </a:solidFill>
              </a:rPr>
              <a:t>Oset</a:t>
            </a:r>
            <a:r>
              <a:rPr lang="tr-TR" sz="1400" b="1" dirty="0" smtClean="0">
                <a:solidFill>
                  <a:srgbClr val="008000"/>
                </a:solidFill>
              </a:rPr>
              <a:t>, </a:t>
            </a:r>
            <a:r>
              <a:rPr lang="tr-TR" sz="1400" b="1" dirty="0" err="1" smtClean="0">
                <a:solidFill>
                  <a:srgbClr val="008000"/>
                </a:solidFill>
              </a:rPr>
              <a:t>Eur.Phys.J</a:t>
            </a:r>
            <a:r>
              <a:rPr lang="tr-TR" sz="1400" b="1" dirty="0" smtClean="0">
                <a:solidFill>
                  <a:srgbClr val="008000"/>
                </a:solidFill>
              </a:rPr>
              <a:t>. A48 (2012) 5 </a:t>
            </a:r>
            <a:endParaRPr lang="en-US" sz="1400" b="1" dirty="0">
              <a:solidFill>
                <a:srgbClr val="008000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56th Winter Meeting on Nuclear Physics, Bormio (Italy) 22-26 January, 2018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2480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585" y="1351439"/>
            <a:ext cx="3849716" cy="49791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139" y="653812"/>
            <a:ext cx="4022715" cy="111848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467935" y="2408739"/>
            <a:ext cx="3420380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Symbol" charset="2"/>
                <a:cs typeface="Symbol" charset="2"/>
              </a:rPr>
              <a:t>g</a:t>
            </a:r>
            <a:r>
              <a:rPr lang="en-US" dirty="0" smtClean="0"/>
              <a:t> p </a:t>
            </a:r>
            <a:r>
              <a:rPr lang="en-US" dirty="0">
                <a:sym typeface="Wingdings"/>
              </a:rPr>
              <a:t> K</a:t>
            </a:r>
            <a:r>
              <a:rPr lang="en-US" baseline="30000" dirty="0">
                <a:sym typeface="Wingdings"/>
              </a:rPr>
              <a:t>0 </a:t>
            </a:r>
            <a:r>
              <a:rPr lang="en-US" dirty="0">
                <a:latin typeface="Symbol" charset="2"/>
                <a:cs typeface="Symbol" charset="2"/>
                <a:sym typeface="Wingdings"/>
              </a:rPr>
              <a:t>S</a:t>
            </a:r>
            <a:r>
              <a:rPr lang="en-US" baseline="30000" dirty="0" smtClean="0">
                <a:sym typeface="Wingdings"/>
              </a:rPr>
              <a:t>+</a:t>
            </a:r>
            <a:endParaRPr lang="en-US" dirty="0" smtClean="0"/>
          </a:p>
          <a:p>
            <a:r>
              <a:rPr lang="en-US" dirty="0" smtClean="0"/>
              <a:t>Destructive interference between </a:t>
            </a:r>
            <a:r>
              <a:rPr lang="en-US" dirty="0" smtClean="0">
                <a:solidFill>
                  <a:srgbClr val="FF0000"/>
                </a:solidFill>
              </a:rPr>
              <a:t>K</a:t>
            </a:r>
            <a:r>
              <a:rPr lang="en-US" baseline="30000" dirty="0" smtClean="0">
                <a:solidFill>
                  <a:srgbClr val="FF0000"/>
                </a:solidFill>
              </a:rPr>
              <a:t>*</a:t>
            </a:r>
            <a:r>
              <a:rPr lang="en-US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S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>
                <a:solidFill>
                  <a:srgbClr val="FF0000"/>
                </a:solidFill>
              </a:rPr>
              <a:t>K</a:t>
            </a:r>
            <a:r>
              <a:rPr lang="en-US" baseline="30000" dirty="0" smtClean="0">
                <a:solidFill>
                  <a:srgbClr val="FF0000"/>
                </a:solidFill>
              </a:rPr>
              <a:t>*</a:t>
            </a:r>
            <a:r>
              <a:rPr lang="en-US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L</a:t>
            </a:r>
            <a:r>
              <a:rPr lang="en-US" dirty="0" smtClean="0"/>
              <a:t> amplitudes, of similar size and shape.</a:t>
            </a:r>
          </a:p>
          <a:p>
            <a:r>
              <a:rPr lang="en-US" dirty="0" smtClean="0">
                <a:sym typeface="Wingdings"/>
              </a:rPr>
              <a:t> </a:t>
            </a:r>
            <a:r>
              <a:rPr lang="en-US" dirty="0" smtClean="0"/>
              <a:t>Abrupt downfall of  the charged </a:t>
            </a:r>
            <a:r>
              <a:rPr lang="en-US" dirty="0" smtClean="0">
                <a:sym typeface="Wingdings"/>
              </a:rPr>
              <a:t>cross section.</a:t>
            </a:r>
            <a:endParaRPr lang="en-US" baseline="30000" dirty="0"/>
          </a:p>
        </p:txBody>
      </p:sp>
      <p:sp>
        <p:nvSpPr>
          <p:cNvPr id="6" name="Rectangle 5"/>
          <p:cNvSpPr/>
          <p:nvPr/>
        </p:nvSpPr>
        <p:spPr>
          <a:xfrm>
            <a:off x="4563854" y="4380832"/>
            <a:ext cx="34203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Symbol" charset="2"/>
                <a:cs typeface="Symbol" charset="2"/>
              </a:rPr>
              <a:t>g </a:t>
            </a:r>
            <a:r>
              <a:rPr lang="en-US" dirty="0" smtClean="0"/>
              <a:t>n </a:t>
            </a:r>
            <a:r>
              <a:rPr lang="en-US" dirty="0">
                <a:sym typeface="Wingdings"/>
              </a:rPr>
              <a:t> K</a:t>
            </a:r>
            <a:r>
              <a:rPr lang="en-US" baseline="30000" dirty="0">
                <a:sym typeface="Wingdings"/>
              </a:rPr>
              <a:t>0 </a:t>
            </a:r>
            <a:r>
              <a:rPr lang="en-US" dirty="0" smtClean="0">
                <a:latin typeface="Symbol" charset="2"/>
                <a:cs typeface="Symbol" charset="2"/>
                <a:sym typeface="Wingdings"/>
              </a:rPr>
              <a:t>S</a:t>
            </a:r>
            <a:r>
              <a:rPr lang="en-US" baseline="30000" dirty="0" smtClean="0">
                <a:sym typeface="Wingdings"/>
              </a:rPr>
              <a:t>0</a:t>
            </a:r>
            <a:r>
              <a:rPr lang="en-US" dirty="0" smtClean="0">
                <a:sym typeface="Wingdings"/>
              </a:rPr>
              <a:t> 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K</a:t>
            </a:r>
            <a:r>
              <a:rPr lang="en-US" baseline="30000" dirty="0" smtClean="0">
                <a:solidFill>
                  <a:srgbClr val="FF0000"/>
                </a:solidFill>
              </a:rPr>
              <a:t>*</a:t>
            </a:r>
            <a:r>
              <a:rPr lang="en-US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S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>
                <a:solidFill>
                  <a:srgbClr val="FF0000"/>
                </a:solidFill>
              </a:rPr>
              <a:t>K</a:t>
            </a:r>
            <a:r>
              <a:rPr lang="en-US" baseline="30000" dirty="0" smtClean="0">
                <a:solidFill>
                  <a:srgbClr val="FF0000"/>
                </a:solidFill>
              </a:rPr>
              <a:t>*</a:t>
            </a:r>
            <a:r>
              <a:rPr lang="en-US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L</a:t>
            </a:r>
            <a:r>
              <a:rPr lang="en-US" dirty="0" smtClean="0"/>
              <a:t> amplitudes have a different size. </a:t>
            </a:r>
          </a:p>
          <a:p>
            <a:r>
              <a:rPr lang="en-US" dirty="0" smtClean="0">
                <a:sym typeface="Wingdings"/>
              </a:rPr>
              <a:t> </a:t>
            </a:r>
            <a:r>
              <a:rPr lang="en-US" dirty="0" smtClean="0"/>
              <a:t>Neutral cross section retains the peak of the resonance.</a:t>
            </a:r>
            <a:endParaRPr lang="en-US" baseline="30000" dirty="0"/>
          </a:p>
        </p:txBody>
      </p:sp>
      <p:pic>
        <p:nvPicPr>
          <p:cNvPr id="7" name="Picture 6" descr="UBlog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83" y="6079404"/>
            <a:ext cx="1275792" cy="763665"/>
          </a:xfrm>
          <a:prstGeom prst="rect">
            <a:avLst/>
          </a:prstGeom>
        </p:spPr>
      </p:pic>
      <p:pic>
        <p:nvPicPr>
          <p:cNvPr id="8" name="Picture 7" descr="logo_iccub_grande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323" y="6223222"/>
            <a:ext cx="1501362" cy="49825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41139" y="63500"/>
            <a:ext cx="67867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Anomaly in the K</a:t>
            </a:r>
            <a:r>
              <a:rPr lang="en-US" b="1" baseline="30000" dirty="0" smtClean="0">
                <a:solidFill>
                  <a:schemeClr val="tx2"/>
                </a:solidFill>
              </a:rPr>
              <a:t>0</a:t>
            </a:r>
            <a:r>
              <a:rPr lang="en-US" b="1" baseline="-25000" dirty="0" smtClean="0">
                <a:solidFill>
                  <a:schemeClr val="tx2"/>
                </a:solidFill>
              </a:rPr>
              <a:t>S</a:t>
            </a:r>
            <a:r>
              <a:rPr lang="en-US" b="1" dirty="0" smtClean="0">
                <a:solidFill>
                  <a:schemeClr val="tx2"/>
                </a:solidFill>
              </a:rPr>
              <a:t> </a:t>
            </a:r>
            <a:r>
              <a:rPr lang="en-US" b="1" dirty="0" smtClean="0">
                <a:solidFill>
                  <a:schemeClr val="tx2"/>
                </a:solidFill>
                <a:latin typeface="Symbol" charset="2"/>
                <a:cs typeface="Symbol" charset="2"/>
              </a:rPr>
              <a:t>S</a:t>
            </a:r>
            <a:r>
              <a:rPr lang="en-US" b="1" baseline="30000" dirty="0" smtClean="0">
                <a:solidFill>
                  <a:schemeClr val="tx2"/>
                </a:solidFill>
              </a:rPr>
              <a:t>+</a:t>
            </a:r>
            <a:r>
              <a:rPr lang="en-US" b="1" dirty="0" smtClean="0">
                <a:solidFill>
                  <a:schemeClr val="tx2"/>
                </a:solidFill>
              </a:rPr>
              <a:t> </a:t>
            </a:r>
            <a:r>
              <a:rPr lang="en-US" b="1" dirty="0" err="1" smtClean="0">
                <a:solidFill>
                  <a:schemeClr val="tx2"/>
                </a:solidFill>
              </a:rPr>
              <a:t>photoproduction</a:t>
            </a:r>
            <a:r>
              <a:rPr lang="en-US" b="1" dirty="0" smtClean="0">
                <a:solidFill>
                  <a:schemeClr val="tx2"/>
                </a:solidFill>
              </a:rPr>
              <a:t> cross section in </a:t>
            </a:r>
            <a:r>
              <a:rPr lang="en-US" b="1" dirty="0" err="1" smtClean="0">
                <a:solidFill>
                  <a:schemeClr val="tx2"/>
                </a:solidFill>
                <a:latin typeface="Symbol" charset="2"/>
                <a:cs typeface="Symbol" charset="2"/>
              </a:rPr>
              <a:t>g</a:t>
            </a:r>
            <a:r>
              <a:rPr lang="en-US" b="1" dirty="0" err="1" smtClean="0">
                <a:solidFill>
                  <a:schemeClr val="tx2"/>
                </a:solidFill>
              </a:rPr>
              <a:t>p</a:t>
            </a:r>
            <a:r>
              <a:rPr lang="en-US" b="1" dirty="0" smtClean="0">
                <a:solidFill>
                  <a:schemeClr val="tx2"/>
                </a:solidFill>
              </a:rPr>
              <a:t> </a:t>
            </a:r>
            <a:r>
              <a:rPr lang="en-US" b="1" dirty="0" smtClean="0">
                <a:solidFill>
                  <a:schemeClr val="tx2"/>
                </a:solidFill>
                <a:sym typeface="Wingdings"/>
              </a:rPr>
              <a:t> K</a:t>
            </a:r>
            <a:r>
              <a:rPr lang="en-US" b="1" baseline="30000" dirty="0" smtClean="0">
                <a:solidFill>
                  <a:schemeClr val="tx2"/>
                </a:solidFill>
                <a:sym typeface="Wingdings"/>
              </a:rPr>
              <a:t>0</a:t>
            </a:r>
            <a:r>
              <a:rPr lang="en-US" b="1" dirty="0" smtClean="0">
                <a:solidFill>
                  <a:schemeClr val="tx2"/>
                </a:solidFill>
                <a:sym typeface="Wingdings"/>
              </a:rPr>
              <a:t> </a:t>
            </a:r>
            <a:r>
              <a:rPr lang="en-US" b="1" dirty="0" smtClean="0">
                <a:solidFill>
                  <a:schemeClr val="tx2"/>
                </a:solidFill>
                <a:latin typeface="Symbol" charset="2"/>
                <a:cs typeface="Symbol" charset="2"/>
                <a:sym typeface="Wingdings"/>
              </a:rPr>
              <a:t>S</a:t>
            </a:r>
            <a:r>
              <a:rPr lang="en-US" b="1" baseline="30000" dirty="0" smtClean="0">
                <a:solidFill>
                  <a:schemeClr val="tx2"/>
                </a:solidFill>
                <a:sym typeface="Wingdings"/>
              </a:rPr>
              <a:t>+</a:t>
            </a:r>
            <a:r>
              <a:rPr lang="en-US" b="1" i="1" dirty="0" smtClean="0">
                <a:solidFill>
                  <a:schemeClr val="tx2"/>
                </a:solidFill>
              </a:rPr>
              <a:t> </a:t>
            </a:r>
            <a:endParaRPr lang="en-US" b="1" dirty="0">
              <a:solidFill>
                <a:schemeClr val="tx2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32154" y="294138"/>
            <a:ext cx="3310145" cy="2280016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56th Winter Meeting on Nuclear Physics, Bormio (Italy) 22-26 January,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170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56th Winter Meeting on Nuclear Physics, Bormio (Italy) 22-26 January, 2018</a:t>
            </a:r>
            <a:endParaRPr lang="en-US"/>
          </a:p>
        </p:txBody>
      </p:sp>
      <p:pic>
        <p:nvPicPr>
          <p:cNvPr id="5" name="Picture 4" descr="UB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83" y="6079404"/>
            <a:ext cx="1275792" cy="763665"/>
          </a:xfrm>
          <a:prstGeom prst="rect">
            <a:avLst/>
          </a:prstGeom>
        </p:spPr>
      </p:pic>
      <p:pic>
        <p:nvPicPr>
          <p:cNvPr id="6" name="Picture 5" descr="logo_iccub_grand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323" y="6223222"/>
            <a:ext cx="1501362" cy="498257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45884" y="1847658"/>
            <a:ext cx="829614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SzPct val="70000"/>
              <a:buFont typeface="Wingdings" charset="2"/>
              <a:buChar char="u"/>
            </a:pPr>
            <a:r>
              <a:rPr lang="en-US" sz="2400" dirty="0" smtClean="0"/>
              <a:t>Quark model hadrons vs. exotic hadrons</a:t>
            </a:r>
            <a:endParaRPr lang="en-US" sz="2400" dirty="0"/>
          </a:p>
          <a:p>
            <a:pPr>
              <a:buSzPct val="70000"/>
            </a:pPr>
            <a:endParaRPr lang="en-US" sz="2400" dirty="0" smtClean="0"/>
          </a:p>
          <a:p>
            <a:pPr marL="342900" indent="-342900">
              <a:buSzPct val="70000"/>
              <a:buFont typeface="Wingdings" charset="2"/>
              <a:buChar char="u"/>
            </a:pPr>
            <a:r>
              <a:rPr lang="en-US" sz="2400" dirty="0" smtClean="0"/>
              <a:t>Baryons interpreted as meson-baryon </a:t>
            </a:r>
            <a:r>
              <a:rPr lang="en-US" sz="2400" dirty="0" smtClean="0"/>
              <a:t>`</a:t>
            </a:r>
            <a:r>
              <a:rPr lang="en-US" sz="2400" dirty="0" smtClean="0"/>
              <a:t>`</a:t>
            </a:r>
            <a:r>
              <a:rPr lang="en-US" sz="2400" dirty="0" smtClean="0"/>
              <a:t>molecules’’ </a:t>
            </a:r>
            <a:r>
              <a:rPr lang="en-US" sz="2400" dirty="0" smtClean="0"/>
              <a:t>in SU(3</a:t>
            </a:r>
            <a:r>
              <a:rPr lang="en-US" sz="2400" dirty="0" smtClean="0"/>
              <a:t>).</a:t>
            </a:r>
          </a:p>
          <a:p>
            <a:pPr>
              <a:buSzPct val="70000"/>
            </a:pPr>
            <a:r>
              <a:rPr lang="en-US" sz="2400" dirty="0" smtClean="0"/>
              <a:t>	( the </a:t>
            </a:r>
            <a:r>
              <a:rPr lang="en-US" sz="2400" dirty="0" smtClean="0">
                <a:latin typeface="Symbol" charset="2"/>
                <a:cs typeface="Symbol" charset="2"/>
              </a:rPr>
              <a:t>L</a:t>
            </a:r>
            <a:r>
              <a:rPr lang="en-US" sz="2400" dirty="0" smtClean="0"/>
              <a:t>(1405), some N*’s )</a:t>
            </a:r>
            <a:endParaRPr lang="en-US" sz="2400" dirty="0" smtClean="0"/>
          </a:p>
          <a:p>
            <a:pPr marL="342900" indent="-342900">
              <a:buSzPct val="70000"/>
              <a:buFont typeface="Wingdings" charset="2"/>
              <a:buChar char="u"/>
            </a:pPr>
            <a:endParaRPr lang="en-US" sz="2400" dirty="0" smtClean="0"/>
          </a:p>
          <a:p>
            <a:pPr marL="342900" indent="-342900">
              <a:buSzPct val="70000"/>
              <a:buFont typeface="Wingdings" charset="2"/>
              <a:buChar char="u"/>
            </a:pPr>
            <a:r>
              <a:rPr lang="en-US" sz="2400" dirty="0" smtClean="0"/>
              <a:t>Extension to SU(4</a:t>
            </a:r>
            <a:r>
              <a:rPr lang="en-US" sz="2400" dirty="0" smtClean="0"/>
              <a:t>)</a:t>
            </a:r>
          </a:p>
          <a:p>
            <a:pPr>
              <a:buSzPct val="70000"/>
            </a:pPr>
            <a:r>
              <a:rPr lang="en-US" sz="2400" dirty="0" smtClean="0"/>
              <a:t>      (</a:t>
            </a:r>
            <a:r>
              <a:rPr lang="en-US" sz="2400" dirty="0" smtClean="0"/>
              <a:t> the </a:t>
            </a:r>
            <a:r>
              <a:rPr lang="en-US" sz="2400" dirty="0" err="1" smtClean="0">
                <a:latin typeface="Symbol" charset="2"/>
                <a:cs typeface="Symbol" charset="2"/>
              </a:rPr>
              <a:t>L</a:t>
            </a:r>
            <a:r>
              <a:rPr lang="en-US" sz="2400" baseline="-25000" dirty="0" err="1" smtClean="0"/>
              <a:t>c</a:t>
            </a:r>
            <a:r>
              <a:rPr lang="en-US" sz="2400" dirty="0"/>
              <a:t>(</a:t>
            </a:r>
            <a:r>
              <a:rPr lang="en-US" sz="2400" dirty="0" smtClean="0"/>
              <a:t>2595), </a:t>
            </a:r>
            <a:r>
              <a:rPr lang="en-US" sz="2400" dirty="0"/>
              <a:t> </a:t>
            </a:r>
            <a:r>
              <a:rPr lang="en-US" sz="2400" dirty="0" smtClean="0"/>
              <a:t>t</a:t>
            </a:r>
            <a:r>
              <a:rPr lang="en-US" sz="2400" dirty="0" smtClean="0"/>
              <a:t>he </a:t>
            </a:r>
            <a:r>
              <a:rPr lang="en-US" sz="2400" dirty="0" smtClean="0"/>
              <a:t>new </a:t>
            </a:r>
            <a:r>
              <a:rPr lang="en-US" sz="2400" dirty="0" err="1" smtClean="0">
                <a:latin typeface="Symbol" charset="2"/>
                <a:cs typeface="Symbol" charset="2"/>
              </a:rPr>
              <a:t>W</a:t>
            </a:r>
            <a:r>
              <a:rPr lang="en-US" sz="2400" baseline="-25000" dirty="0" err="1" smtClean="0"/>
              <a:t>c</a:t>
            </a:r>
            <a:r>
              <a:rPr lang="en-US" sz="2400" dirty="0" smtClean="0"/>
              <a:t> states seen recently at </a:t>
            </a:r>
            <a:r>
              <a:rPr lang="en-US" sz="2400" dirty="0" err="1" smtClean="0"/>
              <a:t>LHCb</a:t>
            </a:r>
            <a:r>
              <a:rPr lang="en-US" sz="2400" dirty="0" smtClean="0"/>
              <a:t>)</a:t>
            </a:r>
            <a:endParaRPr lang="en-US" sz="2400" dirty="0" smtClean="0"/>
          </a:p>
          <a:p>
            <a:pPr marL="342900" indent="-342900">
              <a:buSzPct val="70000"/>
              <a:buFont typeface="Wingdings" charset="2"/>
              <a:buChar char="u"/>
            </a:pPr>
            <a:endParaRPr lang="en-US" sz="2400" dirty="0"/>
          </a:p>
          <a:p>
            <a:pPr marL="342900" indent="-342900">
              <a:buSzPct val="70000"/>
              <a:buFont typeface="Wingdings" charset="2"/>
              <a:buChar char="u"/>
            </a:pPr>
            <a:r>
              <a:rPr lang="en-US" sz="2400" dirty="0" smtClean="0"/>
              <a:t>Conclusions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435640" y="197168"/>
            <a:ext cx="1294495" cy="523220"/>
          </a:xfrm>
          <a:prstGeom prst="rect">
            <a:avLst/>
          </a:prstGeom>
          <a:noFill/>
          <a:ln w="25400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1F497D"/>
                </a:solidFill>
                <a:latin typeface="Calibri"/>
              </a:rPr>
              <a:t>Outline</a:t>
            </a:r>
            <a:endParaRPr lang="en-US" sz="2800" b="1" dirty="0">
              <a:solidFill>
                <a:srgbClr val="1F497D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362608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1560" y="188640"/>
            <a:ext cx="37071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Comparison to cross section data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540" y="1247585"/>
            <a:ext cx="4050450" cy="52417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540" y="1247585"/>
            <a:ext cx="4050450" cy="524175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85065" y="54868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1400" b="1" dirty="0" smtClean="0">
                <a:solidFill>
                  <a:srgbClr val="009201"/>
                </a:solidFill>
              </a:rPr>
              <a:t>R</a:t>
            </a:r>
            <a:r>
              <a:rPr lang="en-US" sz="1400" b="1" dirty="0">
                <a:solidFill>
                  <a:srgbClr val="009201"/>
                </a:solidFill>
              </a:rPr>
              <a:t>. </a:t>
            </a:r>
            <a:r>
              <a:rPr lang="en-US" sz="1400" b="1" dirty="0" err="1">
                <a:solidFill>
                  <a:srgbClr val="009201"/>
                </a:solidFill>
              </a:rPr>
              <a:t>Ewald</a:t>
            </a:r>
            <a:r>
              <a:rPr lang="en-US" sz="1400" b="1" dirty="0">
                <a:solidFill>
                  <a:srgbClr val="009201"/>
                </a:solidFill>
              </a:rPr>
              <a:t> et al. (CBELSA/TAPS Collaboration)</a:t>
            </a:r>
          </a:p>
          <a:p>
            <a:pPr lvl="0"/>
            <a:r>
              <a:rPr lang="hu-HU" sz="1400" b="1" dirty="0">
                <a:solidFill>
                  <a:srgbClr val="009201"/>
                </a:solidFill>
              </a:rPr>
              <a:t>Phys. Lett. B713 (2012) 180-185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11616" y="1455440"/>
            <a:ext cx="3445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</a:t>
            </a:r>
            <a:r>
              <a:rPr lang="en-US" baseline="-25000" dirty="0" smtClean="0"/>
              <a:t>R</a:t>
            </a:r>
            <a:r>
              <a:rPr lang="en-US" dirty="0" smtClean="0"/>
              <a:t> = 1972 MeV	</a:t>
            </a:r>
            <a:r>
              <a:rPr lang="en-US" dirty="0" smtClean="0">
                <a:latin typeface="Symbol" charset="2"/>
                <a:cs typeface="Symbol" charset="2"/>
              </a:rPr>
              <a:t>G</a:t>
            </a:r>
            <a:r>
              <a:rPr lang="en-US" baseline="-25000" dirty="0" smtClean="0"/>
              <a:t>R</a:t>
            </a:r>
            <a:r>
              <a:rPr lang="en-US" dirty="0" smtClean="0"/>
              <a:t> = 64 MeV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4526995" y="1680465"/>
            <a:ext cx="675075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356621" y="2580565"/>
            <a:ext cx="3445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</a:t>
            </a:r>
            <a:r>
              <a:rPr lang="en-US" baseline="-25000" dirty="0" smtClean="0"/>
              <a:t>R</a:t>
            </a:r>
            <a:r>
              <a:rPr lang="en-US" dirty="0" smtClean="0"/>
              <a:t> = 2035 MeV	</a:t>
            </a:r>
            <a:r>
              <a:rPr lang="en-US" dirty="0" smtClean="0">
                <a:latin typeface="Symbol" charset="2"/>
                <a:cs typeface="Symbol" charset="2"/>
              </a:rPr>
              <a:t>G</a:t>
            </a:r>
            <a:r>
              <a:rPr lang="en-US" baseline="-25000" dirty="0" smtClean="0"/>
              <a:t>R</a:t>
            </a:r>
            <a:r>
              <a:rPr lang="en-US" dirty="0" smtClean="0"/>
              <a:t> = 125 MeV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4572000" y="2805590"/>
            <a:ext cx="675075" cy="9292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3 Rectángulo"/>
          <p:cNvSpPr/>
          <p:nvPr/>
        </p:nvSpPr>
        <p:spPr>
          <a:xfrm>
            <a:off x="5960445" y="816078"/>
            <a:ext cx="18519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J</a:t>
            </a:r>
            <a:r>
              <a:rPr lang="en-US" baseline="30000" dirty="0" smtClean="0">
                <a:solidFill>
                  <a:srgbClr val="FF0000"/>
                </a:solidFill>
              </a:rPr>
              <a:t>P</a:t>
            </a:r>
            <a:r>
              <a:rPr lang="en-US" dirty="0" smtClean="0">
                <a:solidFill>
                  <a:srgbClr val="FF0000"/>
                </a:solidFill>
              </a:rPr>
              <a:t> = 1/2</a:t>
            </a:r>
            <a:r>
              <a:rPr lang="en-US" baseline="30000" dirty="0" smtClean="0">
                <a:solidFill>
                  <a:srgbClr val="FF0000"/>
                </a:solidFill>
              </a:rPr>
              <a:t>-</a:t>
            </a:r>
            <a:r>
              <a:rPr lang="en-US" dirty="0" smtClean="0">
                <a:solidFill>
                  <a:srgbClr val="FF0000"/>
                </a:solidFill>
              </a:rPr>
              <a:t>, 3/2</a:t>
            </a:r>
            <a:r>
              <a:rPr lang="en-US" baseline="30000" dirty="0" smtClean="0">
                <a:solidFill>
                  <a:srgbClr val="FF0000"/>
                </a:solidFill>
              </a:rPr>
              <a:t>-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526995" y="2220525"/>
            <a:ext cx="4160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VB model adjusted to reproduce downfall: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707015" y="3210635"/>
            <a:ext cx="3825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N*(2080) (3/2-) and N*(2090) (1/2-) were in earlier PDG versions…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617005" y="3975720"/>
            <a:ext cx="448199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It is an “unavoidable” state given the attractive character and strength of the employed vector-baryon interaction. </a:t>
            </a:r>
          </a:p>
          <a:p>
            <a:r>
              <a:rPr lang="en-US" dirty="0" smtClean="0"/>
              <a:t>(it appears in other VM models too:</a:t>
            </a:r>
          </a:p>
          <a:p>
            <a:pPr lvl="0"/>
            <a:r>
              <a:rPr lang="en-US" sz="1400" b="1" dirty="0">
                <a:solidFill>
                  <a:srgbClr val="009201"/>
                </a:solidFill>
              </a:rPr>
              <a:t>D. </a:t>
            </a:r>
            <a:r>
              <a:rPr lang="en-US" sz="1400" b="1" dirty="0" err="1">
                <a:solidFill>
                  <a:srgbClr val="009201"/>
                </a:solidFill>
              </a:rPr>
              <a:t>Gamermann</a:t>
            </a:r>
            <a:r>
              <a:rPr lang="en-US" sz="1400" b="1" dirty="0">
                <a:solidFill>
                  <a:srgbClr val="009201"/>
                </a:solidFill>
              </a:rPr>
              <a:t>, C. Garcia-</a:t>
            </a:r>
            <a:r>
              <a:rPr lang="en-US" sz="1400" b="1" dirty="0" err="1">
                <a:solidFill>
                  <a:srgbClr val="009201"/>
                </a:solidFill>
              </a:rPr>
              <a:t>Recio</a:t>
            </a:r>
            <a:r>
              <a:rPr lang="en-US" sz="1400" b="1" dirty="0">
                <a:solidFill>
                  <a:srgbClr val="009201"/>
                </a:solidFill>
              </a:rPr>
              <a:t>, J. Nieves, L.L. </a:t>
            </a:r>
            <a:r>
              <a:rPr lang="en-US" sz="1400" b="1" dirty="0" err="1">
                <a:solidFill>
                  <a:srgbClr val="009201"/>
                </a:solidFill>
              </a:rPr>
              <a:t>Salcedo</a:t>
            </a:r>
            <a:r>
              <a:rPr lang="en-US" sz="1400" b="1" dirty="0">
                <a:solidFill>
                  <a:srgbClr val="009201"/>
                </a:solidFill>
              </a:rPr>
              <a:t>, </a:t>
            </a:r>
            <a:r>
              <a:rPr lang="en-US" sz="1400" b="1" dirty="0" err="1">
                <a:solidFill>
                  <a:srgbClr val="009201"/>
                </a:solidFill>
              </a:rPr>
              <a:t>Phys.Rev</a:t>
            </a:r>
            <a:r>
              <a:rPr lang="en-US" sz="1400" b="1" dirty="0">
                <a:solidFill>
                  <a:srgbClr val="009201"/>
                </a:solidFill>
              </a:rPr>
              <a:t>. D84 (2011) 056017.</a:t>
            </a:r>
            <a:endParaRPr lang="tr-TR" sz="1400" b="1" dirty="0">
              <a:solidFill>
                <a:srgbClr val="009201"/>
              </a:solidFill>
            </a:endParaRPr>
          </a:p>
          <a:p>
            <a:pPr lvl="0"/>
            <a:r>
              <a:rPr lang="en-US" sz="1400" b="1" dirty="0">
                <a:solidFill>
                  <a:srgbClr val="009201"/>
                </a:solidFill>
              </a:rPr>
              <a:t>K.P. </a:t>
            </a:r>
            <a:r>
              <a:rPr lang="en-US" sz="1400" b="1" dirty="0" err="1">
                <a:solidFill>
                  <a:srgbClr val="009201"/>
                </a:solidFill>
              </a:rPr>
              <a:t>Khemchandani</a:t>
            </a:r>
            <a:r>
              <a:rPr lang="en-US" sz="1400" b="1" dirty="0">
                <a:solidFill>
                  <a:srgbClr val="009201"/>
                </a:solidFill>
              </a:rPr>
              <a:t>, H. Kaneko, H. </a:t>
            </a:r>
            <a:r>
              <a:rPr lang="en-US" sz="1400" b="1" dirty="0" err="1">
                <a:solidFill>
                  <a:srgbClr val="009201"/>
                </a:solidFill>
              </a:rPr>
              <a:t>Nagahiro</a:t>
            </a:r>
            <a:r>
              <a:rPr lang="en-US" sz="1400" b="1" dirty="0">
                <a:solidFill>
                  <a:srgbClr val="009201"/>
                </a:solidFill>
              </a:rPr>
              <a:t>, A. </a:t>
            </a:r>
            <a:r>
              <a:rPr lang="en-US" sz="1400" b="1" dirty="0" err="1">
                <a:solidFill>
                  <a:srgbClr val="009201"/>
                </a:solidFill>
              </a:rPr>
              <a:t>Hosaka</a:t>
            </a:r>
            <a:r>
              <a:rPr lang="en-US" sz="1400" b="1" dirty="0">
                <a:solidFill>
                  <a:srgbClr val="009201"/>
                </a:solidFill>
              </a:rPr>
              <a:t>, </a:t>
            </a:r>
            <a:r>
              <a:rPr lang="en-US" sz="1400" b="1" dirty="0" err="1">
                <a:solidFill>
                  <a:srgbClr val="009201"/>
                </a:solidFill>
              </a:rPr>
              <a:t>Phys.Rev</a:t>
            </a:r>
            <a:r>
              <a:rPr lang="en-US" sz="1400" b="1" dirty="0">
                <a:solidFill>
                  <a:srgbClr val="009201"/>
                </a:solidFill>
              </a:rPr>
              <a:t>. D83 (2011) </a:t>
            </a:r>
            <a:r>
              <a:rPr lang="en-US" sz="1400" b="1" dirty="0" smtClean="0">
                <a:solidFill>
                  <a:srgbClr val="009201"/>
                </a:solidFill>
              </a:rPr>
              <a:t>114041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56th Winter Meeting on Nuclear Physics, Bormio (Italy) 22-26 January,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668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4" grpId="0"/>
      <p:bldP spid="15" grpId="0"/>
      <p:bldP spid="16" grpId="0"/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04013" y="2379840"/>
            <a:ext cx="6873997" cy="156966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9600" dirty="0" smtClean="0"/>
              <a:t>Charm sector</a:t>
            </a:r>
            <a:endParaRPr lang="en-US" sz="9600" dirty="0"/>
          </a:p>
        </p:txBody>
      </p:sp>
      <p:pic>
        <p:nvPicPr>
          <p:cNvPr id="5" name="Picture 4" descr="UB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83" y="6079404"/>
            <a:ext cx="1275792" cy="763665"/>
          </a:xfrm>
          <a:prstGeom prst="rect">
            <a:avLst/>
          </a:prstGeom>
        </p:spPr>
      </p:pic>
      <p:pic>
        <p:nvPicPr>
          <p:cNvPr id="6" name="Picture 5" descr="logo_iccub_grand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323" y="6223222"/>
            <a:ext cx="1501362" cy="498257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56th Winter Meeting on Nuclear Physics, Bormio (Italy) 22-26 January, 2018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311419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Blogo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83" y="6079404"/>
            <a:ext cx="1275792" cy="763665"/>
          </a:xfrm>
          <a:prstGeom prst="rect">
            <a:avLst/>
          </a:prstGeom>
        </p:spPr>
      </p:pic>
      <p:pic>
        <p:nvPicPr>
          <p:cNvPr id="6" name="Picture 5" descr="logo_iccub_grande.jp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323" y="6223222"/>
            <a:ext cx="1501362" cy="498257"/>
          </a:xfrm>
          <a:prstGeom prst="rect">
            <a:avLst/>
          </a:prstGeom>
        </p:spPr>
      </p:pic>
      <p:grpSp>
        <p:nvGrpSpPr>
          <p:cNvPr id="7" name="Group 53"/>
          <p:cNvGrpSpPr>
            <a:grpSpLocks/>
          </p:cNvGrpSpPr>
          <p:nvPr/>
        </p:nvGrpSpPr>
        <p:grpSpPr bwMode="auto">
          <a:xfrm>
            <a:off x="827088" y="1745881"/>
            <a:ext cx="3240087" cy="685800"/>
            <a:chOff x="593" y="2902"/>
            <a:chExt cx="2287" cy="477"/>
          </a:xfrm>
        </p:grpSpPr>
        <p:sp>
          <p:nvSpPr>
            <p:cNvPr id="9" name="Line 37"/>
            <p:cNvSpPr>
              <a:spLocks noChangeShapeType="1"/>
            </p:cNvSpPr>
            <p:nvPr/>
          </p:nvSpPr>
          <p:spPr bwMode="auto">
            <a:xfrm>
              <a:off x="612" y="3112"/>
              <a:ext cx="226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" name="Picture 38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9" y="3203"/>
              <a:ext cx="25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11" name="Picture 39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0" y="3203"/>
              <a:ext cx="352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12" name="Picture 40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2" y="2910"/>
              <a:ext cx="768" cy="1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13" name="Picture 41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" y="2902"/>
              <a:ext cx="768" cy="1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14" name="Line 42"/>
            <p:cNvSpPr>
              <a:spLocks noChangeShapeType="1"/>
            </p:cNvSpPr>
            <p:nvPr/>
          </p:nvSpPr>
          <p:spPr bwMode="auto">
            <a:xfrm>
              <a:off x="975" y="3067"/>
              <a:ext cx="0" cy="9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43"/>
            <p:cNvSpPr>
              <a:spLocks noChangeShapeType="1"/>
            </p:cNvSpPr>
            <p:nvPr/>
          </p:nvSpPr>
          <p:spPr bwMode="auto">
            <a:xfrm>
              <a:off x="2472" y="3067"/>
              <a:ext cx="0" cy="9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6" name="Picture 50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2" y="2910"/>
              <a:ext cx="768" cy="1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17" name="Picture 51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" y="2902"/>
              <a:ext cx="768" cy="1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  <p:pic>
        <p:nvPicPr>
          <p:cNvPr id="18" name="Picture 5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2682506"/>
            <a:ext cx="790575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20" name="Group 62"/>
          <p:cNvGrpSpPr>
            <a:grpSpLocks/>
          </p:cNvGrpSpPr>
          <p:nvPr/>
        </p:nvGrpSpPr>
        <p:grpSpPr bwMode="auto">
          <a:xfrm>
            <a:off x="5292725" y="1745881"/>
            <a:ext cx="3168650" cy="711200"/>
            <a:chOff x="3651" y="1842"/>
            <a:chExt cx="1996" cy="448"/>
          </a:xfrm>
        </p:grpSpPr>
        <p:sp>
          <p:nvSpPr>
            <p:cNvPr id="21" name="Line 15"/>
            <p:cNvSpPr>
              <a:spLocks noChangeShapeType="1"/>
            </p:cNvSpPr>
            <p:nvPr/>
          </p:nvSpPr>
          <p:spPr bwMode="auto">
            <a:xfrm>
              <a:off x="3651" y="2048"/>
              <a:ext cx="196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Line 33"/>
            <p:cNvSpPr>
              <a:spLocks noChangeShapeType="1"/>
            </p:cNvSpPr>
            <p:nvPr/>
          </p:nvSpPr>
          <p:spPr bwMode="auto">
            <a:xfrm>
              <a:off x="3965" y="2007"/>
              <a:ext cx="0" cy="8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Line 34"/>
            <p:cNvSpPr>
              <a:spLocks noChangeShapeType="1"/>
            </p:cNvSpPr>
            <p:nvPr/>
          </p:nvSpPr>
          <p:spPr bwMode="auto">
            <a:xfrm>
              <a:off x="5258" y="2007"/>
              <a:ext cx="0" cy="8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4" name="Picture 44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7" y="2130"/>
              <a:ext cx="277" cy="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25" name="Picture 46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0" y="1849"/>
              <a:ext cx="677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26" name="Picture 52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1" y="2130"/>
              <a:ext cx="290" cy="1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27" name="Picture 58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6" y="1842"/>
              <a:ext cx="677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  <p:sp>
        <p:nvSpPr>
          <p:cNvPr id="28" name="Line 59"/>
          <p:cNvSpPr>
            <a:spLocks noChangeShapeType="1"/>
          </p:cNvSpPr>
          <p:nvPr/>
        </p:nvSpPr>
        <p:spPr bwMode="auto">
          <a:xfrm flipV="1">
            <a:off x="3059113" y="2106244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9" name="Line 61"/>
          <p:cNvSpPr>
            <a:spLocks noChangeShapeType="1"/>
          </p:cNvSpPr>
          <p:nvPr/>
        </p:nvSpPr>
        <p:spPr bwMode="auto">
          <a:xfrm flipV="1">
            <a:off x="5867400" y="2106244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5401116" y="2654592"/>
            <a:ext cx="863568" cy="3070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0815" y="749009"/>
            <a:ext cx="77805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</a:t>
            </a:r>
            <a:r>
              <a:rPr lang="en-US" sz="2000" dirty="0" err="1" smtClean="0">
                <a:latin typeface="Symbol" charset="2"/>
                <a:cs typeface="Symbol" charset="2"/>
              </a:rPr>
              <a:t>L</a:t>
            </a:r>
            <a:r>
              <a:rPr lang="en-US" sz="2000" baseline="-25000" dirty="0" err="1" smtClean="0">
                <a:solidFill>
                  <a:srgbClr val="0000FF"/>
                </a:solidFill>
              </a:rPr>
              <a:t>c</a:t>
            </a:r>
            <a:r>
              <a:rPr lang="en-US" sz="2000" dirty="0" smtClean="0"/>
              <a:t>(2595), in the C=1 sector, encounters a similar situation as the  </a:t>
            </a:r>
            <a:r>
              <a:rPr lang="en-US" sz="2000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L</a:t>
            </a:r>
            <a:r>
              <a:rPr lang="en-US" sz="2000" dirty="0" smtClean="0"/>
              <a:t>(1405) in the S=1 sector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20337" y="3274373"/>
            <a:ext cx="86033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 logical approach was to extend the </a:t>
            </a:r>
            <a:r>
              <a:rPr lang="en-US" sz="2000" dirty="0" err="1" smtClean="0"/>
              <a:t>pseudoscalar</a:t>
            </a:r>
            <a:r>
              <a:rPr lang="en-US" sz="2000" dirty="0" smtClean="0"/>
              <a:t>-baryon chiral unitary method to test the nature of the </a:t>
            </a:r>
            <a:r>
              <a:rPr lang="en-US" sz="2000" dirty="0" err="1" smtClean="0">
                <a:latin typeface="Symbol" charset="2"/>
                <a:cs typeface="Symbol" charset="2"/>
              </a:rPr>
              <a:t>L</a:t>
            </a:r>
            <a:r>
              <a:rPr lang="en-US" sz="2000" baseline="-25000" dirty="0" err="1" smtClean="0">
                <a:solidFill>
                  <a:srgbClr val="0000FF"/>
                </a:solidFill>
              </a:rPr>
              <a:t>c</a:t>
            </a:r>
            <a:r>
              <a:rPr lang="en-US" sz="2000" dirty="0" smtClean="0"/>
              <a:t>(2595). </a:t>
            </a:r>
          </a:p>
          <a:p>
            <a:endParaRPr lang="en-US" sz="2000" dirty="0" smtClean="0"/>
          </a:p>
          <a:p>
            <a:r>
              <a:rPr lang="en-US" sz="2000" dirty="0" smtClean="0"/>
              <a:t>Several works indeed found the </a:t>
            </a:r>
            <a:r>
              <a:rPr lang="en-US" sz="2000" dirty="0" err="1" smtClean="0">
                <a:latin typeface="Symbol" charset="2"/>
                <a:cs typeface="Symbol" charset="2"/>
              </a:rPr>
              <a:t>L</a:t>
            </a:r>
            <a:r>
              <a:rPr lang="en-US" sz="2000" baseline="-25000" dirty="0" err="1" smtClean="0">
                <a:solidFill>
                  <a:srgbClr val="0000FF"/>
                </a:solidFill>
              </a:rPr>
              <a:t>c</a:t>
            </a:r>
            <a:r>
              <a:rPr lang="en-US" sz="2000" dirty="0" smtClean="0"/>
              <a:t>(2595) as a </a:t>
            </a:r>
            <a:r>
              <a:rPr lang="en-US" sz="2000" dirty="0" err="1" smtClean="0"/>
              <a:t>quasibound</a:t>
            </a:r>
            <a:r>
              <a:rPr lang="en-US" sz="2000" dirty="0" smtClean="0"/>
              <a:t> state generated dynamically from the interaction of </a:t>
            </a:r>
            <a:r>
              <a:rPr lang="en-US" sz="2000" dirty="0" err="1" smtClean="0"/>
              <a:t>pseudoscalar</a:t>
            </a:r>
            <a:r>
              <a:rPr lang="en-US" sz="2000" dirty="0" smtClean="0"/>
              <a:t> mesons with baryons in coupled channels: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516909" y="4935864"/>
            <a:ext cx="41077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008000"/>
                </a:solidFill>
              </a:rPr>
              <a:t>J. Hofmann, M.F.M. </a:t>
            </a:r>
            <a:r>
              <a:rPr lang="en-US" sz="1400" b="1" dirty="0" smtClean="0">
                <a:solidFill>
                  <a:srgbClr val="008000"/>
                </a:solidFill>
              </a:rPr>
              <a:t>Lutz, </a:t>
            </a:r>
            <a:r>
              <a:rPr lang="en-US" sz="1400" b="1" dirty="0" err="1" smtClean="0">
                <a:solidFill>
                  <a:srgbClr val="008000"/>
                </a:solidFill>
              </a:rPr>
              <a:t>Nucl</a:t>
            </a:r>
            <a:r>
              <a:rPr lang="en-US" sz="1400" b="1" dirty="0" smtClean="0">
                <a:solidFill>
                  <a:srgbClr val="008000"/>
                </a:solidFill>
              </a:rPr>
              <a:t>. Phys. </a:t>
            </a:r>
            <a:r>
              <a:rPr lang="en-US" sz="1400" b="1" dirty="0">
                <a:solidFill>
                  <a:srgbClr val="008000"/>
                </a:solidFill>
              </a:rPr>
              <a:t>A 763 (2005) </a:t>
            </a:r>
            <a:r>
              <a:rPr lang="en-US" sz="1400" b="1" dirty="0" smtClean="0">
                <a:solidFill>
                  <a:srgbClr val="008000"/>
                </a:solidFill>
              </a:rPr>
              <a:t>90</a:t>
            </a:r>
            <a:endParaRPr lang="en-US" sz="1400" b="1" dirty="0">
              <a:solidFill>
                <a:srgbClr val="00800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466109" y="5230941"/>
            <a:ext cx="613983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08000"/>
                </a:solidFill>
              </a:rPr>
              <a:t> C. E. </a:t>
            </a:r>
            <a:r>
              <a:rPr lang="en-US" sz="1400" b="1" dirty="0" smtClean="0">
                <a:solidFill>
                  <a:srgbClr val="008000"/>
                </a:solidFill>
              </a:rPr>
              <a:t>Jiménez</a:t>
            </a:r>
            <a:r>
              <a:rPr lang="en-US" sz="1400" b="1" dirty="0">
                <a:solidFill>
                  <a:srgbClr val="008000"/>
                </a:solidFill>
              </a:rPr>
              <a:t>-</a:t>
            </a:r>
            <a:r>
              <a:rPr lang="en-US" sz="1400" b="1" dirty="0" err="1">
                <a:solidFill>
                  <a:srgbClr val="008000"/>
                </a:solidFill>
              </a:rPr>
              <a:t>Tejero</a:t>
            </a:r>
            <a:r>
              <a:rPr lang="en-US" sz="1400" b="1" dirty="0" smtClean="0">
                <a:solidFill>
                  <a:srgbClr val="008000"/>
                </a:solidFill>
              </a:rPr>
              <a:t>,  </a:t>
            </a:r>
            <a:r>
              <a:rPr lang="en-US" sz="1400" b="1" dirty="0">
                <a:solidFill>
                  <a:srgbClr val="008000"/>
                </a:solidFill>
              </a:rPr>
              <a:t>A. </a:t>
            </a:r>
            <a:r>
              <a:rPr lang="en-US" sz="1400" b="1" dirty="0" smtClean="0">
                <a:solidFill>
                  <a:srgbClr val="008000"/>
                </a:solidFill>
              </a:rPr>
              <a:t>Ramos</a:t>
            </a:r>
            <a:r>
              <a:rPr lang="en-US" sz="1400" b="1" dirty="0">
                <a:solidFill>
                  <a:srgbClr val="008000"/>
                </a:solidFill>
              </a:rPr>
              <a:t> </a:t>
            </a:r>
            <a:r>
              <a:rPr lang="en-US" sz="1400" b="1" dirty="0" smtClean="0">
                <a:solidFill>
                  <a:srgbClr val="008000"/>
                </a:solidFill>
              </a:rPr>
              <a:t>and </a:t>
            </a:r>
            <a:r>
              <a:rPr lang="en-US" sz="1400" b="1" dirty="0">
                <a:solidFill>
                  <a:srgbClr val="008000"/>
                </a:solidFill>
              </a:rPr>
              <a:t>I. </a:t>
            </a:r>
            <a:r>
              <a:rPr lang="en-US" sz="1400" b="1" dirty="0" err="1" smtClean="0">
                <a:solidFill>
                  <a:srgbClr val="008000"/>
                </a:solidFill>
              </a:rPr>
              <a:t>Vidaña</a:t>
            </a:r>
            <a:r>
              <a:rPr lang="en-US" sz="1400" b="1" dirty="0" smtClean="0">
                <a:solidFill>
                  <a:srgbClr val="008000"/>
                </a:solidFill>
              </a:rPr>
              <a:t>, </a:t>
            </a:r>
            <a:r>
              <a:rPr lang="pl-PL" sz="1400" b="1" dirty="0" err="1" smtClean="0">
                <a:solidFill>
                  <a:srgbClr val="008000"/>
                </a:solidFill>
              </a:rPr>
              <a:t>Phys</a:t>
            </a:r>
            <a:r>
              <a:rPr lang="pl-PL" sz="1400" b="1" dirty="0" smtClean="0">
                <a:solidFill>
                  <a:srgbClr val="008000"/>
                </a:solidFill>
              </a:rPr>
              <a:t>. </a:t>
            </a:r>
            <a:r>
              <a:rPr lang="pl-PL" sz="1400" b="1" dirty="0" err="1" smtClean="0">
                <a:solidFill>
                  <a:srgbClr val="008000"/>
                </a:solidFill>
              </a:rPr>
              <a:t>Rev</a:t>
            </a:r>
            <a:r>
              <a:rPr lang="pl-PL" sz="1400" b="1" dirty="0" smtClean="0">
                <a:solidFill>
                  <a:srgbClr val="008000"/>
                </a:solidFill>
              </a:rPr>
              <a:t>. C </a:t>
            </a:r>
            <a:r>
              <a:rPr lang="pl-PL" sz="1400" b="1" dirty="0">
                <a:solidFill>
                  <a:srgbClr val="008000"/>
                </a:solidFill>
              </a:rPr>
              <a:t>80, 055206 (2009)</a:t>
            </a:r>
            <a:endParaRPr lang="en-US" sz="1400" b="1" dirty="0">
              <a:solidFill>
                <a:srgbClr val="008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417888" y="141784"/>
            <a:ext cx="2115266" cy="523220"/>
          </a:xfrm>
          <a:prstGeom prst="rect">
            <a:avLst/>
          </a:prstGeom>
          <a:noFill/>
          <a:ln w="25400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1F497D"/>
                </a:solidFill>
                <a:latin typeface="Calibri"/>
              </a:rPr>
              <a:t>The </a:t>
            </a:r>
            <a:r>
              <a:rPr lang="en-US" sz="2800" b="1" dirty="0" err="1" smtClean="0">
                <a:solidFill>
                  <a:srgbClr val="1F497D"/>
                </a:solidFill>
                <a:latin typeface="Symbol" charset="2"/>
                <a:cs typeface="Symbol" charset="2"/>
              </a:rPr>
              <a:t>L</a:t>
            </a:r>
            <a:r>
              <a:rPr lang="en-US" sz="2800" b="1" baseline="-25000" dirty="0" err="1" smtClean="0">
                <a:solidFill>
                  <a:srgbClr val="1F497D"/>
                </a:solidFill>
                <a:latin typeface="Calibri"/>
              </a:rPr>
              <a:t>c</a:t>
            </a:r>
            <a:r>
              <a:rPr lang="en-US" sz="2800" b="1" dirty="0" smtClean="0">
                <a:solidFill>
                  <a:srgbClr val="1F497D"/>
                </a:solidFill>
                <a:latin typeface="Calibri"/>
              </a:rPr>
              <a:t>(2595)</a:t>
            </a:r>
            <a:endParaRPr lang="en-US" sz="2800" b="1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56th Winter Meeting on Nuclear Physics, Bormio (Italy) 22-26 January, 2018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77398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B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83" y="6079404"/>
            <a:ext cx="1275792" cy="763665"/>
          </a:xfrm>
          <a:prstGeom prst="rect">
            <a:avLst/>
          </a:prstGeom>
        </p:spPr>
      </p:pic>
      <p:pic>
        <p:nvPicPr>
          <p:cNvPr id="6" name="Picture 5" descr="logo_iccub_grand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323" y="6223222"/>
            <a:ext cx="1501362" cy="49825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7466" y="141783"/>
            <a:ext cx="7754786" cy="523220"/>
          </a:xfrm>
          <a:prstGeom prst="rect">
            <a:avLst/>
          </a:prstGeom>
          <a:noFill/>
          <a:ln w="254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1F497D"/>
                </a:solidFill>
                <a:latin typeface="Calibri"/>
              </a:rPr>
              <a:t>Pseudoscalar</a:t>
            </a:r>
            <a:r>
              <a:rPr lang="en-US" sz="2800" b="1" dirty="0" smtClean="0">
                <a:solidFill>
                  <a:srgbClr val="1F497D"/>
                </a:solidFill>
                <a:latin typeface="Calibri"/>
              </a:rPr>
              <a:t> – baryon interaction model (S-wave)</a:t>
            </a:r>
            <a:endParaRPr lang="en-US" sz="2800" b="1" dirty="0">
              <a:solidFill>
                <a:srgbClr val="1F497D"/>
              </a:solidFill>
              <a:latin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0209" y="2483975"/>
            <a:ext cx="5928498" cy="1607965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flipV="1">
            <a:off x="3745966" y="2260668"/>
            <a:ext cx="3698659" cy="202666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288707" y="2777093"/>
            <a:ext cx="17013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neglected (minor S-wave contribution)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4788" y="1940504"/>
            <a:ext cx="3094458" cy="54347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5068" y="4429897"/>
            <a:ext cx="5412865" cy="821688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874788" y="1940504"/>
            <a:ext cx="3094458" cy="543471"/>
          </a:xfrm>
          <a:prstGeom prst="roundRect">
            <a:avLst>
              <a:gd name="adj" fmla="val 19234"/>
            </a:avLst>
          </a:prstGeom>
          <a:noFill/>
          <a:ln w="190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>
            <a:stCxn id="13" idx="2"/>
          </p:cNvCxnSpPr>
          <p:nvPr/>
        </p:nvCxnSpPr>
        <p:spPr>
          <a:xfrm>
            <a:off x="2422017" y="2483975"/>
            <a:ext cx="54590" cy="50244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417466" y="4429898"/>
            <a:ext cx="5449934" cy="802936"/>
          </a:xfrm>
          <a:prstGeom prst="roundRect">
            <a:avLst>
              <a:gd name="adj" fmla="val 19234"/>
            </a:avLst>
          </a:prstGeom>
          <a:noFill/>
          <a:ln w="190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1617575" y="3600513"/>
            <a:ext cx="804442" cy="80956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50825" y="4410083"/>
            <a:ext cx="968488" cy="58727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44624" y="4567965"/>
            <a:ext cx="1369175" cy="306532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56th Winter Meeting on Nuclear Physics, Bormio (Italy) 22-26 January, 2018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5069" y="973662"/>
            <a:ext cx="79036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vertices are described via effective </a:t>
            </a:r>
            <a:r>
              <a:rPr lang="en-US" sz="2000" dirty="0" err="1" smtClean="0"/>
              <a:t>Lagrangians</a:t>
            </a:r>
            <a:r>
              <a:rPr lang="en-US" sz="2000" dirty="0" smtClean="0"/>
              <a:t>, obtained from the hidden gauge formalism and assuming SU(4) symmetry:</a:t>
            </a:r>
          </a:p>
        </p:txBody>
      </p:sp>
    </p:spTree>
    <p:extLst>
      <p:ext uri="{BB962C8B-B14F-4D97-AF65-F5344CB8AC3E}">
        <p14:creationId xmlns:p14="http://schemas.microsoft.com/office/powerpoint/2010/main" val="4276021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 animBg="1"/>
      <p:bldP spid="1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B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83" y="6079404"/>
            <a:ext cx="1275792" cy="763665"/>
          </a:xfrm>
          <a:prstGeom prst="rect">
            <a:avLst/>
          </a:prstGeom>
        </p:spPr>
      </p:pic>
      <p:pic>
        <p:nvPicPr>
          <p:cNvPr id="6" name="Picture 5" descr="logo_iccub_grand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323" y="6223222"/>
            <a:ext cx="1501362" cy="4982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100" y="249583"/>
            <a:ext cx="6543407" cy="13510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0721" y="1949507"/>
            <a:ext cx="4339998" cy="12996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59652" y="3453312"/>
            <a:ext cx="6264033" cy="2839695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81703" y="151884"/>
            <a:ext cx="6977201" cy="1518483"/>
          </a:xfrm>
          <a:prstGeom prst="roundRect">
            <a:avLst/>
          </a:prstGeom>
          <a:noFill/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1716463" y="1935551"/>
            <a:ext cx="4563278" cy="1299636"/>
          </a:xfrm>
          <a:prstGeom prst="roundRect">
            <a:avLst/>
          </a:prstGeom>
          <a:noFill/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2525851" y="3489620"/>
            <a:ext cx="6548374" cy="2733602"/>
          </a:xfrm>
          <a:prstGeom prst="roundRect">
            <a:avLst/>
          </a:prstGeom>
          <a:noFill/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56th Winter Meeting on Nuclear Physics, Bormio (Italy) 22-26 January, 2018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4818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B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83" y="6079404"/>
            <a:ext cx="1275792" cy="763665"/>
          </a:xfrm>
          <a:prstGeom prst="rect">
            <a:avLst/>
          </a:prstGeom>
        </p:spPr>
      </p:pic>
      <p:pic>
        <p:nvPicPr>
          <p:cNvPr id="6" name="Picture 5" descr="logo_iccub_grand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323" y="6223222"/>
            <a:ext cx="1501362" cy="49825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6109" y="302388"/>
            <a:ext cx="25697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In the zero-range limit: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61" y="879274"/>
            <a:ext cx="1874228" cy="1169577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2472074" y="1493373"/>
            <a:ext cx="68379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55868" y="990930"/>
            <a:ext cx="2358167" cy="105383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41899" y="2251619"/>
            <a:ext cx="5809991" cy="70450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64561" y="2353219"/>
            <a:ext cx="10773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</a:rPr>
              <a:t>kernel: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2325" y="3553465"/>
            <a:ext cx="5413274" cy="253863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13042" y="4521267"/>
            <a:ext cx="342900" cy="3556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914077" y="4521267"/>
            <a:ext cx="7294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~ 1/4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312595" y="4865549"/>
            <a:ext cx="29535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(suppression factor accounting for the heavier mass of the exchanged meson)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56th Winter Meeting on Nuclear Physics, Bormio (Italy) 22-26 January, 2018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4561" y="3166055"/>
            <a:ext cx="65334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Coupled channels for the </a:t>
            </a:r>
            <a:r>
              <a:rPr lang="en-US" sz="2000" dirty="0" err="1">
                <a:latin typeface="Symbol" charset="2"/>
                <a:cs typeface="Symbol" charset="2"/>
              </a:rPr>
              <a:t>L</a:t>
            </a:r>
            <a:r>
              <a:rPr lang="en-US" sz="2000" baseline="-25000" dirty="0" err="1">
                <a:solidFill>
                  <a:srgbClr val="0000FF"/>
                </a:solidFill>
              </a:rPr>
              <a:t>c</a:t>
            </a:r>
            <a:r>
              <a:rPr lang="en-US" sz="2000" dirty="0"/>
              <a:t>(2595</a:t>
            </a:r>
            <a:r>
              <a:rPr lang="en-US" sz="2000" dirty="0" smtClean="0"/>
              <a:t>)    ( I</a:t>
            </a:r>
            <a:r>
              <a:rPr lang="en-US" sz="2000" dirty="0"/>
              <a:t>=0, C=1, S=0, J</a:t>
            </a:r>
            <a:r>
              <a:rPr lang="en-US" sz="2000" baseline="30000" dirty="0"/>
              <a:t>P</a:t>
            </a:r>
            <a:r>
              <a:rPr lang="en-US" sz="2000" dirty="0"/>
              <a:t>=1/2</a:t>
            </a:r>
            <a:r>
              <a:rPr lang="en-US" sz="2800" baseline="30000" dirty="0" smtClean="0"/>
              <a:t>- </a:t>
            </a:r>
            <a:r>
              <a:rPr lang="en-US" sz="2000" dirty="0" smtClean="0"/>
              <a:t>):   </a:t>
            </a:r>
          </a:p>
        </p:txBody>
      </p:sp>
    </p:spTree>
    <p:extLst>
      <p:ext uri="{BB962C8B-B14F-4D97-AF65-F5344CB8AC3E}">
        <p14:creationId xmlns:p14="http://schemas.microsoft.com/office/powerpoint/2010/main" val="1265168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/>
          <p:cNvGrpSpPr/>
          <p:nvPr/>
        </p:nvGrpSpPr>
        <p:grpSpPr>
          <a:xfrm>
            <a:off x="2428108" y="4655679"/>
            <a:ext cx="3469733" cy="1498600"/>
            <a:chOff x="2362199" y="4660900"/>
            <a:chExt cx="3469733" cy="1498600"/>
          </a:xfrm>
        </p:grpSpPr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62199" y="4660900"/>
              <a:ext cx="3469733" cy="1498600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4267200" y="5543310"/>
              <a:ext cx="850900" cy="355838"/>
            </a:xfrm>
            <a:prstGeom prst="rect">
              <a:avLst/>
            </a:prstGeom>
          </p:spPr>
        </p:pic>
        <p:grpSp>
          <p:nvGrpSpPr>
            <p:cNvPr id="60" name="Group 59"/>
            <p:cNvGrpSpPr/>
            <p:nvPr/>
          </p:nvGrpSpPr>
          <p:grpSpPr>
            <a:xfrm>
              <a:off x="4487811" y="5517910"/>
              <a:ext cx="444500" cy="335604"/>
              <a:chOff x="4381500" y="3124200"/>
              <a:chExt cx="787400" cy="596900"/>
            </a:xfrm>
          </p:grpSpPr>
          <p:pic>
            <p:nvPicPr>
              <p:cNvPr id="61" name="Picture 60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81500" y="3136900"/>
                <a:ext cx="368300" cy="584200"/>
              </a:xfrm>
              <a:prstGeom prst="rect">
                <a:avLst/>
              </a:prstGeom>
            </p:spPr>
          </p:pic>
          <p:pic>
            <p:nvPicPr>
              <p:cNvPr id="62" name="Picture 61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749800" y="3124200"/>
                <a:ext cx="419100" cy="558800"/>
              </a:xfrm>
              <a:prstGeom prst="rect">
                <a:avLst/>
              </a:prstGeom>
            </p:spPr>
          </p:pic>
        </p:grpSp>
      </p:grpSp>
      <p:pic>
        <p:nvPicPr>
          <p:cNvPr id="5" name="Picture 4" descr="UBlogo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83" y="6079404"/>
            <a:ext cx="1275792" cy="763665"/>
          </a:xfrm>
          <a:prstGeom prst="rect">
            <a:avLst/>
          </a:prstGeom>
        </p:spPr>
      </p:pic>
      <p:pic>
        <p:nvPicPr>
          <p:cNvPr id="6" name="Picture 5" descr="logo_iccub_grande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323" y="6223222"/>
            <a:ext cx="1501362" cy="49825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5012" y="288431"/>
            <a:ext cx="272166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chemeClr val="tx2"/>
                </a:solidFill>
              </a:rPr>
              <a:t>Unitarization</a:t>
            </a:r>
            <a:r>
              <a:rPr lang="en-US" sz="2400" b="1" dirty="0" smtClean="0">
                <a:solidFill>
                  <a:schemeClr val="tx2"/>
                </a:solidFill>
              </a:rPr>
              <a:t>:</a:t>
            </a:r>
          </a:p>
          <a:p>
            <a:r>
              <a:rPr lang="en-US" sz="2000" dirty="0" smtClean="0"/>
              <a:t>N/D, Bethe-</a:t>
            </a:r>
            <a:r>
              <a:rPr lang="en-US" sz="2000" dirty="0" err="1" smtClean="0"/>
              <a:t>Salpether</a:t>
            </a:r>
            <a:r>
              <a:rPr lang="en-US" sz="2000" dirty="0" smtClean="0"/>
              <a:t>, …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4038600" y="1028700"/>
            <a:ext cx="47561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400" dirty="0" err="1">
                <a:solidFill>
                  <a:srgbClr val="F91605"/>
                </a:solidFill>
              </a:rPr>
              <a:t>T</a:t>
            </a:r>
            <a:r>
              <a:rPr lang="en-US" sz="2400" baseline="-25000" dirty="0" err="1"/>
              <a:t>ij</a:t>
            </a:r>
            <a:r>
              <a:rPr lang="en-US" sz="2400" dirty="0"/>
              <a:t>     </a:t>
            </a:r>
            <a:r>
              <a:rPr lang="en-US" sz="2400" dirty="0" smtClean="0"/>
              <a:t> </a:t>
            </a:r>
            <a:r>
              <a:rPr lang="en-US" sz="2400" dirty="0"/>
              <a:t>=         </a:t>
            </a:r>
            <a:r>
              <a:rPr lang="en-US" sz="2400" dirty="0" err="1">
                <a:solidFill>
                  <a:srgbClr val="006600"/>
                </a:solidFill>
              </a:rPr>
              <a:t>V</a:t>
            </a:r>
            <a:r>
              <a:rPr lang="en-US" sz="2400" baseline="-25000" dirty="0" err="1"/>
              <a:t>ij</a:t>
            </a:r>
            <a:r>
              <a:rPr lang="en-US" sz="2400" dirty="0"/>
              <a:t>     </a:t>
            </a:r>
            <a:r>
              <a:rPr lang="en-US" sz="2400" dirty="0" smtClean="0"/>
              <a:t> </a:t>
            </a:r>
            <a:r>
              <a:rPr lang="en-US" sz="2400" dirty="0"/>
              <a:t>+   </a:t>
            </a:r>
            <a:r>
              <a:rPr lang="en-US" sz="2400" dirty="0" smtClean="0"/>
              <a:t>  </a:t>
            </a:r>
            <a:r>
              <a:rPr lang="en-US" sz="2400" dirty="0" err="1">
                <a:solidFill>
                  <a:srgbClr val="006600"/>
                </a:solidFill>
              </a:rPr>
              <a:t>V</a:t>
            </a:r>
            <a:r>
              <a:rPr lang="en-US" sz="2400" baseline="-25000" dirty="0" err="1"/>
              <a:t>il</a:t>
            </a:r>
            <a:r>
              <a:rPr lang="en-US" sz="2400" baseline="-25000" dirty="0"/>
              <a:t>   </a:t>
            </a:r>
            <a:r>
              <a:rPr lang="en-US" sz="2400" dirty="0"/>
              <a:t> </a:t>
            </a:r>
            <a:r>
              <a:rPr lang="en-US" sz="2400" dirty="0" err="1">
                <a:solidFill>
                  <a:schemeClr val="folHlink"/>
                </a:solidFill>
              </a:rPr>
              <a:t>G</a:t>
            </a:r>
            <a:r>
              <a:rPr lang="en-US" sz="2400" baseline="-25000" dirty="0" err="1"/>
              <a:t>l</a:t>
            </a:r>
            <a:r>
              <a:rPr lang="en-US" sz="2400" dirty="0"/>
              <a:t>   </a:t>
            </a:r>
            <a:r>
              <a:rPr lang="en-US" sz="2400" dirty="0" err="1">
                <a:solidFill>
                  <a:srgbClr val="F91605"/>
                </a:solidFill>
              </a:rPr>
              <a:t>T</a:t>
            </a:r>
            <a:r>
              <a:rPr lang="en-US" sz="2400" baseline="-25000" dirty="0" err="1"/>
              <a:t>lj</a:t>
            </a:r>
            <a:endParaRPr lang="en-US" sz="2400" baseline="-25000" dirty="0"/>
          </a:p>
        </p:txBody>
      </p:sp>
      <p:sp>
        <p:nvSpPr>
          <p:cNvPr id="10" name="Text Box 36"/>
          <p:cNvSpPr txBox="1">
            <a:spLocks noChangeArrowheads="1"/>
          </p:cNvSpPr>
          <p:nvPr/>
        </p:nvSpPr>
        <p:spPr bwMode="auto">
          <a:xfrm>
            <a:off x="4672011" y="341946"/>
            <a:ext cx="38756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/>
              <a:t>=</a:t>
            </a:r>
          </a:p>
        </p:txBody>
      </p:sp>
      <p:sp>
        <p:nvSpPr>
          <p:cNvPr id="11" name="Text Box 37"/>
          <p:cNvSpPr txBox="1">
            <a:spLocks noChangeArrowheads="1"/>
          </p:cNvSpPr>
          <p:nvPr/>
        </p:nvSpPr>
        <p:spPr bwMode="auto">
          <a:xfrm>
            <a:off x="6086475" y="392746"/>
            <a:ext cx="3986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/>
              <a:t>+</a:t>
            </a:r>
          </a:p>
        </p:txBody>
      </p:sp>
      <p:grpSp>
        <p:nvGrpSpPr>
          <p:cNvPr id="12" name="Group 38"/>
          <p:cNvGrpSpPr>
            <a:grpSpLocks/>
          </p:cNvGrpSpPr>
          <p:nvPr/>
        </p:nvGrpSpPr>
        <p:grpSpPr bwMode="auto">
          <a:xfrm>
            <a:off x="6483350" y="317500"/>
            <a:ext cx="1511300" cy="636588"/>
            <a:chOff x="3470" y="935"/>
            <a:chExt cx="1406" cy="551"/>
          </a:xfrm>
        </p:grpSpPr>
        <p:sp>
          <p:nvSpPr>
            <p:cNvPr id="13" name="Line 39"/>
            <p:cNvSpPr>
              <a:spLocks noChangeShapeType="1"/>
            </p:cNvSpPr>
            <p:nvPr/>
          </p:nvSpPr>
          <p:spPr bwMode="auto">
            <a:xfrm rot="10800000" flipH="1">
              <a:off x="3470" y="1207"/>
              <a:ext cx="318" cy="22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40"/>
            <p:cNvSpPr>
              <a:spLocks noChangeShapeType="1"/>
            </p:cNvSpPr>
            <p:nvPr/>
          </p:nvSpPr>
          <p:spPr bwMode="auto">
            <a:xfrm rot="14400000" flipH="1">
              <a:off x="3450" y="980"/>
              <a:ext cx="318" cy="22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41"/>
            <p:cNvSpPr>
              <a:spLocks noChangeShapeType="1"/>
            </p:cNvSpPr>
            <p:nvPr/>
          </p:nvSpPr>
          <p:spPr bwMode="auto">
            <a:xfrm flipH="1">
              <a:off x="4558" y="981"/>
              <a:ext cx="318" cy="22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42"/>
            <p:cNvSpPr>
              <a:spLocks noChangeShapeType="1"/>
            </p:cNvSpPr>
            <p:nvPr/>
          </p:nvSpPr>
          <p:spPr bwMode="auto">
            <a:xfrm rot="3600000" flipH="1">
              <a:off x="4578" y="1208"/>
              <a:ext cx="318" cy="22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Freeform 43"/>
            <p:cNvSpPr>
              <a:spLocks/>
            </p:cNvSpPr>
            <p:nvPr/>
          </p:nvSpPr>
          <p:spPr bwMode="auto">
            <a:xfrm>
              <a:off x="3833" y="935"/>
              <a:ext cx="680" cy="258"/>
            </a:xfrm>
            <a:custGeom>
              <a:avLst/>
              <a:gdLst>
                <a:gd name="T0" fmla="*/ 0 w 817"/>
                <a:gd name="T1" fmla="*/ 528 h 233"/>
                <a:gd name="T2" fmla="*/ 42 w 817"/>
                <a:gd name="T3" fmla="*/ 117 h 233"/>
                <a:gd name="T4" fmla="*/ 105 w 817"/>
                <a:gd name="T5" fmla="*/ 16 h 233"/>
                <a:gd name="T6" fmla="*/ 156 w 817"/>
                <a:gd name="T7" fmla="*/ 218 h 233"/>
                <a:gd name="T8" fmla="*/ 188 w 817"/>
                <a:gd name="T9" fmla="*/ 528 h 2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7"/>
                <a:gd name="T16" fmla="*/ 0 h 233"/>
                <a:gd name="T17" fmla="*/ 817 w 817"/>
                <a:gd name="T18" fmla="*/ 233 h 2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7" h="233">
                  <a:moveTo>
                    <a:pt x="0" y="233"/>
                  </a:moveTo>
                  <a:cubicBezTo>
                    <a:pt x="53" y="161"/>
                    <a:pt x="106" y="90"/>
                    <a:pt x="182" y="52"/>
                  </a:cubicBezTo>
                  <a:cubicBezTo>
                    <a:pt x="258" y="14"/>
                    <a:pt x="371" y="0"/>
                    <a:pt x="454" y="7"/>
                  </a:cubicBezTo>
                  <a:cubicBezTo>
                    <a:pt x="537" y="14"/>
                    <a:pt x="621" y="59"/>
                    <a:pt x="681" y="97"/>
                  </a:cubicBezTo>
                  <a:cubicBezTo>
                    <a:pt x="741" y="135"/>
                    <a:pt x="794" y="210"/>
                    <a:pt x="817" y="233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8" name="Freeform 44"/>
            <p:cNvSpPr>
              <a:spLocks/>
            </p:cNvSpPr>
            <p:nvPr/>
          </p:nvSpPr>
          <p:spPr bwMode="auto">
            <a:xfrm rot="10800000">
              <a:off x="3833" y="1228"/>
              <a:ext cx="680" cy="258"/>
            </a:xfrm>
            <a:custGeom>
              <a:avLst/>
              <a:gdLst>
                <a:gd name="T0" fmla="*/ 0 w 817"/>
                <a:gd name="T1" fmla="*/ 528 h 233"/>
                <a:gd name="T2" fmla="*/ 42 w 817"/>
                <a:gd name="T3" fmla="*/ 117 h 233"/>
                <a:gd name="T4" fmla="*/ 105 w 817"/>
                <a:gd name="T5" fmla="*/ 16 h 233"/>
                <a:gd name="T6" fmla="*/ 156 w 817"/>
                <a:gd name="T7" fmla="*/ 218 h 233"/>
                <a:gd name="T8" fmla="*/ 188 w 817"/>
                <a:gd name="T9" fmla="*/ 528 h 2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7"/>
                <a:gd name="T16" fmla="*/ 0 h 233"/>
                <a:gd name="T17" fmla="*/ 817 w 817"/>
                <a:gd name="T18" fmla="*/ 233 h 2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7" h="233">
                  <a:moveTo>
                    <a:pt x="0" y="233"/>
                  </a:moveTo>
                  <a:cubicBezTo>
                    <a:pt x="53" y="161"/>
                    <a:pt x="106" y="90"/>
                    <a:pt x="182" y="52"/>
                  </a:cubicBezTo>
                  <a:cubicBezTo>
                    <a:pt x="258" y="14"/>
                    <a:pt x="371" y="0"/>
                    <a:pt x="454" y="7"/>
                  </a:cubicBezTo>
                  <a:cubicBezTo>
                    <a:pt x="537" y="14"/>
                    <a:pt x="621" y="59"/>
                    <a:pt x="681" y="97"/>
                  </a:cubicBezTo>
                  <a:cubicBezTo>
                    <a:pt x="741" y="135"/>
                    <a:pt x="794" y="210"/>
                    <a:pt x="817" y="233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9" name="Rectangle 45"/>
            <p:cNvSpPr>
              <a:spLocks noChangeArrowheads="1"/>
            </p:cNvSpPr>
            <p:nvPr/>
          </p:nvSpPr>
          <p:spPr bwMode="auto">
            <a:xfrm>
              <a:off x="4468" y="1162"/>
              <a:ext cx="181" cy="136"/>
            </a:xfrm>
            <a:prstGeom prst="rect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0" name="Oval 46"/>
            <p:cNvSpPr>
              <a:spLocks noChangeArrowheads="1"/>
            </p:cNvSpPr>
            <p:nvPr/>
          </p:nvSpPr>
          <p:spPr bwMode="auto">
            <a:xfrm>
              <a:off x="3696" y="1117"/>
              <a:ext cx="228" cy="181"/>
            </a:xfrm>
            <a:prstGeom prst="ellipse">
              <a:avLst/>
            </a:prstGeom>
            <a:solidFill>
              <a:srgbClr val="008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21" name="Group 47"/>
          <p:cNvGrpSpPr>
            <a:grpSpLocks/>
          </p:cNvGrpSpPr>
          <p:nvPr/>
        </p:nvGrpSpPr>
        <p:grpSpPr bwMode="auto">
          <a:xfrm>
            <a:off x="3771899" y="321784"/>
            <a:ext cx="828897" cy="629129"/>
            <a:chOff x="521" y="890"/>
            <a:chExt cx="771" cy="545"/>
          </a:xfrm>
        </p:grpSpPr>
        <p:sp>
          <p:nvSpPr>
            <p:cNvPr id="22" name="Line 48"/>
            <p:cNvSpPr>
              <a:spLocks noChangeShapeType="1"/>
            </p:cNvSpPr>
            <p:nvPr/>
          </p:nvSpPr>
          <p:spPr bwMode="auto">
            <a:xfrm rot="10800000" flipH="1">
              <a:off x="521" y="1162"/>
              <a:ext cx="318" cy="22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Line 49"/>
            <p:cNvSpPr>
              <a:spLocks noChangeShapeType="1"/>
            </p:cNvSpPr>
            <p:nvPr/>
          </p:nvSpPr>
          <p:spPr bwMode="auto">
            <a:xfrm rot="14700000" flipH="1">
              <a:off x="501" y="935"/>
              <a:ext cx="318" cy="22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Line 50"/>
            <p:cNvSpPr>
              <a:spLocks noChangeShapeType="1"/>
            </p:cNvSpPr>
            <p:nvPr/>
          </p:nvSpPr>
          <p:spPr bwMode="auto">
            <a:xfrm flipH="1">
              <a:off x="974" y="935"/>
              <a:ext cx="318" cy="22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Line 51"/>
            <p:cNvSpPr>
              <a:spLocks noChangeShapeType="1"/>
            </p:cNvSpPr>
            <p:nvPr/>
          </p:nvSpPr>
          <p:spPr bwMode="auto">
            <a:xfrm rot="3900000" flipH="1">
              <a:off x="994" y="1162"/>
              <a:ext cx="318" cy="22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Rectangle 52"/>
            <p:cNvSpPr>
              <a:spLocks noChangeArrowheads="1"/>
            </p:cNvSpPr>
            <p:nvPr/>
          </p:nvSpPr>
          <p:spPr bwMode="auto">
            <a:xfrm>
              <a:off x="793" y="1071"/>
              <a:ext cx="227" cy="182"/>
            </a:xfrm>
            <a:prstGeom prst="rect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27" name="Group 53"/>
          <p:cNvGrpSpPr>
            <a:grpSpLocks/>
          </p:cNvGrpSpPr>
          <p:nvPr/>
        </p:nvGrpSpPr>
        <p:grpSpPr bwMode="auto">
          <a:xfrm>
            <a:off x="5164137" y="321784"/>
            <a:ext cx="828898" cy="629129"/>
            <a:chOff x="2064" y="981"/>
            <a:chExt cx="772" cy="545"/>
          </a:xfrm>
        </p:grpSpPr>
        <p:sp>
          <p:nvSpPr>
            <p:cNvPr id="28" name="Line 54"/>
            <p:cNvSpPr>
              <a:spLocks noChangeShapeType="1"/>
            </p:cNvSpPr>
            <p:nvPr/>
          </p:nvSpPr>
          <p:spPr bwMode="auto">
            <a:xfrm rot="10800000" flipH="1">
              <a:off x="2064" y="1253"/>
              <a:ext cx="318" cy="22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Line 55"/>
            <p:cNvSpPr>
              <a:spLocks noChangeShapeType="1"/>
            </p:cNvSpPr>
            <p:nvPr/>
          </p:nvSpPr>
          <p:spPr bwMode="auto">
            <a:xfrm rot="14700000" flipH="1">
              <a:off x="2044" y="1026"/>
              <a:ext cx="318" cy="22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Line 56"/>
            <p:cNvSpPr>
              <a:spLocks noChangeShapeType="1"/>
            </p:cNvSpPr>
            <p:nvPr/>
          </p:nvSpPr>
          <p:spPr bwMode="auto">
            <a:xfrm flipH="1">
              <a:off x="2518" y="1026"/>
              <a:ext cx="318" cy="22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Line 57"/>
            <p:cNvSpPr>
              <a:spLocks noChangeShapeType="1"/>
            </p:cNvSpPr>
            <p:nvPr/>
          </p:nvSpPr>
          <p:spPr bwMode="auto">
            <a:xfrm rot="3900000" flipH="1">
              <a:off x="2538" y="1253"/>
              <a:ext cx="318" cy="22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Oval 58"/>
            <p:cNvSpPr>
              <a:spLocks noChangeArrowheads="1"/>
            </p:cNvSpPr>
            <p:nvPr/>
          </p:nvSpPr>
          <p:spPr bwMode="auto">
            <a:xfrm>
              <a:off x="2336" y="1162"/>
              <a:ext cx="228" cy="181"/>
            </a:xfrm>
            <a:prstGeom prst="ellipse">
              <a:avLst/>
            </a:prstGeom>
            <a:solidFill>
              <a:srgbClr val="008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375242" y="1057872"/>
            <a:ext cx="2052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(on-shell approach)</a:t>
            </a:r>
          </a:p>
        </p:txBody>
      </p:sp>
      <p:sp>
        <p:nvSpPr>
          <p:cNvPr id="36" name="Footer Placeholder 3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56th Winter Meeting on Nuclear Physics, Bormio (Italy) 22-26 January, 2018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90550" y="1762155"/>
            <a:ext cx="75374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Resonance:</a:t>
            </a:r>
          </a:p>
          <a:p>
            <a:r>
              <a:rPr lang="en-US" sz="2000" dirty="0" smtClean="0"/>
              <a:t>➔ it is given by a pole of the </a:t>
            </a:r>
            <a:r>
              <a:rPr lang="en-US" sz="2000" dirty="0" err="1" smtClean="0"/>
              <a:t>unitarized</a:t>
            </a:r>
            <a:r>
              <a:rPr lang="en-US" sz="2000" dirty="0" smtClean="0"/>
              <a:t> amplitude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1333500" y="2806700"/>
            <a:ext cx="2184400" cy="1003300"/>
            <a:chOff x="3479800" y="2921000"/>
            <a:chExt cx="2184400" cy="1003300"/>
          </a:xfrm>
        </p:grpSpPr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479800" y="2921000"/>
              <a:ext cx="2184400" cy="1003300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102100" y="3276600"/>
              <a:ext cx="203200" cy="254000"/>
            </a:xfrm>
            <a:prstGeom prst="rect">
              <a:avLst/>
            </a:prstGeom>
          </p:spPr>
        </p:pic>
      </p:grpSp>
      <p:grpSp>
        <p:nvGrpSpPr>
          <p:cNvPr id="45" name="Group 44"/>
          <p:cNvGrpSpPr/>
          <p:nvPr/>
        </p:nvGrpSpPr>
        <p:grpSpPr>
          <a:xfrm>
            <a:off x="5130800" y="3663950"/>
            <a:ext cx="1803400" cy="495300"/>
            <a:chOff x="5892800" y="1670050"/>
            <a:chExt cx="1803400" cy="495300"/>
          </a:xfrm>
        </p:grpSpPr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892800" y="1670050"/>
              <a:ext cx="1701800" cy="469900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391400" y="1797050"/>
              <a:ext cx="304800" cy="292100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6121400" y="1911350"/>
              <a:ext cx="152400" cy="254000"/>
            </a:xfrm>
            <a:prstGeom prst="rect">
              <a:avLst/>
            </a:prstGeom>
          </p:spPr>
        </p:pic>
      </p:grpSp>
      <p:grpSp>
        <p:nvGrpSpPr>
          <p:cNvPr id="49" name="Group 48"/>
          <p:cNvGrpSpPr/>
          <p:nvPr/>
        </p:nvGrpSpPr>
        <p:grpSpPr>
          <a:xfrm>
            <a:off x="5130800" y="2851150"/>
            <a:ext cx="1562100" cy="533400"/>
            <a:chOff x="5778500" y="1263650"/>
            <a:chExt cx="1562100" cy="533400"/>
          </a:xfrm>
        </p:grpSpPr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778500" y="1263650"/>
              <a:ext cx="1422400" cy="533400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035800" y="1397000"/>
              <a:ext cx="304800" cy="292100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6121400" y="1435100"/>
              <a:ext cx="152400" cy="254000"/>
            </a:xfrm>
            <a:prstGeom prst="rect">
              <a:avLst/>
            </a:prstGeom>
          </p:spPr>
        </p:pic>
      </p:grpSp>
      <p:cxnSp>
        <p:nvCxnSpPr>
          <p:cNvPr id="53" name="Straight Arrow Connector 52"/>
          <p:cNvCxnSpPr/>
          <p:nvPr/>
        </p:nvCxnSpPr>
        <p:spPr>
          <a:xfrm flipV="1">
            <a:off x="3606800" y="3162300"/>
            <a:ext cx="1384300" cy="254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3606800" y="3619500"/>
            <a:ext cx="1384300" cy="2857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Oval 54"/>
          <p:cNvSpPr/>
          <p:nvPr/>
        </p:nvSpPr>
        <p:spPr>
          <a:xfrm>
            <a:off x="3124200" y="3384550"/>
            <a:ext cx="393700" cy="279400"/>
          </a:xfrm>
          <a:prstGeom prst="ellipse">
            <a:avLst/>
          </a:prstGeom>
          <a:noFill/>
          <a:ln w="190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538314" y="4208145"/>
            <a:ext cx="71851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Compositeness: </a:t>
            </a:r>
          </a:p>
          <a:p>
            <a:r>
              <a:rPr lang="en-US" sz="2000" dirty="0" smtClean="0"/>
              <a:t>➔ the amount of the meson-baryon component of the resonance</a:t>
            </a:r>
          </a:p>
        </p:txBody>
      </p:sp>
    </p:spTree>
    <p:extLst>
      <p:ext uri="{BB962C8B-B14F-4D97-AF65-F5344CB8AC3E}">
        <p14:creationId xmlns:p14="http://schemas.microsoft.com/office/powerpoint/2010/main" val="3128992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B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83" y="6079404"/>
            <a:ext cx="1275792" cy="763665"/>
          </a:xfrm>
          <a:prstGeom prst="rect">
            <a:avLst/>
          </a:prstGeom>
        </p:spPr>
      </p:pic>
      <p:pic>
        <p:nvPicPr>
          <p:cNvPr id="6" name="Picture 5" descr="logo_iccub_grand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323" y="6223222"/>
            <a:ext cx="1501362" cy="49825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58201" y="181410"/>
            <a:ext cx="7647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This simple model (and many others alike) generates the </a:t>
            </a:r>
            <a:r>
              <a:rPr lang="en-US" sz="2000" dirty="0" err="1" smtClean="0">
                <a:latin typeface="Symbol" charset="2"/>
                <a:cs typeface="Symbol" charset="2"/>
              </a:rPr>
              <a:t>L</a:t>
            </a:r>
            <a:r>
              <a:rPr lang="en-US" sz="2000" baseline="-25000" dirty="0" err="1" smtClean="0">
                <a:solidFill>
                  <a:srgbClr val="0000FF"/>
                </a:solidFill>
              </a:rPr>
              <a:t>c</a:t>
            </a:r>
            <a:r>
              <a:rPr lang="en-US" sz="2000" dirty="0" smtClean="0"/>
              <a:t>(2595) having as a double pole structure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8816" y="875342"/>
            <a:ext cx="3999220" cy="25208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0970" y="1618983"/>
            <a:ext cx="697846" cy="13844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561887"/>
            <a:ext cx="9144000" cy="2994682"/>
          </a:xfrm>
          <a:prstGeom prst="rect">
            <a:avLst/>
          </a:prstGeom>
        </p:spPr>
      </p:pic>
      <p:cxnSp>
        <p:nvCxnSpPr>
          <p:cNvPr id="10" name="Straight Arrow Connector 9"/>
          <p:cNvCxnSpPr>
            <a:stCxn id="12" idx="0"/>
          </p:cNvCxnSpPr>
          <p:nvPr/>
        </p:nvCxnSpPr>
        <p:spPr>
          <a:xfrm flipV="1">
            <a:off x="2124258" y="3182141"/>
            <a:ext cx="708603" cy="86359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16" idx="0"/>
          </p:cNvCxnSpPr>
          <p:nvPr/>
        </p:nvCxnSpPr>
        <p:spPr>
          <a:xfrm flipH="1" flipV="1">
            <a:off x="3098006" y="3182140"/>
            <a:ext cx="823302" cy="8762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-43270" y="3620228"/>
            <a:ext cx="23775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I=0, C=1, S=0, J</a:t>
            </a:r>
            <a:r>
              <a:rPr lang="en-US" sz="2000" baseline="30000" dirty="0" smtClean="0"/>
              <a:t>P</a:t>
            </a:r>
            <a:r>
              <a:rPr lang="en-US" sz="2000" dirty="0" smtClean="0"/>
              <a:t>=1/2</a:t>
            </a:r>
            <a:r>
              <a:rPr lang="en-US" sz="2800" baseline="30000" dirty="0" smtClean="0"/>
              <a:t>-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531041" y="3337851"/>
            <a:ext cx="33953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8000"/>
                </a:solidFill>
              </a:rPr>
              <a:t>G. </a:t>
            </a:r>
            <a:r>
              <a:rPr lang="en-US" sz="1400" b="1" dirty="0" err="1" smtClean="0">
                <a:solidFill>
                  <a:srgbClr val="008000"/>
                </a:solidFill>
              </a:rPr>
              <a:t>Montaña</a:t>
            </a:r>
            <a:r>
              <a:rPr lang="en-US" sz="1400" b="1" dirty="0" smtClean="0">
                <a:solidFill>
                  <a:srgbClr val="008000"/>
                </a:solidFill>
              </a:rPr>
              <a:t>, master thesis, Barcelona 2017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56th Winter Meeting on Nuclear Physics, Bormio (Italy) 22-26 January, 2018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619616" y="4045738"/>
            <a:ext cx="1009284" cy="381071"/>
          </a:xfrm>
          <a:prstGeom prst="ellipse">
            <a:avLst/>
          </a:prstGeom>
          <a:noFill/>
          <a:ln w="190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423016" y="4058368"/>
            <a:ext cx="996584" cy="381071"/>
          </a:xfrm>
          <a:prstGeom prst="ellipse">
            <a:avLst/>
          </a:prstGeom>
          <a:noFill/>
          <a:ln w="190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438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B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83" y="6093361"/>
            <a:ext cx="1275792" cy="763665"/>
          </a:xfrm>
          <a:prstGeom prst="rect">
            <a:avLst/>
          </a:prstGeom>
        </p:spPr>
      </p:pic>
      <p:pic>
        <p:nvPicPr>
          <p:cNvPr id="6" name="Picture 5" descr="logo_iccub_grand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323" y="6237179"/>
            <a:ext cx="1501362" cy="49825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1829" y="141191"/>
            <a:ext cx="72433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1F497D"/>
                </a:solidFill>
              </a:rPr>
              <a:t>Can we conclude tha</a:t>
            </a:r>
            <a:r>
              <a:rPr lang="en-US" sz="2000" dirty="0">
                <a:solidFill>
                  <a:srgbClr val="1F497D"/>
                </a:solidFill>
              </a:rPr>
              <a:t>t</a:t>
            </a:r>
            <a:r>
              <a:rPr lang="en-US" sz="2000" dirty="0" smtClean="0">
                <a:solidFill>
                  <a:srgbClr val="1F497D"/>
                </a:solidFill>
              </a:rPr>
              <a:t> the </a:t>
            </a:r>
            <a:r>
              <a:rPr lang="en-US" sz="2000" b="1" dirty="0" err="1" smtClean="0">
                <a:solidFill>
                  <a:srgbClr val="1F497D"/>
                </a:solidFill>
                <a:latin typeface="Symbol" charset="2"/>
                <a:cs typeface="Symbol" charset="2"/>
              </a:rPr>
              <a:t>L</a:t>
            </a:r>
            <a:r>
              <a:rPr lang="en-US" sz="2000" b="1" baseline="-25000" dirty="0" err="1" smtClean="0">
                <a:solidFill>
                  <a:srgbClr val="1F497D"/>
                </a:solidFill>
              </a:rPr>
              <a:t>c</a:t>
            </a:r>
            <a:r>
              <a:rPr lang="en-US" sz="2000" b="1" dirty="0" smtClean="0">
                <a:solidFill>
                  <a:srgbClr val="1F497D"/>
                </a:solidFill>
              </a:rPr>
              <a:t>(2595) </a:t>
            </a:r>
            <a:r>
              <a:rPr lang="en-US" sz="2000" dirty="0" smtClean="0">
                <a:solidFill>
                  <a:srgbClr val="1F497D"/>
                </a:solidFill>
              </a:rPr>
              <a:t>is essentially a DN bound state?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4615" y="537873"/>
            <a:ext cx="82980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Not in this case! </a:t>
            </a:r>
            <a:r>
              <a:rPr lang="en-US" sz="2000" dirty="0" smtClean="0"/>
              <a:t>In dealing with hadrons with a heavy quark, one must deal with </a:t>
            </a:r>
            <a:r>
              <a:rPr lang="en-US" sz="2000" b="1" dirty="0" smtClean="0"/>
              <a:t>Heavy Quark Spin Symmetry</a:t>
            </a:r>
            <a:r>
              <a:rPr lang="en-US" sz="2000" dirty="0" smtClean="0"/>
              <a:t> (HQSS</a:t>
            </a:r>
            <a:r>
              <a:rPr lang="en-US" sz="2000" dirty="0" smtClean="0"/>
              <a:t>). </a:t>
            </a:r>
            <a:r>
              <a:rPr lang="en-US" sz="2000" dirty="0" smtClean="0"/>
              <a:t>(M</a:t>
            </a:r>
            <a:r>
              <a:rPr lang="en-US" sz="2000" baseline="-25000" dirty="0" smtClean="0"/>
              <a:t>D</a:t>
            </a:r>
            <a:r>
              <a:rPr lang="en-US" sz="2000" dirty="0" smtClean="0"/>
              <a:t> ~ 1870 MeV    M</a:t>
            </a:r>
            <a:r>
              <a:rPr lang="en-US" sz="2000" baseline="-25000" dirty="0" smtClean="0"/>
              <a:t>D* </a:t>
            </a:r>
            <a:r>
              <a:rPr lang="en-US" sz="2000" dirty="0" smtClean="0"/>
              <a:t>~ 2010 MeV)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405070" y="1432316"/>
            <a:ext cx="69073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➔ SU(8) model (including </a:t>
            </a:r>
            <a:r>
              <a:rPr lang="en-US" sz="2000" b="1" dirty="0" smtClean="0"/>
              <a:t>vector</a:t>
            </a:r>
            <a:r>
              <a:rPr lang="en-US" sz="2000" dirty="0" smtClean="0"/>
              <a:t> mesons and </a:t>
            </a:r>
            <a:r>
              <a:rPr lang="en-US" sz="2000" b="1" dirty="0" err="1" smtClean="0"/>
              <a:t>decuplet</a:t>
            </a:r>
            <a:r>
              <a:rPr lang="en-US" sz="2000" dirty="0" smtClean="0"/>
              <a:t> baryons): </a:t>
            </a:r>
          </a:p>
        </p:txBody>
      </p:sp>
      <p:sp>
        <p:nvSpPr>
          <p:cNvPr id="7" name="Rectangle 6"/>
          <p:cNvSpPr/>
          <p:nvPr/>
        </p:nvSpPr>
        <p:spPr>
          <a:xfrm>
            <a:off x="2553762" y="1734365"/>
            <a:ext cx="554274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08000"/>
                </a:solidFill>
              </a:rPr>
              <a:t>C. </a:t>
            </a:r>
            <a:r>
              <a:rPr lang="en-US" sz="1400" b="1" dirty="0" err="1" smtClean="0">
                <a:solidFill>
                  <a:srgbClr val="008000"/>
                </a:solidFill>
              </a:rPr>
              <a:t>García-Recio</a:t>
            </a:r>
            <a:r>
              <a:rPr lang="en-US" sz="1400" b="1" dirty="0" smtClean="0">
                <a:solidFill>
                  <a:srgbClr val="008000"/>
                </a:solidFill>
              </a:rPr>
              <a:t> et </a:t>
            </a:r>
            <a:r>
              <a:rPr lang="en-US" sz="1400" b="1" dirty="0">
                <a:solidFill>
                  <a:srgbClr val="008000"/>
                </a:solidFill>
              </a:rPr>
              <a:t>al</a:t>
            </a:r>
            <a:r>
              <a:rPr lang="en-US" sz="1400" b="1" dirty="0" smtClean="0">
                <a:solidFill>
                  <a:srgbClr val="008000"/>
                </a:solidFill>
              </a:rPr>
              <a:t>., Phys. Rev. </a:t>
            </a:r>
            <a:r>
              <a:rPr lang="en-US" sz="1400" b="1" dirty="0">
                <a:solidFill>
                  <a:srgbClr val="008000"/>
                </a:solidFill>
              </a:rPr>
              <a:t>D 79, 054004 (2009)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3205" y="3698603"/>
            <a:ext cx="86182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➔ coupling </a:t>
            </a:r>
            <a:r>
              <a:rPr lang="en-US" sz="2000" dirty="0" err="1"/>
              <a:t>p</a:t>
            </a:r>
            <a:r>
              <a:rPr lang="en-US" sz="2000" dirty="0" err="1" smtClean="0"/>
              <a:t>seudoscalar</a:t>
            </a:r>
            <a:r>
              <a:rPr lang="en-US" sz="2000" dirty="0" smtClean="0"/>
              <a:t>–baryon with vector–baryon channels  (Box diagrams)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22164" y="4279732"/>
            <a:ext cx="9100658" cy="530758"/>
            <a:chOff x="-19701" y="4916986"/>
            <a:chExt cx="9100658" cy="530758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93225" y="4948523"/>
              <a:ext cx="1331240" cy="46304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506000" y="4925254"/>
              <a:ext cx="1091452" cy="512652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555587" y="4926824"/>
              <a:ext cx="1174138" cy="512652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729725" y="4936104"/>
              <a:ext cx="1182404" cy="487845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898174" y="4933523"/>
              <a:ext cx="1141063" cy="504383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025282" y="4926824"/>
              <a:ext cx="1074915" cy="520920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915089" y="4916986"/>
              <a:ext cx="1165868" cy="520920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-19701" y="4921136"/>
              <a:ext cx="1422195" cy="504383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>
            <a:xfrm>
              <a:off x="1318821" y="4936104"/>
              <a:ext cx="1151212" cy="475459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729725" y="4921137"/>
              <a:ext cx="1168449" cy="51677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-55821" y="1969534"/>
            <a:ext cx="9280061" cy="1204951"/>
            <a:chOff x="-139551" y="3016829"/>
            <a:chExt cx="9280061" cy="1204951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-139551" y="3016829"/>
              <a:ext cx="9280061" cy="1204951"/>
            </a:xfrm>
            <a:prstGeom prst="rect">
              <a:avLst/>
            </a:prstGeom>
          </p:spPr>
        </p:pic>
        <p:sp>
          <p:nvSpPr>
            <p:cNvPr id="29" name="Rectangle 28"/>
            <p:cNvSpPr/>
            <p:nvPr/>
          </p:nvSpPr>
          <p:spPr>
            <a:xfrm>
              <a:off x="5498263" y="3698543"/>
              <a:ext cx="1102442" cy="279133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395821" y="3698543"/>
              <a:ext cx="1102442" cy="279133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41865" y="4960462"/>
            <a:ext cx="9146454" cy="536528"/>
            <a:chOff x="0" y="5597716"/>
            <a:chExt cx="9146454" cy="536528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0" y="5598554"/>
              <a:ext cx="1397817" cy="493839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365170" y="5604140"/>
              <a:ext cx="1104862" cy="502210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465737" y="5597716"/>
              <a:ext cx="1213675" cy="518950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3665457" y="5598554"/>
              <a:ext cx="1171823" cy="535690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4746296" y="5606770"/>
              <a:ext cx="1263894" cy="527320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5942746" y="5604140"/>
              <a:ext cx="1096491" cy="477099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6955507" y="5598554"/>
              <a:ext cx="1180193" cy="527320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8058332" y="5612511"/>
              <a:ext cx="1088122" cy="502210"/>
            </a:xfrm>
            <a:prstGeom prst="rect">
              <a:avLst/>
            </a:prstGeom>
          </p:spPr>
        </p:pic>
      </p:grpSp>
      <p:sp>
        <p:nvSpPr>
          <p:cNvPr id="45" name="TextBox 44"/>
          <p:cNvSpPr txBox="1"/>
          <p:nvPr/>
        </p:nvSpPr>
        <p:spPr>
          <a:xfrm>
            <a:off x="1967653" y="5567491"/>
            <a:ext cx="54341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➔ The coupling DN – D</a:t>
            </a:r>
            <a:r>
              <a:rPr lang="en-US" sz="2000" baseline="30000" dirty="0" smtClean="0">
                <a:solidFill>
                  <a:srgbClr val="FF0000"/>
                </a:solidFill>
              </a:rPr>
              <a:t>*</a:t>
            </a:r>
            <a:r>
              <a:rPr lang="en-US" sz="2000" dirty="0" smtClean="0">
                <a:solidFill>
                  <a:srgbClr val="FF0000"/>
                </a:solidFill>
              </a:rPr>
              <a:t>N plays an important role</a:t>
            </a:r>
            <a:endParaRPr lang="en-US" sz="2000" dirty="0" smtClean="0"/>
          </a:p>
          <a:p>
            <a:r>
              <a:rPr lang="en-US" sz="2000" dirty="0" smtClean="0"/>
              <a:t>➔ The </a:t>
            </a:r>
            <a:r>
              <a:rPr lang="en-US" sz="2000" dirty="0" err="1" smtClean="0">
                <a:latin typeface="Symbol" charset="2"/>
                <a:cs typeface="Symbol" charset="2"/>
              </a:rPr>
              <a:t>L</a:t>
            </a:r>
            <a:r>
              <a:rPr lang="en-US" sz="2000" baseline="-25000" dirty="0" err="1" smtClean="0">
                <a:solidFill>
                  <a:srgbClr val="0000FF"/>
                </a:solidFill>
              </a:rPr>
              <a:t>c</a:t>
            </a:r>
            <a:r>
              <a:rPr lang="en-US" sz="2000" dirty="0" smtClean="0"/>
              <a:t>(2595) is a DN – D</a:t>
            </a:r>
            <a:r>
              <a:rPr lang="en-US" sz="2000" baseline="30000" dirty="0" smtClean="0"/>
              <a:t>*</a:t>
            </a:r>
            <a:r>
              <a:rPr lang="en-US" sz="2000" dirty="0" smtClean="0"/>
              <a:t>N molecule!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69775" y="1432316"/>
            <a:ext cx="9023686" cy="1953945"/>
          </a:xfrm>
          <a:prstGeom prst="roundRect">
            <a:avLst/>
          </a:prstGeom>
          <a:noFill/>
          <a:ln w="190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ounded Rectangle 46"/>
          <p:cNvSpPr/>
          <p:nvPr/>
        </p:nvSpPr>
        <p:spPr>
          <a:xfrm>
            <a:off x="83729" y="3698604"/>
            <a:ext cx="9014915" cy="1792688"/>
          </a:xfrm>
          <a:prstGeom prst="roundRect">
            <a:avLst/>
          </a:prstGeom>
          <a:noFill/>
          <a:ln w="190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3391451" y="3972316"/>
            <a:ext cx="55988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008000"/>
                </a:solidFill>
              </a:rPr>
              <a:t>W.H. </a:t>
            </a:r>
            <a:r>
              <a:rPr lang="en-US" sz="1400" b="1" dirty="0" smtClean="0">
                <a:solidFill>
                  <a:srgbClr val="008000"/>
                </a:solidFill>
              </a:rPr>
              <a:t>Liang,</a:t>
            </a:r>
            <a:r>
              <a:rPr lang="en-US" sz="1400" b="1" dirty="0">
                <a:solidFill>
                  <a:srgbClr val="008000"/>
                </a:solidFill>
              </a:rPr>
              <a:t> </a:t>
            </a:r>
            <a:r>
              <a:rPr lang="en-US" sz="1400" b="1" dirty="0" smtClean="0">
                <a:solidFill>
                  <a:srgbClr val="008000"/>
                </a:solidFill>
              </a:rPr>
              <a:t>T</a:t>
            </a:r>
            <a:r>
              <a:rPr lang="en-US" sz="1400" b="1" dirty="0">
                <a:solidFill>
                  <a:srgbClr val="008000"/>
                </a:solidFill>
              </a:rPr>
              <a:t>. </a:t>
            </a:r>
            <a:r>
              <a:rPr lang="en-US" sz="1400" b="1" dirty="0" smtClean="0">
                <a:solidFill>
                  <a:srgbClr val="008000"/>
                </a:solidFill>
              </a:rPr>
              <a:t>Uchino, </a:t>
            </a:r>
            <a:r>
              <a:rPr lang="en-US" sz="1400" b="1" dirty="0">
                <a:solidFill>
                  <a:srgbClr val="008000"/>
                </a:solidFill>
              </a:rPr>
              <a:t>C.W. </a:t>
            </a:r>
            <a:r>
              <a:rPr lang="en-US" sz="1400" b="1" dirty="0" smtClean="0">
                <a:solidFill>
                  <a:srgbClr val="008000"/>
                </a:solidFill>
              </a:rPr>
              <a:t>Xiao </a:t>
            </a:r>
            <a:r>
              <a:rPr lang="en-US" sz="1400" b="1" dirty="0">
                <a:solidFill>
                  <a:srgbClr val="008000"/>
                </a:solidFill>
              </a:rPr>
              <a:t>and E. </a:t>
            </a:r>
            <a:r>
              <a:rPr lang="en-US" sz="1400" b="1" dirty="0" err="1" smtClean="0">
                <a:solidFill>
                  <a:srgbClr val="008000"/>
                </a:solidFill>
              </a:rPr>
              <a:t>Oset</a:t>
            </a:r>
            <a:r>
              <a:rPr lang="en-US" sz="1400" b="1" dirty="0" smtClean="0">
                <a:solidFill>
                  <a:srgbClr val="008000"/>
                </a:solidFill>
              </a:rPr>
              <a:t>, </a:t>
            </a:r>
            <a:r>
              <a:rPr lang="tr-TR" sz="1400" b="1" dirty="0" err="1" smtClean="0">
                <a:solidFill>
                  <a:srgbClr val="008000"/>
                </a:solidFill>
              </a:rPr>
              <a:t>Eur</a:t>
            </a:r>
            <a:r>
              <a:rPr lang="tr-TR" sz="1400" b="1" dirty="0" smtClean="0">
                <a:solidFill>
                  <a:srgbClr val="008000"/>
                </a:solidFill>
              </a:rPr>
              <a:t>. </a:t>
            </a:r>
            <a:r>
              <a:rPr lang="tr-TR" sz="1400" b="1" dirty="0" err="1" smtClean="0">
                <a:solidFill>
                  <a:srgbClr val="008000"/>
                </a:solidFill>
              </a:rPr>
              <a:t>Phys</a:t>
            </a:r>
            <a:r>
              <a:rPr lang="tr-TR" sz="1400" b="1" dirty="0" smtClean="0">
                <a:solidFill>
                  <a:srgbClr val="008000"/>
                </a:solidFill>
              </a:rPr>
              <a:t>. J. A (2015) 51: 16</a:t>
            </a:r>
            <a:endParaRPr lang="en-US" sz="1400" b="1" dirty="0">
              <a:solidFill>
                <a:srgbClr val="008000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56th Winter Meeting on Nuclear Physics, Bormio (Italy) 22-26 January, 2018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57048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9" grpId="0"/>
      <p:bldP spid="45" grpId="0"/>
      <p:bldP spid="46" grpId="0" animBg="1"/>
      <p:bldP spid="47" grpId="0" animBg="1"/>
      <p:bldP spid="4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B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83" y="6079404"/>
            <a:ext cx="1275792" cy="763665"/>
          </a:xfrm>
          <a:prstGeom prst="rect">
            <a:avLst/>
          </a:prstGeom>
        </p:spPr>
      </p:pic>
      <p:pic>
        <p:nvPicPr>
          <p:cNvPr id="3" name="Picture 2" descr="logo_iccub_grand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323" y="6223222"/>
            <a:ext cx="1501362" cy="4982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83699" y="175346"/>
            <a:ext cx="4266721" cy="523220"/>
          </a:xfrm>
          <a:prstGeom prst="rect">
            <a:avLst/>
          </a:prstGeom>
          <a:noFill/>
          <a:ln w="25400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1F497D"/>
                </a:solidFill>
                <a:latin typeface="Calibri"/>
              </a:rPr>
              <a:t>The new </a:t>
            </a:r>
            <a:r>
              <a:rPr lang="en-US" sz="2800" b="1" dirty="0" err="1" smtClean="0">
                <a:solidFill>
                  <a:srgbClr val="1F497D"/>
                </a:solidFill>
                <a:latin typeface="Symbol" charset="2"/>
                <a:cs typeface="Symbol" charset="2"/>
              </a:rPr>
              <a:t>W</a:t>
            </a:r>
            <a:r>
              <a:rPr lang="en-US" sz="2800" b="1" baseline="-25000" dirty="0" err="1" smtClean="0">
                <a:solidFill>
                  <a:srgbClr val="1F497D"/>
                </a:solidFill>
                <a:latin typeface="Calibri"/>
              </a:rPr>
              <a:t>c</a:t>
            </a:r>
            <a:r>
              <a:rPr lang="en-US" sz="2800" b="1" dirty="0" err="1" smtClean="0">
                <a:solidFill>
                  <a:srgbClr val="1F497D"/>
                </a:solidFill>
                <a:latin typeface="Calibri"/>
              </a:rPr>
              <a:t>’s</a:t>
            </a:r>
            <a:r>
              <a:rPr lang="en-US" sz="2800" b="1" dirty="0" smtClean="0">
                <a:solidFill>
                  <a:srgbClr val="1F497D"/>
                </a:solidFill>
                <a:latin typeface="Calibri"/>
              </a:rPr>
              <a:t> seen at </a:t>
            </a:r>
            <a:r>
              <a:rPr lang="en-US" sz="2800" b="1" dirty="0" err="1" smtClean="0">
                <a:solidFill>
                  <a:srgbClr val="1F497D"/>
                </a:solidFill>
                <a:latin typeface="Calibri"/>
              </a:rPr>
              <a:t>LHCb</a:t>
            </a:r>
            <a:endParaRPr lang="en-US" sz="2800" b="1" dirty="0">
              <a:solidFill>
                <a:srgbClr val="1F497D"/>
              </a:solidFill>
              <a:latin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00" y="1349285"/>
            <a:ext cx="4060611" cy="36765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05912" y="1446592"/>
            <a:ext cx="4889015" cy="233928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63832" y="1046482"/>
            <a:ext cx="56289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08000"/>
                </a:solidFill>
              </a:rPr>
              <a:t>R. </a:t>
            </a:r>
            <a:r>
              <a:rPr lang="en-US" sz="1400" b="1" dirty="0" err="1">
                <a:solidFill>
                  <a:srgbClr val="008000"/>
                </a:solidFill>
              </a:rPr>
              <a:t>Aaij</a:t>
            </a:r>
            <a:r>
              <a:rPr lang="en-US" sz="1400" b="1" dirty="0">
                <a:solidFill>
                  <a:srgbClr val="008000"/>
                </a:solidFill>
              </a:rPr>
              <a:t> et al. (</a:t>
            </a:r>
            <a:r>
              <a:rPr lang="en-US" sz="1400" b="1" dirty="0" err="1">
                <a:solidFill>
                  <a:srgbClr val="008000"/>
                </a:solidFill>
              </a:rPr>
              <a:t>LHCb</a:t>
            </a:r>
            <a:r>
              <a:rPr lang="en-US" sz="1400" b="1" dirty="0">
                <a:solidFill>
                  <a:srgbClr val="008000"/>
                </a:solidFill>
              </a:rPr>
              <a:t> Collaboration), Phys. Rev. </a:t>
            </a:r>
            <a:r>
              <a:rPr lang="en-US" sz="1400" b="1" dirty="0" err="1">
                <a:solidFill>
                  <a:srgbClr val="008000"/>
                </a:solidFill>
              </a:rPr>
              <a:t>Lett</a:t>
            </a:r>
            <a:r>
              <a:rPr lang="en-US" sz="1400" b="1" dirty="0" smtClean="0">
                <a:solidFill>
                  <a:srgbClr val="008000"/>
                </a:solidFill>
              </a:rPr>
              <a:t>. 118</a:t>
            </a:r>
            <a:r>
              <a:rPr lang="en-US" sz="1400" b="1" dirty="0">
                <a:solidFill>
                  <a:srgbClr val="008000"/>
                </a:solidFill>
              </a:rPr>
              <a:t>, 182001 (2017).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56th Winter Meeting on Nuclear Physics, Bormio (Italy) 22-26 January, 2018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11900" y="1046482"/>
            <a:ext cx="11552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C=1, S=-2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4365368" y="3859071"/>
            <a:ext cx="4798740" cy="1631216"/>
            <a:chOff x="4365368" y="4010190"/>
            <a:chExt cx="4798740" cy="1631216"/>
          </a:xfrm>
        </p:grpSpPr>
        <p:sp>
          <p:nvSpPr>
            <p:cNvPr id="11" name="TextBox 10"/>
            <p:cNvSpPr txBox="1"/>
            <p:nvPr/>
          </p:nvSpPr>
          <p:spPr>
            <a:xfrm>
              <a:off x="4365368" y="4010190"/>
              <a:ext cx="4798740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Similarly as the P</a:t>
              </a:r>
              <a:r>
                <a:rPr lang="en-US" sz="2000" baseline="-25000" dirty="0" smtClean="0"/>
                <a:t>c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pentaquarks</a:t>
              </a:r>
              <a:r>
                <a:rPr lang="en-US" sz="2000" dirty="0" smtClean="0"/>
                <a:t>, it is plausible that some </a:t>
              </a:r>
              <a:r>
                <a:rPr lang="en-US" sz="2000" dirty="0" err="1" smtClean="0">
                  <a:latin typeface="Symbol" charset="2"/>
                  <a:cs typeface="Symbol" charset="2"/>
                </a:rPr>
                <a:t>W</a:t>
              </a:r>
              <a:r>
                <a:rPr lang="en-US" sz="2000" baseline="-25000" dirty="0" err="1" smtClean="0"/>
                <a:t>c</a:t>
              </a:r>
              <a:r>
                <a:rPr lang="en-US" sz="2000" dirty="0" err="1" smtClean="0"/>
                <a:t>’s</a:t>
              </a:r>
              <a:r>
                <a:rPr lang="en-US" sz="2000" dirty="0" smtClean="0"/>
                <a:t> can be obtained by adding a </a:t>
              </a:r>
              <a:r>
                <a:rPr lang="en-US" sz="2000" dirty="0" err="1" smtClean="0"/>
                <a:t>uu</a:t>
              </a:r>
              <a:r>
                <a:rPr lang="en-US" sz="2000" dirty="0" smtClean="0"/>
                <a:t> pair to the natural </a:t>
              </a:r>
              <a:r>
                <a:rPr lang="en-US" sz="2000" dirty="0" err="1" smtClean="0"/>
                <a:t>ssc</a:t>
              </a:r>
              <a:r>
                <a:rPr lang="en-US" sz="2000" dirty="0" smtClean="0"/>
                <a:t> content</a:t>
              </a:r>
            </a:p>
            <a:p>
              <a:r>
                <a:rPr lang="en-US" sz="2000" dirty="0" smtClean="0"/>
                <a:t>➔ the </a:t>
              </a:r>
              <a:r>
                <a:rPr lang="en-US" sz="2000" dirty="0" err="1" smtClean="0"/>
                <a:t>hadronization</a:t>
              </a:r>
              <a:r>
                <a:rPr lang="en-US" sz="2000" dirty="0" smtClean="0"/>
                <a:t> of the 5q system could lead to </a:t>
              </a:r>
              <a:r>
                <a:rPr lang="en-US" sz="2000" i="1" dirty="0" smtClean="0"/>
                <a:t>meson-baryon bound states</a:t>
              </a:r>
              <a:r>
                <a:rPr lang="en-US" sz="2000" dirty="0" smtClean="0"/>
                <a:t>. 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427494" y="4419600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_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141509" y="5246381"/>
            <a:ext cx="8022599" cy="951792"/>
            <a:chOff x="1141509" y="5246381"/>
            <a:chExt cx="8022599" cy="951792"/>
          </a:xfrm>
        </p:grpSpPr>
        <p:sp>
          <p:nvSpPr>
            <p:cNvPr id="17" name="TextBox 16"/>
            <p:cNvSpPr txBox="1"/>
            <p:nvPr/>
          </p:nvSpPr>
          <p:spPr>
            <a:xfrm>
              <a:off x="1141509" y="5490287"/>
              <a:ext cx="802259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➔ Moreover, the </a:t>
              </a:r>
              <a:r>
                <a:rPr lang="en-US" sz="2000" dirty="0" err="1" smtClean="0"/>
                <a:t>K</a:t>
              </a:r>
              <a:r>
                <a:rPr lang="en-US" sz="2000" dirty="0" err="1" smtClean="0">
                  <a:latin typeface="Symbol" charset="2"/>
                  <a:cs typeface="Symbol" charset="2"/>
                </a:rPr>
                <a:t>X</a:t>
              </a:r>
              <a:r>
                <a:rPr lang="en-US" sz="2000" baseline="-25000" dirty="0" err="1" smtClean="0"/>
                <a:t>c</a:t>
              </a:r>
              <a:r>
                <a:rPr lang="en-US" sz="2000" dirty="0" smtClean="0"/>
                <a:t> and </a:t>
              </a:r>
              <a:r>
                <a:rPr lang="en-US" sz="2000" dirty="0" err="1" smtClean="0"/>
                <a:t>K</a:t>
              </a:r>
              <a:r>
                <a:rPr lang="en-US" sz="2000" dirty="0" err="1" smtClean="0">
                  <a:latin typeface="Symbol" charset="2"/>
                  <a:cs typeface="Symbol" charset="2"/>
                </a:rPr>
                <a:t>X</a:t>
              </a:r>
              <a:r>
                <a:rPr lang="en-US" sz="2000" baseline="-25000" dirty="0" err="1" smtClean="0"/>
                <a:t>c</a:t>
              </a:r>
              <a:r>
                <a:rPr lang="en-US" sz="2000" dirty="0" smtClean="0"/>
                <a:t>’ thresholds, 2964 </a:t>
              </a:r>
              <a:r>
                <a:rPr lang="en-US" sz="2000" dirty="0" err="1" smtClean="0"/>
                <a:t>Mev</a:t>
              </a:r>
              <a:r>
                <a:rPr lang="en-US" sz="2000" dirty="0" smtClean="0"/>
                <a:t> and 3070 MeV, are in the energy range of interest.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878094" y="5246381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_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001794" y="5246381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_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34891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56th Winter Meeting on Nuclear Physics, Bormio (Italy) 22-26 January, 2018</a:t>
            </a:r>
            <a:endParaRPr lang="en-US"/>
          </a:p>
        </p:txBody>
      </p:sp>
      <p:pic>
        <p:nvPicPr>
          <p:cNvPr id="5" name="Picture 4" descr="UB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83" y="6079404"/>
            <a:ext cx="1275792" cy="763665"/>
          </a:xfrm>
          <a:prstGeom prst="rect">
            <a:avLst/>
          </a:prstGeom>
        </p:spPr>
      </p:pic>
      <p:pic>
        <p:nvPicPr>
          <p:cNvPr id="6" name="Picture 5" descr="logo_iccub_grand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323" y="6223222"/>
            <a:ext cx="1501362" cy="49825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00100" y="336490"/>
            <a:ext cx="67222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Except </a:t>
            </a:r>
            <a:r>
              <a:rPr lang="en-US" sz="2000" dirty="0" smtClean="0"/>
              <a:t>rare cases,  </a:t>
            </a:r>
            <a:r>
              <a:rPr lang="en-US" sz="2000" b="1" dirty="0"/>
              <a:t>q</a:t>
            </a:r>
            <a:r>
              <a:rPr lang="en-US" sz="2000" b="1" dirty="0" smtClean="0"/>
              <a:t>uark </a:t>
            </a:r>
            <a:r>
              <a:rPr lang="en-US" sz="2000" b="1" dirty="0" smtClean="0"/>
              <a:t>models </a:t>
            </a:r>
            <a:r>
              <a:rPr lang="en-US" sz="2000" dirty="0" smtClean="0"/>
              <a:t>have </a:t>
            </a:r>
            <a:r>
              <a:rPr lang="en-US" sz="2000" dirty="0" smtClean="0"/>
              <a:t>successfully described: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934409" y="784255"/>
            <a:ext cx="25493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Mesons:  </a:t>
            </a:r>
            <a:r>
              <a:rPr lang="en-US" sz="2400" dirty="0" err="1" smtClean="0"/>
              <a:t>qq</a:t>
            </a:r>
            <a:r>
              <a:rPr lang="en-US" sz="2400" dirty="0" smtClean="0"/>
              <a:t> states </a:t>
            </a:r>
            <a:endParaRPr lang="en-US" sz="24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2319506" y="6096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_</a:t>
            </a:r>
            <a:endParaRPr lang="en-US" sz="2000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4816161" y="741359"/>
            <a:ext cx="27439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B</a:t>
            </a:r>
            <a:r>
              <a:rPr lang="en-US" sz="2400" b="1" dirty="0" smtClean="0"/>
              <a:t>aryons:  </a:t>
            </a:r>
            <a:r>
              <a:rPr lang="en-US" sz="2400" dirty="0" err="1" smtClean="0"/>
              <a:t>qqq</a:t>
            </a:r>
            <a:r>
              <a:rPr lang="en-US" sz="2400" dirty="0" smtClean="0"/>
              <a:t> states </a:t>
            </a:r>
            <a:endParaRPr lang="en-US" sz="2400" dirty="0" smtClean="0"/>
          </a:p>
        </p:txBody>
      </p:sp>
      <p:grpSp>
        <p:nvGrpSpPr>
          <p:cNvPr id="13" name="Group 12"/>
          <p:cNvGrpSpPr/>
          <p:nvPr/>
        </p:nvGrpSpPr>
        <p:grpSpPr>
          <a:xfrm>
            <a:off x="5113291" y="1211652"/>
            <a:ext cx="1790700" cy="1803400"/>
            <a:chOff x="532979" y="1583468"/>
            <a:chExt cx="1790700" cy="1803400"/>
          </a:xfrm>
        </p:grpSpPr>
        <p:sp>
          <p:nvSpPr>
            <p:cNvPr id="14" name="Oval 13"/>
            <p:cNvSpPr/>
            <p:nvPr/>
          </p:nvSpPr>
          <p:spPr>
            <a:xfrm rot="349290">
              <a:off x="532979" y="1583468"/>
              <a:ext cx="1790700" cy="18034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effectLst/>
            <a:scene3d>
              <a:camera prst="orthographicFront"/>
              <a:lightRig rig="threePt" dir="t"/>
            </a:scene3d>
            <a:sp3d>
              <a:bevelT w="635000" h="635000"/>
              <a:bevelB w="635000" h="2540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 rot="349290">
              <a:off x="1129692" y="1681055"/>
              <a:ext cx="571500" cy="5588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254000" h="254000"/>
              <a:bevelB w="254000" h="2540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 rot="349290">
              <a:off x="728811" y="2482728"/>
              <a:ext cx="571500" cy="558800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254000" h="254000"/>
              <a:bevelB w="254000" h="2540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 rot="349290">
              <a:off x="1657827" y="2411490"/>
              <a:ext cx="571500" cy="558800"/>
            </a:xfrm>
            <a:prstGeom prst="ellipse">
              <a:avLst/>
            </a:prstGeom>
            <a:solidFill>
              <a:srgbClr val="008000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254000" h="254000"/>
              <a:bevelB w="254000" h="2540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" name="Group 17"/>
            <p:cNvGrpSpPr/>
            <p:nvPr/>
          </p:nvGrpSpPr>
          <p:grpSpPr>
            <a:xfrm rot="349290">
              <a:off x="1412572" y="1983338"/>
              <a:ext cx="549852" cy="590551"/>
              <a:chOff x="4356100" y="1866900"/>
              <a:chExt cx="368300" cy="342900"/>
            </a:xfrm>
          </p:grpSpPr>
          <p:cxnSp>
            <p:nvCxnSpPr>
              <p:cNvPr id="25" name="Curved Connector 24"/>
              <p:cNvCxnSpPr/>
              <p:nvPr/>
            </p:nvCxnSpPr>
            <p:spPr>
              <a:xfrm rot="16200000" flipH="1">
                <a:off x="4356100" y="1866900"/>
                <a:ext cx="190500" cy="190500"/>
              </a:xfrm>
              <a:prstGeom prst="curvedConnector3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Curved Connector 25"/>
              <p:cNvCxnSpPr/>
              <p:nvPr/>
            </p:nvCxnSpPr>
            <p:spPr>
              <a:xfrm rot="16200000" flipH="1">
                <a:off x="4533900" y="2019300"/>
                <a:ext cx="190500" cy="190500"/>
              </a:xfrm>
              <a:prstGeom prst="curvedConnector3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18"/>
            <p:cNvGrpSpPr/>
            <p:nvPr/>
          </p:nvGrpSpPr>
          <p:grpSpPr>
            <a:xfrm rot="14837585">
              <a:off x="902020" y="2047123"/>
              <a:ext cx="549852" cy="590551"/>
              <a:chOff x="4356100" y="1866900"/>
              <a:chExt cx="368300" cy="342900"/>
            </a:xfrm>
          </p:grpSpPr>
          <p:cxnSp>
            <p:nvCxnSpPr>
              <p:cNvPr id="23" name="Curved Connector 22"/>
              <p:cNvCxnSpPr/>
              <p:nvPr/>
            </p:nvCxnSpPr>
            <p:spPr>
              <a:xfrm rot="16200000" flipH="1">
                <a:off x="4356100" y="1866900"/>
                <a:ext cx="190500" cy="190500"/>
              </a:xfrm>
              <a:prstGeom prst="curvedConnector3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Curved Connector 23"/>
              <p:cNvCxnSpPr/>
              <p:nvPr/>
            </p:nvCxnSpPr>
            <p:spPr>
              <a:xfrm rot="16200000" flipH="1">
                <a:off x="4533900" y="2019300"/>
                <a:ext cx="190500" cy="190500"/>
              </a:xfrm>
              <a:prstGeom prst="curvedConnector3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Group 19"/>
            <p:cNvGrpSpPr/>
            <p:nvPr/>
          </p:nvGrpSpPr>
          <p:grpSpPr>
            <a:xfrm rot="7910996">
              <a:off x="1174286" y="2453160"/>
              <a:ext cx="549852" cy="590551"/>
              <a:chOff x="4356100" y="1866900"/>
              <a:chExt cx="368300" cy="342900"/>
            </a:xfrm>
          </p:grpSpPr>
          <p:cxnSp>
            <p:nvCxnSpPr>
              <p:cNvPr id="21" name="Curved Connector 20"/>
              <p:cNvCxnSpPr/>
              <p:nvPr/>
            </p:nvCxnSpPr>
            <p:spPr>
              <a:xfrm rot="16200000" flipH="1">
                <a:off x="4356100" y="1866900"/>
                <a:ext cx="190500" cy="190500"/>
              </a:xfrm>
              <a:prstGeom prst="curvedConnector3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Curved Connector 21"/>
              <p:cNvCxnSpPr/>
              <p:nvPr/>
            </p:nvCxnSpPr>
            <p:spPr>
              <a:xfrm rot="16200000" flipH="1">
                <a:off x="4533900" y="2019300"/>
                <a:ext cx="190500" cy="190500"/>
              </a:xfrm>
              <a:prstGeom prst="curvedConnector3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8" name="Oval 27"/>
          <p:cNvSpPr/>
          <p:nvPr/>
        </p:nvSpPr>
        <p:spPr>
          <a:xfrm rot="6945147">
            <a:off x="1369208" y="1519701"/>
            <a:ext cx="1380724" cy="13595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 w="635000" h="6350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 rot="6945147">
            <a:off x="2084189" y="1942224"/>
            <a:ext cx="571500" cy="558800"/>
          </a:xfrm>
          <a:prstGeom prst="ellipse">
            <a:avLst/>
          </a:prstGeom>
          <a:solidFill>
            <a:srgbClr val="B2211F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254000" h="254000"/>
            <a:bevelB w="254000" h="2540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 rot="6945147">
            <a:off x="1444094" y="1961452"/>
            <a:ext cx="571500" cy="558800"/>
          </a:xfrm>
          <a:prstGeom prst="ellipse">
            <a:avLst/>
          </a:prstGeom>
          <a:solidFill>
            <a:srgbClr val="23B7A8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254000" h="254000"/>
            <a:bevelB w="254000" h="2540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Curved Connector 30"/>
          <p:cNvCxnSpPr/>
          <p:nvPr/>
        </p:nvCxnSpPr>
        <p:spPr>
          <a:xfrm rot="10800000" flipV="1">
            <a:off x="1678734" y="2162657"/>
            <a:ext cx="426915" cy="121236"/>
          </a:xfrm>
          <a:prstGeom prst="curvedConnector3">
            <a:avLst>
              <a:gd name="adj1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Curved Connector 41"/>
          <p:cNvCxnSpPr/>
          <p:nvPr/>
        </p:nvCxnSpPr>
        <p:spPr>
          <a:xfrm rot="10800000">
            <a:off x="1994135" y="2162658"/>
            <a:ext cx="330842" cy="121237"/>
          </a:xfrm>
          <a:prstGeom prst="curvedConnector3">
            <a:avLst>
              <a:gd name="adj1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683270" y="3638867"/>
            <a:ext cx="771143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However, since the beginning of the </a:t>
            </a:r>
            <a:r>
              <a:rPr lang="en-US" sz="2000" dirty="0" err="1" smtClean="0"/>
              <a:t>millenium</a:t>
            </a:r>
            <a:r>
              <a:rPr lang="en-US" sz="2000" dirty="0" smtClean="0"/>
              <a:t>,  an increasing amount of data collected at Belle</a:t>
            </a:r>
            <a:r>
              <a:rPr lang="en-US" sz="2000" dirty="0"/>
              <a:t>, </a:t>
            </a:r>
            <a:r>
              <a:rPr lang="en-US" sz="2000" dirty="0" err="1"/>
              <a:t>BaBar</a:t>
            </a:r>
            <a:r>
              <a:rPr lang="en-US" sz="2000" dirty="0"/>
              <a:t>, </a:t>
            </a:r>
            <a:r>
              <a:rPr lang="en-US" sz="2000" dirty="0" err="1"/>
              <a:t>LHCb</a:t>
            </a:r>
            <a:r>
              <a:rPr lang="en-US" sz="2000" dirty="0"/>
              <a:t> and </a:t>
            </a:r>
            <a:r>
              <a:rPr lang="en-US" sz="2000" dirty="0" smtClean="0"/>
              <a:t>BESIII</a:t>
            </a:r>
            <a:r>
              <a:rPr lang="mr-IN" sz="2000" dirty="0" smtClean="0"/>
              <a:t>…</a:t>
            </a:r>
            <a:r>
              <a:rPr lang="en-US" sz="2000" dirty="0" smtClean="0"/>
              <a:t>, has provided evidence </a:t>
            </a:r>
            <a:r>
              <a:rPr lang="en-US" sz="2000" dirty="0"/>
              <a:t>for many new states which </a:t>
            </a:r>
            <a:r>
              <a:rPr lang="en-US" sz="2000" dirty="0" smtClean="0"/>
              <a:t>appear to </a:t>
            </a:r>
            <a:r>
              <a:rPr lang="en-US" sz="2000" dirty="0"/>
              <a:t>be inconsistent with the predictions of the </a:t>
            </a:r>
            <a:r>
              <a:rPr lang="en-US" sz="2000" dirty="0" smtClean="0"/>
              <a:t>quark model and find a better explanation as being </a:t>
            </a:r>
            <a:r>
              <a:rPr lang="en-US" sz="2000" b="1" dirty="0" smtClean="0"/>
              <a:t>multi-hadron states</a:t>
            </a:r>
          </a:p>
        </p:txBody>
      </p:sp>
    </p:spTree>
    <p:extLst>
      <p:ext uri="{BB962C8B-B14F-4D97-AF65-F5344CB8AC3E}">
        <p14:creationId xmlns:p14="http://schemas.microsoft.com/office/powerpoint/2010/main" val="33176430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55142" y="175346"/>
            <a:ext cx="5192923" cy="523220"/>
          </a:xfrm>
          <a:prstGeom prst="rect">
            <a:avLst/>
          </a:prstGeom>
          <a:noFill/>
          <a:ln w="25400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1F497D"/>
                </a:solidFill>
                <a:latin typeface="Calibri"/>
              </a:rPr>
              <a:t>Possible interpretation: </a:t>
            </a:r>
            <a:r>
              <a:rPr lang="en-US" sz="2800" b="1" dirty="0" err="1" smtClean="0">
                <a:solidFill>
                  <a:srgbClr val="1F497D"/>
                </a:solidFill>
                <a:latin typeface="Calibri"/>
              </a:rPr>
              <a:t>css</a:t>
            </a:r>
            <a:r>
              <a:rPr lang="en-US" sz="2800" b="1" dirty="0" smtClean="0">
                <a:solidFill>
                  <a:srgbClr val="1F497D"/>
                </a:solidFill>
                <a:latin typeface="Calibri"/>
              </a:rPr>
              <a:t> states</a:t>
            </a:r>
            <a:endParaRPr lang="en-US" sz="2800" b="1" dirty="0">
              <a:solidFill>
                <a:srgbClr val="1F497D"/>
              </a:solidFill>
              <a:latin typeface="Calibri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532979" y="1354868"/>
            <a:ext cx="1790700" cy="1803400"/>
            <a:chOff x="532979" y="1583468"/>
            <a:chExt cx="1790700" cy="1803400"/>
          </a:xfrm>
        </p:grpSpPr>
        <p:sp>
          <p:nvSpPr>
            <p:cNvPr id="7" name="Oval 6"/>
            <p:cNvSpPr/>
            <p:nvPr/>
          </p:nvSpPr>
          <p:spPr>
            <a:xfrm rot="349290">
              <a:off x="532979" y="1583468"/>
              <a:ext cx="1790700" cy="18034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effectLst/>
            <a:scene3d>
              <a:camera prst="orthographicFront"/>
              <a:lightRig rig="threePt" dir="t"/>
            </a:scene3d>
            <a:sp3d>
              <a:bevelT w="635000" h="635000"/>
              <a:bevelB w="635000" h="2540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 rot="349290">
              <a:off x="1129692" y="1681055"/>
              <a:ext cx="571500" cy="5588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254000" h="254000"/>
              <a:bevelB w="254000" h="2540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 rot="349290">
              <a:off x="728811" y="2482728"/>
              <a:ext cx="571500" cy="558800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254000" h="254000"/>
              <a:bevelB w="254000" h="2540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 rot="349290">
              <a:off x="1657827" y="2411490"/>
              <a:ext cx="571500" cy="558800"/>
            </a:xfrm>
            <a:prstGeom prst="ellipse">
              <a:avLst/>
            </a:prstGeom>
            <a:solidFill>
              <a:srgbClr val="008000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254000" h="254000"/>
              <a:bevelB w="254000" h="2540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" name="Group 18"/>
            <p:cNvGrpSpPr/>
            <p:nvPr/>
          </p:nvGrpSpPr>
          <p:grpSpPr>
            <a:xfrm rot="349290">
              <a:off x="1412572" y="1983338"/>
              <a:ext cx="549852" cy="590551"/>
              <a:chOff x="4356100" y="1866900"/>
              <a:chExt cx="368300" cy="342900"/>
            </a:xfrm>
          </p:grpSpPr>
          <p:cxnSp>
            <p:nvCxnSpPr>
              <p:cNvPr id="16" name="Curved Connector 15"/>
              <p:cNvCxnSpPr/>
              <p:nvPr/>
            </p:nvCxnSpPr>
            <p:spPr>
              <a:xfrm rot="16200000" flipH="1">
                <a:off x="4356100" y="1866900"/>
                <a:ext cx="190500" cy="190500"/>
              </a:xfrm>
              <a:prstGeom prst="curvedConnector3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Curved Connector 17"/>
              <p:cNvCxnSpPr/>
              <p:nvPr/>
            </p:nvCxnSpPr>
            <p:spPr>
              <a:xfrm rot="16200000" flipH="1">
                <a:off x="4533900" y="2019300"/>
                <a:ext cx="190500" cy="190500"/>
              </a:xfrm>
              <a:prstGeom prst="curvedConnector3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Group 19"/>
            <p:cNvGrpSpPr/>
            <p:nvPr/>
          </p:nvGrpSpPr>
          <p:grpSpPr>
            <a:xfrm rot="14837585">
              <a:off x="902020" y="2047123"/>
              <a:ext cx="549852" cy="590551"/>
              <a:chOff x="4356100" y="1866900"/>
              <a:chExt cx="368300" cy="342900"/>
            </a:xfrm>
          </p:grpSpPr>
          <p:cxnSp>
            <p:nvCxnSpPr>
              <p:cNvPr id="21" name="Curved Connector 20"/>
              <p:cNvCxnSpPr/>
              <p:nvPr/>
            </p:nvCxnSpPr>
            <p:spPr>
              <a:xfrm rot="16200000" flipH="1">
                <a:off x="4356100" y="1866900"/>
                <a:ext cx="190500" cy="190500"/>
              </a:xfrm>
              <a:prstGeom prst="curvedConnector3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Curved Connector 21"/>
              <p:cNvCxnSpPr/>
              <p:nvPr/>
            </p:nvCxnSpPr>
            <p:spPr>
              <a:xfrm rot="16200000" flipH="1">
                <a:off x="4533900" y="2019300"/>
                <a:ext cx="190500" cy="190500"/>
              </a:xfrm>
              <a:prstGeom prst="curvedConnector3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oup 22"/>
            <p:cNvGrpSpPr/>
            <p:nvPr/>
          </p:nvGrpSpPr>
          <p:grpSpPr>
            <a:xfrm rot="7910996">
              <a:off x="1174286" y="2453160"/>
              <a:ext cx="549852" cy="590551"/>
              <a:chOff x="4356100" y="1866900"/>
              <a:chExt cx="368300" cy="342900"/>
            </a:xfrm>
          </p:grpSpPr>
          <p:cxnSp>
            <p:nvCxnSpPr>
              <p:cNvPr id="24" name="Curved Connector 23"/>
              <p:cNvCxnSpPr/>
              <p:nvPr/>
            </p:nvCxnSpPr>
            <p:spPr>
              <a:xfrm rot="16200000" flipH="1">
                <a:off x="4356100" y="1866900"/>
                <a:ext cx="190500" cy="190500"/>
              </a:xfrm>
              <a:prstGeom prst="curvedConnector3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Curved Connector 24"/>
              <p:cNvCxnSpPr/>
              <p:nvPr/>
            </p:nvCxnSpPr>
            <p:spPr>
              <a:xfrm rot="16200000" flipH="1">
                <a:off x="4533900" y="2019300"/>
                <a:ext cx="190500" cy="190500"/>
              </a:xfrm>
              <a:prstGeom prst="curvedConnector3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1" name="TextBox 40"/>
          <p:cNvSpPr txBox="1"/>
          <p:nvPr/>
        </p:nvSpPr>
        <p:spPr>
          <a:xfrm>
            <a:off x="3530600" y="917080"/>
            <a:ext cx="4965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Quark models </a:t>
            </a:r>
            <a:r>
              <a:rPr lang="en-US" sz="2000" dirty="0" smtClean="0"/>
              <a:t>have been revisited after the </a:t>
            </a:r>
            <a:r>
              <a:rPr lang="en-US" sz="2000" dirty="0" err="1" smtClean="0"/>
              <a:t>LHCb</a:t>
            </a:r>
            <a:r>
              <a:rPr lang="en-US" sz="2000" dirty="0" smtClean="0"/>
              <a:t> discovery of the 5 </a:t>
            </a:r>
            <a:r>
              <a:rPr lang="en-US" sz="2000" dirty="0" err="1" smtClean="0">
                <a:latin typeface="Symbol" charset="2"/>
                <a:cs typeface="Symbol" charset="2"/>
              </a:rPr>
              <a:t>W</a:t>
            </a:r>
            <a:r>
              <a:rPr lang="en-US" sz="2000" baseline="-25000" dirty="0" err="1" smtClean="0"/>
              <a:t>c</a:t>
            </a:r>
            <a:r>
              <a:rPr lang="en-US" sz="2000" dirty="0" smtClean="0"/>
              <a:t> states decaying into K</a:t>
            </a:r>
            <a:r>
              <a:rPr lang="en-US" sz="2000" baseline="30000" dirty="0" smtClean="0"/>
              <a:t>-</a:t>
            </a:r>
            <a:r>
              <a:rPr lang="en-US" sz="2000" dirty="0" err="1" smtClean="0">
                <a:latin typeface="Symbol" charset="2"/>
                <a:cs typeface="Symbol" charset="2"/>
              </a:rPr>
              <a:t>X</a:t>
            </a:r>
            <a:r>
              <a:rPr lang="en-US" sz="2000" baseline="-25000" dirty="0" err="1" smtClean="0"/>
              <a:t>c</a:t>
            </a:r>
            <a:r>
              <a:rPr lang="en-US" sz="2000" baseline="30000" dirty="0" smtClean="0"/>
              <a:t>+</a:t>
            </a:r>
            <a:r>
              <a:rPr lang="en-US" sz="2000" dirty="0" smtClean="0"/>
              <a:t> pairs.</a:t>
            </a:r>
            <a:endParaRPr lang="en-US" sz="2000" dirty="0"/>
          </a:p>
        </p:txBody>
      </p:sp>
      <p:sp>
        <p:nvSpPr>
          <p:cNvPr id="42" name="TextBox 41"/>
          <p:cNvSpPr txBox="1"/>
          <p:nvPr/>
        </p:nvSpPr>
        <p:spPr>
          <a:xfrm>
            <a:off x="3530600" y="1883560"/>
            <a:ext cx="4991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 heavy quark </a:t>
            </a:r>
            <a:r>
              <a:rPr lang="de-DE" sz="2000" dirty="0" smtClean="0"/>
              <a:t>(</a:t>
            </a:r>
            <a:r>
              <a:rPr lang="de-DE" sz="2000" i="1" dirty="0" smtClean="0"/>
              <a:t>c</a:t>
            </a:r>
            <a:r>
              <a:rPr lang="de-DE" sz="2000" dirty="0" smtClean="0"/>
              <a:t>) </a:t>
            </a:r>
            <a:r>
              <a:rPr lang="de-DE" sz="2000" dirty="0" err="1" smtClean="0"/>
              <a:t>and</a:t>
            </a:r>
            <a:r>
              <a:rPr lang="de-DE" sz="2000" dirty="0" smtClean="0"/>
              <a:t> 2 light </a:t>
            </a:r>
            <a:r>
              <a:rPr lang="de-DE" sz="2000" dirty="0" err="1" smtClean="0"/>
              <a:t>quarks</a:t>
            </a:r>
            <a:r>
              <a:rPr lang="de-DE" sz="2000" dirty="0" smtClean="0"/>
              <a:t> (</a:t>
            </a:r>
            <a:r>
              <a:rPr lang="de-DE" sz="2000" i="1" dirty="0" err="1" smtClean="0"/>
              <a:t>ss</a:t>
            </a:r>
            <a:r>
              <a:rPr lang="de-DE" sz="2000" dirty="0" smtClean="0"/>
              <a:t>):</a:t>
            </a:r>
          </a:p>
        </p:txBody>
      </p:sp>
      <p:sp>
        <p:nvSpPr>
          <p:cNvPr id="45" name="Rectangle 44"/>
          <p:cNvSpPr/>
          <p:nvPr/>
        </p:nvSpPr>
        <p:spPr>
          <a:xfrm>
            <a:off x="2649893" y="2505705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➜  </a:t>
            </a:r>
            <a:endParaRPr lang="en-US" dirty="0"/>
          </a:p>
        </p:txBody>
      </p:sp>
      <p:sp>
        <p:nvSpPr>
          <p:cNvPr id="46" name="Rectangle 45"/>
          <p:cNvSpPr/>
          <p:nvPr/>
        </p:nvSpPr>
        <p:spPr>
          <a:xfrm>
            <a:off x="2744837" y="2833704"/>
            <a:ext cx="59927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err="1" smtClean="0">
                <a:solidFill>
                  <a:srgbClr val="008000"/>
                </a:solidFill>
              </a:rPr>
              <a:t>M.Karliner</a:t>
            </a:r>
            <a:r>
              <a:rPr lang="en-US" sz="1400" b="1" dirty="0" smtClean="0">
                <a:solidFill>
                  <a:srgbClr val="008000"/>
                </a:solidFill>
              </a:rPr>
              <a:t> </a:t>
            </a:r>
            <a:r>
              <a:rPr lang="en-US" sz="1400" b="1" dirty="0">
                <a:solidFill>
                  <a:srgbClr val="008000"/>
                </a:solidFill>
              </a:rPr>
              <a:t>and </a:t>
            </a:r>
            <a:r>
              <a:rPr lang="en-US" sz="1400" b="1" dirty="0" err="1" smtClean="0">
                <a:solidFill>
                  <a:srgbClr val="008000"/>
                </a:solidFill>
              </a:rPr>
              <a:t>J.L.Rosner</a:t>
            </a:r>
            <a:r>
              <a:rPr lang="en-US" sz="1400" b="1" dirty="0" smtClean="0">
                <a:solidFill>
                  <a:srgbClr val="008000"/>
                </a:solidFill>
              </a:rPr>
              <a:t>, PRD95, 114012 </a:t>
            </a:r>
            <a:r>
              <a:rPr lang="en-US" sz="1400" b="1" dirty="0">
                <a:solidFill>
                  <a:srgbClr val="008000"/>
                </a:solidFill>
              </a:rPr>
              <a:t>(</a:t>
            </a:r>
            <a:r>
              <a:rPr lang="en-US" sz="1400" b="1" dirty="0" smtClean="0">
                <a:solidFill>
                  <a:srgbClr val="008000"/>
                </a:solidFill>
              </a:rPr>
              <a:t>2017)[</a:t>
            </a:r>
            <a:r>
              <a:rPr lang="en-US" sz="1400" b="1" dirty="0">
                <a:solidFill>
                  <a:srgbClr val="008000"/>
                </a:solidFill>
              </a:rPr>
              <a:t>arXiv:1703.07774 [</a:t>
            </a:r>
            <a:r>
              <a:rPr lang="en-US" sz="1400" b="1" dirty="0" err="1">
                <a:solidFill>
                  <a:srgbClr val="008000"/>
                </a:solidFill>
              </a:rPr>
              <a:t>hep-ph</a:t>
            </a:r>
            <a:r>
              <a:rPr lang="en-US" sz="1400" b="1" dirty="0">
                <a:solidFill>
                  <a:srgbClr val="008000"/>
                </a:solidFill>
              </a:rPr>
              <a:t>]</a:t>
            </a:r>
            <a:r>
              <a:rPr lang="en-US" sz="1400" b="1" dirty="0" smtClean="0">
                <a:solidFill>
                  <a:srgbClr val="008000"/>
                </a:solidFill>
              </a:rPr>
              <a:t>]  </a:t>
            </a:r>
          </a:p>
          <a:p>
            <a:r>
              <a:rPr lang="en-US" sz="1400" b="1" dirty="0" err="1" smtClean="0">
                <a:solidFill>
                  <a:srgbClr val="008000"/>
                </a:solidFill>
              </a:rPr>
              <a:t>W.Wang</a:t>
            </a:r>
            <a:r>
              <a:rPr lang="en-US" sz="1400" b="1" dirty="0" smtClean="0">
                <a:solidFill>
                  <a:srgbClr val="008000"/>
                </a:solidFill>
              </a:rPr>
              <a:t> </a:t>
            </a:r>
            <a:r>
              <a:rPr lang="en-US" sz="1400" b="1" dirty="0">
                <a:solidFill>
                  <a:srgbClr val="008000"/>
                </a:solidFill>
              </a:rPr>
              <a:t>and </a:t>
            </a:r>
            <a:r>
              <a:rPr lang="en-US" sz="1400" b="1" dirty="0" err="1" smtClean="0">
                <a:solidFill>
                  <a:srgbClr val="008000"/>
                </a:solidFill>
              </a:rPr>
              <a:t>R.L.Zhu</a:t>
            </a:r>
            <a:r>
              <a:rPr lang="en-US" sz="1400" b="1" dirty="0" smtClean="0">
                <a:solidFill>
                  <a:srgbClr val="008000"/>
                </a:solidFill>
              </a:rPr>
              <a:t>, PRD96, </a:t>
            </a:r>
            <a:r>
              <a:rPr lang="en-US" sz="1400" b="1" dirty="0">
                <a:solidFill>
                  <a:srgbClr val="008000"/>
                </a:solidFill>
              </a:rPr>
              <a:t>014024 (2017) </a:t>
            </a:r>
            <a:r>
              <a:rPr lang="en-US" sz="1400" b="1" dirty="0" smtClean="0">
                <a:solidFill>
                  <a:srgbClr val="008000"/>
                </a:solidFill>
              </a:rPr>
              <a:t>[</a:t>
            </a:r>
            <a:r>
              <a:rPr lang="en-US" sz="1400" b="1" dirty="0">
                <a:solidFill>
                  <a:srgbClr val="008000"/>
                </a:solidFill>
              </a:rPr>
              <a:t>arXiv:1704.00179 [</a:t>
            </a:r>
            <a:r>
              <a:rPr lang="en-US" sz="1400" b="1" dirty="0" err="1">
                <a:solidFill>
                  <a:srgbClr val="008000"/>
                </a:solidFill>
              </a:rPr>
              <a:t>hep-ph</a:t>
            </a:r>
            <a:r>
              <a:rPr lang="en-US" sz="1400" b="1" dirty="0">
                <a:solidFill>
                  <a:srgbClr val="008000"/>
                </a:solidFill>
              </a:rPr>
              <a:t>]</a:t>
            </a:r>
            <a:r>
              <a:rPr lang="en-US" sz="1400" b="1" dirty="0" smtClean="0">
                <a:solidFill>
                  <a:srgbClr val="008000"/>
                </a:solidFill>
              </a:rPr>
              <a:t>]</a:t>
            </a:r>
          </a:p>
          <a:p>
            <a:r>
              <a:rPr lang="en-US" sz="1400" b="1" dirty="0" err="1" smtClean="0">
                <a:solidFill>
                  <a:srgbClr val="008000"/>
                </a:solidFill>
              </a:rPr>
              <a:t>Z.G.Wang</a:t>
            </a:r>
            <a:r>
              <a:rPr lang="en-US" sz="1400" b="1" dirty="0">
                <a:solidFill>
                  <a:srgbClr val="008000"/>
                </a:solidFill>
              </a:rPr>
              <a:t>, </a:t>
            </a:r>
            <a:r>
              <a:rPr lang="en-US" sz="1400" b="1" dirty="0" smtClean="0">
                <a:solidFill>
                  <a:srgbClr val="008000"/>
                </a:solidFill>
              </a:rPr>
              <a:t>EPJC 77, 325 </a:t>
            </a:r>
            <a:r>
              <a:rPr lang="en-US" sz="1400" b="1" dirty="0">
                <a:solidFill>
                  <a:srgbClr val="008000"/>
                </a:solidFill>
              </a:rPr>
              <a:t>(</a:t>
            </a:r>
            <a:r>
              <a:rPr lang="en-US" sz="1400" b="1" dirty="0" smtClean="0">
                <a:solidFill>
                  <a:srgbClr val="008000"/>
                </a:solidFill>
              </a:rPr>
              <a:t>2017 [</a:t>
            </a:r>
            <a:r>
              <a:rPr lang="en-US" sz="1400" b="1" dirty="0">
                <a:solidFill>
                  <a:srgbClr val="008000"/>
                </a:solidFill>
              </a:rPr>
              <a:t>arXiv:1704.01854 [</a:t>
            </a:r>
            <a:r>
              <a:rPr lang="en-US" sz="1400" b="1" dirty="0" err="1">
                <a:solidFill>
                  <a:srgbClr val="008000"/>
                </a:solidFill>
              </a:rPr>
              <a:t>hep-ph</a:t>
            </a:r>
            <a:r>
              <a:rPr lang="en-US" sz="1400" b="1" dirty="0">
                <a:solidFill>
                  <a:srgbClr val="008000"/>
                </a:solidFill>
              </a:rPr>
              <a:t>]</a:t>
            </a:r>
            <a:r>
              <a:rPr lang="en-US" sz="1400" b="1" dirty="0" smtClean="0">
                <a:solidFill>
                  <a:srgbClr val="008000"/>
                </a:solidFill>
              </a:rPr>
              <a:t>]</a:t>
            </a:r>
          </a:p>
          <a:p>
            <a:r>
              <a:rPr lang="en-US" sz="1400" b="1" dirty="0" err="1" smtClean="0">
                <a:solidFill>
                  <a:srgbClr val="008000"/>
                </a:solidFill>
              </a:rPr>
              <a:t>B.Chen</a:t>
            </a:r>
            <a:r>
              <a:rPr lang="en-US" sz="1400" b="1" dirty="0" smtClean="0">
                <a:solidFill>
                  <a:srgbClr val="008000"/>
                </a:solidFill>
              </a:rPr>
              <a:t> </a:t>
            </a:r>
            <a:r>
              <a:rPr lang="en-US" sz="1400" b="1" dirty="0">
                <a:solidFill>
                  <a:srgbClr val="008000"/>
                </a:solidFill>
              </a:rPr>
              <a:t>and </a:t>
            </a:r>
            <a:r>
              <a:rPr lang="en-US" sz="1400" b="1" dirty="0" err="1" smtClean="0">
                <a:solidFill>
                  <a:srgbClr val="008000"/>
                </a:solidFill>
              </a:rPr>
              <a:t>X.Liu</a:t>
            </a:r>
            <a:r>
              <a:rPr lang="en-US" sz="1400" b="1" dirty="0" smtClean="0">
                <a:solidFill>
                  <a:srgbClr val="008000"/>
                </a:solidFill>
              </a:rPr>
              <a:t> [arXiv</a:t>
            </a:r>
            <a:r>
              <a:rPr lang="en-US" sz="1400" b="1" dirty="0">
                <a:solidFill>
                  <a:srgbClr val="008000"/>
                </a:solidFill>
              </a:rPr>
              <a:t>:1704.02583 [</a:t>
            </a:r>
            <a:r>
              <a:rPr lang="en-US" sz="1400" b="1" dirty="0" err="1">
                <a:solidFill>
                  <a:srgbClr val="008000"/>
                </a:solidFill>
              </a:rPr>
              <a:t>hep-ph</a:t>
            </a:r>
            <a:r>
              <a:rPr lang="en-US" sz="1400" b="1" dirty="0" smtClean="0">
                <a:solidFill>
                  <a:srgbClr val="008000"/>
                </a:solidFill>
              </a:rPr>
              <a:t>]]  </a:t>
            </a:r>
            <a:endParaRPr lang="en-US" sz="1400" b="1" dirty="0">
              <a:solidFill>
                <a:srgbClr val="008000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2959100" y="2435496"/>
            <a:ext cx="6350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/>
              <a:t>1P-wave orbital </a:t>
            </a:r>
            <a:r>
              <a:rPr lang="de-DE" sz="2000" dirty="0" err="1"/>
              <a:t>excitations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i="1" dirty="0" err="1"/>
              <a:t>ss</a:t>
            </a:r>
            <a:r>
              <a:rPr lang="de-DE" sz="2000" i="1" dirty="0"/>
              <a:t> </a:t>
            </a:r>
            <a:r>
              <a:rPr lang="de-DE" sz="2000" dirty="0" smtClean="0"/>
              <a:t>pair </a:t>
            </a:r>
            <a:r>
              <a:rPr lang="de-DE" sz="2000" dirty="0" err="1" smtClean="0"/>
              <a:t>w.r.t</a:t>
            </a:r>
            <a:r>
              <a:rPr lang="de-DE" sz="2000" dirty="0" smtClean="0"/>
              <a:t>. </a:t>
            </a:r>
            <a:r>
              <a:rPr lang="de-DE" sz="2000" dirty="0" err="1" smtClean="0"/>
              <a:t>the</a:t>
            </a:r>
            <a:r>
              <a:rPr lang="de-DE" sz="2000" dirty="0" smtClean="0"/>
              <a:t> </a:t>
            </a:r>
            <a:r>
              <a:rPr lang="de-DE" sz="2000" i="1" dirty="0"/>
              <a:t>c</a:t>
            </a:r>
            <a:r>
              <a:rPr lang="de-DE" sz="2000" dirty="0"/>
              <a:t> </a:t>
            </a:r>
            <a:r>
              <a:rPr lang="de-DE" sz="2000" dirty="0" err="1" smtClean="0"/>
              <a:t>quark</a:t>
            </a:r>
            <a:endParaRPr lang="en-US" sz="2000" dirty="0"/>
          </a:p>
        </p:txBody>
      </p:sp>
      <p:sp>
        <p:nvSpPr>
          <p:cNvPr id="48" name="Rectangle 47"/>
          <p:cNvSpPr/>
          <p:nvPr/>
        </p:nvSpPr>
        <p:spPr>
          <a:xfrm>
            <a:off x="701945" y="4403996"/>
            <a:ext cx="83586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 err="1" smtClean="0"/>
              <a:t>Somes</a:t>
            </a:r>
            <a:r>
              <a:rPr lang="de-DE" sz="2000" dirty="0" smtClean="0"/>
              <a:t> </a:t>
            </a:r>
            <a:r>
              <a:rPr lang="de-DE" sz="2000" dirty="0" err="1" smtClean="0"/>
              <a:t>states</a:t>
            </a:r>
            <a:r>
              <a:rPr lang="de-DE" sz="2000" dirty="0" smtClean="0"/>
              <a:t> 1P</a:t>
            </a:r>
            <a:r>
              <a:rPr lang="de-DE" sz="2000" dirty="0"/>
              <a:t>-wave orbital </a:t>
            </a:r>
            <a:r>
              <a:rPr lang="de-DE" sz="2000" dirty="0" err="1"/>
              <a:t>excitations</a:t>
            </a:r>
            <a:r>
              <a:rPr lang="de-DE" sz="2000" dirty="0"/>
              <a:t> </a:t>
            </a:r>
            <a:r>
              <a:rPr lang="de-DE" sz="2000" dirty="0" err="1" smtClean="0"/>
              <a:t>and</a:t>
            </a:r>
            <a:r>
              <a:rPr lang="de-DE" sz="2000" dirty="0" smtClean="0"/>
              <a:t> </a:t>
            </a:r>
            <a:r>
              <a:rPr lang="de-DE" sz="2000" dirty="0" err="1" smtClean="0"/>
              <a:t>some</a:t>
            </a:r>
            <a:r>
              <a:rPr lang="de-DE" sz="2000" dirty="0" smtClean="0"/>
              <a:t> </a:t>
            </a:r>
            <a:r>
              <a:rPr lang="de-DE" sz="2000" dirty="0" err="1" smtClean="0"/>
              <a:t>others</a:t>
            </a:r>
            <a:r>
              <a:rPr lang="de-DE" sz="2000" dirty="0" smtClean="0"/>
              <a:t> 2S radial </a:t>
            </a:r>
            <a:r>
              <a:rPr lang="de-DE" sz="2000" dirty="0" err="1" smtClean="0"/>
              <a:t>excitations</a:t>
            </a:r>
            <a:r>
              <a:rPr lang="de-DE" sz="2000" dirty="0" smtClean="0"/>
              <a:t> </a:t>
            </a:r>
            <a:endParaRPr lang="en-US" sz="2000" dirty="0"/>
          </a:p>
        </p:txBody>
      </p:sp>
      <p:sp>
        <p:nvSpPr>
          <p:cNvPr id="49" name="Rectangle 48"/>
          <p:cNvSpPr/>
          <p:nvPr/>
        </p:nvSpPr>
        <p:spPr>
          <a:xfrm>
            <a:off x="349947" y="4440874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➜  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690515" y="4764436"/>
            <a:ext cx="848440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err="1" smtClean="0">
                <a:solidFill>
                  <a:srgbClr val="008000"/>
                </a:solidFill>
              </a:rPr>
              <a:t>H.X.Chen</a:t>
            </a:r>
            <a:r>
              <a:rPr lang="en-US" sz="1400" b="1" dirty="0">
                <a:solidFill>
                  <a:srgbClr val="008000"/>
                </a:solidFill>
              </a:rPr>
              <a:t>, </a:t>
            </a:r>
            <a:r>
              <a:rPr lang="en-US" sz="1400" b="1" dirty="0" err="1" smtClean="0">
                <a:solidFill>
                  <a:srgbClr val="008000"/>
                </a:solidFill>
              </a:rPr>
              <a:t>Q.Mao</a:t>
            </a:r>
            <a:r>
              <a:rPr lang="en-US" sz="1400" b="1" dirty="0">
                <a:solidFill>
                  <a:srgbClr val="008000"/>
                </a:solidFill>
              </a:rPr>
              <a:t>, </a:t>
            </a:r>
            <a:r>
              <a:rPr lang="en-US" sz="1400" b="1" dirty="0" err="1" smtClean="0">
                <a:solidFill>
                  <a:srgbClr val="008000"/>
                </a:solidFill>
              </a:rPr>
              <a:t>W.Chen</a:t>
            </a:r>
            <a:r>
              <a:rPr lang="en-US" sz="1400" b="1" dirty="0">
                <a:solidFill>
                  <a:srgbClr val="008000"/>
                </a:solidFill>
              </a:rPr>
              <a:t>, </a:t>
            </a:r>
            <a:r>
              <a:rPr lang="en-US" sz="1400" b="1" dirty="0" err="1" smtClean="0">
                <a:solidFill>
                  <a:srgbClr val="008000"/>
                </a:solidFill>
              </a:rPr>
              <a:t>A.Hosaka</a:t>
            </a:r>
            <a:r>
              <a:rPr lang="en-US" sz="1400" b="1" dirty="0">
                <a:solidFill>
                  <a:srgbClr val="008000"/>
                </a:solidFill>
              </a:rPr>
              <a:t>, </a:t>
            </a:r>
            <a:r>
              <a:rPr lang="en-US" sz="1400" b="1" dirty="0" err="1" smtClean="0">
                <a:solidFill>
                  <a:srgbClr val="008000"/>
                </a:solidFill>
              </a:rPr>
              <a:t>X.Liu</a:t>
            </a:r>
            <a:r>
              <a:rPr lang="en-US" sz="1400" b="1" dirty="0" smtClean="0">
                <a:solidFill>
                  <a:srgbClr val="008000"/>
                </a:solidFill>
              </a:rPr>
              <a:t> </a:t>
            </a:r>
            <a:r>
              <a:rPr lang="en-US" sz="1400" b="1" dirty="0">
                <a:solidFill>
                  <a:srgbClr val="008000"/>
                </a:solidFill>
              </a:rPr>
              <a:t>and </a:t>
            </a:r>
            <a:r>
              <a:rPr lang="en-US" sz="1400" b="1" dirty="0" err="1" smtClean="0">
                <a:solidFill>
                  <a:srgbClr val="008000"/>
                </a:solidFill>
              </a:rPr>
              <a:t>S.L.Zhu</a:t>
            </a:r>
            <a:r>
              <a:rPr lang="en-US" sz="1400" b="1" dirty="0" smtClean="0">
                <a:solidFill>
                  <a:srgbClr val="008000"/>
                </a:solidFill>
              </a:rPr>
              <a:t>, PRD95, 094008 </a:t>
            </a:r>
            <a:r>
              <a:rPr lang="en-US" sz="1400" b="1" dirty="0">
                <a:solidFill>
                  <a:srgbClr val="008000"/>
                </a:solidFill>
              </a:rPr>
              <a:t>(2017</a:t>
            </a:r>
            <a:r>
              <a:rPr lang="en-US" sz="1400" b="1" dirty="0" smtClean="0">
                <a:solidFill>
                  <a:srgbClr val="008000"/>
                </a:solidFill>
              </a:rPr>
              <a:t>) [</a:t>
            </a:r>
            <a:r>
              <a:rPr lang="en-US" sz="1400" b="1" dirty="0">
                <a:solidFill>
                  <a:srgbClr val="008000"/>
                </a:solidFill>
              </a:rPr>
              <a:t>arXiv:1703.07703 [</a:t>
            </a:r>
            <a:r>
              <a:rPr lang="en-US" sz="1400" b="1" dirty="0" err="1">
                <a:solidFill>
                  <a:srgbClr val="008000"/>
                </a:solidFill>
              </a:rPr>
              <a:t>hep-ph</a:t>
            </a:r>
            <a:r>
              <a:rPr lang="en-US" sz="1400" b="1" dirty="0">
                <a:solidFill>
                  <a:srgbClr val="008000"/>
                </a:solidFill>
              </a:rPr>
              <a:t>]</a:t>
            </a:r>
            <a:r>
              <a:rPr lang="en-US" sz="1400" b="1" dirty="0" smtClean="0">
                <a:solidFill>
                  <a:srgbClr val="008000"/>
                </a:solidFill>
              </a:rPr>
              <a:t>]</a:t>
            </a:r>
          </a:p>
          <a:p>
            <a:r>
              <a:rPr lang="en-US" sz="1400" b="1" dirty="0" smtClean="0">
                <a:solidFill>
                  <a:srgbClr val="008000"/>
                </a:solidFill>
              </a:rPr>
              <a:t> </a:t>
            </a:r>
            <a:r>
              <a:rPr lang="en-US" sz="1400" b="1" dirty="0" err="1" smtClean="0">
                <a:solidFill>
                  <a:srgbClr val="008000"/>
                </a:solidFill>
              </a:rPr>
              <a:t>S.S.Agaev</a:t>
            </a:r>
            <a:r>
              <a:rPr lang="en-US" sz="1400" b="1" dirty="0">
                <a:solidFill>
                  <a:srgbClr val="008000"/>
                </a:solidFill>
              </a:rPr>
              <a:t>, </a:t>
            </a:r>
            <a:r>
              <a:rPr lang="en-US" sz="1400" b="1" dirty="0" err="1" smtClean="0">
                <a:solidFill>
                  <a:srgbClr val="008000"/>
                </a:solidFill>
              </a:rPr>
              <a:t>K.Azizi</a:t>
            </a:r>
            <a:r>
              <a:rPr lang="en-US" sz="1400" b="1" dirty="0" smtClean="0">
                <a:solidFill>
                  <a:srgbClr val="008000"/>
                </a:solidFill>
              </a:rPr>
              <a:t> </a:t>
            </a:r>
            <a:r>
              <a:rPr lang="en-US" sz="1400" b="1" dirty="0">
                <a:solidFill>
                  <a:srgbClr val="008000"/>
                </a:solidFill>
              </a:rPr>
              <a:t>and </a:t>
            </a:r>
            <a:r>
              <a:rPr lang="en-US" sz="1400" b="1" dirty="0" err="1" smtClean="0">
                <a:solidFill>
                  <a:srgbClr val="008000"/>
                </a:solidFill>
              </a:rPr>
              <a:t>H.Sundu</a:t>
            </a:r>
            <a:r>
              <a:rPr lang="en-US" sz="1400" b="1" dirty="0" smtClean="0">
                <a:solidFill>
                  <a:srgbClr val="008000"/>
                </a:solidFill>
              </a:rPr>
              <a:t>, EPL 118, </a:t>
            </a:r>
            <a:r>
              <a:rPr lang="en-US" sz="1400" b="1" dirty="0">
                <a:solidFill>
                  <a:srgbClr val="008000"/>
                </a:solidFill>
              </a:rPr>
              <a:t>61001 (</a:t>
            </a:r>
            <a:r>
              <a:rPr lang="en-US" sz="1400" b="1" dirty="0" smtClean="0">
                <a:solidFill>
                  <a:srgbClr val="008000"/>
                </a:solidFill>
              </a:rPr>
              <a:t>2017 [</a:t>
            </a:r>
            <a:r>
              <a:rPr lang="en-US" sz="1400" b="1" dirty="0">
                <a:solidFill>
                  <a:srgbClr val="008000"/>
                </a:solidFill>
              </a:rPr>
              <a:t>arXiv:1703.07091 [</a:t>
            </a:r>
            <a:r>
              <a:rPr lang="en-US" sz="1400" b="1" dirty="0" err="1">
                <a:solidFill>
                  <a:srgbClr val="008000"/>
                </a:solidFill>
              </a:rPr>
              <a:t>hep-ph</a:t>
            </a:r>
            <a:r>
              <a:rPr lang="en-US" sz="1400" b="1" dirty="0">
                <a:solidFill>
                  <a:srgbClr val="008000"/>
                </a:solidFill>
              </a:rPr>
              <a:t>]</a:t>
            </a:r>
            <a:r>
              <a:rPr lang="en-US" sz="1400" b="1" dirty="0" smtClean="0">
                <a:solidFill>
                  <a:srgbClr val="008000"/>
                </a:solidFill>
              </a:rPr>
              <a:t>]</a:t>
            </a:r>
          </a:p>
          <a:p>
            <a:r>
              <a:rPr lang="en-US" sz="1400" b="1" dirty="0" err="1" smtClean="0">
                <a:solidFill>
                  <a:srgbClr val="008000"/>
                </a:solidFill>
              </a:rPr>
              <a:t>S.S.Agaev</a:t>
            </a:r>
            <a:r>
              <a:rPr lang="en-US" sz="1400" b="1" dirty="0">
                <a:solidFill>
                  <a:srgbClr val="008000"/>
                </a:solidFill>
              </a:rPr>
              <a:t>, </a:t>
            </a:r>
            <a:r>
              <a:rPr lang="en-US" sz="1400" b="1" dirty="0" err="1" smtClean="0">
                <a:solidFill>
                  <a:srgbClr val="008000"/>
                </a:solidFill>
              </a:rPr>
              <a:t>K.Azizi</a:t>
            </a:r>
            <a:r>
              <a:rPr lang="en-US" sz="1400" b="1" dirty="0" smtClean="0">
                <a:solidFill>
                  <a:srgbClr val="008000"/>
                </a:solidFill>
              </a:rPr>
              <a:t> </a:t>
            </a:r>
            <a:r>
              <a:rPr lang="en-US" sz="1400" b="1" dirty="0">
                <a:solidFill>
                  <a:srgbClr val="008000"/>
                </a:solidFill>
              </a:rPr>
              <a:t>and </a:t>
            </a:r>
            <a:r>
              <a:rPr lang="en-US" sz="1400" b="1" dirty="0" err="1" smtClean="0">
                <a:solidFill>
                  <a:srgbClr val="008000"/>
                </a:solidFill>
              </a:rPr>
              <a:t>H.Sundu</a:t>
            </a:r>
            <a:r>
              <a:rPr lang="en-US" sz="1400" b="1" dirty="0" smtClean="0">
                <a:solidFill>
                  <a:srgbClr val="008000"/>
                </a:solidFill>
              </a:rPr>
              <a:t>, EPJC77,395 </a:t>
            </a:r>
            <a:r>
              <a:rPr lang="en-US" sz="1400" b="1" dirty="0">
                <a:solidFill>
                  <a:srgbClr val="008000"/>
                </a:solidFill>
              </a:rPr>
              <a:t>(2017) </a:t>
            </a:r>
            <a:r>
              <a:rPr lang="en-US" sz="1400" b="1" dirty="0" smtClean="0">
                <a:solidFill>
                  <a:srgbClr val="008000"/>
                </a:solidFill>
              </a:rPr>
              <a:t>[</a:t>
            </a:r>
            <a:r>
              <a:rPr lang="en-US" sz="1400" b="1" dirty="0">
                <a:solidFill>
                  <a:srgbClr val="008000"/>
                </a:solidFill>
              </a:rPr>
              <a:t>arXiv:1704.04928 [</a:t>
            </a:r>
            <a:r>
              <a:rPr lang="en-US" sz="1400" b="1" dirty="0" err="1">
                <a:solidFill>
                  <a:srgbClr val="008000"/>
                </a:solidFill>
              </a:rPr>
              <a:t>hep-ph</a:t>
            </a:r>
            <a:r>
              <a:rPr lang="en-US" sz="1400" b="1" dirty="0">
                <a:solidFill>
                  <a:srgbClr val="008000"/>
                </a:solidFill>
              </a:rPr>
              <a:t>]</a:t>
            </a:r>
            <a:r>
              <a:rPr lang="en-US" sz="1400" b="1" dirty="0" smtClean="0">
                <a:solidFill>
                  <a:srgbClr val="008000"/>
                </a:solidFill>
              </a:rPr>
              <a:t>]</a:t>
            </a:r>
          </a:p>
          <a:p>
            <a:r>
              <a:rPr lang="en-US" sz="1400" b="1" dirty="0" err="1" smtClean="0">
                <a:solidFill>
                  <a:srgbClr val="008000"/>
                </a:solidFill>
              </a:rPr>
              <a:t>H.Y.Cheng</a:t>
            </a:r>
            <a:r>
              <a:rPr lang="en-US" sz="1400" b="1" dirty="0" smtClean="0">
                <a:solidFill>
                  <a:srgbClr val="008000"/>
                </a:solidFill>
              </a:rPr>
              <a:t> </a:t>
            </a:r>
            <a:r>
              <a:rPr lang="en-US" sz="1400" b="1" dirty="0">
                <a:solidFill>
                  <a:srgbClr val="008000"/>
                </a:solidFill>
              </a:rPr>
              <a:t>and </a:t>
            </a:r>
            <a:r>
              <a:rPr lang="en-US" sz="1400" b="1" dirty="0" err="1" smtClean="0">
                <a:solidFill>
                  <a:srgbClr val="008000"/>
                </a:solidFill>
              </a:rPr>
              <a:t>C.W~</a:t>
            </a:r>
            <a:r>
              <a:rPr lang="en-US" sz="1400" b="1" dirty="0" err="1">
                <a:solidFill>
                  <a:srgbClr val="008000"/>
                </a:solidFill>
              </a:rPr>
              <a:t>Chiang</a:t>
            </a:r>
            <a:r>
              <a:rPr lang="en-US" sz="1400" b="1" dirty="0">
                <a:solidFill>
                  <a:srgbClr val="008000"/>
                </a:solidFill>
              </a:rPr>
              <a:t>, </a:t>
            </a:r>
            <a:r>
              <a:rPr lang="en-US" sz="1400" b="1" dirty="0" smtClean="0">
                <a:solidFill>
                  <a:srgbClr val="008000"/>
                </a:solidFill>
              </a:rPr>
              <a:t>PRD95, 094018 </a:t>
            </a:r>
            <a:r>
              <a:rPr lang="en-US" sz="1400" b="1" dirty="0">
                <a:solidFill>
                  <a:srgbClr val="008000"/>
                </a:solidFill>
              </a:rPr>
              <a:t>(</a:t>
            </a:r>
            <a:r>
              <a:rPr lang="en-US" sz="1400" b="1" dirty="0" smtClean="0">
                <a:solidFill>
                  <a:srgbClr val="008000"/>
                </a:solidFill>
              </a:rPr>
              <a:t>2017) [</a:t>
            </a:r>
            <a:r>
              <a:rPr lang="en-US" sz="1400" b="1" dirty="0">
                <a:solidFill>
                  <a:srgbClr val="008000"/>
                </a:solidFill>
              </a:rPr>
              <a:t>arXiv:1704.00396 [</a:t>
            </a:r>
            <a:r>
              <a:rPr lang="en-US" sz="1400" b="1" dirty="0" err="1">
                <a:solidFill>
                  <a:srgbClr val="008000"/>
                </a:solidFill>
              </a:rPr>
              <a:t>hep-ph</a:t>
            </a:r>
            <a:r>
              <a:rPr lang="en-US" sz="1400" b="1" dirty="0">
                <a:solidFill>
                  <a:srgbClr val="008000"/>
                </a:solidFill>
              </a:rPr>
              <a:t>]</a:t>
            </a:r>
            <a:r>
              <a:rPr lang="en-US" sz="1400" b="1" dirty="0" smtClean="0">
                <a:solidFill>
                  <a:srgbClr val="008000"/>
                </a:solidFill>
              </a:rPr>
              <a:t>] </a:t>
            </a:r>
          </a:p>
          <a:p>
            <a:r>
              <a:rPr lang="en-US" sz="1400" b="1" dirty="0" err="1" smtClean="0">
                <a:solidFill>
                  <a:srgbClr val="008000"/>
                </a:solidFill>
              </a:rPr>
              <a:t>K.L.Wang</a:t>
            </a:r>
            <a:r>
              <a:rPr lang="en-US" sz="1400" b="1" dirty="0">
                <a:solidFill>
                  <a:srgbClr val="008000"/>
                </a:solidFill>
              </a:rPr>
              <a:t>, </a:t>
            </a:r>
            <a:r>
              <a:rPr lang="en-US" sz="1400" b="1" dirty="0" err="1" smtClean="0">
                <a:solidFill>
                  <a:srgbClr val="008000"/>
                </a:solidFill>
              </a:rPr>
              <a:t>L.Y.Xiao</a:t>
            </a:r>
            <a:r>
              <a:rPr lang="en-US" sz="1400" b="1" dirty="0">
                <a:solidFill>
                  <a:srgbClr val="008000"/>
                </a:solidFill>
              </a:rPr>
              <a:t>, </a:t>
            </a:r>
            <a:r>
              <a:rPr lang="en-US" sz="1400" b="1" dirty="0" err="1" smtClean="0">
                <a:solidFill>
                  <a:srgbClr val="008000"/>
                </a:solidFill>
              </a:rPr>
              <a:t>X.H.Zhong</a:t>
            </a:r>
            <a:r>
              <a:rPr lang="en-US" sz="1400" b="1" dirty="0" smtClean="0">
                <a:solidFill>
                  <a:srgbClr val="008000"/>
                </a:solidFill>
              </a:rPr>
              <a:t> </a:t>
            </a:r>
            <a:r>
              <a:rPr lang="en-US" sz="1400" b="1" dirty="0">
                <a:solidFill>
                  <a:srgbClr val="008000"/>
                </a:solidFill>
              </a:rPr>
              <a:t>and </a:t>
            </a:r>
            <a:r>
              <a:rPr lang="en-US" sz="1400" b="1" dirty="0" err="1" smtClean="0">
                <a:solidFill>
                  <a:srgbClr val="008000"/>
                </a:solidFill>
              </a:rPr>
              <a:t>Q.Zhao</a:t>
            </a:r>
            <a:r>
              <a:rPr lang="en-US" sz="1400" b="1" dirty="0" smtClean="0">
                <a:solidFill>
                  <a:srgbClr val="008000"/>
                </a:solidFill>
              </a:rPr>
              <a:t>, PRD95, </a:t>
            </a:r>
            <a:r>
              <a:rPr lang="en-US" sz="1400" b="1" dirty="0">
                <a:solidFill>
                  <a:srgbClr val="008000"/>
                </a:solidFill>
              </a:rPr>
              <a:t>116010 (</a:t>
            </a:r>
            <a:r>
              <a:rPr lang="en-US" sz="1400" b="1" dirty="0" smtClean="0">
                <a:solidFill>
                  <a:srgbClr val="008000"/>
                </a:solidFill>
              </a:rPr>
              <a:t>2017 </a:t>
            </a:r>
            <a:r>
              <a:rPr lang="en-US" sz="1400" b="1" dirty="0">
                <a:solidFill>
                  <a:srgbClr val="008000"/>
                </a:solidFill>
              </a:rPr>
              <a:t>[arXiv:1703.09130 [</a:t>
            </a:r>
            <a:r>
              <a:rPr lang="en-US" sz="1400" b="1" dirty="0" err="1">
                <a:solidFill>
                  <a:srgbClr val="008000"/>
                </a:solidFill>
              </a:rPr>
              <a:t>hep-ph</a:t>
            </a:r>
            <a:r>
              <a:rPr lang="en-US" sz="1400" b="1" dirty="0">
                <a:solidFill>
                  <a:srgbClr val="008000"/>
                </a:solidFill>
              </a:rPr>
              <a:t>]</a:t>
            </a:r>
            <a:r>
              <a:rPr lang="en-US" sz="1400" b="1" dirty="0" smtClean="0">
                <a:solidFill>
                  <a:srgbClr val="008000"/>
                </a:solidFill>
              </a:rPr>
              <a:t>]</a:t>
            </a:r>
            <a:endParaRPr lang="en-US" sz="1400" b="1" dirty="0">
              <a:solidFill>
                <a:srgbClr val="008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788097" y="3724245"/>
            <a:ext cx="73506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S</a:t>
            </a:r>
            <a:r>
              <a:rPr lang="en-US" sz="2000" baseline="-25000" dirty="0" err="1" smtClean="0"/>
              <a:t>ss</a:t>
            </a:r>
            <a:r>
              <a:rPr lang="en-US" sz="2000" dirty="0" smtClean="0"/>
              <a:t> = 1, </a:t>
            </a:r>
            <a:r>
              <a:rPr lang="en-US" sz="2000" dirty="0" err="1" smtClean="0"/>
              <a:t>S</a:t>
            </a:r>
            <a:r>
              <a:rPr lang="en-US" sz="2000" baseline="-25000" dirty="0" err="1" smtClean="0"/>
              <a:t>c</a:t>
            </a:r>
            <a:r>
              <a:rPr lang="en-US" sz="2000" dirty="0" smtClean="0"/>
              <a:t> =1/2  and  P-wave excitation ➔ J</a:t>
            </a:r>
            <a:r>
              <a:rPr lang="en-US" sz="2000" baseline="30000" dirty="0" smtClean="0"/>
              <a:t>P </a:t>
            </a:r>
            <a:r>
              <a:rPr lang="en-US" sz="2000" dirty="0" smtClean="0"/>
              <a:t>= 1/2</a:t>
            </a:r>
            <a:r>
              <a:rPr lang="en-US" sz="2000" baseline="30000" dirty="0" smtClean="0"/>
              <a:t>- </a:t>
            </a:r>
            <a:r>
              <a:rPr lang="en-US" sz="2000" dirty="0" smtClean="0"/>
              <a:t>(2), 3/2</a:t>
            </a:r>
            <a:r>
              <a:rPr lang="en-US" sz="2000" baseline="30000" dirty="0" smtClean="0"/>
              <a:t>-</a:t>
            </a:r>
            <a:r>
              <a:rPr lang="en-US" sz="2000" dirty="0"/>
              <a:t> </a:t>
            </a:r>
            <a:r>
              <a:rPr lang="en-US" sz="2000" dirty="0" smtClean="0"/>
              <a:t>(2), 5/2</a:t>
            </a:r>
            <a:r>
              <a:rPr lang="en-US" sz="2000" baseline="30000" dirty="0" smtClean="0"/>
              <a:t>- </a:t>
            </a:r>
            <a:r>
              <a:rPr lang="en-US" sz="2000" dirty="0" smtClean="0"/>
              <a:t>(1) 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836352" y="5969000"/>
            <a:ext cx="41834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➔ additional J</a:t>
            </a:r>
            <a:r>
              <a:rPr lang="en-US" sz="2000" baseline="30000" dirty="0" smtClean="0"/>
              <a:t>P</a:t>
            </a:r>
            <a:r>
              <a:rPr lang="en-US" sz="2000" dirty="0" smtClean="0"/>
              <a:t> possibilities: 1/2</a:t>
            </a:r>
            <a:r>
              <a:rPr lang="en-US" sz="2000" baseline="30000" dirty="0" smtClean="0"/>
              <a:t>+</a:t>
            </a:r>
            <a:r>
              <a:rPr lang="en-US" sz="2000" dirty="0" smtClean="0"/>
              <a:t>, 3/2</a:t>
            </a:r>
            <a:r>
              <a:rPr lang="en-US" sz="2000" baseline="30000" dirty="0" smtClean="0"/>
              <a:t>+</a:t>
            </a:r>
            <a:r>
              <a:rPr lang="en-US" sz="2000" dirty="0" smtClean="0"/>
              <a:t> </a:t>
            </a:r>
          </a:p>
        </p:txBody>
      </p:sp>
      <p:sp>
        <p:nvSpPr>
          <p:cNvPr id="53" name="Footer Placeholder 5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56th Winter Meeting on Nuclear Physics, Bormio (Italy) 22-26 January, 2018</a:t>
            </a:r>
            <a:endParaRPr lang="en-US"/>
          </a:p>
        </p:txBody>
      </p:sp>
      <p:pic>
        <p:nvPicPr>
          <p:cNvPr id="55" name="Picture 54" descr="UB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83" y="6079404"/>
            <a:ext cx="1275792" cy="763665"/>
          </a:xfrm>
          <a:prstGeom prst="rect">
            <a:avLst/>
          </a:prstGeom>
        </p:spPr>
      </p:pic>
      <p:pic>
        <p:nvPicPr>
          <p:cNvPr id="56" name="Picture 55" descr="logo_iccub_grand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323" y="6223222"/>
            <a:ext cx="1501362" cy="498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491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38372" y="1033551"/>
            <a:ext cx="6502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err="1" smtClean="0">
                <a:solidFill>
                  <a:srgbClr val="008000"/>
                </a:solidFill>
              </a:rPr>
              <a:t>M.Padmanath</a:t>
            </a:r>
            <a:r>
              <a:rPr lang="en-US" sz="1400" b="1" dirty="0" smtClean="0">
                <a:solidFill>
                  <a:srgbClr val="008000"/>
                </a:solidFill>
              </a:rPr>
              <a:t> </a:t>
            </a:r>
            <a:r>
              <a:rPr lang="en-US" sz="1400" b="1" dirty="0">
                <a:solidFill>
                  <a:srgbClr val="008000"/>
                </a:solidFill>
              </a:rPr>
              <a:t>and </a:t>
            </a:r>
            <a:r>
              <a:rPr lang="en-US" sz="1400" b="1" dirty="0" err="1" smtClean="0">
                <a:solidFill>
                  <a:srgbClr val="008000"/>
                </a:solidFill>
              </a:rPr>
              <a:t>N.Mathur</a:t>
            </a:r>
            <a:r>
              <a:rPr lang="en-US" sz="1400" b="1" dirty="0">
                <a:solidFill>
                  <a:srgbClr val="008000"/>
                </a:solidFill>
              </a:rPr>
              <a:t>, </a:t>
            </a:r>
            <a:r>
              <a:rPr lang="en-US" sz="1400" b="1" dirty="0" smtClean="0">
                <a:solidFill>
                  <a:srgbClr val="008000"/>
                </a:solidFill>
              </a:rPr>
              <a:t>PRL119, </a:t>
            </a:r>
            <a:r>
              <a:rPr lang="en-US" sz="1400" b="1" dirty="0">
                <a:solidFill>
                  <a:srgbClr val="008000"/>
                </a:solidFill>
              </a:rPr>
              <a:t>042001 (2017) </a:t>
            </a:r>
            <a:r>
              <a:rPr lang="en-US" sz="1400" b="1" dirty="0" smtClean="0">
                <a:solidFill>
                  <a:srgbClr val="008000"/>
                </a:solidFill>
              </a:rPr>
              <a:t>[</a:t>
            </a:r>
            <a:r>
              <a:rPr lang="en-US" sz="1400" b="1" dirty="0">
                <a:solidFill>
                  <a:srgbClr val="008000"/>
                </a:solidFill>
              </a:rPr>
              <a:t>arXiv:1704.00259 [</a:t>
            </a:r>
            <a:r>
              <a:rPr lang="en-US" sz="1400" b="1" dirty="0" err="1">
                <a:solidFill>
                  <a:srgbClr val="008000"/>
                </a:solidFill>
              </a:rPr>
              <a:t>hep-ph</a:t>
            </a:r>
            <a:r>
              <a:rPr lang="en-US" sz="1400" b="1" dirty="0">
                <a:solidFill>
                  <a:srgbClr val="008000"/>
                </a:solidFill>
              </a:rPr>
              <a:t>]].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7201" y="1739900"/>
            <a:ext cx="4784870" cy="44576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39800" y="298727"/>
            <a:ext cx="7619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spin-parity assignment of the 1P-wave orbital excitation quark models seems to be corroborated by a recent </a:t>
            </a:r>
            <a:r>
              <a:rPr lang="en-US" sz="2000" b="1" dirty="0" smtClean="0"/>
              <a:t>lattice calculation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56th Winter Meeting on Nuclear Physics, Bormio (Italy) 22-26 January, 2018</a:t>
            </a:r>
            <a:endParaRPr lang="en-US"/>
          </a:p>
        </p:txBody>
      </p:sp>
      <p:pic>
        <p:nvPicPr>
          <p:cNvPr id="7" name="Picture 6" descr="UB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83" y="6079404"/>
            <a:ext cx="1275792" cy="763665"/>
          </a:xfrm>
          <a:prstGeom prst="rect">
            <a:avLst/>
          </a:prstGeom>
        </p:spPr>
      </p:pic>
      <p:pic>
        <p:nvPicPr>
          <p:cNvPr id="8" name="Picture 7" descr="logo_iccub_grande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323" y="6223222"/>
            <a:ext cx="1501362" cy="498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405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5142" y="175346"/>
            <a:ext cx="5949290" cy="523220"/>
          </a:xfrm>
          <a:prstGeom prst="rect">
            <a:avLst/>
          </a:prstGeom>
          <a:noFill/>
          <a:ln w="25400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1F497D"/>
                </a:solidFill>
                <a:latin typeface="Calibri"/>
              </a:rPr>
              <a:t>Some </a:t>
            </a:r>
            <a:r>
              <a:rPr lang="en-US" sz="2800" b="1" dirty="0" err="1" smtClean="0">
                <a:solidFill>
                  <a:srgbClr val="1F497D"/>
                </a:solidFill>
                <a:latin typeface="Calibri"/>
              </a:rPr>
              <a:t>pentaquark</a:t>
            </a:r>
            <a:r>
              <a:rPr lang="en-US" sz="2800" b="1" dirty="0" smtClean="0">
                <a:solidFill>
                  <a:srgbClr val="1F497D"/>
                </a:solidFill>
                <a:latin typeface="Calibri"/>
              </a:rPr>
              <a:t>-type interpretations</a:t>
            </a:r>
            <a:endParaRPr lang="en-US" sz="2800" b="1" dirty="0">
              <a:solidFill>
                <a:srgbClr val="1F497D"/>
              </a:solidFill>
              <a:latin typeface="Calibri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605549" y="1066434"/>
            <a:ext cx="1790700" cy="2734050"/>
            <a:chOff x="489815" y="1704712"/>
            <a:chExt cx="1790700" cy="2734050"/>
          </a:xfrm>
        </p:grpSpPr>
        <p:grpSp>
          <p:nvGrpSpPr>
            <p:cNvPr id="3" name="Group 2"/>
            <p:cNvGrpSpPr/>
            <p:nvPr/>
          </p:nvGrpSpPr>
          <p:grpSpPr>
            <a:xfrm rot="349290">
              <a:off x="489815" y="1704712"/>
              <a:ext cx="1790700" cy="1803400"/>
              <a:chOff x="1755142" y="2006600"/>
              <a:chExt cx="1790700" cy="1803400"/>
            </a:xfrm>
          </p:grpSpPr>
          <p:sp>
            <p:nvSpPr>
              <p:cNvPr id="4" name="Oval 3"/>
              <p:cNvSpPr/>
              <p:nvPr/>
            </p:nvSpPr>
            <p:spPr>
              <a:xfrm>
                <a:off x="1755142" y="2006600"/>
                <a:ext cx="1790700" cy="180340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w="635000" h="635000"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Oval 4"/>
              <p:cNvSpPr/>
              <p:nvPr/>
            </p:nvSpPr>
            <p:spPr>
              <a:xfrm>
                <a:off x="2298700" y="2108200"/>
                <a:ext cx="571500" cy="558800"/>
              </a:xfrm>
              <a:prstGeom prst="ellipse">
                <a:avLst/>
              </a:prstGeom>
              <a:solidFill>
                <a:srgbClr val="B2211F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254000" h="254000"/>
                <a:bevelB w="254000" h="254000"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1981200" y="2946400"/>
                <a:ext cx="571500" cy="558800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254000" h="254000"/>
                <a:bevelB w="254000" h="254000"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2898199" y="2781300"/>
                <a:ext cx="571500" cy="558800"/>
              </a:xfrm>
              <a:prstGeom prst="ellipse">
                <a:avLst/>
              </a:prstGeom>
              <a:solidFill>
                <a:srgbClr val="008000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254000" h="254000"/>
                <a:bevelB w="254000" h="254000"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" name="Group 7"/>
              <p:cNvGrpSpPr/>
              <p:nvPr/>
            </p:nvGrpSpPr>
            <p:grpSpPr>
              <a:xfrm>
                <a:off x="2612448" y="2381248"/>
                <a:ext cx="549852" cy="590551"/>
                <a:chOff x="4356100" y="1866900"/>
                <a:chExt cx="368300" cy="342900"/>
              </a:xfrm>
            </p:grpSpPr>
            <p:cxnSp>
              <p:nvCxnSpPr>
                <p:cNvPr id="15" name="Curved Connector 14"/>
                <p:cNvCxnSpPr/>
                <p:nvPr/>
              </p:nvCxnSpPr>
              <p:spPr>
                <a:xfrm rot="16200000" flipH="1">
                  <a:off x="4356100" y="1866900"/>
                  <a:ext cx="190500" cy="190500"/>
                </a:xfrm>
                <a:prstGeom prst="curvedConnector3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Curved Connector 15"/>
                <p:cNvCxnSpPr/>
                <p:nvPr/>
              </p:nvCxnSpPr>
              <p:spPr>
                <a:xfrm rot="16200000" flipH="1">
                  <a:off x="4533900" y="2019300"/>
                  <a:ext cx="190500" cy="190500"/>
                </a:xfrm>
                <a:prstGeom prst="curvedConnector3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" name="Group 8"/>
              <p:cNvGrpSpPr/>
              <p:nvPr/>
            </p:nvGrpSpPr>
            <p:grpSpPr>
              <a:xfrm rot="14488295">
                <a:off x="2110998" y="2496489"/>
                <a:ext cx="549852" cy="590551"/>
                <a:chOff x="4356100" y="1866900"/>
                <a:chExt cx="368300" cy="342900"/>
              </a:xfrm>
            </p:grpSpPr>
            <p:cxnSp>
              <p:nvCxnSpPr>
                <p:cNvPr id="13" name="Curved Connector 12"/>
                <p:cNvCxnSpPr/>
                <p:nvPr/>
              </p:nvCxnSpPr>
              <p:spPr>
                <a:xfrm rot="16200000" flipH="1">
                  <a:off x="4356100" y="1866900"/>
                  <a:ext cx="190500" cy="190500"/>
                </a:xfrm>
                <a:prstGeom prst="curvedConnector3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Curved Connector 13"/>
                <p:cNvCxnSpPr/>
                <p:nvPr/>
              </p:nvCxnSpPr>
              <p:spPr>
                <a:xfrm rot="16200000" flipH="1">
                  <a:off x="4533900" y="2019300"/>
                  <a:ext cx="190500" cy="190500"/>
                </a:xfrm>
                <a:prstGeom prst="curvedConnector3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Group 9"/>
              <p:cNvGrpSpPr/>
              <p:nvPr/>
            </p:nvGrpSpPr>
            <p:grpSpPr>
              <a:xfrm rot="7561706">
                <a:off x="2423044" y="2872816"/>
                <a:ext cx="549852" cy="590551"/>
                <a:chOff x="4356100" y="1866900"/>
                <a:chExt cx="368300" cy="342900"/>
              </a:xfrm>
            </p:grpSpPr>
            <p:cxnSp>
              <p:nvCxnSpPr>
                <p:cNvPr id="11" name="Curved Connector 10"/>
                <p:cNvCxnSpPr/>
                <p:nvPr/>
              </p:nvCxnSpPr>
              <p:spPr>
                <a:xfrm rot="16200000" flipH="1">
                  <a:off x="4356100" y="1866900"/>
                  <a:ext cx="190500" cy="190500"/>
                </a:xfrm>
                <a:prstGeom prst="curvedConnector3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Curved Connector 11"/>
                <p:cNvCxnSpPr/>
                <p:nvPr/>
              </p:nvCxnSpPr>
              <p:spPr>
                <a:xfrm rot="16200000" flipH="1">
                  <a:off x="4533900" y="2019300"/>
                  <a:ext cx="190500" cy="190500"/>
                </a:xfrm>
                <a:prstGeom prst="curvedConnector3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8" name="Oval 17"/>
            <p:cNvSpPr/>
            <p:nvPr/>
          </p:nvSpPr>
          <p:spPr>
            <a:xfrm rot="6945147">
              <a:off x="827417" y="3068604"/>
              <a:ext cx="1380724" cy="13595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635000" h="6350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 rot="6945147">
              <a:off x="1542398" y="3491127"/>
              <a:ext cx="571500" cy="558800"/>
            </a:xfrm>
            <a:prstGeom prst="ellipse">
              <a:avLst/>
            </a:prstGeom>
            <a:solidFill>
              <a:srgbClr val="B2211F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254000" h="254000"/>
              <a:bevelB w="254000" h="2540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 rot="6945147">
              <a:off x="902303" y="3510355"/>
              <a:ext cx="571500" cy="558800"/>
            </a:xfrm>
            <a:prstGeom prst="ellipse">
              <a:avLst/>
            </a:prstGeom>
            <a:solidFill>
              <a:srgbClr val="23B7A8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254000" h="254000"/>
              <a:bevelB w="254000" h="2540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" name="Group 20"/>
            <p:cNvGrpSpPr/>
            <p:nvPr/>
          </p:nvGrpSpPr>
          <p:grpSpPr>
            <a:xfrm rot="6945147">
              <a:off x="1285545" y="3467093"/>
              <a:ext cx="433839" cy="602379"/>
              <a:chOff x="4356100" y="1866900"/>
              <a:chExt cx="368300" cy="342900"/>
            </a:xfrm>
          </p:grpSpPr>
          <p:cxnSp>
            <p:nvCxnSpPr>
              <p:cNvPr id="22" name="Curved Connector 21"/>
              <p:cNvCxnSpPr/>
              <p:nvPr/>
            </p:nvCxnSpPr>
            <p:spPr>
              <a:xfrm rot="16200000" flipH="1">
                <a:off x="4356100" y="1866900"/>
                <a:ext cx="190500" cy="190500"/>
              </a:xfrm>
              <a:prstGeom prst="curvedConnector3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Curved Connector 22"/>
              <p:cNvCxnSpPr/>
              <p:nvPr/>
            </p:nvCxnSpPr>
            <p:spPr>
              <a:xfrm rot="16200000" flipH="1">
                <a:off x="4533900" y="2019300"/>
                <a:ext cx="190500" cy="190500"/>
              </a:xfrm>
              <a:prstGeom prst="curvedConnector3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oup 23"/>
            <p:cNvGrpSpPr/>
            <p:nvPr/>
          </p:nvGrpSpPr>
          <p:grpSpPr>
            <a:xfrm rot="2702397">
              <a:off x="1685336" y="3018375"/>
              <a:ext cx="433839" cy="602379"/>
              <a:chOff x="4356100" y="1866900"/>
              <a:chExt cx="368300" cy="342900"/>
            </a:xfrm>
          </p:grpSpPr>
          <p:cxnSp>
            <p:nvCxnSpPr>
              <p:cNvPr id="25" name="Curved Connector 24"/>
              <p:cNvCxnSpPr/>
              <p:nvPr/>
            </p:nvCxnSpPr>
            <p:spPr>
              <a:xfrm rot="16200000" flipH="1">
                <a:off x="4356100" y="1866900"/>
                <a:ext cx="190500" cy="190500"/>
              </a:xfrm>
              <a:prstGeom prst="curvedConnector3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Curved Connector 25"/>
              <p:cNvCxnSpPr/>
              <p:nvPr/>
            </p:nvCxnSpPr>
            <p:spPr>
              <a:xfrm rot="16200000" flipH="1">
                <a:off x="4533900" y="2019300"/>
                <a:ext cx="190500" cy="190500"/>
              </a:xfrm>
              <a:prstGeom prst="curvedConnector3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/>
            <p:cNvGrpSpPr/>
            <p:nvPr/>
          </p:nvGrpSpPr>
          <p:grpSpPr>
            <a:xfrm rot="3136122">
              <a:off x="841496" y="2393318"/>
              <a:ext cx="943425" cy="974326"/>
              <a:chOff x="4356100" y="1866900"/>
              <a:chExt cx="368300" cy="342900"/>
            </a:xfrm>
          </p:grpSpPr>
          <p:cxnSp>
            <p:nvCxnSpPr>
              <p:cNvPr id="28" name="Curved Connector 27"/>
              <p:cNvCxnSpPr/>
              <p:nvPr/>
            </p:nvCxnSpPr>
            <p:spPr>
              <a:xfrm rot="16200000" flipH="1">
                <a:off x="4356100" y="1866900"/>
                <a:ext cx="190500" cy="190500"/>
              </a:xfrm>
              <a:prstGeom prst="curvedConnector3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Curved Connector 28"/>
              <p:cNvCxnSpPr/>
              <p:nvPr/>
            </p:nvCxnSpPr>
            <p:spPr>
              <a:xfrm rot="16200000" flipH="1">
                <a:off x="4533900" y="2019300"/>
                <a:ext cx="190500" cy="190500"/>
              </a:xfrm>
              <a:prstGeom prst="curvedConnector3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4" name="Straight Connector 33"/>
            <p:cNvCxnSpPr/>
            <p:nvPr/>
          </p:nvCxnSpPr>
          <p:spPr>
            <a:xfrm>
              <a:off x="943058" y="3027551"/>
              <a:ext cx="193883" cy="572735"/>
            </a:xfrm>
            <a:prstGeom prst="line">
              <a:avLst/>
            </a:prstGeom>
            <a:ln>
              <a:solidFill>
                <a:srgbClr val="8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1350598" y="2209284"/>
              <a:ext cx="458826" cy="1524782"/>
            </a:xfrm>
            <a:prstGeom prst="line">
              <a:avLst/>
            </a:prstGeom>
            <a:ln>
              <a:solidFill>
                <a:srgbClr val="8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TextBox 44"/>
          <p:cNvSpPr txBox="1"/>
          <p:nvPr/>
        </p:nvSpPr>
        <p:spPr>
          <a:xfrm>
            <a:off x="2946401" y="998186"/>
            <a:ext cx="51307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Chiral quark model: </a:t>
            </a:r>
          </a:p>
          <a:p>
            <a:r>
              <a:rPr lang="en-US" sz="2000" dirty="0"/>
              <a:t>c</a:t>
            </a:r>
            <a:r>
              <a:rPr lang="en-US" sz="2000" dirty="0" smtClean="0"/>
              <a:t>onstituent quarks interact with each other through one-gluon exchange and Goldstone boson  exchange</a:t>
            </a:r>
          </a:p>
        </p:txBody>
      </p:sp>
      <p:sp>
        <p:nvSpPr>
          <p:cNvPr id="48" name="Rectangle 47"/>
          <p:cNvSpPr/>
          <p:nvPr/>
        </p:nvSpPr>
        <p:spPr>
          <a:xfrm>
            <a:off x="3292658" y="2307429"/>
            <a:ext cx="43734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008000"/>
                </a:solidFill>
              </a:rPr>
              <a:t>H. Huang</a:t>
            </a:r>
            <a:r>
              <a:rPr lang="en-US" sz="1400" b="1" dirty="0">
                <a:solidFill>
                  <a:srgbClr val="008000"/>
                </a:solidFill>
              </a:rPr>
              <a:t>, </a:t>
            </a:r>
            <a:r>
              <a:rPr lang="en-US" sz="1400" b="1" dirty="0" err="1" smtClean="0">
                <a:solidFill>
                  <a:srgbClr val="008000"/>
                </a:solidFill>
              </a:rPr>
              <a:t>J.Ping</a:t>
            </a:r>
            <a:r>
              <a:rPr lang="en-US" sz="1400" b="1" dirty="0" smtClean="0">
                <a:solidFill>
                  <a:srgbClr val="008000"/>
                </a:solidFill>
              </a:rPr>
              <a:t> </a:t>
            </a:r>
            <a:r>
              <a:rPr lang="en-US" sz="1400" b="1" dirty="0">
                <a:solidFill>
                  <a:srgbClr val="008000"/>
                </a:solidFill>
              </a:rPr>
              <a:t>and </a:t>
            </a:r>
            <a:r>
              <a:rPr lang="en-US" sz="1400" b="1" dirty="0" err="1" smtClean="0">
                <a:solidFill>
                  <a:srgbClr val="008000"/>
                </a:solidFill>
              </a:rPr>
              <a:t>F.Wang</a:t>
            </a:r>
            <a:r>
              <a:rPr lang="en-US" sz="1400" b="1" dirty="0" smtClean="0">
                <a:solidFill>
                  <a:srgbClr val="008000"/>
                </a:solidFill>
              </a:rPr>
              <a:t>,  </a:t>
            </a:r>
            <a:r>
              <a:rPr lang="en-US" sz="1400" b="1" dirty="0">
                <a:solidFill>
                  <a:srgbClr val="008000"/>
                </a:solidFill>
              </a:rPr>
              <a:t>arXiv:1704.01421 [</a:t>
            </a:r>
            <a:r>
              <a:rPr lang="en-US" sz="1400" b="1" dirty="0" err="1">
                <a:solidFill>
                  <a:srgbClr val="008000"/>
                </a:solidFill>
              </a:rPr>
              <a:t>hep-ph</a:t>
            </a:r>
            <a:r>
              <a:rPr lang="en-US" sz="1400" b="1" dirty="0" smtClean="0">
                <a:solidFill>
                  <a:srgbClr val="008000"/>
                </a:solidFill>
              </a:rPr>
              <a:t>]</a:t>
            </a:r>
            <a:endParaRPr lang="en-US" sz="1400" b="1" dirty="0">
              <a:solidFill>
                <a:srgbClr val="0080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276601" y="2594188"/>
            <a:ext cx="571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➔ The </a:t>
            </a:r>
            <a:r>
              <a:rPr lang="en-US" sz="2000" dirty="0" err="1" smtClean="0">
                <a:latin typeface="Symbol" charset="2"/>
                <a:cs typeface="Symbol" charset="2"/>
              </a:rPr>
              <a:t>W</a:t>
            </a:r>
            <a:r>
              <a:rPr lang="en-US" sz="2000" baseline="-25000" dirty="0" err="1" smtClean="0"/>
              <a:t>c</a:t>
            </a:r>
            <a:r>
              <a:rPr lang="en-US" sz="2000" dirty="0" smtClean="0"/>
              <a:t>(3119) can be </a:t>
            </a:r>
            <a:r>
              <a:rPr lang="en-US" sz="2000" dirty="0" smtClean="0"/>
              <a:t>explained </a:t>
            </a:r>
            <a:r>
              <a:rPr lang="en-US" sz="2000" dirty="0" smtClean="0"/>
              <a:t>as an S</a:t>
            </a:r>
            <a:r>
              <a:rPr lang="en-US" sz="2000" dirty="0"/>
              <a:t>-</a:t>
            </a:r>
            <a:r>
              <a:rPr lang="en-US" sz="2000" dirty="0" smtClean="0"/>
              <a:t>wave </a:t>
            </a:r>
            <a:r>
              <a:rPr lang="en-US" sz="2000" dirty="0" smtClean="0">
                <a:latin typeface="Symbol" charset="2"/>
                <a:cs typeface="Symbol" charset="2"/>
              </a:rPr>
              <a:t>X</a:t>
            </a:r>
            <a:r>
              <a:rPr lang="en-US" sz="2000" dirty="0" smtClean="0"/>
              <a:t>D resonance with J</a:t>
            </a:r>
            <a:r>
              <a:rPr lang="en-US" sz="2000" baseline="30000" dirty="0" smtClean="0"/>
              <a:t>P</a:t>
            </a:r>
            <a:r>
              <a:rPr lang="en-US" sz="2000" dirty="0" smtClean="0"/>
              <a:t>=1/2</a:t>
            </a:r>
            <a:r>
              <a:rPr lang="en-US" sz="2000" baseline="30000" dirty="0" smtClean="0"/>
              <a:t>-</a:t>
            </a:r>
          </a:p>
        </p:txBody>
      </p:sp>
      <p:sp>
        <p:nvSpPr>
          <p:cNvPr id="51" name="Rectangle 50"/>
          <p:cNvSpPr/>
          <p:nvPr/>
        </p:nvSpPr>
        <p:spPr>
          <a:xfrm>
            <a:off x="3310508" y="3352577"/>
            <a:ext cx="559601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err="1" smtClean="0">
                <a:solidFill>
                  <a:srgbClr val="008000"/>
                </a:solidFill>
              </a:rPr>
              <a:t>C.S.An</a:t>
            </a:r>
            <a:r>
              <a:rPr lang="en-US" sz="1400" b="1" dirty="0" smtClean="0">
                <a:solidFill>
                  <a:srgbClr val="008000"/>
                </a:solidFill>
              </a:rPr>
              <a:t> </a:t>
            </a:r>
            <a:r>
              <a:rPr lang="en-US" sz="1400" b="1" dirty="0">
                <a:solidFill>
                  <a:srgbClr val="008000"/>
                </a:solidFill>
              </a:rPr>
              <a:t>and </a:t>
            </a:r>
            <a:r>
              <a:rPr lang="en-US" sz="1400" b="1" dirty="0" err="1" smtClean="0">
                <a:solidFill>
                  <a:srgbClr val="008000"/>
                </a:solidFill>
              </a:rPr>
              <a:t>H.</a:t>
            </a:r>
            <a:r>
              <a:rPr lang="en-US" sz="1400" b="1" dirty="0" err="1">
                <a:solidFill>
                  <a:srgbClr val="008000"/>
                </a:solidFill>
              </a:rPr>
              <a:t>C</a:t>
            </a:r>
            <a:r>
              <a:rPr lang="en-US" sz="1400" b="1" dirty="0" err="1" smtClean="0">
                <a:solidFill>
                  <a:srgbClr val="008000"/>
                </a:solidFill>
              </a:rPr>
              <a:t>hen</a:t>
            </a:r>
            <a:r>
              <a:rPr lang="en-US" sz="1400" b="1" dirty="0" smtClean="0">
                <a:solidFill>
                  <a:srgbClr val="008000"/>
                </a:solidFill>
              </a:rPr>
              <a:t>, PRD96, </a:t>
            </a:r>
            <a:r>
              <a:rPr lang="en-US" sz="1400" b="1" dirty="0">
                <a:solidFill>
                  <a:srgbClr val="008000"/>
                </a:solidFill>
              </a:rPr>
              <a:t>034012 (2017</a:t>
            </a:r>
            <a:r>
              <a:rPr lang="en-US" sz="1400" b="1" dirty="0" smtClean="0">
                <a:solidFill>
                  <a:srgbClr val="008000"/>
                </a:solidFill>
              </a:rPr>
              <a:t>) [</a:t>
            </a:r>
            <a:r>
              <a:rPr lang="en-US" sz="1400" b="1" dirty="0">
                <a:solidFill>
                  <a:srgbClr val="008000"/>
                </a:solidFill>
              </a:rPr>
              <a:t>arXiv:1705.08571 [</a:t>
            </a:r>
            <a:r>
              <a:rPr lang="en-US" sz="1400" b="1" dirty="0" err="1">
                <a:solidFill>
                  <a:srgbClr val="008000"/>
                </a:solidFill>
              </a:rPr>
              <a:t>hep-ph</a:t>
            </a:r>
            <a:r>
              <a:rPr lang="en-US" sz="1400" b="1" dirty="0">
                <a:solidFill>
                  <a:srgbClr val="008000"/>
                </a:solidFill>
              </a:rPr>
              <a:t>]</a:t>
            </a:r>
            <a:r>
              <a:rPr lang="en-US" sz="1400" b="1" dirty="0" smtClean="0">
                <a:solidFill>
                  <a:srgbClr val="008000"/>
                </a:solidFill>
              </a:rPr>
              <a:t>]</a:t>
            </a:r>
            <a:endParaRPr lang="en-US" sz="1400" b="1" dirty="0">
              <a:solidFill>
                <a:srgbClr val="00800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276601" y="3625568"/>
            <a:ext cx="571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➔ </a:t>
            </a:r>
            <a:r>
              <a:rPr lang="en-US" sz="2000" dirty="0" err="1" smtClean="0">
                <a:latin typeface="Symbol" charset="2"/>
                <a:cs typeface="Symbol" charset="2"/>
              </a:rPr>
              <a:t>W</a:t>
            </a:r>
            <a:r>
              <a:rPr lang="en-US" sz="2000" baseline="-25000" dirty="0" err="1" smtClean="0"/>
              <a:t>c</a:t>
            </a:r>
            <a:r>
              <a:rPr lang="en-US" sz="2000" dirty="0"/>
              <a:t>(</a:t>
            </a:r>
            <a:r>
              <a:rPr lang="en-US" sz="2000" dirty="0" smtClean="0"/>
              <a:t>3066) and </a:t>
            </a:r>
            <a:r>
              <a:rPr lang="en-US" sz="2000" dirty="0" err="1">
                <a:latin typeface="Symbol" charset="2"/>
                <a:cs typeface="Symbol" charset="2"/>
              </a:rPr>
              <a:t>W</a:t>
            </a:r>
            <a:r>
              <a:rPr lang="en-US" sz="2000" baseline="-25000" dirty="0" err="1"/>
              <a:t>c</a:t>
            </a:r>
            <a:r>
              <a:rPr lang="en-US" sz="2000" dirty="0"/>
              <a:t>(</a:t>
            </a:r>
            <a:r>
              <a:rPr lang="en-US" sz="2000" dirty="0" smtClean="0"/>
              <a:t>3090): J</a:t>
            </a:r>
            <a:r>
              <a:rPr lang="en-US" sz="2000" baseline="30000" dirty="0" smtClean="0"/>
              <a:t>P</a:t>
            </a:r>
            <a:r>
              <a:rPr lang="en-US" sz="2000" dirty="0" smtClean="0"/>
              <a:t> = 1/2</a:t>
            </a:r>
            <a:r>
              <a:rPr lang="en-US" sz="2000" baseline="30000" dirty="0" smtClean="0"/>
              <a:t>-</a:t>
            </a:r>
            <a:r>
              <a:rPr lang="en-US" sz="2000" dirty="0" smtClean="0"/>
              <a:t> or 3/2</a:t>
            </a:r>
            <a:r>
              <a:rPr lang="en-US" sz="2000" baseline="30000" dirty="0" smtClean="0"/>
              <a:t>-</a:t>
            </a:r>
            <a:r>
              <a:rPr lang="en-US" sz="2000" dirty="0" smtClean="0"/>
              <a:t> </a:t>
            </a:r>
          </a:p>
          <a:p>
            <a:r>
              <a:rPr lang="en-US" sz="2000" dirty="0">
                <a:latin typeface="Symbol" charset="2"/>
                <a:cs typeface="Symbol" charset="2"/>
              </a:rPr>
              <a:t> </a:t>
            </a:r>
            <a:r>
              <a:rPr lang="en-US" sz="2000" dirty="0" smtClean="0">
                <a:latin typeface="Symbol" charset="2"/>
                <a:cs typeface="Symbol" charset="2"/>
              </a:rPr>
              <a:t>    </a:t>
            </a:r>
            <a:r>
              <a:rPr lang="en-US" sz="2000" dirty="0" err="1" smtClean="0">
                <a:latin typeface="Symbol" charset="2"/>
                <a:cs typeface="Symbol" charset="2"/>
              </a:rPr>
              <a:t>W</a:t>
            </a:r>
            <a:r>
              <a:rPr lang="en-US" sz="2000" baseline="-25000" dirty="0" err="1" smtClean="0"/>
              <a:t>c</a:t>
            </a:r>
            <a:r>
              <a:rPr lang="en-US" sz="2000" dirty="0" smtClean="0"/>
              <a:t>(3119): J</a:t>
            </a:r>
            <a:r>
              <a:rPr lang="en-US" sz="2000" baseline="30000" dirty="0" smtClean="0"/>
              <a:t>P</a:t>
            </a:r>
            <a:r>
              <a:rPr lang="en-US" sz="2000" dirty="0" smtClean="0"/>
              <a:t>=1/2</a:t>
            </a:r>
            <a:r>
              <a:rPr lang="en-US" sz="2000" baseline="30000" dirty="0" smtClean="0"/>
              <a:t>-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218570" y="4546739"/>
            <a:ext cx="51307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Chiral quark </a:t>
            </a:r>
            <a:r>
              <a:rPr lang="en-US" sz="2000" b="1" i="1" dirty="0" err="1" smtClean="0"/>
              <a:t>soliton</a:t>
            </a:r>
            <a:r>
              <a:rPr lang="en-US" sz="2000" b="1" dirty="0" smtClean="0"/>
              <a:t> model: </a:t>
            </a:r>
          </a:p>
          <a:p>
            <a:r>
              <a:rPr lang="en-US" sz="2000" dirty="0" smtClean="0"/>
              <a:t>c coupled to a “</a:t>
            </a:r>
            <a:r>
              <a:rPr lang="en-US" sz="2000" dirty="0" err="1" smtClean="0"/>
              <a:t>soliton</a:t>
            </a:r>
            <a:r>
              <a:rPr lang="en-US" sz="2000" dirty="0" smtClean="0"/>
              <a:t>”</a:t>
            </a:r>
          </a:p>
        </p:txBody>
      </p:sp>
      <p:grpSp>
        <p:nvGrpSpPr>
          <p:cNvPr id="62" name="Group 61"/>
          <p:cNvGrpSpPr/>
          <p:nvPr/>
        </p:nvGrpSpPr>
        <p:grpSpPr>
          <a:xfrm>
            <a:off x="264309" y="5384799"/>
            <a:ext cx="8604110" cy="707886"/>
            <a:chOff x="264309" y="5384799"/>
            <a:chExt cx="8604110" cy="707886"/>
          </a:xfrm>
        </p:grpSpPr>
        <p:sp>
          <p:nvSpPr>
            <p:cNvPr id="54" name="TextBox 53"/>
            <p:cNvSpPr txBox="1"/>
            <p:nvPr/>
          </p:nvSpPr>
          <p:spPr>
            <a:xfrm>
              <a:off x="6396678" y="5384799"/>
              <a:ext cx="320573" cy="5218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_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264309" y="5384799"/>
              <a:ext cx="860411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➔  </a:t>
              </a:r>
              <a:r>
                <a:rPr lang="en-US" sz="2000" dirty="0" err="1" smtClean="0">
                  <a:latin typeface="Symbol" charset="2"/>
                  <a:cs typeface="Symbol" charset="2"/>
                </a:rPr>
                <a:t>W</a:t>
              </a:r>
              <a:r>
                <a:rPr lang="en-US" sz="2000" baseline="-25000" dirty="0" err="1" smtClean="0"/>
                <a:t>c</a:t>
              </a:r>
              <a:r>
                <a:rPr lang="en-US" sz="2000" dirty="0" smtClean="0"/>
                <a:t>(3000): 1</a:t>
              </a:r>
              <a:r>
                <a:rPr lang="en-US" sz="2000" dirty="0"/>
                <a:t>/2</a:t>
              </a:r>
              <a:r>
                <a:rPr lang="en-US" sz="2000" baseline="30000" dirty="0" smtClean="0"/>
                <a:t>-</a:t>
              </a:r>
              <a:r>
                <a:rPr lang="en-US" sz="2000" dirty="0" smtClean="0"/>
                <a:t>, </a:t>
              </a:r>
              <a:r>
                <a:rPr lang="en-US" sz="2000" dirty="0" err="1">
                  <a:latin typeface="Symbol" charset="2"/>
                  <a:cs typeface="Symbol" charset="2"/>
                </a:rPr>
                <a:t>W</a:t>
              </a:r>
              <a:r>
                <a:rPr lang="en-US" sz="2000" baseline="-25000" dirty="0" err="1"/>
                <a:t>c</a:t>
              </a:r>
              <a:r>
                <a:rPr lang="en-US" sz="2000" dirty="0"/>
                <a:t>(</a:t>
              </a:r>
              <a:r>
                <a:rPr lang="en-US" sz="2000" dirty="0" smtClean="0"/>
                <a:t>3066): </a:t>
              </a:r>
              <a:r>
                <a:rPr lang="en-US" sz="2000" dirty="0"/>
                <a:t>1/2</a:t>
              </a:r>
              <a:r>
                <a:rPr lang="en-US" sz="2000" baseline="30000" dirty="0" smtClean="0"/>
                <a:t>-</a:t>
              </a:r>
              <a:r>
                <a:rPr lang="en-US" sz="2000" dirty="0" smtClean="0"/>
                <a:t> and </a:t>
              </a:r>
              <a:r>
                <a:rPr lang="en-US" sz="2000" dirty="0" err="1">
                  <a:latin typeface="Symbol" charset="2"/>
                  <a:cs typeface="Symbol" charset="2"/>
                </a:rPr>
                <a:t>W</a:t>
              </a:r>
              <a:r>
                <a:rPr lang="en-US" sz="2000" baseline="-25000" dirty="0" err="1"/>
                <a:t>c</a:t>
              </a:r>
              <a:r>
                <a:rPr lang="en-US" sz="2000" dirty="0"/>
                <a:t>(</a:t>
              </a:r>
              <a:r>
                <a:rPr lang="en-US" sz="2000" dirty="0" smtClean="0"/>
                <a:t>3090): 3/</a:t>
              </a:r>
              <a:r>
                <a:rPr lang="en-US" sz="2000" dirty="0"/>
                <a:t>2</a:t>
              </a:r>
              <a:r>
                <a:rPr lang="en-US" sz="2000" baseline="30000" dirty="0"/>
                <a:t>-</a:t>
              </a:r>
              <a:r>
                <a:rPr lang="en-US" sz="2000" dirty="0"/>
                <a:t> </a:t>
              </a:r>
              <a:r>
                <a:rPr lang="en-US" sz="2000" dirty="0" smtClean="0"/>
                <a:t> belong to a </a:t>
              </a:r>
              <a:r>
                <a:rPr lang="en-US" sz="2000" b="1" dirty="0" smtClean="0"/>
                <a:t>6</a:t>
              </a:r>
              <a:r>
                <a:rPr lang="en-US" sz="2000" dirty="0" smtClean="0"/>
                <a:t> </a:t>
              </a:r>
            </a:p>
            <a:p>
              <a:r>
                <a:rPr lang="en-US" sz="2000" dirty="0" smtClean="0">
                  <a:latin typeface="Symbol" charset="2"/>
                  <a:cs typeface="Symbol" charset="2"/>
                </a:rPr>
                <a:t>      </a:t>
              </a:r>
              <a:r>
                <a:rPr lang="en-US" sz="2000" dirty="0" err="1" smtClean="0">
                  <a:latin typeface="Symbol" charset="2"/>
                  <a:cs typeface="Symbol" charset="2"/>
                </a:rPr>
                <a:t>W</a:t>
              </a:r>
              <a:r>
                <a:rPr lang="en-US" sz="2000" baseline="-25000" dirty="0" err="1" smtClean="0"/>
                <a:t>c</a:t>
              </a:r>
              <a:r>
                <a:rPr lang="en-US" sz="2000" dirty="0"/>
                <a:t>(</a:t>
              </a:r>
              <a:r>
                <a:rPr lang="en-US" sz="2000" dirty="0" smtClean="0"/>
                <a:t>3050): 1/2</a:t>
              </a:r>
              <a:r>
                <a:rPr lang="en-US" sz="2000" baseline="30000" dirty="0" smtClean="0"/>
                <a:t>+</a:t>
              </a:r>
              <a:r>
                <a:rPr lang="en-US" sz="2000" dirty="0" smtClean="0"/>
                <a:t>  and </a:t>
              </a:r>
              <a:r>
                <a:rPr lang="en-US" sz="2000" dirty="0" err="1">
                  <a:latin typeface="Symbol" charset="2"/>
                  <a:cs typeface="Symbol" charset="2"/>
                </a:rPr>
                <a:t>W</a:t>
              </a:r>
              <a:r>
                <a:rPr lang="en-US" sz="2000" baseline="-25000" dirty="0" err="1"/>
                <a:t>c</a:t>
              </a:r>
              <a:r>
                <a:rPr lang="en-US" sz="2000" dirty="0"/>
                <a:t>(</a:t>
              </a:r>
              <a:r>
                <a:rPr lang="en-US" sz="2000" dirty="0" smtClean="0"/>
                <a:t>3119): 3/2</a:t>
              </a:r>
              <a:r>
                <a:rPr lang="en-US" sz="2000" baseline="30000" dirty="0" smtClean="0"/>
                <a:t>+</a:t>
              </a:r>
              <a:r>
                <a:rPr lang="en-US" sz="2000" dirty="0" smtClean="0"/>
                <a:t>  belong to an exotic </a:t>
              </a:r>
              <a:r>
                <a:rPr lang="en-US" sz="2000" b="1" dirty="0" smtClean="0"/>
                <a:t>15 </a:t>
              </a:r>
              <a:r>
                <a:rPr lang="en-US" sz="2000" dirty="0" smtClean="0"/>
                <a:t>(and have I=1!)</a:t>
              </a:r>
              <a:endParaRPr lang="en-US" sz="2000" baseline="30000" dirty="0" smtClean="0"/>
            </a:p>
          </p:txBody>
        </p:sp>
      </p:grpSp>
      <p:sp>
        <p:nvSpPr>
          <p:cNvPr id="56" name="Rectangle 55"/>
          <p:cNvSpPr/>
          <p:nvPr/>
        </p:nvSpPr>
        <p:spPr>
          <a:xfrm>
            <a:off x="3310508" y="4787702"/>
            <a:ext cx="5254478" cy="525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err="1" smtClean="0">
                <a:solidFill>
                  <a:srgbClr val="008000"/>
                </a:solidFill>
              </a:rPr>
              <a:t>H.C.</a:t>
            </a:r>
            <a:r>
              <a:rPr lang="en-US" sz="1400" b="1" dirty="0" err="1">
                <a:solidFill>
                  <a:srgbClr val="008000"/>
                </a:solidFill>
              </a:rPr>
              <a:t>K</a:t>
            </a:r>
            <a:r>
              <a:rPr lang="en-US" sz="1400" b="1" dirty="0" err="1" smtClean="0">
                <a:solidFill>
                  <a:srgbClr val="008000"/>
                </a:solidFill>
              </a:rPr>
              <a:t>im</a:t>
            </a:r>
            <a:r>
              <a:rPr lang="en-US" sz="1400" b="1" dirty="0">
                <a:solidFill>
                  <a:srgbClr val="008000"/>
                </a:solidFill>
              </a:rPr>
              <a:t>, </a:t>
            </a:r>
            <a:r>
              <a:rPr lang="en-US" sz="1400" b="1" dirty="0" err="1" smtClean="0">
                <a:solidFill>
                  <a:srgbClr val="008000"/>
                </a:solidFill>
              </a:rPr>
              <a:t>M.V.Polyakov</a:t>
            </a:r>
            <a:r>
              <a:rPr lang="en-US" sz="1400" b="1" dirty="0" smtClean="0">
                <a:solidFill>
                  <a:srgbClr val="008000"/>
                </a:solidFill>
              </a:rPr>
              <a:t> </a:t>
            </a:r>
            <a:r>
              <a:rPr lang="en-US" sz="1400" b="1" dirty="0">
                <a:solidFill>
                  <a:srgbClr val="008000"/>
                </a:solidFill>
              </a:rPr>
              <a:t>and </a:t>
            </a:r>
            <a:r>
              <a:rPr lang="en-US" sz="1400" b="1" dirty="0" err="1" smtClean="0">
                <a:solidFill>
                  <a:srgbClr val="008000"/>
                </a:solidFill>
              </a:rPr>
              <a:t>M.Praszalowicz</a:t>
            </a:r>
            <a:r>
              <a:rPr lang="en-US" sz="1400" b="1" dirty="0" smtClean="0">
                <a:solidFill>
                  <a:srgbClr val="008000"/>
                </a:solidFill>
              </a:rPr>
              <a:t>, PRD96, </a:t>
            </a:r>
            <a:r>
              <a:rPr lang="en-US" sz="1400" b="1" dirty="0">
                <a:solidFill>
                  <a:srgbClr val="008000"/>
                </a:solidFill>
              </a:rPr>
              <a:t>014009 (2017</a:t>
            </a:r>
            <a:r>
              <a:rPr lang="en-US" sz="1400" b="1" dirty="0" smtClean="0">
                <a:solidFill>
                  <a:srgbClr val="008000"/>
                </a:solidFill>
              </a:rPr>
              <a:t>); PRD96, </a:t>
            </a:r>
            <a:r>
              <a:rPr lang="en-US" sz="1400" b="1" dirty="0">
                <a:solidFill>
                  <a:srgbClr val="008000"/>
                </a:solidFill>
              </a:rPr>
              <a:t>039902 (2017</a:t>
            </a:r>
            <a:r>
              <a:rPr lang="en-US" sz="1400" b="1" dirty="0" smtClean="0">
                <a:solidFill>
                  <a:srgbClr val="008000"/>
                </a:solidFill>
              </a:rPr>
              <a:t>), [arXiv:1704.04082 [</a:t>
            </a:r>
            <a:r>
              <a:rPr lang="en-US" sz="1400" b="1" dirty="0" err="1" smtClean="0">
                <a:solidFill>
                  <a:srgbClr val="008000"/>
                </a:solidFill>
              </a:rPr>
              <a:t>hep-ph</a:t>
            </a:r>
            <a:r>
              <a:rPr lang="en-US" sz="1400" b="1" dirty="0" smtClean="0">
                <a:solidFill>
                  <a:srgbClr val="008000"/>
                </a:solidFill>
              </a:rPr>
              <a:t>]]</a:t>
            </a:r>
            <a:endParaRPr lang="en-US" sz="1400" b="1" dirty="0">
              <a:solidFill>
                <a:srgbClr val="008000"/>
              </a:solidFill>
            </a:endParaRPr>
          </a:p>
        </p:txBody>
      </p:sp>
      <p:sp>
        <p:nvSpPr>
          <p:cNvPr id="58" name="Footer Placeholder 5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56th Winter Meeting on Nuclear Physics, Bormio (Italy) 22-26 January, 2018</a:t>
            </a:r>
            <a:endParaRPr lang="en-US"/>
          </a:p>
        </p:txBody>
      </p:sp>
      <p:pic>
        <p:nvPicPr>
          <p:cNvPr id="60" name="Picture 59" descr="UB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83" y="6079404"/>
            <a:ext cx="1275792" cy="763665"/>
          </a:xfrm>
          <a:prstGeom prst="rect">
            <a:avLst/>
          </a:prstGeom>
        </p:spPr>
      </p:pic>
      <p:pic>
        <p:nvPicPr>
          <p:cNvPr id="61" name="Picture 60" descr="logo_iccub_grand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323" y="6223222"/>
            <a:ext cx="1501362" cy="498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387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2351371" y="3331083"/>
            <a:ext cx="1790700" cy="1803400"/>
            <a:chOff x="2122771" y="2302383"/>
            <a:chExt cx="1790700" cy="1803400"/>
          </a:xfrm>
        </p:grpSpPr>
        <p:sp>
          <p:nvSpPr>
            <p:cNvPr id="17" name="Oval 16"/>
            <p:cNvSpPr/>
            <p:nvPr/>
          </p:nvSpPr>
          <p:spPr>
            <a:xfrm rot="349290">
              <a:off x="2122771" y="2302383"/>
              <a:ext cx="1790700" cy="18034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635000" h="6350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 rot="349290">
              <a:off x="2719484" y="2399970"/>
              <a:ext cx="571500" cy="558800"/>
            </a:xfrm>
            <a:prstGeom prst="ellipse">
              <a:avLst/>
            </a:prstGeom>
            <a:solidFill>
              <a:srgbClr val="B2211F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254000" h="254000"/>
              <a:bevelB w="254000" h="2540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 rot="349290">
              <a:off x="2318603" y="3201643"/>
              <a:ext cx="571500" cy="558800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254000" h="254000"/>
              <a:bevelB w="254000" h="2540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 rot="349290">
              <a:off x="3247619" y="3130405"/>
              <a:ext cx="571500" cy="558800"/>
            </a:xfrm>
            <a:prstGeom prst="ellipse">
              <a:avLst/>
            </a:prstGeom>
            <a:solidFill>
              <a:srgbClr val="008000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254000" h="254000"/>
              <a:bevelB w="254000" h="2540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" name="Group 20"/>
            <p:cNvGrpSpPr/>
            <p:nvPr/>
          </p:nvGrpSpPr>
          <p:grpSpPr>
            <a:xfrm rot="349290">
              <a:off x="3002364" y="2702253"/>
              <a:ext cx="549852" cy="590551"/>
              <a:chOff x="4356100" y="1866900"/>
              <a:chExt cx="368300" cy="342900"/>
            </a:xfrm>
          </p:grpSpPr>
          <p:cxnSp>
            <p:nvCxnSpPr>
              <p:cNvPr id="28" name="Curved Connector 27"/>
              <p:cNvCxnSpPr/>
              <p:nvPr/>
            </p:nvCxnSpPr>
            <p:spPr>
              <a:xfrm rot="16200000" flipH="1">
                <a:off x="4356100" y="1866900"/>
                <a:ext cx="190500" cy="190500"/>
              </a:xfrm>
              <a:prstGeom prst="curvedConnector3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Curved Connector 28"/>
              <p:cNvCxnSpPr/>
              <p:nvPr/>
            </p:nvCxnSpPr>
            <p:spPr>
              <a:xfrm rot="16200000" flipH="1">
                <a:off x="4533900" y="2019300"/>
                <a:ext cx="190500" cy="190500"/>
              </a:xfrm>
              <a:prstGeom prst="curvedConnector3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oup 21"/>
            <p:cNvGrpSpPr/>
            <p:nvPr/>
          </p:nvGrpSpPr>
          <p:grpSpPr>
            <a:xfrm rot="14837585">
              <a:off x="2491812" y="2766038"/>
              <a:ext cx="549852" cy="590551"/>
              <a:chOff x="4356100" y="1866900"/>
              <a:chExt cx="368300" cy="342900"/>
            </a:xfrm>
          </p:grpSpPr>
          <p:cxnSp>
            <p:nvCxnSpPr>
              <p:cNvPr id="26" name="Curved Connector 25"/>
              <p:cNvCxnSpPr/>
              <p:nvPr/>
            </p:nvCxnSpPr>
            <p:spPr>
              <a:xfrm rot="16200000" flipH="1">
                <a:off x="4356100" y="1866900"/>
                <a:ext cx="190500" cy="190500"/>
              </a:xfrm>
              <a:prstGeom prst="curvedConnector3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Curved Connector 26"/>
              <p:cNvCxnSpPr/>
              <p:nvPr/>
            </p:nvCxnSpPr>
            <p:spPr>
              <a:xfrm rot="16200000" flipH="1">
                <a:off x="4533900" y="2019300"/>
                <a:ext cx="190500" cy="190500"/>
              </a:xfrm>
              <a:prstGeom prst="curvedConnector3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oup 22"/>
            <p:cNvGrpSpPr/>
            <p:nvPr/>
          </p:nvGrpSpPr>
          <p:grpSpPr>
            <a:xfrm rot="7910996">
              <a:off x="2764078" y="3172075"/>
              <a:ext cx="549852" cy="590551"/>
              <a:chOff x="4356100" y="1866900"/>
              <a:chExt cx="368300" cy="342900"/>
            </a:xfrm>
          </p:grpSpPr>
          <p:cxnSp>
            <p:nvCxnSpPr>
              <p:cNvPr id="24" name="Curved Connector 23"/>
              <p:cNvCxnSpPr/>
              <p:nvPr/>
            </p:nvCxnSpPr>
            <p:spPr>
              <a:xfrm rot="16200000" flipH="1">
                <a:off x="4356100" y="1866900"/>
                <a:ext cx="190500" cy="190500"/>
              </a:xfrm>
              <a:prstGeom prst="curvedConnector3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Curved Connector 24"/>
              <p:cNvCxnSpPr/>
              <p:nvPr/>
            </p:nvCxnSpPr>
            <p:spPr>
              <a:xfrm rot="16200000" flipH="1">
                <a:off x="4533900" y="2019300"/>
                <a:ext cx="190500" cy="190500"/>
              </a:xfrm>
              <a:prstGeom prst="curvedConnector3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6" name="Group 35"/>
          <p:cNvGrpSpPr/>
          <p:nvPr/>
        </p:nvGrpSpPr>
        <p:grpSpPr>
          <a:xfrm>
            <a:off x="4837077" y="3554809"/>
            <a:ext cx="1359591" cy="1380724"/>
            <a:chOff x="4608477" y="2526109"/>
            <a:chExt cx="1359591" cy="1380724"/>
          </a:xfrm>
        </p:grpSpPr>
        <p:sp>
          <p:nvSpPr>
            <p:cNvPr id="3" name="Oval 2"/>
            <p:cNvSpPr/>
            <p:nvPr/>
          </p:nvSpPr>
          <p:spPr>
            <a:xfrm rot="6945147">
              <a:off x="4597911" y="2536675"/>
              <a:ext cx="1380724" cy="13595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635000" h="6350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/>
            <p:cNvSpPr/>
            <p:nvPr/>
          </p:nvSpPr>
          <p:spPr>
            <a:xfrm rot="6945147">
              <a:off x="5312892" y="2959198"/>
              <a:ext cx="571500" cy="558800"/>
            </a:xfrm>
            <a:prstGeom prst="ellipse">
              <a:avLst/>
            </a:prstGeom>
            <a:solidFill>
              <a:srgbClr val="B2211F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254000" h="254000"/>
              <a:bevelB w="254000" h="2540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 rot="6945147">
              <a:off x="4672797" y="2978426"/>
              <a:ext cx="571500" cy="558800"/>
            </a:xfrm>
            <a:prstGeom prst="ellipse">
              <a:avLst/>
            </a:prstGeom>
            <a:solidFill>
              <a:srgbClr val="23B7A8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254000" h="254000"/>
              <a:bevelB w="254000" h="2540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6"/>
            <p:cNvGrpSpPr/>
            <p:nvPr/>
          </p:nvGrpSpPr>
          <p:grpSpPr>
            <a:xfrm rot="6945147">
              <a:off x="5056039" y="2935164"/>
              <a:ext cx="433839" cy="602379"/>
              <a:chOff x="4356100" y="1866900"/>
              <a:chExt cx="368300" cy="342900"/>
            </a:xfrm>
          </p:grpSpPr>
          <p:cxnSp>
            <p:nvCxnSpPr>
              <p:cNvPr id="14" name="Curved Connector 13"/>
              <p:cNvCxnSpPr/>
              <p:nvPr/>
            </p:nvCxnSpPr>
            <p:spPr>
              <a:xfrm rot="16200000" flipH="1">
                <a:off x="4356100" y="1866900"/>
                <a:ext cx="190500" cy="190500"/>
              </a:xfrm>
              <a:prstGeom prst="curvedConnector3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Curved Connector 14"/>
              <p:cNvCxnSpPr/>
              <p:nvPr/>
            </p:nvCxnSpPr>
            <p:spPr>
              <a:xfrm rot="16200000" flipH="1">
                <a:off x="4533900" y="2019300"/>
                <a:ext cx="190500" cy="190500"/>
              </a:xfrm>
              <a:prstGeom prst="curvedConnector3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2" name="TextBox 31"/>
          <p:cNvSpPr txBox="1"/>
          <p:nvPr/>
        </p:nvSpPr>
        <p:spPr>
          <a:xfrm>
            <a:off x="1525533" y="426852"/>
            <a:ext cx="5715577" cy="523220"/>
          </a:xfrm>
          <a:prstGeom prst="rect">
            <a:avLst/>
          </a:prstGeom>
          <a:noFill/>
          <a:ln w="25400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1F497D"/>
                </a:solidFill>
                <a:latin typeface="Calibri"/>
              </a:rPr>
              <a:t>Our </a:t>
            </a:r>
            <a:r>
              <a:rPr lang="en-US" sz="2800" b="1" dirty="0" smtClean="0">
                <a:solidFill>
                  <a:srgbClr val="1F497D"/>
                </a:solidFill>
                <a:latin typeface="Calibri"/>
              </a:rPr>
              <a:t>view: “molecular” </a:t>
            </a:r>
            <a:r>
              <a:rPr lang="en-US" sz="2800" b="1" dirty="0" smtClean="0">
                <a:solidFill>
                  <a:srgbClr val="1F497D"/>
                </a:solidFill>
                <a:latin typeface="Calibri"/>
              </a:rPr>
              <a:t>interpretation</a:t>
            </a:r>
            <a:endParaRPr lang="en-US" sz="2800" b="1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33" name="Oval 32"/>
          <p:cNvSpPr/>
          <p:nvPr/>
        </p:nvSpPr>
        <p:spPr>
          <a:xfrm rot="349290">
            <a:off x="2376037" y="3331082"/>
            <a:ext cx="1790700" cy="18034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 w="635000" h="6350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 rot="6945147">
            <a:off x="4813811" y="3578074"/>
            <a:ext cx="1380724" cy="13595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 w="635000" h="6350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/>
          <p:cNvCxnSpPr/>
          <p:nvPr/>
        </p:nvCxnSpPr>
        <p:spPr>
          <a:xfrm>
            <a:off x="4200219" y="4323597"/>
            <a:ext cx="611124" cy="0"/>
          </a:xfrm>
          <a:prstGeom prst="line">
            <a:avLst/>
          </a:prstGeom>
          <a:ln w="50800">
            <a:solidFill>
              <a:srgbClr val="80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1427270" y="1835113"/>
            <a:ext cx="63293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(</a:t>
            </a:r>
            <a:r>
              <a:rPr lang="en-US" sz="2000" b="1" dirty="0" smtClean="0"/>
              <a:t>quasi) bound </a:t>
            </a:r>
            <a:r>
              <a:rPr lang="en-US" sz="2000" dirty="0" smtClean="0"/>
              <a:t>system </a:t>
            </a:r>
            <a:r>
              <a:rPr lang="en-US" sz="2000" dirty="0" smtClean="0"/>
              <a:t>of a baryon and a meson by virtue of and attractive interaction</a:t>
            </a:r>
          </a:p>
        </p:txBody>
      </p:sp>
      <p:sp>
        <p:nvSpPr>
          <p:cNvPr id="46" name="Footer Placeholder 4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56th Winter Meeting on Nuclear Physics, Bormio (Italy) 22-26 January, 2018</a:t>
            </a:r>
            <a:endParaRPr lang="en-US"/>
          </a:p>
        </p:txBody>
      </p:sp>
      <p:pic>
        <p:nvPicPr>
          <p:cNvPr id="48" name="Picture 47" descr="UB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83" y="6079404"/>
            <a:ext cx="1275792" cy="763665"/>
          </a:xfrm>
          <a:prstGeom prst="rect">
            <a:avLst/>
          </a:prstGeom>
        </p:spPr>
      </p:pic>
      <p:pic>
        <p:nvPicPr>
          <p:cNvPr id="49" name="Picture 48" descr="logo_iccub_grand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323" y="6223222"/>
            <a:ext cx="1501362" cy="498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0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B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83" y="6079404"/>
            <a:ext cx="1275792" cy="763665"/>
          </a:xfrm>
          <a:prstGeom prst="rect">
            <a:avLst/>
          </a:prstGeom>
        </p:spPr>
      </p:pic>
      <p:pic>
        <p:nvPicPr>
          <p:cNvPr id="3" name="Picture 2" descr="logo_iccub_grand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323" y="6223222"/>
            <a:ext cx="1501362" cy="4982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2602" y="292703"/>
            <a:ext cx="82334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Some earlier theoretical works already gave predictions for </a:t>
            </a:r>
            <a:r>
              <a:rPr lang="en-US" sz="2000" dirty="0" err="1" smtClean="0">
                <a:latin typeface="Symbol" charset="2"/>
                <a:cs typeface="Symbol" charset="2"/>
              </a:rPr>
              <a:t>W</a:t>
            </a:r>
            <a:r>
              <a:rPr lang="en-US" sz="2000" baseline="-25000" dirty="0" err="1" smtClean="0"/>
              <a:t>c</a:t>
            </a:r>
            <a:r>
              <a:rPr lang="en-US" sz="2000" dirty="0" smtClean="0"/>
              <a:t> resonances being meson-baryon molecules: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8197" y="1373126"/>
            <a:ext cx="15681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SU(8) model: </a:t>
            </a:r>
          </a:p>
        </p:txBody>
      </p:sp>
      <p:sp>
        <p:nvSpPr>
          <p:cNvPr id="8" name="Rectangle 7"/>
          <p:cNvSpPr/>
          <p:nvPr/>
        </p:nvSpPr>
        <p:spPr>
          <a:xfrm>
            <a:off x="2098778" y="1409632"/>
            <a:ext cx="385233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008000"/>
                </a:solidFill>
              </a:rPr>
              <a:t>O. </a:t>
            </a:r>
            <a:r>
              <a:rPr lang="en-US" sz="1400" b="1" dirty="0" err="1" smtClean="0">
                <a:solidFill>
                  <a:srgbClr val="008000"/>
                </a:solidFill>
              </a:rPr>
              <a:t>Romanets</a:t>
            </a:r>
            <a:r>
              <a:rPr lang="en-US" sz="1400" b="1" dirty="0">
                <a:solidFill>
                  <a:srgbClr val="008000"/>
                </a:solidFill>
              </a:rPr>
              <a:t> </a:t>
            </a:r>
            <a:r>
              <a:rPr lang="en-US" sz="1400" b="1" dirty="0" smtClean="0">
                <a:solidFill>
                  <a:srgbClr val="008000"/>
                </a:solidFill>
              </a:rPr>
              <a:t>et al., Phys. Rev. D85 (2012) 114032  </a:t>
            </a:r>
            <a:endParaRPr lang="en-US" sz="1400" b="1" dirty="0">
              <a:solidFill>
                <a:srgbClr val="008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981" y="1887536"/>
            <a:ext cx="7105683" cy="33628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34982" y="5371518"/>
            <a:ext cx="69325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But these </a:t>
            </a:r>
            <a:r>
              <a:rPr lang="en-US" sz="2000" dirty="0" err="1" smtClean="0">
                <a:latin typeface="Symbol" charset="2"/>
                <a:cs typeface="Symbol" charset="2"/>
              </a:rPr>
              <a:t>W</a:t>
            </a:r>
            <a:r>
              <a:rPr lang="en-US" sz="2000" baseline="-25000" dirty="0" err="1" smtClean="0"/>
              <a:t>c</a:t>
            </a:r>
            <a:r>
              <a:rPr lang="en-US" sz="2000" dirty="0" smtClean="0"/>
              <a:t> states are much more bound than the </a:t>
            </a:r>
            <a:r>
              <a:rPr lang="en-US" sz="2000" dirty="0" err="1" smtClean="0"/>
              <a:t>LHCb</a:t>
            </a:r>
            <a:r>
              <a:rPr lang="en-US" sz="2000" dirty="0" smtClean="0"/>
              <a:t> ones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56th Winter Meeting on Nuclear Physics, Bormio (Italy) 22-26 January, 2018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42084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B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83" y="6079404"/>
            <a:ext cx="1275792" cy="763665"/>
          </a:xfrm>
          <a:prstGeom prst="rect">
            <a:avLst/>
          </a:prstGeom>
        </p:spPr>
      </p:pic>
      <p:pic>
        <p:nvPicPr>
          <p:cNvPr id="3" name="Picture 2" descr="logo_iccub_grand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323" y="6223222"/>
            <a:ext cx="1501362" cy="4982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6622" y="416841"/>
            <a:ext cx="28510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SU(4) finite range model:</a:t>
            </a:r>
          </a:p>
        </p:txBody>
      </p:sp>
      <p:sp>
        <p:nvSpPr>
          <p:cNvPr id="6" name="Rectangle 5"/>
          <p:cNvSpPr/>
          <p:nvPr/>
        </p:nvSpPr>
        <p:spPr>
          <a:xfrm>
            <a:off x="3311428" y="495578"/>
            <a:ext cx="44614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08000"/>
                </a:solidFill>
              </a:rPr>
              <a:t>J. Hofmann, M.F.M. </a:t>
            </a:r>
            <a:r>
              <a:rPr lang="en-US" sz="1400" b="1" dirty="0" smtClean="0">
                <a:solidFill>
                  <a:srgbClr val="008000"/>
                </a:solidFill>
              </a:rPr>
              <a:t>Lutz, </a:t>
            </a:r>
            <a:r>
              <a:rPr lang="en-US" sz="1400" b="1" dirty="0" err="1" smtClean="0">
                <a:solidFill>
                  <a:srgbClr val="008000"/>
                </a:solidFill>
              </a:rPr>
              <a:t>Nucl</a:t>
            </a:r>
            <a:r>
              <a:rPr lang="en-US" sz="1400" b="1" dirty="0" smtClean="0">
                <a:solidFill>
                  <a:srgbClr val="008000"/>
                </a:solidFill>
              </a:rPr>
              <a:t>. Phys. </a:t>
            </a:r>
            <a:r>
              <a:rPr lang="en-US" sz="1400" b="1" dirty="0">
                <a:solidFill>
                  <a:srgbClr val="008000"/>
                </a:solidFill>
              </a:rPr>
              <a:t>A 763 (2005) </a:t>
            </a:r>
            <a:r>
              <a:rPr lang="en-US" sz="1400" b="1" dirty="0" smtClean="0">
                <a:solidFill>
                  <a:srgbClr val="008000"/>
                </a:solidFill>
              </a:rPr>
              <a:t>90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692" y="1821813"/>
            <a:ext cx="5753932" cy="362790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16622" y="1516772"/>
            <a:ext cx="60515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008000"/>
                </a:solidFill>
              </a:rPr>
              <a:t>C. E. Jiménez-</a:t>
            </a:r>
            <a:r>
              <a:rPr lang="en-US" sz="1400" b="1" dirty="0" err="1" smtClean="0">
                <a:solidFill>
                  <a:srgbClr val="008000"/>
                </a:solidFill>
              </a:rPr>
              <a:t>Tejero</a:t>
            </a:r>
            <a:r>
              <a:rPr lang="en-US" sz="1400" b="1" dirty="0" smtClean="0">
                <a:solidFill>
                  <a:srgbClr val="008000"/>
                </a:solidFill>
              </a:rPr>
              <a:t>,  A. Ramos, and I. </a:t>
            </a:r>
            <a:r>
              <a:rPr lang="en-US" sz="1400" b="1" dirty="0" err="1" smtClean="0">
                <a:solidFill>
                  <a:srgbClr val="008000"/>
                </a:solidFill>
              </a:rPr>
              <a:t>Vidaña</a:t>
            </a:r>
            <a:r>
              <a:rPr lang="en-US" sz="1400" b="1" dirty="0" smtClean="0">
                <a:solidFill>
                  <a:srgbClr val="008000"/>
                </a:solidFill>
              </a:rPr>
              <a:t>, </a:t>
            </a:r>
            <a:r>
              <a:rPr lang="pl-PL" sz="1400" b="1" dirty="0" err="1" smtClean="0">
                <a:solidFill>
                  <a:srgbClr val="008000"/>
                </a:solidFill>
              </a:rPr>
              <a:t>Phys</a:t>
            </a:r>
            <a:r>
              <a:rPr lang="pl-PL" sz="1400" b="1" dirty="0" smtClean="0">
                <a:solidFill>
                  <a:srgbClr val="008000"/>
                </a:solidFill>
              </a:rPr>
              <a:t>. </a:t>
            </a:r>
            <a:r>
              <a:rPr lang="pl-PL" sz="1400" b="1" dirty="0" err="1" smtClean="0">
                <a:solidFill>
                  <a:srgbClr val="008000"/>
                </a:solidFill>
              </a:rPr>
              <a:t>Rev</a:t>
            </a:r>
            <a:r>
              <a:rPr lang="pl-PL" sz="1400" b="1" dirty="0" smtClean="0">
                <a:solidFill>
                  <a:srgbClr val="008000"/>
                </a:solidFill>
              </a:rPr>
              <a:t>. C 80, 055206 (2009)</a:t>
            </a:r>
            <a:endParaRPr lang="en-US" sz="1400" b="1" dirty="0">
              <a:solidFill>
                <a:srgbClr val="008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11428" y="803355"/>
            <a:ext cx="36190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➔ 3 </a:t>
            </a:r>
            <a:r>
              <a:rPr lang="en-US" sz="2000" dirty="0" err="1">
                <a:latin typeface="Symbol" charset="2"/>
                <a:cs typeface="Symbol" charset="2"/>
              </a:rPr>
              <a:t>W</a:t>
            </a:r>
            <a:r>
              <a:rPr lang="en-US" sz="2000" baseline="-25000" dirty="0" err="1" smtClean="0"/>
              <a:t>c</a:t>
            </a:r>
            <a:r>
              <a:rPr lang="en-US" sz="2000" dirty="0" smtClean="0"/>
              <a:t> states (below 2953 MeV)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25742" y="5495650"/>
            <a:ext cx="72914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We have employed the above described methodology to investigate what meson-baryon molecules we predict in the C=1, S=-2 sector.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568184" y="2875091"/>
            <a:ext cx="22792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only model that gives a prediction above 3 </a:t>
            </a:r>
            <a:r>
              <a:rPr lang="en-US" sz="2000" dirty="0" err="1" smtClean="0"/>
              <a:t>GeV</a:t>
            </a:r>
            <a:r>
              <a:rPr lang="en-US" sz="2000" dirty="0" smtClean="0"/>
              <a:t> !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56th Winter Meeting on Nuclear Physics, Bormio (Italy) 22-26 January, 2018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17264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56th Winter Meeting on Nuclear Physics, Bormio (Italy) 22-26 January, 2018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34341" y="506968"/>
            <a:ext cx="39849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1400" b="1" dirty="0" smtClean="0">
                <a:solidFill>
                  <a:srgbClr val="008000"/>
                </a:solidFill>
              </a:rPr>
              <a:t>G. </a:t>
            </a:r>
            <a:r>
              <a:rPr lang="nb-NO" sz="1400" b="1" dirty="0" err="1" smtClean="0">
                <a:solidFill>
                  <a:srgbClr val="008000"/>
                </a:solidFill>
              </a:rPr>
              <a:t>Montaña</a:t>
            </a:r>
            <a:r>
              <a:rPr lang="nb-NO" sz="1400" b="1" dirty="0" smtClean="0">
                <a:solidFill>
                  <a:srgbClr val="008000"/>
                </a:solidFill>
              </a:rPr>
              <a:t>, A. </a:t>
            </a:r>
            <a:r>
              <a:rPr lang="nb-NO" sz="1400" b="1" dirty="0" err="1">
                <a:solidFill>
                  <a:srgbClr val="008000"/>
                </a:solidFill>
              </a:rPr>
              <a:t>F</a:t>
            </a:r>
            <a:r>
              <a:rPr lang="nb-NO" sz="1400" b="1" dirty="0" err="1" smtClean="0">
                <a:solidFill>
                  <a:srgbClr val="008000"/>
                </a:solidFill>
              </a:rPr>
              <a:t>eijoo</a:t>
            </a:r>
            <a:r>
              <a:rPr lang="nb-NO" sz="1400" b="1" dirty="0" smtClean="0">
                <a:solidFill>
                  <a:srgbClr val="008000"/>
                </a:solidFill>
              </a:rPr>
              <a:t>, A. Ramos, arXiv</a:t>
            </a:r>
            <a:r>
              <a:rPr lang="nb-NO" sz="1400" b="1" dirty="0">
                <a:solidFill>
                  <a:srgbClr val="008000"/>
                </a:solidFill>
              </a:rPr>
              <a:t>:1709.08737</a:t>
            </a:r>
            <a:endParaRPr lang="en-US" sz="1400" b="1" dirty="0">
              <a:solidFill>
                <a:srgbClr val="008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34341" y="1171545"/>
            <a:ext cx="70288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We consider the following </a:t>
            </a:r>
            <a:r>
              <a:rPr lang="en-US" sz="2000" dirty="0" err="1" smtClean="0"/>
              <a:t>pseudoscalar</a:t>
            </a:r>
            <a:r>
              <a:rPr lang="en-US" sz="2000" dirty="0" smtClean="0"/>
              <a:t>-baryon coupled channels: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6006" y="1754915"/>
            <a:ext cx="1181099" cy="29723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1781938"/>
            <a:ext cx="3680059" cy="27949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5400" y="1781742"/>
            <a:ext cx="4040606" cy="270404"/>
          </a:xfrm>
          <a:prstGeom prst="rect">
            <a:avLst/>
          </a:prstGeom>
        </p:spPr>
      </p:pic>
      <p:sp>
        <p:nvSpPr>
          <p:cNvPr id="13" name="Left Brace 12"/>
          <p:cNvSpPr/>
          <p:nvPr/>
        </p:nvSpPr>
        <p:spPr>
          <a:xfrm rot="16200000">
            <a:off x="7558506" y="952500"/>
            <a:ext cx="330201" cy="2489197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061507" y="2285998"/>
            <a:ext cx="14845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double charm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(neglected)</a:t>
            </a:r>
          </a:p>
        </p:txBody>
      </p:sp>
      <p:cxnSp>
        <p:nvCxnSpPr>
          <p:cNvPr id="18" name="Straight Connector 17"/>
          <p:cNvCxnSpPr>
            <a:endCxn id="13" idx="2"/>
          </p:cNvCxnSpPr>
          <p:nvPr/>
        </p:nvCxnSpPr>
        <p:spPr>
          <a:xfrm>
            <a:off x="6479008" y="1754915"/>
            <a:ext cx="2489197" cy="27708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3400" y="5700079"/>
            <a:ext cx="5412242" cy="6562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8000" y="2052145"/>
            <a:ext cx="5753100" cy="3523499"/>
          </a:xfrm>
          <a:prstGeom prst="rect">
            <a:avLst/>
          </a:prstGeom>
        </p:spPr>
      </p:pic>
      <p:sp>
        <p:nvSpPr>
          <p:cNvPr id="20" name="Oval 19"/>
          <p:cNvSpPr/>
          <p:nvPr/>
        </p:nvSpPr>
        <p:spPr>
          <a:xfrm>
            <a:off x="3167759" y="3855548"/>
            <a:ext cx="393700" cy="317500"/>
          </a:xfrm>
          <a:prstGeom prst="ellipse">
            <a:avLst/>
          </a:prstGeom>
          <a:noFill/>
          <a:ln w="190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3311759" y="5905500"/>
            <a:ext cx="393700" cy="317500"/>
          </a:xfrm>
          <a:prstGeom prst="ellipse">
            <a:avLst/>
          </a:prstGeom>
          <a:noFill/>
          <a:ln w="190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546127" y="4486244"/>
            <a:ext cx="2331173" cy="707886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strong attraction in the D</a:t>
            </a:r>
            <a:r>
              <a:rPr lang="en-US" sz="2000" dirty="0" smtClean="0">
                <a:latin typeface="Symbol" charset="2"/>
                <a:cs typeface="Symbol" charset="2"/>
              </a:rPr>
              <a:t>X</a:t>
            </a:r>
            <a:r>
              <a:rPr lang="en-US" sz="2000" dirty="0" smtClean="0"/>
              <a:t> channel</a:t>
            </a:r>
          </a:p>
        </p:txBody>
      </p:sp>
      <p:cxnSp>
        <p:nvCxnSpPr>
          <p:cNvPr id="27" name="Straight Arrow Connector 26"/>
          <p:cNvCxnSpPr>
            <a:stCxn id="22" idx="1"/>
            <a:endCxn id="20" idx="5"/>
          </p:cNvCxnSpPr>
          <p:nvPr/>
        </p:nvCxnSpPr>
        <p:spPr>
          <a:xfrm flipH="1" flipV="1">
            <a:off x="3503803" y="4126551"/>
            <a:ext cx="3042324" cy="7136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" name="Picture 29" descr="UBlogo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83" y="6079404"/>
            <a:ext cx="1275792" cy="763665"/>
          </a:xfrm>
          <a:prstGeom prst="rect">
            <a:avLst/>
          </a:prstGeom>
        </p:spPr>
      </p:pic>
      <p:pic>
        <p:nvPicPr>
          <p:cNvPr id="31" name="Picture 30" descr="logo_iccub_grande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323" y="6223222"/>
            <a:ext cx="1501362" cy="498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182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20" grpId="0" animBg="1"/>
      <p:bldP spid="21" grpId="0" animBg="1"/>
      <p:bldP spid="2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56th Winter Meeting on Nuclear Physics, Bormio (Italy) 22-26 January, 2018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3" name="Picture 2" descr="UB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83" y="6079404"/>
            <a:ext cx="1275792" cy="763665"/>
          </a:xfrm>
          <a:prstGeom prst="rect">
            <a:avLst/>
          </a:prstGeom>
        </p:spPr>
      </p:pic>
      <p:pic>
        <p:nvPicPr>
          <p:cNvPr id="4" name="Picture 3" descr="logo_iccub_grande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323" y="6223222"/>
            <a:ext cx="1501362" cy="4982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5085" y="2525055"/>
            <a:ext cx="5359400" cy="37362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7483" y="1251494"/>
            <a:ext cx="4399812" cy="122500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5883" y="244445"/>
            <a:ext cx="79566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Model 1: Subtraction constants in the dimensional regularization loops  chosen so as to make it coincide with cut-off loop (</a:t>
            </a:r>
            <a:r>
              <a:rPr lang="en-US" sz="2000" dirty="0" smtClean="0">
                <a:latin typeface="Symbol" charset="2"/>
                <a:cs typeface="Symbol" charset="2"/>
              </a:rPr>
              <a:t>L</a:t>
            </a:r>
            <a:r>
              <a:rPr lang="en-US" sz="2000" dirty="0" smtClean="0"/>
              <a:t>=800 MeV)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5461000" y="3657600"/>
            <a:ext cx="2621490" cy="2159000"/>
            <a:chOff x="5334000" y="3657600"/>
            <a:chExt cx="2621490" cy="2159000"/>
          </a:xfrm>
        </p:grpSpPr>
        <p:sp>
          <p:nvSpPr>
            <p:cNvPr id="15" name="Rectangle 14"/>
            <p:cNvSpPr/>
            <p:nvPr/>
          </p:nvSpPr>
          <p:spPr>
            <a:xfrm>
              <a:off x="5334000" y="3657600"/>
              <a:ext cx="762000" cy="190500"/>
            </a:xfrm>
            <a:prstGeom prst="rect">
              <a:avLst/>
            </a:prstGeom>
            <a:gradFill>
              <a:gsLst>
                <a:gs pos="0">
                  <a:schemeClr val="accent1">
                    <a:tint val="100000"/>
                    <a:shade val="100000"/>
                    <a:satMod val="130000"/>
                    <a:alpha val="1000"/>
                  </a:schemeClr>
                </a:gs>
                <a:gs pos="1000">
                  <a:schemeClr val="accent1">
                    <a:tint val="50000"/>
                    <a:shade val="100000"/>
                    <a:satMod val="350000"/>
                    <a:alpha val="37000"/>
                  </a:schemeClr>
                </a:gs>
              </a:gsLst>
            </a:gra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334000" y="5600700"/>
              <a:ext cx="431800" cy="215900"/>
            </a:xfrm>
            <a:prstGeom prst="rect">
              <a:avLst/>
            </a:prstGeom>
            <a:gradFill>
              <a:gsLst>
                <a:gs pos="0">
                  <a:schemeClr val="accent1">
                    <a:tint val="100000"/>
                    <a:shade val="100000"/>
                    <a:satMod val="130000"/>
                    <a:alpha val="1000"/>
                  </a:schemeClr>
                </a:gs>
                <a:gs pos="1000">
                  <a:schemeClr val="accent1">
                    <a:tint val="50000"/>
                    <a:shade val="100000"/>
                    <a:satMod val="350000"/>
                    <a:alpha val="37000"/>
                  </a:schemeClr>
                </a:gs>
              </a:gsLst>
            </a:gra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334000" y="4991100"/>
              <a:ext cx="431800" cy="215900"/>
            </a:xfrm>
            <a:prstGeom prst="rect">
              <a:avLst/>
            </a:prstGeom>
            <a:gradFill>
              <a:gsLst>
                <a:gs pos="0">
                  <a:schemeClr val="accent1">
                    <a:tint val="100000"/>
                    <a:shade val="100000"/>
                    <a:satMod val="130000"/>
                    <a:alpha val="1000"/>
                  </a:schemeClr>
                </a:gs>
                <a:gs pos="1000">
                  <a:schemeClr val="accent1">
                    <a:tint val="50000"/>
                    <a:shade val="100000"/>
                    <a:satMod val="350000"/>
                    <a:alpha val="37000"/>
                  </a:schemeClr>
                </a:gs>
              </a:gsLst>
            </a:gra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193490" y="3657600"/>
              <a:ext cx="762000" cy="190500"/>
            </a:xfrm>
            <a:prstGeom prst="rect">
              <a:avLst/>
            </a:prstGeom>
            <a:solidFill>
              <a:schemeClr val="accent2">
                <a:lumMod val="60000"/>
                <a:lumOff val="40000"/>
                <a:alpha val="45000"/>
              </a:schemeClr>
            </a:solidFill>
            <a:ln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 flipV="1">
              <a:off x="7180790" y="5283200"/>
              <a:ext cx="477310" cy="236218"/>
            </a:xfrm>
            <a:prstGeom prst="rect">
              <a:avLst/>
            </a:prstGeom>
            <a:solidFill>
              <a:schemeClr val="accent2">
                <a:lumMod val="60000"/>
                <a:lumOff val="40000"/>
                <a:alpha val="45000"/>
              </a:schemeClr>
            </a:solidFill>
            <a:ln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278282" y="4560846"/>
            <a:ext cx="3436802" cy="707886"/>
            <a:chOff x="278282" y="4560846"/>
            <a:chExt cx="3436802" cy="707886"/>
          </a:xfrm>
        </p:grpSpPr>
        <p:sp>
          <p:nvSpPr>
            <p:cNvPr id="23" name="TextBox 22"/>
            <p:cNvSpPr txBox="1"/>
            <p:nvPr/>
          </p:nvSpPr>
          <p:spPr>
            <a:xfrm>
              <a:off x="278282" y="4560846"/>
              <a:ext cx="343680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The state at 3103 MeV clearly qualifies as a D</a:t>
              </a:r>
              <a:r>
                <a:rPr lang="en-US" sz="2000" dirty="0" smtClean="0">
                  <a:latin typeface="Symbol" charset="2"/>
                  <a:cs typeface="Symbol" charset="2"/>
                </a:rPr>
                <a:t>X</a:t>
              </a:r>
              <a:r>
                <a:rPr lang="en-US" sz="2000" dirty="0" smtClean="0"/>
                <a:t> bound state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605490" y="4660900"/>
              <a:ext cx="1137710" cy="254000"/>
            </a:xfrm>
            <a:prstGeom prst="rect">
              <a:avLst/>
            </a:prstGeom>
            <a:solidFill>
              <a:schemeClr val="accent2">
                <a:lumMod val="60000"/>
                <a:lumOff val="40000"/>
                <a:alpha val="45000"/>
              </a:schemeClr>
            </a:solidFill>
            <a:ln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14783" y="3429000"/>
            <a:ext cx="3436802" cy="707886"/>
            <a:chOff x="214783" y="3429000"/>
            <a:chExt cx="3436802" cy="707886"/>
          </a:xfrm>
        </p:grpSpPr>
        <p:sp>
          <p:nvSpPr>
            <p:cNvPr id="12" name="TextBox 11"/>
            <p:cNvSpPr txBox="1"/>
            <p:nvPr/>
          </p:nvSpPr>
          <p:spPr>
            <a:xfrm>
              <a:off x="214783" y="3429000"/>
              <a:ext cx="343680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The state at 3051 MeV mainly composed by </a:t>
              </a:r>
              <a:r>
                <a:rPr lang="en-US" sz="2000" dirty="0" err="1" smtClean="0"/>
                <a:t>K</a:t>
              </a:r>
              <a:r>
                <a:rPr lang="en-US" sz="2000" dirty="0" err="1" smtClean="0">
                  <a:latin typeface="Symbol" charset="2"/>
                  <a:cs typeface="Symbol" charset="2"/>
                </a:rPr>
                <a:t>X</a:t>
              </a:r>
              <a:r>
                <a:rPr lang="en-US" sz="2000" baseline="-25000" dirty="0" err="1" smtClean="0"/>
                <a:t>c</a:t>
              </a:r>
              <a:r>
                <a:rPr lang="en-US" sz="2000" dirty="0" smtClean="0"/>
                <a:t>’ and </a:t>
              </a:r>
              <a:r>
                <a:rPr lang="en-US" sz="2000" dirty="0" err="1" smtClean="0">
                  <a:latin typeface="Symbol" charset="2"/>
                  <a:cs typeface="Symbol" charset="2"/>
                </a:rPr>
                <a:t>hW</a:t>
              </a:r>
              <a:r>
                <a:rPr lang="en-US" sz="2000" baseline="-25000" dirty="0" err="1" smtClean="0"/>
                <a:t>c</a:t>
              </a:r>
              <a:endParaRPr lang="en-US" sz="2000" baseline="-25000" dirty="0" smtClean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536700" y="3505200"/>
              <a:ext cx="1155699" cy="266700"/>
            </a:xfrm>
            <a:prstGeom prst="rect">
              <a:avLst/>
            </a:prstGeom>
            <a:gradFill>
              <a:gsLst>
                <a:gs pos="0">
                  <a:schemeClr val="accent1">
                    <a:tint val="100000"/>
                    <a:shade val="100000"/>
                    <a:satMod val="130000"/>
                    <a:alpha val="1000"/>
                  </a:schemeClr>
                </a:gs>
                <a:gs pos="1000">
                  <a:schemeClr val="accent1">
                    <a:tint val="50000"/>
                    <a:shade val="100000"/>
                    <a:satMod val="350000"/>
                    <a:alpha val="37000"/>
                  </a:schemeClr>
                </a:gs>
              </a:gsLst>
            </a:gra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 flipH="1">
              <a:off x="1663700" y="3492500"/>
              <a:ext cx="2921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_</a:t>
              </a:r>
            </a:p>
          </p:txBody>
        </p:sp>
      </p:grpSp>
      <p:pic>
        <p:nvPicPr>
          <p:cNvPr id="28" name="Picture 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79999" y="1404739"/>
            <a:ext cx="3385607" cy="56151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0" name="TextBox 29"/>
          <p:cNvSpPr txBox="1"/>
          <p:nvPr/>
        </p:nvSpPr>
        <p:spPr>
          <a:xfrm>
            <a:off x="42618" y="5264090"/>
            <a:ext cx="3637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➔ 10 MeV too heavy and too wide</a:t>
            </a:r>
            <a:r>
              <a:rPr lang="mr-IN" dirty="0" smtClean="0"/>
              <a:t>…</a:t>
            </a:r>
            <a:endParaRPr lang="en-US" dirty="0" smtClean="0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5926" y="5692256"/>
            <a:ext cx="2857500" cy="5817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4783" y="5603094"/>
            <a:ext cx="6243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Exp</a:t>
            </a:r>
            <a:r>
              <a:rPr lang="en-US" sz="2000" dirty="0" smtClean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260996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56th Winter Meeting on Nuclear Physics, Bormio (Italy) 22-26 January, 2018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3" name="Picture 2" descr="UB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83" y="6079404"/>
            <a:ext cx="1275792" cy="763665"/>
          </a:xfrm>
          <a:prstGeom prst="rect">
            <a:avLst/>
          </a:prstGeom>
        </p:spPr>
      </p:pic>
      <p:pic>
        <p:nvPicPr>
          <p:cNvPr id="4" name="Picture 3" descr="logo_iccub_grand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323" y="6223222"/>
            <a:ext cx="1501362" cy="49825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5883" y="244445"/>
            <a:ext cx="79005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Model 2: Let the subtraction constants in the dimensional regularization loops vary to reproduce the experimental data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841500" y="927100"/>
            <a:ext cx="4724400" cy="1282699"/>
            <a:chOff x="1727200" y="1473200"/>
            <a:chExt cx="5473700" cy="137159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27200" y="1473200"/>
              <a:ext cx="5473700" cy="6350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16100" y="2120899"/>
              <a:ext cx="5257800" cy="723900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1642223" y="2451100"/>
            <a:ext cx="5219700" cy="3784823"/>
            <a:chOff x="1642223" y="2451100"/>
            <a:chExt cx="5219700" cy="3784823"/>
          </a:xfrm>
        </p:grpSpPr>
        <p:grpSp>
          <p:nvGrpSpPr>
            <p:cNvPr id="12" name="Group 11"/>
            <p:cNvGrpSpPr/>
            <p:nvPr/>
          </p:nvGrpSpPr>
          <p:grpSpPr>
            <a:xfrm>
              <a:off x="1642223" y="2451100"/>
              <a:ext cx="5219700" cy="3784823"/>
              <a:chOff x="1409700" y="2489200"/>
              <a:chExt cx="6362700" cy="4676593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35100" y="2489200"/>
                <a:ext cx="6261100" cy="711200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409700" y="3216093"/>
                <a:ext cx="6362700" cy="3949700"/>
              </a:xfrm>
              <a:prstGeom prst="rect">
                <a:avLst/>
              </a:prstGeom>
            </p:spPr>
          </p:pic>
        </p:grpSp>
        <p:sp>
          <p:nvSpPr>
            <p:cNvPr id="13" name="Oval 12"/>
            <p:cNvSpPr/>
            <p:nvPr/>
          </p:nvSpPr>
          <p:spPr>
            <a:xfrm>
              <a:off x="5194300" y="3416300"/>
              <a:ext cx="1016000" cy="647700"/>
            </a:xfrm>
            <a:prstGeom prst="ellipse">
              <a:avLst/>
            </a:prstGeom>
            <a:noFill/>
            <a:ln>
              <a:solidFill>
                <a:schemeClr val="accent1">
                  <a:shade val="95000"/>
                  <a:satMod val="10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180032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643" y="-28865"/>
            <a:ext cx="3684281" cy="325711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243" y="3077346"/>
            <a:ext cx="3670611" cy="3323453"/>
          </a:xfrm>
          <a:prstGeom prst="rect">
            <a:avLst/>
          </a:prstGeom>
        </p:spPr>
      </p:pic>
      <p:pic>
        <p:nvPicPr>
          <p:cNvPr id="4" name="Picture 3" descr="UBlog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83" y="6079404"/>
            <a:ext cx="1275792" cy="763665"/>
          </a:xfrm>
          <a:prstGeom prst="rect">
            <a:avLst/>
          </a:prstGeom>
        </p:spPr>
      </p:pic>
      <p:pic>
        <p:nvPicPr>
          <p:cNvPr id="5" name="Picture 4" descr="logo_iccub_grande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323" y="6223222"/>
            <a:ext cx="1501362" cy="4982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6787355" y="633590"/>
            <a:ext cx="644463" cy="32794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425986" y="1320462"/>
            <a:ext cx="33375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Preliminary comparison using: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98263" y="2875090"/>
            <a:ext cx="352542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states at 3050 MeV and 3090 MeV are in very good agreement with experiment.</a:t>
            </a:r>
          </a:p>
          <a:p>
            <a:r>
              <a:rPr lang="en-US" sz="2000" dirty="0" smtClean="0"/>
              <a:t> </a:t>
            </a:r>
          </a:p>
          <a:p>
            <a:r>
              <a:rPr lang="en-US" sz="2000" dirty="0" smtClean="0"/>
              <a:t>If these states are interpreted as </a:t>
            </a:r>
            <a:r>
              <a:rPr lang="en-US" sz="2000" dirty="0" err="1" smtClean="0"/>
              <a:t>pseudoscalar</a:t>
            </a:r>
            <a:r>
              <a:rPr lang="en-US" sz="2000" dirty="0" smtClean="0"/>
              <a:t> meson-baryon  molecules, their spin-parity can be predicted to be 1/2</a:t>
            </a:r>
            <a:r>
              <a:rPr lang="en-US" sz="2800" baseline="30000" dirty="0" smtClean="0"/>
              <a:t>-</a:t>
            </a:r>
            <a:r>
              <a:rPr lang="en-US" sz="2000" dirty="0" smtClean="0"/>
              <a:t>.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372346" y="1816100"/>
            <a:ext cx="1" cy="14391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692206" y="1816100"/>
            <a:ext cx="0" cy="21091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56th Winter Meeting on Nuclear Physics, Bormio (Italy) 22-26 January, 2018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711297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0100"/>
            <a:ext cx="5612428" cy="5158293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56th Winter Meeting on Nuclear Physics, Bormio (Italy) 22-26 January, 2018</a:t>
            </a:r>
            <a:endParaRPr lang="en-US"/>
          </a:p>
        </p:txBody>
      </p:sp>
      <p:pic>
        <p:nvPicPr>
          <p:cNvPr id="5" name="Picture 4" descr="UB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83" y="6079404"/>
            <a:ext cx="1275792" cy="763665"/>
          </a:xfrm>
          <a:prstGeom prst="rect">
            <a:avLst/>
          </a:prstGeom>
        </p:spPr>
      </p:pic>
      <p:pic>
        <p:nvPicPr>
          <p:cNvPr id="6" name="Picture 5" descr="logo_iccub_grande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323" y="6223222"/>
            <a:ext cx="1501362" cy="49825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366875" y="523845"/>
            <a:ext cx="2667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 smtClean="0"/>
              <a:t>Charmonium</a:t>
            </a:r>
            <a:r>
              <a:rPr lang="en-US" sz="2000" dirty="0" smtClean="0"/>
              <a:t> spectrum</a:t>
            </a: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1437157" y="5894893"/>
            <a:ext cx="207724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008000"/>
                </a:solidFill>
              </a:rPr>
              <a:t> </a:t>
            </a:r>
            <a:r>
              <a:rPr lang="en-US" sz="1400" b="1" dirty="0">
                <a:solidFill>
                  <a:srgbClr val="008000"/>
                </a:solidFill>
              </a:rPr>
              <a:t>(M Nielson, Charm 2010)</a:t>
            </a:r>
            <a:endParaRPr lang="en-US" sz="1400" b="1" dirty="0">
              <a:solidFill>
                <a:srgbClr val="008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33609" y="2147650"/>
            <a:ext cx="317742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 </a:t>
            </a:r>
            <a:r>
              <a:rPr lang="en-US" sz="2000" u="sng" dirty="0" smtClean="0"/>
              <a:t>Possible explanations:</a:t>
            </a:r>
          </a:p>
          <a:p>
            <a:endParaRPr lang="en-US" sz="2000" u="sng" dirty="0" smtClean="0"/>
          </a:p>
          <a:p>
            <a:pPr marL="285750" indent="-285750">
              <a:buFont typeface="Arial"/>
              <a:buChar char="•"/>
            </a:pPr>
            <a:r>
              <a:rPr lang="en-US" sz="2000" dirty="0"/>
              <a:t> </a:t>
            </a:r>
            <a:r>
              <a:rPr lang="en-US" sz="2000" dirty="0" err="1" smtClean="0"/>
              <a:t>tetraquark</a:t>
            </a:r>
            <a:r>
              <a:rPr lang="en-US" sz="2000" dirty="0" smtClean="0"/>
              <a:t> states (</a:t>
            </a:r>
            <a:r>
              <a:rPr lang="en-US" sz="2000" dirty="0" err="1" smtClean="0"/>
              <a:t>diquark</a:t>
            </a:r>
            <a:r>
              <a:rPr lang="en-US" sz="2000" dirty="0" smtClean="0"/>
              <a:t> </a:t>
            </a:r>
            <a:r>
              <a:rPr lang="en-US" sz="2000" dirty="0"/>
              <a:t>and </a:t>
            </a:r>
            <a:r>
              <a:rPr lang="en-US" sz="2000" dirty="0" err="1" smtClean="0"/>
              <a:t>antidiquark</a:t>
            </a:r>
            <a:r>
              <a:rPr lang="en-US" sz="2000" dirty="0" smtClean="0"/>
              <a:t>),</a:t>
            </a:r>
            <a:endParaRPr lang="en-US" sz="2000" dirty="0"/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meson-meson molecules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Hybrids: q </a:t>
            </a:r>
            <a:r>
              <a:rPr lang="en-US" sz="2000" dirty="0" err="1" smtClean="0"/>
              <a:t>qbar</a:t>
            </a:r>
            <a:r>
              <a:rPr lang="en-US" sz="2000" dirty="0" smtClean="0"/>
              <a:t> + gluon(s)</a:t>
            </a:r>
          </a:p>
          <a:p>
            <a:r>
              <a:rPr lang="mr-IN" sz="2000" dirty="0" smtClean="0"/>
              <a:t>…</a:t>
            </a:r>
            <a:endParaRPr lang="en-US" sz="2000" dirty="0"/>
          </a:p>
        </p:txBody>
      </p:sp>
      <p:sp>
        <p:nvSpPr>
          <p:cNvPr id="10" name="Rectangle 9"/>
          <p:cNvSpPr/>
          <p:nvPr/>
        </p:nvSpPr>
        <p:spPr>
          <a:xfrm>
            <a:off x="5455864" y="5194722"/>
            <a:ext cx="36881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For a recent update, see: </a:t>
            </a:r>
          </a:p>
          <a:p>
            <a:r>
              <a:rPr lang="en-US" sz="1400" b="1" dirty="0" smtClean="0">
                <a:solidFill>
                  <a:srgbClr val="008000"/>
                </a:solidFill>
              </a:rPr>
              <a:t>F-</a:t>
            </a:r>
            <a:r>
              <a:rPr lang="en-US" sz="1400" b="1" dirty="0" err="1" smtClean="0">
                <a:solidFill>
                  <a:srgbClr val="008000"/>
                </a:solidFill>
              </a:rPr>
              <a:t>K.Guo</a:t>
            </a:r>
            <a:r>
              <a:rPr lang="en-US" sz="1400" b="1" dirty="0">
                <a:solidFill>
                  <a:srgbClr val="008000"/>
                </a:solidFill>
              </a:rPr>
              <a:t>, </a:t>
            </a:r>
            <a:r>
              <a:rPr lang="en-US" sz="1400" b="1" dirty="0" smtClean="0">
                <a:solidFill>
                  <a:srgbClr val="008000"/>
                </a:solidFill>
              </a:rPr>
              <a:t>Ch. </a:t>
            </a:r>
            <a:r>
              <a:rPr lang="en-US" sz="1400" b="1" dirty="0" err="1">
                <a:solidFill>
                  <a:srgbClr val="008000"/>
                </a:solidFill>
              </a:rPr>
              <a:t>Hanhart</a:t>
            </a:r>
            <a:r>
              <a:rPr lang="en-US" sz="1400" b="1" dirty="0">
                <a:solidFill>
                  <a:srgbClr val="008000"/>
                </a:solidFill>
              </a:rPr>
              <a:t>, </a:t>
            </a:r>
            <a:r>
              <a:rPr lang="en-US" sz="1400" b="1" dirty="0" smtClean="0">
                <a:solidFill>
                  <a:srgbClr val="008000"/>
                </a:solidFill>
              </a:rPr>
              <a:t>U-</a:t>
            </a:r>
            <a:r>
              <a:rPr lang="en-US" sz="1400" b="1" dirty="0">
                <a:solidFill>
                  <a:srgbClr val="008000"/>
                </a:solidFill>
              </a:rPr>
              <a:t>G. </a:t>
            </a:r>
            <a:r>
              <a:rPr lang="en-US" sz="1400" b="1" dirty="0" err="1" smtClean="0">
                <a:solidFill>
                  <a:srgbClr val="008000"/>
                </a:solidFill>
              </a:rPr>
              <a:t>Meissner</a:t>
            </a:r>
            <a:r>
              <a:rPr lang="en-US" sz="1400" b="1" dirty="0">
                <a:solidFill>
                  <a:srgbClr val="008000"/>
                </a:solidFill>
              </a:rPr>
              <a:t>, </a:t>
            </a:r>
            <a:r>
              <a:rPr lang="en-US" sz="1400" b="1" dirty="0" smtClean="0">
                <a:solidFill>
                  <a:srgbClr val="008000"/>
                </a:solidFill>
              </a:rPr>
              <a:t>Q. </a:t>
            </a:r>
            <a:r>
              <a:rPr lang="en-US" sz="1400" b="1" dirty="0">
                <a:solidFill>
                  <a:srgbClr val="008000"/>
                </a:solidFill>
              </a:rPr>
              <a:t>Wang</a:t>
            </a:r>
            <a:r>
              <a:rPr lang="en-US" sz="1400" b="1" dirty="0" smtClean="0">
                <a:solidFill>
                  <a:srgbClr val="008000"/>
                </a:solidFill>
              </a:rPr>
              <a:t>,</a:t>
            </a:r>
          </a:p>
          <a:p>
            <a:r>
              <a:rPr lang="en-US" sz="1400" b="1" dirty="0" smtClean="0">
                <a:solidFill>
                  <a:srgbClr val="008000"/>
                </a:solidFill>
              </a:rPr>
              <a:t> Q. </a:t>
            </a:r>
            <a:r>
              <a:rPr lang="en-US" sz="1400" b="1" dirty="0">
                <a:solidFill>
                  <a:srgbClr val="008000"/>
                </a:solidFill>
              </a:rPr>
              <a:t>Zhao, </a:t>
            </a:r>
            <a:r>
              <a:rPr lang="en-US" sz="1400" b="1" dirty="0" smtClean="0">
                <a:solidFill>
                  <a:srgbClr val="008000"/>
                </a:solidFill>
              </a:rPr>
              <a:t>B-S. </a:t>
            </a:r>
            <a:r>
              <a:rPr lang="en-US" sz="1400" b="1" dirty="0" err="1" smtClean="0">
                <a:solidFill>
                  <a:srgbClr val="008000"/>
                </a:solidFill>
              </a:rPr>
              <a:t>Zou</a:t>
            </a:r>
            <a:r>
              <a:rPr lang="en-US" sz="1400" b="1" dirty="0" smtClean="0">
                <a:solidFill>
                  <a:srgbClr val="008000"/>
                </a:solidFill>
              </a:rPr>
              <a:t>, arXiv</a:t>
            </a:r>
            <a:r>
              <a:rPr lang="en-US" sz="1400" b="1" dirty="0">
                <a:solidFill>
                  <a:srgbClr val="008000"/>
                </a:solidFill>
              </a:rPr>
              <a:t>:1705.00141 [</a:t>
            </a:r>
            <a:r>
              <a:rPr lang="en-US" sz="1400" b="1" dirty="0" err="1">
                <a:solidFill>
                  <a:srgbClr val="008000"/>
                </a:solidFill>
              </a:rPr>
              <a:t>hep-ph</a:t>
            </a:r>
            <a:r>
              <a:rPr lang="en-US" sz="1400" b="1" dirty="0">
                <a:solidFill>
                  <a:srgbClr val="008000"/>
                </a:solidFill>
              </a:rPr>
              <a:t>]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0183" y="82490"/>
            <a:ext cx="18824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MESON SECTOR</a:t>
            </a:r>
            <a:endParaRPr lang="en-US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112179151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B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83" y="6079404"/>
            <a:ext cx="1275792" cy="763665"/>
          </a:xfrm>
          <a:prstGeom prst="rect">
            <a:avLst/>
          </a:prstGeom>
        </p:spPr>
      </p:pic>
      <p:pic>
        <p:nvPicPr>
          <p:cNvPr id="6" name="Picture 5" descr="logo_iccub_grand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323" y="6223222"/>
            <a:ext cx="1501362" cy="49825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72929" y="131166"/>
            <a:ext cx="5387356" cy="523220"/>
          </a:xfrm>
          <a:prstGeom prst="rect">
            <a:avLst/>
          </a:prstGeom>
          <a:noFill/>
          <a:ln w="254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1F497D"/>
                </a:solidFill>
                <a:latin typeface="Calibri"/>
              </a:rPr>
              <a:t>Vector – baryon interaction model</a:t>
            </a:r>
            <a:endParaRPr lang="en-US" sz="2800" b="1" dirty="0">
              <a:solidFill>
                <a:srgbClr val="1F497D"/>
              </a:solidFill>
              <a:latin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2699" y="1401093"/>
            <a:ext cx="2011470" cy="13065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228" y="854408"/>
            <a:ext cx="2428985" cy="433387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426678" y="853217"/>
            <a:ext cx="2818906" cy="437074"/>
          </a:xfrm>
          <a:prstGeom prst="roundRect">
            <a:avLst>
              <a:gd name="adj" fmla="val 19234"/>
            </a:avLst>
          </a:prstGeom>
          <a:noFill/>
          <a:ln w="190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>
            <a:stCxn id="9" idx="2"/>
          </p:cNvCxnSpPr>
          <p:nvPr/>
        </p:nvCxnSpPr>
        <p:spPr>
          <a:xfrm>
            <a:off x="1836131" y="1290291"/>
            <a:ext cx="192366" cy="50244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448922" y="2079556"/>
            <a:ext cx="68379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98074" y="1587225"/>
            <a:ext cx="1969323" cy="98466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498074" y="883563"/>
            <a:ext cx="40005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400" b="1" dirty="0">
                <a:solidFill>
                  <a:srgbClr val="009201"/>
                </a:solidFill>
              </a:rPr>
              <a:t>E. </a:t>
            </a:r>
            <a:r>
              <a:rPr lang="en-US" sz="1400" b="1" dirty="0" err="1">
                <a:solidFill>
                  <a:srgbClr val="009201"/>
                </a:solidFill>
              </a:rPr>
              <a:t>Oset</a:t>
            </a:r>
            <a:r>
              <a:rPr lang="en-US" sz="1400" b="1" dirty="0">
                <a:solidFill>
                  <a:srgbClr val="009201"/>
                </a:solidFill>
              </a:rPr>
              <a:t>, A. Ramos, </a:t>
            </a:r>
            <a:r>
              <a:rPr lang="tr-TR" sz="1400" b="1" dirty="0" err="1">
                <a:solidFill>
                  <a:srgbClr val="009201"/>
                </a:solidFill>
              </a:rPr>
              <a:t>Eur.Phys.J</a:t>
            </a:r>
            <a:r>
              <a:rPr lang="tr-TR" sz="1400" b="1" dirty="0">
                <a:solidFill>
                  <a:srgbClr val="009201"/>
                </a:solidFill>
              </a:rPr>
              <a:t>. A44 (2010) 445-454.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36131" y="2707609"/>
            <a:ext cx="5388231" cy="76710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97179" y="2916072"/>
            <a:ext cx="12490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tx2"/>
                </a:solidFill>
              </a:rPr>
              <a:t>➔ kernel:</a:t>
            </a:r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56th Winter Meeting on Nuclear Physics, Bormio (Italy) 22-26 January, 2018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5876" y="3934621"/>
            <a:ext cx="6314409" cy="30476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23785" y="3947321"/>
            <a:ext cx="1242905" cy="28375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446379" y="3547211"/>
            <a:ext cx="24978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tx2"/>
                </a:solidFill>
              </a:rPr>
              <a:t> ➔ coupled-channels: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28128" y="4421315"/>
            <a:ext cx="8041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tx2"/>
                </a:solidFill>
              </a:rPr>
              <a:t>➔ coefficients: </a:t>
            </a:r>
            <a:r>
              <a:rPr lang="en-US" sz="2000" dirty="0" smtClean="0"/>
              <a:t>the same as </a:t>
            </a:r>
            <a:r>
              <a:rPr lang="en-US" sz="2000" dirty="0" err="1" smtClean="0"/>
              <a:t>pseudoscalar</a:t>
            </a:r>
            <a:r>
              <a:rPr lang="en-US" sz="2000" dirty="0" smtClean="0"/>
              <a:t>-baryon with the transformations: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08216" y="4957151"/>
            <a:ext cx="5085369" cy="30551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68378" y="5280786"/>
            <a:ext cx="4789708" cy="55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02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UB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83" y="6079404"/>
            <a:ext cx="1275792" cy="763665"/>
          </a:xfrm>
          <a:prstGeom prst="rect">
            <a:avLst/>
          </a:prstGeom>
        </p:spPr>
      </p:pic>
      <p:pic>
        <p:nvPicPr>
          <p:cNvPr id="7" name="Picture 6" descr="logo_iccub_grand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323" y="6223222"/>
            <a:ext cx="1501362" cy="498257"/>
          </a:xfrm>
          <a:prstGeom prst="rect">
            <a:avLst/>
          </a:prstGeom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1780721" y="6556569"/>
            <a:ext cx="5448004" cy="3000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/>
              <a:t>The charm and beauty of strong interactions, Trento, 17-28/07/2017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1266860" y="195261"/>
            <a:ext cx="37146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</a:rPr>
              <a:t>vector – baryon resonances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32215" y="3075057"/>
            <a:ext cx="27117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These states cannot be identified with any of the seen </a:t>
            </a:r>
            <a:r>
              <a:rPr lang="en-US" sz="2000" dirty="0" err="1" smtClean="0">
                <a:latin typeface="Symbol" charset="2"/>
                <a:cs typeface="Symbol" charset="2"/>
              </a:rPr>
              <a:t>W</a:t>
            </a:r>
            <a:r>
              <a:rPr lang="en-US" sz="2000" baseline="-25000" dirty="0" err="1" smtClean="0"/>
              <a:t>c</a:t>
            </a:r>
            <a:r>
              <a:rPr lang="en-US" sz="2000" dirty="0" smtClean="0"/>
              <a:t> states</a:t>
            </a:r>
            <a:r>
              <a:rPr lang="en-US" sz="2000" dirty="0" smtClean="0"/>
              <a:t>.</a:t>
            </a:r>
            <a:endParaRPr lang="en-US" sz="2000" dirty="0" smtClean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56th Winter Meeting on Nuclear Physics, Bormio (Italy) 22-26 January, 2018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500" y="2527300"/>
            <a:ext cx="5362191" cy="334105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5504" y="656926"/>
            <a:ext cx="3917392" cy="116854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9279" y="1637582"/>
            <a:ext cx="4763193" cy="37838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019800" y="927100"/>
            <a:ext cx="9200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J</a:t>
            </a:r>
            <a:r>
              <a:rPr lang="en-US" sz="2000" baseline="30000" dirty="0" smtClean="0"/>
              <a:t>P</a:t>
            </a:r>
            <a:r>
              <a:rPr lang="en-US" sz="2000" dirty="0" smtClean="0"/>
              <a:t>=3/2</a:t>
            </a:r>
            <a:r>
              <a:rPr lang="en-US" sz="2000" baseline="30000" dirty="0" smtClean="0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2648762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56th Winter Meeting on Nuclear Physics, Bormio (Italy) 22-26 January, 2018</a:t>
            </a:r>
            <a:endParaRPr lang="en-US"/>
          </a:p>
        </p:txBody>
      </p:sp>
      <p:pic>
        <p:nvPicPr>
          <p:cNvPr id="5" name="Picture 4" descr="UB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83" y="6079404"/>
            <a:ext cx="1275792" cy="763665"/>
          </a:xfrm>
          <a:prstGeom prst="rect">
            <a:avLst/>
          </a:prstGeom>
        </p:spPr>
      </p:pic>
      <p:pic>
        <p:nvPicPr>
          <p:cNvPr id="6" name="Picture 5" descr="logo_iccub_grand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323" y="6223222"/>
            <a:ext cx="1501362" cy="49825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43355" y="1038066"/>
            <a:ext cx="826283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008000"/>
                </a:solidFill>
              </a:rPr>
              <a:t>V.R. </a:t>
            </a:r>
            <a:r>
              <a:rPr lang="en-US" sz="1400" b="1" dirty="0" err="1" smtClean="0">
                <a:solidFill>
                  <a:srgbClr val="008000"/>
                </a:solidFill>
              </a:rPr>
              <a:t>Debastiani</a:t>
            </a:r>
            <a:r>
              <a:rPr lang="en-US" sz="1400" b="1" dirty="0">
                <a:solidFill>
                  <a:srgbClr val="008000"/>
                </a:solidFill>
              </a:rPr>
              <a:t>, </a:t>
            </a:r>
            <a:r>
              <a:rPr lang="en-US" sz="1400" b="1" dirty="0" smtClean="0">
                <a:solidFill>
                  <a:srgbClr val="008000"/>
                </a:solidFill>
              </a:rPr>
              <a:t>J.M. Dias</a:t>
            </a:r>
            <a:r>
              <a:rPr lang="en-US" sz="1400" b="1" dirty="0">
                <a:solidFill>
                  <a:srgbClr val="008000"/>
                </a:solidFill>
              </a:rPr>
              <a:t>, </a:t>
            </a:r>
            <a:r>
              <a:rPr lang="en-US" sz="1400" b="1" dirty="0" smtClean="0">
                <a:solidFill>
                  <a:srgbClr val="008000"/>
                </a:solidFill>
              </a:rPr>
              <a:t>W.H. Liang </a:t>
            </a:r>
            <a:r>
              <a:rPr lang="en-US" sz="1400" b="1" dirty="0">
                <a:solidFill>
                  <a:srgbClr val="008000"/>
                </a:solidFill>
              </a:rPr>
              <a:t>and </a:t>
            </a:r>
            <a:r>
              <a:rPr lang="en-US" sz="1400" b="1" dirty="0" smtClean="0">
                <a:solidFill>
                  <a:srgbClr val="008000"/>
                </a:solidFill>
              </a:rPr>
              <a:t>E. Oset,arXiv</a:t>
            </a:r>
            <a:r>
              <a:rPr lang="en-US" sz="1400" b="1" dirty="0">
                <a:solidFill>
                  <a:srgbClr val="008000"/>
                </a:solidFill>
              </a:rPr>
              <a:t>:1710.04231 [</a:t>
            </a:r>
            <a:r>
              <a:rPr lang="en-US" sz="1400" b="1" dirty="0" err="1">
                <a:solidFill>
                  <a:srgbClr val="008000"/>
                </a:solidFill>
              </a:rPr>
              <a:t>hep-ph</a:t>
            </a:r>
            <a:r>
              <a:rPr lang="en-US" sz="1400" b="1" dirty="0">
                <a:solidFill>
                  <a:srgbClr val="008000"/>
                </a:solidFill>
              </a:rPr>
              <a:t>].</a:t>
            </a:r>
          </a:p>
        </p:txBody>
      </p:sp>
      <p:sp>
        <p:nvSpPr>
          <p:cNvPr id="3" name="Rectangle 2"/>
          <p:cNvSpPr/>
          <p:nvPr/>
        </p:nvSpPr>
        <p:spPr>
          <a:xfrm>
            <a:off x="553769" y="3349232"/>
            <a:ext cx="4902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008000"/>
                </a:solidFill>
              </a:rPr>
              <a:t>J. Nieves</a:t>
            </a:r>
            <a:r>
              <a:rPr lang="en-US" sz="1400" b="1" dirty="0">
                <a:solidFill>
                  <a:srgbClr val="008000"/>
                </a:solidFill>
              </a:rPr>
              <a:t>, </a:t>
            </a:r>
            <a:r>
              <a:rPr lang="en-US" sz="1400" b="1" dirty="0" smtClean="0">
                <a:solidFill>
                  <a:srgbClr val="008000"/>
                </a:solidFill>
              </a:rPr>
              <a:t>R. </a:t>
            </a:r>
            <a:r>
              <a:rPr lang="en-US" sz="1400" b="1" dirty="0" err="1" smtClean="0">
                <a:solidFill>
                  <a:srgbClr val="008000"/>
                </a:solidFill>
              </a:rPr>
              <a:t>Pavao</a:t>
            </a:r>
            <a:r>
              <a:rPr lang="en-US" sz="1400" b="1" dirty="0" smtClean="0">
                <a:solidFill>
                  <a:srgbClr val="008000"/>
                </a:solidFill>
              </a:rPr>
              <a:t> </a:t>
            </a:r>
            <a:r>
              <a:rPr lang="en-US" sz="1400" b="1" dirty="0">
                <a:solidFill>
                  <a:srgbClr val="008000"/>
                </a:solidFill>
              </a:rPr>
              <a:t>and </a:t>
            </a:r>
            <a:r>
              <a:rPr lang="en-US" sz="1400" b="1" dirty="0" smtClean="0">
                <a:solidFill>
                  <a:srgbClr val="008000"/>
                </a:solidFill>
              </a:rPr>
              <a:t>L. </a:t>
            </a:r>
            <a:r>
              <a:rPr lang="en-US" sz="1400" b="1" dirty="0" err="1" smtClean="0">
                <a:solidFill>
                  <a:srgbClr val="008000"/>
                </a:solidFill>
              </a:rPr>
              <a:t>Tolos</a:t>
            </a:r>
            <a:r>
              <a:rPr lang="en-US" sz="1400" b="1" dirty="0" smtClean="0">
                <a:solidFill>
                  <a:srgbClr val="008000"/>
                </a:solidFill>
              </a:rPr>
              <a:t>, </a:t>
            </a:r>
            <a:r>
              <a:rPr lang="en-US" sz="1400" b="1" dirty="0">
                <a:solidFill>
                  <a:srgbClr val="008000"/>
                </a:solidFill>
              </a:rPr>
              <a:t>arXiv:1712.00327 [</a:t>
            </a:r>
            <a:r>
              <a:rPr lang="en-US" sz="1400" b="1" dirty="0" err="1">
                <a:solidFill>
                  <a:srgbClr val="008000"/>
                </a:solidFill>
              </a:rPr>
              <a:t>hep-ph</a:t>
            </a:r>
            <a:r>
              <a:rPr lang="en-US" sz="1400" b="1" dirty="0">
                <a:solidFill>
                  <a:srgbClr val="008000"/>
                </a:solidFill>
              </a:rPr>
              <a:t>]</a:t>
            </a:r>
            <a:r>
              <a:rPr lang="en-US" sz="1400" b="1" dirty="0" smtClean="0">
                <a:solidFill>
                  <a:srgbClr val="008000"/>
                </a:solidFill>
              </a:rPr>
              <a:t>.</a:t>
            </a:r>
            <a:endParaRPr lang="en-US" sz="1400" b="1" dirty="0">
              <a:solidFill>
                <a:srgbClr val="008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6700" y="342900"/>
            <a:ext cx="5497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These results are corroborated by the recent work: </a:t>
            </a:r>
            <a:endParaRPr lang="en-US" sz="20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443355" y="637956"/>
            <a:ext cx="39204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(with identical diagonal amplitudes)</a:t>
            </a:r>
            <a:endParaRPr lang="en-US" sz="20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281954" y="1345843"/>
            <a:ext cx="88620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but additional </a:t>
            </a:r>
            <a:r>
              <a:rPr lang="en-US" sz="2000" dirty="0" err="1" smtClean="0"/>
              <a:t>decuplet-pseudoscalar</a:t>
            </a:r>
            <a:r>
              <a:rPr lang="en-US" sz="2000" dirty="0" smtClean="0"/>
              <a:t> channels included!</a:t>
            </a:r>
          </a:p>
          <a:p>
            <a:r>
              <a:rPr lang="en-US" sz="2000" dirty="0" smtClean="0"/>
              <a:t>➔ a J</a:t>
            </a:r>
            <a:r>
              <a:rPr lang="en-US" sz="2000" baseline="30000" dirty="0" smtClean="0"/>
              <a:t>P</a:t>
            </a:r>
            <a:r>
              <a:rPr lang="en-US" sz="2000" dirty="0" smtClean="0"/>
              <a:t>=3/2</a:t>
            </a:r>
            <a:r>
              <a:rPr lang="en-US" sz="2000" baseline="30000" dirty="0" smtClean="0"/>
              <a:t>-</a:t>
            </a:r>
            <a:r>
              <a:rPr lang="en-US" sz="2000" dirty="0" smtClean="0"/>
              <a:t> </a:t>
            </a:r>
            <a:r>
              <a:rPr lang="en-US" sz="2000" dirty="0" err="1" smtClean="0">
                <a:latin typeface="Symbol" charset="2"/>
                <a:cs typeface="Symbol" charset="2"/>
              </a:rPr>
              <a:t>W</a:t>
            </a:r>
            <a:r>
              <a:rPr lang="en-US" sz="2000" baseline="-25000" dirty="0" err="1" smtClean="0"/>
              <a:t>c</a:t>
            </a:r>
            <a:r>
              <a:rPr lang="en-US" sz="2000" dirty="0" smtClean="0"/>
              <a:t> resonance is obtained,  which could be identified with the  </a:t>
            </a:r>
            <a:r>
              <a:rPr lang="en-US" sz="2000" dirty="0" err="1" smtClean="0">
                <a:latin typeface="Symbol" charset="2"/>
                <a:cs typeface="Symbol" charset="2"/>
              </a:rPr>
              <a:t>W</a:t>
            </a:r>
            <a:r>
              <a:rPr lang="en-US" sz="2000" baseline="-25000" dirty="0" err="1" smtClean="0"/>
              <a:t>c</a:t>
            </a:r>
            <a:r>
              <a:rPr lang="is-IS" sz="2000" dirty="0" smtClean="0"/>
              <a:t>(</a:t>
            </a:r>
            <a:r>
              <a:rPr lang="is-IS" sz="2000" dirty="0"/>
              <a:t>3119)</a:t>
            </a:r>
            <a:r>
              <a:rPr lang="en-US" sz="2000" dirty="0" smtClean="0"/>
              <a:t> </a:t>
            </a:r>
            <a:endParaRPr lang="en-US" sz="20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417954" y="2666492"/>
            <a:ext cx="90308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Similarly, the SU(8) model was revisited recently, employing “cut-off oriented” regularization</a:t>
            </a:r>
            <a:endParaRPr lang="en-US" sz="20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553768" y="3898900"/>
            <a:ext cx="88569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 </a:t>
            </a:r>
            <a:r>
              <a:rPr lang="en-US" sz="2000" dirty="0" smtClean="0"/>
              <a:t>This model treats simultaneously: 	</a:t>
            </a:r>
            <a:r>
              <a:rPr lang="en-US" sz="2000" dirty="0" err="1" smtClean="0"/>
              <a:t>Pseudoscalar</a:t>
            </a:r>
            <a:r>
              <a:rPr lang="en-US" sz="2000" dirty="0" smtClean="0"/>
              <a:t> and vector mesons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							1/2</a:t>
            </a:r>
            <a:r>
              <a:rPr lang="en-US" sz="2000" baseline="30000" dirty="0" smtClean="0"/>
              <a:t>+</a:t>
            </a:r>
            <a:r>
              <a:rPr lang="en-US" sz="2000" dirty="0" smtClean="0"/>
              <a:t> and 3/2</a:t>
            </a:r>
            <a:r>
              <a:rPr lang="en-US" sz="2000" baseline="30000" dirty="0" smtClean="0"/>
              <a:t>+ </a:t>
            </a:r>
            <a:r>
              <a:rPr lang="en-US" sz="2000" dirty="0" smtClean="0"/>
              <a:t>baryons</a:t>
            </a:r>
            <a:endParaRPr lang="en-US" sz="2000" dirty="0" smtClean="0"/>
          </a:p>
          <a:p>
            <a:r>
              <a:rPr lang="en-US" sz="2000" dirty="0" smtClean="0"/>
              <a:t>➔ results are qualitatively similar to the previous works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83524480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B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83" y="6079404"/>
            <a:ext cx="1275792" cy="763665"/>
          </a:xfrm>
          <a:prstGeom prst="rect">
            <a:avLst/>
          </a:prstGeom>
        </p:spPr>
      </p:pic>
      <p:pic>
        <p:nvPicPr>
          <p:cNvPr id="6" name="Picture 5" descr="logo_iccub_grand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323" y="6223222"/>
            <a:ext cx="1501362" cy="49825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70540" y="324168"/>
            <a:ext cx="1951977" cy="523220"/>
          </a:xfrm>
          <a:prstGeom prst="rect">
            <a:avLst/>
          </a:prstGeom>
          <a:noFill/>
          <a:ln w="25400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1F497D"/>
                </a:solidFill>
                <a:latin typeface="Calibri"/>
              </a:rPr>
              <a:t>Conclusions</a:t>
            </a:r>
            <a:endParaRPr lang="en-US" sz="2800" b="1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3700" y="1041400"/>
            <a:ext cx="82616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There are quite a few baryons than can be naturally described as meson-baryon molecules, generated by the interaction of their </a:t>
            </a:r>
            <a:r>
              <a:rPr lang="en-US" sz="2000" dirty="0" err="1" smtClean="0"/>
              <a:t>hadronic</a:t>
            </a:r>
            <a:r>
              <a:rPr lang="en-US" sz="2000" dirty="0" smtClean="0"/>
              <a:t> constituents (just as the Deuteron is a bound state of two nucleons)</a:t>
            </a:r>
          </a:p>
          <a:p>
            <a:r>
              <a:rPr lang="en-US" sz="2000" dirty="0" smtClean="0"/>
              <a:t>➔ The </a:t>
            </a:r>
            <a:r>
              <a:rPr lang="en-US" sz="2000" dirty="0" smtClean="0">
                <a:latin typeface="Symbol" charset="2"/>
                <a:cs typeface="Symbol" charset="2"/>
              </a:rPr>
              <a:t>L</a:t>
            </a:r>
            <a:r>
              <a:rPr lang="en-US" sz="2000" dirty="0" smtClean="0"/>
              <a:t>(1405) is a well tested nice example!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393700" y="2529939"/>
            <a:ext cx="826168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pattern is naturally reproduced in the charm sector (</a:t>
            </a:r>
            <a:r>
              <a:rPr lang="en-US" sz="2000" dirty="0" err="1" smtClean="0"/>
              <a:t>eg</a:t>
            </a:r>
            <a:r>
              <a:rPr lang="en-US" sz="2000" dirty="0" smtClean="0"/>
              <a:t>. the </a:t>
            </a:r>
            <a:r>
              <a:rPr lang="en-US" sz="2000" dirty="0" err="1" smtClean="0">
                <a:latin typeface="Symbol" charset="2"/>
                <a:cs typeface="Symbol" charset="2"/>
              </a:rPr>
              <a:t>L</a:t>
            </a:r>
            <a:r>
              <a:rPr lang="en-US" sz="2000" baseline="-25000" dirty="0" err="1" smtClean="0"/>
              <a:t>c</a:t>
            </a:r>
            <a:r>
              <a:rPr lang="en-US" sz="2000" dirty="0" smtClean="0"/>
              <a:t>(2595)</a:t>
            </a:r>
            <a:r>
              <a:rPr lang="en-US" sz="2000" dirty="0" smtClean="0"/>
              <a:t>)</a:t>
            </a:r>
            <a:endParaRPr lang="en-US" sz="2000" dirty="0"/>
          </a:p>
          <a:p>
            <a:endParaRPr lang="en-US" sz="2000" dirty="0" smtClean="0">
              <a:solidFill>
                <a:srgbClr val="FF0000"/>
              </a:solidFill>
            </a:endParaRPr>
          </a:p>
          <a:p>
            <a:r>
              <a:rPr lang="en-US" sz="2000" dirty="0" smtClean="0">
                <a:solidFill>
                  <a:srgbClr val="FF0000"/>
                </a:solidFill>
              </a:rPr>
              <a:t>➔ </a:t>
            </a:r>
            <a:r>
              <a:rPr lang="en-US" sz="2000" dirty="0" smtClean="0">
                <a:solidFill>
                  <a:srgbClr val="FF0000"/>
                </a:solidFill>
              </a:rPr>
              <a:t>In the </a:t>
            </a:r>
            <a:r>
              <a:rPr lang="en-US" sz="2000" dirty="0" err="1" smtClean="0">
                <a:solidFill>
                  <a:srgbClr val="FF0000"/>
                </a:solidFill>
                <a:latin typeface="Symbol" charset="2"/>
                <a:cs typeface="Symbol" charset="2"/>
              </a:rPr>
              <a:t>W</a:t>
            </a:r>
            <a:r>
              <a:rPr lang="en-US" sz="2000" baseline="-25000" dirty="0" err="1" smtClean="0">
                <a:solidFill>
                  <a:srgbClr val="FF0000"/>
                </a:solidFill>
              </a:rPr>
              <a:t>c</a:t>
            </a:r>
            <a:r>
              <a:rPr lang="en-US" sz="2000" dirty="0" smtClean="0">
                <a:solidFill>
                  <a:srgbClr val="FF0000"/>
                </a:solidFill>
              </a:rPr>
              <a:t> (C</a:t>
            </a:r>
            <a:r>
              <a:rPr lang="en-US" sz="2000" dirty="0" smtClean="0">
                <a:solidFill>
                  <a:srgbClr val="FF0000"/>
                </a:solidFill>
              </a:rPr>
              <a:t>=1, S=-</a:t>
            </a:r>
            <a:r>
              <a:rPr lang="en-US" sz="2000" dirty="0" smtClean="0">
                <a:solidFill>
                  <a:srgbClr val="FF0000"/>
                </a:solidFill>
              </a:rPr>
              <a:t>2) </a:t>
            </a:r>
            <a:r>
              <a:rPr lang="en-US" sz="2000" dirty="0" smtClean="0">
                <a:solidFill>
                  <a:srgbClr val="FF0000"/>
                </a:solidFill>
              </a:rPr>
              <a:t>sector we have identified two states having a </a:t>
            </a:r>
            <a:r>
              <a:rPr lang="en-US" sz="2000" dirty="0" err="1" smtClean="0">
                <a:solidFill>
                  <a:srgbClr val="FF0000"/>
                </a:solidFill>
              </a:rPr>
              <a:t>pseudoscalar</a:t>
            </a:r>
            <a:r>
              <a:rPr lang="en-US" sz="2000" dirty="0" smtClean="0">
                <a:solidFill>
                  <a:srgbClr val="FF0000"/>
                </a:solidFill>
              </a:rPr>
              <a:t>-baryon molecular nature among the 5 </a:t>
            </a:r>
            <a:r>
              <a:rPr lang="en-US" sz="2000" dirty="0" err="1" smtClean="0">
                <a:solidFill>
                  <a:srgbClr val="FF0000"/>
                </a:solidFill>
                <a:latin typeface="Symbol" charset="2"/>
                <a:cs typeface="Symbol" charset="2"/>
              </a:rPr>
              <a:t>W</a:t>
            </a:r>
            <a:r>
              <a:rPr lang="en-US" sz="2000" baseline="-25000" dirty="0" err="1" smtClean="0">
                <a:solidFill>
                  <a:srgbClr val="FF0000"/>
                </a:solidFill>
              </a:rPr>
              <a:t>c</a:t>
            </a:r>
            <a:r>
              <a:rPr lang="en-US" sz="2000" dirty="0" smtClean="0">
                <a:solidFill>
                  <a:srgbClr val="FF0000"/>
                </a:solidFill>
              </a:rPr>
              <a:t> states measured at </a:t>
            </a:r>
            <a:r>
              <a:rPr lang="en-US" sz="2000" dirty="0" err="1" smtClean="0">
                <a:solidFill>
                  <a:srgbClr val="FF0000"/>
                </a:solidFill>
              </a:rPr>
              <a:t>LHCb</a:t>
            </a:r>
            <a:r>
              <a:rPr lang="en-US" sz="2000" dirty="0" smtClean="0">
                <a:solidFill>
                  <a:srgbClr val="FF0000"/>
                </a:solidFill>
              </a:rPr>
              <a:t>, and hence we can predict their spin-parity to be  J</a:t>
            </a:r>
            <a:r>
              <a:rPr lang="en-US" sz="2000" baseline="30000" dirty="0" smtClean="0">
                <a:solidFill>
                  <a:srgbClr val="FF0000"/>
                </a:solidFill>
              </a:rPr>
              <a:t>P</a:t>
            </a:r>
            <a:r>
              <a:rPr lang="en-US" sz="2000" dirty="0" smtClean="0">
                <a:solidFill>
                  <a:srgbClr val="FF0000"/>
                </a:solidFill>
              </a:rPr>
              <a:t>=1/2</a:t>
            </a:r>
            <a:r>
              <a:rPr lang="en-US" sz="2800" baseline="30000" dirty="0" smtClean="0">
                <a:solidFill>
                  <a:srgbClr val="FF0000"/>
                </a:solidFill>
              </a:rPr>
              <a:t>-</a:t>
            </a:r>
            <a:r>
              <a:rPr lang="en-US" sz="2000" dirty="0" smtClean="0">
                <a:solidFill>
                  <a:srgbClr val="FF0000"/>
                </a:solidFill>
              </a:rPr>
              <a:t>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3700" y="4191896"/>
            <a:ext cx="830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 combined theoretical/experimental effort to find reactions that help in establishing the nature of hadrons, especially in the prolific charm sector, is very much needed!  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56th Winter Meeting on Nuclear Physics, Bormio (Italy) 22-26 January, 2018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94085" y="5207559"/>
            <a:ext cx="8229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e.g. experiments establishing </a:t>
            </a:r>
            <a:r>
              <a:rPr lang="en-US" dirty="0"/>
              <a:t>the spin-parity </a:t>
            </a:r>
            <a:r>
              <a:rPr lang="en-US" dirty="0" smtClean="0"/>
              <a:t>of these states </a:t>
            </a:r>
            <a:r>
              <a:rPr lang="en-US" dirty="0"/>
              <a:t>or observing </a:t>
            </a:r>
            <a:r>
              <a:rPr lang="en-US" dirty="0" smtClean="0"/>
              <a:t>them </a:t>
            </a:r>
            <a:r>
              <a:rPr lang="en-US" dirty="0"/>
              <a:t>in different meson-baryon invariant masses, would certainly </a:t>
            </a:r>
            <a:r>
              <a:rPr lang="en-US" dirty="0" smtClean="0"/>
              <a:t>provide valuable </a:t>
            </a:r>
            <a:r>
              <a:rPr lang="en-US" dirty="0"/>
              <a:t>information to help clarifying their nature.</a:t>
            </a:r>
          </a:p>
        </p:txBody>
      </p:sp>
    </p:spTree>
    <p:extLst>
      <p:ext uri="{BB962C8B-B14F-4D97-AF65-F5344CB8AC3E}">
        <p14:creationId xmlns:p14="http://schemas.microsoft.com/office/powerpoint/2010/main" val="291257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726" y="4018511"/>
            <a:ext cx="3920383" cy="2337843"/>
          </a:xfrm>
          <a:prstGeom prst="rect">
            <a:avLst/>
          </a:prstGeom>
        </p:spPr>
      </p:pic>
      <p:pic>
        <p:nvPicPr>
          <p:cNvPr id="5" name="Picture 4" descr="UB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83" y="6079404"/>
            <a:ext cx="1275792" cy="763665"/>
          </a:xfrm>
          <a:prstGeom prst="rect">
            <a:avLst/>
          </a:prstGeom>
        </p:spPr>
      </p:pic>
      <p:pic>
        <p:nvPicPr>
          <p:cNvPr id="6" name="Picture 5" descr="logo_iccub_grande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323" y="6223222"/>
            <a:ext cx="1501362" cy="498257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56th Winter Meeting on Nuclear Physics, Bormio (Italy) 22-26 January, 2018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71561" y="1706414"/>
            <a:ext cx="2872465" cy="19637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74226" y="1604933"/>
            <a:ext cx="3015774" cy="201466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574800" y="95568"/>
            <a:ext cx="2699226" cy="523220"/>
          </a:xfrm>
          <a:prstGeom prst="rect">
            <a:avLst/>
          </a:prstGeom>
          <a:noFill/>
          <a:ln w="25400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1F497D"/>
                </a:solidFill>
                <a:latin typeface="Calibri"/>
              </a:rPr>
              <a:t>Medium effects?</a:t>
            </a:r>
            <a:endParaRPr lang="en-US" sz="2800" b="1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5531" y="634879"/>
            <a:ext cx="75688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The X(3872) has been claimed to be a </a:t>
            </a:r>
            <a:r>
              <a:rPr lang="en-US" sz="2000" dirty="0" err="1" smtClean="0"/>
              <a:t>tetraquark</a:t>
            </a:r>
            <a:r>
              <a:rPr lang="en-US" sz="2000" dirty="0" smtClean="0"/>
              <a:t> or a D D* molecule </a:t>
            </a:r>
            <a:r>
              <a:rPr lang="mr-IN" sz="2000" dirty="0" smtClean="0"/>
              <a:t>…</a:t>
            </a:r>
            <a:endParaRPr lang="es-ES_tradnl" sz="2000" dirty="0" smtClean="0"/>
          </a:p>
          <a:p>
            <a:r>
              <a:rPr lang="es-ES_tradnl" sz="2000" dirty="0" err="1" smtClean="0"/>
              <a:t>What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happens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when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you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measure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it</a:t>
            </a:r>
            <a:r>
              <a:rPr lang="es-ES_tradnl" sz="2000" dirty="0" smtClean="0"/>
              <a:t> in a </a:t>
            </a:r>
            <a:r>
              <a:rPr lang="es-ES_tradnl" sz="2000" dirty="0" err="1" smtClean="0"/>
              <a:t>hot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medium</a:t>
            </a:r>
            <a:r>
              <a:rPr lang="es-ES_tradnl" sz="2000" dirty="0" smtClean="0"/>
              <a:t>??</a:t>
            </a:r>
            <a:endParaRPr lang="en-US" sz="2000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3609900" y="1425336"/>
            <a:ext cx="11238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D-meson</a:t>
            </a:r>
            <a:endParaRPr lang="en-US" sz="2000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371836" y="1404878"/>
            <a:ext cx="21011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Spectral functions</a:t>
            </a:r>
            <a:endParaRPr lang="en-US" sz="2000" b="1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6823000" y="1377681"/>
            <a:ext cx="12515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D*-meson</a:t>
            </a:r>
            <a:endParaRPr lang="en-US" sz="2000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351109" y="3568580"/>
            <a:ext cx="36521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D D* amplitude in a hot medium</a:t>
            </a:r>
            <a:endParaRPr lang="en-US" sz="2000" b="1" dirty="0" smtClean="0"/>
          </a:p>
        </p:txBody>
      </p:sp>
      <p:sp>
        <p:nvSpPr>
          <p:cNvPr id="18" name="TextBox 17"/>
          <p:cNvSpPr txBox="1"/>
          <p:nvPr/>
        </p:nvSpPr>
        <p:spPr>
          <a:xfrm>
            <a:off x="4274026" y="5003800"/>
            <a:ext cx="37999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Th</a:t>
            </a:r>
            <a:r>
              <a:rPr lang="en-US" sz="2000" dirty="0" smtClean="0"/>
              <a:t> X(3872) melts in a hot pion gas!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474702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B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83" y="6079404"/>
            <a:ext cx="1275792" cy="763665"/>
          </a:xfrm>
          <a:prstGeom prst="rect">
            <a:avLst/>
          </a:prstGeom>
        </p:spPr>
      </p:pic>
      <p:pic>
        <p:nvPicPr>
          <p:cNvPr id="6" name="Picture 5" descr="logo_iccub_grand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323" y="6223222"/>
            <a:ext cx="1501362" cy="498257"/>
          </a:xfrm>
          <a:prstGeom prst="rect">
            <a:avLst/>
          </a:prstGeom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1780721" y="6556569"/>
            <a:ext cx="5448004" cy="3000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/>
              <a:t>The charm and beauty of strong interactions, Trento, 17-28/07/2017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1882321" y="2285304"/>
            <a:ext cx="509125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</a:rPr>
              <a:t>Thank you for your attention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56th Winter Meeting on Nuclear Physics, Bormio (Italy) 22-26 January, 2018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672136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56th Winter Meeting on Nuclear Physics, Bormio (Italy) 22-26 January, 2018</a:t>
            </a:r>
            <a:endParaRPr lang="en-US"/>
          </a:p>
        </p:txBody>
      </p:sp>
      <p:pic>
        <p:nvPicPr>
          <p:cNvPr id="5" name="Picture 4" descr="UB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83" y="6079404"/>
            <a:ext cx="1275792" cy="763665"/>
          </a:xfrm>
          <a:prstGeom prst="rect">
            <a:avLst/>
          </a:prstGeom>
        </p:spPr>
      </p:pic>
      <p:pic>
        <p:nvPicPr>
          <p:cNvPr id="6" name="Picture 5" descr="logo_iccub_grand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323" y="6223222"/>
            <a:ext cx="1501362" cy="4982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075" y="2516040"/>
            <a:ext cx="4322836" cy="347485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1497" y="1678920"/>
            <a:ext cx="12176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P</a:t>
            </a:r>
            <a:r>
              <a:rPr lang="en-US" sz="2000" baseline="-25000" dirty="0" smtClean="0">
                <a:solidFill>
                  <a:srgbClr val="FF0000"/>
                </a:solidFill>
                <a:cs typeface="Symbol" charset="2"/>
              </a:rPr>
              <a:t>c</a:t>
            </a:r>
            <a:r>
              <a:rPr lang="en-US" sz="2000" baseline="30000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+ </a:t>
            </a:r>
            <a:r>
              <a:rPr lang="en-US" sz="2000" dirty="0" smtClean="0">
                <a:solidFill>
                  <a:srgbClr val="FF0000"/>
                </a:solidFill>
              </a:rPr>
              <a:t>states: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6737" y="1678920"/>
            <a:ext cx="2634925" cy="3784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18510" y="2079030"/>
            <a:ext cx="3001654" cy="27891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252288" y="1771253"/>
            <a:ext cx="38917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008000"/>
                </a:solidFill>
              </a:rPr>
              <a:t>R. </a:t>
            </a:r>
            <a:r>
              <a:rPr lang="en-US" sz="1400" b="1" dirty="0" err="1" smtClean="0">
                <a:solidFill>
                  <a:srgbClr val="008000"/>
                </a:solidFill>
              </a:rPr>
              <a:t>Aaij</a:t>
            </a:r>
            <a:r>
              <a:rPr lang="en-US" sz="1400" b="1" dirty="0" smtClean="0">
                <a:solidFill>
                  <a:srgbClr val="008000"/>
                </a:solidFill>
              </a:rPr>
              <a:t> et al. </a:t>
            </a:r>
            <a:r>
              <a:rPr lang="en-US" sz="1400" b="1" dirty="0" err="1" smtClean="0">
                <a:solidFill>
                  <a:srgbClr val="008000"/>
                </a:solidFill>
              </a:rPr>
              <a:t>LHCb</a:t>
            </a:r>
            <a:r>
              <a:rPr lang="en-US" sz="1400" b="1" dirty="0" smtClean="0">
                <a:solidFill>
                  <a:srgbClr val="008000"/>
                </a:solidFill>
              </a:rPr>
              <a:t> </a:t>
            </a:r>
            <a:r>
              <a:rPr lang="en-US" sz="1400" b="1" dirty="0" smtClean="0">
                <a:solidFill>
                  <a:srgbClr val="008000"/>
                </a:solidFill>
              </a:rPr>
              <a:t>coll. PRL </a:t>
            </a:r>
            <a:r>
              <a:rPr lang="en-US" sz="1400" b="1" dirty="0">
                <a:solidFill>
                  <a:srgbClr val="008000"/>
                </a:solidFill>
              </a:rPr>
              <a:t>115, 072001 (2015)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98375" y="108635"/>
            <a:ext cx="19887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BARYON SECTOR</a:t>
            </a:r>
            <a:endParaRPr lang="en-US" sz="2000" b="1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398375" y="860454"/>
            <a:ext cx="86253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interpretation o</a:t>
            </a:r>
            <a:r>
              <a:rPr lang="en-US" sz="2000" dirty="0" smtClean="0"/>
              <a:t>f some baryons as </a:t>
            </a:r>
            <a:r>
              <a:rPr lang="en-US" sz="2000" dirty="0" smtClean="0"/>
              <a:t>being systems of 5 quarks (</a:t>
            </a:r>
            <a:r>
              <a:rPr lang="en-US" sz="2000" dirty="0" err="1" smtClean="0"/>
              <a:t>pentaquarks</a:t>
            </a:r>
            <a:r>
              <a:rPr lang="en-US" sz="2000" dirty="0" smtClean="0"/>
              <a:t>) has been revived by the observation of very “highly excited” nucleons by </a:t>
            </a:r>
            <a:r>
              <a:rPr lang="en-US" sz="2000" dirty="0" err="1" smtClean="0"/>
              <a:t>LHCb</a:t>
            </a:r>
            <a:r>
              <a:rPr lang="en-US" sz="2000" dirty="0" smtClean="0"/>
              <a:t> </a:t>
            </a:r>
            <a:endParaRPr lang="en-US" sz="2000" dirty="0" smtClean="0"/>
          </a:p>
        </p:txBody>
      </p:sp>
      <p:grpSp>
        <p:nvGrpSpPr>
          <p:cNvPr id="25" name="Group 24"/>
          <p:cNvGrpSpPr/>
          <p:nvPr/>
        </p:nvGrpSpPr>
        <p:grpSpPr>
          <a:xfrm>
            <a:off x="5163388" y="2319361"/>
            <a:ext cx="3358809" cy="2352717"/>
            <a:chOff x="5252288" y="2481442"/>
            <a:chExt cx="3358809" cy="2352717"/>
          </a:xfrm>
        </p:grpSpPr>
        <p:grpSp>
          <p:nvGrpSpPr>
            <p:cNvPr id="13" name="Group 12"/>
            <p:cNvGrpSpPr/>
            <p:nvPr/>
          </p:nvGrpSpPr>
          <p:grpSpPr>
            <a:xfrm>
              <a:off x="5252288" y="2481442"/>
              <a:ext cx="3358809" cy="2352717"/>
              <a:chOff x="765379" y="2750663"/>
              <a:chExt cx="2981283" cy="2070100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765379" y="2750663"/>
                <a:ext cx="2981283" cy="2070100"/>
                <a:chOff x="765379" y="1866900"/>
                <a:chExt cx="4127500" cy="3111500"/>
              </a:xfrm>
            </p:grpSpPr>
            <p:pic>
              <p:nvPicPr>
                <p:cNvPr id="17" name="Picture 16"/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65379" y="1866900"/>
                  <a:ext cx="4127500" cy="3111500"/>
                </a:xfrm>
                <a:prstGeom prst="rect">
                  <a:avLst/>
                </a:prstGeom>
              </p:spPr>
            </p:pic>
            <p:pic>
              <p:nvPicPr>
                <p:cNvPr id="18" name="Picture 17"/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937000" y="3225800"/>
                  <a:ext cx="431800" cy="317500"/>
                </a:xfrm>
                <a:prstGeom prst="rect">
                  <a:avLst/>
                </a:prstGeom>
              </p:spPr>
            </p:pic>
            <p:pic>
              <p:nvPicPr>
                <p:cNvPr id="19" name="Picture 18"/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064000" y="4229100"/>
                  <a:ext cx="431800" cy="317500"/>
                </a:xfrm>
                <a:prstGeom prst="rect">
                  <a:avLst/>
                </a:prstGeom>
              </p:spPr>
            </p:pic>
            <p:pic>
              <p:nvPicPr>
                <p:cNvPr id="20" name="Picture 19"/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590800" y="4387850"/>
                  <a:ext cx="431800" cy="317500"/>
                </a:xfrm>
                <a:prstGeom prst="rect">
                  <a:avLst/>
                </a:prstGeom>
              </p:spPr>
            </p:pic>
          </p:grpSp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147965" y="4385969"/>
                <a:ext cx="311888" cy="301133"/>
              </a:xfrm>
              <a:prstGeom prst="rect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177620" y="3803753"/>
                <a:ext cx="306979" cy="283366"/>
              </a:xfrm>
              <a:prstGeom prst="rect">
                <a:avLst/>
              </a:prstGeom>
            </p:spPr>
          </p:pic>
        </p:grp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8065986" y="3576703"/>
              <a:ext cx="232935" cy="388225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7936585" y="4415550"/>
              <a:ext cx="431800" cy="266700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7770454" y="2646522"/>
              <a:ext cx="591064" cy="401477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448300" y="3378200"/>
              <a:ext cx="340761" cy="370828"/>
            </a:xfrm>
            <a:prstGeom prst="rect">
              <a:avLst/>
            </a:prstGeom>
          </p:spPr>
        </p:pic>
      </p:grpSp>
      <p:sp>
        <p:nvSpPr>
          <p:cNvPr id="26" name="TextBox 25"/>
          <p:cNvSpPr txBox="1"/>
          <p:nvPr/>
        </p:nvSpPr>
        <p:spPr>
          <a:xfrm>
            <a:off x="4619611" y="4851400"/>
            <a:ext cx="45243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➔ the flavor content is not exotic (</a:t>
            </a:r>
            <a:r>
              <a:rPr lang="en-US" sz="2000" dirty="0" err="1" smtClean="0"/>
              <a:t>uud</a:t>
            </a:r>
            <a:r>
              <a:rPr lang="en-US" sz="2000" dirty="0" smtClean="0"/>
              <a:t>) </a:t>
            </a:r>
          </a:p>
          <a:p>
            <a:r>
              <a:rPr lang="en-US" sz="2000" dirty="0" smtClean="0"/>
              <a:t>but the high mass and the observation from J/</a:t>
            </a:r>
            <a:r>
              <a:rPr lang="en-US" sz="2000" dirty="0">
                <a:latin typeface="Symbol" charset="2"/>
                <a:cs typeface="Symbol" charset="2"/>
              </a:rPr>
              <a:t>y</a:t>
            </a:r>
            <a:r>
              <a:rPr lang="en-US" sz="2000" dirty="0" smtClean="0"/>
              <a:t> p pairs makes </a:t>
            </a:r>
            <a:r>
              <a:rPr lang="en-US" sz="2000" dirty="0" smtClean="0"/>
              <a:t>these states as being candidates for </a:t>
            </a:r>
            <a:r>
              <a:rPr lang="en-US" sz="2000" dirty="0" err="1" smtClean="0"/>
              <a:t>pentaquark</a:t>
            </a:r>
            <a:r>
              <a:rPr lang="en-US" sz="2000" dirty="0" err="1"/>
              <a:t>s</a:t>
            </a:r>
            <a:r>
              <a:rPr lang="en-US" sz="2000" dirty="0" smtClean="0"/>
              <a:t> (</a:t>
            </a:r>
            <a:r>
              <a:rPr lang="en-US" sz="2000" dirty="0" err="1" smtClean="0"/>
              <a:t>ccuud</a:t>
            </a:r>
            <a:r>
              <a:rPr lang="en-US" sz="2000" dirty="0"/>
              <a:t>)</a:t>
            </a:r>
            <a:r>
              <a:rPr lang="en-US" sz="2000" dirty="0" smtClean="0"/>
              <a:t>.</a:t>
            </a:r>
            <a:endParaRPr lang="en-US" sz="2000" dirty="0" smtClean="0"/>
          </a:p>
        </p:txBody>
      </p:sp>
      <p:sp>
        <p:nvSpPr>
          <p:cNvPr id="27" name="TextBox 26"/>
          <p:cNvSpPr txBox="1"/>
          <p:nvPr/>
        </p:nvSpPr>
        <p:spPr>
          <a:xfrm>
            <a:off x="8314944" y="5552688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_</a:t>
            </a:r>
            <a:endParaRPr lang="en-US" sz="2000" dirty="0" smtClean="0"/>
          </a:p>
        </p:txBody>
      </p:sp>
      <p:sp>
        <p:nvSpPr>
          <p:cNvPr id="28" name="TextBox 27"/>
          <p:cNvSpPr txBox="1"/>
          <p:nvPr/>
        </p:nvSpPr>
        <p:spPr>
          <a:xfrm>
            <a:off x="3124200" y="344270"/>
            <a:ext cx="3533089" cy="523220"/>
          </a:xfrm>
          <a:prstGeom prst="rect">
            <a:avLst/>
          </a:prstGeom>
          <a:noFill/>
          <a:ln w="25400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1F497D"/>
                </a:solidFill>
                <a:latin typeface="Calibri"/>
              </a:rPr>
              <a:t>The </a:t>
            </a:r>
            <a:r>
              <a:rPr lang="en-US" sz="2800" b="1" dirty="0" err="1" smtClean="0">
                <a:solidFill>
                  <a:srgbClr val="1F497D"/>
                </a:solidFill>
                <a:latin typeface="Calibri"/>
              </a:rPr>
              <a:t>LHCb</a:t>
            </a:r>
            <a:r>
              <a:rPr lang="en-US" sz="2800" b="1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n-US" sz="2800" b="1" dirty="0" err="1" smtClean="0">
                <a:solidFill>
                  <a:srgbClr val="1F497D"/>
                </a:solidFill>
                <a:latin typeface="Calibri"/>
              </a:rPr>
              <a:t>pentaquarks</a:t>
            </a:r>
            <a:endParaRPr lang="en-US" sz="2800" b="1" dirty="0">
              <a:solidFill>
                <a:srgbClr val="1F497D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40389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2" grpId="0"/>
      <p:bldP spid="1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2351371" y="3331083"/>
            <a:ext cx="1790700" cy="1803400"/>
            <a:chOff x="2122771" y="2302383"/>
            <a:chExt cx="1790700" cy="1803400"/>
          </a:xfrm>
        </p:grpSpPr>
        <p:sp>
          <p:nvSpPr>
            <p:cNvPr id="17" name="Oval 16"/>
            <p:cNvSpPr/>
            <p:nvPr/>
          </p:nvSpPr>
          <p:spPr>
            <a:xfrm rot="349290">
              <a:off x="2122771" y="2302383"/>
              <a:ext cx="1790700" cy="18034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635000" h="6350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 rot="349290">
              <a:off x="2719484" y="2399970"/>
              <a:ext cx="571500" cy="558800"/>
            </a:xfrm>
            <a:prstGeom prst="ellipse">
              <a:avLst/>
            </a:prstGeom>
            <a:solidFill>
              <a:srgbClr val="B2211F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254000" h="254000"/>
              <a:bevelB w="254000" h="2540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 rot="349290">
              <a:off x="2318603" y="3201643"/>
              <a:ext cx="571500" cy="558800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254000" h="254000"/>
              <a:bevelB w="254000" h="2540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 rot="349290">
              <a:off x="3247619" y="3130405"/>
              <a:ext cx="571500" cy="558800"/>
            </a:xfrm>
            <a:prstGeom prst="ellipse">
              <a:avLst/>
            </a:prstGeom>
            <a:solidFill>
              <a:srgbClr val="008000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254000" h="254000"/>
              <a:bevelB w="254000" h="2540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" name="Group 20"/>
            <p:cNvGrpSpPr/>
            <p:nvPr/>
          </p:nvGrpSpPr>
          <p:grpSpPr>
            <a:xfrm rot="349290">
              <a:off x="3002364" y="2702253"/>
              <a:ext cx="549852" cy="590551"/>
              <a:chOff x="4356100" y="1866900"/>
              <a:chExt cx="368300" cy="342900"/>
            </a:xfrm>
          </p:grpSpPr>
          <p:cxnSp>
            <p:nvCxnSpPr>
              <p:cNvPr id="28" name="Curved Connector 27"/>
              <p:cNvCxnSpPr/>
              <p:nvPr/>
            </p:nvCxnSpPr>
            <p:spPr>
              <a:xfrm rot="16200000" flipH="1">
                <a:off x="4356100" y="1866900"/>
                <a:ext cx="190500" cy="190500"/>
              </a:xfrm>
              <a:prstGeom prst="curvedConnector3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Curved Connector 28"/>
              <p:cNvCxnSpPr/>
              <p:nvPr/>
            </p:nvCxnSpPr>
            <p:spPr>
              <a:xfrm rot="16200000" flipH="1">
                <a:off x="4533900" y="2019300"/>
                <a:ext cx="190500" cy="190500"/>
              </a:xfrm>
              <a:prstGeom prst="curvedConnector3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oup 21"/>
            <p:cNvGrpSpPr/>
            <p:nvPr/>
          </p:nvGrpSpPr>
          <p:grpSpPr>
            <a:xfrm rot="14837585">
              <a:off x="2491812" y="2766038"/>
              <a:ext cx="549852" cy="590551"/>
              <a:chOff x="4356100" y="1866900"/>
              <a:chExt cx="368300" cy="342900"/>
            </a:xfrm>
          </p:grpSpPr>
          <p:cxnSp>
            <p:nvCxnSpPr>
              <p:cNvPr id="26" name="Curved Connector 25"/>
              <p:cNvCxnSpPr/>
              <p:nvPr/>
            </p:nvCxnSpPr>
            <p:spPr>
              <a:xfrm rot="16200000" flipH="1">
                <a:off x="4356100" y="1866900"/>
                <a:ext cx="190500" cy="190500"/>
              </a:xfrm>
              <a:prstGeom prst="curvedConnector3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Curved Connector 26"/>
              <p:cNvCxnSpPr/>
              <p:nvPr/>
            </p:nvCxnSpPr>
            <p:spPr>
              <a:xfrm rot="16200000" flipH="1">
                <a:off x="4533900" y="2019300"/>
                <a:ext cx="190500" cy="190500"/>
              </a:xfrm>
              <a:prstGeom prst="curvedConnector3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oup 22"/>
            <p:cNvGrpSpPr/>
            <p:nvPr/>
          </p:nvGrpSpPr>
          <p:grpSpPr>
            <a:xfrm rot="7910996">
              <a:off x="2764078" y="3172075"/>
              <a:ext cx="549852" cy="590551"/>
              <a:chOff x="4356100" y="1866900"/>
              <a:chExt cx="368300" cy="342900"/>
            </a:xfrm>
          </p:grpSpPr>
          <p:cxnSp>
            <p:nvCxnSpPr>
              <p:cNvPr id="24" name="Curved Connector 23"/>
              <p:cNvCxnSpPr/>
              <p:nvPr/>
            </p:nvCxnSpPr>
            <p:spPr>
              <a:xfrm rot="16200000" flipH="1">
                <a:off x="4356100" y="1866900"/>
                <a:ext cx="190500" cy="190500"/>
              </a:xfrm>
              <a:prstGeom prst="curvedConnector3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Curved Connector 24"/>
              <p:cNvCxnSpPr/>
              <p:nvPr/>
            </p:nvCxnSpPr>
            <p:spPr>
              <a:xfrm rot="16200000" flipH="1">
                <a:off x="4533900" y="2019300"/>
                <a:ext cx="190500" cy="190500"/>
              </a:xfrm>
              <a:prstGeom prst="curvedConnector3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6" name="Group 35"/>
          <p:cNvGrpSpPr/>
          <p:nvPr/>
        </p:nvGrpSpPr>
        <p:grpSpPr>
          <a:xfrm>
            <a:off x="4837077" y="3554809"/>
            <a:ext cx="1359591" cy="1380724"/>
            <a:chOff x="4608477" y="2526109"/>
            <a:chExt cx="1359591" cy="1380724"/>
          </a:xfrm>
        </p:grpSpPr>
        <p:sp>
          <p:nvSpPr>
            <p:cNvPr id="3" name="Oval 2"/>
            <p:cNvSpPr/>
            <p:nvPr/>
          </p:nvSpPr>
          <p:spPr>
            <a:xfrm rot="6945147">
              <a:off x="4597911" y="2536675"/>
              <a:ext cx="1380724" cy="13595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635000" h="6350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/>
            <p:cNvSpPr/>
            <p:nvPr/>
          </p:nvSpPr>
          <p:spPr>
            <a:xfrm rot="6945147">
              <a:off x="5312892" y="2959198"/>
              <a:ext cx="571500" cy="558800"/>
            </a:xfrm>
            <a:prstGeom prst="ellipse">
              <a:avLst/>
            </a:prstGeom>
            <a:solidFill>
              <a:srgbClr val="B2211F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254000" h="254000"/>
              <a:bevelB w="254000" h="2540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 rot="6945147">
              <a:off x="4672797" y="2978426"/>
              <a:ext cx="571500" cy="558800"/>
            </a:xfrm>
            <a:prstGeom prst="ellipse">
              <a:avLst/>
            </a:prstGeom>
            <a:solidFill>
              <a:srgbClr val="23B7A8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254000" h="254000"/>
              <a:bevelB w="254000" h="2540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6"/>
            <p:cNvGrpSpPr/>
            <p:nvPr/>
          </p:nvGrpSpPr>
          <p:grpSpPr>
            <a:xfrm rot="6945147">
              <a:off x="5056039" y="2935164"/>
              <a:ext cx="433839" cy="602379"/>
              <a:chOff x="4356100" y="1866900"/>
              <a:chExt cx="368300" cy="342900"/>
            </a:xfrm>
          </p:grpSpPr>
          <p:cxnSp>
            <p:nvCxnSpPr>
              <p:cNvPr id="14" name="Curved Connector 13"/>
              <p:cNvCxnSpPr/>
              <p:nvPr/>
            </p:nvCxnSpPr>
            <p:spPr>
              <a:xfrm rot="16200000" flipH="1">
                <a:off x="4356100" y="1866900"/>
                <a:ext cx="190500" cy="190500"/>
              </a:xfrm>
              <a:prstGeom prst="curvedConnector3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Curved Connector 14"/>
              <p:cNvCxnSpPr/>
              <p:nvPr/>
            </p:nvCxnSpPr>
            <p:spPr>
              <a:xfrm rot="16200000" flipH="1">
                <a:off x="4533900" y="2019300"/>
                <a:ext cx="190500" cy="190500"/>
              </a:xfrm>
              <a:prstGeom prst="curvedConnector3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2" name="TextBox 31"/>
          <p:cNvSpPr txBox="1"/>
          <p:nvPr/>
        </p:nvSpPr>
        <p:spPr>
          <a:xfrm>
            <a:off x="1525533" y="426852"/>
            <a:ext cx="5570054" cy="523220"/>
          </a:xfrm>
          <a:prstGeom prst="rect">
            <a:avLst/>
          </a:prstGeom>
          <a:noFill/>
          <a:ln w="25400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1F497D"/>
                </a:solidFill>
                <a:latin typeface="Calibri"/>
              </a:rPr>
              <a:t>Baryons: “molecular” </a:t>
            </a:r>
            <a:r>
              <a:rPr lang="en-US" sz="2800" b="1" dirty="0" smtClean="0">
                <a:solidFill>
                  <a:srgbClr val="1F497D"/>
                </a:solidFill>
                <a:latin typeface="Calibri"/>
              </a:rPr>
              <a:t>interpretation</a:t>
            </a:r>
            <a:endParaRPr lang="en-US" sz="2800" b="1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33" name="Oval 32"/>
          <p:cNvSpPr/>
          <p:nvPr/>
        </p:nvSpPr>
        <p:spPr>
          <a:xfrm rot="349290">
            <a:off x="2376037" y="3331082"/>
            <a:ext cx="1790700" cy="18034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 w="635000" h="6350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 rot="6945147">
            <a:off x="4813811" y="3578074"/>
            <a:ext cx="1380724" cy="13595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 w="635000" h="6350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/>
          <p:cNvCxnSpPr/>
          <p:nvPr/>
        </p:nvCxnSpPr>
        <p:spPr>
          <a:xfrm>
            <a:off x="4200219" y="4323597"/>
            <a:ext cx="611124" cy="0"/>
          </a:xfrm>
          <a:prstGeom prst="line">
            <a:avLst/>
          </a:prstGeom>
          <a:ln w="50800">
            <a:solidFill>
              <a:srgbClr val="80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833454" y="1562772"/>
            <a:ext cx="69516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Just as the nucleon-nucleon interaction generates a bound state (the </a:t>
            </a:r>
            <a:r>
              <a:rPr lang="en-US" sz="2000" dirty="0" smtClean="0"/>
              <a:t>deuteron!) </a:t>
            </a:r>
            <a:r>
              <a:rPr lang="en-US" sz="2000" dirty="0" smtClean="0"/>
              <a:t>we may also find </a:t>
            </a:r>
            <a:r>
              <a:rPr lang="en-US" sz="2000" b="1" dirty="0" smtClean="0"/>
              <a:t>baryonic resonances </a:t>
            </a:r>
            <a:r>
              <a:rPr lang="en-US" sz="2000" dirty="0" smtClean="0"/>
              <a:t>that can be interpreted as </a:t>
            </a:r>
            <a:r>
              <a:rPr lang="en-US" sz="2000" b="1" dirty="0" smtClean="0"/>
              <a:t>(quasi) bound </a:t>
            </a:r>
            <a:r>
              <a:rPr lang="en-US" sz="2000" dirty="0" smtClean="0"/>
              <a:t>systems of a baryon and a meson by virtue of and attractive interaction</a:t>
            </a:r>
          </a:p>
        </p:txBody>
      </p:sp>
      <p:sp>
        <p:nvSpPr>
          <p:cNvPr id="46" name="Footer Placeholder 4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56th Winter Meeting on Nuclear Physics, Bormio (Italy) 22-26 January, 2018</a:t>
            </a:r>
            <a:endParaRPr lang="en-US"/>
          </a:p>
        </p:txBody>
      </p:sp>
      <p:pic>
        <p:nvPicPr>
          <p:cNvPr id="48" name="Picture 47" descr="UB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83" y="6079404"/>
            <a:ext cx="1275792" cy="763665"/>
          </a:xfrm>
          <a:prstGeom prst="rect">
            <a:avLst/>
          </a:prstGeom>
        </p:spPr>
      </p:pic>
      <p:pic>
        <p:nvPicPr>
          <p:cNvPr id="49" name="Picture 48" descr="logo_iccub_grand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323" y="6223222"/>
            <a:ext cx="1501362" cy="498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739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B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83" y="6079404"/>
            <a:ext cx="1275792" cy="763665"/>
          </a:xfrm>
          <a:prstGeom prst="rect">
            <a:avLst/>
          </a:prstGeom>
        </p:spPr>
      </p:pic>
      <p:pic>
        <p:nvPicPr>
          <p:cNvPr id="6" name="Picture 5" descr="logo_iccub_grand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323" y="6223222"/>
            <a:ext cx="1501362" cy="49825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59613" y="2267332"/>
            <a:ext cx="6206447" cy="830997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4800" dirty="0" smtClean="0"/>
              <a:t>Some examples in SU</a:t>
            </a:r>
            <a:r>
              <a:rPr lang="en-US" sz="4800" dirty="0" smtClean="0"/>
              <a:t>(3)</a:t>
            </a:r>
            <a:endParaRPr lang="en-US" sz="48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56th Winter Meeting on Nuclear Physics, </a:t>
            </a:r>
            <a:r>
              <a:rPr lang="en-US" dirty="0" err="1" smtClean="0"/>
              <a:t>Bormio</a:t>
            </a:r>
            <a:r>
              <a:rPr lang="en-US" dirty="0" smtClean="0"/>
              <a:t> (Italy) 22-26 January,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585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UBlogo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51" y="6085096"/>
            <a:ext cx="1275792" cy="763665"/>
          </a:xfrm>
          <a:prstGeom prst="rect">
            <a:avLst/>
          </a:prstGeom>
        </p:spPr>
      </p:pic>
      <p:pic>
        <p:nvPicPr>
          <p:cNvPr id="8" name="Picture 7" descr="logo_iccub_grande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323" y="6223222"/>
            <a:ext cx="1501362" cy="49825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612931" y="141784"/>
            <a:ext cx="2015095" cy="523220"/>
          </a:xfrm>
          <a:prstGeom prst="rect">
            <a:avLst/>
          </a:prstGeom>
          <a:noFill/>
          <a:ln w="25400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1F497D"/>
                </a:solidFill>
                <a:latin typeface="Calibri"/>
              </a:rPr>
              <a:t>The </a:t>
            </a:r>
            <a:r>
              <a:rPr lang="en-US" sz="2800" b="1" dirty="0" smtClean="0">
                <a:solidFill>
                  <a:srgbClr val="1F497D"/>
                </a:solidFill>
                <a:latin typeface="Symbol" charset="2"/>
                <a:cs typeface="Symbol" charset="2"/>
              </a:rPr>
              <a:t>L</a:t>
            </a:r>
            <a:r>
              <a:rPr lang="en-US" sz="2800" b="1" dirty="0">
                <a:solidFill>
                  <a:srgbClr val="1F497D"/>
                </a:solidFill>
                <a:latin typeface="Calibri"/>
              </a:rPr>
              <a:t>(1405)</a:t>
            </a:r>
          </a:p>
        </p:txBody>
      </p:sp>
      <p:grpSp>
        <p:nvGrpSpPr>
          <p:cNvPr id="17" name="Group 38"/>
          <p:cNvGrpSpPr>
            <a:grpSpLocks/>
          </p:cNvGrpSpPr>
          <p:nvPr/>
        </p:nvGrpSpPr>
        <p:grpSpPr bwMode="auto">
          <a:xfrm>
            <a:off x="3234024" y="1665003"/>
            <a:ext cx="2394002" cy="1490157"/>
            <a:chOff x="3532" y="1848"/>
            <a:chExt cx="1180" cy="701"/>
          </a:xfrm>
        </p:grpSpPr>
        <p:sp>
          <p:nvSpPr>
            <p:cNvPr id="18" name="Line 21"/>
            <p:cNvSpPr>
              <a:spLocks noChangeShapeType="1"/>
            </p:cNvSpPr>
            <p:nvPr/>
          </p:nvSpPr>
          <p:spPr bwMode="auto">
            <a:xfrm>
              <a:off x="3532" y="2217"/>
              <a:ext cx="1180" cy="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19" name="Picture 22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589" y="2273"/>
              <a:ext cx="168" cy="8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20" name="Picture 2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324" y="2275"/>
              <a:ext cx="232" cy="9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21" name="Line 26"/>
            <p:cNvSpPr>
              <a:spLocks noChangeShapeType="1"/>
            </p:cNvSpPr>
            <p:nvPr/>
          </p:nvSpPr>
          <p:spPr bwMode="auto">
            <a:xfrm>
              <a:off x="3678" y="2197"/>
              <a:ext cx="0" cy="5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" name="Line 27"/>
            <p:cNvSpPr>
              <a:spLocks noChangeShapeType="1"/>
            </p:cNvSpPr>
            <p:nvPr/>
          </p:nvSpPr>
          <p:spPr bwMode="auto">
            <a:xfrm>
              <a:off x="4444" y="2199"/>
              <a:ext cx="0" cy="5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23" name="Picture 30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4007" y="2449"/>
              <a:ext cx="367" cy="1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24" name="Line 31"/>
            <p:cNvSpPr>
              <a:spLocks noChangeShapeType="1"/>
            </p:cNvSpPr>
            <p:nvPr/>
          </p:nvSpPr>
          <p:spPr bwMode="auto">
            <a:xfrm flipV="1">
              <a:off x="4173" y="2223"/>
              <a:ext cx="0" cy="1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" name="Freeform 36"/>
            <p:cNvSpPr>
              <a:spLocks/>
            </p:cNvSpPr>
            <p:nvPr/>
          </p:nvSpPr>
          <p:spPr bwMode="auto">
            <a:xfrm>
              <a:off x="3957" y="1848"/>
              <a:ext cx="365" cy="358"/>
            </a:xfrm>
            <a:custGeom>
              <a:avLst/>
              <a:gdLst>
                <a:gd name="T0" fmla="*/ 120 w 1106"/>
                <a:gd name="T1" fmla="*/ 138 h 931"/>
                <a:gd name="T2" fmla="*/ 108 w 1106"/>
                <a:gd name="T3" fmla="*/ 125 h 931"/>
                <a:gd name="T4" fmla="*/ 96 w 1106"/>
                <a:gd name="T5" fmla="*/ 96 h 931"/>
                <a:gd name="T6" fmla="*/ 89 w 1106"/>
                <a:gd name="T7" fmla="*/ 62 h 931"/>
                <a:gd name="T8" fmla="*/ 80 w 1106"/>
                <a:gd name="T9" fmla="*/ 24 h 931"/>
                <a:gd name="T10" fmla="*/ 74 w 1106"/>
                <a:gd name="T11" fmla="*/ 8 h 931"/>
                <a:gd name="T12" fmla="*/ 65 w 1106"/>
                <a:gd name="T13" fmla="*/ 3 h 931"/>
                <a:gd name="T14" fmla="*/ 55 w 1106"/>
                <a:gd name="T15" fmla="*/ 29 h 931"/>
                <a:gd name="T16" fmla="*/ 50 w 1106"/>
                <a:gd name="T17" fmla="*/ 62 h 931"/>
                <a:gd name="T18" fmla="*/ 40 w 1106"/>
                <a:gd name="T19" fmla="*/ 96 h 931"/>
                <a:gd name="T20" fmla="*/ 18 w 1106"/>
                <a:gd name="T21" fmla="*/ 125 h 931"/>
                <a:gd name="T22" fmla="*/ 0 w 1106"/>
                <a:gd name="T23" fmla="*/ 138 h 93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106"/>
                <a:gd name="T37" fmla="*/ 0 h 931"/>
                <a:gd name="T38" fmla="*/ 1106 w 1106"/>
                <a:gd name="T39" fmla="*/ 931 h 93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106" h="931">
                  <a:moveTo>
                    <a:pt x="1106" y="931"/>
                  </a:moveTo>
                  <a:cubicBezTo>
                    <a:pt x="1068" y="912"/>
                    <a:pt x="1030" y="893"/>
                    <a:pt x="992" y="846"/>
                  </a:cubicBezTo>
                  <a:cubicBezTo>
                    <a:pt x="954" y="799"/>
                    <a:pt x="907" y="718"/>
                    <a:pt x="879" y="647"/>
                  </a:cubicBezTo>
                  <a:cubicBezTo>
                    <a:pt x="851" y="576"/>
                    <a:pt x="846" y="500"/>
                    <a:pt x="822" y="420"/>
                  </a:cubicBezTo>
                  <a:cubicBezTo>
                    <a:pt x="798" y="340"/>
                    <a:pt x="761" y="226"/>
                    <a:pt x="737" y="165"/>
                  </a:cubicBezTo>
                  <a:cubicBezTo>
                    <a:pt x="713" y="104"/>
                    <a:pt x="704" y="75"/>
                    <a:pt x="680" y="52"/>
                  </a:cubicBezTo>
                  <a:cubicBezTo>
                    <a:pt x="656" y="29"/>
                    <a:pt x="623" y="0"/>
                    <a:pt x="595" y="24"/>
                  </a:cubicBezTo>
                  <a:cubicBezTo>
                    <a:pt x="567" y="48"/>
                    <a:pt x="533" y="128"/>
                    <a:pt x="510" y="194"/>
                  </a:cubicBezTo>
                  <a:cubicBezTo>
                    <a:pt x="487" y="260"/>
                    <a:pt x="477" y="345"/>
                    <a:pt x="454" y="420"/>
                  </a:cubicBezTo>
                  <a:cubicBezTo>
                    <a:pt x="431" y="495"/>
                    <a:pt x="416" y="576"/>
                    <a:pt x="369" y="647"/>
                  </a:cubicBezTo>
                  <a:cubicBezTo>
                    <a:pt x="322" y="718"/>
                    <a:pt x="231" y="799"/>
                    <a:pt x="170" y="846"/>
                  </a:cubicBezTo>
                  <a:cubicBezTo>
                    <a:pt x="109" y="893"/>
                    <a:pt x="28" y="922"/>
                    <a:pt x="0" y="931"/>
                  </a:cubicBezTo>
                </a:path>
              </a:pathLst>
            </a:cu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273937" y="3325213"/>
            <a:ext cx="8602594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>
                <a:solidFill>
                  <a:prstClr val="black"/>
                </a:solidFill>
                <a:latin typeface="Calibri"/>
              </a:rPr>
              <a:t>Idea originally proposed by </a:t>
            </a:r>
            <a:r>
              <a:rPr lang="en-US" sz="2000" dirty="0" err="1">
                <a:solidFill>
                  <a:prstClr val="black"/>
                </a:solidFill>
                <a:latin typeface="Calibri"/>
              </a:rPr>
              <a:t>Dalitz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 and Tuan in the late 1950’s </a:t>
            </a:r>
          </a:p>
          <a:p>
            <a:pPr marL="285750" indent="-285750">
              <a:buFont typeface="Arial"/>
              <a:buChar char="•"/>
            </a:pPr>
            <a:endParaRPr lang="en-US" dirty="0">
              <a:solidFill>
                <a:prstClr val="black"/>
              </a:solidFill>
              <a:latin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solidFill>
                  <a:prstClr val="black"/>
                </a:solidFill>
                <a:latin typeface="Calibri"/>
              </a:rPr>
              <a:t>Reformulated in terms of an effective </a:t>
            </a:r>
            <a:r>
              <a:rPr lang="en-US" sz="2000" dirty="0">
                <a:solidFill>
                  <a:srgbClr val="FF0000"/>
                </a:solidFill>
                <a:latin typeface="Calibri"/>
              </a:rPr>
              <a:t>chiral unitary theory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 in coupled channels by Kaiser, Siegel and Weise in 1995</a:t>
            </a:r>
          </a:p>
          <a:p>
            <a:pPr marL="285750" indent="-285750">
              <a:buFont typeface="Arial"/>
              <a:buChar char="•"/>
            </a:pPr>
            <a:endParaRPr lang="en-US" sz="2000" dirty="0">
              <a:solidFill>
                <a:prstClr val="black"/>
              </a:solidFill>
              <a:latin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solidFill>
                  <a:prstClr val="black"/>
                </a:solidFill>
                <a:latin typeface="Calibri"/>
              </a:rPr>
              <a:t>Extended to the full coupled-basis by </a:t>
            </a:r>
            <a:r>
              <a:rPr lang="en-US" sz="2000" dirty="0" err="1">
                <a:solidFill>
                  <a:prstClr val="black"/>
                </a:solidFill>
                <a:latin typeface="Calibri"/>
              </a:rPr>
              <a:t>Oset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 and Ramos in 1998.</a:t>
            </a:r>
          </a:p>
          <a:p>
            <a:pPr marL="285750" indent="-285750">
              <a:buFont typeface="Arial"/>
              <a:buChar char="•"/>
            </a:pPr>
            <a:endParaRPr lang="en-US" sz="2000" dirty="0">
              <a:solidFill>
                <a:prstClr val="black"/>
              </a:solidFill>
              <a:latin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solidFill>
                  <a:prstClr val="black"/>
                </a:solidFill>
                <a:latin typeface="Calibri"/>
              </a:rPr>
              <a:t>For ten more years (up to ~2006), plenty of theoretical work </a:t>
            </a:r>
            <a:r>
              <a:rPr lang="en-US" sz="2000" dirty="0">
                <a:solidFill>
                  <a:srgbClr val="FF0000"/>
                </a:solidFill>
                <a:latin typeface="Calibri"/>
              </a:rPr>
              <a:t>(NLO </a:t>
            </a:r>
            <a:r>
              <a:rPr lang="en-US" sz="2000" dirty="0" err="1">
                <a:solidFill>
                  <a:srgbClr val="FF0000"/>
                </a:solidFill>
                <a:latin typeface="Calibri"/>
              </a:rPr>
              <a:t>Lagrangian</a:t>
            </a:r>
            <a:r>
              <a:rPr lang="en-US" sz="2000" dirty="0">
                <a:solidFill>
                  <a:srgbClr val="FF0000"/>
                </a:solidFill>
                <a:latin typeface="Calibri"/>
              </a:rPr>
              <a:t>, s-channel and  u-channel Born terms…,) 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finding similar features.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295079" y="661696"/>
            <a:ext cx="8848921" cy="985020"/>
            <a:chOff x="295079" y="1089682"/>
            <a:chExt cx="8848921" cy="985020"/>
          </a:xfrm>
        </p:grpSpPr>
        <p:sp>
          <p:nvSpPr>
            <p:cNvPr id="12" name="TextBox 11"/>
            <p:cNvSpPr txBox="1"/>
            <p:nvPr/>
          </p:nvSpPr>
          <p:spPr>
            <a:xfrm>
              <a:off x="295079" y="1333766"/>
              <a:ext cx="884892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/>
                <a:buChar char="•"/>
              </a:pPr>
              <a:r>
                <a:rPr lang="en-US" sz="2000" dirty="0">
                  <a:solidFill>
                    <a:prstClr val="black"/>
                  </a:solidFill>
                  <a:latin typeface="Calibri"/>
                </a:rPr>
                <a:t>The    N interaction </a:t>
              </a:r>
              <a:r>
                <a:rPr lang="es-ES" sz="2000" dirty="0">
                  <a:solidFill>
                    <a:prstClr val="black"/>
                  </a:solidFill>
                  <a:latin typeface="Calibri"/>
                </a:rPr>
                <a:t>in </a:t>
              </a:r>
              <a:r>
                <a:rPr lang="es-ES" sz="2000" dirty="0" err="1">
                  <a:solidFill>
                    <a:prstClr val="black"/>
                  </a:solidFill>
                  <a:latin typeface="Calibri"/>
                </a:rPr>
                <a:t>the</a:t>
              </a:r>
              <a:r>
                <a:rPr lang="es-ES" sz="2000" dirty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es-ES" sz="2000" dirty="0" err="1">
                  <a:solidFill>
                    <a:prstClr val="black"/>
                  </a:solidFill>
                  <a:latin typeface="Calibri"/>
                </a:rPr>
                <a:t>isospin</a:t>
              </a:r>
              <a:r>
                <a:rPr lang="es-ES" sz="2000" dirty="0">
                  <a:solidFill>
                    <a:prstClr val="black"/>
                  </a:solidFill>
                  <a:latin typeface="Calibri"/>
                </a:rPr>
                <a:t> I=0 </a:t>
              </a:r>
              <a:r>
                <a:rPr lang="es-ES" sz="2000" dirty="0" err="1">
                  <a:solidFill>
                    <a:prstClr val="black"/>
                  </a:solidFill>
                  <a:latin typeface="Calibri"/>
                </a:rPr>
                <a:t>channel</a:t>
              </a:r>
              <a:r>
                <a:rPr lang="es-ES" sz="2000" dirty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en-US" sz="2000" dirty="0">
                  <a:solidFill>
                    <a:prstClr val="black"/>
                  </a:solidFill>
                  <a:latin typeface="Calibri"/>
                </a:rPr>
                <a:t>is able develop a </a:t>
              </a:r>
              <a:r>
                <a:rPr lang="en-US" sz="2000" b="1" dirty="0">
                  <a:solidFill>
                    <a:prstClr val="black"/>
                  </a:solidFill>
                  <a:latin typeface="Calibri"/>
                </a:rPr>
                <a:t>quasi-bound state</a:t>
              </a:r>
              <a:r>
                <a:rPr lang="en-US" sz="2000" dirty="0">
                  <a:solidFill>
                    <a:prstClr val="black"/>
                  </a:solidFill>
                  <a:latin typeface="Calibri"/>
                </a:rPr>
                <a:t>, the </a:t>
              </a:r>
              <a:r>
                <a:rPr lang="es-ES" sz="2000" dirty="0">
                  <a:solidFill>
                    <a:srgbClr val="FF0000"/>
                  </a:solidFill>
                  <a:latin typeface="Symbol" pitchFamily="18" charset="2"/>
                </a:rPr>
                <a:t>L</a:t>
              </a:r>
              <a:r>
                <a:rPr lang="es-ES" sz="2000" dirty="0">
                  <a:solidFill>
                    <a:srgbClr val="FF0000"/>
                  </a:solidFill>
                  <a:latin typeface="Calibri"/>
                </a:rPr>
                <a:t>(1405)</a:t>
              </a:r>
              <a:r>
                <a:rPr lang="es-ES" sz="2000" dirty="0">
                  <a:solidFill>
                    <a:prstClr val="black"/>
                  </a:solidFill>
                  <a:latin typeface="Calibri"/>
                </a:rPr>
                <a:t>,</a:t>
              </a:r>
              <a:r>
                <a:rPr lang="es-ES" sz="2000" dirty="0">
                  <a:solidFill>
                    <a:srgbClr val="FF0000"/>
                  </a:solidFill>
                  <a:latin typeface="Calibri"/>
                </a:rPr>
                <a:t> </a:t>
              </a:r>
              <a:r>
                <a:rPr lang="es-ES" sz="2000" dirty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es-ES" sz="2000" dirty="0" err="1">
                  <a:solidFill>
                    <a:prstClr val="black"/>
                  </a:solidFill>
                  <a:latin typeface="Calibri"/>
                </a:rPr>
                <a:t>located</a:t>
              </a:r>
              <a:r>
                <a:rPr lang="es-ES" sz="2000" dirty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es-ES" sz="2000" dirty="0" err="1">
                  <a:solidFill>
                    <a:prstClr val="black"/>
                  </a:solidFill>
                  <a:latin typeface="Calibri"/>
                </a:rPr>
                <a:t>only</a:t>
              </a:r>
              <a:r>
                <a:rPr lang="es-ES" sz="2000" dirty="0">
                  <a:solidFill>
                    <a:prstClr val="black"/>
                  </a:solidFill>
                  <a:latin typeface="Calibri"/>
                </a:rPr>
                <a:t> 27 </a:t>
              </a:r>
              <a:r>
                <a:rPr lang="es-ES" sz="2000" dirty="0" err="1">
                  <a:solidFill>
                    <a:prstClr val="black"/>
                  </a:solidFill>
                  <a:latin typeface="Calibri"/>
                </a:rPr>
                <a:t>MeV</a:t>
              </a:r>
              <a:r>
                <a:rPr lang="es-ES" sz="2000" dirty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es-ES" sz="2000" dirty="0" err="1">
                  <a:solidFill>
                    <a:prstClr val="black"/>
                  </a:solidFill>
                  <a:latin typeface="Calibri"/>
                </a:rPr>
                <a:t>below</a:t>
              </a:r>
              <a:r>
                <a:rPr lang="es-ES" sz="2000" dirty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es-ES" sz="2000" dirty="0" err="1">
                  <a:solidFill>
                    <a:prstClr val="black"/>
                  </a:solidFill>
                  <a:latin typeface="Calibri"/>
                </a:rPr>
                <a:t>the</a:t>
              </a:r>
              <a:r>
                <a:rPr lang="es-ES" sz="2000" dirty="0">
                  <a:solidFill>
                    <a:prstClr val="black"/>
                  </a:solidFill>
                  <a:latin typeface="Calibri"/>
                </a:rPr>
                <a:t>    N </a:t>
              </a:r>
              <a:r>
                <a:rPr lang="es-ES" sz="2000" dirty="0" err="1">
                  <a:solidFill>
                    <a:prstClr val="black"/>
                  </a:solidFill>
                  <a:latin typeface="Calibri"/>
                </a:rPr>
                <a:t>threshold</a:t>
              </a:r>
              <a:endParaRPr lang="es-ES" sz="2000" dirty="0">
                <a:solidFill>
                  <a:srgbClr val="0066FF"/>
                </a:solidFill>
                <a:latin typeface="Symbol" pitchFamily="18" charset="2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1109335" y="1089682"/>
              <a:ext cx="376282" cy="676656"/>
              <a:chOff x="922421" y="280728"/>
              <a:chExt cx="325730" cy="627382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922421" y="508000"/>
                <a:ext cx="32573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prstClr val="black"/>
                    </a:solidFill>
                    <a:latin typeface="Calibri"/>
                  </a:rPr>
                  <a:t>K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935789" y="280728"/>
                <a:ext cx="30459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solidFill>
                      <a:prstClr val="black"/>
                    </a:solidFill>
                    <a:latin typeface="Calibri"/>
                  </a:rPr>
                  <a:t>_</a:t>
                </a:r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6007428" y="1396962"/>
              <a:ext cx="376282" cy="677740"/>
              <a:chOff x="934371" y="280728"/>
              <a:chExt cx="325730" cy="628387"/>
            </a:xfrm>
          </p:grpSpPr>
          <p:sp>
            <p:nvSpPr>
              <p:cNvPr id="33" name="TextBox 32"/>
              <p:cNvSpPr txBox="1"/>
              <p:nvPr/>
            </p:nvSpPr>
            <p:spPr>
              <a:xfrm>
                <a:off x="934371" y="509005"/>
                <a:ext cx="32573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prstClr val="black"/>
                    </a:solidFill>
                    <a:latin typeface="Calibri"/>
                  </a:rPr>
                  <a:t>K</a:t>
                </a: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935789" y="280728"/>
                <a:ext cx="30459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solidFill>
                      <a:prstClr val="black"/>
                    </a:solidFill>
                    <a:latin typeface="Calibri"/>
                  </a:rPr>
                  <a:t>_</a:t>
                </a:r>
              </a:p>
            </p:txBody>
          </p:sp>
        </p:grpSp>
      </p:grpSp>
      <p:sp>
        <p:nvSpPr>
          <p:cNvPr id="39" name="Rectangle 38"/>
          <p:cNvSpPr/>
          <p:nvPr/>
        </p:nvSpPr>
        <p:spPr>
          <a:xfrm>
            <a:off x="3376136" y="4478973"/>
            <a:ext cx="527826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dirty="0">
                <a:solidFill>
                  <a:srgbClr val="008000"/>
                </a:solidFill>
                <a:latin typeface="Calibri"/>
              </a:rPr>
              <a:t>N. Kaiser, P. B. Siegel, </a:t>
            </a:r>
            <a:r>
              <a:rPr lang="de-DE" sz="1400" b="1" dirty="0" err="1">
                <a:solidFill>
                  <a:srgbClr val="008000"/>
                </a:solidFill>
                <a:latin typeface="Calibri"/>
              </a:rPr>
              <a:t>and</a:t>
            </a:r>
            <a:r>
              <a:rPr lang="de-DE" sz="1400" b="1" dirty="0">
                <a:solidFill>
                  <a:srgbClr val="008000"/>
                </a:solidFill>
                <a:latin typeface="Calibri"/>
              </a:rPr>
              <a:t> W. Weise, </a:t>
            </a:r>
            <a:r>
              <a:rPr lang="de-DE" sz="1400" b="1" dirty="0" err="1">
                <a:solidFill>
                  <a:srgbClr val="008000"/>
                </a:solidFill>
                <a:latin typeface="Calibri"/>
              </a:rPr>
              <a:t>Nucl</a:t>
            </a:r>
            <a:r>
              <a:rPr lang="de-DE" sz="1400" b="1" dirty="0">
                <a:solidFill>
                  <a:srgbClr val="008000"/>
                </a:solidFill>
                <a:latin typeface="Calibri"/>
              </a:rPr>
              <a:t>. Phys. A594 (1995) 325</a:t>
            </a:r>
            <a:endParaRPr lang="en-US" sz="1400" b="1" dirty="0">
              <a:solidFill>
                <a:srgbClr val="008000"/>
              </a:solidFill>
              <a:latin typeface="Calibri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999203" y="3595404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b="1" dirty="0">
                <a:solidFill>
                  <a:srgbClr val="008000"/>
                </a:solidFill>
                <a:latin typeface="Calibri"/>
              </a:rPr>
              <a:t>R. H. </a:t>
            </a:r>
            <a:r>
              <a:rPr lang="en-US" sz="1400" b="1" dirty="0" err="1">
                <a:solidFill>
                  <a:srgbClr val="008000"/>
                </a:solidFill>
                <a:latin typeface="Calibri"/>
              </a:rPr>
              <a:t>Dalitz</a:t>
            </a:r>
            <a:r>
              <a:rPr lang="en-US" sz="1400" b="1" dirty="0">
                <a:solidFill>
                  <a:srgbClr val="008000"/>
                </a:solidFill>
                <a:latin typeface="Calibri"/>
              </a:rPr>
              <a:t> and S. F. Tuan, Annals of Phys. 10 (1960) 307</a:t>
            </a:r>
          </a:p>
        </p:txBody>
      </p:sp>
      <p:sp>
        <p:nvSpPr>
          <p:cNvPr id="41" name="Rectangle 40"/>
          <p:cNvSpPr/>
          <p:nvPr/>
        </p:nvSpPr>
        <p:spPr>
          <a:xfrm>
            <a:off x="4579473" y="5107208"/>
            <a:ext cx="407492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08000"/>
                </a:solidFill>
                <a:latin typeface="Calibri"/>
              </a:rPr>
              <a:t>E. </a:t>
            </a:r>
            <a:r>
              <a:rPr lang="en-US" sz="1400" b="1" dirty="0" err="1">
                <a:solidFill>
                  <a:srgbClr val="008000"/>
                </a:solidFill>
                <a:latin typeface="Calibri"/>
              </a:rPr>
              <a:t>Oset</a:t>
            </a:r>
            <a:r>
              <a:rPr lang="en-US" sz="1400" b="1" dirty="0">
                <a:solidFill>
                  <a:srgbClr val="008000"/>
                </a:solidFill>
                <a:latin typeface="Calibri"/>
              </a:rPr>
              <a:t> and A. Ramos, </a:t>
            </a:r>
            <a:r>
              <a:rPr lang="en-US" sz="1400" b="1" dirty="0" err="1">
                <a:solidFill>
                  <a:srgbClr val="008000"/>
                </a:solidFill>
                <a:latin typeface="Calibri"/>
              </a:rPr>
              <a:t>Nucl</a:t>
            </a:r>
            <a:r>
              <a:rPr lang="en-US" sz="1400" b="1" dirty="0">
                <a:solidFill>
                  <a:srgbClr val="008000"/>
                </a:solidFill>
                <a:latin typeface="Calibri"/>
              </a:rPr>
              <a:t>. Phys. A635 (1998) 99</a:t>
            </a:r>
          </a:p>
        </p:txBody>
      </p:sp>
      <p:sp>
        <p:nvSpPr>
          <p:cNvPr id="43" name="Rectangle 42"/>
          <p:cNvSpPr/>
          <p:nvPr/>
        </p:nvSpPr>
        <p:spPr>
          <a:xfrm>
            <a:off x="4289408" y="602050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b="1" dirty="0" err="1">
                <a:solidFill>
                  <a:srgbClr val="008000"/>
                </a:solidFill>
                <a:latin typeface="Calibri"/>
              </a:rPr>
              <a:t>Oller</a:t>
            </a:r>
            <a:r>
              <a:rPr lang="en-US" sz="1400" b="1" dirty="0">
                <a:solidFill>
                  <a:srgbClr val="008000"/>
                </a:solidFill>
                <a:latin typeface="Calibri"/>
              </a:rPr>
              <a:t>, </a:t>
            </a:r>
            <a:r>
              <a:rPr lang="en-US" sz="1400" b="1" dirty="0" err="1">
                <a:solidFill>
                  <a:srgbClr val="008000"/>
                </a:solidFill>
                <a:latin typeface="Calibri"/>
              </a:rPr>
              <a:t>Meissner</a:t>
            </a:r>
            <a:r>
              <a:rPr lang="en-US" sz="1400" b="1" dirty="0">
                <a:solidFill>
                  <a:srgbClr val="008000"/>
                </a:solidFill>
                <a:latin typeface="Calibri"/>
              </a:rPr>
              <a:t>, Lutz, Garcia-</a:t>
            </a:r>
            <a:r>
              <a:rPr lang="en-US" sz="1400" b="1" dirty="0" err="1">
                <a:solidFill>
                  <a:srgbClr val="008000"/>
                </a:solidFill>
                <a:latin typeface="Calibri"/>
              </a:rPr>
              <a:t>Recio</a:t>
            </a:r>
            <a:r>
              <a:rPr lang="en-US" sz="1400" b="1" dirty="0">
                <a:solidFill>
                  <a:srgbClr val="008000"/>
                </a:solidFill>
                <a:latin typeface="Calibri"/>
              </a:rPr>
              <a:t>, </a:t>
            </a:r>
            <a:r>
              <a:rPr lang="en-US" sz="1400" b="1" dirty="0" err="1">
                <a:solidFill>
                  <a:srgbClr val="008000"/>
                </a:solidFill>
                <a:latin typeface="Calibri"/>
              </a:rPr>
              <a:t>Borasoy</a:t>
            </a:r>
            <a:r>
              <a:rPr lang="en-US" sz="1400" b="1" dirty="0">
                <a:solidFill>
                  <a:srgbClr val="008000"/>
                </a:solidFill>
                <a:latin typeface="Calibri"/>
              </a:rPr>
              <a:t>, </a:t>
            </a:r>
            <a:r>
              <a:rPr lang="en-US" sz="1400" b="1" dirty="0" err="1">
                <a:solidFill>
                  <a:srgbClr val="008000"/>
                </a:solidFill>
                <a:latin typeface="Calibri"/>
              </a:rPr>
              <a:t>Jido</a:t>
            </a:r>
            <a:r>
              <a:rPr lang="en-US" sz="1400" b="1" dirty="0">
                <a:solidFill>
                  <a:srgbClr val="008000"/>
                </a:solidFill>
                <a:latin typeface="Calibri"/>
              </a:rPr>
              <a:t>, …</a:t>
            </a:r>
            <a:endParaRPr lang="en-US" sz="1400" dirty="0">
              <a:solidFill>
                <a:srgbClr val="008000"/>
              </a:solidFill>
              <a:latin typeface="Calibri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56th Winter Meeting on Nuclear Physics, </a:t>
            </a:r>
            <a:r>
              <a:rPr lang="en-US" dirty="0" err="1" smtClean="0"/>
              <a:t>Bormio</a:t>
            </a:r>
            <a:r>
              <a:rPr lang="en-US" dirty="0" smtClean="0"/>
              <a:t> (Italy) 22-26 January,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750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2791" y="1278420"/>
            <a:ext cx="2820363" cy="9017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6304" y="58614"/>
            <a:ext cx="87358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Recently, the </a:t>
            </a:r>
            <a:r>
              <a:rPr lang="en-US" dirty="0" smtClean="0">
                <a:solidFill>
                  <a:srgbClr val="FF0000"/>
                </a:solidFill>
              </a:rPr>
              <a:t>more precise</a:t>
            </a:r>
            <a:r>
              <a:rPr lang="en-US" dirty="0"/>
              <a:t> </a:t>
            </a:r>
            <a:r>
              <a:rPr lang="en-US" dirty="0" smtClean="0">
                <a:solidFill>
                  <a:srgbClr val="FF0000"/>
                </a:solidFill>
              </a:rPr>
              <a:t>SIDDHARTA measurement</a:t>
            </a:r>
            <a:r>
              <a:rPr lang="en-US" dirty="0" smtClean="0"/>
              <a:t> of the </a:t>
            </a:r>
            <a:r>
              <a:rPr lang="en-US" dirty="0" smtClean="0">
                <a:solidFill>
                  <a:srgbClr val="FF0000"/>
                </a:solidFill>
              </a:rPr>
              <a:t>energy shift </a:t>
            </a:r>
            <a:r>
              <a:rPr lang="en-US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D</a:t>
            </a:r>
            <a:r>
              <a:rPr lang="en-US" dirty="0" smtClean="0">
                <a:solidFill>
                  <a:srgbClr val="FF0000"/>
                </a:solidFill>
              </a:rPr>
              <a:t>E and width</a:t>
            </a:r>
            <a:r>
              <a:rPr lang="en-US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 G</a:t>
            </a:r>
            <a:r>
              <a:rPr lang="en-US" dirty="0" smtClean="0">
                <a:latin typeface="Symbol" charset="2"/>
                <a:cs typeface="Symbol" charset="2"/>
              </a:rPr>
              <a:t> </a:t>
            </a:r>
            <a:r>
              <a:rPr lang="en-US" dirty="0" smtClean="0"/>
              <a:t>of the 1s state in </a:t>
            </a:r>
            <a:r>
              <a:rPr lang="en-US" dirty="0" err="1" smtClean="0">
                <a:solidFill>
                  <a:srgbClr val="FF0000"/>
                </a:solidFill>
              </a:rPr>
              <a:t>kaonic</a:t>
            </a:r>
            <a:r>
              <a:rPr lang="en-US" dirty="0" smtClean="0">
                <a:solidFill>
                  <a:srgbClr val="FF0000"/>
                </a:solidFill>
              </a:rPr>
              <a:t> hydrogen</a:t>
            </a:r>
            <a:r>
              <a:rPr lang="en-US" dirty="0" smtClean="0"/>
              <a:t>, clarifying the inconsistency between earlier KEK and DEAR experiments, has injected a renovated interest in the field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83304" y="4739287"/>
            <a:ext cx="8735894" cy="1713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	➔ the parameters of the NLO meson-baryon </a:t>
            </a:r>
            <a:r>
              <a:rPr lang="en-US" dirty="0" err="1" smtClean="0"/>
              <a:t>Lagrangian</a:t>
            </a:r>
            <a:r>
              <a:rPr lang="en-US" dirty="0" smtClean="0"/>
              <a:t> can be better constrained</a:t>
            </a:r>
          </a:p>
          <a:p>
            <a:r>
              <a:rPr lang="en-US" dirty="0" smtClean="0"/>
              <a:t>	➔ better knowledge of the </a:t>
            </a:r>
            <a:r>
              <a:rPr lang="en-US" dirty="0" err="1" smtClean="0"/>
              <a:t>KbarN</a:t>
            </a:r>
            <a:r>
              <a:rPr lang="en-US" dirty="0" smtClean="0"/>
              <a:t> interaction</a:t>
            </a:r>
          </a:p>
          <a:p>
            <a:pPr indent="-342000">
              <a:spcBef>
                <a:spcPts val="400"/>
              </a:spcBef>
            </a:pPr>
            <a:r>
              <a:rPr lang="en-US" sz="1400" b="1" dirty="0" smtClean="0">
                <a:solidFill>
                  <a:srgbClr val="008000"/>
                </a:solidFill>
              </a:rPr>
              <a:t>		Y. Ikeda, T. </a:t>
            </a:r>
            <a:r>
              <a:rPr lang="en-US" sz="1400" b="1" dirty="0" err="1" smtClean="0">
                <a:solidFill>
                  <a:srgbClr val="008000"/>
                </a:solidFill>
              </a:rPr>
              <a:t>Hyodo</a:t>
            </a:r>
            <a:r>
              <a:rPr lang="en-US" sz="1400" b="1" dirty="0" smtClean="0">
                <a:solidFill>
                  <a:srgbClr val="008000"/>
                </a:solidFill>
              </a:rPr>
              <a:t>, W. Weise, </a:t>
            </a:r>
            <a:r>
              <a:rPr lang="en-US" sz="1400" b="1" dirty="0" err="1" smtClean="0">
                <a:solidFill>
                  <a:srgbClr val="008000"/>
                </a:solidFill>
              </a:rPr>
              <a:t>Nucl.Phys</a:t>
            </a:r>
            <a:r>
              <a:rPr lang="en-US" sz="1400" b="1" dirty="0">
                <a:solidFill>
                  <a:srgbClr val="008000"/>
                </a:solidFill>
              </a:rPr>
              <a:t>. A881 (2012) </a:t>
            </a:r>
            <a:r>
              <a:rPr lang="en-US" sz="1400" b="1" dirty="0" smtClean="0">
                <a:solidFill>
                  <a:srgbClr val="008000"/>
                </a:solidFill>
              </a:rPr>
              <a:t>98</a:t>
            </a:r>
          </a:p>
          <a:p>
            <a:pPr indent="-342000">
              <a:spcBef>
                <a:spcPts val="400"/>
              </a:spcBef>
            </a:pPr>
            <a:r>
              <a:rPr lang="en-US" sz="1400" b="1" dirty="0" smtClean="0">
                <a:solidFill>
                  <a:srgbClr val="008000"/>
                </a:solidFill>
              </a:rPr>
              <a:t> 		Z-H. </a:t>
            </a:r>
            <a:r>
              <a:rPr lang="en-US" sz="1400" b="1" dirty="0" err="1">
                <a:solidFill>
                  <a:srgbClr val="008000"/>
                </a:solidFill>
              </a:rPr>
              <a:t>Guo</a:t>
            </a:r>
            <a:r>
              <a:rPr lang="en-US" sz="1400" b="1" dirty="0">
                <a:solidFill>
                  <a:srgbClr val="008000"/>
                </a:solidFill>
              </a:rPr>
              <a:t> </a:t>
            </a:r>
            <a:r>
              <a:rPr lang="en-US" sz="1400" b="1" dirty="0" smtClean="0">
                <a:solidFill>
                  <a:srgbClr val="008000"/>
                </a:solidFill>
              </a:rPr>
              <a:t>, </a:t>
            </a:r>
            <a:r>
              <a:rPr lang="en-US" sz="1400" b="1" dirty="0">
                <a:solidFill>
                  <a:srgbClr val="008000"/>
                </a:solidFill>
              </a:rPr>
              <a:t>J.A. </a:t>
            </a:r>
            <a:r>
              <a:rPr lang="en-US" sz="1400" b="1" dirty="0" err="1" smtClean="0">
                <a:solidFill>
                  <a:srgbClr val="008000"/>
                </a:solidFill>
              </a:rPr>
              <a:t>Oller</a:t>
            </a:r>
            <a:r>
              <a:rPr lang="en-US" sz="1400" b="1" dirty="0" smtClean="0">
                <a:solidFill>
                  <a:srgbClr val="008000"/>
                </a:solidFill>
              </a:rPr>
              <a:t>, </a:t>
            </a:r>
            <a:r>
              <a:rPr lang="en-US" sz="1400" b="1" dirty="0" err="1" smtClean="0">
                <a:solidFill>
                  <a:srgbClr val="008000"/>
                </a:solidFill>
              </a:rPr>
              <a:t>Phys.Rev</a:t>
            </a:r>
            <a:r>
              <a:rPr lang="en-US" sz="1400" b="1" dirty="0">
                <a:solidFill>
                  <a:srgbClr val="008000"/>
                </a:solidFill>
              </a:rPr>
              <a:t>. C87 (2013) 3, 035202 </a:t>
            </a:r>
            <a:endParaRPr lang="en-US" sz="1400" b="1" dirty="0" smtClean="0">
              <a:solidFill>
                <a:srgbClr val="008000"/>
              </a:solidFill>
            </a:endParaRPr>
          </a:p>
          <a:p>
            <a:pPr indent="-342000">
              <a:spcBef>
                <a:spcPts val="400"/>
              </a:spcBef>
            </a:pPr>
            <a:r>
              <a:rPr lang="en-US" sz="1400" b="1" dirty="0" smtClean="0">
                <a:solidFill>
                  <a:srgbClr val="008000"/>
                </a:solidFill>
              </a:rPr>
              <a:t>           		M. Mai, U-</a:t>
            </a:r>
            <a:r>
              <a:rPr lang="en-US" sz="1400" b="1" dirty="0">
                <a:solidFill>
                  <a:srgbClr val="008000"/>
                </a:solidFill>
              </a:rPr>
              <a:t>G. </a:t>
            </a:r>
            <a:r>
              <a:rPr lang="en-US" sz="1400" b="1" dirty="0" err="1" smtClean="0">
                <a:solidFill>
                  <a:srgbClr val="008000"/>
                </a:solidFill>
              </a:rPr>
              <a:t>Meissner</a:t>
            </a:r>
            <a:r>
              <a:rPr lang="en-US" sz="1400" b="1" dirty="0" smtClean="0">
                <a:solidFill>
                  <a:srgbClr val="008000"/>
                </a:solidFill>
              </a:rPr>
              <a:t>, </a:t>
            </a:r>
            <a:r>
              <a:rPr lang="en-US" sz="1400" b="1" dirty="0" err="1" smtClean="0">
                <a:solidFill>
                  <a:srgbClr val="008000"/>
                </a:solidFill>
              </a:rPr>
              <a:t>Nucl.Phys</a:t>
            </a:r>
            <a:r>
              <a:rPr lang="en-US" sz="1400" b="1" dirty="0">
                <a:solidFill>
                  <a:srgbClr val="008000"/>
                </a:solidFill>
              </a:rPr>
              <a:t>. A900 (2013) </a:t>
            </a:r>
            <a:r>
              <a:rPr lang="en-US" sz="1400" b="1" dirty="0" smtClean="0">
                <a:solidFill>
                  <a:srgbClr val="008000"/>
                </a:solidFill>
              </a:rPr>
              <a:t>51; </a:t>
            </a:r>
            <a:r>
              <a:rPr lang="tr-TR" sz="1400" b="1" dirty="0" err="1">
                <a:solidFill>
                  <a:srgbClr val="008000"/>
                </a:solidFill>
              </a:rPr>
              <a:t>Eur</a:t>
            </a:r>
            <a:r>
              <a:rPr lang="tr-TR" sz="1400" b="1" dirty="0" smtClean="0">
                <a:solidFill>
                  <a:srgbClr val="008000"/>
                </a:solidFill>
              </a:rPr>
              <a:t>. </a:t>
            </a:r>
            <a:r>
              <a:rPr lang="tr-TR" sz="1400" b="1" dirty="0" err="1" smtClean="0">
                <a:solidFill>
                  <a:srgbClr val="008000"/>
                </a:solidFill>
              </a:rPr>
              <a:t>Phys</a:t>
            </a:r>
            <a:r>
              <a:rPr lang="tr-TR" sz="1400" b="1" dirty="0" smtClean="0">
                <a:solidFill>
                  <a:srgbClr val="008000"/>
                </a:solidFill>
              </a:rPr>
              <a:t>. J</a:t>
            </a:r>
            <a:r>
              <a:rPr lang="tr-TR" sz="1400" b="1" dirty="0">
                <a:solidFill>
                  <a:srgbClr val="008000"/>
                </a:solidFill>
              </a:rPr>
              <a:t>. A51 (2015) 3, </a:t>
            </a:r>
            <a:r>
              <a:rPr lang="tr-TR" sz="1400" b="1" dirty="0" smtClean="0">
                <a:solidFill>
                  <a:srgbClr val="008000"/>
                </a:solidFill>
              </a:rPr>
              <a:t>30 </a:t>
            </a:r>
            <a:r>
              <a:rPr lang="en-US" sz="1400" b="1" dirty="0" smtClean="0">
                <a:solidFill>
                  <a:srgbClr val="008000"/>
                </a:solidFill>
              </a:rPr>
              <a:t> </a:t>
            </a:r>
            <a:endParaRPr lang="en-US" sz="1400" b="1" dirty="0">
              <a:solidFill>
                <a:srgbClr val="008000"/>
              </a:solidFill>
            </a:endParaRPr>
          </a:p>
          <a:p>
            <a:pPr indent="-342000">
              <a:spcBef>
                <a:spcPts val="400"/>
              </a:spcBef>
            </a:pPr>
            <a:r>
              <a:rPr lang="en-US" sz="1400" b="1" dirty="0" smtClean="0">
                <a:solidFill>
                  <a:srgbClr val="008000"/>
                </a:solidFill>
              </a:rPr>
              <a:t>           		V.K</a:t>
            </a:r>
            <a:r>
              <a:rPr lang="en-US" sz="1400" b="1" dirty="0">
                <a:solidFill>
                  <a:srgbClr val="008000"/>
                </a:solidFill>
              </a:rPr>
              <a:t>. </a:t>
            </a:r>
            <a:r>
              <a:rPr lang="en-US" sz="1400" b="1" dirty="0" err="1" smtClean="0">
                <a:solidFill>
                  <a:srgbClr val="008000"/>
                </a:solidFill>
              </a:rPr>
              <a:t>Magas</a:t>
            </a:r>
            <a:r>
              <a:rPr lang="en-US" sz="1400" b="1" dirty="0" smtClean="0">
                <a:solidFill>
                  <a:srgbClr val="008000"/>
                </a:solidFill>
              </a:rPr>
              <a:t>, </a:t>
            </a:r>
            <a:r>
              <a:rPr lang="en-US" sz="1400" b="1" dirty="0">
                <a:solidFill>
                  <a:srgbClr val="008000"/>
                </a:solidFill>
              </a:rPr>
              <a:t>A. </a:t>
            </a:r>
            <a:r>
              <a:rPr lang="en-US" sz="1400" b="1" dirty="0" err="1" smtClean="0">
                <a:solidFill>
                  <a:srgbClr val="008000"/>
                </a:solidFill>
              </a:rPr>
              <a:t>Feijoo</a:t>
            </a:r>
            <a:r>
              <a:rPr lang="en-US" sz="1400" b="1" dirty="0" smtClean="0">
                <a:solidFill>
                  <a:srgbClr val="008000"/>
                </a:solidFill>
              </a:rPr>
              <a:t>, A</a:t>
            </a:r>
            <a:r>
              <a:rPr lang="en-US" sz="1400" b="1" dirty="0">
                <a:solidFill>
                  <a:srgbClr val="008000"/>
                </a:solidFill>
              </a:rPr>
              <a:t>. </a:t>
            </a:r>
            <a:r>
              <a:rPr lang="en-US" sz="1400" b="1" dirty="0" smtClean="0">
                <a:solidFill>
                  <a:srgbClr val="008000"/>
                </a:solidFill>
              </a:rPr>
              <a:t>Ramos, </a:t>
            </a:r>
            <a:r>
              <a:rPr lang="en-US" sz="1400" b="1" dirty="0">
                <a:solidFill>
                  <a:srgbClr val="008000"/>
                </a:solidFill>
              </a:rPr>
              <a:t>Phys</a:t>
            </a:r>
            <a:r>
              <a:rPr lang="en-US" sz="1400" b="1" dirty="0" smtClean="0">
                <a:solidFill>
                  <a:srgbClr val="008000"/>
                </a:solidFill>
              </a:rPr>
              <a:t>. Rev</a:t>
            </a:r>
            <a:r>
              <a:rPr lang="en-US" sz="1400" b="1" dirty="0">
                <a:solidFill>
                  <a:srgbClr val="008000"/>
                </a:solidFill>
              </a:rPr>
              <a:t>. C92 (2015) 1, 015206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683" y="2009217"/>
            <a:ext cx="7239483" cy="2824708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704687" y="1021443"/>
            <a:ext cx="32752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8000"/>
                </a:solidFill>
                <a:latin typeface="Calibri"/>
                <a:cs typeface="Calibri"/>
              </a:rPr>
              <a:t>M. </a:t>
            </a:r>
            <a:r>
              <a:rPr lang="en-US" sz="1400" b="1" dirty="0" err="1" smtClean="0">
                <a:solidFill>
                  <a:srgbClr val="008000"/>
                </a:solidFill>
                <a:latin typeface="Calibri"/>
                <a:cs typeface="Calibri"/>
              </a:rPr>
              <a:t>Bazzi</a:t>
            </a:r>
            <a:r>
              <a:rPr lang="en-US" sz="1400" b="1" dirty="0" smtClean="0">
                <a:solidFill>
                  <a:srgbClr val="008000"/>
                </a:solidFill>
                <a:latin typeface="Calibri"/>
                <a:cs typeface="Calibri"/>
              </a:rPr>
              <a:t> et al. Phys. </a:t>
            </a:r>
            <a:r>
              <a:rPr lang="en-US" sz="1400" b="1" dirty="0" err="1" smtClean="0">
                <a:solidFill>
                  <a:srgbClr val="008000"/>
                </a:solidFill>
                <a:latin typeface="Calibri"/>
                <a:cs typeface="Calibri"/>
              </a:rPr>
              <a:t>Lett</a:t>
            </a:r>
            <a:r>
              <a:rPr lang="en-US" sz="1400" b="1" dirty="0" smtClean="0">
                <a:solidFill>
                  <a:srgbClr val="008000"/>
                </a:solidFill>
                <a:latin typeface="Calibri"/>
                <a:cs typeface="Calibri"/>
              </a:rPr>
              <a:t>. B704 (2011) 113</a:t>
            </a:r>
          </a:p>
        </p:txBody>
      </p:sp>
      <p:cxnSp>
        <p:nvCxnSpPr>
          <p:cNvPr id="23" name="Straight Arrow Connector 22"/>
          <p:cNvCxnSpPr/>
          <p:nvPr/>
        </p:nvCxnSpPr>
        <p:spPr bwMode="auto">
          <a:xfrm>
            <a:off x="3251200" y="2009217"/>
            <a:ext cx="431800" cy="1864283"/>
          </a:xfrm>
          <a:prstGeom prst="straightConnector1">
            <a:avLst/>
          </a:prstGeom>
          <a:noFill/>
          <a:ln w="19050" cap="flat" cmpd="sng" algn="ctr">
            <a:solidFill>
              <a:srgbClr val="4F81BD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Arrow Connector 23"/>
          <p:cNvCxnSpPr/>
          <p:nvPr/>
        </p:nvCxnSpPr>
        <p:spPr bwMode="auto">
          <a:xfrm>
            <a:off x="4970585" y="1907617"/>
            <a:ext cx="2379785" cy="1791014"/>
          </a:xfrm>
          <a:prstGeom prst="straightConnector1">
            <a:avLst/>
          </a:prstGeom>
          <a:noFill/>
          <a:ln w="19050" cap="flat" cmpd="sng" algn="ctr">
            <a:solidFill>
              <a:srgbClr val="4F81BD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56th Winter Meeting on Nuclear Physics, Bormio (Italy) 22-26 January,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242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%\documentclass{slides}\pagestyle{empty}&#10;\documentclass[12pt]{article}\pagestyle{empty}&#10;\RequirePackage[usenames]{pstcol}&#10;\begin{document}&#10;$\pi {\red \Sigma}$&#10;\end{document}&#10;"/>
  <p:tag name="EXTERNALNAME" val="txp_fig"/>
  <p:tag name="BLEND" val="Falso"/>
  <p:tag name="TRANSPARENT" val="Falso"/>
  <p:tag name="KEEPFILES" val="Falso"/>
  <p:tag name="DEBUGPAUSE" val="Falso"/>
  <p:tag name="RESOLUTION" val="1200"/>
  <p:tag name="TIMEOUT" val="(none)"/>
  <p:tag name="BOXWIDTH" val="389"/>
  <p:tag name="BOXHEIGHT" val="313"/>
  <p:tag name="BOXFONT" val="10"/>
  <p:tag name="BOXWRAP" val="Falso"/>
  <p:tag name="WORKAROUNDTRANSPARENCYBUG" val="Falso"/>
  <p:tag name="ALLOWFONTSUBSTITUTION" val="Falso"/>
  <p:tag name="BITMAPFORMAT" val="bmp256"/>
  <p:tag name="ORIGWIDTH" val="16"/>
  <p:tag name="PICTUREFILESIZE" val="4127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%\documentclass{slides}\pagestyle{empty}&#10;\documentclass[12pt]{article}\pagestyle{empty}&#10;\RequirePackage[usenames]{pstcol}&#10;\begin{document}&#10;\begin{eqnarray*}&#10;{\red M }&amp;{\red\sim}&amp;{\red 1420 ~{\rm MeV}}\nonumber \\&#10;{\red  \Gamma} &amp;{\red\sim}&amp; {\red 38  ~{\rm MeV} }&#10;\end{eqnarray*}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4"/>
  <p:tag name="PICTUREFILESIZE" val="1171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%\documentclass{slides}\pagestyle{empty}&#10;\documentclass[12pt]{article}\pagestyle{empty}&#10;\RequirePackage[usenames]{pstcol}&#10;\begin{document}&#10;\begin{eqnarray*}&#10;{\red \Lambda}(1405)&#10;\end{eqnarray*}&#10;\end{document}&#10;"/>
  <p:tag name="EXTERNALNAME" val="txp_fig"/>
  <p:tag name="BLEND" val="Falso"/>
  <p:tag name="TRANSPARENT" val="Falso"/>
  <p:tag name="KEEPFILES" val="Falso"/>
  <p:tag name="DEBUGPAUSE" val="Falso"/>
  <p:tag name="RESOLUTION" val="1200"/>
  <p:tag name="TIMEOUT" val="(none)"/>
  <p:tag name="BOXWIDTH" val="389"/>
  <p:tag name="BOXHEIGHT" val="313"/>
  <p:tag name="BOXFONT" val="10"/>
  <p:tag name="BOXWRAP" val="Falso"/>
  <p:tag name="WORKAROUNDTRANSPARENCYBUG" val="Falso"/>
  <p:tag name="ALLOWFONTSUBSTITUTION" val="Falso"/>
  <p:tag name="BITMAPFORMAT" val="bmp256"/>
  <p:tag name="ORIGWIDTH" val="40"/>
  <p:tag name="PICTUREFILESIZE" val="14536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%\documentclass{slides}\pagestyle{empty}&#10;\documentclass[12pt]{article}\pagestyle{empty}&#10;\RequirePackage[usenames]{pstcol}&#10;\begin{document}&#10;$\pi {\blue \Sigma_c}$&#10;\end{document}&#10;"/>
  <p:tag name="EXTERNALNAME" val="txp_fig"/>
  <p:tag name="BLEND" val="Falso"/>
  <p:tag name="TRANSPARENT" val="Falso"/>
  <p:tag name="KEEPFILES" val="Falso"/>
  <p:tag name="DEBUGPAUSE" val="Falso"/>
  <p:tag name="RESOLUTION" val="1200"/>
  <p:tag name="TIMEOUT" val="(none)"/>
  <p:tag name="BOXWIDTH" val="389"/>
  <p:tag name="BOXHEIGHT" val="313"/>
  <p:tag name="BOXFONT" val="10"/>
  <p:tag name="BOXWRAP" val="Falso"/>
  <p:tag name="WORKAROUNDTRANSPARENCYBUG" val="Falso"/>
  <p:tag name="ALLOWFONTSUBSTITUTION" val="Falso"/>
  <p:tag name="BITMAPFORMAT" val="bmp256"/>
  <p:tag name="ORIGWIDTH" val="20"/>
  <p:tag name="PICTUREFILESIZE" val="6256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%\documentclass{slides}\pagestyle{empty}&#10;\documentclass[12pt]{article}\pagestyle{empty}&#10;\RequirePackage[usenames]{pstcol}&#10;\begin{document}&#10;{\small 2809 MeV}&#10;\end{document}&#10;"/>
  <p:tag name="EXTERNALNAME" val="txp_fig"/>
  <p:tag name="BLEND" val="Falso"/>
  <p:tag name="TRANSPARENT" val="Falso"/>
  <p:tag name="KEEPFILES" val="Falso"/>
  <p:tag name="DEBUGPAUSE" val="Falso"/>
  <p:tag name="RESOLUTION" val="1200"/>
  <p:tag name="TIMEOUT" val="(none)"/>
  <p:tag name="BOXWIDTH" val="389"/>
  <p:tag name="BOXHEIGHT" val="313"/>
  <p:tag name="BOXFONT" val="10"/>
  <p:tag name="BOXWRAP" val="Falso"/>
  <p:tag name="WORKAROUNDTRANSPARENCYBUG" val="Falso"/>
  <p:tag name="ALLOWFONTSUBSTITUTION" val="Falso"/>
  <p:tag name="BITMAPFORMAT" val="bmp256"/>
  <p:tag name="ORIGWIDTH" val="49"/>
  <p:tag name="PICTUREFILESIZE" val="10960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%\documentclass{slides}\pagestyle{empty}&#10;\documentclass[12pt]{article}\pagestyle{empty}&#10;\RequirePackage[usenames]{pstcol}&#10;\begin{document}&#10;${\blue D} N$&#10;\end{document}"/>
  <p:tag name="EXTERNALNAME" val="txp_fig"/>
  <p:tag name="BLEND" val="Falso"/>
  <p:tag name="TRANSPARENT" val="Falso"/>
  <p:tag name="KEEPFILES" val="Falso"/>
  <p:tag name="DEBUGPAUSE" val="Falso"/>
  <p:tag name="RESOLUTION" val="1200"/>
  <p:tag name="TIMEOUT" val="(none)"/>
  <p:tag name="BOXWIDTH" val="389"/>
  <p:tag name="BOXHEIGHT" val="313"/>
  <p:tag name="BOXFONT" val="10"/>
  <p:tag name="BOXWRAP" val="Falso"/>
  <p:tag name="WORKAROUNDTRANSPARENCYBUG" val="Falso"/>
  <p:tag name="ALLOWFONTSUBSTITUTION" val="Falso"/>
  <p:tag name="BITMAPFORMAT" val="bmp256"/>
  <p:tag name="ORIGWIDTH" val="21"/>
  <p:tag name="PICTUREFILESIZE" val="5387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%\documentclass{slides}\pagestyle{empty}&#10;\documentclass[12pt]{article}\pagestyle{empty}&#10;\RequirePackage[usenames]{pstcol}&#10;\begin{document}&#10;{\small 2591 MeV}&#10;\end{document}&#10;"/>
  <p:tag name="EXTERNALNAME" val="txp_fig"/>
  <p:tag name="BLEND" val="Falso"/>
  <p:tag name="TRANSPARENT" val="Falso"/>
  <p:tag name="KEEPFILES" val="Falso"/>
  <p:tag name="DEBUGPAUSE" val="Falso"/>
  <p:tag name="RESOLUTION" val="1200"/>
  <p:tag name="TIMEOUT" val="(none)"/>
  <p:tag name="BOXWIDTH" val="389"/>
  <p:tag name="BOXHEIGHT" val="313"/>
  <p:tag name="BOXFONT" val="10"/>
  <p:tag name="BOXWRAP" val="Falso"/>
  <p:tag name="WORKAROUNDTRANSPARENCYBUG" val="Falso"/>
  <p:tag name="ALLOWFONTSUBSTITUTION" val="Falso"/>
  <p:tag name="BITMAPFORMAT" val="bmp256"/>
  <p:tag name="ORIGWIDTH" val="49"/>
  <p:tag name="PICTUREFILESIZE" val="10960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%\documentclass{slides}\pagestyle{empty}&#10;\documentclass[12pt]{article}\pagestyle{empty}&#10;\RequirePackage[usenames]{pstcol}&#10;\begin{document}&#10;$\pi {\red \Sigma}$&#10;\end{document}&#10;"/>
  <p:tag name="EXTERNALNAME" val="txp_fig"/>
  <p:tag name="BLEND" val="Falso"/>
  <p:tag name="TRANSPARENT" val="Falso"/>
  <p:tag name="KEEPFILES" val="Falso"/>
  <p:tag name="DEBUGPAUSE" val="Falso"/>
  <p:tag name="RESOLUTION" val="1200"/>
  <p:tag name="TIMEOUT" val="(none)"/>
  <p:tag name="BOXWIDTH" val="389"/>
  <p:tag name="BOXHEIGHT" val="313"/>
  <p:tag name="BOXFONT" val="10"/>
  <p:tag name="BOXWRAP" val="Falso"/>
  <p:tag name="WORKAROUNDTRANSPARENCYBUG" val="Falso"/>
  <p:tag name="ALLOWFONTSUBSTITUTION" val="Falso"/>
  <p:tag name="BITMAPFORMAT" val="bmp256"/>
  <p:tag name="ORIGWIDTH" val="16"/>
  <p:tag name="PICTUREFILESIZE" val="4127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%\documentclass{slides}\pagestyle{empty}&#10;\documentclass[12pt]{article}\pagestyle{empty}&#10;\RequirePackage[usenames]{pstcol}&#10;\begin{document}&#10;${\red \bar K} N$&#10;\end{document}&#10;"/>
  <p:tag name="EXTERNALNAME" val="txp_fig"/>
  <p:tag name="BLEND" val="Falso"/>
  <p:tag name="TRANSPARENT" val="Falso"/>
  <p:tag name="KEEPFILES" val="Falso"/>
  <p:tag name="DEBUGPAUSE" val="Falso"/>
  <p:tag name="RESOLUTION" val="1200"/>
  <p:tag name="TIMEOUT" val="(none)"/>
  <p:tag name="BOXWIDTH" val="389"/>
  <p:tag name="BOXHEIGHT" val="313"/>
  <p:tag name="BOXFONT" val="10"/>
  <p:tag name="BOXWRAP" val="Falso"/>
  <p:tag name="WORKAROUNDTRANSPARENCYBUG" val="Falso"/>
  <p:tag name="ALLOWFONTSUBSTITUTION" val="Falso"/>
  <p:tag name="BITMAPFORMAT" val="bmp256"/>
  <p:tag name="ORIGWIDTH" val="22"/>
  <p:tag name="PICTUREFILESIZE" val="6842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%\documentclass{slides}\pagestyle{empty}&#10;\documentclass[12pt]{article}\pagestyle{empty}&#10;\RequirePackage[usenames]{pstcol}&#10;\begin{document}&#10;{\small 1433 MeV}&#10;\end{document}&#10;"/>
  <p:tag name="EXTERNALNAME" val="txp_fig"/>
  <p:tag name="BLEND" val="Falso"/>
  <p:tag name="TRANSPARENT" val="Falso"/>
  <p:tag name="KEEPFILES" val="Falso"/>
  <p:tag name="DEBUGPAUSE" val="Falso"/>
  <p:tag name="RESOLUTION" val="1200"/>
  <p:tag name="TIMEOUT" val="(none)"/>
  <p:tag name="BOXWIDTH" val="389"/>
  <p:tag name="BOXHEIGHT" val="313"/>
  <p:tag name="BOXFONT" val="10"/>
  <p:tag name="BOXWRAP" val="Falso"/>
  <p:tag name="WORKAROUNDTRANSPARENCYBUG" val="Falso"/>
  <p:tag name="ALLOWFONTSUBSTITUTION" val="Falso"/>
  <p:tag name="BITMAPFORMAT" val="bmp256"/>
  <p:tag name="ORIGWIDTH" val="48"/>
  <p:tag name="PICTUREFILESIZE" val="10747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%\documentclass{slides}\pagestyle{empty}&#10;\documentclass[12pt]{article}\pagestyle{empty}&#10;\RequirePackage[usenames]{pstcol}&#10;\begin{document}&#10;{\small 1335 MeV}&#10;\end{document}&#10;"/>
  <p:tag name="EXTERNALNAME" val="txp_fig"/>
  <p:tag name="BLEND" val="Falso"/>
  <p:tag name="TRANSPARENT" val="Falso"/>
  <p:tag name="KEEPFILES" val="Falso"/>
  <p:tag name="DEBUGPAUSE" val="Falso"/>
  <p:tag name="RESOLUTION" val="1200"/>
  <p:tag name="TIMEOUT" val="(none)"/>
  <p:tag name="BOXWIDTH" val="389"/>
  <p:tag name="BOXHEIGHT" val="313"/>
  <p:tag name="BOXFONT" val="10"/>
  <p:tag name="BOXWRAP" val="Falso"/>
  <p:tag name="WORKAROUNDTRANSPARENCYBUG" val="Falso"/>
  <p:tag name="ALLOWFONTSUBSTITUTION" val="Falso"/>
  <p:tag name="BITMAPFORMAT" val="bmp256"/>
  <p:tag name="ORIGWIDTH" val="48"/>
  <p:tag name="PICTUREFILESIZE" val="10747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%\documentclass{slides}\pagestyle{empty}&#10;\documentclass[12pt]{article}\pagestyle{empty}&#10;\RequirePackage[usenames]{pstcol}&#10;\begin{document}&#10;${\red \bar K} N$&#10;\end{document}&#10;"/>
  <p:tag name="EXTERNALNAME" val="txp_fig"/>
  <p:tag name="BLEND" val="Falso"/>
  <p:tag name="TRANSPARENT" val="Falso"/>
  <p:tag name="KEEPFILES" val="Falso"/>
  <p:tag name="DEBUGPAUSE" val="Falso"/>
  <p:tag name="RESOLUTION" val="1200"/>
  <p:tag name="TIMEOUT" val="(none)"/>
  <p:tag name="BOXWIDTH" val="389"/>
  <p:tag name="BOXHEIGHT" val="313"/>
  <p:tag name="BOXFONT" val="10"/>
  <p:tag name="BOXWRAP" val="Falso"/>
  <p:tag name="WORKAROUNDTRANSPARENCYBUG" val="Falso"/>
  <p:tag name="ALLOWFONTSUBSTITUTION" val="Falso"/>
  <p:tag name="BITMAPFORMAT" val="bmp256"/>
  <p:tag name="ORIGWIDTH" val="22"/>
  <p:tag name="PICTUREFILESIZE" val="6842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%\documentclass{slides}\pagestyle{empty}&#10;\documentclass[12pt]{article}\pagestyle{empty}&#10;\RequirePackage[usenames]{pstcol}&#10;\begin{document}&#10;{\small 1433 MeV}&#10;\end{document}&#10;"/>
  <p:tag name="EXTERNALNAME" val="txp_fig"/>
  <p:tag name="BLEND" val="Falso"/>
  <p:tag name="TRANSPARENT" val="Falso"/>
  <p:tag name="KEEPFILES" val="Falso"/>
  <p:tag name="DEBUGPAUSE" val="Falso"/>
  <p:tag name="RESOLUTION" val="1200"/>
  <p:tag name="TIMEOUT" val="(none)"/>
  <p:tag name="BOXWIDTH" val="389"/>
  <p:tag name="BOXHEIGHT" val="313"/>
  <p:tag name="BOXFONT" val="10"/>
  <p:tag name="BOXWRAP" val="Falso"/>
  <p:tag name="WORKAROUNDTRANSPARENCYBUG" val="Falso"/>
  <p:tag name="ALLOWFONTSUBSTITUTION" val="Falso"/>
  <p:tag name="BITMAPFORMAT" val="bmp256"/>
  <p:tag name="ORIGWIDTH" val="48"/>
  <p:tag name="PICTUREFILESIZE" val="10747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%\documentclass{slides}\pagestyle{empty}&#10;\documentclass[12pt]{article}\pagestyle{empty}&#10;\RequirePackage[usenames]{pstcol}&#10;\begin{document}&#10;{\small 1332 MeV}&#10;\end{document}&#10;"/>
  <p:tag name="EXTERNALNAME" val="txp_fig"/>
  <p:tag name="BLEND" val="Falso"/>
  <p:tag name="TRANSPARENT" val="Falso"/>
  <p:tag name="KEEPFILES" val="Falso"/>
  <p:tag name="DEBUGPAUSE" val="Falso"/>
  <p:tag name="RESOLUTION" val="1200"/>
  <p:tag name="TIMEOUT" val="(none)"/>
  <p:tag name="BOXWIDTH" val="389"/>
  <p:tag name="BOXHEIGHT" val="313"/>
  <p:tag name="BOXFONT" val="10"/>
  <p:tag name="BOXWRAP" val="Falso"/>
  <p:tag name="WORKAROUNDTRANSPARENCYBUG" val="Falso"/>
  <p:tag name="ALLOWFONTSUBSTITUTION" val="Falso"/>
  <p:tag name="BITMAPFORMAT" val="bmp256"/>
  <p:tag name="ORIGWIDTH" val="48"/>
  <p:tag name="PICTUREFILESIZE" val="10747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%\documentclass{slides}\pagestyle{empty}&#10;\documentclass[12pt]{article}\pagestyle{empty}&#10;\RequirePackage[usenames]{pstcol}&#10;\begin{document}&#10;\begin{eqnarray*}&#10;{\red \Lambda}(1405)&#10;\end{eqnarray*}&#10;\end{document}&#10;"/>
  <p:tag name="EXTERNALNAME" val="txp_fig"/>
  <p:tag name="BLEND" val="Falso"/>
  <p:tag name="TRANSPARENT" val="Falso"/>
  <p:tag name="KEEPFILES" val="Falso"/>
  <p:tag name="DEBUGPAUSE" val="Falso"/>
  <p:tag name="RESOLUTION" val="1200"/>
  <p:tag name="TIMEOUT" val="(none)"/>
  <p:tag name="BOXWIDTH" val="389"/>
  <p:tag name="BOXHEIGHT" val="313"/>
  <p:tag name="BOXFONT" val="10"/>
  <p:tag name="BOXWRAP" val="Falso"/>
  <p:tag name="WORKAROUNDTRANSPARENCYBUG" val="Falso"/>
  <p:tag name="ALLOWFONTSUBSTITUTION" val="Falso"/>
  <p:tag name="BITMAPFORMAT" val="bmp256"/>
  <p:tag name="ORIGWIDTH" val="40"/>
  <p:tag name="PICTUREFILESIZE" val="14536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%\documentclass{slides}\pagestyle{empty}&#10;\documentclass[12pt]{article}\pagestyle{empty}&#10;\usepackage{pstricks}&#10;\begin{document}&#10;\begin{eqnarray*}&#10;\red B=\left(&#10;\matrix{\frac{1}{\sqrt{2}}\Sigma^0 +\frac{1}{\sqrt{6}}\Lambda^0&#10;&amp; \Sigma^+&#10;&amp; p \cr \Sigma^- &amp;&#10;-\frac{1}{\sqrt{2}}\Sigma^0 +\frac{1}{\sqrt{6}}\Lambda^0 &amp;&#10;n \cr \Xi^- &amp; \Xi^0 &amp; -\frac{2}{\sqrt{6}}\Lambda^0}&#10;\right)&#10;\end{eqnarray*}&#10;\end{document}"/>
  <p:tag name="FILENAME" val="TP_tmp"/>
  <p:tag name="FORMAT" val="png256"/>
  <p:tag name="RES" val="1200"/>
  <p:tag name="BLEND" val="0"/>
  <p:tag name="TRANSPARENT" val="0"/>
  <p:tag name="TBUG" val="0"/>
  <p:tag name="ALLOWFS" val="0"/>
  <p:tag name="MAGNIFICATION" val="1409"/>
  <p:tag name="ORIGWIDTH" val="248"/>
  <p:tag name="PICTUREFILESIZE" val="2655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%\documentclass{slides}\pagestyle{empty}&#10;\documentclass[12pt]{article}\pagestyle{empty}&#10;\usepackage{pstricks}&#10;\begin{document}&#10;\begin{eqnarray*}&#10;\blue\Phi=\left(&#10;\matrix{&#10;\frac{1}{\sqrt{2}} \pi^0+\frac{1}{\sqrt{6}}\eta_8 &amp; \pi^+ &amp;&#10;K^+ \cr&#10;\pi^- &amp; -\frac{1}{\sqrt{2}}\pi^0+\frac{1}{\sqrt{6}}\eta_8 &amp; K^0 \cr&#10;K^- &amp; \bar{K}^0 &amp; -\frac{2}{\sqrt{6}}\eta_8}&#10;\right)\end{eqnarray*}&#10;\end{document}"/>
  <p:tag name="FILENAME" val="TP_tmp"/>
  <p:tag name="FORMAT" val="png256"/>
  <p:tag name="RES" val="1200"/>
  <p:tag name="BLEND" val="0"/>
  <p:tag name="TRANSPARENT" val="0"/>
  <p:tag name="TBUG" val="0"/>
  <p:tag name="ALLOWFS" val="0"/>
  <p:tag name="MAGNIFICATION" val="1483"/>
  <p:tag name="ORIGWIDTH" val="238"/>
  <p:tag name="PICTUREFILESIZE" val="2705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%\documentclass[12pt]{article}\pagestyle{empty}&#10;\RequirePackage[usenames]{pstcol}&#10;\begin{document}&#10;\begin{eqnarray}&#10;G_{l} = i 2 M_l \int \frac{d^4 q}{(2 \pi)^4} \, {\red&#10;\frac{1}{(P-q)^2 - M_l^2 + i \epsilon}} \, {\blue \frac{1}{q^2 -&#10;m^2_l + i \epsilon}} \nonumber&#10;\end{eqnarray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MAGNIFICATION" val="850"/>
  <p:tag name="ORIGWIDTH" val="498"/>
  <p:tag name="PICTUREFILESIZE" val="4965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%\documentclass{slides}\pagestyle{empty}&#10;\documentclass[12pt]{article}\pagestyle{empty}&#10;\RequirePackage[usenames]{pstcol}&#10;\begin{document}&#10;\begin{eqnarray}&#10;{\blue G_{l}} &amp;=&amp; \frac{2 M_l}{16 \pi^2} \left\{ {\red a_l}({\blue&#10;\mu}) + \ln \frac{M_l^2}{{\blue \mu^2}} + \frac{m_l^2-M_l^2 +&#10;s}{2s} \ln \frac{m_l^2}{M_l^2} + \right. \nonumber \\ &amp; &amp;&#10;\phantom{\frac{2 M}{16 \pi^2}} + \frac{\bar{q}_l}{\sqrt{s}} \left[&#10;\ln(s-(M_l^2-m_l^2)+2\bar{q}_l\sqrt{s})+&#10;\ln(s+(M_l^2-m_l^2)+2\bar{q}_l\sqrt{s}) \right. \nonumber  \\&#10;&amp; &amp; \left. \phantom{\frac{2 M}{16 \pi^2} +&#10;\frac{\bar{q}_l}{\sqrt{s}}} \left. \hspace*{-0.3cm}-&#10;\ln(-s+(M_l^2-m_l^2)+2\bar{q}_l\sqrt{s})-&#10;\ln(-s-(M_l^2-m_l^2)+2\bar{q}_l\sqrt{s}) \right] \right\}&#10;\nonumber&#10;\end{eqnarray}&#10;\end{document}&#10;"/>
  <p:tag name="EXTERNALNAME" val="txp_fig"/>
  <p:tag name="BLEND" val="Falso"/>
  <p:tag name="TRANSPARENT" val="Falso"/>
  <p:tag name="KEEPFILES" val="Falso"/>
  <p:tag name="DEBUGPAUSE" val="Falso"/>
  <p:tag name="RESOLUTION" val="1200"/>
  <p:tag name="TIMEOUT" val="(none)"/>
  <p:tag name="BOXWIDTH" val="348"/>
  <p:tag name="BOXHEIGHT" val="200"/>
  <p:tag name="BOXFONT" val="10"/>
  <p:tag name="BOXWRAP" val="Falso"/>
  <p:tag name="WORKAROUNDTRANSPARENCYBUG" val="Falso"/>
  <p:tag name="ALLOWFONTSUBSTITUTION" val="Falso"/>
  <p:tag name="BITMAPFORMAT" val="png256"/>
  <p:tag name="ORIGWIDTH" val="429"/>
  <p:tag name="PICTUREFILESIZE" val="8049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%\documentclass{slides}\pagestyle{empty}&#10;\documentclass[12pt]{article}\pagestyle{empty}&#10;\RequirePackage[usenames]{pstcol}&#10;\begin{document}&#10;\begin{eqnarray}&#10;{\red a_l}({\blue&#10;\mu}) \simeq -2&#10;\nonumber&#10;\end{eqnarray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6"/>
  <p:tag name="PICTUREFILESIZE" val="431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%\documentclass{slides}\pagestyle{empty}&#10;\documentclass[12pt]{article}\pagestyle{empty}&#10;\RequirePackage[usenames]{pstcol}&#10;\begin{document}&#10;\begin{eqnarray*}&#10;{\blue M }&amp;{\blue \sim}&amp;{\blue 1385 ~{\rm MeV}}\nonumber \\&#10;{\blue  \Gamma} &amp;{\blue \sim}&amp; {\blue 50  ~{\rm MeV} }&#10;\end{eqnarray*}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4"/>
  <p:tag name="PICTUREFILESIZE" val="1176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>
        <a:spAutoFit/>
      </a:bodyPr>
      <a:lstStyle>
        <a:defPPr>
          <a:defRPr sz="2000" dirty="0"/>
        </a:defPPr>
      </a:lst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0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000"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5038</TotalTime>
  <Words>4448</Words>
  <Application>Microsoft Macintosh PowerPoint</Application>
  <PresentationFormat>On-screen Show (4:3)</PresentationFormat>
  <Paragraphs>369</Paragraphs>
  <Slides>45</Slides>
  <Notes>5</Notes>
  <HiddenSlides>1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45</vt:i4>
      </vt:variant>
    </vt:vector>
  </HeadingPairs>
  <TitlesOfParts>
    <vt:vector size="47" baseType="lpstr">
      <vt:lpstr>Office Theme</vt:lpstr>
      <vt:lpstr>1_Office Theme</vt:lpstr>
      <vt:lpstr>Hidden and open charm exotic hadrons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University of Barcelona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Pentaquark-like charmed baryons and their observation through Lb decays</dc:title>
  <dc:subject/>
  <dc:creator>Angels Ramos</dc:creator>
  <cp:keywords/>
  <dc:description/>
  <cp:lastModifiedBy>Angels Ramos</cp:lastModifiedBy>
  <cp:revision>128</cp:revision>
  <dcterms:created xsi:type="dcterms:W3CDTF">2017-07-16T13:49:16Z</dcterms:created>
  <dcterms:modified xsi:type="dcterms:W3CDTF">2018-01-23T08:57:49Z</dcterms:modified>
  <cp:category/>
</cp:coreProperties>
</file>