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321" r:id="rId2"/>
    <p:sldId id="477" r:id="rId3"/>
    <p:sldId id="480" r:id="rId4"/>
    <p:sldId id="479" r:id="rId5"/>
    <p:sldId id="325" r:id="rId6"/>
    <p:sldId id="478" r:id="rId7"/>
    <p:sldId id="327" r:id="rId8"/>
    <p:sldId id="332" r:id="rId9"/>
    <p:sldId id="329" r:id="rId10"/>
    <p:sldId id="331" r:id="rId11"/>
    <p:sldId id="481" r:id="rId12"/>
    <p:sldId id="482" r:id="rId13"/>
    <p:sldId id="483" r:id="rId14"/>
    <p:sldId id="484" r:id="rId15"/>
    <p:sldId id="485" r:id="rId16"/>
    <p:sldId id="486" r:id="rId17"/>
    <p:sldId id="487" r:id="rId18"/>
    <p:sldId id="496" r:id="rId19"/>
    <p:sldId id="490" r:id="rId20"/>
    <p:sldId id="500" r:id="rId21"/>
    <p:sldId id="501" r:id="rId22"/>
    <p:sldId id="502" r:id="rId23"/>
    <p:sldId id="503" r:id="rId24"/>
    <p:sldId id="504" r:id="rId25"/>
    <p:sldId id="505" r:id="rId26"/>
    <p:sldId id="507" r:id="rId27"/>
    <p:sldId id="515" r:id="rId28"/>
    <p:sldId id="524" r:id="rId29"/>
    <p:sldId id="525" r:id="rId30"/>
    <p:sldId id="491" r:id="rId31"/>
    <p:sldId id="357" r:id="rId32"/>
    <p:sldId id="358" r:id="rId33"/>
    <p:sldId id="355" r:id="rId34"/>
    <p:sldId id="365" r:id="rId35"/>
    <p:sldId id="366" r:id="rId36"/>
    <p:sldId id="499" r:id="rId37"/>
    <p:sldId id="413" r:id="rId38"/>
    <p:sldId id="414" r:id="rId39"/>
    <p:sldId id="531" r:id="rId40"/>
    <p:sldId id="369" r:id="rId41"/>
    <p:sldId id="548" r:id="rId42"/>
    <p:sldId id="529" r:id="rId43"/>
    <p:sldId id="535" r:id="rId44"/>
    <p:sldId id="536" r:id="rId45"/>
    <p:sldId id="534" r:id="rId46"/>
    <p:sldId id="541" r:id="rId47"/>
    <p:sldId id="533" r:id="rId48"/>
    <p:sldId id="539" r:id="rId49"/>
    <p:sldId id="538" r:id="rId50"/>
    <p:sldId id="540" r:id="rId51"/>
    <p:sldId id="532" r:id="rId52"/>
    <p:sldId id="543" r:id="rId53"/>
    <p:sldId id="546" r:id="rId54"/>
    <p:sldId id="547" r:id="rId55"/>
    <p:sldId id="544" r:id="rId56"/>
    <p:sldId id="545" r:id="rId57"/>
    <p:sldId id="376" r:id="rId5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1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AECFE-2B63-40FF-8D5C-59B3BBF8D49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5ECDD-C68E-47CC-863C-747080EC8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713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C68BF-16FC-4109-8FBC-B217A14DAFBE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704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0946-4196-4D83-9B96-3C56E32BFFF9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07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07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979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21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84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11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03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35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19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5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78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56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D23CA-28F3-4508-972F-35CFFD93D921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BBD9-511F-4ECA-80C5-107416915D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46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gif"/><Relationship Id="rId5" Type="http://schemas.openxmlformats.org/officeDocument/2006/relationships/image" Target="../media/image27.wmf"/><Relationship Id="rId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wmf"/><Relationship Id="rId11" Type="http://schemas.openxmlformats.org/officeDocument/2006/relationships/image" Target="../media/image58.png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55.wmf"/><Relationship Id="rId9" Type="http://schemas.openxmlformats.org/officeDocument/2006/relationships/image" Target="../media/image57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3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493" y="29743"/>
            <a:ext cx="8592671" cy="2934482"/>
          </a:xfrm>
        </p:spPr>
        <p:txBody>
          <a:bodyPr>
            <a:normAutofit/>
          </a:bodyPr>
          <a:lstStyle/>
          <a:p>
            <a:r>
              <a:rPr lang="en-GB" dirty="0" smtClean="0"/>
              <a:t>Physics with ultra-cold neutrons at the ILL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1656" y="3636824"/>
            <a:ext cx="6858000" cy="165576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Oliver Zimmer</a:t>
            </a:r>
          </a:p>
          <a:p>
            <a:r>
              <a:rPr lang="en-GB" sz="2000" dirty="0" err="1" smtClean="0"/>
              <a:t>Institut</a:t>
            </a:r>
            <a:r>
              <a:rPr lang="en-GB" sz="2000" dirty="0" smtClean="0"/>
              <a:t> Laue </a:t>
            </a:r>
            <a:r>
              <a:rPr lang="en-GB" sz="2000" dirty="0" err="1" smtClean="0"/>
              <a:t>Langevin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77082" y="6033372"/>
            <a:ext cx="674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56</a:t>
            </a:r>
            <a:r>
              <a:rPr lang="en-GB" baseline="30000" dirty="0" smtClean="0"/>
              <a:t>th</a:t>
            </a:r>
            <a:r>
              <a:rPr lang="en-GB" dirty="0" smtClean="0"/>
              <a:t> International winter meeting on Nuclear Physics, 24 January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2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03039"/>
            <a:ext cx="4092402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  Trapping potential #3:</a:t>
            </a:r>
          </a:p>
          <a:p>
            <a:r>
              <a:rPr lang="en-GB" sz="2800" b="1" u="sng" dirty="0" smtClean="0">
                <a:latin typeface="Calibri" pitchFamily="34" charset="0"/>
                <a:cs typeface="Calibri" pitchFamily="34" charset="0"/>
              </a:rPr>
              <a:t>magnetic interaction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GB" sz="28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±</a:t>
            </a:r>
            <a:r>
              <a:rPr lang="en-GB" sz="28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µ</a:t>
            </a:r>
            <a:r>
              <a:rPr lang="en-GB" sz="28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B</a:t>
            </a:r>
            <a:endParaRPr lang="en-GB" sz="2800" b="1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683968" y="836712"/>
            <a:ext cx="5360640" cy="5369024"/>
            <a:chOff x="1049" y="308"/>
            <a:chExt cx="4333" cy="4586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1049" y="308"/>
              <a:ext cx="4333" cy="4586"/>
              <a:chOff x="1508" y="723"/>
              <a:chExt cx="2743" cy="2873"/>
            </a:xfrm>
          </p:grpSpPr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1508" y="723"/>
                <a:ext cx="2743" cy="2873"/>
                <a:chOff x="1508" y="723"/>
                <a:chExt cx="2743" cy="2873"/>
              </a:xfrm>
            </p:grpSpPr>
            <p:sp>
              <p:nvSpPr>
                <p:cNvPr id="1130" name="Rectangle 6"/>
                <p:cNvSpPr>
                  <a:spLocks noChangeArrowheads="1"/>
                </p:cNvSpPr>
                <p:nvPr/>
              </p:nvSpPr>
              <p:spPr bwMode="auto">
                <a:xfrm>
                  <a:off x="1508" y="723"/>
                  <a:ext cx="2743" cy="2873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1" name="Oval 7"/>
                <p:cNvSpPr>
                  <a:spLocks noChangeArrowheads="1"/>
                </p:cNvSpPr>
                <p:nvPr/>
              </p:nvSpPr>
              <p:spPr bwMode="auto">
                <a:xfrm>
                  <a:off x="1882" y="1099"/>
                  <a:ext cx="1391" cy="1391"/>
                </a:xfrm>
                <a:prstGeom prst="ellips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2" name="Oval 8"/>
                <p:cNvSpPr>
                  <a:spLocks noChangeArrowheads="1"/>
                </p:cNvSpPr>
                <p:nvPr/>
              </p:nvSpPr>
              <p:spPr bwMode="auto">
                <a:xfrm>
                  <a:off x="1535" y="751"/>
                  <a:ext cx="2086" cy="2087"/>
                </a:xfrm>
                <a:prstGeom prst="ellips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3" name="Line 9"/>
                <p:cNvSpPr>
                  <a:spLocks noChangeShapeType="1"/>
                </p:cNvSpPr>
                <p:nvPr/>
              </p:nvSpPr>
              <p:spPr bwMode="auto">
                <a:xfrm>
                  <a:off x="2510" y="753"/>
                  <a:ext cx="22" cy="3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4" name="Line 10"/>
                <p:cNvSpPr>
                  <a:spLocks noChangeShapeType="1"/>
                </p:cNvSpPr>
                <p:nvPr/>
              </p:nvSpPr>
              <p:spPr bwMode="auto">
                <a:xfrm>
                  <a:off x="2374" y="771"/>
                  <a:ext cx="68" cy="3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5" name="Line 11"/>
                <p:cNvSpPr>
                  <a:spLocks noChangeShapeType="1"/>
                </p:cNvSpPr>
                <p:nvPr/>
              </p:nvSpPr>
              <p:spPr bwMode="auto">
                <a:xfrm>
                  <a:off x="2242" y="806"/>
                  <a:ext cx="112" cy="3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6" name="Line 12"/>
                <p:cNvSpPr>
                  <a:spLocks noChangeShapeType="1"/>
                </p:cNvSpPr>
                <p:nvPr/>
              </p:nvSpPr>
              <p:spPr bwMode="auto">
                <a:xfrm>
                  <a:off x="2116" y="859"/>
                  <a:ext cx="154" cy="3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7" name="Line 13"/>
                <p:cNvSpPr>
                  <a:spLocks noChangeShapeType="1"/>
                </p:cNvSpPr>
                <p:nvPr/>
              </p:nvSpPr>
              <p:spPr bwMode="auto">
                <a:xfrm>
                  <a:off x="1998" y="927"/>
                  <a:ext cx="194" cy="28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8" name="Line 14"/>
                <p:cNvSpPr>
                  <a:spLocks noChangeShapeType="1"/>
                </p:cNvSpPr>
                <p:nvPr/>
              </p:nvSpPr>
              <p:spPr bwMode="auto">
                <a:xfrm>
                  <a:off x="1890" y="1010"/>
                  <a:ext cx="229" cy="26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9" name="Line 15"/>
                <p:cNvSpPr>
                  <a:spLocks noChangeShapeType="1"/>
                </p:cNvSpPr>
                <p:nvPr/>
              </p:nvSpPr>
              <p:spPr bwMode="auto">
                <a:xfrm>
                  <a:off x="1794" y="1106"/>
                  <a:ext cx="261" cy="2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0" name="Line 16"/>
                <p:cNvSpPr>
                  <a:spLocks noChangeShapeType="1"/>
                </p:cNvSpPr>
                <p:nvPr/>
              </p:nvSpPr>
              <p:spPr bwMode="auto">
                <a:xfrm>
                  <a:off x="1710" y="1215"/>
                  <a:ext cx="290" cy="19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1" name="Line 17"/>
                <p:cNvSpPr>
                  <a:spLocks noChangeShapeType="1"/>
                </p:cNvSpPr>
                <p:nvPr/>
              </p:nvSpPr>
              <p:spPr bwMode="auto">
                <a:xfrm>
                  <a:off x="1642" y="1333"/>
                  <a:ext cx="312" cy="15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2" name="Line 18"/>
                <p:cNvSpPr>
                  <a:spLocks noChangeShapeType="1"/>
                </p:cNvSpPr>
                <p:nvPr/>
              </p:nvSpPr>
              <p:spPr bwMode="auto">
                <a:xfrm>
                  <a:off x="1590" y="1459"/>
                  <a:ext cx="329" cy="1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3" name="Line 19"/>
                <p:cNvSpPr>
                  <a:spLocks noChangeShapeType="1"/>
                </p:cNvSpPr>
                <p:nvPr/>
              </p:nvSpPr>
              <p:spPr bwMode="auto">
                <a:xfrm>
                  <a:off x="1555" y="1591"/>
                  <a:ext cx="341" cy="6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4" name="Line 20"/>
                <p:cNvSpPr>
                  <a:spLocks noChangeShapeType="1"/>
                </p:cNvSpPr>
                <p:nvPr/>
              </p:nvSpPr>
              <p:spPr bwMode="auto">
                <a:xfrm>
                  <a:off x="1537" y="1726"/>
                  <a:ext cx="347" cy="2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5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537" y="1840"/>
                  <a:ext cx="347" cy="2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6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1555" y="1930"/>
                  <a:ext cx="341" cy="6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7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590" y="2018"/>
                  <a:ext cx="329" cy="1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642" y="2102"/>
                  <a:ext cx="312" cy="15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9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710" y="2181"/>
                  <a:ext cx="290" cy="19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794" y="2253"/>
                  <a:ext cx="261" cy="2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1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890" y="2317"/>
                  <a:ext cx="229" cy="26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2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998" y="2373"/>
                  <a:ext cx="194" cy="28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3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116" y="2418"/>
                  <a:ext cx="154" cy="3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4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242" y="2453"/>
                  <a:ext cx="112" cy="3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5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374" y="2477"/>
                  <a:ext cx="68" cy="3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6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510" y="2489"/>
                  <a:ext cx="22" cy="3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7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2623" y="2489"/>
                  <a:ext cx="23" cy="3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8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2714" y="2477"/>
                  <a:ext cx="67" cy="3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9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2801" y="2453"/>
                  <a:ext cx="112" cy="3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0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2885" y="2418"/>
                  <a:ext cx="154" cy="3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1" name="Line 37"/>
                <p:cNvSpPr>
                  <a:spLocks noChangeShapeType="1"/>
                </p:cNvSpPr>
                <p:nvPr/>
              </p:nvSpPr>
              <p:spPr bwMode="auto">
                <a:xfrm flipH="1" flipV="1">
                  <a:off x="2964" y="2373"/>
                  <a:ext cx="193" cy="28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2" name="Line 38"/>
                <p:cNvSpPr>
                  <a:spLocks noChangeShapeType="1"/>
                </p:cNvSpPr>
                <p:nvPr/>
              </p:nvSpPr>
              <p:spPr bwMode="auto">
                <a:xfrm flipH="1" flipV="1">
                  <a:off x="3036" y="2317"/>
                  <a:ext cx="230" cy="26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3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3101" y="2253"/>
                  <a:ext cx="261" cy="2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4" name="Line 40"/>
                <p:cNvSpPr>
                  <a:spLocks noChangeShapeType="1"/>
                </p:cNvSpPr>
                <p:nvPr/>
              </p:nvSpPr>
              <p:spPr bwMode="auto">
                <a:xfrm flipH="1" flipV="1">
                  <a:off x="3156" y="2181"/>
                  <a:ext cx="289" cy="19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5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623" y="753"/>
                  <a:ext cx="23" cy="3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6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2801" y="806"/>
                  <a:ext cx="112" cy="3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7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2885" y="859"/>
                  <a:ext cx="154" cy="3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8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2964" y="927"/>
                  <a:ext cx="193" cy="28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036" y="1010"/>
                  <a:ext cx="230" cy="26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0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3101" y="1106"/>
                  <a:ext cx="261" cy="2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1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3156" y="1215"/>
                  <a:ext cx="289" cy="19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2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201" y="1333"/>
                  <a:ext cx="313" cy="15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3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3237" y="1459"/>
                  <a:ext cx="329" cy="1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4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3260" y="1591"/>
                  <a:ext cx="341" cy="6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5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3272" y="1726"/>
                  <a:ext cx="347" cy="2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6" name="Line 52"/>
                <p:cNvSpPr>
                  <a:spLocks noChangeShapeType="1"/>
                </p:cNvSpPr>
                <p:nvPr/>
              </p:nvSpPr>
              <p:spPr bwMode="auto">
                <a:xfrm flipH="1" flipV="1">
                  <a:off x="3272" y="1840"/>
                  <a:ext cx="347" cy="2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7" name="Line 53"/>
                <p:cNvSpPr>
                  <a:spLocks noChangeShapeType="1"/>
                </p:cNvSpPr>
                <p:nvPr/>
              </p:nvSpPr>
              <p:spPr bwMode="auto">
                <a:xfrm flipH="1" flipV="1">
                  <a:off x="3260" y="1930"/>
                  <a:ext cx="341" cy="6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8" name="Line 54"/>
                <p:cNvSpPr>
                  <a:spLocks noChangeShapeType="1"/>
                </p:cNvSpPr>
                <p:nvPr/>
              </p:nvSpPr>
              <p:spPr bwMode="auto">
                <a:xfrm flipH="1" flipV="1">
                  <a:off x="3237" y="2018"/>
                  <a:ext cx="329" cy="1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9" name="Line 55"/>
                <p:cNvSpPr>
                  <a:spLocks noChangeShapeType="1"/>
                </p:cNvSpPr>
                <p:nvPr/>
              </p:nvSpPr>
              <p:spPr bwMode="auto">
                <a:xfrm flipH="1" flipV="1">
                  <a:off x="3201" y="2102"/>
                  <a:ext cx="313" cy="15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0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694" y="853"/>
                  <a:ext cx="8" cy="6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1" name="Line 57"/>
                <p:cNvSpPr>
                  <a:spLocks noChangeShapeType="1"/>
                </p:cNvSpPr>
                <p:nvPr/>
              </p:nvSpPr>
              <p:spPr bwMode="auto">
                <a:xfrm flipH="1" flipV="1">
                  <a:off x="2707" y="812"/>
                  <a:ext cx="2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2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2692" y="812"/>
                  <a:ext cx="15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3" name="Line 59"/>
                <p:cNvSpPr>
                  <a:spLocks noChangeShapeType="1"/>
                </p:cNvSpPr>
                <p:nvPr/>
              </p:nvSpPr>
              <p:spPr bwMode="auto">
                <a:xfrm>
                  <a:off x="2692" y="862"/>
                  <a:ext cx="17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4" name="Line 60"/>
                <p:cNvSpPr>
                  <a:spLocks noChangeShapeType="1"/>
                </p:cNvSpPr>
                <p:nvPr/>
              </p:nvSpPr>
              <p:spPr bwMode="auto">
                <a:xfrm flipH="1" flipV="1">
                  <a:off x="2707" y="864"/>
                  <a:ext cx="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5" name="Line 61"/>
                <p:cNvSpPr>
                  <a:spLocks noChangeShapeType="1"/>
                </p:cNvSpPr>
                <p:nvPr/>
              </p:nvSpPr>
              <p:spPr bwMode="auto">
                <a:xfrm flipH="1" flipV="1">
                  <a:off x="2707" y="812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6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2706" y="812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7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2706" y="812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8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2704" y="812"/>
                  <a:ext cx="3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9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2704" y="812"/>
                  <a:ext cx="3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0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2702" y="812"/>
                  <a:ext cx="5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1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702" y="812"/>
                  <a:ext cx="5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2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2701" y="812"/>
                  <a:ext cx="6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3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701" y="812"/>
                  <a:ext cx="6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4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2699" y="812"/>
                  <a:ext cx="8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5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2699" y="812"/>
                  <a:ext cx="8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6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2698" y="812"/>
                  <a:ext cx="9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7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2698" y="812"/>
                  <a:ext cx="9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2696" y="812"/>
                  <a:ext cx="11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9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2696" y="812"/>
                  <a:ext cx="11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0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2694" y="812"/>
                  <a:ext cx="13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1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2694" y="812"/>
                  <a:ext cx="13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2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2693" y="812"/>
                  <a:ext cx="14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3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2693" y="812"/>
                  <a:ext cx="14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4" name="Line 80"/>
                <p:cNvSpPr>
                  <a:spLocks noChangeShapeType="1"/>
                </p:cNvSpPr>
                <p:nvPr/>
              </p:nvSpPr>
              <p:spPr bwMode="auto">
                <a:xfrm>
                  <a:off x="2060" y="969"/>
                  <a:ext cx="61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5" name="Line 81"/>
                <p:cNvSpPr>
                  <a:spLocks noChangeShapeType="1"/>
                </p:cNvSpPr>
                <p:nvPr/>
              </p:nvSpPr>
              <p:spPr bwMode="auto">
                <a:xfrm>
                  <a:off x="2108" y="991"/>
                  <a:ext cx="52" cy="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6" name="Line 82"/>
                <p:cNvSpPr>
                  <a:spLocks noChangeShapeType="1"/>
                </p:cNvSpPr>
                <p:nvPr/>
              </p:nvSpPr>
              <p:spPr bwMode="auto">
                <a:xfrm flipH="1" flipV="1">
                  <a:off x="2112" y="974"/>
                  <a:ext cx="48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7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2108" y="974"/>
                  <a:ext cx="4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8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2108" y="989"/>
                  <a:ext cx="1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9" name="Line 85"/>
                <p:cNvSpPr>
                  <a:spLocks noChangeShapeType="1"/>
                </p:cNvSpPr>
                <p:nvPr/>
              </p:nvSpPr>
              <p:spPr bwMode="auto">
                <a:xfrm>
                  <a:off x="2108" y="989"/>
                  <a:ext cx="52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0" name="Line 86"/>
                <p:cNvSpPr>
                  <a:spLocks noChangeShapeType="1"/>
                </p:cNvSpPr>
                <p:nvPr/>
              </p:nvSpPr>
              <p:spPr bwMode="auto">
                <a:xfrm flipH="1" flipV="1">
                  <a:off x="2109" y="987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1" name="Line 87"/>
                <p:cNvSpPr>
                  <a:spLocks noChangeShapeType="1"/>
                </p:cNvSpPr>
                <p:nvPr/>
              </p:nvSpPr>
              <p:spPr bwMode="auto">
                <a:xfrm>
                  <a:off x="2109" y="987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2" name="Line 88"/>
                <p:cNvSpPr>
                  <a:spLocks noChangeShapeType="1"/>
                </p:cNvSpPr>
                <p:nvPr/>
              </p:nvSpPr>
              <p:spPr bwMode="auto">
                <a:xfrm flipH="1" flipV="1">
                  <a:off x="2109" y="986"/>
                  <a:ext cx="51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3" name="Line 89"/>
                <p:cNvSpPr>
                  <a:spLocks noChangeShapeType="1"/>
                </p:cNvSpPr>
                <p:nvPr/>
              </p:nvSpPr>
              <p:spPr bwMode="auto">
                <a:xfrm>
                  <a:off x="2109" y="986"/>
                  <a:ext cx="51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4" name="Line 90"/>
                <p:cNvSpPr>
                  <a:spLocks noChangeShapeType="1"/>
                </p:cNvSpPr>
                <p:nvPr/>
              </p:nvSpPr>
              <p:spPr bwMode="auto">
                <a:xfrm flipH="1" flipV="1">
                  <a:off x="2109" y="984"/>
                  <a:ext cx="51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5" name="Line 91"/>
                <p:cNvSpPr>
                  <a:spLocks noChangeShapeType="1"/>
                </p:cNvSpPr>
                <p:nvPr/>
              </p:nvSpPr>
              <p:spPr bwMode="auto">
                <a:xfrm>
                  <a:off x="2109" y="984"/>
                  <a:ext cx="51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6" name="Line 92"/>
                <p:cNvSpPr>
                  <a:spLocks noChangeShapeType="1"/>
                </p:cNvSpPr>
                <p:nvPr/>
              </p:nvSpPr>
              <p:spPr bwMode="auto">
                <a:xfrm flipH="1" flipV="1">
                  <a:off x="2110" y="983"/>
                  <a:ext cx="50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7" name="Line 93"/>
                <p:cNvSpPr>
                  <a:spLocks noChangeShapeType="1"/>
                </p:cNvSpPr>
                <p:nvPr/>
              </p:nvSpPr>
              <p:spPr bwMode="auto">
                <a:xfrm>
                  <a:off x="2110" y="983"/>
                  <a:ext cx="50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8" name="Line 94"/>
                <p:cNvSpPr>
                  <a:spLocks noChangeShapeType="1"/>
                </p:cNvSpPr>
                <p:nvPr/>
              </p:nvSpPr>
              <p:spPr bwMode="auto">
                <a:xfrm flipH="1" flipV="1">
                  <a:off x="2110" y="981"/>
                  <a:ext cx="50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9" name="Line 95"/>
                <p:cNvSpPr>
                  <a:spLocks noChangeShapeType="1"/>
                </p:cNvSpPr>
                <p:nvPr/>
              </p:nvSpPr>
              <p:spPr bwMode="auto">
                <a:xfrm>
                  <a:off x="2110" y="981"/>
                  <a:ext cx="50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0" name="Line 96"/>
                <p:cNvSpPr>
                  <a:spLocks noChangeShapeType="1"/>
                </p:cNvSpPr>
                <p:nvPr/>
              </p:nvSpPr>
              <p:spPr bwMode="auto">
                <a:xfrm flipH="1" flipV="1">
                  <a:off x="2111" y="979"/>
                  <a:ext cx="49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1" name="Line 97"/>
                <p:cNvSpPr>
                  <a:spLocks noChangeShapeType="1"/>
                </p:cNvSpPr>
                <p:nvPr/>
              </p:nvSpPr>
              <p:spPr bwMode="auto">
                <a:xfrm>
                  <a:off x="2111" y="979"/>
                  <a:ext cx="49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2" name="Line 98"/>
                <p:cNvSpPr>
                  <a:spLocks noChangeShapeType="1"/>
                </p:cNvSpPr>
                <p:nvPr/>
              </p:nvSpPr>
              <p:spPr bwMode="auto">
                <a:xfrm flipH="1" flipV="1">
                  <a:off x="2111" y="978"/>
                  <a:ext cx="49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3" name="Line 99"/>
                <p:cNvSpPr>
                  <a:spLocks noChangeShapeType="1"/>
                </p:cNvSpPr>
                <p:nvPr/>
              </p:nvSpPr>
              <p:spPr bwMode="auto">
                <a:xfrm>
                  <a:off x="2111" y="978"/>
                  <a:ext cx="49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4" name="Line 100"/>
                <p:cNvSpPr>
                  <a:spLocks noChangeShapeType="1"/>
                </p:cNvSpPr>
                <p:nvPr/>
              </p:nvSpPr>
              <p:spPr bwMode="auto">
                <a:xfrm flipH="1" flipV="1">
                  <a:off x="2111" y="976"/>
                  <a:ext cx="49" cy="2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5" name="Line 101"/>
                <p:cNvSpPr>
                  <a:spLocks noChangeShapeType="1"/>
                </p:cNvSpPr>
                <p:nvPr/>
              </p:nvSpPr>
              <p:spPr bwMode="auto">
                <a:xfrm>
                  <a:off x="2111" y="976"/>
                  <a:ext cx="49" cy="2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6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2112" y="975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7" name="Line 103"/>
                <p:cNvSpPr>
                  <a:spLocks noChangeShapeType="1"/>
                </p:cNvSpPr>
                <p:nvPr/>
              </p:nvSpPr>
              <p:spPr bwMode="auto">
                <a:xfrm>
                  <a:off x="2112" y="975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8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1914" y="1114"/>
                  <a:ext cx="1" cy="6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9" name="Line 105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1078"/>
                  <a:ext cx="9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0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1905" y="1078"/>
                  <a:ext cx="9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1" name="Line 107"/>
                <p:cNvSpPr>
                  <a:spLocks noChangeShapeType="1"/>
                </p:cNvSpPr>
                <p:nvPr/>
              </p:nvSpPr>
              <p:spPr bwMode="auto">
                <a:xfrm>
                  <a:off x="1905" y="1130"/>
                  <a:ext cx="18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2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1921" y="1130"/>
                  <a:ext cx="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3" name="Line 109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1078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4" name="Line 110"/>
                <p:cNvSpPr>
                  <a:spLocks noChangeShapeType="1"/>
                </p:cNvSpPr>
                <p:nvPr/>
              </p:nvSpPr>
              <p:spPr bwMode="auto">
                <a:xfrm>
                  <a:off x="1914" y="1078"/>
                  <a:ext cx="5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5" name="Line 111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1078"/>
                  <a:ext cx="5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6" name="Line 112"/>
                <p:cNvSpPr>
                  <a:spLocks noChangeShapeType="1"/>
                </p:cNvSpPr>
                <p:nvPr/>
              </p:nvSpPr>
              <p:spPr bwMode="auto">
                <a:xfrm>
                  <a:off x="1914" y="1078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7" name="Line 113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1078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8" name="Line 114"/>
                <p:cNvSpPr>
                  <a:spLocks noChangeShapeType="1"/>
                </p:cNvSpPr>
                <p:nvPr/>
              </p:nvSpPr>
              <p:spPr bwMode="auto">
                <a:xfrm>
                  <a:off x="1914" y="1078"/>
                  <a:ext cx="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9" name="Line 115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1078"/>
                  <a:ext cx="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0" name="Line 116"/>
                <p:cNvSpPr>
                  <a:spLocks noChangeShapeType="1"/>
                </p:cNvSpPr>
                <p:nvPr/>
              </p:nvSpPr>
              <p:spPr bwMode="auto">
                <a:xfrm>
                  <a:off x="1914" y="1078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1" name="Line 117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1078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2" name="Line 118"/>
                <p:cNvSpPr>
                  <a:spLocks noChangeShapeType="1"/>
                </p:cNvSpPr>
                <p:nvPr/>
              </p:nvSpPr>
              <p:spPr bwMode="auto">
                <a:xfrm flipH="1">
                  <a:off x="1913" y="1078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3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1913" y="1078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4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1911" y="1078"/>
                  <a:ext cx="3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5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1911" y="1078"/>
                  <a:ext cx="3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6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909" y="1078"/>
                  <a:ext cx="5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7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909" y="1078"/>
                  <a:ext cx="5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8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1908" y="1078"/>
                  <a:ext cx="6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9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1908" y="1078"/>
                  <a:ext cx="6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0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1906" y="1078"/>
                  <a:ext cx="8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1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1906" y="1078"/>
                  <a:ext cx="8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2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1965" y="1040"/>
                  <a:ext cx="54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2012" y="1018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4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2002" y="1018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5" name="Line 131"/>
                <p:cNvSpPr>
                  <a:spLocks noChangeShapeType="1"/>
                </p:cNvSpPr>
                <p:nvPr/>
              </p:nvSpPr>
              <p:spPr bwMode="auto">
                <a:xfrm>
                  <a:off x="2002" y="1043"/>
                  <a:ext cx="10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6" name="Line 132"/>
                <p:cNvSpPr>
                  <a:spLocks noChangeShapeType="1"/>
                </p:cNvSpPr>
                <p:nvPr/>
              </p:nvSpPr>
              <p:spPr bwMode="auto">
                <a:xfrm flipH="1" flipV="1">
                  <a:off x="2011" y="1055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7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2011" y="1018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8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2010" y="1018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9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2010" y="1018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0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2009" y="1018"/>
                  <a:ext cx="39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1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2009" y="1018"/>
                  <a:ext cx="39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2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2008" y="1018"/>
                  <a:ext cx="40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3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2008" y="1018"/>
                  <a:ext cx="40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4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2007" y="1018"/>
                  <a:ext cx="41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5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2007" y="1018"/>
                  <a:ext cx="41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6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2006" y="1018"/>
                  <a:ext cx="42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7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2006" y="1018"/>
                  <a:ext cx="42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8" name="Line 144"/>
                <p:cNvSpPr>
                  <a:spLocks noChangeShapeType="1"/>
                </p:cNvSpPr>
                <p:nvPr/>
              </p:nvSpPr>
              <p:spPr bwMode="auto">
                <a:xfrm flipH="1">
                  <a:off x="2005" y="1018"/>
                  <a:ext cx="43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9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2005" y="1018"/>
                  <a:ext cx="43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0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2004" y="1018"/>
                  <a:ext cx="44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1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2004" y="1018"/>
                  <a:ext cx="44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2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2003" y="1018"/>
                  <a:ext cx="45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3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2003" y="1018"/>
                  <a:ext cx="45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4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2002" y="1018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5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2002" y="1018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6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2714" y="771"/>
                  <a:ext cx="67" cy="3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7" name="Line 153"/>
                <p:cNvSpPr>
                  <a:spLocks noChangeShapeType="1"/>
                </p:cNvSpPr>
                <p:nvPr/>
              </p:nvSpPr>
              <p:spPr bwMode="auto">
                <a:xfrm flipH="1" flipV="1">
                  <a:off x="2569" y="847"/>
                  <a:ext cx="44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8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2540" y="818"/>
                  <a:ext cx="43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9" name="Line 155"/>
                <p:cNvSpPr>
                  <a:spLocks noChangeShapeType="1"/>
                </p:cNvSpPr>
                <p:nvPr/>
              </p:nvSpPr>
              <p:spPr bwMode="auto">
                <a:xfrm>
                  <a:off x="2540" y="818"/>
                  <a:ext cx="30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0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2570" y="849"/>
                  <a:ext cx="13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1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2581" y="849"/>
                  <a:ext cx="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2" name="Line 158"/>
                <p:cNvSpPr>
                  <a:spLocks noChangeShapeType="1"/>
                </p:cNvSpPr>
                <p:nvPr/>
              </p:nvSpPr>
              <p:spPr bwMode="auto">
                <a:xfrm flipH="1" flipV="1">
                  <a:off x="2540" y="818"/>
                  <a:ext cx="41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3" name="Line 159"/>
                <p:cNvSpPr>
                  <a:spLocks noChangeShapeType="1"/>
                </p:cNvSpPr>
                <p:nvPr/>
              </p:nvSpPr>
              <p:spPr bwMode="auto">
                <a:xfrm>
                  <a:off x="2540" y="818"/>
                  <a:ext cx="40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4" name="Line 160"/>
                <p:cNvSpPr>
                  <a:spLocks noChangeShapeType="1"/>
                </p:cNvSpPr>
                <p:nvPr/>
              </p:nvSpPr>
              <p:spPr bwMode="auto">
                <a:xfrm flipH="1" flipV="1">
                  <a:off x="2540" y="818"/>
                  <a:ext cx="40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5" name="Line 161"/>
                <p:cNvSpPr>
                  <a:spLocks noChangeShapeType="1"/>
                </p:cNvSpPr>
                <p:nvPr/>
              </p:nvSpPr>
              <p:spPr bwMode="auto">
                <a:xfrm>
                  <a:off x="2540" y="818"/>
                  <a:ext cx="39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6" name="Line 162"/>
                <p:cNvSpPr>
                  <a:spLocks noChangeShapeType="1"/>
                </p:cNvSpPr>
                <p:nvPr/>
              </p:nvSpPr>
              <p:spPr bwMode="auto">
                <a:xfrm flipH="1" flipV="1">
                  <a:off x="2540" y="818"/>
                  <a:ext cx="39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7" name="Line 163"/>
                <p:cNvSpPr>
                  <a:spLocks noChangeShapeType="1"/>
                </p:cNvSpPr>
                <p:nvPr/>
              </p:nvSpPr>
              <p:spPr bwMode="auto">
                <a:xfrm>
                  <a:off x="2540" y="818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8" name="Line 164"/>
                <p:cNvSpPr>
                  <a:spLocks noChangeShapeType="1"/>
                </p:cNvSpPr>
                <p:nvPr/>
              </p:nvSpPr>
              <p:spPr bwMode="auto">
                <a:xfrm flipH="1" flipV="1">
                  <a:off x="2540" y="818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9" name="Line 165"/>
                <p:cNvSpPr>
                  <a:spLocks noChangeShapeType="1"/>
                </p:cNvSpPr>
                <p:nvPr/>
              </p:nvSpPr>
              <p:spPr bwMode="auto">
                <a:xfrm>
                  <a:off x="2540" y="818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0" name="Line 166"/>
                <p:cNvSpPr>
                  <a:spLocks noChangeShapeType="1"/>
                </p:cNvSpPr>
                <p:nvPr/>
              </p:nvSpPr>
              <p:spPr bwMode="auto">
                <a:xfrm flipH="1" flipV="1">
                  <a:off x="2540" y="818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1" name="Line 167"/>
                <p:cNvSpPr>
                  <a:spLocks noChangeShapeType="1"/>
                </p:cNvSpPr>
                <p:nvPr/>
              </p:nvSpPr>
              <p:spPr bwMode="auto">
                <a:xfrm>
                  <a:off x="2540" y="818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2" name="Line 168"/>
                <p:cNvSpPr>
                  <a:spLocks noChangeShapeType="1"/>
                </p:cNvSpPr>
                <p:nvPr/>
              </p:nvSpPr>
              <p:spPr bwMode="auto">
                <a:xfrm flipH="1" flipV="1">
                  <a:off x="2540" y="818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3" name="Line 169"/>
                <p:cNvSpPr>
                  <a:spLocks noChangeShapeType="1"/>
                </p:cNvSpPr>
                <p:nvPr/>
              </p:nvSpPr>
              <p:spPr bwMode="auto">
                <a:xfrm>
                  <a:off x="2540" y="818"/>
                  <a:ext cx="34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4" name="Line 170"/>
                <p:cNvSpPr>
                  <a:spLocks noChangeShapeType="1"/>
                </p:cNvSpPr>
                <p:nvPr/>
              </p:nvSpPr>
              <p:spPr bwMode="auto">
                <a:xfrm flipH="1" flipV="1">
                  <a:off x="2540" y="818"/>
                  <a:ext cx="34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5" name="Line 171"/>
                <p:cNvSpPr>
                  <a:spLocks noChangeShapeType="1"/>
                </p:cNvSpPr>
                <p:nvPr/>
              </p:nvSpPr>
              <p:spPr bwMode="auto">
                <a:xfrm>
                  <a:off x="2540" y="818"/>
                  <a:ext cx="33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6" name="Line 172"/>
                <p:cNvSpPr>
                  <a:spLocks noChangeShapeType="1"/>
                </p:cNvSpPr>
                <p:nvPr/>
              </p:nvSpPr>
              <p:spPr bwMode="auto">
                <a:xfrm flipH="1" flipV="1">
                  <a:off x="2540" y="818"/>
                  <a:ext cx="33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7" name="Line 173"/>
                <p:cNvSpPr>
                  <a:spLocks noChangeShapeType="1"/>
                </p:cNvSpPr>
                <p:nvPr/>
              </p:nvSpPr>
              <p:spPr bwMode="auto">
                <a:xfrm>
                  <a:off x="2540" y="818"/>
                  <a:ext cx="32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8" name="Line 174"/>
                <p:cNvSpPr>
                  <a:spLocks noChangeShapeType="1"/>
                </p:cNvSpPr>
                <p:nvPr/>
              </p:nvSpPr>
              <p:spPr bwMode="auto">
                <a:xfrm flipH="1" flipV="1">
                  <a:off x="2540" y="818"/>
                  <a:ext cx="32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9" name="Line 175"/>
                <p:cNvSpPr>
                  <a:spLocks noChangeShapeType="1"/>
                </p:cNvSpPr>
                <p:nvPr/>
              </p:nvSpPr>
              <p:spPr bwMode="auto">
                <a:xfrm>
                  <a:off x="2540" y="818"/>
                  <a:ext cx="31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0" name="Line 176"/>
                <p:cNvSpPr>
                  <a:spLocks noChangeShapeType="1"/>
                </p:cNvSpPr>
                <p:nvPr/>
              </p:nvSpPr>
              <p:spPr bwMode="auto">
                <a:xfrm flipH="1" flipV="1">
                  <a:off x="2540" y="818"/>
                  <a:ext cx="31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1" name="Line 177"/>
                <p:cNvSpPr>
                  <a:spLocks noChangeShapeType="1"/>
                </p:cNvSpPr>
                <p:nvPr/>
              </p:nvSpPr>
              <p:spPr bwMode="auto">
                <a:xfrm flipH="1">
                  <a:off x="2443" y="856"/>
                  <a:ext cx="66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2" name="Line 178"/>
                <p:cNvSpPr>
                  <a:spLocks noChangeShapeType="1"/>
                </p:cNvSpPr>
                <p:nvPr/>
              </p:nvSpPr>
              <p:spPr bwMode="auto">
                <a:xfrm flipH="1">
                  <a:off x="2405" y="854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3" name="Line 179"/>
                <p:cNvSpPr>
                  <a:spLocks noChangeShapeType="1"/>
                </p:cNvSpPr>
                <p:nvPr/>
              </p:nvSpPr>
              <p:spPr bwMode="auto">
                <a:xfrm>
                  <a:off x="2405" y="870"/>
                  <a:ext cx="53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4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2455" y="854"/>
                  <a:ext cx="3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5" name="Line 181"/>
                <p:cNvSpPr>
                  <a:spLocks noChangeShapeType="1"/>
                </p:cNvSpPr>
                <p:nvPr/>
              </p:nvSpPr>
              <p:spPr bwMode="auto">
                <a:xfrm>
                  <a:off x="2455" y="854"/>
                  <a:ext cx="1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6" name="Line 182"/>
                <p:cNvSpPr>
                  <a:spLocks noChangeShapeType="1"/>
                </p:cNvSpPr>
                <p:nvPr/>
              </p:nvSpPr>
              <p:spPr bwMode="auto">
                <a:xfrm flipH="1">
                  <a:off x="2405" y="856"/>
                  <a:ext cx="51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7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2405" y="858"/>
                  <a:ext cx="51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8" name="Line 184"/>
                <p:cNvSpPr>
                  <a:spLocks noChangeShapeType="1"/>
                </p:cNvSpPr>
                <p:nvPr/>
              </p:nvSpPr>
              <p:spPr bwMode="auto">
                <a:xfrm flipH="1">
                  <a:off x="2405" y="858"/>
                  <a:ext cx="51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9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2405" y="859"/>
                  <a:ext cx="51" cy="1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0" name="Line 186"/>
                <p:cNvSpPr>
                  <a:spLocks noChangeShapeType="1"/>
                </p:cNvSpPr>
                <p:nvPr/>
              </p:nvSpPr>
              <p:spPr bwMode="auto">
                <a:xfrm flipH="1">
                  <a:off x="2405" y="859"/>
                  <a:ext cx="51" cy="1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1" name="Line 187"/>
                <p:cNvSpPr>
                  <a:spLocks noChangeShapeType="1"/>
                </p:cNvSpPr>
                <p:nvPr/>
              </p:nvSpPr>
              <p:spPr bwMode="auto">
                <a:xfrm flipV="1">
                  <a:off x="2405" y="861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2" name="Line 188"/>
                <p:cNvSpPr>
                  <a:spLocks noChangeShapeType="1"/>
                </p:cNvSpPr>
                <p:nvPr/>
              </p:nvSpPr>
              <p:spPr bwMode="auto">
                <a:xfrm flipH="1">
                  <a:off x="2405" y="861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3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2405" y="863"/>
                  <a:ext cx="52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4" name="Line 190"/>
                <p:cNvSpPr>
                  <a:spLocks noChangeShapeType="1"/>
                </p:cNvSpPr>
                <p:nvPr/>
              </p:nvSpPr>
              <p:spPr bwMode="auto">
                <a:xfrm flipH="1">
                  <a:off x="2405" y="863"/>
                  <a:ext cx="52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5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2405" y="864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6" name="Line 192"/>
                <p:cNvSpPr>
                  <a:spLocks noChangeShapeType="1"/>
                </p:cNvSpPr>
                <p:nvPr/>
              </p:nvSpPr>
              <p:spPr bwMode="auto">
                <a:xfrm flipH="1">
                  <a:off x="2405" y="864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7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2405" y="866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8" name="Line 194"/>
                <p:cNvSpPr>
                  <a:spLocks noChangeShapeType="1"/>
                </p:cNvSpPr>
                <p:nvPr/>
              </p:nvSpPr>
              <p:spPr bwMode="auto">
                <a:xfrm flipH="1">
                  <a:off x="2405" y="866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9" name="Line 195"/>
                <p:cNvSpPr>
                  <a:spLocks noChangeShapeType="1"/>
                </p:cNvSpPr>
                <p:nvPr/>
              </p:nvSpPr>
              <p:spPr bwMode="auto">
                <a:xfrm flipV="1">
                  <a:off x="2405" y="867"/>
                  <a:ext cx="52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0" name="Line 196"/>
                <p:cNvSpPr>
                  <a:spLocks noChangeShapeType="1"/>
                </p:cNvSpPr>
                <p:nvPr/>
              </p:nvSpPr>
              <p:spPr bwMode="auto">
                <a:xfrm flipH="1">
                  <a:off x="2405" y="867"/>
                  <a:ext cx="52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1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2405" y="869"/>
                  <a:ext cx="53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2" name="Line 198"/>
                <p:cNvSpPr>
                  <a:spLocks noChangeShapeType="1"/>
                </p:cNvSpPr>
                <p:nvPr/>
              </p:nvSpPr>
              <p:spPr bwMode="auto">
                <a:xfrm flipH="1">
                  <a:off x="2405" y="869"/>
                  <a:ext cx="53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3" name="Line 199"/>
                <p:cNvSpPr>
                  <a:spLocks noChangeShapeType="1"/>
                </p:cNvSpPr>
                <p:nvPr/>
              </p:nvSpPr>
              <p:spPr bwMode="auto">
                <a:xfrm>
                  <a:off x="2405" y="870"/>
                  <a:ext cx="53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4" name="Line 200"/>
                <p:cNvSpPr>
                  <a:spLocks noChangeShapeType="1"/>
                </p:cNvSpPr>
                <p:nvPr/>
              </p:nvSpPr>
              <p:spPr bwMode="auto">
                <a:xfrm flipH="1" flipV="1">
                  <a:off x="2405" y="870"/>
                  <a:ext cx="53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5" name="Line 201"/>
                <p:cNvSpPr>
                  <a:spLocks noChangeShapeType="1"/>
                </p:cNvSpPr>
                <p:nvPr/>
              </p:nvSpPr>
              <p:spPr bwMode="auto">
                <a:xfrm flipH="1">
                  <a:off x="2329" y="838"/>
                  <a:ext cx="36" cy="6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6" name="Line 202"/>
                <p:cNvSpPr>
                  <a:spLocks noChangeShapeType="1"/>
                </p:cNvSpPr>
                <p:nvPr/>
              </p:nvSpPr>
              <p:spPr bwMode="auto">
                <a:xfrm flipH="1">
                  <a:off x="2310" y="884"/>
                  <a:ext cx="18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7" name="Line 203"/>
                <p:cNvSpPr>
                  <a:spLocks noChangeShapeType="1"/>
                </p:cNvSpPr>
                <p:nvPr/>
              </p:nvSpPr>
              <p:spPr bwMode="auto">
                <a:xfrm flipV="1">
                  <a:off x="2310" y="892"/>
                  <a:ext cx="33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8" name="Line 204"/>
                <p:cNvSpPr>
                  <a:spLocks noChangeShapeType="1"/>
                </p:cNvSpPr>
                <p:nvPr/>
              </p:nvSpPr>
              <p:spPr bwMode="auto">
                <a:xfrm flipH="1" flipV="1">
                  <a:off x="2328" y="884"/>
                  <a:ext cx="15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9" name="Line 205"/>
                <p:cNvSpPr>
                  <a:spLocks noChangeShapeType="1"/>
                </p:cNvSpPr>
                <p:nvPr/>
              </p:nvSpPr>
              <p:spPr bwMode="auto">
                <a:xfrm>
                  <a:off x="2328" y="884"/>
                  <a:ext cx="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" name="Group 206"/>
              <p:cNvGrpSpPr>
                <a:grpSpLocks/>
              </p:cNvGrpSpPr>
              <p:nvPr/>
            </p:nvGrpSpPr>
            <p:grpSpPr bwMode="auto">
              <a:xfrm>
                <a:off x="1604" y="880"/>
                <a:ext cx="739" cy="1183"/>
                <a:chOff x="1604" y="880"/>
                <a:chExt cx="739" cy="1183"/>
              </a:xfrm>
            </p:grpSpPr>
            <p:sp>
              <p:nvSpPr>
                <p:cNvPr id="930" name="Line 207"/>
                <p:cNvSpPr>
                  <a:spLocks noChangeShapeType="1"/>
                </p:cNvSpPr>
                <p:nvPr/>
              </p:nvSpPr>
              <p:spPr bwMode="auto">
                <a:xfrm flipH="1">
                  <a:off x="2310" y="885"/>
                  <a:ext cx="20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31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2310" y="885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32" name="Line 209"/>
                <p:cNvSpPr>
                  <a:spLocks noChangeShapeType="1"/>
                </p:cNvSpPr>
                <p:nvPr/>
              </p:nvSpPr>
              <p:spPr bwMode="auto">
                <a:xfrm flipH="1">
                  <a:off x="2310" y="885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33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2310" y="886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34" name="Line 211"/>
                <p:cNvSpPr>
                  <a:spLocks noChangeShapeType="1"/>
                </p:cNvSpPr>
                <p:nvPr/>
              </p:nvSpPr>
              <p:spPr bwMode="auto">
                <a:xfrm flipH="1">
                  <a:off x="2310" y="886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35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2310" y="887"/>
                  <a:ext cx="24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36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2310" y="887"/>
                  <a:ext cx="24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37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2310" y="888"/>
                  <a:ext cx="25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38" name="Line 215"/>
                <p:cNvSpPr>
                  <a:spLocks noChangeShapeType="1"/>
                </p:cNvSpPr>
                <p:nvPr/>
              </p:nvSpPr>
              <p:spPr bwMode="auto">
                <a:xfrm flipH="1">
                  <a:off x="2310" y="888"/>
                  <a:ext cx="25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39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2310" y="889"/>
                  <a:ext cx="27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0" name="Line 217"/>
                <p:cNvSpPr>
                  <a:spLocks noChangeShapeType="1"/>
                </p:cNvSpPr>
                <p:nvPr/>
              </p:nvSpPr>
              <p:spPr bwMode="auto">
                <a:xfrm flipH="1">
                  <a:off x="2310" y="889"/>
                  <a:ext cx="27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1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2310" y="889"/>
                  <a:ext cx="29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2" name="Line 219"/>
                <p:cNvSpPr>
                  <a:spLocks noChangeShapeType="1"/>
                </p:cNvSpPr>
                <p:nvPr/>
              </p:nvSpPr>
              <p:spPr bwMode="auto">
                <a:xfrm flipH="1">
                  <a:off x="2310" y="889"/>
                  <a:ext cx="29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3" name="Line 220"/>
                <p:cNvSpPr>
                  <a:spLocks noChangeShapeType="1"/>
                </p:cNvSpPr>
                <p:nvPr/>
              </p:nvSpPr>
              <p:spPr bwMode="auto">
                <a:xfrm flipV="1">
                  <a:off x="2310" y="890"/>
                  <a:ext cx="30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4" name="Line 221"/>
                <p:cNvSpPr>
                  <a:spLocks noChangeShapeType="1"/>
                </p:cNvSpPr>
                <p:nvPr/>
              </p:nvSpPr>
              <p:spPr bwMode="auto">
                <a:xfrm flipH="1">
                  <a:off x="2310" y="890"/>
                  <a:ext cx="30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5" name="Line 222"/>
                <p:cNvSpPr>
                  <a:spLocks noChangeShapeType="1"/>
                </p:cNvSpPr>
                <p:nvPr/>
              </p:nvSpPr>
              <p:spPr bwMode="auto">
                <a:xfrm flipV="1">
                  <a:off x="2310" y="891"/>
                  <a:ext cx="31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6" name="Line 223"/>
                <p:cNvSpPr>
                  <a:spLocks noChangeShapeType="1"/>
                </p:cNvSpPr>
                <p:nvPr/>
              </p:nvSpPr>
              <p:spPr bwMode="auto">
                <a:xfrm flipH="1">
                  <a:off x="2310" y="891"/>
                  <a:ext cx="31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7" name="Line 224"/>
                <p:cNvSpPr>
                  <a:spLocks noChangeShapeType="1"/>
                </p:cNvSpPr>
                <p:nvPr/>
              </p:nvSpPr>
              <p:spPr bwMode="auto">
                <a:xfrm flipV="1">
                  <a:off x="2310" y="892"/>
                  <a:ext cx="33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8" name="Line 225"/>
                <p:cNvSpPr>
                  <a:spLocks noChangeShapeType="1"/>
                </p:cNvSpPr>
                <p:nvPr/>
              </p:nvSpPr>
              <p:spPr bwMode="auto">
                <a:xfrm flipH="1">
                  <a:off x="2310" y="892"/>
                  <a:ext cx="33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9" name="Line 226"/>
                <p:cNvSpPr>
                  <a:spLocks noChangeShapeType="1"/>
                </p:cNvSpPr>
                <p:nvPr/>
              </p:nvSpPr>
              <p:spPr bwMode="auto">
                <a:xfrm>
                  <a:off x="2201" y="880"/>
                  <a:ext cx="25" cy="6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0" name="Line 227"/>
                <p:cNvSpPr>
                  <a:spLocks noChangeShapeType="1"/>
                </p:cNvSpPr>
                <p:nvPr/>
              </p:nvSpPr>
              <p:spPr bwMode="auto">
                <a:xfrm>
                  <a:off x="2213" y="932"/>
                  <a:ext cx="28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1" name="Line 228"/>
                <p:cNvSpPr>
                  <a:spLocks noChangeShapeType="1"/>
                </p:cNvSpPr>
                <p:nvPr/>
              </p:nvSpPr>
              <p:spPr bwMode="auto">
                <a:xfrm flipH="1" flipV="1">
                  <a:off x="2229" y="925"/>
                  <a:ext cx="12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2" name="Line 229"/>
                <p:cNvSpPr>
                  <a:spLocks noChangeShapeType="1"/>
                </p:cNvSpPr>
                <p:nvPr/>
              </p:nvSpPr>
              <p:spPr bwMode="auto">
                <a:xfrm flipH="1">
                  <a:off x="2213" y="925"/>
                  <a:ext cx="16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3" name="Line 230"/>
                <p:cNvSpPr>
                  <a:spLocks noChangeShapeType="1"/>
                </p:cNvSpPr>
                <p:nvPr/>
              </p:nvSpPr>
              <p:spPr bwMode="auto">
                <a:xfrm flipV="1">
                  <a:off x="2213" y="931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4" name="Line 231"/>
                <p:cNvSpPr>
                  <a:spLocks noChangeShapeType="1"/>
                </p:cNvSpPr>
                <p:nvPr/>
              </p:nvSpPr>
              <p:spPr bwMode="auto">
                <a:xfrm>
                  <a:off x="2214" y="931"/>
                  <a:ext cx="27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5" name="Line 232"/>
                <p:cNvSpPr>
                  <a:spLocks noChangeShapeType="1"/>
                </p:cNvSpPr>
                <p:nvPr/>
              </p:nvSpPr>
              <p:spPr bwMode="auto">
                <a:xfrm flipH="1" flipV="1">
                  <a:off x="2216" y="930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6" name="Line 233"/>
                <p:cNvSpPr>
                  <a:spLocks noChangeShapeType="1"/>
                </p:cNvSpPr>
                <p:nvPr/>
              </p:nvSpPr>
              <p:spPr bwMode="auto">
                <a:xfrm>
                  <a:off x="2216" y="930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7" name="Line 234"/>
                <p:cNvSpPr>
                  <a:spLocks noChangeShapeType="1"/>
                </p:cNvSpPr>
                <p:nvPr/>
              </p:nvSpPr>
              <p:spPr bwMode="auto">
                <a:xfrm flipH="1" flipV="1">
                  <a:off x="2217" y="930"/>
                  <a:ext cx="24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8" name="Line 235"/>
                <p:cNvSpPr>
                  <a:spLocks noChangeShapeType="1"/>
                </p:cNvSpPr>
                <p:nvPr/>
              </p:nvSpPr>
              <p:spPr bwMode="auto">
                <a:xfrm>
                  <a:off x="2217" y="930"/>
                  <a:ext cx="24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9" name="Line 236"/>
                <p:cNvSpPr>
                  <a:spLocks noChangeShapeType="1"/>
                </p:cNvSpPr>
                <p:nvPr/>
              </p:nvSpPr>
              <p:spPr bwMode="auto">
                <a:xfrm flipH="1" flipV="1">
                  <a:off x="2219" y="929"/>
                  <a:ext cx="22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0" name="Line 237"/>
                <p:cNvSpPr>
                  <a:spLocks noChangeShapeType="1"/>
                </p:cNvSpPr>
                <p:nvPr/>
              </p:nvSpPr>
              <p:spPr bwMode="auto">
                <a:xfrm>
                  <a:off x="2219" y="929"/>
                  <a:ext cx="22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1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2220" y="928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2" name="Line 239"/>
                <p:cNvSpPr>
                  <a:spLocks noChangeShapeType="1"/>
                </p:cNvSpPr>
                <p:nvPr/>
              </p:nvSpPr>
              <p:spPr bwMode="auto">
                <a:xfrm>
                  <a:off x="2220" y="928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3" name="Line 240"/>
                <p:cNvSpPr>
                  <a:spLocks noChangeShapeType="1"/>
                </p:cNvSpPr>
                <p:nvPr/>
              </p:nvSpPr>
              <p:spPr bwMode="auto">
                <a:xfrm flipH="1" flipV="1">
                  <a:off x="2222" y="928"/>
                  <a:ext cx="19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4" name="Line 241"/>
                <p:cNvSpPr>
                  <a:spLocks noChangeShapeType="1"/>
                </p:cNvSpPr>
                <p:nvPr/>
              </p:nvSpPr>
              <p:spPr bwMode="auto">
                <a:xfrm>
                  <a:off x="2222" y="928"/>
                  <a:ext cx="19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5" name="Line 242"/>
                <p:cNvSpPr>
                  <a:spLocks noChangeShapeType="1"/>
                </p:cNvSpPr>
                <p:nvPr/>
              </p:nvSpPr>
              <p:spPr bwMode="auto">
                <a:xfrm flipH="1" flipV="1">
                  <a:off x="2223" y="927"/>
                  <a:ext cx="18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6" name="Line 243"/>
                <p:cNvSpPr>
                  <a:spLocks noChangeShapeType="1"/>
                </p:cNvSpPr>
                <p:nvPr/>
              </p:nvSpPr>
              <p:spPr bwMode="auto">
                <a:xfrm>
                  <a:off x="2223" y="927"/>
                  <a:ext cx="18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7" name="Line 244"/>
                <p:cNvSpPr>
                  <a:spLocks noChangeShapeType="1"/>
                </p:cNvSpPr>
                <p:nvPr/>
              </p:nvSpPr>
              <p:spPr bwMode="auto">
                <a:xfrm flipH="1" flipV="1">
                  <a:off x="2225" y="926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8" name="Line 245"/>
                <p:cNvSpPr>
                  <a:spLocks noChangeShapeType="1"/>
                </p:cNvSpPr>
                <p:nvPr/>
              </p:nvSpPr>
              <p:spPr bwMode="auto">
                <a:xfrm>
                  <a:off x="2225" y="926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9" name="Line 246"/>
                <p:cNvSpPr>
                  <a:spLocks noChangeShapeType="1"/>
                </p:cNvSpPr>
                <p:nvPr/>
              </p:nvSpPr>
              <p:spPr bwMode="auto">
                <a:xfrm flipH="1" flipV="1">
                  <a:off x="2226" y="926"/>
                  <a:ext cx="15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0" name="Line 247"/>
                <p:cNvSpPr>
                  <a:spLocks noChangeShapeType="1"/>
                </p:cNvSpPr>
                <p:nvPr/>
              </p:nvSpPr>
              <p:spPr bwMode="auto">
                <a:xfrm>
                  <a:off x="2226" y="926"/>
                  <a:ext cx="15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1" name="Line 248"/>
                <p:cNvSpPr>
                  <a:spLocks noChangeShapeType="1"/>
                </p:cNvSpPr>
                <p:nvPr/>
              </p:nvSpPr>
              <p:spPr bwMode="auto">
                <a:xfrm flipH="1" flipV="1">
                  <a:off x="2228" y="925"/>
                  <a:ext cx="13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2" name="Line 249"/>
                <p:cNvSpPr>
                  <a:spLocks noChangeShapeType="1"/>
                </p:cNvSpPr>
                <p:nvPr/>
              </p:nvSpPr>
              <p:spPr bwMode="auto">
                <a:xfrm>
                  <a:off x="2228" y="925"/>
                  <a:ext cx="13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3" name="Line 250"/>
                <p:cNvSpPr>
                  <a:spLocks noChangeShapeType="1"/>
                </p:cNvSpPr>
                <p:nvPr/>
              </p:nvSpPr>
              <p:spPr bwMode="auto">
                <a:xfrm flipH="1" flipV="1">
                  <a:off x="1822" y="1214"/>
                  <a:ext cx="53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4" name="Line 251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1191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5" name="Line 252"/>
                <p:cNvSpPr>
                  <a:spLocks noChangeShapeType="1"/>
                </p:cNvSpPr>
                <p:nvPr/>
              </p:nvSpPr>
              <p:spPr bwMode="auto">
                <a:xfrm>
                  <a:off x="1792" y="1191"/>
                  <a:ext cx="36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6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1828" y="1216"/>
                  <a:ext cx="10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7" name="Line 254"/>
                <p:cNvSpPr>
                  <a:spLocks noChangeShapeType="1"/>
                </p:cNvSpPr>
                <p:nvPr/>
              </p:nvSpPr>
              <p:spPr bwMode="auto">
                <a:xfrm flipH="1">
                  <a:off x="1837" y="1216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8" name="Line 255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1191"/>
                  <a:ext cx="45" cy="2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9" name="Line 256"/>
                <p:cNvSpPr>
                  <a:spLocks noChangeShapeType="1"/>
                </p:cNvSpPr>
                <p:nvPr/>
              </p:nvSpPr>
              <p:spPr bwMode="auto">
                <a:xfrm>
                  <a:off x="1792" y="1191"/>
                  <a:ext cx="44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0" name="Line 257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1191"/>
                  <a:ext cx="44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1" name="Line 258"/>
                <p:cNvSpPr>
                  <a:spLocks noChangeShapeType="1"/>
                </p:cNvSpPr>
                <p:nvPr/>
              </p:nvSpPr>
              <p:spPr bwMode="auto">
                <a:xfrm>
                  <a:off x="1792" y="1191"/>
                  <a:ext cx="43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2" name="Line 259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1191"/>
                  <a:ext cx="43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3" name="Line 260"/>
                <p:cNvSpPr>
                  <a:spLocks noChangeShapeType="1"/>
                </p:cNvSpPr>
                <p:nvPr/>
              </p:nvSpPr>
              <p:spPr bwMode="auto">
                <a:xfrm>
                  <a:off x="1792" y="1191"/>
                  <a:ext cx="42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4" name="Line 261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1191"/>
                  <a:ext cx="42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5" name="Line 262"/>
                <p:cNvSpPr>
                  <a:spLocks noChangeShapeType="1"/>
                </p:cNvSpPr>
                <p:nvPr/>
              </p:nvSpPr>
              <p:spPr bwMode="auto">
                <a:xfrm>
                  <a:off x="1792" y="1191"/>
                  <a:ext cx="41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6" name="Line 263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1191"/>
                  <a:ext cx="41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7" name="Line 264"/>
                <p:cNvSpPr>
                  <a:spLocks noChangeShapeType="1"/>
                </p:cNvSpPr>
                <p:nvPr/>
              </p:nvSpPr>
              <p:spPr bwMode="auto">
                <a:xfrm>
                  <a:off x="1792" y="1191"/>
                  <a:ext cx="40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8" name="Line 265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1191"/>
                  <a:ext cx="40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9" name="Line 266"/>
                <p:cNvSpPr>
                  <a:spLocks noChangeShapeType="1"/>
                </p:cNvSpPr>
                <p:nvPr/>
              </p:nvSpPr>
              <p:spPr bwMode="auto">
                <a:xfrm>
                  <a:off x="1792" y="1191"/>
                  <a:ext cx="39" cy="3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0" name="Line 267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1191"/>
                  <a:ext cx="39" cy="3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1" name="Line 268"/>
                <p:cNvSpPr>
                  <a:spLocks noChangeShapeType="1"/>
                </p:cNvSpPr>
                <p:nvPr/>
              </p:nvSpPr>
              <p:spPr bwMode="auto">
                <a:xfrm>
                  <a:off x="1792" y="1191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2" name="Line 269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1191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3" name="Line 270"/>
                <p:cNvSpPr>
                  <a:spLocks noChangeShapeType="1"/>
                </p:cNvSpPr>
                <p:nvPr/>
              </p:nvSpPr>
              <p:spPr bwMode="auto">
                <a:xfrm>
                  <a:off x="1792" y="1191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4" name="Line 271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1191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5" name="Line 272"/>
                <p:cNvSpPr>
                  <a:spLocks noChangeShapeType="1"/>
                </p:cNvSpPr>
                <p:nvPr/>
              </p:nvSpPr>
              <p:spPr bwMode="auto">
                <a:xfrm>
                  <a:off x="1792" y="1191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6" name="Line 273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1191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7" name="Line 274"/>
                <p:cNvSpPr>
                  <a:spLocks noChangeShapeType="1"/>
                </p:cNvSpPr>
                <p:nvPr/>
              </p:nvSpPr>
              <p:spPr bwMode="auto">
                <a:xfrm flipV="1">
                  <a:off x="1604" y="1785"/>
                  <a:ext cx="45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8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1647" y="1757"/>
                  <a:ext cx="31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9" name="Line 276"/>
                <p:cNvSpPr>
                  <a:spLocks noChangeShapeType="1"/>
                </p:cNvSpPr>
                <p:nvPr/>
              </p:nvSpPr>
              <p:spPr bwMode="auto">
                <a:xfrm flipH="1">
                  <a:off x="1634" y="1757"/>
                  <a:ext cx="44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0" name="Line 277"/>
                <p:cNvSpPr>
                  <a:spLocks noChangeShapeType="1"/>
                </p:cNvSpPr>
                <p:nvPr/>
              </p:nvSpPr>
              <p:spPr bwMode="auto">
                <a:xfrm>
                  <a:off x="1634" y="1787"/>
                  <a:ext cx="13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1" name="Line 278"/>
                <p:cNvSpPr>
                  <a:spLocks noChangeShapeType="1"/>
                </p:cNvSpPr>
                <p:nvPr/>
              </p:nvSpPr>
              <p:spPr bwMode="auto">
                <a:xfrm flipH="1" flipV="1">
                  <a:off x="1646" y="1798"/>
                  <a:ext cx="1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2" name="Line 279"/>
                <p:cNvSpPr>
                  <a:spLocks noChangeShapeType="1"/>
                </p:cNvSpPr>
                <p:nvPr/>
              </p:nvSpPr>
              <p:spPr bwMode="auto">
                <a:xfrm flipV="1">
                  <a:off x="1646" y="1757"/>
                  <a:ext cx="32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3" name="Line 280"/>
                <p:cNvSpPr>
                  <a:spLocks noChangeShapeType="1"/>
                </p:cNvSpPr>
                <p:nvPr/>
              </p:nvSpPr>
              <p:spPr bwMode="auto">
                <a:xfrm flipH="1">
                  <a:off x="1644" y="1757"/>
                  <a:ext cx="34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4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1644" y="1757"/>
                  <a:ext cx="34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5" name="Line 282"/>
                <p:cNvSpPr>
                  <a:spLocks noChangeShapeType="1"/>
                </p:cNvSpPr>
                <p:nvPr/>
              </p:nvSpPr>
              <p:spPr bwMode="auto">
                <a:xfrm flipH="1">
                  <a:off x="1643" y="1757"/>
                  <a:ext cx="35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6" name="Line 283"/>
                <p:cNvSpPr>
                  <a:spLocks noChangeShapeType="1"/>
                </p:cNvSpPr>
                <p:nvPr/>
              </p:nvSpPr>
              <p:spPr bwMode="auto">
                <a:xfrm flipV="1">
                  <a:off x="1643" y="1757"/>
                  <a:ext cx="35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7" name="Line 284"/>
                <p:cNvSpPr>
                  <a:spLocks noChangeShapeType="1"/>
                </p:cNvSpPr>
                <p:nvPr/>
              </p:nvSpPr>
              <p:spPr bwMode="auto">
                <a:xfrm flipH="1">
                  <a:off x="1642" y="1757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8" name="Line 285"/>
                <p:cNvSpPr>
                  <a:spLocks noChangeShapeType="1"/>
                </p:cNvSpPr>
                <p:nvPr/>
              </p:nvSpPr>
              <p:spPr bwMode="auto">
                <a:xfrm flipV="1">
                  <a:off x="1642" y="1757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9" name="Line 286"/>
                <p:cNvSpPr>
                  <a:spLocks noChangeShapeType="1"/>
                </p:cNvSpPr>
                <p:nvPr/>
              </p:nvSpPr>
              <p:spPr bwMode="auto">
                <a:xfrm flipH="1">
                  <a:off x="1641" y="1757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0" name="Line 287"/>
                <p:cNvSpPr>
                  <a:spLocks noChangeShapeType="1"/>
                </p:cNvSpPr>
                <p:nvPr/>
              </p:nvSpPr>
              <p:spPr bwMode="auto">
                <a:xfrm flipV="1">
                  <a:off x="1641" y="1757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1" name="Line 288"/>
                <p:cNvSpPr>
                  <a:spLocks noChangeShapeType="1"/>
                </p:cNvSpPr>
                <p:nvPr/>
              </p:nvSpPr>
              <p:spPr bwMode="auto">
                <a:xfrm flipH="1">
                  <a:off x="1640" y="1757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2" name="Line 289"/>
                <p:cNvSpPr>
                  <a:spLocks noChangeShapeType="1"/>
                </p:cNvSpPr>
                <p:nvPr/>
              </p:nvSpPr>
              <p:spPr bwMode="auto">
                <a:xfrm flipV="1">
                  <a:off x="1640" y="1757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3" name="Line 290"/>
                <p:cNvSpPr>
                  <a:spLocks noChangeShapeType="1"/>
                </p:cNvSpPr>
                <p:nvPr/>
              </p:nvSpPr>
              <p:spPr bwMode="auto">
                <a:xfrm flipH="1">
                  <a:off x="1639" y="1757"/>
                  <a:ext cx="39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4" name="Line 291"/>
                <p:cNvSpPr>
                  <a:spLocks noChangeShapeType="1"/>
                </p:cNvSpPr>
                <p:nvPr/>
              </p:nvSpPr>
              <p:spPr bwMode="auto">
                <a:xfrm flipV="1">
                  <a:off x="1639" y="1757"/>
                  <a:ext cx="39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5" name="Line 292"/>
                <p:cNvSpPr>
                  <a:spLocks noChangeShapeType="1"/>
                </p:cNvSpPr>
                <p:nvPr/>
              </p:nvSpPr>
              <p:spPr bwMode="auto">
                <a:xfrm flipH="1">
                  <a:off x="1637" y="1757"/>
                  <a:ext cx="41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6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1637" y="1757"/>
                  <a:ext cx="41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7" name="Line 294"/>
                <p:cNvSpPr>
                  <a:spLocks noChangeShapeType="1"/>
                </p:cNvSpPr>
                <p:nvPr/>
              </p:nvSpPr>
              <p:spPr bwMode="auto">
                <a:xfrm flipH="1">
                  <a:off x="1636" y="1757"/>
                  <a:ext cx="42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8" name="Line 295"/>
                <p:cNvSpPr>
                  <a:spLocks noChangeShapeType="1"/>
                </p:cNvSpPr>
                <p:nvPr/>
              </p:nvSpPr>
              <p:spPr bwMode="auto">
                <a:xfrm flipV="1">
                  <a:off x="1636" y="1757"/>
                  <a:ext cx="42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9" name="Line 296"/>
                <p:cNvSpPr>
                  <a:spLocks noChangeShapeType="1"/>
                </p:cNvSpPr>
                <p:nvPr/>
              </p:nvSpPr>
              <p:spPr bwMode="auto">
                <a:xfrm flipH="1">
                  <a:off x="1635" y="1757"/>
                  <a:ext cx="43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0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1635" y="1757"/>
                  <a:ext cx="43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1" name="Line 298"/>
                <p:cNvSpPr>
                  <a:spLocks noChangeShapeType="1"/>
                </p:cNvSpPr>
                <p:nvPr/>
              </p:nvSpPr>
              <p:spPr bwMode="auto">
                <a:xfrm flipH="1" flipV="1">
                  <a:off x="1660" y="2031"/>
                  <a:ext cx="56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2" name="Line 299"/>
                <p:cNvSpPr>
                  <a:spLocks noChangeShapeType="1"/>
                </p:cNvSpPr>
                <p:nvPr/>
              </p:nvSpPr>
              <p:spPr bwMode="auto">
                <a:xfrm flipH="1" flipV="1">
                  <a:off x="1625" y="2011"/>
                  <a:ext cx="50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3" name="Line 300"/>
                <p:cNvSpPr>
                  <a:spLocks noChangeShapeType="1"/>
                </p:cNvSpPr>
                <p:nvPr/>
              </p:nvSpPr>
              <p:spPr bwMode="auto">
                <a:xfrm>
                  <a:off x="1625" y="2011"/>
                  <a:ext cx="41" cy="3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4" name="Line 301"/>
                <p:cNvSpPr>
                  <a:spLocks noChangeShapeType="1"/>
                </p:cNvSpPr>
                <p:nvPr/>
              </p:nvSpPr>
              <p:spPr bwMode="auto">
                <a:xfrm flipV="1">
                  <a:off x="1666" y="2030"/>
                  <a:ext cx="9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5" name="Line 302"/>
                <p:cNvSpPr>
                  <a:spLocks noChangeShapeType="1"/>
                </p:cNvSpPr>
                <p:nvPr/>
              </p:nvSpPr>
              <p:spPr bwMode="auto">
                <a:xfrm flipH="1">
                  <a:off x="1674" y="2030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6" name="Line 303"/>
                <p:cNvSpPr>
                  <a:spLocks noChangeShapeType="1"/>
                </p:cNvSpPr>
                <p:nvPr/>
              </p:nvSpPr>
              <p:spPr bwMode="auto">
                <a:xfrm flipH="1" flipV="1">
                  <a:off x="1625" y="2011"/>
                  <a:ext cx="49" cy="2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7" name="Line 304"/>
                <p:cNvSpPr>
                  <a:spLocks noChangeShapeType="1"/>
                </p:cNvSpPr>
                <p:nvPr/>
              </p:nvSpPr>
              <p:spPr bwMode="auto">
                <a:xfrm>
                  <a:off x="1625" y="2011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8" name="Line 305"/>
                <p:cNvSpPr>
                  <a:spLocks noChangeShapeType="1"/>
                </p:cNvSpPr>
                <p:nvPr/>
              </p:nvSpPr>
              <p:spPr bwMode="auto">
                <a:xfrm flipH="1" flipV="1">
                  <a:off x="1625" y="2011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9" name="Line 306"/>
                <p:cNvSpPr>
                  <a:spLocks noChangeShapeType="1"/>
                </p:cNvSpPr>
                <p:nvPr/>
              </p:nvSpPr>
              <p:spPr bwMode="auto">
                <a:xfrm>
                  <a:off x="1625" y="2011"/>
                  <a:ext cx="47" cy="2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0" name="Line 307"/>
                <p:cNvSpPr>
                  <a:spLocks noChangeShapeType="1"/>
                </p:cNvSpPr>
                <p:nvPr/>
              </p:nvSpPr>
              <p:spPr bwMode="auto">
                <a:xfrm flipH="1" flipV="1">
                  <a:off x="1625" y="2011"/>
                  <a:ext cx="47" cy="2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1" name="Line 308"/>
                <p:cNvSpPr>
                  <a:spLocks noChangeShapeType="1"/>
                </p:cNvSpPr>
                <p:nvPr/>
              </p:nvSpPr>
              <p:spPr bwMode="auto">
                <a:xfrm>
                  <a:off x="1625" y="2011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2" name="Line 309"/>
                <p:cNvSpPr>
                  <a:spLocks noChangeShapeType="1"/>
                </p:cNvSpPr>
                <p:nvPr/>
              </p:nvSpPr>
              <p:spPr bwMode="auto">
                <a:xfrm flipH="1" flipV="1">
                  <a:off x="1625" y="2011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3" name="Line 310"/>
                <p:cNvSpPr>
                  <a:spLocks noChangeShapeType="1"/>
                </p:cNvSpPr>
                <p:nvPr/>
              </p:nvSpPr>
              <p:spPr bwMode="auto">
                <a:xfrm>
                  <a:off x="1625" y="2011"/>
                  <a:ext cx="46" cy="2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4" name="Line 311"/>
                <p:cNvSpPr>
                  <a:spLocks noChangeShapeType="1"/>
                </p:cNvSpPr>
                <p:nvPr/>
              </p:nvSpPr>
              <p:spPr bwMode="auto">
                <a:xfrm flipH="1" flipV="1">
                  <a:off x="1625" y="2011"/>
                  <a:ext cx="46" cy="2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5" name="Line 312"/>
                <p:cNvSpPr>
                  <a:spLocks noChangeShapeType="1"/>
                </p:cNvSpPr>
                <p:nvPr/>
              </p:nvSpPr>
              <p:spPr bwMode="auto">
                <a:xfrm>
                  <a:off x="1625" y="2011"/>
                  <a:ext cx="45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6" name="Line 313"/>
                <p:cNvSpPr>
                  <a:spLocks noChangeShapeType="1"/>
                </p:cNvSpPr>
                <p:nvPr/>
              </p:nvSpPr>
              <p:spPr bwMode="auto">
                <a:xfrm flipH="1" flipV="1">
                  <a:off x="1625" y="2011"/>
                  <a:ext cx="45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7" name="Line 314"/>
                <p:cNvSpPr>
                  <a:spLocks noChangeShapeType="1"/>
                </p:cNvSpPr>
                <p:nvPr/>
              </p:nvSpPr>
              <p:spPr bwMode="auto">
                <a:xfrm>
                  <a:off x="1625" y="2011"/>
                  <a:ext cx="44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8" name="Line 315"/>
                <p:cNvSpPr>
                  <a:spLocks noChangeShapeType="1"/>
                </p:cNvSpPr>
                <p:nvPr/>
              </p:nvSpPr>
              <p:spPr bwMode="auto">
                <a:xfrm flipH="1" flipV="1">
                  <a:off x="1625" y="2011"/>
                  <a:ext cx="44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" name="Line 316"/>
                <p:cNvSpPr>
                  <a:spLocks noChangeShapeType="1"/>
                </p:cNvSpPr>
                <p:nvPr/>
              </p:nvSpPr>
              <p:spPr bwMode="auto">
                <a:xfrm>
                  <a:off x="1625" y="2011"/>
                  <a:ext cx="43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0" name="Line 317"/>
                <p:cNvSpPr>
                  <a:spLocks noChangeShapeType="1"/>
                </p:cNvSpPr>
                <p:nvPr/>
              </p:nvSpPr>
              <p:spPr bwMode="auto">
                <a:xfrm flipH="1" flipV="1">
                  <a:off x="1625" y="2011"/>
                  <a:ext cx="43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1" name="Line 318"/>
                <p:cNvSpPr>
                  <a:spLocks noChangeShapeType="1"/>
                </p:cNvSpPr>
                <p:nvPr/>
              </p:nvSpPr>
              <p:spPr bwMode="auto">
                <a:xfrm>
                  <a:off x="1625" y="2011"/>
                  <a:ext cx="42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2" name="Line 319"/>
                <p:cNvSpPr>
                  <a:spLocks noChangeShapeType="1"/>
                </p:cNvSpPr>
                <p:nvPr/>
              </p:nvSpPr>
              <p:spPr bwMode="auto">
                <a:xfrm flipH="1" flipV="1">
                  <a:off x="1625" y="2011"/>
                  <a:ext cx="42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3" name="Line 320"/>
                <p:cNvSpPr>
                  <a:spLocks noChangeShapeType="1"/>
                </p:cNvSpPr>
                <p:nvPr/>
              </p:nvSpPr>
              <p:spPr bwMode="auto">
                <a:xfrm>
                  <a:off x="1625" y="2011"/>
                  <a:ext cx="41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4" name="Line 321"/>
                <p:cNvSpPr>
                  <a:spLocks noChangeShapeType="1"/>
                </p:cNvSpPr>
                <p:nvPr/>
              </p:nvSpPr>
              <p:spPr bwMode="auto">
                <a:xfrm flipH="1" flipV="1">
                  <a:off x="1625" y="2011"/>
                  <a:ext cx="41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5" name="Line 322"/>
                <p:cNvSpPr>
                  <a:spLocks noChangeShapeType="1"/>
                </p:cNvSpPr>
                <p:nvPr/>
              </p:nvSpPr>
              <p:spPr bwMode="auto">
                <a:xfrm flipH="1" flipV="1">
                  <a:off x="1645" y="1902"/>
                  <a:ext cx="9" cy="6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6" name="Line 323"/>
                <p:cNvSpPr>
                  <a:spLocks noChangeShapeType="1"/>
                </p:cNvSpPr>
                <p:nvPr/>
              </p:nvSpPr>
              <p:spPr bwMode="auto">
                <a:xfrm flipH="1" flipV="1">
                  <a:off x="1641" y="1865"/>
                  <a:ext cx="15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7" name="Line 324"/>
                <p:cNvSpPr>
                  <a:spLocks noChangeShapeType="1"/>
                </p:cNvSpPr>
                <p:nvPr/>
              </p:nvSpPr>
              <p:spPr bwMode="auto">
                <a:xfrm flipH="1">
                  <a:off x="1639" y="1865"/>
                  <a:ext cx="2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8" name="Line 325"/>
                <p:cNvSpPr>
                  <a:spLocks noChangeShapeType="1"/>
                </p:cNvSpPr>
                <p:nvPr/>
              </p:nvSpPr>
              <p:spPr bwMode="auto">
                <a:xfrm flipV="1">
                  <a:off x="1639" y="1915"/>
                  <a:ext cx="17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9" name="Line 326"/>
                <p:cNvSpPr>
                  <a:spLocks noChangeShapeType="1"/>
                </p:cNvSpPr>
                <p:nvPr/>
              </p:nvSpPr>
              <p:spPr bwMode="auto">
                <a:xfrm flipH="1">
                  <a:off x="1654" y="1915"/>
                  <a:ext cx="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0" name="Line 327"/>
                <p:cNvSpPr>
                  <a:spLocks noChangeShapeType="1"/>
                </p:cNvSpPr>
                <p:nvPr/>
              </p:nvSpPr>
              <p:spPr bwMode="auto">
                <a:xfrm flipH="1" flipV="1">
                  <a:off x="1641" y="1865"/>
                  <a:ext cx="13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1" name="Line 328"/>
                <p:cNvSpPr>
                  <a:spLocks noChangeShapeType="1"/>
                </p:cNvSpPr>
                <p:nvPr/>
              </p:nvSpPr>
              <p:spPr bwMode="auto">
                <a:xfrm>
                  <a:off x="1641" y="1865"/>
                  <a:ext cx="12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2" name="Line 329"/>
                <p:cNvSpPr>
                  <a:spLocks noChangeShapeType="1"/>
                </p:cNvSpPr>
                <p:nvPr/>
              </p:nvSpPr>
              <p:spPr bwMode="auto">
                <a:xfrm flipH="1" flipV="1">
                  <a:off x="1641" y="1865"/>
                  <a:ext cx="12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3" name="Line 330"/>
                <p:cNvSpPr>
                  <a:spLocks noChangeShapeType="1"/>
                </p:cNvSpPr>
                <p:nvPr/>
              </p:nvSpPr>
              <p:spPr bwMode="auto">
                <a:xfrm>
                  <a:off x="1641" y="1865"/>
                  <a:ext cx="10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4" name="Line 331"/>
                <p:cNvSpPr>
                  <a:spLocks noChangeShapeType="1"/>
                </p:cNvSpPr>
                <p:nvPr/>
              </p:nvSpPr>
              <p:spPr bwMode="auto">
                <a:xfrm flipH="1" flipV="1">
                  <a:off x="1641" y="1865"/>
                  <a:ext cx="10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5" name="Line 332"/>
                <p:cNvSpPr>
                  <a:spLocks noChangeShapeType="1"/>
                </p:cNvSpPr>
                <p:nvPr/>
              </p:nvSpPr>
              <p:spPr bwMode="auto">
                <a:xfrm>
                  <a:off x="1641" y="1865"/>
                  <a:ext cx="8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6" name="Line 333"/>
                <p:cNvSpPr>
                  <a:spLocks noChangeShapeType="1"/>
                </p:cNvSpPr>
                <p:nvPr/>
              </p:nvSpPr>
              <p:spPr bwMode="auto">
                <a:xfrm flipH="1" flipV="1">
                  <a:off x="1641" y="1865"/>
                  <a:ext cx="8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7" name="Line 334"/>
                <p:cNvSpPr>
                  <a:spLocks noChangeShapeType="1"/>
                </p:cNvSpPr>
                <p:nvPr/>
              </p:nvSpPr>
              <p:spPr bwMode="auto">
                <a:xfrm>
                  <a:off x="1641" y="1865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8" name="Line 335"/>
                <p:cNvSpPr>
                  <a:spLocks noChangeShapeType="1"/>
                </p:cNvSpPr>
                <p:nvPr/>
              </p:nvSpPr>
              <p:spPr bwMode="auto">
                <a:xfrm flipH="1" flipV="1">
                  <a:off x="1641" y="1865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9" name="Line 336"/>
                <p:cNvSpPr>
                  <a:spLocks noChangeShapeType="1"/>
                </p:cNvSpPr>
                <p:nvPr/>
              </p:nvSpPr>
              <p:spPr bwMode="auto">
                <a:xfrm>
                  <a:off x="1641" y="1865"/>
                  <a:ext cx="5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0" name="Line 337"/>
                <p:cNvSpPr>
                  <a:spLocks noChangeShapeType="1"/>
                </p:cNvSpPr>
                <p:nvPr/>
              </p:nvSpPr>
              <p:spPr bwMode="auto">
                <a:xfrm flipH="1" flipV="1">
                  <a:off x="1641" y="1865"/>
                  <a:ext cx="5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1" name="Line 338"/>
                <p:cNvSpPr>
                  <a:spLocks noChangeShapeType="1"/>
                </p:cNvSpPr>
                <p:nvPr/>
              </p:nvSpPr>
              <p:spPr bwMode="auto">
                <a:xfrm>
                  <a:off x="1641" y="1865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2" name="Line 339"/>
                <p:cNvSpPr>
                  <a:spLocks noChangeShapeType="1"/>
                </p:cNvSpPr>
                <p:nvPr/>
              </p:nvSpPr>
              <p:spPr bwMode="auto">
                <a:xfrm flipH="1" flipV="1">
                  <a:off x="1641" y="1865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3" name="Line 340"/>
                <p:cNvSpPr>
                  <a:spLocks noChangeShapeType="1"/>
                </p:cNvSpPr>
                <p:nvPr/>
              </p:nvSpPr>
              <p:spPr bwMode="auto">
                <a:xfrm>
                  <a:off x="1641" y="1865"/>
                  <a:ext cx="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4" name="Line 341"/>
                <p:cNvSpPr>
                  <a:spLocks noChangeShapeType="1"/>
                </p:cNvSpPr>
                <p:nvPr/>
              </p:nvSpPr>
              <p:spPr bwMode="auto">
                <a:xfrm flipH="1" flipV="1">
                  <a:off x="1641" y="1865"/>
                  <a:ext cx="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5" name="Line 342"/>
                <p:cNvSpPr>
                  <a:spLocks noChangeShapeType="1"/>
                </p:cNvSpPr>
                <p:nvPr/>
              </p:nvSpPr>
              <p:spPr bwMode="auto">
                <a:xfrm>
                  <a:off x="1641" y="1865"/>
                  <a:ext cx="1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6" name="Line 343"/>
                <p:cNvSpPr>
                  <a:spLocks noChangeShapeType="1"/>
                </p:cNvSpPr>
                <p:nvPr/>
              </p:nvSpPr>
              <p:spPr bwMode="auto">
                <a:xfrm flipH="1" flipV="1">
                  <a:off x="1641" y="1865"/>
                  <a:ext cx="1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7" name="Line 344"/>
                <p:cNvSpPr>
                  <a:spLocks noChangeShapeType="1"/>
                </p:cNvSpPr>
                <p:nvPr/>
              </p:nvSpPr>
              <p:spPr bwMode="auto">
                <a:xfrm flipH="1">
                  <a:off x="1640" y="1865"/>
                  <a:ext cx="1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8" name="Line 345"/>
                <p:cNvSpPr>
                  <a:spLocks noChangeShapeType="1"/>
                </p:cNvSpPr>
                <p:nvPr/>
              </p:nvSpPr>
              <p:spPr bwMode="auto">
                <a:xfrm flipV="1">
                  <a:off x="1640" y="1865"/>
                  <a:ext cx="1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9" name="Line 346"/>
                <p:cNvSpPr>
                  <a:spLocks noChangeShapeType="1"/>
                </p:cNvSpPr>
                <p:nvPr/>
              </p:nvSpPr>
              <p:spPr bwMode="auto">
                <a:xfrm flipH="1">
                  <a:off x="1756" y="1312"/>
                  <a:ext cx="58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0" name="Line 347"/>
                <p:cNvSpPr>
                  <a:spLocks noChangeShapeType="1"/>
                </p:cNvSpPr>
                <p:nvPr/>
              </p:nvSpPr>
              <p:spPr bwMode="auto">
                <a:xfrm flipH="1">
                  <a:off x="1714" y="1318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1" name="Line 348"/>
                <p:cNvSpPr>
                  <a:spLocks noChangeShapeType="1"/>
                </p:cNvSpPr>
                <p:nvPr/>
              </p:nvSpPr>
              <p:spPr bwMode="auto">
                <a:xfrm flipV="1">
                  <a:off x="1714" y="1335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2" name="Line 349"/>
                <p:cNvSpPr>
                  <a:spLocks noChangeShapeType="1"/>
                </p:cNvSpPr>
                <p:nvPr/>
              </p:nvSpPr>
              <p:spPr bwMode="auto">
                <a:xfrm flipH="1" flipV="1">
                  <a:off x="1762" y="1318"/>
                  <a:ext cx="4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3" name="Line 350"/>
                <p:cNvSpPr>
                  <a:spLocks noChangeShapeType="1"/>
                </p:cNvSpPr>
                <p:nvPr/>
              </p:nvSpPr>
              <p:spPr bwMode="auto">
                <a:xfrm>
                  <a:off x="1762" y="1318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4" name="Line 351"/>
                <p:cNvSpPr>
                  <a:spLocks noChangeShapeType="1"/>
                </p:cNvSpPr>
                <p:nvPr/>
              </p:nvSpPr>
              <p:spPr bwMode="auto">
                <a:xfrm flipH="1">
                  <a:off x="1714" y="1319"/>
                  <a:ext cx="48" cy="2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5" name="Line 352"/>
                <p:cNvSpPr>
                  <a:spLocks noChangeShapeType="1"/>
                </p:cNvSpPr>
                <p:nvPr/>
              </p:nvSpPr>
              <p:spPr bwMode="auto">
                <a:xfrm flipV="1">
                  <a:off x="1714" y="1321"/>
                  <a:ext cx="48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6" name="Line 353"/>
                <p:cNvSpPr>
                  <a:spLocks noChangeShapeType="1"/>
                </p:cNvSpPr>
                <p:nvPr/>
              </p:nvSpPr>
              <p:spPr bwMode="auto">
                <a:xfrm flipH="1">
                  <a:off x="1714" y="1321"/>
                  <a:ext cx="48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7" name="Line 354"/>
                <p:cNvSpPr>
                  <a:spLocks noChangeShapeType="1"/>
                </p:cNvSpPr>
                <p:nvPr/>
              </p:nvSpPr>
              <p:spPr bwMode="auto">
                <a:xfrm flipV="1">
                  <a:off x="1714" y="1322"/>
                  <a:ext cx="49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8" name="Line 355"/>
                <p:cNvSpPr>
                  <a:spLocks noChangeShapeType="1"/>
                </p:cNvSpPr>
                <p:nvPr/>
              </p:nvSpPr>
              <p:spPr bwMode="auto">
                <a:xfrm flipH="1">
                  <a:off x="1714" y="1322"/>
                  <a:ext cx="49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9" name="Line 356"/>
                <p:cNvSpPr>
                  <a:spLocks noChangeShapeType="1"/>
                </p:cNvSpPr>
                <p:nvPr/>
              </p:nvSpPr>
              <p:spPr bwMode="auto">
                <a:xfrm flipV="1">
                  <a:off x="1714" y="1324"/>
                  <a:ext cx="49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0" name="Line 357"/>
                <p:cNvSpPr>
                  <a:spLocks noChangeShapeType="1"/>
                </p:cNvSpPr>
                <p:nvPr/>
              </p:nvSpPr>
              <p:spPr bwMode="auto">
                <a:xfrm flipH="1">
                  <a:off x="1714" y="1324"/>
                  <a:ext cx="49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1" name="Line 358"/>
                <p:cNvSpPr>
                  <a:spLocks noChangeShapeType="1"/>
                </p:cNvSpPr>
                <p:nvPr/>
              </p:nvSpPr>
              <p:spPr bwMode="auto">
                <a:xfrm flipV="1">
                  <a:off x="1714" y="1326"/>
                  <a:ext cx="50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2" name="Line 359"/>
                <p:cNvSpPr>
                  <a:spLocks noChangeShapeType="1"/>
                </p:cNvSpPr>
                <p:nvPr/>
              </p:nvSpPr>
              <p:spPr bwMode="auto">
                <a:xfrm flipH="1">
                  <a:off x="1714" y="1326"/>
                  <a:ext cx="50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3" name="Line 360"/>
                <p:cNvSpPr>
                  <a:spLocks noChangeShapeType="1"/>
                </p:cNvSpPr>
                <p:nvPr/>
              </p:nvSpPr>
              <p:spPr bwMode="auto">
                <a:xfrm flipV="1">
                  <a:off x="1714" y="1327"/>
                  <a:ext cx="50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4" name="Line 361"/>
                <p:cNvSpPr>
                  <a:spLocks noChangeShapeType="1"/>
                </p:cNvSpPr>
                <p:nvPr/>
              </p:nvSpPr>
              <p:spPr bwMode="auto">
                <a:xfrm flipH="1">
                  <a:off x="1714" y="1327"/>
                  <a:ext cx="50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5" name="Line 362"/>
                <p:cNvSpPr>
                  <a:spLocks noChangeShapeType="1"/>
                </p:cNvSpPr>
                <p:nvPr/>
              </p:nvSpPr>
              <p:spPr bwMode="auto">
                <a:xfrm flipV="1">
                  <a:off x="1714" y="1329"/>
                  <a:ext cx="50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6" name="Line 363"/>
                <p:cNvSpPr>
                  <a:spLocks noChangeShapeType="1"/>
                </p:cNvSpPr>
                <p:nvPr/>
              </p:nvSpPr>
              <p:spPr bwMode="auto">
                <a:xfrm flipH="1">
                  <a:off x="1714" y="1329"/>
                  <a:ext cx="50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7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1714" y="1330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8" name="Line 365"/>
                <p:cNvSpPr>
                  <a:spLocks noChangeShapeType="1"/>
                </p:cNvSpPr>
                <p:nvPr/>
              </p:nvSpPr>
              <p:spPr bwMode="auto">
                <a:xfrm flipH="1">
                  <a:off x="1714" y="1330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9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1714" y="1332"/>
                  <a:ext cx="51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0" name="Line 367"/>
                <p:cNvSpPr>
                  <a:spLocks noChangeShapeType="1"/>
                </p:cNvSpPr>
                <p:nvPr/>
              </p:nvSpPr>
              <p:spPr bwMode="auto">
                <a:xfrm flipH="1">
                  <a:off x="1714" y="1332"/>
                  <a:ext cx="51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1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1714" y="1334"/>
                  <a:ext cx="52" cy="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2" name="Line 369"/>
                <p:cNvSpPr>
                  <a:spLocks noChangeShapeType="1"/>
                </p:cNvSpPr>
                <p:nvPr/>
              </p:nvSpPr>
              <p:spPr bwMode="auto">
                <a:xfrm flipH="1">
                  <a:off x="1714" y="1334"/>
                  <a:ext cx="52" cy="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3" name="Line 370"/>
                <p:cNvSpPr>
                  <a:spLocks noChangeShapeType="1"/>
                </p:cNvSpPr>
                <p:nvPr/>
              </p:nvSpPr>
              <p:spPr bwMode="auto">
                <a:xfrm flipH="1">
                  <a:off x="1707" y="1385"/>
                  <a:ext cx="24" cy="5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4" name="Line 371"/>
                <p:cNvSpPr>
                  <a:spLocks noChangeShapeType="1"/>
                </p:cNvSpPr>
                <p:nvPr/>
              </p:nvSpPr>
              <p:spPr bwMode="auto">
                <a:xfrm flipH="1">
                  <a:off x="1691" y="1430"/>
                  <a:ext cx="1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5" name="Line 372"/>
                <p:cNvSpPr>
                  <a:spLocks noChangeShapeType="1"/>
                </p:cNvSpPr>
                <p:nvPr/>
              </p:nvSpPr>
              <p:spPr bwMode="auto">
                <a:xfrm flipV="1">
                  <a:off x="1691" y="1437"/>
                  <a:ext cx="28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6" name="Line 373"/>
                <p:cNvSpPr>
                  <a:spLocks noChangeShapeType="1"/>
                </p:cNvSpPr>
                <p:nvPr/>
              </p:nvSpPr>
              <p:spPr bwMode="auto">
                <a:xfrm flipH="1" flipV="1">
                  <a:off x="1703" y="1430"/>
                  <a:ext cx="16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7" name="Line 374"/>
                <p:cNvSpPr>
                  <a:spLocks noChangeShapeType="1"/>
                </p:cNvSpPr>
                <p:nvPr/>
              </p:nvSpPr>
              <p:spPr bwMode="auto">
                <a:xfrm>
                  <a:off x="1703" y="1430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8" name="Line 375"/>
                <p:cNvSpPr>
                  <a:spLocks noChangeShapeType="1"/>
                </p:cNvSpPr>
                <p:nvPr/>
              </p:nvSpPr>
              <p:spPr bwMode="auto">
                <a:xfrm flipH="1">
                  <a:off x="1691" y="1431"/>
                  <a:ext cx="13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9" name="Line 376"/>
                <p:cNvSpPr>
                  <a:spLocks noChangeShapeType="1"/>
                </p:cNvSpPr>
                <p:nvPr/>
              </p:nvSpPr>
              <p:spPr bwMode="auto">
                <a:xfrm flipV="1">
                  <a:off x="1691" y="1431"/>
                  <a:ext cx="15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0" name="Line 377"/>
                <p:cNvSpPr>
                  <a:spLocks noChangeShapeType="1"/>
                </p:cNvSpPr>
                <p:nvPr/>
              </p:nvSpPr>
              <p:spPr bwMode="auto">
                <a:xfrm flipH="1">
                  <a:off x="1691" y="1431"/>
                  <a:ext cx="15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1" name="Line 378"/>
                <p:cNvSpPr>
                  <a:spLocks noChangeShapeType="1"/>
                </p:cNvSpPr>
                <p:nvPr/>
              </p:nvSpPr>
              <p:spPr bwMode="auto">
                <a:xfrm flipV="1">
                  <a:off x="1691" y="1432"/>
                  <a:ext cx="17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2" name="Line 379"/>
                <p:cNvSpPr>
                  <a:spLocks noChangeShapeType="1"/>
                </p:cNvSpPr>
                <p:nvPr/>
              </p:nvSpPr>
              <p:spPr bwMode="auto">
                <a:xfrm flipH="1">
                  <a:off x="1691" y="1432"/>
                  <a:ext cx="17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3" name="Line 380"/>
                <p:cNvSpPr>
                  <a:spLocks noChangeShapeType="1"/>
                </p:cNvSpPr>
                <p:nvPr/>
              </p:nvSpPr>
              <p:spPr bwMode="auto">
                <a:xfrm flipV="1">
                  <a:off x="1691" y="1433"/>
                  <a:ext cx="18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4" name="Line 381"/>
                <p:cNvSpPr>
                  <a:spLocks noChangeShapeType="1"/>
                </p:cNvSpPr>
                <p:nvPr/>
              </p:nvSpPr>
              <p:spPr bwMode="auto">
                <a:xfrm flipH="1">
                  <a:off x="1691" y="1433"/>
                  <a:ext cx="18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5" name="Line 382"/>
                <p:cNvSpPr>
                  <a:spLocks noChangeShapeType="1"/>
                </p:cNvSpPr>
                <p:nvPr/>
              </p:nvSpPr>
              <p:spPr bwMode="auto">
                <a:xfrm flipV="1">
                  <a:off x="1691" y="1434"/>
                  <a:ext cx="19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6" name="Line 383"/>
                <p:cNvSpPr>
                  <a:spLocks noChangeShapeType="1"/>
                </p:cNvSpPr>
                <p:nvPr/>
              </p:nvSpPr>
              <p:spPr bwMode="auto">
                <a:xfrm flipH="1">
                  <a:off x="1691" y="1434"/>
                  <a:ext cx="19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7" name="Line 384"/>
                <p:cNvSpPr>
                  <a:spLocks noChangeShapeType="1"/>
                </p:cNvSpPr>
                <p:nvPr/>
              </p:nvSpPr>
              <p:spPr bwMode="auto">
                <a:xfrm flipV="1">
                  <a:off x="1691" y="1434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8" name="Line 385"/>
                <p:cNvSpPr>
                  <a:spLocks noChangeShapeType="1"/>
                </p:cNvSpPr>
                <p:nvPr/>
              </p:nvSpPr>
              <p:spPr bwMode="auto">
                <a:xfrm flipH="1">
                  <a:off x="1691" y="1434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9" name="Line 386"/>
                <p:cNvSpPr>
                  <a:spLocks noChangeShapeType="1"/>
                </p:cNvSpPr>
                <p:nvPr/>
              </p:nvSpPr>
              <p:spPr bwMode="auto">
                <a:xfrm flipV="1">
                  <a:off x="1691" y="1435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0" name="Line 387"/>
                <p:cNvSpPr>
                  <a:spLocks noChangeShapeType="1"/>
                </p:cNvSpPr>
                <p:nvPr/>
              </p:nvSpPr>
              <p:spPr bwMode="auto">
                <a:xfrm flipH="1">
                  <a:off x="1691" y="1435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1" name="Line 388"/>
                <p:cNvSpPr>
                  <a:spLocks noChangeShapeType="1"/>
                </p:cNvSpPr>
                <p:nvPr/>
              </p:nvSpPr>
              <p:spPr bwMode="auto">
                <a:xfrm flipV="1">
                  <a:off x="1691" y="1435"/>
                  <a:ext cx="24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2" name="Line 389"/>
                <p:cNvSpPr>
                  <a:spLocks noChangeShapeType="1"/>
                </p:cNvSpPr>
                <p:nvPr/>
              </p:nvSpPr>
              <p:spPr bwMode="auto">
                <a:xfrm flipH="1">
                  <a:off x="1691" y="1435"/>
                  <a:ext cx="24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3" name="Line 390"/>
                <p:cNvSpPr>
                  <a:spLocks noChangeShapeType="1"/>
                </p:cNvSpPr>
                <p:nvPr/>
              </p:nvSpPr>
              <p:spPr bwMode="auto">
                <a:xfrm flipV="1">
                  <a:off x="1691" y="1436"/>
                  <a:ext cx="26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4" name="Line 391"/>
                <p:cNvSpPr>
                  <a:spLocks noChangeShapeType="1"/>
                </p:cNvSpPr>
                <p:nvPr/>
              </p:nvSpPr>
              <p:spPr bwMode="auto">
                <a:xfrm flipH="1">
                  <a:off x="1691" y="1436"/>
                  <a:ext cx="26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5" name="Line 392"/>
                <p:cNvSpPr>
                  <a:spLocks noChangeShapeType="1"/>
                </p:cNvSpPr>
                <p:nvPr/>
              </p:nvSpPr>
              <p:spPr bwMode="auto">
                <a:xfrm flipV="1">
                  <a:off x="1691" y="1437"/>
                  <a:ext cx="27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6" name="Line 393"/>
                <p:cNvSpPr>
                  <a:spLocks noChangeShapeType="1"/>
                </p:cNvSpPr>
                <p:nvPr/>
              </p:nvSpPr>
              <p:spPr bwMode="auto">
                <a:xfrm flipH="1">
                  <a:off x="1691" y="1437"/>
                  <a:ext cx="27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7" name="Line 394"/>
                <p:cNvSpPr>
                  <a:spLocks noChangeShapeType="1"/>
                </p:cNvSpPr>
                <p:nvPr/>
              </p:nvSpPr>
              <p:spPr bwMode="auto">
                <a:xfrm>
                  <a:off x="1646" y="1506"/>
                  <a:ext cx="30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8" name="Line 395"/>
                <p:cNvSpPr>
                  <a:spLocks noChangeShapeType="1"/>
                </p:cNvSpPr>
                <p:nvPr/>
              </p:nvSpPr>
              <p:spPr bwMode="auto">
                <a:xfrm>
                  <a:off x="1665" y="1555"/>
                  <a:ext cx="33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9" name="Line 396"/>
                <p:cNvSpPr>
                  <a:spLocks noChangeShapeType="1"/>
                </p:cNvSpPr>
                <p:nvPr/>
              </p:nvSpPr>
              <p:spPr bwMode="auto">
                <a:xfrm flipH="1" flipV="1">
                  <a:off x="1680" y="1546"/>
                  <a:ext cx="18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0" name="Line 397"/>
                <p:cNvSpPr>
                  <a:spLocks noChangeShapeType="1"/>
                </p:cNvSpPr>
                <p:nvPr/>
              </p:nvSpPr>
              <p:spPr bwMode="auto">
                <a:xfrm flipH="1">
                  <a:off x="1665" y="1546"/>
                  <a:ext cx="15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1" name="Line 398"/>
                <p:cNvSpPr>
                  <a:spLocks noChangeShapeType="1"/>
                </p:cNvSpPr>
                <p:nvPr/>
              </p:nvSpPr>
              <p:spPr bwMode="auto">
                <a:xfrm flipV="1">
                  <a:off x="1665" y="1554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2" name="Line 399"/>
                <p:cNvSpPr>
                  <a:spLocks noChangeShapeType="1"/>
                </p:cNvSpPr>
                <p:nvPr/>
              </p:nvSpPr>
              <p:spPr bwMode="auto">
                <a:xfrm>
                  <a:off x="1666" y="1554"/>
                  <a:ext cx="32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3" name="Line 400"/>
                <p:cNvSpPr>
                  <a:spLocks noChangeShapeType="1"/>
                </p:cNvSpPr>
                <p:nvPr/>
              </p:nvSpPr>
              <p:spPr bwMode="auto">
                <a:xfrm flipH="1" flipV="1">
                  <a:off x="1667" y="1554"/>
                  <a:ext cx="31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4" name="Line 401"/>
                <p:cNvSpPr>
                  <a:spLocks noChangeShapeType="1"/>
                </p:cNvSpPr>
                <p:nvPr/>
              </p:nvSpPr>
              <p:spPr bwMode="auto">
                <a:xfrm>
                  <a:off x="1667" y="1554"/>
                  <a:ext cx="31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5" name="Line 402"/>
                <p:cNvSpPr>
                  <a:spLocks noChangeShapeType="1"/>
                </p:cNvSpPr>
                <p:nvPr/>
              </p:nvSpPr>
              <p:spPr bwMode="auto">
                <a:xfrm flipH="1" flipV="1">
                  <a:off x="1669" y="1553"/>
                  <a:ext cx="29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6" name="Line 403"/>
                <p:cNvSpPr>
                  <a:spLocks noChangeShapeType="1"/>
                </p:cNvSpPr>
                <p:nvPr/>
              </p:nvSpPr>
              <p:spPr bwMode="auto">
                <a:xfrm>
                  <a:off x="1669" y="1553"/>
                  <a:ext cx="29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7" name="Line 404"/>
                <p:cNvSpPr>
                  <a:spLocks noChangeShapeType="1"/>
                </p:cNvSpPr>
                <p:nvPr/>
              </p:nvSpPr>
              <p:spPr bwMode="auto">
                <a:xfrm flipH="1" flipV="1">
                  <a:off x="1670" y="1552"/>
                  <a:ext cx="28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8" name="Line 405"/>
                <p:cNvSpPr>
                  <a:spLocks noChangeShapeType="1"/>
                </p:cNvSpPr>
                <p:nvPr/>
              </p:nvSpPr>
              <p:spPr bwMode="auto">
                <a:xfrm>
                  <a:off x="1670" y="1552"/>
                  <a:ext cx="28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9" name="Line 406"/>
                <p:cNvSpPr>
                  <a:spLocks noChangeShapeType="1"/>
                </p:cNvSpPr>
                <p:nvPr/>
              </p:nvSpPr>
              <p:spPr bwMode="auto">
                <a:xfrm flipH="1" flipV="1">
                  <a:off x="1672" y="1551"/>
                  <a:ext cx="26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" name="Group 407"/>
              <p:cNvGrpSpPr>
                <a:grpSpLocks/>
              </p:cNvGrpSpPr>
              <p:nvPr/>
            </p:nvGrpSpPr>
            <p:grpSpPr bwMode="auto">
              <a:xfrm>
                <a:off x="1598" y="1547"/>
                <a:ext cx="781" cy="1181"/>
                <a:chOff x="1598" y="1547"/>
                <a:chExt cx="781" cy="1181"/>
              </a:xfrm>
            </p:grpSpPr>
            <p:sp>
              <p:nvSpPr>
                <p:cNvPr id="730" name="Line 408"/>
                <p:cNvSpPr>
                  <a:spLocks noChangeShapeType="1"/>
                </p:cNvSpPr>
                <p:nvPr/>
              </p:nvSpPr>
              <p:spPr bwMode="auto">
                <a:xfrm>
                  <a:off x="1672" y="1551"/>
                  <a:ext cx="26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1" name="Line 409"/>
                <p:cNvSpPr>
                  <a:spLocks noChangeShapeType="1"/>
                </p:cNvSpPr>
                <p:nvPr/>
              </p:nvSpPr>
              <p:spPr bwMode="auto">
                <a:xfrm flipH="1" flipV="1">
                  <a:off x="1673" y="1550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2" name="Line 410"/>
                <p:cNvSpPr>
                  <a:spLocks noChangeShapeType="1"/>
                </p:cNvSpPr>
                <p:nvPr/>
              </p:nvSpPr>
              <p:spPr bwMode="auto">
                <a:xfrm>
                  <a:off x="1673" y="1550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3" name="Line 411"/>
                <p:cNvSpPr>
                  <a:spLocks noChangeShapeType="1"/>
                </p:cNvSpPr>
                <p:nvPr/>
              </p:nvSpPr>
              <p:spPr bwMode="auto">
                <a:xfrm flipH="1" flipV="1">
                  <a:off x="1674" y="1549"/>
                  <a:ext cx="24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4" name="Line 412"/>
                <p:cNvSpPr>
                  <a:spLocks noChangeShapeType="1"/>
                </p:cNvSpPr>
                <p:nvPr/>
              </p:nvSpPr>
              <p:spPr bwMode="auto">
                <a:xfrm>
                  <a:off x="1674" y="1549"/>
                  <a:ext cx="24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5" name="Line 413"/>
                <p:cNvSpPr>
                  <a:spLocks noChangeShapeType="1"/>
                </p:cNvSpPr>
                <p:nvPr/>
              </p:nvSpPr>
              <p:spPr bwMode="auto">
                <a:xfrm flipH="1" flipV="1">
                  <a:off x="1676" y="1548"/>
                  <a:ext cx="22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6" name="Line 414"/>
                <p:cNvSpPr>
                  <a:spLocks noChangeShapeType="1"/>
                </p:cNvSpPr>
                <p:nvPr/>
              </p:nvSpPr>
              <p:spPr bwMode="auto">
                <a:xfrm>
                  <a:off x="1676" y="1548"/>
                  <a:ext cx="22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7" name="Line 415"/>
                <p:cNvSpPr>
                  <a:spLocks noChangeShapeType="1"/>
                </p:cNvSpPr>
                <p:nvPr/>
              </p:nvSpPr>
              <p:spPr bwMode="auto">
                <a:xfrm flipH="1" flipV="1">
                  <a:off x="1677" y="1548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8" name="Line 416"/>
                <p:cNvSpPr>
                  <a:spLocks noChangeShapeType="1"/>
                </p:cNvSpPr>
                <p:nvPr/>
              </p:nvSpPr>
              <p:spPr bwMode="auto">
                <a:xfrm>
                  <a:off x="1677" y="1548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9" name="Line 417"/>
                <p:cNvSpPr>
                  <a:spLocks noChangeShapeType="1"/>
                </p:cNvSpPr>
                <p:nvPr/>
              </p:nvSpPr>
              <p:spPr bwMode="auto">
                <a:xfrm flipH="1" flipV="1">
                  <a:off x="1679" y="1547"/>
                  <a:ext cx="19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0" name="Line 418"/>
                <p:cNvSpPr>
                  <a:spLocks noChangeShapeType="1"/>
                </p:cNvSpPr>
                <p:nvPr/>
              </p:nvSpPr>
              <p:spPr bwMode="auto">
                <a:xfrm>
                  <a:off x="1679" y="1547"/>
                  <a:ext cx="19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1" name="Line 419"/>
                <p:cNvSpPr>
                  <a:spLocks noChangeShapeType="1"/>
                </p:cNvSpPr>
                <p:nvPr/>
              </p:nvSpPr>
              <p:spPr bwMode="auto">
                <a:xfrm>
                  <a:off x="1598" y="1664"/>
                  <a:ext cx="66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2" name="Line 420"/>
                <p:cNvSpPr>
                  <a:spLocks noChangeShapeType="1"/>
                </p:cNvSpPr>
                <p:nvPr/>
              </p:nvSpPr>
              <p:spPr bwMode="auto">
                <a:xfrm flipV="1">
                  <a:off x="1648" y="1677"/>
                  <a:ext cx="53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3" name="Line 421"/>
                <p:cNvSpPr>
                  <a:spLocks noChangeShapeType="1"/>
                </p:cNvSpPr>
                <p:nvPr/>
              </p:nvSpPr>
              <p:spPr bwMode="auto">
                <a:xfrm flipH="1" flipV="1">
                  <a:off x="1651" y="1662"/>
                  <a:ext cx="50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4" name="Line 422"/>
                <p:cNvSpPr>
                  <a:spLocks noChangeShapeType="1"/>
                </p:cNvSpPr>
                <p:nvPr/>
              </p:nvSpPr>
              <p:spPr bwMode="auto">
                <a:xfrm flipH="1">
                  <a:off x="1648" y="1662"/>
                  <a:ext cx="3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5" name="Line 423"/>
                <p:cNvSpPr>
                  <a:spLocks noChangeShapeType="1"/>
                </p:cNvSpPr>
                <p:nvPr/>
              </p:nvSpPr>
              <p:spPr bwMode="auto">
                <a:xfrm flipV="1">
                  <a:off x="1648" y="1678"/>
                  <a:ext cx="1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6" name="Line 424"/>
                <p:cNvSpPr>
                  <a:spLocks noChangeShapeType="1"/>
                </p:cNvSpPr>
                <p:nvPr/>
              </p:nvSpPr>
              <p:spPr bwMode="auto">
                <a:xfrm flipV="1">
                  <a:off x="1648" y="1677"/>
                  <a:ext cx="53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7" name="Line 425"/>
                <p:cNvSpPr>
                  <a:spLocks noChangeShapeType="1"/>
                </p:cNvSpPr>
                <p:nvPr/>
              </p:nvSpPr>
              <p:spPr bwMode="auto">
                <a:xfrm flipH="1" flipV="1">
                  <a:off x="1649" y="1676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8" name="Line 426"/>
                <p:cNvSpPr>
                  <a:spLocks noChangeShapeType="1"/>
                </p:cNvSpPr>
                <p:nvPr/>
              </p:nvSpPr>
              <p:spPr bwMode="auto">
                <a:xfrm>
                  <a:off x="1649" y="1676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9" name="Line 427"/>
                <p:cNvSpPr>
                  <a:spLocks noChangeShapeType="1"/>
                </p:cNvSpPr>
                <p:nvPr/>
              </p:nvSpPr>
              <p:spPr bwMode="auto">
                <a:xfrm flipH="1" flipV="1">
                  <a:off x="1649" y="1675"/>
                  <a:ext cx="5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0" name="Line 428"/>
                <p:cNvSpPr>
                  <a:spLocks noChangeShapeType="1"/>
                </p:cNvSpPr>
                <p:nvPr/>
              </p:nvSpPr>
              <p:spPr bwMode="auto">
                <a:xfrm>
                  <a:off x="1649" y="1675"/>
                  <a:ext cx="5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1" name="Line 429"/>
                <p:cNvSpPr>
                  <a:spLocks noChangeShapeType="1"/>
                </p:cNvSpPr>
                <p:nvPr/>
              </p:nvSpPr>
              <p:spPr bwMode="auto">
                <a:xfrm flipH="1" flipV="1">
                  <a:off x="1649" y="1673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2" name="Line 430"/>
                <p:cNvSpPr>
                  <a:spLocks noChangeShapeType="1"/>
                </p:cNvSpPr>
                <p:nvPr/>
              </p:nvSpPr>
              <p:spPr bwMode="auto">
                <a:xfrm>
                  <a:off x="1649" y="1673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3" name="Line 431"/>
                <p:cNvSpPr>
                  <a:spLocks noChangeShapeType="1"/>
                </p:cNvSpPr>
                <p:nvPr/>
              </p:nvSpPr>
              <p:spPr bwMode="auto">
                <a:xfrm flipH="1" flipV="1">
                  <a:off x="1649" y="1671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4" name="Line 432"/>
                <p:cNvSpPr>
                  <a:spLocks noChangeShapeType="1"/>
                </p:cNvSpPr>
                <p:nvPr/>
              </p:nvSpPr>
              <p:spPr bwMode="auto">
                <a:xfrm>
                  <a:off x="1649" y="1671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5" name="Line 433"/>
                <p:cNvSpPr>
                  <a:spLocks noChangeShapeType="1"/>
                </p:cNvSpPr>
                <p:nvPr/>
              </p:nvSpPr>
              <p:spPr bwMode="auto">
                <a:xfrm flipH="1" flipV="1">
                  <a:off x="1649" y="1670"/>
                  <a:ext cx="52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6" name="Line 434"/>
                <p:cNvSpPr>
                  <a:spLocks noChangeShapeType="1"/>
                </p:cNvSpPr>
                <p:nvPr/>
              </p:nvSpPr>
              <p:spPr bwMode="auto">
                <a:xfrm>
                  <a:off x="1649" y="1670"/>
                  <a:ext cx="52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7" name="Line 435"/>
                <p:cNvSpPr>
                  <a:spLocks noChangeShapeType="1"/>
                </p:cNvSpPr>
                <p:nvPr/>
              </p:nvSpPr>
              <p:spPr bwMode="auto">
                <a:xfrm flipH="1" flipV="1">
                  <a:off x="1650" y="1668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8" name="Line 436"/>
                <p:cNvSpPr>
                  <a:spLocks noChangeShapeType="1"/>
                </p:cNvSpPr>
                <p:nvPr/>
              </p:nvSpPr>
              <p:spPr bwMode="auto">
                <a:xfrm>
                  <a:off x="1650" y="1668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9" name="Line 437"/>
                <p:cNvSpPr>
                  <a:spLocks noChangeShapeType="1"/>
                </p:cNvSpPr>
                <p:nvPr/>
              </p:nvSpPr>
              <p:spPr bwMode="auto">
                <a:xfrm flipH="1" flipV="1">
                  <a:off x="1650" y="1666"/>
                  <a:ext cx="51" cy="1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0" name="Line 438"/>
                <p:cNvSpPr>
                  <a:spLocks noChangeShapeType="1"/>
                </p:cNvSpPr>
                <p:nvPr/>
              </p:nvSpPr>
              <p:spPr bwMode="auto">
                <a:xfrm>
                  <a:off x="1650" y="1666"/>
                  <a:ext cx="51" cy="1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1" name="Line 439"/>
                <p:cNvSpPr>
                  <a:spLocks noChangeShapeType="1"/>
                </p:cNvSpPr>
                <p:nvPr/>
              </p:nvSpPr>
              <p:spPr bwMode="auto">
                <a:xfrm flipH="1" flipV="1">
                  <a:off x="1650" y="1665"/>
                  <a:ext cx="51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2" name="Line 440"/>
                <p:cNvSpPr>
                  <a:spLocks noChangeShapeType="1"/>
                </p:cNvSpPr>
                <p:nvPr/>
              </p:nvSpPr>
              <p:spPr bwMode="auto">
                <a:xfrm>
                  <a:off x="1650" y="1665"/>
                  <a:ext cx="51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3" name="Line 441"/>
                <p:cNvSpPr>
                  <a:spLocks noChangeShapeType="1"/>
                </p:cNvSpPr>
                <p:nvPr/>
              </p:nvSpPr>
              <p:spPr bwMode="auto">
                <a:xfrm flipH="1" flipV="1">
                  <a:off x="1650" y="1663"/>
                  <a:ext cx="51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4" name="Line 442"/>
                <p:cNvSpPr>
                  <a:spLocks noChangeShapeType="1"/>
                </p:cNvSpPr>
                <p:nvPr/>
              </p:nvSpPr>
              <p:spPr bwMode="auto">
                <a:xfrm>
                  <a:off x="1650" y="1663"/>
                  <a:ext cx="51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5" name="Line 443"/>
                <p:cNvSpPr>
                  <a:spLocks noChangeShapeType="1"/>
                </p:cNvSpPr>
                <p:nvPr/>
              </p:nvSpPr>
              <p:spPr bwMode="auto">
                <a:xfrm flipH="1">
                  <a:off x="1700" y="2134"/>
                  <a:ext cx="59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6" name="Line 444"/>
                <p:cNvSpPr>
                  <a:spLocks noChangeShapeType="1"/>
                </p:cNvSpPr>
                <p:nvPr/>
              </p:nvSpPr>
              <p:spPr bwMode="auto">
                <a:xfrm flipH="1">
                  <a:off x="1662" y="2146"/>
                  <a:ext cx="45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7" name="Line 445"/>
                <p:cNvSpPr>
                  <a:spLocks noChangeShapeType="1"/>
                </p:cNvSpPr>
                <p:nvPr/>
              </p:nvSpPr>
              <p:spPr bwMode="auto">
                <a:xfrm flipV="1">
                  <a:off x="1662" y="2162"/>
                  <a:ext cx="52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8" name="Line 446"/>
                <p:cNvSpPr>
                  <a:spLocks noChangeShapeType="1"/>
                </p:cNvSpPr>
                <p:nvPr/>
              </p:nvSpPr>
              <p:spPr bwMode="auto">
                <a:xfrm flipH="1" flipV="1">
                  <a:off x="1707" y="2146"/>
                  <a:ext cx="7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9" name="Line 447"/>
                <p:cNvSpPr>
                  <a:spLocks noChangeShapeType="1"/>
                </p:cNvSpPr>
                <p:nvPr/>
              </p:nvSpPr>
              <p:spPr bwMode="auto">
                <a:xfrm>
                  <a:off x="1707" y="2146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0" name="Line 448"/>
                <p:cNvSpPr>
                  <a:spLocks noChangeShapeType="1"/>
                </p:cNvSpPr>
                <p:nvPr/>
              </p:nvSpPr>
              <p:spPr bwMode="auto">
                <a:xfrm flipH="1">
                  <a:off x="1662" y="2147"/>
                  <a:ext cx="46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1" name="Line 449"/>
                <p:cNvSpPr>
                  <a:spLocks noChangeShapeType="1"/>
                </p:cNvSpPr>
                <p:nvPr/>
              </p:nvSpPr>
              <p:spPr bwMode="auto">
                <a:xfrm flipV="1">
                  <a:off x="1662" y="2149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2" name="Line 450"/>
                <p:cNvSpPr>
                  <a:spLocks noChangeShapeType="1"/>
                </p:cNvSpPr>
                <p:nvPr/>
              </p:nvSpPr>
              <p:spPr bwMode="auto">
                <a:xfrm flipH="1">
                  <a:off x="1662" y="2149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3" name="Line 451"/>
                <p:cNvSpPr>
                  <a:spLocks noChangeShapeType="1"/>
                </p:cNvSpPr>
                <p:nvPr/>
              </p:nvSpPr>
              <p:spPr bwMode="auto">
                <a:xfrm flipV="1">
                  <a:off x="1662" y="2150"/>
                  <a:ext cx="47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4" name="Line 452"/>
                <p:cNvSpPr>
                  <a:spLocks noChangeShapeType="1"/>
                </p:cNvSpPr>
                <p:nvPr/>
              </p:nvSpPr>
              <p:spPr bwMode="auto">
                <a:xfrm flipH="1">
                  <a:off x="1662" y="2150"/>
                  <a:ext cx="47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5" name="Line 453"/>
                <p:cNvSpPr>
                  <a:spLocks noChangeShapeType="1"/>
                </p:cNvSpPr>
                <p:nvPr/>
              </p:nvSpPr>
              <p:spPr bwMode="auto">
                <a:xfrm flipV="1">
                  <a:off x="1662" y="2152"/>
                  <a:ext cx="48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6" name="Line 454"/>
                <p:cNvSpPr>
                  <a:spLocks noChangeShapeType="1"/>
                </p:cNvSpPr>
                <p:nvPr/>
              </p:nvSpPr>
              <p:spPr bwMode="auto">
                <a:xfrm flipH="1">
                  <a:off x="1662" y="2152"/>
                  <a:ext cx="48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7" name="Line 455"/>
                <p:cNvSpPr>
                  <a:spLocks noChangeShapeType="1"/>
                </p:cNvSpPr>
                <p:nvPr/>
              </p:nvSpPr>
              <p:spPr bwMode="auto">
                <a:xfrm flipV="1">
                  <a:off x="1662" y="2153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8" name="Line 456"/>
                <p:cNvSpPr>
                  <a:spLocks noChangeShapeType="1"/>
                </p:cNvSpPr>
                <p:nvPr/>
              </p:nvSpPr>
              <p:spPr bwMode="auto">
                <a:xfrm flipH="1">
                  <a:off x="1662" y="2153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9" name="Line 457"/>
                <p:cNvSpPr>
                  <a:spLocks noChangeShapeType="1"/>
                </p:cNvSpPr>
                <p:nvPr/>
              </p:nvSpPr>
              <p:spPr bwMode="auto">
                <a:xfrm flipV="1">
                  <a:off x="1662" y="2155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0" name="Line 458"/>
                <p:cNvSpPr>
                  <a:spLocks noChangeShapeType="1"/>
                </p:cNvSpPr>
                <p:nvPr/>
              </p:nvSpPr>
              <p:spPr bwMode="auto">
                <a:xfrm flipH="1">
                  <a:off x="1662" y="2155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1" name="Line 459"/>
                <p:cNvSpPr>
                  <a:spLocks noChangeShapeType="1"/>
                </p:cNvSpPr>
                <p:nvPr/>
              </p:nvSpPr>
              <p:spPr bwMode="auto">
                <a:xfrm flipV="1">
                  <a:off x="1662" y="2156"/>
                  <a:ext cx="50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2" name="Line 460"/>
                <p:cNvSpPr>
                  <a:spLocks noChangeShapeType="1"/>
                </p:cNvSpPr>
                <p:nvPr/>
              </p:nvSpPr>
              <p:spPr bwMode="auto">
                <a:xfrm flipH="1">
                  <a:off x="1662" y="2156"/>
                  <a:ext cx="50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3" name="Line 461"/>
                <p:cNvSpPr>
                  <a:spLocks noChangeShapeType="1"/>
                </p:cNvSpPr>
                <p:nvPr/>
              </p:nvSpPr>
              <p:spPr bwMode="auto">
                <a:xfrm flipV="1">
                  <a:off x="1662" y="2158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4" name="Line 462"/>
                <p:cNvSpPr>
                  <a:spLocks noChangeShapeType="1"/>
                </p:cNvSpPr>
                <p:nvPr/>
              </p:nvSpPr>
              <p:spPr bwMode="auto">
                <a:xfrm flipH="1">
                  <a:off x="1662" y="2158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5" name="Line 463"/>
                <p:cNvSpPr>
                  <a:spLocks noChangeShapeType="1"/>
                </p:cNvSpPr>
                <p:nvPr/>
              </p:nvSpPr>
              <p:spPr bwMode="auto">
                <a:xfrm flipV="1">
                  <a:off x="1662" y="2160"/>
                  <a:ext cx="51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6" name="Line 464"/>
                <p:cNvSpPr>
                  <a:spLocks noChangeShapeType="1"/>
                </p:cNvSpPr>
                <p:nvPr/>
              </p:nvSpPr>
              <p:spPr bwMode="auto">
                <a:xfrm flipH="1">
                  <a:off x="1662" y="2160"/>
                  <a:ext cx="51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7" name="Line 465"/>
                <p:cNvSpPr>
                  <a:spLocks noChangeShapeType="1"/>
                </p:cNvSpPr>
                <p:nvPr/>
              </p:nvSpPr>
              <p:spPr bwMode="auto">
                <a:xfrm flipV="1">
                  <a:off x="1662" y="2161"/>
                  <a:ext cx="52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8" name="Line 466"/>
                <p:cNvSpPr>
                  <a:spLocks noChangeShapeType="1"/>
                </p:cNvSpPr>
                <p:nvPr/>
              </p:nvSpPr>
              <p:spPr bwMode="auto">
                <a:xfrm flipH="1">
                  <a:off x="1662" y="2161"/>
                  <a:ext cx="52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9" name="Line 467"/>
                <p:cNvSpPr>
                  <a:spLocks noChangeShapeType="1"/>
                </p:cNvSpPr>
                <p:nvPr/>
              </p:nvSpPr>
              <p:spPr bwMode="auto">
                <a:xfrm flipH="1" flipV="1">
                  <a:off x="2106" y="2595"/>
                  <a:ext cx="16" cy="6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0" name="Line 468"/>
                <p:cNvSpPr>
                  <a:spLocks noChangeShapeType="1"/>
                </p:cNvSpPr>
                <p:nvPr/>
              </p:nvSpPr>
              <p:spPr bwMode="auto">
                <a:xfrm flipH="1" flipV="1">
                  <a:off x="2095" y="2555"/>
                  <a:ext cx="22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1" name="Line 469"/>
                <p:cNvSpPr>
                  <a:spLocks noChangeShapeType="1"/>
                </p:cNvSpPr>
                <p:nvPr/>
              </p:nvSpPr>
              <p:spPr bwMode="auto">
                <a:xfrm>
                  <a:off x="2095" y="2555"/>
                  <a:ext cx="5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2" name="Line 470"/>
                <p:cNvSpPr>
                  <a:spLocks noChangeShapeType="1"/>
                </p:cNvSpPr>
                <p:nvPr/>
              </p:nvSpPr>
              <p:spPr bwMode="auto">
                <a:xfrm flipV="1">
                  <a:off x="2100" y="2604"/>
                  <a:ext cx="17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3" name="Line 471"/>
                <p:cNvSpPr>
                  <a:spLocks noChangeShapeType="1"/>
                </p:cNvSpPr>
                <p:nvPr/>
              </p:nvSpPr>
              <p:spPr bwMode="auto">
                <a:xfrm flipH="1">
                  <a:off x="2115" y="2604"/>
                  <a:ext cx="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4" name="Line 472"/>
                <p:cNvSpPr>
                  <a:spLocks noChangeShapeType="1"/>
                </p:cNvSpPr>
                <p:nvPr/>
              </p:nvSpPr>
              <p:spPr bwMode="auto">
                <a:xfrm flipH="1" flipV="1">
                  <a:off x="2095" y="2555"/>
                  <a:ext cx="20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5" name="Line 473"/>
                <p:cNvSpPr>
                  <a:spLocks noChangeShapeType="1"/>
                </p:cNvSpPr>
                <p:nvPr/>
              </p:nvSpPr>
              <p:spPr bwMode="auto">
                <a:xfrm>
                  <a:off x="2095" y="2555"/>
                  <a:ext cx="19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6" name="Line 474"/>
                <p:cNvSpPr>
                  <a:spLocks noChangeShapeType="1"/>
                </p:cNvSpPr>
                <p:nvPr/>
              </p:nvSpPr>
              <p:spPr bwMode="auto">
                <a:xfrm flipH="1" flipV="1">
                  <a:off x="2095" y="2555"/>
                  <a:ext cx="19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7" name="Line 475"/>
                <p:cNvSpPr>
                  <a:spLocks noChangeShapeType="1"/>
                </p:cNvSpPr>
                <p:nvPr/>
              </p:nvSpPr>
              <p:spPr bwMode="auto">
                <a:xfrm>
                  <a:off x="2095" y="2555"/>
                  <a:ext cx="17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8" name="Line 476"/>
                <p:cNvSpPr>
                  <a:spLocks noChangeShapeType="1"/>
                </p:cNvSpPr>
                <p:nvPr/>
              </p:nvSpPr>
              <p:spPr bwMode="auto">
                <a:xfrm flipH="1" flipV="1">
                  <a:off x="2095" y="2555"/>
                  <a:ext cx="17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9" name="Line 477"/>
                <p:cNvSpPr>
                  <a:spLocks noChangeShapeType="1"/>
                </p:cNvSpPr>
                <p:nvPr/>
              </p:nvSpPr>
              <p:spPr bwMode="auto">
                <a:xfrm>
                  <a:off x="2095" y="2555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0" name="Line 478"/>
                <p:cNvSpPr>
                  <a:spLocks noChangeShapeType="1"/>
                </p:cNvSpPr>
                <p:nvPr/>
              </p:nvSpPr>
              <p:spPr bwMode="auto">
                <a:xfrm flipH="1" flipV="1">
                  <a:off x="2095" y="2555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1" name="Line 479"/>
                <p:cNvSpPr>
                  <a:spLocks noChangeShapeType="1"/>
                </p:cNvSpPr>
                <p:nvPr/>
              </p:nvSpPr>
              <p:spPr bwMode="auto">
                <a:xfrm>
                  <a:off x="2095" y="2555"/>
                  <a:ext cx="14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2" name="Line 480"/>
                <p:cNvSpPr>
                  <a:spLocks noChangeShapeType="1"/>
                </p:cNvSpPr>
                <p:nvPr/>
              </p:nvSpPr>
              <p:spPr bwMode="auto">
                <a:xfrm flipH="1" flipV="1">
                  <a:off x="2095" y="2555"/>
                  <a:ext cx="14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3" name="Line 481"/>
                <p:cNvSpPr>
                  <a:spLocks noChangeShapeType="1"/>
                </p:cNvSpPr>
                <p:nvPr/>
              </p:nvSpPr>
              <p:spPr bwMode="auto">
                <a:xfrm>
                  <a:off x="2095" y="2555"/>
                  <a:ext cx="12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4" name="Line 482"/>
                <p:cNvSpPr>
                  <a:spLocks noChangeShapeType="1"/>
                </p:cNvSpPr>
                <p:nvPr/>
              </p:nvSpPr>
              <p:spPr bwMode="auto">
                <a:xfrm flipH="1" flipV="1">
                  <a:off x="2095" y="2555"/>
                  <a:ext cx="12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5" name="Line 483"/>
                <p:cNvSpPr>
                  <a:spLocks noChangeShapeType="1"/>
                </p:cNvSpPr>
                <p:nvPr/>
              </p:nvSpPr>
              <p:spPr bwMode="auto">
                <a:xfrm>
                  <a:off x="2095" y="2555"/>
                  <a:ext cx="1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6" name="Line 484"/>
                <p:cNvSpPr>
                  <a:spLocks noChangeShapeType="1"/>
                </p:cNvSpPr>
                <p:nvPr/>
              </p:nvSpPr>
              <p:spPr bwMode="auto">
                <a:xfrm flipH="1" flipV="1">
                  <a:off x="2095" y="2555"/>
                  <a:ext cx="1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7" name="Line 485"/>
                <p:cNvSpPr>
                  <a:spLocks noChangeShapeType="1"/>
                </p:cNvSpPr>
                <p:nvPr/>
              </p:nvSpPr>
              <p:spPr bwMode="auto">
                <a:xfrm>
                  <a:off x="2095" y="2555"/>
                  <a:ext cx="9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8" name="Line 486"/>
                <p:cNvSpPr>
                  <a:spLocks noChangeShapeType="1"/>
                </p:cNvSpPr>
                <p:nvPr/>
              </p:nvSpPr>
              <p:spPr bwMode="auto">
                <a:xfrm flipH="1" flipV="1">
                  <a:off x="2095" y="2555"/>
                  <a:ext cx="9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9" name="Line 487"/>
                <p:cNvSpPr>
                  <a:spLocks noChangeShapeType="1"/>
                </p:cNvSpPr>
                <p:nvPr/>
              </p:nvSpPr>
              <p:spPr bwMode="auto">
                <a:xfrm>
                  <a:off x="2095" y="2555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0" name="Line 488"/>
                <p:cNvSpPr>
                  <a:spLocks noChangeShapeType="1"/>
                </p:cNvSpPr>
                <p:nvPr/>
              </p:nvSpPr>
              <p:spPr bwMode="auto">
                <a:xfrm flipH="1" flipV="1">
                  <a:off x="2095" y="2555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1" name="Line 489"/>
                <p:cNvSpPr>
                  <a:spLocks noChangeShapeType="1"/>
                </p:cNvSpPr>
                <p:nvPr/>
              </p:nvSpPr>
              <p:spPr bwMode="auto">
                <a:xfrm>
                  <a:off x="2095" y="2555"/>
                  <a:ext cx="6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2" name="Line 490"/>
                <p:cNvSpPr>
                  <a:spLocks noChangeShapeType="1"/>
                </p:cNvSpPr>
                <p:nvPr/>
              </p:nvSpPr>
              <p:spPr bwMode="auto">
                <a:xfrm flipH="1" flipV="1">
                  <a:off x="2095" y="2555"/>
                  <a:ext cx="6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3" name="Line 491"/>
                <p:cNvSpPr>
                  <a:spLocks noChangeShapeType="1"/>
                </p:cNvSpPr>
                <p:nvPr/>
              </p:nvSpPr>
              <p:spPr bwMode="auto">
                <a:xfrm flipH="1">
                  <a:off x="2322" y="2676"/>
                  <a:ext cx="57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4" name="Line 492"/>
                <p:cNvSpPr>
                  <a:spLocks noChangeShapeType="1"/>
                </p:cNvSpPr>
                <p:nvPr/>
              </p:nvSpPr>
              <p:spPr bwMode="auto">
                <a:xfrm flipH="1">
                  <a:off x="2289" y="2694"/>
                  <a:ext cx="41" cy="3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5" name="Line 493"/>
                <p:cNvSpPr>
                  <a:spLocks noChangeShapeType="1"/>
                </p:cNvSpPr>
                <p:nvPr/>
              </p:nvSpPr>
              <p:spPr bwMode="auto">
                <a:xfrm flipV="1">
                  <a:off x="2289" y="2709"/>
                  <a:ext cx="50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6" name="Line 494"/>
                <p:cNvSpPr>
                  <a:spLocks noChangeShapeType="1"/>
                </p:cNvSpPr>
                <p:nvPr/>
              </p:nvSpPr>
              <p:spPr bwMode="auto">
                <a:xfrm flipH="1" flipV="1">
                  <a:off x="2330" y="2694"/>
                  <a:ext cx="9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7" name="Line 495"/>
                <p:cNvSpPr>
                  <a:spLocks noChangeShapeType="1"/>
                </p:cNvSpPr>
                <p:nvPr/>
              </p:nvSpPr>
              <p:spPr bwMode="auto">
                <a:xfrm>
                  <a:off x="2330" y="2694"/>
                  <a:ext cx="1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8" name="Line 496"/>
                <p:cNvSpPr>
                  <a:spLocks noChangeShapeType="1"/>
                </p:cNvSpPr>
                <p:nvPr/>
              </p:nvSpPr>
              <p:spPr bwMode="auto">
                <a:xfrm flipH="1">
                  <a:off x="2289" y="2696"/>
                  <a:ext cx="42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9" name="Line 497"/>
                <p:cNvSpPr>
                  <a:spLocks noChangeShapeType="1"/>
                </p:cNvSpPr>
                <p:nvPr/>
              </p:nvSpPr>
              <p:spPr bwMode="auto">
                <a:xfrm flipV="1">
                  <a:off x="2289" y="2697"/>
                  <a:ext cx="43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0" name="Line 498"/>
                <p:cNvSpPr>
                  <a:spLocks noChangeShapeType="1"/>
                </p:cNvSpPr>
                <p:nvPr/>
              </p:nvSpPr>
              <p:spPr bwMode="auto">
                <a:xfrm flipH="1">
                  <a:off x="2289" y="2697"/>
                  <a:ext cx="43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1" name="Line 499"/>
                <p:cNvSpPr>
                  <a:spLocks noChangeShapeType="1"/>
                </p:cNvSpPr>
                <p:nvPr/>
              </p:nvSpPr>
              <p:spPr bwMode="auto">
                <a:xfrm flipV="1">
                  <a:off x="2289" y="2699"/>
                  <a:ext cx="43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2" name="Line 500"/>
                <p:cNvSpPr>
                  <a:spLocks noChangeShapeType="1"/>
                </p:cNvSpPr>
                <p:nvPr/>
              </p:nvSpPr>
              <p:spPr bwMode="auto">
                <a:xfrm flipH="1">
                  <a:off x="2289" y="2699"/>
                  <a:ext cx="43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3" name="Line 501"/>
                <p:cNvSpPr>
                  <a:spLocks noChangeShapeType="1"/>
                </p:cNvSpPr>
                <p:nvPr/>
              </p:nvSpPr>
              <p:spPr bwMode="auto">
                <a:xfrm flipV="1">
                  <a:off x="2289" y="2700"/>
                  <a:ext cx="44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4" name="Line 502"/>
                <p:cNvSpPr>
                  <a:spLocks noChangeShapeType="1"/>
                </p:cNvSpPr>
                <p:nvPr/>
              </p:nvSpPr>
              <p:spPr bwMode="auto">
                <a:xfrm flipH="1">
                  <a:off x="2289" y="2700"/>
                  <a:ext cx="44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5" name="Line 503"/>
                <p:cNvSpPr>
                  <a:spLocks noChangeShapeType="1"/>
                </p:cNvSpPr>
                <p:nvPr/>
              </p:nvSpPr>
              <p:spPr bwMode="auto">
                <a:xfrm flipV="1">
                  <a:off x="2289" y="2701"/>
                  <a:ext cx="45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6" name="Line 504"/>
                <p:cNvSpPr>
                  <a:spLocks noChangeShapeType="1"/>
                </p:cNvSpPr>
                <p:nvPr/>
              </p:nvSpPr>
              <p:spPr bwMode="auto">
                <a:xfrm flipH="1">
                  <a:off x="2289" y="2701"/>
                  <a:ext cx="45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7" name="Line 505"/>
                <p:cNvSpPr>
                  <a:spLocks noChangeShapeType="1"/>
                </p:cNvSpPr>
                <p:nvPr/>
              </p:nvSpPr>
              <p:spPr bwMode="auto">
                <a:xfrm flipV="1">
                  <a:off x="2289" y="2703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8" name="Line 506"/>
                <p:cNvSpPr>
                  <a:spLocks noChangeShapeType="1"/>
                </p:cNvSpPr>
                <p:nvPr/>
              </p:nvSpPr>
              <p:spPr bwMode="auto">
                <a:xfrm flipH="1">
                  <a:off x="2289" y="2703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9" name="Line 507"/>
                <p:cNvSpPr>
                  <a:spLocks noChangeShapeType="1"/>
                </p:cNvSpPr>
                <p:nvPr/>
              </p:nvSpPr>
              <p:spPr bwMode="auto">
                <a:xfrm flipV="1">
                  <a:off x="2289" y="2704"/>
                  <a:ext cx="47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0" name="Line 508"/>
                <p:cNvSpPr>
                  <a:spLocks noChangeShapeType="1"/>
                </p:cNvSpPr>
                <p:nvPr/>
              </p:nvSpPr>
              <p:spPr bwMode="auto">
                <a:xfrm flipH="1">
                  <a:off x="2289" y="2704"/>
                  <a:ext cx="47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1" name="Line 509"/>
                <p:cNvSpPr>
                  <a:spLocks noChangeShapeType="1"/>
                </p:cNvSpPr>
                <p:nvPr/>
              </p:nvSpPr>
              <p:spPr bwMode="auto">
                <a:xfrm flipV="1">
                  <a:off x="2289" y="2706"/>
                  <a:ext cx="48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2" name="Line 510"/>
                <p:cNvSpPr>
                  <a:spLocks noChangeShapeType="1"/>
                </p:cNvSpPr>
                <p:nvPr/>
              </p:nvSpPr>
              <p:spPr bwMode="auto">
                <a:xfrm flipH="1">
                  <a:off x="2289" y="2706"/>
                  <a:ext cx="48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3" name="Line 511"/>
                <p:cNvSpPr>
                  <a:spLocks noChangeShapeType="1"/>
                </p:cNvSpPr>
                <p:nvPr/>
              </p:nvSpPr>
              <p:spPr bwMode="auto">
                <a:xfrm flipV="1">
                  <a:off x="2289" y="2707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4" name="Line 512"/>
                <p:cNvSpPr>
                  <a:spLocks noChangeShapeType="1"/>
                </p:cNvSpPr>
                <p:nvPr/>
              </p:nvSpPr>
              <p:spPr bwMode="auto">
                <a:xfrm flipH="1">
                  <a:off x="2289" y="2707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5" name="Line 513"/>
                <p:cNvSpPr>
                  <a:spLocks noChangeShapeType="1"/>
                </p:cNvSpPr>
                <p:nvPr/>
              </p:nvSpPr>
              <p:spPr bwMode="auto">
                <a:xfrm flipV="1">
                  <a:off x="2289" y="2709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6" name="Line 514"/>
                <p:cNvSpPr>
                  <a:spLocks noChangeShapeType="1"/>
                </p:cNvSpPr>
                <p:nvPr/>
              </p:nvSpPr>
              <p:spPr bwMode="auto">
                <a:xfrm flipH="1">
                  <a:off x="2289" y="2709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7" name="Line 515"/>
                <p:cNvSpPr>
                  <a:spLocks noChangeShapeType="1"/>
                </p:cNvSpPr>
                <p:nvPr/>
              </p:nvSpPr>
              <p:spPr bwMode="auto">
                <a:xfrm flipH="1" flipV="1">
                  <a:off x="2207" y="2656"/>
                  <a:ext cx="60" cy="2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8" name="Line 516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642"/>
                  <a:ext cx="52" cy="1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9" name="Line 517"/>
                <p:cNvSpPr>
                  <a:spLocks noChangeShapeType="1"/>
                </p:cNvSpPr>
                <p:nvPr/>
              </p:nvSpPr>
              <p:spPr bwMode="auto">
                <a:xfrm>
                  <a:off x="2170" y="2642"/>
                  <a:ext cx="45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0" name="Line 518"/>
                <p:cNvSpPr>
                  <a:spLocks noChangeShapeType="1"/>
                </p:cNvSpPr>
                <p:nvPr/>
              </p:nvSpPr>
              <p:spPr bwMode="auto">
                <a:xfrm flipV="1">
                  <a:off x="2215" y="2653"/>
                  <a:ext cx="7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1" name="Line 519"/>
                <p:cNvSpPr>
                  <a:spLocks noChangeShapeType="1"/>
                </p:cNvSpPr>
                <p:nvPr/>
              </p:nvSpPr>
              <p:spPr bwMode="auto">
                <a:xfrm flipH="1">
                  <a:off x="2221" y="2653"/>
                  <a:ext cx="1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2" name="Line 520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642"/>
                  <a:ext cx="51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3" name="Line 521"/>
                <p:cNvSpPr>
                  <a:spLocks noChangeShapeType="1"/>
                </p:cNvSpPr>
                <p:nvPr/>
              </p:nvSpPr>
              <p:spPr bwMode="auto">
                <a:xfrm>
                  <a:off x="2170" y="2642"/>
                  <a:ext cx="50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4" name="Line 522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642"/>
                  <a:ext cx="50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5" name="Line 523"/>
                <p:cNvSpPr>
                  <a:spLocks noChangeShapeType="1"/>
                </p:cNvSpPr>
                <p:nvPr/>
              </p:nvSpPr>
              <p:spPr bwMode="auto">
                <a:xfrm>
                  <a:off x="2170" y="2642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6" name="Line 524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642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7" name="Line 525"/>
                <p:cNvSpPr>
                  <a:spLocks noChangeShapeType="1"/>
                </p:cNvSpPr>
                <p:nvPr/>
              </p:nvSpPr>
              <p:spPr bwMode="auto">
                <a:xfrm>
                  <a:off x="2170" y="2642"/>
                  <a:ext cx="49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8" name="Line 526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642"/>
                  <a:ext cx="49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9" name="Line 527"/>
                <p:cNvSpPr>
                  <a:spLocks noChangeShapeType="1"/>
                </p:cNvSpPr>
                <p:nvPr/>
              </p:nvSpPr>
              <p:spPr bwMode="auto">
                <a:xfrm>
                  <a:off x="2170" y="2642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0" name="Line 528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642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1" name="Line 529"/>
                <p:cNvSpPr>
                  <a:spLocks noChangeShapeType="1"/>
                </p:cNvSpPr>
                <p:nvPr/>
              </p:nvSpPr>
              <p:spPr bwMode="auto">
                <a:xfrm>
                  <a:off x="2170" y="2642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2" name="Line 530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642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3" name="Line 531"/>
                <p:cNvSpPr>
                  <a:spLocks noChangeShapeType="1"/>
                </p:cNvSpPr>
                <p:nvPr/>
              </p:nvSpPr>
              <p:spPr bwMode="auto">
                <a:xfrm>
                  <a:off x="2170" y="2642"/>
                  <a:ext cx="47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4" name="Line 532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642"/>
                  <a:ext cx="47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5" name="Line 533"/>
                <p:cNvSpPr>
                  <a:spLocks noChangeShapeType="1"/>
                </p:cNvSpPr>
                <p:nvPr/>
              </p:nvSpPr>
              <p:spPr bwMode="auto">
                <a:xfrm>
                  <a:off x="2170" y="2642"/>
                  <a:ext cx="47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6" name="Line 534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642"/>
                  <a:ext cx="47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7" name="Line 535"/>
                <p:cNvSpPr>
                  <a:spLocks noChangeShapeType="1"/>
                </p:cNvSpPr>
                <p:nvPr/>
              </p:nvSpPr>
              <p:spPr bwMode="auto">
                <a:xfrm>
                  <a:off x="2170" y="2642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8" name="Line 536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642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9" name="Line 537"/>
                <p:cNvSpPr>
                  <a:spLocks noChangeShapeType="1"/>
                </p:cNvSpPr>
                <p:nvPr/>
              </p:nvSpPr>
              <p:spPr bwMode="auto">
                <a:xfrm>
                  <a:off x="2170" y="2642"/>
                  <a:ext cx="45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0" name="Line 538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642"/>
                  <a:ext cx="45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1" name="Line 539"/>
                <p:cNvSpPr>
                  <a:spLocks noChangeShapeType="1"/>
                </p:cNvSpPr>
                <p:nvPr/>
              </p:nvSpPr>
              <p:spPr bwMode="auto">
                <a:xfrm flipH="1">
                  <a:off x="1761" y="2215"/>
                  <a:ext cx="18" cy="6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2" name="Line 540"/>
                <p:cNvSpPr>
                  <a:spLocks noChangeShapeType="1"/>
                </p:cNvSpPr>
                <p:nvPr/>
              </p:nvSpPr>
              <p:spPr bwMode="auto">
                <a:xfrm flipH="1">
                  <a:off x="1752" y="2263"/>
                  <a:ext cx="5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3" name="Line 541"/>
                <p:cNvSpPr>
                  <a:spLocks noChangeShapeType="1"/>
                </p:cNvSpPr>
                <p:nvPr/>
              </p:nvSpPr>
              <p:spPr bwMode="auto">
                <a:xfrm flipV="1">
                  <a:off x="1752" y="2268"/>
                  <a:ext cx="22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4" name="Line 542"/>
                <p:cNvSpPr>
                  <a:spLocks noChangeShapeType="1"/>
                </p:cNvSpPr>
                <p:nvPr/>
              </p:nvSpPr>
              <p:spPr bwMode="auto">
                <a:xfrm flipH="1" flipV="1">
                  <a:off x="1757" y="2263"/>
                  <a:ext cx="17" cy="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5" name="Line 543"/>
                <p:cNvSpPr>
                  <a:spLocks noChangeShapeType="1"/>
                </p:cNvSpPr>
                <p:nvPr/>
              </p:nvSpPr>
              <p:spPr bwMode="auto">
                <a:xfrm>
                  <a:off x="1757" y="2263"/>
                  <a:ext cx="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6" name="Line 544"/>
                <p:cNvSpPr>
                  <a:spLocks noChangeShapeType="1"/>
                </p:cNvSpPr>
                <p:nvPr/>
              </p:nvSpPr>
              <p:spPr bwMode="auto">
                <a:xfrm flipH="1">
                  <a:off x="1752" y="2264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7" name="Line 545"/>
                <p:cNvSpPr>
                  <a:spLocks noChangeShapeType="1"/>
                </p:cNvSpPr>
                <p:nvPr/>
              </p:nvSpPr>
              <p:spPr bwMode="auto">
                <a:xfrm flipV="1">
                  <a:off x="1752" y="2264"/>
                  <a:ext cx="8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8" name="Line 546"/>
                <p:cNvSpPr>
                  <a:spLocks noChangeShapeType="1"/>
                </p:cNvSpPr>
                <p:nvPr/>
              </p:nvSpPr>
              <p:spPr bwMode="auto">
                <a:xfrm flipH="1">
                  <a:off x="1752" y="2264"/>
                  <a:ext cx="8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9" name="Line 547"/>
                <p:cNvSpPr>
                  <a:spLocks noChangeShapeType="1"/>
                </p:cNvSpPr>
                <p:nvPr/>
              </p:nvSpPr>
              <p:spPr bwMode="auto">
                <a:xfrm flipV="1">
                  <a:off x="1752" y="2264"/>
                  <a:ext cx="10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0" name="Line 548"/>
                <p:cNvSpPr>
                  <a:spLocks noChangeShapeType="1"/>
                </p:cNvSpPr>
                <p:nvPr/>
              </p:nvSpPr>
              <p:spPr bwMode="auto">
                <a:xfrm flipH="1">
                  <a:off x="1752" y="2264"/>
                  <a:ext cx="10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1" name="Line 549"/>
                <p:cNvSpPr>
                  <a:spLocks noChangeShapeType="1"/>
                </p:cNvSpPr>
                <p:nvPr/>
              </p:nvSpPr>
              <p:spPr bwMode="auto">
                <a:xfrm flipV="1">
                  <a:off x="1752" y="2265"/>
                  <a:ext cx="11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2" name="Line 550"/>
                <p:cNvSpPr>
                  <a:spLocks noChangeShapeType="1"/>
                </p:cNvSpPr>
                <p:nvPr/>
              </p:nvSpPr>
              <p:spPr bwMode="auto">
                <a:xfrm flipH="1">
                  <a:off x="1752" y="2265"/>
                  <a:ext cx="11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3" name="Line 551"/>
                <p:cNvSpPr>
                  <a:spLocks noChangeShapeType="1"/>
                </p:cNvSpPr>
                <p:nvPr/>
              </p:nvSpPr>
              <p:spPr bwMode="auto">
                <a:xfrm flipV="1">
                  <a:off x="1752" y="2265"/>
                  <a:ext cx="13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4" name="Line 552"/>
                <p:cNvSpPr>
                  <a:spLocks noChangeShapeType="1"/>
                </p:cNvSpPr>
                <p:nvPr/>
              </p:nvSpPr>
              <p:spPr bwMode="auto">
                <a:xfrm flipH="1">
                  <a:off x="1752" y="2265"/>
                  <a:ext cx="13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5" name="Line 553"/>
                <p:cNvSpPr>
                  <a:spLocks noChangeShapeType="1"/>
                </p:cNvSpPr>
                <p:nvPr/>
              </p:nvSpPr>
              <p:spPr bwMode="auto">
                <a:xfrm flipV="1">
                  <a:off x="1752" y="2266"/>
                  <a:ext cx="15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6" name="Line 554"/>
                <p:cNvSpPr>
                  <a:spLocks noChangeShapeType="1"/>
                </p:cNvSpPr>
                <p:nvPr/>
              </p:nvSpPr>
              <p:spPr bwMode="auto">
                <a:xfrm flipH="1">
                  <a:off x="1752" y="2266"/>
                  <a:ext cx="15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7" name="Line 555"/>
                <p:cNvSpPr>
                  <a:spLocks noChangeShapeType="1"/>
                </p:cNvSpPr>
                <p:nvPr/>
              </p:nvSpPr>
              <p:spPr bwMode="auto">
                <a:xfrm flipV="1">
                  <a:off x="1752" y="2266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8" name="Line 556"/>
                <p:cNvSpPr>
                  <a:spLocks noChangeShapeType="1"/>
                </p:cNvSpPr>
                <p:nvPr/>
              </p:nvSpPr>
              <p:spPr bwMode="auto">
                <a:xfrm flipH="1">
                  <a:off x="1752" y="2266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9" name="Line 557"/>
                <p:cNvSpPr>
                  <a:spLocks noChangeShapeType="1"/>
                </p:cNvSpPr>
                <p:nvPr/>
              </p:nvSpPr>
              <p:spPr bwMode="auto">
                <a:xfrm flipV="1">
                  <a:off x="1752" y="2266"/>
                  <a:ext cx="18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0" name="Line 558"/>
                <p:cNvSpPr>
                  <a:spLocks noChangeShapeType="1"/>
                </p:cNvSpPr>
                <p:nvPr/>
              </p:nvSpPr>
              <p:spPr bwMode="auto">
                <a:xfrm flipH="1">
                  <a:off x="1752" y="2266"/>
                  <a:ext cx="18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1" name="Line 559"/>
                <p:cNvSpPr>
                  <a:spLocks noChangeShapeType="1"/>
                </p:cNvSpPr>
                <p:nvPr/>
              </p:nvSpPr>
              <p:spPr bwMode="auto">
                <a:xfrm flipV="1">
                  <a:off x="1752" y="2267"/>
                  <a:ext cx="19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2" name="Line 560"/>
                <p:cNvSpPr>
                  <a:spLocks noChangeShapeType="1"/>
                </p:cNvSpPr>
                <p:nvPr/>
              </p:nvSpPr>
              <p:spPr bwMode="auto">
                <a:xfrm flipH="1">
                  <a:off x="1752" y="2267"/>
                  <a:ext cx="19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3" name="Line 561"/>
                <p:cNvSpPr>
                  <a:spLocks noChangeShapeType="1"/>
                </p:cNvSpPr>
                <p:nvPr/>
              </p:nvSpPr>
              <p:spPr bwMode="auto">
                <a:xfrm flipV="1">
                  <a:off x="1752" y="2267"/>
                  <a:ext cx="21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4" name="Line 562"/>
                <p:cNvSpPr>
                  <a:spLocks noChangeShapeType="1"/>
                </p:cNvSpPr>
                <p:nvPr/>
              </p:nvSpPr>
              <p:spPr bwMode="auto">
                <a:xfrm flipH="1">
                  <a:off x="1752" y="2267"/>
                  <a:ext cx="21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5" name="Line 563"/>
                <p:cNvSpPr>
                  <a:spLocks noChangeShapeType="1"/>
                </p:cNvSpPr>
                <p:nvPr/>
              </p:nvSpPr>
              <p:spPr bwMode="auto">
                <a:xfrm>
                  <a:off x="1800" y="2324"/>
                  <a:ext cx="39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6" name="Line 564"/>
                <p:cNvSpPr>
                  <a:spLocks noChangeShapeType="1"/>
                </p:cNvSpPr>
                <p:nvPr/>
              </p:nvSpPr>
              <p:spPr bwMode="auto">
                <a:xfrm>
                  <a:off x="1825" y="2370"/>
                  <a:ext cx="39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7" name="Line 565"/>
                <p:cNvSpPr>
                  <a:spLocks noChangeShapeType="1"/>
                </p:cNvSpPr>
                <p:nvPr/>
              </p:nvSpPr>
              <p:spPr bwMode="auto">
                <a:xfrm flipH="1" flipV="1">
                  <a:off x="1839" y="2360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8" name="Line 566"/>
                <p:cNvSpPr>
                  <a:spLocks noChangeShapeType="1"/>
                </p:cNvSpPr>
                <p:nvPr/>
              </p:nvSpPr>
              <p:spPr bwMode="auto">
                <a:xfrm flipH="1">
                  <a:off x="1825" y="2360"/>
                  <a:ext cx="14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9" name="Line 567"/>
                <p:cNvSpPr>
                  <a:spLocks noChangeShapeType="1"/>
                </p:cNvSpPr>
                <p:nvPr/>
              </p:nvSpPr>
              <p:spPr bwMode="auto">
                <a:xfrm flipV="1">
                  <a:off x="1825" y="2369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0" name="Line 568"/>
                <p:cNvSpPr>
                  <a:spLocks noChangeShapeType="1"/>
                </p:cNvSpPr>
                <p:nvPr/>
              </p:nvSpPr>
              <p:spPr bwMode="auto">
                <a:xfrm>
                  <a:off x="1826" y="2369"/>
                  <a:ext cx="38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1" name="Line 569"/>
                <p:cNvSpPr>
                  <a:spLocks noChangeShapeType="1"/>
                </p:cNvSpPr>
                <p:nvPr/>
              </p:nvSpPr>
              <p:spPr bwMode="auto">
                <a:xfrm flipH="1" flipV="1">
                  <a:off x="1828" y="2368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2" name="Line 570"/>
                <p:cNvSpPr>
                  <a:spLocks noChangeShapeType="1"/>
                </p:cNvSpPr>
                <p:nvPr/>
              </p:nvSpPr>
              <p:spPr bwMode="auto">
                <a:xfrm>
                  <a:off x="1828" y="2368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3" name="Line 571"/>
                <p:cNvSpPr>
                  <a:spLocks noChangeShapeType="1"/>
                </p:cNvSpPr>
                <p:nvPr/>
              </p:nvSpPr>
              <p:spPr bwMode="auto">
                <a:xfrm flipH="1" flipV="1">
                  <a:off x="1829" y="2367"/>
                  <a:ext cx="35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4" name="Line 572"/>
                <p:cNvSpPr>
                  <a:spLocks noChangeShapeType="1"/>
                </p:cNvSpPr>
                <p:nvPr/>
              </p:nvSpPr>
              <p:spPr bwMode="auto">
                <a:xfrm>
                  <a:off x="1829" y="2367"/>
                  <a:ext cx="35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5" name="Line 573"/>
                <p:cNvSpPr>
                  <a:spLocks noChangeShapeType="1"/>
                </p:cNvSpPr>
                <p:nvPr/>
              </p:nvSpPr>
              <p:spPr bwMode="auto">
                <a:xfrm flipH="1" flipV="1">
                  <a:off x="1830" y="2366"/>
                  <a:ext cx="34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6" name="Line 574"/>
                <p:cNvSpPr>
                  <a:spLocks noChangeShapeType="1"/>
                </p:cNvSpPr>
                <p:nvPr/>
              </p:nvSpPr>
              <p:spPr bwMode="auto">
                <a:xfrm>
                  <a:off x="1830" y="2366"/>
                  <a:ext cx="34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7" name="Line 575"/>
                <p:cNvSpPr>
                  <a:spLocks noChangeShapeType="1"/>
                </p:cNvSpPr>
                <p:nvPr/>
              </p:nvSpPr>
              <p:spPr bwMode="auto">
                <a:xfrm flipH="1" flipV="1">
                  <a:off x="1832" y="2365"/>
                  <a:ext cx="32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8" name="Line 576"/>
                <p:cNvSpPr>
                  <a:spLocks noChangeShapeType="1"/>
                </p:cNvSpPr>
                <p:nvPr/>
              </p:nvSpPr>
              <p:spPr bwMode="auto">
                <a:xfrm>
                  <a:off x="1832" y="2365"/>
                  <a:ext cx="32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9" name="Line 577"/>
                <p:cNvSpPr>
                  <a:spLocks noChangeShapeType="1"/>
                </p:cNvSpPr>
                <p:nvPr/>
              </p:nvSpPr>
              <p:spPr bwMode="auto">
                <a:xfrm flipH="1" flipV="1">
                  <a:off x="1833" y="2364"/>
                  <a:ext cx="31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0" name="Line 578"/>
                <p:cNvSpPr>
                  <a:spLocks noChangeShapeType="1"/>
                </p:cNvSpPr>
                <p:nvPr/>
              </p:nvSpPr>
              <p:spPr bwMode="auto">
                <a:xfrm>
                  <a:off x="1833" y="2364"/>
                  <a:ext cx="31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1" name="Line 579"/>
                <p:cNvSpPr>
                  <a:spLocks noChangeShapeType="1"/>
                </p:cNvSpPr>
                <p:nvPr/>
              </p:nvSpPr>
              <p:spPr bwMode="auto">
                <a:xfrm flipH="1" flipV="1">
                  <a:off x="1834" y="2363"/>
                  <a:ext cx="30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2" name="Line 580"/>
                <p:cNvSpPr>
                  <a:spLocks noChangeShapeType="1"/>
                </p:cNvSpPr>
                <p:nvPr/>
              </p:nvSpPr>
              <p:spPr bwMode="auto">
                <a:xfrm>
                  <a:off x="1834" y="2363"/>
                  <a:ext cx="30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3" name="Line 581"/>
                <p:cNvSpPr>
                  <a:spLocks noChangeShapeType="1"/>
                </p:cNvSpPr>
                <p:nvPr/>
              </p:nvSpPr>
              <p:spPr bwMode="auto">
                <a:xfrm flipH="1" flipV="1">
                  <a:off x="1835" y="2362"/>
                  <a:ext cx="29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4" name="Line 582"/>
                <p:cNvSpPr>
                  <a:spLocks noChangeShapeType="1"/>
                </p:cNvSpPr>
                <p:nvPr/>
              </p:nvSpPr>
              <p:spPr bwMode="auto">
                <a:xfrm>
                  <a:off x="1835" y="2362"/>
                  <a:ext cx="29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5" name="Line 583"/>
                <p:cNvSpPr>
                  <a:spLocks noChangeShapeType="1"/>
                </p:cNvSpPr>
                <p:nvPr/>
              </p:nvSpPr>
              <p:spPr bwMode="auto">
                <a:xfrm flipH="1" flipV="1">
                  <a:off x="1837" y="2361"/>
                  <a:ext cx="27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6" name="Line 584"/>
                <p:cNvSpPr>
                  <a:spLocks noChangeShapeType="1"/>
                </p:cNvSpPr>
                <p:nvPr/>
              </p:nvSpPr>
              <p:spPr bwMode="auto">
                <a:xfrm>
                  <a:off x="1837" y="2361"/>
                  <a:ext cx="27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7" name="Line 585"/>
                <p:cNvSpPr>
                  <a:spLocks noChangeShapeType="1"/>
                </p:cNvSpPr>
                <p:nvPr/>
              </p:nvSpPr>
              <p:spPr bwMode="auto">
                <a:xfrm flipH="1" flipV="1">
                  <a:off x="1838" y="2360"/>
                  <a:ext cx="26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8" name="Line 586"/>
                <p:cNvSpPr>
                  <a:spLocks noChangeShapeType="1"/>
                </p:cNvSpPr>
                <p:nvPr/>
              </p:nvSpPr>
              <p:spPr bwMode="auto">
                <a:xfrm>
                  <a:off x="1838" y="2360"/>
                  <a:ext cx="26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9" name="Line 587"/>
                <p:cNvSpPr>
                  <a:spLocks noChangeShapeType="1"/>
                </p:cNvSpPr>
                <p:nvPr/>
              </p:nvSpPr>
              <p:spPr bwMode="auto">
                <a:xfrm>
                  <a:off x="1862" y="2457"/>
                  <a:ext cx="64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0" name="Line 588"/>
                <p:cNvSpPr>
                  <a:spLocks noChangeShapeType="1"/>
                </p:cNvSpPr>
                <p:nvPr/>
              </p:nvSpPr>
              <p:spPr bwMode="auto">
                <a:xfrm flipV="1">
                  <a:off x="1914" y="2457"/>
                  <a:ext cx="52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1" name="Line 589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2449"/>
                  <a:ext cx="52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2" name="Line 590"/>
                <p:cNvSpPr>
                  <a:spLocks noChangeShapeType="1"/>
                </p:cNvSpPr>
                <p:nvPr/>
              </p:nvSpPr>
              <p:spPr bwMode="auto">
                <a:xfrm>
                  <a:off x="1914" y="2449"/>
                  <a:ext cx="1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3" name="Line 591"/>
                <p:cNvSpPr>
                  <a:spLocks noChangeShapeType="1"/>
                </p:cNvSpPr>
                <p:nvPr/>
              </p:nvSpPr>
              <p:spPr bwMode="auto">
                <a:xfrm flipV="1">
                  <a:off x="1914" y="2464"/>
                  <a:ext cx="1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4" name="Line 592"/>
                <p:cNvSpPr>
                  <a:spLocks noChangeShapeType="1"/>
                </p:cNvSpPr>
                <p:nvPr/>
              </p:nvSpPr>
              <p:spPr bwMode="auto">
                <a:xfrm flipV="1">
                  <a:off x="1914" y="2457"/>
                  <a:ext cx="52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5" name="Line 593"/>
                <p:cNvSpPr>
                  <a:spLocks noChangeShapeType="1"/>
                </p:cNvSpPr>
                <p:nvPr/>
              </p:nvSpPr>
              <p:spPr bwMode="auto">
                <a:xfrm flipH="1">
                  <a:off x="1914" y="2457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6" name="Line 594"/>
                <p:cNvSpPr>
                  <a:spLocks noChangeShapeType="1"/>
                </p:cNvSpPr>
                <p:nvPr/>
              </p:nvSpPr>
              <p:spPr bwMode="auto">
                <a:xfrm flipV="1">
                  <a:off x="1914" y="2457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7" name="Line 595"/>
                <p:cNvSpPr>
                  <a:spLocks noChangeShapeType="1"/>
                </p:cNvSpPr>
                <p:nvPr/>
              </p:nvSpPr>
              <p:spPr bwMode="auto">
                <a:xfrm flipH="1">
                  <a:off x="1914" y="2457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8" name="Line 596"/>
                <p:cNvSpPr>
                  <a:spLocks noChangeShapeType="1"/>
                </p:cNvSpPr>
                <p:nvPr/>
              </p:nvSpPr>
              <p:spPr bwMode="auto">
                <a:xfrm flipV="1">
                  <a:off x="1914" y="2457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9" name="Line 597"/>
                <p:cNvSpPr>
                  <a:spLocks noChangeShapeType="1"/>
                </p:cNvSpPr>
                <p:nvPr/>
              </p:nvSpPr>
              <p:spPr bwMode="auto">
                <a:xfrm flipH="1">
                  <a:off x="1914" y="2457"/>
                  <a:ext cx="5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0" name="Line 598"/>
                <p:cNvSpPr>
                  <a:spLocks noChangeShapeType="1"/>
                </p:cNvSpPr>
                <p:nvPr/>
              </p:nvSpPr>
              <p:spPr bwMode="auto">
                <a:xfrm flipV="1">
                  <a:off x="1914" y="2457"/>
                  <a:ext cx="5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1" name="Line 599"/>
                <p:cNvSpPr>
                  <a:spLocks noChangeShapeType="1"/>
                </p:cNvSpPr>
                <p:nvPr/>
              </p:nvSpPr>
              <p:spPr bwMode="auto">
                <a:xfrm flipH="1">
                  <a:off x="1914" y="2457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2" name="Line 600"/>
                <p:cNvSpPr>
                  <a:spLocks noChangeShapeType="1"/>
                </p:cNvSpPr>
                <p:nvPr/>
              </p:nvSpPr>
              <p:spPr bwMode="auto">
                <a:xfrm flipV="1">
                  <a:off x="1914" y="2457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3" name="Line 601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2456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4" name="Line 602"/>
                <p:cNvSpPr>
                  <a:spLocks noChangeShapeType="1"/>
                </p:cNvSpPr>
                <p:nvPr/>
              </p:nvSpPr>
              <p:spPr bwMode="auto">
                <a:xfrm>
                  <a:off x="1914" y="2456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5" name="Line 603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2454"/>
                  <a:ext cx="52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6" name="Line 604"/>
                <p:cNvSpPr>
                  <a:spLocks noChangeShapeType="1"/>
                </p:cNvSpPr>
                <p:nvPr/>
              </p:nvSpPr>
              <p:spPr bwMode="auto">
                <a:xfrm>
                  <a:off x="1914" y="2454"/>
                  <a:ext cx="52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7" name="Line 605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2453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8" name="Line 606"/>
                <p:cNvSpPr>
                  <a:spLocks noChangeShapeType="1"/>
                </p:cNvSpPr>
                <p:nvPr/>
              </p:nvSpPr>
              <p:spPr bwMode="auto">
                <a:xfrm>
                  <a:off x="1914" y="2453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9" name="Line 607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2451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9" name="Group 608"/>
              <p:cNvGrpSpPr>
                <a:grpSpLocks/>
              </p:cNvGrpSpPr>
              <p:nvPr/>
            </p:nvGrpSpPr>
            <p:grpSpPr bwMode="auto">
              <a:xfrm>
                <a:off x="1914" y="2407"/>
                <a:ext cx="1336" cy="370"/>
                <a:chOff x="1914" y="2407"/>
                <a:chExt cx="1336" cy="370"/>
              </a:xfrm>
            </p:grpSpPr>
            <p:sp>
              <p:nvSpPr>
                <p:cNvPr id="530" name="Line 609"/>
                <p:cNvSpPr>
                  <a:spLocks noChangeShapeType="1"/>
                </p:cNvSpPr>
                <p:nvPr/>
              </p:nvSpPr>
              <p:spPr bwMode="auto">
                <a:xfrm>
                  <a:off x="1914" y="2451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1" name="Line 610"/>
                <p:cNvSpPr>
                  <a:spLocks noChangeShapeType="1"/>
                </p:cNvSpPr>
                <p:nvPr/>
              </p:nvSpPr>
              <p:spPr bwMode="auto">
                <a:xfrm flipH="1" flipV="1">
                  <a:off x="1914" y="2449"/>
                  <a:ext cx="52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2" name="Line 611"/>
                <p:cNvSpPr>
                  <a:spLocks noChangeShapeType="1"/>
                </p:cNvSpPr>
                <p:nvPr/>
              </p:nvSpPr>
              <p:spPr bwMode="auto">
                <a:xfrm>
                  <a:off x="1914" y="2449"/>
                  <a:ext cx="52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" name="Line 612"/>
                <p:cNvSpPr>
                  <a:spLocks noChangeShapeType="1"/>
                </p:cNvSpPr>
                <p:nvPr/>
              </p:nvSpPr>
              <p:spPr bwMode="auto">
                <a:xfrm flipV="1">
                  <a:off x="1975" y="2528"/>
                  <a:ext cx="38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4" name="Line 613"/>
                <p:cNvSpPr>
                  <a:spLocks noChangeShapeType="1"/>
                </p:cNvSpPr>
                <p:nvPr/>
              </p:nvSpPr>
              <p:spPr bwMode="auto">
                <a:xfrm flipV="1">
                  <a:off x="2013" y="2496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5" name="Line 614"/>
                <p:cNvSpPr>
                  <a:spLocks noChangeShapeType="1"/>
                </p:cNvSpPr>
                <p:nvPr/>
              </p:nvSpPr>
              <p:spPr bwMode="auto">
                <a:xfrm flipH="1">
                  <a:off x="2000" y="2496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6" name="Line 615"/>
                <p:cNvSpPr>
                  <a:spLocks noChangeShapeType="1"/>
                </p:cNvSpPr>
                <p:nvPr/>
              </p:nvSpPr>
              <p:spPr bwMode="auto">
                <a:xfrm>
                  <a:off x="2000" y="2532"/>
                  <a:ext cx="13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7" name="Line 616"/>
                <p:cNvSpPr>
                  <a:spLocks noChangeShapeType="1"/>
                </p:cNvSpPr>
                <p:nvPr/>
              </p:nvSpPr>
              <p:spPr bwMode="auto">
                <a:xfrm flipH="1" flipV="1">
                  <a:off x="2012" y="2541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8" name="Line 617"/>
                <p:cNvSpPr>
                  <a:spLocks noChangeShapeType="1"/>
                </p:cNvSpPr>
                <p:nvPr/>
              </p:nvSpPr>
              <p:spPr bwMode="auto">
                <a:xfrm flipV="1">
                  <a:off x="2012" y="2496"/>
                  <a:ext cx="26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9" name="Line 618"/>
                <p:cNvSpPr>
                  <a:spLocks noChangeShapeType="1"/>
                </p:cNvSpPr>
                <p:nvPr/>
              </p:nvSpPr>
              <p:spPr bwMode="auto">
                <a:xfrm flipH="1">
                  <a:off x="2011" y="2496"/>
                  <a:ext cx="27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0" name="Line 619"/>
                <p:cNvSpPr>
                  <a:spLocks noChangeShapeType="1"/>
                </p:cNvSpPr>
                <p:nvPr/>
              </p:nvSpPr>
              <p:spPr bwMode="auto">
                <a:xfrm flipV="1">
                  <a:off x="2011" y="2496"/>
                  <a:ext cx="27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1" name="Line 620"/>
                <p:cNvSpPr>
                  <a:spLocks noChangeShapeType="1"/>
                </p:cNvSpPr>
                <p:nvPr/>
              </p:nvSpPr>
              <p:spPr bwMode="auto">
                <a:xfrm flipH="1">
                  <a:off x="2009" y="2496"/>
                  <a:ext cx="29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2" name="Line 621"/>
                <p:cNvSpPr>
                  <a:spLocks noChangeShapeType="1"/>
                </p:cNvSpPr>
                <p:nvPr/>
              </p:nvSpPr>
              <p:spPr bwMode="auto">
                <a:xfrm flipV="1">
                  <a:off x="2009" y="2496"/>
                  <a:ext cx="29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3" name="Line 622"/>
                <p:cNvSpPr>
                  <a:spLocks noChangeShapeType="1"/>
                </p:cNvSpPr>
                <p:nvPr/>
              </p:nvSpPr>
              <p:spPr bwMode="auto">
                <a:xfrm flipH="1">
                  <a:off x="2008" y="2496"/>
                  <a:ext cx="30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4" name="Line 623"/>
                <p:cNvSpPr>
                  <a:spLocks noChangeShapeType="1"/>
                </p:cNvSpPr>
                <p:nvPr/>
              </p:nvSpPr>
              <p:spPr bwMode="auto">
                <a:xfrm flipV="1">
                  <a:off x="2008" y="2496"/>
                  <a:ext cx="30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5" name="Line 624"/>
                <p:cNvSpPr>
                  <a:spLocks noChangeShapeType="1"/>
                </p:cNvSpPr>
                <p:nvPr/>
              </p:nvSpPr>
              <p:spPr bwMode="auto">
                <a:xfrm flipH="1">
                  <a:off x="2007" y="2496"/>
                  <a:ext cx="31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6" name="Line 625"/>
                <p:cNvSpPr>
                  <a:spLocks noChangeShapeType="1"/>
                </p:cNvSpPr>
                <p:nvPr/>
              </p:nvSpPr>
              <p:spPr bwMode="auto">
                <a:xfrm flipV="1">
                  <a:off x="2007" y="2496"/>
                  <a:ext cx="31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7" name="Line 626"/>
                <p:cNvSpPr>
                  <a:spLocks noChangeShapeType="1"/>
                </p:cNvSpPr>
                <p:nvPr/>
              </p:nvSpPr>
              <p:spPr bwMode="auto">
                <a:xfrm flipH="1">
                  <a:off x="2006" y="2496"/>
                  <a:ext cx="32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8" name="Line 627"/>
                <p:cNvSpPr>
                  <a:spLocks noChangeShapeType="1"/>
                </p:cNvSpPr>
                <p:nvPr/>
              </p:nvSpPr>
              <p:spPr bwMode="auto">
                <a:xfrm flipV="1">
                  <a:off x="2006" y="2496"/>
                  <a:ext cx="32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9" name="Line 628"/>
                <p:cNvSpPr>
                  <a:spLocks noChangeShapeType="1"/>
                </p:cNvSpPr>
                <p:nvPr/>
              </p:nvSpPr>
              <p:spPr bwMode="auto">
                <a:xfrm flipH="1">
                  <a:off x="2004" y="2496"/>
                  <a:ext cx="34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0" name="Line 629"/>
                <p:cNvSpPr>
                  <a:spLocks noChangeShapeType="1"/>
                </p:cNvSpPr>
                <p:nvPr/>
              </p:nvSpPr>
              <p:spPr bwMode="auto">
                <a:xfrm flipV="1">
                  <a:off x="2004" y="2496"/>
                  <a:ext cx="34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1" name="Line 630"/>
                <p:cNvSpPr>
                  <a:spLocks noChangeShapeType="1"/>
                </p:cNvSpPr>
                <p:nvPr/>
              </p:nvSpPr>
              <p:spPr bwMode="auto">
                <a:xfrm flipH="1">
                  <a:off x="2003" y="2496"/>
                  <a:ext cx="35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2" name="Line 631"/>
                <p:cNvSpPr>
                  <a:spLocks noChangeShapeType="1"/>
                </p:cNvSpPr>
                <p:nvPr/>
              </p:nvSpPr>
              <p:spPr bwMode="auto">
                <a:xfrm flipV="1">
                  <a:off x="2003" y="2496"/>
                  <a:ext cx="35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" name="Line 632"/>
                <p:cNvSpPr>
                  <a:spLocks noChangeShapeType="1"/>
                </p:cNvSpPr>
                <p:nvPr/>
              </p:nvSpPr>
              <p:spPr bwMode="auto">
                <a:xfrm flipH="1">
                  <a:off x="2002" y="2496"/>
                  <a:ext cx="36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4" name="Line 633"/>
                <p:cNvSpPr>
                  <a:spLocks noChangeShapeType="1"/>
                </p:cNvSpPr>
                <p:nvPr/>
              </p:nvSpPr>
              <p:spPr bwMode="auto">
                <a:xfrm flipV="1">
                  <a:off x="2002" y="2496"/>
                  <a:ext cx="36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5" name="Line 634"/>
                <p:cNvSpPr>
                  <a:spLocks noChangeShapeType="1"/>
                </p:cNvSpPr>
                <p:nvPr/>
              </p:nvSpPr>
              <p:spPr bwMode="auto">
                <a:xfrm flipH="1">
                  <a:off x="2000" y="2496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6" name="Line 635"/>
                <p:cNvSpPr>
                  <a:spLocks noChangeShapeType="1"/>
                </p:cNvSpPr>
                <p:nvPr/>
              </p:nvSpPr>
              <p:spPr bwMode="auto">
                <a:xfrm flipV="1">
                  <a:off x="2000" y="2496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7" name="Line 636"/>
                <p:cNvSpPr>
                  <a:spLocks noChangeShapeType="1"/>
                </p:cNvSpPr>
                <p:nvPr/>
              </p:nvSpPr>
              <p:spPr bwMode="auto">
                <a:xfrm flipH="1">
                  <a:off x="2454" y="2674"/>
                  <a:ext cx="8" cy="6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8" name="Line 637"/>
                <p:cNvSpPr>
                  <a:spLocks noChangeShapeType="1"/>
                </p:cNvSpPr>
                <p:nvPr/>
              </p:nvSpPr>
              <p:spPr bwMode="auto">
                <a:xfrm>
                  <a:off x="2447" y="2724"/>
                  <a:ext cx="2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9" name="Line 638"/>
                <p:cNvSpPr>
                  <a:spLocks noChangeShapeType="1"/>
                </p:cNvSpPr>
                <p:nvPr/>
              </p:nvSpPr>
              <p:spPr bwMode="auto">
                <a:xfrm flipV="1">
                  <a:off x="2449" y="2727"/>
                  <a:ext cx="15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0" name="Line 639"/>
                <p:cNvSpPr>
                  <a:spLocks noChangeShapeType="1"/>
                </p:cNvSpPr>
                <p:nvPr/>
              </p:nvSpPr>
              <p:spPr bwMode="auto">
                <a:xfrm flipH="1" flipV="1">
                  <a:off x="2447" y="2724"/>
                  <a:ext cx="17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1" name="Line 640"/>
                <p:cNvSpPr>
                  <a:spLocks noChangeShapeType="1"/>
                </p:cNvSpPr>
                <p:nvPr/>
              </p:nvSpPr>
              <p:spPr bwMode="auto">
                <a:xfrm>
                  <a:off x="2447" y="2724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2" name="Line 641"/>
                <p:cNvSpPr>
                  <a:spLocks noChangeShapeType="1"/>
                </p:cNvSpPr>
                <p:nvPr/>
              </p:nvSpPr>
              <p:spPr bwMode="auto">
                <a:xfrm>
                  <a:off x="2448" y="2724"/>
                  <a:ext cx="1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" name="Line 642"/>
                <p:cNvSpPr>
                  <a:spLocks noChangeShapeType="1"/>
                </p:cNvSpPr>
                <p:nvPr/>
              </p:nvSpPr>
              <p:spPr bwMode="auto">
                <a:xfrm flipV="1">
                  <a:off x="2449" y="2725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" name="Line 643"/>
                <p:cNvSpPr>
                  <a:spLocks noChangeShapeType="1"/>
                </p:cNvSpPr>
                <p:nvPr/>
              </p:nvSpPr>
              <p:spPr bwMode="auto">
                <a:xfrm flipH="1">
                  <a:off x="2449" y="2725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" name="Line 644"/>
                <p:cNvSpPr>
                  <a:spLocks noChangeShapeType="1"/>
                </p:cNvSpPr>
                <p:nvPr/>
              </p:nvSpPr>
              <p:spPr bwMode="auto">
                <a:xfrm flipV="1">
                  <a:off x="2449" y="2725"/>
                  <a:ext cx="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6" name="Line 645"/>
                <p:cNvSpPr>
                  <a:spLocks noChangeShapeType="1"/>
                </p:cNvSpPr>
                <p:nvPr/>
              </p:nvSpPr>
              <p:spPr bwMode="auto">
                <a:xfrm flipH="1">
                  <a:off x="2449" y="2725"/>
                  <a:ext cx="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7" name="Line 646"/>
                <p:cNvSpPr>
                  <a:spLocks noChangeShapeType="1"/>
                </p:cNvSpPr>
                <p:nvPr/>
              </p:nvSpPr>
              <p:spPr bwMode="auto">
                <a:xfrm flipV="1">
                  <a:off x="2449" y="2725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8" name="Line 647"/>
                <p:cNvSpPr>
                  <a:spLocks noChangeShapeType="1"/>
                </p:cNvSpPr>
                <p:nvPr/>
              </p:nvSpPr>
              <p:spPr bwMode="auto">
                <a:xfrm flipH="1">
                  <a:off x="2449" y="2725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9" name="Line 648"/>
                <p:cNvSpPr>
                  <a:spLocks noChangeShapeType="1"/>
                </p:cNvSpPr>
                <p:nvPr/>
              </p:nvSpPr>
              <p:spPr bwMode="auto">
                <a:xfrm flipV="1">
                  <a:off x="2449" y="2725"/>
                  <a:ext cx="6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0" name="Line 649"/>
                <p:cNvSpPr>
                  <a:spLocks noChangeShapeType="1"/>
                </p:cNvSpPr>
                <p:nvPr/>
              </p:nvSpPr>
              <p:spPr bwMode="auto">
                <a:xfrm flipH="1">
                  <a:off x="2449" y="2725"/>
                  <a:ext cx="6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1" name="Line 650"/>
                <p:cNvSpPr>
                  <a:spLocks noChangeShapeType="1"/>
                </p:cNvSpPr>
                <p:nvPr/>
              </p:nvSpPr>
              <p:spPr bwMode="auto">
                <a:xfrm flipV="1">
                  <a:off x="2449" y="2725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2" name="Line 651"/>
                <p:cNvSpPr>
                  <a:spLocks noChangeShapeType="1"/>
                </p:cNvSpPr>
                <p:nvPr/>
              </p:nvSpPr>
              <p:spPr bwMode="auto">
                <a:xfrm flipH="1">
                  <a:off x="2449" y="2725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3" name="Line 652"/>
                <p:cNvSpPr>
                  <a:spLocks noChangeShapeType="1"/>
                </p:cNvSpPr>
                <p:nvPr/>
              </p:nvSpPr>
              <p:spPr bwMode="auto">
                <a:xfrm flipV="1">
                  <a:off x="2449" y="2726"/>
                  <a:ext cx="9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" name="Line 653"/>
                <p:cNvSpPr>
                  <a:spLocks noChangeShapeType="1"/>
                </p:cNvSpPr>
                <p:nvPr/>
              </p:nvSpPr>
              <p:spPr bwMode="auto">
                <a:xfrm flipH="1">
                  <a:off x="2449" y="2726"/>
                  <a:ext cx="9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5" name="Line 654"/>
                <p:cNvSpPr>
                  <a:spLocks noChangeShapeType="1"/>
                </p:cNvSpPr>
                <p:nvPr/>
              </p:nvSpPr>
              <p:spPr bwMode="auto">
                <a:xfrm flipV="1">
                  <a:off x="2449" y="2726"/>
                  <a:ext cx="11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6" name="Line 655"/>
                <p:cNvSpPr>
                  <a:spLocks noChangeShapeType="1"/>
                </p:cNvSpPr>
                <p:nvPr/>
              </p:nvSpPr>
              <p:spPr bwMode="auto">
                <a:xfrm flipH="1">
                  <a:off x="2449" y="2726"/>
                  <a:ext cx="11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7" name="Line 656"/>
                <p:cNvSpPr>
                  <a:spLocks noChangeShapeType="1"/>
                </p:cNvSpPr>
                <p:nvPr/>
              </p:nvSpPr>
              <p:spPr bwMode="auto">
                <a:xfrm flipV="1">
                  <a:off x="2449" y="2726"/>
                  <a:ext cx="12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8" name="Line 657"/>
                <p:cNvSpPr>
                  <a:spLocks noChangeShapeType="1"/>
                </p:cNvSpPr>
                <p:nvPr/>
              </p:nvSpPr>
              <p:spPr bwMode="auto">
                <a:xfrm flipH="1">
                  <a:off x="2449" y="2726"/>
                  <a:ext cx="12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9" name="Line 658"/>
                <p:cNvSpPr>
                  <a:spLocks noChangeShapeType="1"/>
                </p:cNvSpPr>
                <p:nvPr/>
              </p:nvSpPr>
              <p:spPr bwMode="auto">
                <a:xfrm flipV="1">
                  <a:off x="2449" y="2726"/>
                  <a:ext cx="14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0" name="Line 659"/>
                <p:cNvSpPr>
                  <a:spLocks noChangeShapeType="1"/>
                </p:cNvSpPr>
                <p:nvPr/>
              </p:nvSpPr>
              <p:spPr bwMode="auto">
                <a:xfrm flipH="1">
                  <a:off x="2449" y="2726"/>
                  <a:ext cx="14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1" name="Line 660"/>
                <p:cNvSpPr>
                  <a:spLocks noChangeShapeType="1"/>
                </p:cNvSpPr>
                <p:nvPr/>
              </p:nvSpPr>
              <p:spPr bwMode="auto">
                <a:xfrm flipH="1" flipV="1">
                  <a:off x="3031" y="2603"/>
                  <a:ext cx="65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2" name="Line 661"/>
                <p:cNvSpPr>
                  <a:spLocks noChangeShapeType="1"/>
                </p:cNvSpPr>
                <p:nvPr/>
              </p:nvSpPr>
              <p:spPr bwMode="auto">
                <a:xfrm flipH="1" flipV="1">
                  <a:off x="2995" y="2593"/>
                  <a:ext cx="53" cy="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3" name="Line 662"/>
                <p:cNvSpPr>
                  <a:spLocks noChangeShapeType="1"/>
                </p:cNvSpPr>
                <p:nvPr/>
              </p:nvSpPr>
              <p:spPr bwMode="auto">
                <a:xfrm>
                  <a:off x="2995" y="2593"/>
                  <a:ext cx="48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4" name="Line 663"/>
                <p:cNvSpPr>
                  <a:spLocks noChangeShapeType="1"/>
                </p:cNvSpPr>
                <p:nvPr/>
              </p:nvSpPr>
              <p:spPr bwMode="auto">
                <a:xfrm flipV="1">
                  <a:off x="3043" y="2598"/>
                  <a:ext cx="5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5" name="Line 664"/>
                <p:cNvSpPr>
                  <a:spLocks noChangeShapeType="1"/>
                </p:cNvSpPr>
                <p:nvPr/>
              </p:nvSpPr>
              <p:spPr bwMode="auto">
                <a:xfrm flipH="1">
                  <a:off x="3047" y="2598"/>
                  <a:ext cx="1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6" name="Line 665"/>
                <p:cNvSpPr>
                  <a:spLocks noChangeShapeType="1"/>
                </p:cNvSpPr>
                <p:nvPr/>
              </p:nvSpPr>
              <p:spPr bwMode="auto">
                <a:xfrm flipH="1" flipV="1">
                  <a:off x="2995" y="2593"/>
                  <a:ext cx="52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7" name="Line 666"/>
                <p:cNvSpPr>
                  <a:spLocks noChangeShapeType="1"/>
                </p:cNvSpPr>
                <p:nvPr/>
              </p:nvSpPr>
              <p:spPr bwMode="auto">
                <a:xfrm>
                  <a:off x="2995" y="2593"/>
                  <a:ext cx="52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8" name="Line 667"/>
                <p:cNvSpPr>
                  <a:spLocks noChangeShapeType="1"/>
                </p:cNvSpPr>
                <p:nvPr/>
              </p:nvSpPr>
              <p:spPr bwMode="auto">
                <a:xfrm flipH="1" flipV="1">
                  <a:off x="2995" y="2593"/>
                  <a:ext cx="52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9" name="Line 668"/>
                <p:cNvSpPr>
                  <a:spLocks noChangeShapeType="1"/>
                </p:cNvSpPr>
                <p:nvPr/>
              </p:nvSpPr>
              <p:spPr bwMode="auto">
                <a:xfrm>
                  <a:off x="2995" y="2593"/>
                  <a:ext cx="52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0" name="Line 669"/>
                <p:cNvSpPr>
                  <a:spLocks noChangeShapeType="1"/>
                </p:cNvSpPr>
                <p:nvPr/>
              </p:nvSpPr>
              <p:spPr bwMode="auto">
                <a:xfrm flipH="1" flipV="1">
                  <a:off x="2995" y="2593"/>
                  <a:ext cx="52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1" name="Line 670"/>
                <p:cNvSpPr>
                  <a:spLocks noChangeShapeType="1"/>
                </p:cNvSpPr>
                <p:nvPr/>
              </p:nvSpPr>
              <p:spPr bwMode="auto">
                <a:xfrm>
                  <a:off x="2995" y="2593"/>
                  <a:ext cx="51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2" name="Line 671"/>
                <p:cNvSpPr>
                  <a:spLocks noChangeShapeType="1"/>
                </p:cNvSpPr>
                <p:nvPr/>
              </p:nvSpPr>
              <p:spPr bwMode="auto">
                <a:xfrm flipH="1" flipV="1">
                  <a:off x="2995" y="2593"/>
                  <a:ext cx="51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3" name="Line 672"/>
                <p:cNvSpPr>
                  <a:spLocks noChangeShapeType="1"/>
                </p:cNvSpPr>
                <p:nvPr/>
              </p:nvSpPr>
              <p:spPr bwMode="auto">
                <a:xfrm>
                  <a:off x="2995" y="2593"/>
                  <a:ext cx="51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4" name="Line 673"/>
                <p:cNvSpPr>
                  <a:spLocks noChangeShapeType="1"/>
                </p:cNvSpPr>
                <p:nvPr/>
              </p:nvSpPr>
              <p:spPr bwMode="auto">
                <a:xfrm flipH="1" flipV="1">
                  <a:off x="2995" y="2593"/>
                  <a:ext cx="51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5" name="Line 674"/>
                <p:cNvSpPr>
                  <a:spLocks noChangeShapeType="1"/>
                </p:cNvSpPr>
                <p:nvPr/>
              </p:nvSpPr>
              <p:spPr bwMode="auto">
                <a:xfrm>
                  <a:off x="2995" y="2593"/>
                  <a:ext cx="50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6" name="Line 675"/>
                <p:cNvSpPr>
                  <a:spLocks noChangeShapeType="1"/>
                </p:cNvSpPr>
                <p:nvPr/>
              </p:nvSpPr>
              <p:spPr bwMode="auto">
                <a:xfrm flipH="1" flipV="1">
                  <a:off x="2995" y="2593"/>
                  <a:ext cx="50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7" name="Line 676"/>
                <p:cNvSpPr>
                  <a:spLocks noChangeShapeType="1"/>
                </p:cNvSpPr>
                <p:nvPr/>
              </p:nvSpPr>
              <p:spPr bwMode="auto">
                <a:xfrm>
                  <a:off x="2995" y="2593"/>
                  <a:ext cx="50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8" name="Line 677"/>
                <p:cNvSpPr>
                  <a:spLocks noChangeShapeType="1"/>
                </p:cNvSpPr>
                <p:nvPr/>
              </p:nvSpPr>
              <p:spPr bwMode="auto">
                <a:xfrm flipH="1" flipV="1">
                  <a:off x="2995" y="2593"/>
                  <a:ext cx="50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9" name="Line 678"/>
                <p:cNvSpPr>
                  <a:spLocks noChangeShapeType="1"/>
                </p:cNvSpPr>
                <p:nvPr/>
              </p:nvSpPr>
              <p:spPr bwMode="auto">
                <a:xfrm>
                  <a:off x="2995" y="2593"/>
                  <a:ext cx="50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0" name="Line 679"/>
                <p:cNvSpPr>
                  <a:spLocks noChangeShapeType="1"/>
                </p:cNvSpPr>
                <p:nvPr/>
              </p:nvSpPr>
              <p:spPr bwMode="auto">
                <a:xfrm flipH="1" flipV="1">
                  <a:off x="2995" y="2593"/>
                  <a:ext cx="50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1" name="Line 680"/>
                <p:cNvSpPr>
                  <a:spLocks noChangeShapeType="1"/>
                </p:cNvSpPr>
                <p:nvPr/>
              </p:nvSpPr>
              <p:spPr bwMode="auto">
                <a:xfrm>
                  <a:off x="2995" y="2593"/>
                  <a:ext cx="49" cy="2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2" name="Line 681"/>
                <p:cNvSpPr>
                  <a:spLocks noChangeShapeType="1"/>
                </p:cNvSpPr>
                <p:nvPr/>
              </p:nvSpPr>
              <p:spPr bwMode="auto">
                <a:xfrm flipH="1" flipV="1">
                  <a:off x="2995" y="2593"/>
                  <a:ext cx="49" cy="2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3" name="Line 682"/>
                <p:cNvSpPr>
                  <a:spLocks noChangeShapeType="1"/>
                </p:cNvSpPr>
                <p:nvPr/>
              </p:nvSpPr>
              <p:spPr bwMode="auto">
                <a:xfrm>
                  <a:off x="2995" y="2593"/>
                  <a:ext cx="49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4" name="Line 683"/>
                <p:cNvSpPr>
                  <a:spLocks noChangeShapeType="1"/>
                </p:cNvSpPr>
                <p:nvPr/>
              </p:nvSpPr>
              <p:spPr bwMode="auto">
                <a:xfrm flipH="1" flipV="1">
                  <a:off x="2995" y="2593"/>
                  <a:ext cx="49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5" name="Line 684"/>
                <p:cNvSpPr>
                  <a:spLocks noChangeShapeType="1"/>
                </p:cNvSpPr>
                <p:nvPr/>
              </p:nvSpPr>
              <p:spPr bwMode="auto">
                <a:xfrm>
                  <a:off x="3242" y="2407"/>
                  <a:ext cx="1" cy="6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6" name="Line 685"/>
                <p:cNvSpPr>
                  <a:spLocks noChangeShapeType="1"/>
                </p:cNvSpPr>
                <p:nvPr/>
              </p:nvSpPr>
              <p:spPr bwMode="auto">
                <a:xfrm>
                  <a:off x="3233" y="2459"/>
                  <a:ext cx="9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7" name="Line 686"/>
                <p:cNvSpPr>
                  <a:spLocks noChangeShapeType="1"/>
                </p:cNvSpPr>
                <p:nvPr/>
              </p:nvSpPr>
              <p:spPr bwMode="auto">
                <a:xfrm flipV="1">
                  <a:off x="3242" y="2459"/>
                  <a:ext cx="8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8" name="Line 687"/>
                <p:cNvSpPr>
                  <a:spLocks noChangeShapeType="1"/>
                </p:cNvSpPr>
                <p:nvPr/>
              </p:nvSpPr>
              <p:spPr bwMode="auto">
                <a:xfrm flipH="1">
                  <a:off x="3233" y="2459"/>
                  <a:ext cx="17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9" name="Line 688"/>
                <p:cNvSpPr>
                  <a:spLocks noChangeShapeType="1"/>
                </p:cNvSpPr>
                <p:nvPr/>
              </p:nvSpPr>
              <p:spPr bwMode="auto">
                <a:xfrm>
                  <a:off x="3233" y="2459"/>
                  <a:ext cx="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0" name="Line 689"/>
                <p:cNvSpPr>
                  <a:spLocks noChangeShapeType="1"/>
                </p:cNvSpPr>
                <p:nvPr/>
              </p:nvSpPr>
              <p:spPr bwMode="auto">
                <a:xfrm>
                  <a:off x="3235" y="2459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1" name="Line 690"/>
                <p:cNvSpPr>
                  <a:spLocks noChangeShapeType="1"/>
                </p:cNvSpPr>
                <p:nvPr/>
              </p:nvSpPr>
              <p:spPr bwMode="auto">
                <a:xfrm flipH="1" flipV="1">
                  <a:off x="3237" y="2459"/>
                  <a:ext cx="5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2" name="Line 691"/>
                <p:cNvSpPr>
                  <a:spLocks noChangeShapeType="1"/>
                </p:cNvSpPr>
                <p:nvPr/>
              </p:nvSpPr>
              <p:spPr bwMode="auto">
                <a:xfrm>
                  <a:off x="3237" y="2459"/>
                  <a:ext cx="5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3" name="Line 692"/>
                <p:cNvSpPr>
                  <a:spLocks noChangeShapeType="1"/>
                </p:cNvSpPr>
                <p:nvPr/>
              </p:nvSpPr>
              <p:spPr bwMode="auto">
                <a:xfrm flipH="1" flipV="1">
                  <a:off x="3238" y="2459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4" name="Line 693"/>
                <p:cNvSpPr>
                  <a:spLocks noChangeShapeType="1"/>
                </p:cNvSpPr>
                <p:nvPr/>
              </p:nvSpPr>
              <p:spPr bwMode="auto">
                <a:xfrm>
                  <a:off x="3238" y="2459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5" name="Line 694"/>
                <p:cNvSpPr>
                  <a:spLocks noChangeShapeType="1"/>
                </p:cNvSpPr>
                <p:nvPr/>
              </p:nvSpPr>
              <p:spPr bwMode="auto">
                <a:xfrm flipH="1" flipV="1">
                  <a:off x="3240" y="2459"/>
                  <a:ext cx="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6" name="Line 695"/>
                <p:cNvSpPr>
                  <a:spLocks noChangeShapeType="1"/>
                </p:cNvSpPr>
                <p:nvPr/>
              </p:nvSpPr>
              <p:spPr bwMode="auto">
                <a:xfrm>
                  <a:off x="3240" y="2459"/>
                  <a:ext cx="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7" name="Line 696"/>
                <p:cNvSpPr>
                  <a:spLocks noChangeShapeType="1"/>
                </p:cNvSpPr>
                <p:nvPr/>
              </p:nvSpPr>
              <p:spPr bwMode="auto">
                <a:xfrm flipH="1" flipV="1">
                  <a:off x="3241" y="2459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8" name="Line 697"/>
                <p:cNvSpPr>
                  <a:spLocks noChangeShapeType="1"/>
                </p:cNvSpPr>
                <p:nvPr/>
              </p:nvSpPr>
              <p:spPr bwMode="auto">
                <a:xfrm>
                  <a:off x="3241" y="2459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9" name="Line 698"/>
                <p:cNvSpPr>
                  <a:spLocks noChangeShapeType="1"/>
                </p:cNvSpPr>
                <p:nvPr/>
              </p:nvSpPr>
              <p:spPr bwMode="auto">
                <a:xfrm flipV="1">
                  <a:off x="3242" y="2459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0" name="Line 699"/>
                <p:cNvSpPr>
                  <a:spLocks noChangeShapeType="1"/>
                </p:cNvSpPr>
                <p:nvPr/>
              </p:nvSpPr>
              <p:spPr bwMode="auto">
                <a:xfrm flipH="1">
                  <a:off x="3242" y="2459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1" name="Line 700"/>
                <p:cNvSpPr>
                  <a:spLocks noChangeShapeType="1"/>
                </p:cNvSpPr>
                <p:nvPr/>
              </p:nvSpPr>
              <p:spPr bwMode="auto">
                <a:xfrm flipV="1">
                  <a:off x="3242" y="2459"/>
                  <a:ext cx="3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2" name="Line 701"/>
                <p:cNvSpPr>
                  <a:spLocks noChangeShapeType="1"/>
                </p:cNvSpPr>
                <p:nvPr/>
              </p:nvSpPr>
              <p:spPr bwMode="auto">
                <a:xfrm flipH="1">
                  <a:off x="3242" y="2459"/>
                  <a:ext cx="3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3" name="Line 702"/>
                <p:cNvSpPr>
                  <a:spLocks noChangeShapeType="1"/>
                </p:cNvSpPr>
                <p:nvPr/>
              </p:nvSpPr>
              <p:spPr bwMode="auto">
                <a:xfrm flipV="1">
                  <a:off x="3242" y="2459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4" name="Line 703"/>
                <p:cNvSpPr>
                  <a:spLocks noChangeShapeType="1"/>
                </p:cNvSpPr>
                <p:nvPr/>
              </p:nvSpPr>
              <p:spPr bwMode="auto">
                <a:xfrm flipH="1">
                  <a:off x="3242" y="2459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5" name="Line 704"/>
                <p:cNvSpPr>
                  <a:spLocks noChangeShapeType="1"/>
                </p:cNvSpPr>
                <p:nvPr/>
              </p:nvSpPr>
              <p:spPr bwMode="auto">
                <a:xfrm flipV="1">
                  <a:off x="3242" y="2459"/>
                  <a:ext cx="6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6" name="Line 705"/>
                <p:cNvSpPr>
                  <a:spLocks noChangeShapeType="1"/>
                </p:cNvSpPr>
                <p:nvPr/>
              </p:nvSpPr>
              <p:spPr bwMode="auto">
                <a:xfrm flipH="1">
                  <a:off x="3242" y="2459"/>
                  <a:ext cx="6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7" name="Line 706"/>
                <p:cNvSpPr>
                  <a:spLocks noChangeShapeType="1"/>
                </p:cNvSpPr>
                <p:nvPr/>
              </p:nvSpPr>
              <p:spPr bwMode="auto">
                <a:xfrm flipV="1">
                  <a:off x="3242" y="2459"/>
                  <a:ext cx="8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8" name="Line 707"/>
                <p:cNvSpPr>
                  <a:spLocks noChangeShapeType="1"/>
                </p:cNvSpPr>
                <p:nvPr/>
              </p:nvSpPr>
              <p:spPr bwMode="auto">
                <a:xfrm flipH="1">
                  <a:off x="3242" y="2459"/>
                  <a:ext cx="8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9" name="Line 708"/>
                <p:cNvSpPr>
                  <a:spLocks noChangeShapeType="1"/>
                </p:cNvSpPr>
                <p:nvPr/>
              </p:nvSpPr>
              <p:spPr bwMode="auto">
                <a:xfrm flipH="1">
                  <a:off x="3139" y="2508"/>
                  <a:ext cx="51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0" name="Line 709"/>
                <p:cNvSpPr>
                  <a:spLocks noChangeShapeType="1"/>
                </p:cNvSpPr>
                <p:nvPr/>
              </p:nvSpPr>
              <p:spPr bwMode="auto">
                <a:xfrm flipH="1">
                  <a:off x="3107" y="2532"/>
                  <a:ext cx="36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1" name="Line 710"/>
                <p:cNvSpPr>
                  <a:spLocks noChangeShapeType="1"/>
                </p:cNvSpPr>
                <p:nvPr/>
              </p:nvSpPr>
              <p:spPr bwMode="auto">
                <a:xfrm flipV="1">
                  <a:off x="3107" y="2546"/>
                  <a:ext cx="47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2" name="Line 711"/>
                <p:cNvSpPr>
                  <a:spLocks noChangeShapeType="1"/>
                </p:cNvSpPr>
                <p:nvPr/>
              </p:nvSpPr>
              <p:spPr bwMode="auto">
                <a:xfrm flipH="1" flipV="1">
                  <a:off x="3143" y="2532"/>
                  <a:ext cx="11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3" name="Line 712"/>
                <p:cNvSpPr>
                  <a:spLocks noChangeShapeType="1"/>
                </p:cNvSpPr>
                <p:nvPr/>
              </p:nvSpPr>
              <p:spPr bwMode="auto">
                <a:xfrm>
                  <a:off x="3143" y="2532"/>
                  <a:ext cx="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4" name="Line 713"/>
                <p:cNvSpPr>
                  <a:spLocks noChangeShapeType="1"/>
                </p:cNvSpPr>
                <p:nvPr/>
              </p:nvSpPr>
              <p:spPr bwMode="auto">
                <a:xfrm flipH="1">
                  <a:off x="3107" y="2534"/>
                  <a:ext cx="38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" name="Line 714"/>
                <p:cNvSpPr>
                  <a:spLocks noChangeShapeType="1"/>
                </p:cNvSpPr>
                <p:nvPr/>
              </p:nvSpPr>
              <p:spPr bwMode="auto">
                <a:xfrm flipV="1">
                  <a:off x="3107" y="2535"/>
                  <a:ext cx="39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6" name="Line 715"/>
                <p:cNvSpPr>
                  <a:spLocks noChangeShapeType="1"/>
                </p:cNvSpPr>
                <p:nvPr/>
              </p:nvSpPr>
              <p:spPr bwMode="auto">
                <a:xfrm flipH="1">
                  <a:off x="3107" y="2535"/>
                  <a:ext cx="39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7" name="Line 716"/>
                <p:cNvSpPr>
                  <a:spLocks noChangeShapeType="1"/>
                </p:cNvSpPr>
                <p:nvPr/>
              </p:nvSpPr>
              <p:spPr bwMode="auto">
                <a:xfrm flipV="1">
                  <a:off x="3107" y="2536"/>
                  <a:ext cx="40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8" name="Line 717"/>
                <p:cNvSpPr>
                  <a:spLocks noChangeShapeType="1"/>
                </p:cNvSpPr>
                <p:nvPr/>
              </p:nvSpPr>
              <p:spPr bwMode="auto">
                <a:xfrm flipH="1">
                  <a:off x="3107" y="2536"/>
                  <a:ext cx="40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9" name="Line 718"/>
                <p:cNvSpPr>
                  <a:spLocks noChangeShapeType="1"/>
                </p:cNvSpPr>
                <p:nvPr/>
              </p:nvSpPr>
              <p:spPr bwMode="auto">
                <a:xfrm flipV="1">
                  <a:off x="3107" y="2538"/>
                  <a:ext cx="40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0" name="Line 719"/>
                <p:cNvSpPr>
                  <a:spLocks noChangeShapeType="1"/>
                </p:cNvSpPr>
                <p:nvPr/>
              </p:nvSpPr>
              <p:spPr bwMode="auto">
                <a:xfrm flipH="1">
                  <a:off x="3107" y="2538"/>
                  <a:ext cx="40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1" name="Line 720"/>
                <p:cNvSpPr>
                  <a:spLocks noChangeShapeType="1"/>
                </p:cNvSpPr>
                <p:nvPr/>
              </p:nvSpPr>
              <p:spPr bwMode="auto">
                <a:xfrm flipV="1">
                  <a:off x="3107" y="2539"/>
                  <a:ext cx="42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2" name="Line 721"/>
                <p:cNvSpPr>
                  <a:spLocks noChangeShapeType="1"/>
                </p:cNvSpPr>
                <p:nvPr/>
              </p:nvSpPr>
              <p:spPr bwMode="auto">
                <a:xfrm flipH="1">
                  <a:off x="3107" y="2539"/>
                  <a:ext cx="42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3" name="Line 722"/>
                <p:cNvSpPr>
                  <a:spLocks noChangeShapeType="1"/>
                </p:cNvSpPr>
                <p:nvPr/>
              </p:nvSpPr>
              <p:spPr bwMode="auto">
                <a:xfrm flipV="1">
                  <a:off x="3107" y="2540"/>
                  <a:ext cx="43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4" name="Line 723"/>
                <p:cNvSpPr>
                  <a:spLocks noChangeShapeType="1"/>
                </p:cNvSpPr>
                <p:nvPr/>
              </p:nvSpPr>
              <p:spPr bwMode="auto">
                <a:xfrm flipH="1">
                  <a:off x="3107" y="2540"/>
                  <a:ext cx="43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5" name="Line 724"/>
                <p:cNvSpPr>
                  <a:spLocks noChangeShapeType="1"/>
                </p:cNvSpPr>
                <p:nvPr/>
              </p:nvSpPr>
              <p:spPr bwMode="auto">
                <a:xfrm flipV="1">
                  <a:off x="3107" y="2542"/>
                  <a:ext cx="44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6" name="Line 725"/>
                <p:cNvSpPr>
                  <a:spLocks noChangeShapeType="1"/>
                </p:cNvSpPr>
                <p:nvPr/>
              </p:nvSpPr>
              <p:spPr bwMode="auto">
                <a:xfrm flipH="1">
                  <a:off x="3107" y="2542"/>
                  <a:ext cx="44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7" name="Line 726"/>
                <p:cNvSpPr>
                  <a:spLocks noChangeShapeType="1"/>
                </p:cNvSpPr>
                <p:nvPr/>
              </p:nvSpPr>
              <p:spPr bwMode="auto">
                <a:xfrm flipV="1">
                  <a:off x="3107" y="2543"/>
                  <a:ext cx="45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8" name="Line 727"/>
                <p:cNvSpPr>
                  <a:spLocks noChangeShapeType="1"/>
                </p:cNvSpPr>
                <p:nvPr/>
              </p:nvSpPr>
              <p:spPr bwMode="auto">
                <a:xfrm flipH="1">
                  <a:off x="3107" y="2543"/>
                  <a:ext cx="45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9" name="Line 728"/>
                <p:cNvSpPr>
                  <a:spLocks noChangeShapeType="1"/>
                </p:cNvSpPr>
                <p:nvPr/>
              </p:nvSpPr>
              <p:spPr bwMode="auto">
                <a:xfrm flipV="1">
                  <a:off x="3107" y="2544"/>
                  <a:ext cx="46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0" name="Line 729"/>
                <p:cNvSpPr>
                  <a:spLocks noChangeShapeType="1"/>
                </p:cNvSpPr>
                <p:nvPr/>
              </p:nvSpPr>
              <p:spPr bwMode="auto">
                <a:xfrm flipH="1">
                  <a:off x="3107" y="2544"/>
                  <a:ext cx="46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1" name="Line 730"/>
                <p:cNvSpPr>
                  <a:spLocks noChangeShapeType="1"/>
                </p:cNvSpPr>
                <p:nvPr/>
              </p:nvSpPr>
              <p:spPr bwMode="auto">
                <a:xfrm flipV="1">
                  <a:off x="3107" y="2546"/>
                  <a:ext cx="47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2" name="Line 731"/>
                <p:cNvSpPr>
                  <a:spLocks noChangeShapeType="1"/>
                </p:cNvSpPr>
                <p:nvPr/>
              </p:nvSpPr>
              <p:spPr bwMode="auto">
                <a:xfrm flipH="1">
                  <a:off x="3107" y="2546"/>
                  <a:ext cx="47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3" name="Line 732"/>
                <p:cNvSpPr>
                  <a:spLocks noChangeShapeType="1"/>
                </p:cNvSpPr>
                <p:nvPr/>
              </p:nvSpPr>
              <p:spPr bwMode="auto">
                <a:xfrm>
                  <a:off x="2542" y="2697"/>
                  <a:ext cx="45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4" name="Line 733"/>
                <p:cNvSpPr>
                  <a:spLocks noChangeShapeType="1"/>
                </p:cNvSpPr>
                <p:nvPr/>
              </p:nvSpPr>
              <p:spPr bwMode="auto">
                <a:xfrm>
                  <a:off x="2573" y="2740"/>
                  <a:ext cx="43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5" name="Line 734"/>
                <p:cNvSpPr>
                  <a:spLocks noChangeShapeType="1"/>
                </p:cNvSpPr>
                <p:nvPr/>
              </p:nvSpPr>
              <p:spPr bwMode="auto">
                <a:xfrm flipH="1" flipV="1">
                  <a:off x="2585" y="2728"/>
                  <a:ext cx="31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6" name="Line 735"/>
                <p:cNvSpPr>
                  <a:spLocks noChangeShapeType="1"/>
                </p:cNvSpPr>
                <p:nvPr/>
              </p:nvSpPr>
              <p:spPr bwMode="auto">
                <a:xfrm flipH="1">
                  <a:off x="2573" y="2728"/>
                  <a:ext cx="12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7" name="Line 736"/>
                <p:cNvSpPr>
                  <a:spLocks noChangeShapeType="1"/>
                </p:cNvSpPr>
                <p:nvPr/>
              </p:nvSpPr>
              <p:spPr bwMode="auto">
                <a:xfrm flipV="1">
                  <a:off x="2573" y="2739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8" name="Line 737"/>
                <p:cNvSpPr>
                  <a:spLocks noChangeShapeType="1"/>
                </p:cNvSpPr>
                <p:nvPr/>
              </p:nvSpPr>
              <p:spPr bwMode="auto">
                <a:xfrm>
                  <a:off x="2574" y="2739"/>
                  <a:ext cx="42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9" name="Line 738"/>
                <p:cNvSpPr>
                  <a:spLocks noChangeShapeType="1"/>
                </p:cNvSpPr>
                <p:nvPr/>
              </p:nvSpPr>
              <p:spPr bwMode="auto">
                <a:xfrm flipH="1" flipV="1">
                  <a:off x="2576" y="2738"/>
                  <a:ext cx="40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0" name="Line 739"/>
                <p:cNvSpPr>
                  <a:spLocks noChangeShapeType="1"/>
                </p:cNvSpPr>
                <p:nvPr/>
              </p:nvSpPr>
              <p:spPr bwMode="auto">
                <a:xfrm>
                  <a:off x="2576" y="2738"/>
                  <a:ext cx="40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1" name="Line 740"/>
                <p:cNvSpPr>
                  <a:spLocks noChangeShapeType="1"/>
                </p:cNvSpPr>
                <p:nvPr/>
              </p:nvSpPr>
              <p:spPr bwMode="auto">
                <a:xfrm flipH="1" flipV="1">
                  <a:off x="2576" y="2736"/>
                  <a:ext cx="40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2" name="Line 741"/>
                <p:cNvSpPr>
                  <a:spLocks noChangeShapeType="1"/>
                </p:cNvSpPr>
                <p:nvPr/>
              </p:nvSpPr>
              <p:spPr bwMode="auto">
                <a:xfrm>
                  <a:off x="2576" y="2736"/>
                  <a:ext cx="40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3" name="Line 742"/>
                <p:cNvSpPr>
                  <a:spLocks noChangeShapeType="1"/>
                </p:cNvSpPr>
                <p:nvPr/>
              </p:nvSpPr>
              <p:spPr bwMode="auto">
                <a:xfrm flipH="1" flipV="1">
                  <a:off x="2578" y="2735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4" name="Line 743"/>
                <p:cNvSpPr>
                  <a:spLocks noChangeShapeType="1"/>
                </p:cNvSpPr>
                <p:nvPr/>
              </p:nvSpPr>
              <p:spPr bwMode="auto">
                <a:xfrm>
                  <a:off x="2578" y="2735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5" name="Line 744"/>
                <p:cNvSpPr>
                  <a:spLocks noChangeShapeType="1"/>
                </p:cNvSpPr>
                <p:nvPr/>
              </p:nvSpPr>
              <p:spPr bwMode="auto">
                <a:xfrm flipH="1" flipV="1">
                  <a:off x="2579" y="2734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6" name="Line 745"/>
                <p:cNvSpPr>
                  <a:spLocks noChangeShapeType="1"/>
                </p:cNvSpPr>
                <p:nvPr/>
              </p:nvSpPr>
              <p:spPr bwMode="auto">
                <a:xfrm>
                  <a:off x="2579" y="2734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7" name="Line 746"/>
                <p:cNvSpPr>
                  <a:spLocks noChangeShapeType="1"/>
                </p:cNvSpPr>
                <p:nvPr/>
              </p:nvSpPr>
              <p:spPr bwMode="auto">
                <a:xfrm flipH="1" flipV="1">
                  <a:off x="2580" y="2733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8" name="Line 747"/>
                <p:cNvSpPr>
                  <a:spLocks noChangeShapeType="1"/>
                </p:cNvSpPr>
                <p:nvPr/>
              </p:nvSpPr>
              <p:spPr bwMode="auto">
                <a:xfrm>
                  <a:off x="2580" y="2733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9" name="Line 748"/>
                <p:cNvSpPr>
                  <a:spLocks noChangeShapeType="1"/>
                </p:cNvSpPr>
                <p:nvPr/>
              </p:nvSpPr>
              <p:spPr bwMode="auto">
                <a:xfrm flipH="1" flipV="1">
                  <a:off x="2581" y="2732"/>
                  <a:ext cx="35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0" name="Line 749"/>
                <p:cNvSpPr>
                  <a:spLocks noChangeShapeType="1"/>
                </p:cNvSpPr>
                <p:nvPr/>
              </p:nvSpPr>
              <p:spPr bwMode="auto">
                <a:xfrm>
                  <a:off x="2581" y="2732"/>
                  <a:ext cx="35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1" name="Line 750"/>
                <p:cNvSpPr>
                  <a:spLocks noChangeShapeType="1"/>
                </p:cNvSpPr>
                <p:nvPr/>
              </p:nvSpPr>
              <p:spPr bwMode="auto">
                <a:xfrm flipH="1" flipV="1">
                  <a:off x="2583" y="2731"/>
                  <a:ext cx="33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2" name="Line 751"/>
                <p:cNvSpPr>
                  <a:spLocks noChangeShapeType="1"/>
                </p:cNvSpPr>
                <p:nvPr/>
              </p:nvSpPr>
              <p:spPr bwMode="auto">
                <a:xfrm>
                  <a:off x="2583" y="2731"/>
                  <a:ext cx="33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3" name="Line 752"/>
                <p:cNvSpPr>
                  <a:spLocks noChangeShapeType="1"/>
                </p:cNvSpPr>
                <p:nvPr/>
              </p:nvSpPr>
              <p:spPr bwMode="auto">
                <a:xfrm flipH="1" flipV="1">
                  <a:off x="2584" y="2729"/>
                  <a:ext cx="32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4" name="Line 753"/>
                <p:cNvSpPr>
                  <a:spLocks noChangeShapeType="1"/>
                </p:cNvSpPr>
                <p:nvPr/>
              </p:nvSpPr>
              <p:spPr bwMode="auto">
                <a:xfrm>
                  <a:off x="2584" y="2729"/>
                  <a:ext cx="32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5" name="Line 754"/>
                <p:cNvSpPr>
                  <a:spLocks noChangeShapeType="1"/>
                </p:cNvSpPr>
                <p:nvPr/>
              </p:nvSpPr>
              <p:spPr bwMode="auto">
                <a:xfrm flipH="1" flipV="1">
                  <a:off x="2585" y="2728"/>
                  <a:ext cx="31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" name="Line 755"/>
                <p:cNvSpPr>
                  <a:spLocks noChangeShapeType="1"/>
                </p:cNvSpPr>
                <p:nvPr/>
              </p:nvSpPr>
              <p:spPr bwMode="auto">
                <a:xfrm>
                  <a:off x="2585" y="2728"/>
                  <a:ext cx="31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" name="Line 756"/>
                <p:cNvSpPr>
                  <a:spLocks noChangeShapeType="1"/>
                </p:cNvSpPr>
                <p:nvPr/>
              </p:nvSpPr>
              <p:spPr bwMode="auto">
                <a:xfrm flipV="1">
                  <a:off x="2647" y="2723"/>
                  <a:ext cx="71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8" name="Line 757"/>
                <p:cNvSpPr>
                  <a:spLocks noChangeShapeType="1"/>
                </p:cNvSpPr>
                <p:nvPr/>
              </p:nvSpPr>
              <p:spPr bwMode="auto">
                <a:xfrm flipV="1">
                  <a:off x="2700" y="2719"/>
                  <a:ext cx="50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9" name="Line 758"/>
                <p:cNvSpPr>
                  <a:spLocks noChangeShapeType="1"/>
                </p:cNvSpPr>
                <p:nvPr/>
              </p:nvSpPr>
              <p:spPr bwMode="auto">
                <a:xfrm flipH="1" flipV="1">
                  <a:off x="2698" y="2717"/>
                  <a:ext cx="5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0" name="Line 759"/>
                <p:cNvSpPr>
                  <a:spLocks noChangeShapeType="1"/>
                </p:cNvSpPr>
                <p:nvPr/>
              </p:nvSpPr>
              <p:spPr bwMode="auto">
                <a:xfrm>
                  <a:off x="2698" y="2717"/>
                  <a:ext cx="2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1" name="Line 760"/>
                <p:cNvSpPr>
                  <a:spLocks noChangeShapeType="1"/>
                </p:cNvSpPr>
                <p:nvPr/>
              </p:nvSpPr>
              <p:spPr bwMode="auto">
                <a:xfrm flipH="1" flipV="1">
                  <a:off x="2700" y="2733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2" name="Line 761"/>
                <p:cNvSpPr>
                  <a:spLocks noChangeShapeType="1"/>
                </p:cNvSpPr>
                <p:nvPr/>
              </p:nvSpPr>
              <p:spPr bwMode="auto">
                <a:xfrm flipV="1">
                  <a:off x="2700" y="2719"/>
                  <a:ext cx="50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3" name="Line 762"/>
                <p:cNvSpPr>
                  <a:spLocks noChangeShapeType="1"/>
                </p:cNvSpPr>
                <p:nvPr/>
              </p:nvSpPr>
              <p:spPr bwMode="auto">
                <a:xfrm flipH="1">
                  <a:off x="2700" y="2719"/>
                  <a:ext cx="50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4" name="Line 763"/>
                <p:cNvSpPr>
                  <a:spLocks noChangeShapeType="1"/>
                </p:cNvSpPr>
                <p:nvPr/>
              </p:nvSpPr>
              <p:spPr bwMode="auto">
                <a:xfrm flipV="1">
                  <a:off x="2700" y="2719"/>
                  <a:ext cx="50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5" name="Line 764"/>
                <p:cNvSpPr>
                  <a:spLocks noChangeShapeType="1"/>
                </p:cNvSpPr>
                <p:nvPr/>
              </p:nvSpPr>
              <p:spPr bwMode="auto">
                <a:xfrm flipH="1">
                  <a:off x="2699" y="2719"/>
                  <a:ext cx="51" cy="1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6" name="Line 765"/>
                <p:cNvSpPr>
                  <a:spLocks noChangeShapeType="1"/>
                </p:cNvSpPr>
                <p:nvPr/>
              </p:nvSpPr>
              <p:spPr bwMode="auto">
                <a:xfrm flipV="1">
                  <a:off x="2699" y="2719"/>
                  <a:ext cx="51" cy="1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7" name="Line 766"/>
                <p:cNvSpPr>
                  <a:spLocks noChangeShapeType="1"/>
                </p:cNvSpPr>
                <p:nvPr/>
              </p:nvSpPr>
              <p:spPr bwMode="auto">
                <a:xfrm flipH="1">
                  <a:off x="2699" y="2719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8" name="Line 767"/>
                <p:cNvSpPr>
                  <a:spLocks noChangeShapeType="1"/>
                </p:cNvSpPr>
                <p:nvPr/>
              </p:nvSpPr>
              <p:spPr bwMode="auto">
                <a:xfrm flipV="1">
                  <a:off x="2699" y="2719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9" name="Line 768"/>
                <p:cNvSpPr>
                  <a:spLocks noChangeShapeType="1"/>
                </p:cNvSpPr>
                <p:nvPr/>
              </p:nvSpPr>
              <p:spPr bwMode="auto">
                <a:xfrm flipH="1">
                  <a:off x="2699" y="2719"/>
                  <a:ext cx="51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0" name="Line 769"/>
                <p:cNvSpPr>
                  <a:spLocks noChangeShapeType="1"/>
                </p:cNvSpPr>
                <p:nvPr/>
              </p:nvSpPr>
              <p:spPr bwMode="auto">
                <a:xfrm flipV="1">
                  <a:off x="2699" y="2719"/>
                  <a:ext cx="51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1" name="Line 770"/>
                <p:cNvSpPr>
                  <a:spLocks noChangeShapeType="1"/>
                </p:cNvSpPr>
                <p:nvPr/>
              </p:nvSpPr>
              <p:spPr bwMode="auto">
                <a:xfrm flipH="1">
                  <a:off x="2699" y="2719"/>
                  <a:ext cx="51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2" name="Line 771"/>
                <p:cNvSpPr>
                  <a:spLocks noChangeShapeType="1"/>
                </p:cNvSpPr>
                <p:nvPr/>
              </p:nvSpPr>
              <p:spPr bwMode="auto">
                <a:xfrm flipV="1">
                  <a:off x="2699" y="2719"/>
                  <a:ext cx="51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3" name="Line 772"/>
                <p:cNvSpPr>
                  <a:spLocks noChangeShapeType="1"/>
                </p:cNvSpPr>
                <p:nvPr/>
              </p:nvSpPr>
              <p:spPr bwMode="auto">
                <a:xfrm flipH="1">
                  <a:off x="2698" y="2719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4" name="Line 773"/>
                <p:cNvSpPr>
                  <a:spLocks noChangeShapeType="1"/>
                </p:cNvSpPr>
                <p:nvPr/>
              </p:nvSpPr>
              <p:spPr bwMode="auto">
                <a:xfrm flipV="1">
                  <a:off x="2698" y="2719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5" name="Line 774"/>
                <p:cNvSpPr>
                  <a:spLocks noChangeShapeType="1"/>
                </p:cNvSpPr>
                <p:nvPr/>
              </p:nvSpPr>
              <p:spPr bwMode="auto">
                <a:xfrm flipH="1">
                  <a:off x="2698" y="2719"/>
                  <a:ext cx="5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6" name="Line 775"/>
                <p:cNvSpPr>
                  <a:spLocks noChangeShapeType="1"/>
                </p:cNvSpPr>
                <p:nvPr/>
              </p:nvSpPr>
              <p:spPr bwMode="auto">
                <a:xfrm flipV="1">
                  <a:off x="2698" y="2719"/>
                  <a:ext cx="5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7" name="Line 776"/>
                <p:cNvSpPr>
                  <a:spLocks noChangeShapeType="1"/>
                </p:cNvSpPr>
                <p:nvPr/>
              </p:nvSpPr>
              <p:spPr bwMode="auto">
                <a:xfrm flipH="1">
                  <a:off x="2698" y="2719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8" name="Line 777"/>
                <p:cNvSpPr>
                  <a:spLocks noChangeShapeType="1"/>
                </p:cNvSpPr>
                <p:nvPr/>
              </p:nvSpPr>
              <p:spPr bwMode="auto">
                <a:xfrm flipV="1">
                  <a:off x="2698" y="2719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9" name="Line 778"/>
                <p:cNvSpPr>
                  <a:spLocks noChangeShapeType="1"/>
                </p:cNvSpPr>
                <p:nvPr/>
              </p:nvSpPr>
              <p:spPr bwMode="auto">
                <a:xfrm flipH="1" flipV="1">
                  <a:off x="2698" y="2718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0" name="Line 779"/>
                <p:cNvSpPr>
                  <a:spLocks noChangeShapeType="1"/>
                </p:cNvSpPr>
                <p:nvPr/>
              </p:nvSpPr>
              <p:spPr bwMode="auto">
                <a:xfrm>
                  <a:off x="2698" y="2718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1" name="Line 780"/>
                <p:cNvSpPr>
                  <a:spLocks noChangeShapeType="1"/>
                </p:cNvSpPr>
                <p:nvPr/>
              </p:nvSpPr>
              <p:spPr bwMode="auto">
                <a:xfrm flipV="1">
                  <a:off x="2794" y="2692"/>
                  <a:ext cx="31" cy="5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2" name="Line 781"/>
                <p:cNvSpPr>
                  <a:spLocks noChangeShapeType="1"/>
                </p:cNvSpPr>
                <p:nvPr/>
              </p:nvSpPr>
              <p:spPr bwMode="auto">
                <a:xfrm flipV="1">
                  <a:off x="2827" y="2656"/>
                  <a:ext cx="19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3" name="Line 782"/>
                <p:cNvSpPr>
                  <a:spLocks noChangeShapeType="1"/>
                </p:cNvSpPr>
                <p:nvPr/>
              </p:nvSpPr>
              <p:spPr bwMode="auto">
                <a:xfrm flipH="1">
                  <a:off x="2812" y="2656"/>
                  <a:ext cx="34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4" name="Line 783"/>
                <p:cNvSpPr>
                  <a:spLocks noChangeShapeType="1"/>
                </p:cNvSpPr>
                <p:nvPr/>
              </p:nvSpPr>
              <p:spPr bwMode="auto">
                <a:xfrm>
                  <a:off x="2812" y="2697"/>
                  <a:ext cx="15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5" name="Line 784"/>
                <p:cNvSpPr>
                  <a:spLocks noChangeShapeType="1"/>
                </p:cNvSpPr>
                <p:nvPr/>
              </p:nvSpPr>
              <p:spPr bwMode="auto">
                <a:xfrm flipH="1" flipV="1">
                  <a:off x="2826" y="2705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6" name="Line 785"/>
                <p:cNvSpPr>
                  <a:spLocks noChangeShapeType="1"/>
                </p:cNvSpPr>
                <p:nvPr/>
              </p:nvSpPr>
              <p:spPr bwMode="auto">
                <a:xfrm flipV="1">
                  <a:off x="2826" y="2656"/>
                  <a:ext cx="20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7" name="Line 786"/>
                <p:cNvSpPr>
                  <a:spLocks noChangeShapeType="1"/>
                </p:cNvSpPr>
                <p:nvPr/>
              </p:nvSpPr>
              <p:spPr bwMode="auto">
                <a:xfrm flipH="1">
                  <a:off x="2824" y="2656"/>
                  <a:ext cx="22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8" name="Line 787"/>
                <p:cNvSpPr>
                  <a:spLocks noChangeShapeType="1"/>
                </p:cNvSpPr>
                <p:nvPr/>
              </p:nvSpPr>
              <p:spPr bwMode="auto">
                <a:xfrm flipV="1">
                  <a:off x="2824" y="2656"/>
                  <a:ext cx="22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9" name="Line 788"/>
                <p:cNvSpPr>
                  <a:spLocks noChangeShapeType="1"/>
                </p:cNvSpPr>
                <p:nvPr/>
              </p:nvSpPr>
              <p:spPr bwMode="auto">
                <a:xfrm flipH="1">
                  <a:off x="2823" y="2656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0" name="Line 789"/>
                <p:cNvSpPr>
                  <a:spLocks noChangeShapeType="1"/>
                </p:cNvSpPr>
                <p:nvPr/>
              </p:nvSpPr>
              <p:spPr bwMode="auto">
                <a:xfrm flipV="1">
                  <a:off x="2823" y="2656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1" name="Line 790"/>
                <p:cNvSpPr>
                  <a:spLocks noChangeShapeType="1"/>
                </p:cNvSpPr>
                <p:nvPr/>
              </p:nvSpPr>
              <p:spPr bwMode="auto">
                <a:xfrm flipH="1">
                  <a:off x="2821" y="2656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2" name="Line 791"/>
                <p:cNvSpPr>
                  <a:spLocks noChangeShapeType="1"/>
                </p:cNvSpPr>
                <p:nvPr/>
              </p:nvSpPr>
              <p:spPr bwMode="auto">
                <a:xfrm flipV="1">
                  <a:off x="2821" y="2656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3" name="Line 792"/>
                <p:cNvSpPr>
                  <a:spLocks noChangeShapeType="1"/>
                </p:cNvSpPr>
                <p:nvPr/>
              </p:nvSpPr>
              <p:spPr bwMode="auto">
                <a:xfrm flipH="1">
                  <a:off x="2820" y="2656"/>
                  <a:ext cx="26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4" name="Line 793"/>
                <p:cNvSpPr>
                  <a:spLocks noChangeShapeType="1"/>
                </p:cNvSpPr>
                <p:nvPr/>
              </p:nvSpPr>
              <p:spPr bwMode="auto">
                <a:xfrm flipV="1">
                  <a:off x="2820" y="2656"/>
                  <a:ext cx="26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5" name="Line 794"/>
                <p:cNvSpPr>
                  <a:spLocks noChangeShapeType="1"/>
                </p:cNvSpPr>
                <p:nvPr/>
              </p:nvSpPr>
              <p:spPr bwMode="auto">
                <a:xfrm flipH="1">
                  <a:off x="2819" y="2656"/>
                  <a:ext cx="27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6" name="Line 795"/>
                <p:cNvSpPr>
                  <a:spLocks noChangeShapeType="1"/>
                </p:cNvSpPr>
                <p:nvPr/>
              </p:nvSpPr>
              <p:spPr bwMode="auto">
                <a:xfrm flipV="1">
                  <a:off x="2819" y="2656"/>
                  <a:ext cx="27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7" name="Line 796"/>
                <p:cNvSpPr>
                  <a:spLocks noChangeShapeType="1"/>
                </p:cNvSpPr>
                <p:nvPr/>
              </p:nvSpPr>
              <p:spPr bwMode="auto">
                <a:xfrm flipH="1">
                  <a:off x="2817" y="2656"/>
                  <a:ext cx="29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8" name="Line 797"/>
                <p:cNvSpPr>
                  <a:spLocks noChangeShapeType="1"/>
                </p:cNvSpPr>
                <p:nvPr/>
              </p:nvSpPr>
              <p:spPr bwMode="auto">
                <a:xfrm flipV="1">
                  <a:off x="2817" y="2656"/>
                  <a:ext cx="29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9" name="Line 798"/>
                <p:cNvSpPr>
                  <a:spLocks noChangeShapeType="1"/>
                </p:cNvSpPr>
                <p:nvPr/>
              </p:nvSpPr>
              <p:spPr bwMode="auto">
                <a:xfrm flipH="1">
                  <a:off x="2816" y="2656"/>
                  <a:ext cx="30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0" name="Line 799"/>
                <p:cNvSpPr>
                  <a:spLocks noChangeShapeType="1"/>
                </p:cNvSpPr>
                <p:nvPr/>
              </p:nvSpPr>
              <p:spPr bwMode="auto">
                <a:xfrm flipV="1">
                  <a:off x="2816" y="2656"/>
                  <a:ext cx="30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1" name="Line 800"/>
                <p:cNvSpPr>
                  <a:spLocks noChangeShapeType="1"/>
                </p:cNvSpPr>
                <p:nvPr/>
              </p:nvSpPr>
              <p:spPr bwMode="auto">
                <a:xfrm flipH="1">
                  <a:off x="2814" y="2656"/>
                  <a:ext cx="32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2" name="Line 801"/>
                <p:cNvSpPr>
                  <a:spLocks noChangeShapeType="1"/>
                </p:cNvSpPr>
                <p:nvPr/>
              </p:nvSpPr>
              <p:spPr bwMode="auto">
                <a:xfrm flipV="1">
                  <a:off x="2814" y="2656"/>
                  <a:ext cx="32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3" name="Line 802"/>
                <p:cNvSpPr>
                  <a:spLocks noChangeShapeType="1"/>
                </p:cNvSpPr>
                <p:nvPr/>
              </p:nvSpPr>
              <p:spPr bwMode="auto">
                <a:xfrm flipH="1">
                  <a:off x="2813" y="2656"/>
                  <a:ext cx="33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4" name="Line 803"/>
                <p:cNvSpPr>
                  <a:spLocks noChangeShapeType="1"/>
                </p:cNvSpPr>
                <p:nvPr/>
              </p:nvSpPr>
              <p:spPr bwMode="auto">
                <a:xfrm flipV="1">
                  <a:off x="2813" y="2656"/>
                  <a:ext cx="33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5" name="Line 804"/>
                <p:cNvSpPr>
                  <a:spLocks noChangeShapeType="1"/>
                </p:cNvSpPr>
                <p:nvPr/>
              </p:nvSpPr>
              <p:spPr bwMode="auto">
                <a:xfrm flipH="1" flipV="1">
                  <a:off x="2931" y="2650"/>
                  <a:ext cx="24" cy="5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6" name="Line 805"/>
                <p:cNvSpPr>
                  <a:spLocks noChangeShapeType="1"/>
                </p:cNvSpPr>
                <p:nvPr/>
              </p:nvSpPr>
              <p:spPr bwMode="auto">
                <a:xfrm flipH="1" flipV="1">
                  <a:off x="2915" y="2612"/>
                  <a:ext cx="28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7" name="Line 806"/>
                <p:cNvSpPr>
                  <a:spLocks noChangeShapeType="1"/>
                </p:cNvSpPr>
                <p:nvPr/>
              </p:nvSpPr>
              <p:spPr bwMode="auto">
                <a:xfrm>
                  <a:off x="2915" y="2612"/>
                  <a:ext cx="1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8" name="Line 807"/>
                <p:cNvSpPr>
                  <a:spLocks noChangeShapeType="1"/>
                </p:cNvSpPr>
                <p:nvPr/>
              </p:nvSpPr>
              <p:spPr bwMode="auto">
                <a:xfrm flipV="1">
                  <a:off x="2927" y="2657"/>
                  <a:ext cx="16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9" name="Line 808"/>
                <p:cNvSpPr>
                  <a:spLocks noChangeShapeType="1"/>
                </p:cNvSpPr>
                <p:nvPr/>
              </p:nvSpPr>
              <p:spPr bwMode="auto">
                <a:xfrm flipH="1">
                  <a:off x="2942" y="2657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0" name="Group 809"/>
              <p:cNvGrpSpPr>
                <a:grpSpLocks/>
              </p:cNvGrpSpPr>
              <p:nvPr/>
            </p:nvGrpSpPr>
            <p:grpSpPr bwMode="auto">
              <a:xfrm>
                <a:off x="2915" y="1525"/>
                <a:ext cx="643" cy="1139"/>
                <a:chOff x="2915" y="1525"/>
                <a:chExt cx="643" cy="1139"/>
              </a:xfrm>
            </p:grpSpPr>
            <p:sp>
              <p:nvSpPr>
                <p:cNvPr id="330" name="Line 810"/>
                <p:cNvSpPr>
                  <a:spLocks noChangeShapeType="1"/>
                </p:cNvSpPr>
                <p:nvPr/>
              </p:nvSpPr>
              <p:spPr bwMode="auto">
                <a:xfrm flipH="1" flipV="1">
                  <a:off x="2915" y="2612"/>
                  <a:ext cx="27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1" name="Line 811"/>
                <p:cNvSpPr>
                  <a:spLocks noChangeShapeType="1"/>
                </p:cNvSpPr>
                <p:nvPr/>
              </p:nvSpPr>
              <p:spPr bwMode="auto">
                <a:xfrm>
                  <a:off x="2915" y="2612"/>
                  <a:ext cx="25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2" name="Line 812"/>
                <p:cNvSpPr>
                  <a:spLocks noChangeShapeType="1"/>
                </p:cNvSpPr>
                <p:nvPr/>
              </p:nvSpPr>
              <p:spPr bwMode="auto">
                <a:xfrm flipH="1" flipV="1">
                  <a:off x="2915" y="2612"/>
                  <a:ext cx="25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3" name="Line 813"/>
                <p:cNvSpPr>
                  <a:spLocks noChangeShapeType="1"/>
                </p:cNvSpPr>
                <p:nvPr/>
              </p:nvSpPr>
              <p:spPr bwMode="auto">
                <a:xfrm>
                  <a:off x="2915" y="2612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4" name="Line 814"/>
                <p:cNvSpPr>
                  <a:spLocks noChangeShapeType="1"/>
                </p:cNvSpPr>
                <p:nvPr/>
              </p:nvSpPr>
              <p:spPr bwMode="auto">
                <a:xfrm flipH="1" flipV="1">
                  <a:off x="2915" y="2612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5" name="Line 815"/>
                <p:cNvSpPr>
                  <a:spLocks noChangeShapeType="1"/>
                </p:cNvSpPr>
                <p:nvPr/>
              </p:nvSpPr>
              <p:spPr bwMode="auto">
                <a:xfrm>
                  <a:off x="2915" y="2612"/>
                  <a:ext cx="22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6" name="Line 816"/>
                <p:cNvSpPr>
                  <a:spLocks noChangeShapeType="1"/>
                </p:cNvSpPr>
                <p:nvPr/>
              </p:nvSpPr>
              <p:spPr bwMode="auto">
                <a:xfrm flipH="1" flipV="1">
                  <a:off x="2915" y="2612"/>
                  <a:ext cx="22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7" name="Line 817"/>
                <p:cNvSpPr>
                  <a:spLocks noChangeShapeType="1"/>
                </p:cNvSpPr>
                <p:nvPr/>
              </p:nvSpPr>
              <p:spPr bwMode="auto">
                <a:xfrm>
                  <a:off x="2915" y="2612"/>
                  <a:ext cx="21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8" name="Line 818"/>
                <p:cNvSpPr>
                  <a:spLocks noChangeShapeType="1"/>
                </p:cNvSpPr>
                <p:nvPr/>
              </p:nvSpPr>
              <p:spPr bwMode="auto">
                <a:xfrm flipH="1" flipV="1">
                  <a:off x="2915" y="2612"/>
                  <a:ext cx="21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9" name="Line 819"/>
                <p:cNvSpPr>
                  <a:spLocks noChangeShapeType="1"/>
                </p:cNvSpPr>
                <p:nvPr/>
              </p:nvSpPr>
              <p:spPr bwMode="auto">
                <a:xfrm>
                  <a:off x="2915" y="2612"/>
                  <a:ext cx="19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0" name="Line 820"/>
                <p:cNvSpPr>
                  <a:spLocks noChangeShapeType="1"/>
                </p:cNvSpPr>
                <p:nvPr/>
              </p:nvSpPr>
              <p:spPr bwMode="auto">
                <a:xfrm flipH="1" flipV="1">
                  <a:off x="2915" y="2612"/>
                  <a:ext cx="19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1" name="Line 821"/>
                <p:cNvSpPr>
                  <a:spLocks noChangeShapeType="1"/>
                </p:cNvSpPr>
                <p:nvPr/>
              </p:nvSpPr>
              <p:spPr bwMode="auto">
                <a:xfrm>
                  <a:off x="2915" y="2612"/>
                  <a:ext cx="17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2" name="Line 822"/>
                <p:cNvSpPr>
                  <a:spLocks noChangeShapeType="1"/>
                </p:cNvSpPr>
                <p:nvPr/>
              </p:nvSpPr>
              <p:spPr bwMode="auto">
                <a:xfrm flipH="1" flipV="1">
                  <a:off x="2915" y="2612"/>
                  <a:ext cx="17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3" name="Line 823"/>
                <p:cNvSpPr>
                  <a:spLocks noChangeShapeType="1"/>
                </p:cNvSpPr>
                <p:nvPr/>
              </p:nvSpPr>
              <p:spPr bwMode="auto">
                <a:xfrm>
                  <a:off x="2915" y="2612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4" name="Line 824"/>
                <p:cNvSpPr>
                  <a:spLocks noChangeShapeType="1"/>
                </p:cNvSpPr>
                <p:nvPr/>
              </p:nvSpPr>
              <p:spPr bwMode="auto">
                <a:xfrm flipH="1" flipV="1">
                  <a:off x="2915" y="2612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5" name="Line 825"/>
                <p:cNvSpPr>
                  <a:spLocks noChangeShapeType="1"/>
                </p:cNvSpPr>
                <p:nvPr/>
              </p:nvSpPr>
              <p:spPr bwMode="auto">
                <a:xfrm>
                  <a:off x="2915" y="2612"/>
                  <a:ext cx="14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6" name="Line 826"/>
                <p:cNvSpPr>
                  <a:spLocks noChangeShapeType="1"/>
                </p:cNvSpPr>
                <p:nvPr/>
              </p:nvSpPr>
              <p:spPr bwMode="auto">
                <a:xfrm flipH="1" flipV="1">
                  <a:off x="2915" y="2612"/>
                  <a:ext cx="14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7" name="Line 827"/>
                <p:cNvSpPr>
                  <a:spLocks noChangeShapeType="1"/>
                </p:cNvSpPr>
                <p:nvPr/>
              </p:nvSpPr>
              <p:spPr bwMode="auto">
                <a:xfrm>
                  <a:off x="2915" y="2612"/>
                  <a:ext cx="13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8" name="Line 828"/>
                <p:cNvSpPr>
                  <a:spLocks noChangeShapeType="1"/>
                </p:cNvSpPr>
                <p:nvPr/>
              </p:nvSpPr>
              <p:spPr bwMode="auto">
                <a:xfrm flipH="1" flipV="1">
                  <a:off x="2915" y="2612"/>
                  <a:ext cx="13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9" name="Line 829"/>
                <p:cNvSpPr>
                  <a:spLocks noChangeShapeType="1"/>
                </p:cNvSpPr>
                <p:nvPr/>
              </p:nvSpPr>
              <p:spPr bwMode="auto">
                <a:xfrm>
                  <a:off x="3281" y="2334"/>
                  <a:ext cx="50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0" name="Line 830"/>
                <p:cNvSpPr>
                  <a:spLocks noChangeShapeType="1"/>
                </p:cNvSpPr>
                <p:nvPr/>
              </p:nvSpPr>
              <p:spPr bwMode="auto">
                <a:xfrm>
                  <a:off x="3317" y="2373"/>
                  <a:ext cx="47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1" name="Line 831"/>
                <p:cNvSpPr>
                  <a:spLocks noChangeShapeType="1"/>
                </p:cNvSpPr>
                <p:nvPr/>
              </p:nvSpPr>
              <p:spPr bwMode="auto">
                <a:xfrm flipH="1" flipV="1">
                  <a:off x="3328" y="2359"/>
                  <a:ext cx="36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2" name="Line 832"/>
                <p:cNvSpPr>
                  <a:spLocks noChangeShapeType="1"/>
                </p:cNvSpPr>
                <p:nvPr/>
              </p:nvSpPr>
              <p:spPr bwMode="auto">
                <a:xfrm flipH="1">
                  <a:off x="3317" y="2359"/>
                  <a:ext cx="11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3" name="Line 833"/>
                <p:cNvSpPr>
                  <a:spLocks noChangeShapeType="1"/>
                </p:cNvSpPr>
                <p:nvPr/>
              </p:nvSpPr>
              <p:spPr bwMode="auto">
                <a:xfrm flipV="1">
                  <a:off x="3317" y="2372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4" name="Line 834"/>
                <p:cNvSpPr>
                  <a:spLocks noChangeShapeType="1"/>
                </p:cNvSpPr>
                <p:nvPr/>
              </p:nvSpPr>
              <p:spPr bwMode="auto">
                <a:xfrm>
                  <a:off x="3318" y="2372"/>
                  <a:ext cx="46" cy="2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5" name="Line 835"/>
                <p:cNvSpPr>
                  <a:spLocks noChangeShapeType="1"/>
                </p:cNvSpPr>
                <p:nvPr/>
              </p:nvSpPr>
              <p:spPr bwMode="auto">
                <a:xfrm flipH="1" flipV="1">
                  <a:off x="3319" y="2370"/>
                  <a:ext cx="45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6" name="Line 836"/>
                <p:cNvSpPr>
                  <a:spLocks noChangeShapeType="1"/>
                </p:cNvSpPr>
                <p:nvPr/>
              </p:nvSpPr>
              <p:spPr bwMode="auto">
                <a:xfrm>
                  <a:off x="3319" y="2370"/>
                  <a:ext cx="45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7" name="Line 837"/>
                <p:cNvSpPr>
                  <a:spLocks noChangeShapeType="1"/>
                </p:cNvSpPr>
                <p:nvPr/>
              </p:nvSpPr>
              <p:spPr bwMode="auto">
                <a:xfrm flipH="1" flipV="1">
                  <a:off x="3320" y="2369"/>
                  <a:ext cx="44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8" name="Line 838"/>
                <p:cNvSpPr>
                  <a:spLocks noChangeShapeType="1"/>
                </p:cNvSpPr>
                <p:nvPr/>
              </p:nvSpPr>
              <p:spPr bwMode="auto">
                <a:xfrm>
                  <a:off x="3320" y="2369"/>
                  <a:ext cx="44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9" name="Line 839"/>
                <p:cNvSpPr>
                  <a:spLocks noChangeShapeType="1"/>
                </p:cNvSpPr>
                <p:nvPr/>
              </p:nvSpPr>
              <p:spPr bwMode="auto">
                <a:xfrm flipH="1" flipV="1">
                  <a:off x="3321" y="2368"/>
                  <a:ext cx="43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0" name="Line 840"/>
                <p:cNvSpPr>
                  <a:spLocks noChangeShapeType="1"/>
                </p:cNvSpPr>
                <p:nvPr/>
              </p:nvSpPr>
              <p:spPr bwMode="auto">
                <a:xfrm>
                  <a:off x="3321" y="2368"/>
                  <a:ext cx="43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1" name="Line 841"/>
                <p:cNvSpPr>
                  <a:spLocks noChangeShapeType="1"/>
                </p:cNvSpPr>
                <p:nvPr/>
              </p:nvSpPr>
              <p:spPr bwMode="auto">
                <a:xfrm flipH="1" flipV="1">
                  <a:off x="3322" y="2367"/>
                  <a:ext cx="42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2" name="Line 842"/>
                <p:cNvSpPr>
                  <a:spLocks noChangeShapeType="1"/>
                </p:cNvSpPr>
                <p:nvPr/>
              </p:nvSpPr>
              <p:spPr bwMode="auto">
                <a:xfrm>
                  <a:off x="3322" y="2367"/>
                  <a:ext cx="42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3" name="Line 843"/>
                <p:cNvSpPr>
                  <a:spLocks noChangeShapeType="1"/>
                </p:cNvSpPr>
                <p:nvPr/>
              </p:nvSpPr>
              <p:spPr bwMode="auto">
                <a:xfrm flipH="1" flipV="1">
                  <a:off x="3323" y="2365"/>
                  <a:ext cx="41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4" name="Line 844"/>
                <p:cNvSpPr>
                  <a:spLocks noChangeShapeType="1"/>
                </p:cNvSpPr>
                <p:nvPr/>
              </p:nvSpPr>
              <p:spPr bwMode="auto">
                <a:xfrm>
                  <a:off x="3323" y="2365"/>
                  <a:ext cx="41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5" name="Line 845"/>
                <p:cNvSpPr>
                  <a:spLocks noChangeShapeType="1"/>
                </p:cNvSpPr>
                <p:nvPr/>
              </p:nvSpPr>
              <p:spPr bwMode="auto">
                <a:xfrm flipH="1" flipV="1">
                  <a:off x="3325" y="2364"/>
                  <a:ext cx="39" cy="3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6" name="Line 846"/>
                <p:cNvSpPr>
                  <a:spLocks noChangeShapeType="1"/>
                </p:cNvSpPr>
                <p:nvPr/>
              </p:nvSpPr>
              <p:spPr bwMode="auto">
                <a:xfrm>
                  <a:off x="3325" y="2364"/>
                  <a:ext cx="39" cy="3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7" name="Line 847"/>
                <p:cNvSpPr>
                  <a:spLocks noChangeShapeType="1"/>
                </p:cNvSpPr>
                <p:nvPr/>
              </p:nvSpPr>
              <p:spPr bwMode="auto">
                <a:xfrm flipH="1" flipV="1">
                  <a:off x="3325" y="2362"/>
                  <a:ext cx="39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8" name="Line 848"/>
                <p:cNvSpPr>
                  <a:spLocks noChangeShapeType="1"/>
                </p:cNvSpPr>
                <p:nvPr/>
              </p:nvSpPr>
              <p:spPr bwMode="auto">
                <a:xfrm>
                  <a:off x="3325" y="2362"/>
                  <a:ext cx="39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9" name="Line 849"/>
                <p:cNvSpPr>
                  <a:spLocks noChangeShapeType="1"/>
                </p:cNvSpPr>
                <p:nvPr/>
              </p:nvSpPr>
              <p:spPr bwMode="auto">
                <a:xfrm flipH="1" flipV="1">
                  <a:off x="3326" y="2361"/>
                  <a:ext cx="38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0" name="Line 850"/>
                <p:cNvSpPr>
                  <a:spLocks noChangeShapeType="1"/>
                </p:cNvSpPr>
                <p:nvPr/>
              </p:nvSpPr>
              <p:spPr bwMode="auto">
                <a:xfrm>
                  <a:off x="3326" y="2361"/>
                  <a:ext cx="38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1" name="Line 851"/>
                <p:cNvSpPr>
                  <a:spLocks noChangeShapeType="1"/>
                </p:cNvSpPr>
                <p:nvPr/>
              </p:nvSpPr>
              <p:spPr bwMode="auto">
                <a:xfrm flipH="1" flipV="1">
                  <a:off x="3327" y="2360"/>
                  <a:ext cx="37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2" name="Line 852"/>
                <p:cNvSpPr>
                  <a:spLocks noChangeShapeType="1"/>
                </p:cNvSpPr>
                <p:nvPr/>
              </p:nvSpPr>
              <p:spPr bwMode="auto">
                <a:xfrm>
                  <a:off x="3327" y="2360"/>
                  <a:ext cx="37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3" name="Line 853"/>
                <p:cNvSpPr>
                  <a:spLocks noChangeShapeType="1"/>
                </p:cNvSpPr>
                <p:nvPr/>
              </p:nvSpPr>
              <p:spPr bwMode="auto">
                <a:xfrm flipH="1">
                  <a:off x="3505" y="1758"/>
                  <a:ext cx="47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4" name="Line 854"/>
                <p:cNvSpPr>
                  <a:spLocks noChangeShapeType="1"/>
                </p:cNvSpPr>
                <p:nvPr/>
              </p:nvSpPr>
              <p:spPr bwMode="auto">
                <a:xfrm flipH="1">
                  <a:off x="3478" y="1789"/>
                  <a:ext cx="31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5" name="Line 855"/>
                <p:cNvSpPr>
                  <a:spLocks noChangeShapeType="1"/>
                </p:cNvSpPr>
                <p:nvPr/>
              </p:nvSpPr>
              <p:spPr bwMode="auto">
                <a:xfrm flipV="1">
                  <a:off x="3478" y="1802"/>
                  <a:ext cx="43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6" name="Line 856"/>
                <p:cNvSpPr>
                  <a:spLocks noChangeShapeType="1"/>
                </p:cNvSpPr>
                <p:nvPr/>
              </p:nvSpPr>
              <p:spPr bwMode="auto">
                <a:xfrm flipH="1" flipV="1">
                  <a:off x="3509" y="1789"/>
                  <a:ext cx="12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7" name="Line 857"/>
                <p:cNvSpPr>
                  <a:spLocks noChangeShapeType="1"/>
                </p:cNvSpPr>
                <p:nvPr/>
              </p:nvSpPr>
              <p:spPr bwMode="auto">
                <a:xfrm>
                  <a:off x="3509" y="1789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8" name="Line 858"/>
                <p:cNvSpPr>
                  <a:spLocks noChangeShapeType="1"/>
                </p:cNvSpPr>
                <p:nvPr/>
              </p:nvSpPr>
              <p:spPr bwMode="auto">
                <a:xfrm flipH="1">
                  <a:off x="3478" y="1790"/>
                  <a:ext cx="32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" name="Line 859"/>
                <p:cNvSpPr>
                  <a:spLocks noChangeShapeType="1"/>
                </p:cNvSpPr>
                <p:nvPr/>
              </p:nvSpPr>
              <p:spPr bwMode="auto">
                <a:xfrm flipV="1">
                  <a:off x="3478" y="1792"/>
                  <a:ext cx="33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0" name="Line 860"/>
                <p:cNvSpPr>
                  <a:spLocks noChangeShapeType="1"/>
                </p:cNvSpPr>
                <p:nvPr/>
              </p:nvSpPr>
              <p:spPr bwMode="auto">
                <a:xfrm flipH="1">
                  <a:off x="3478" y="1792"/>
                  <a:ext cx="33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1" name="Line 861"/>
                <p:cNvSpPr>
                  <a:spLocks noChangeShapeType="1"/>
                </p:cNvSpPr>
                <p:nvPr/>
              </p:nvSpPr>
              <p:spPr bwMode="auto">
                <a:xfrm flipV="1">
                  <a:off x="3478" y="1793"/>
                  <a:ext cx="35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2" name="Line 862"/>
                <p:cNvSpPr>
                  <a:spLocks noChangeShapeType="1"/>
                </p:cNvSpPr>
                <p:nvPr/>
              </p:nvSpPr>
              <p:spPr bwMode="auto">
                <a:xfrm flipH="1">
                  <a:off x="3478" y="1793"/>
                  <a:ext cx="35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3" name="Line 863"/>
                <p:cNvSpPr>
                  <a:spLocks noChangeShapeType="1"/>
                </p:cNvSpPr>
                <p:nvPr/>
              </p:nvSpPr>
              <p:spPr bwMode="auto">
                <a:xfrm flipV="1">
                  <a:off x="3478" y="1794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4" name="Line 864"/>
                <p:cNvSpPr>
                  <a:spLocks noChangeShapeType="1"/>
                </p:cNvSpPr>
                <p:nvPr/>
              </p:nvSpPr>
              <p:spPr bwMode="auto">
                <a:xfrm flipH="1">
                  <a:off x="3478" y="1794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5" name="Line 865"/>
                <p:cNvSpPr>
                  <a:spLocks noChangeShapeType="1"/>
                </p:cNvSpPr>
                <p:nvPr/>
              </p:nvSpPr>
              <p:spPr bwMode="auto">
                <a:xfrm flipV="1">
                  <a:off x="3478" y="1795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6" name="Line 866"/>
                <p:cNvSpPr>
                  <a:spLocks noChangeShapeType="1"/>
                </p:cNvSpPr>
                <p:nvPr/>
              </p:nvSpPr>
              <p:spPr bwMode="auto">
                <a:xfrm flipH="1">
                  <a:off x="3478" y="1795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7" name="Line 867"/>
                <p:cNvSpPr>
                  <a:spLocks noChangeShapeType="1"/>
                </p:cNvSpPr>
                <p:nvPr/>
              </p:nvSpPr>
              <p:spPr bwMode="auto">
                <a:xfrm flipV="1">
                  <a:off x="3478" y="1796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8" name="Line 868"/>
                <p:cNvSpPr>
                  <a:spLocks noChangeShapeType="1"/>
                </p:cNvSpPr>
                <p:nvPr/>
              </p:nvSpPr>
              <p:spPr bwMode="auto">
                <a:xfrm flipH="1">
                  <a:off x="3478" y="1796"/>
                  <a:ext cx="38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" name="Line 869"/>
                <p:cNvSpPr>
                  <a:spLocks noChangeShapeType="1"/>
                </p:cNvSpPr>
                <p:nvPr/>
              </p:nvSpPr>
              <p:spPr bwMode="auto">
                <a:xfrm flipV="1">
                  <a:off x="3478" y="1797"/>
                  <a:ext cx="39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0" name="Line 870"/>
                <p:cNvSpPr>
                  <a:spLocks noChangeShapeType="1"/>
                </p:cNvSpPr>
                <p:nvPr/>
              </p:nvSpPr>
              <p:spPr bwMode="auto">
                <a:xfrm flipH="1">
                  <a:off x="3478" y="1797"/>
                  <a:ext cx="39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1" name="Line 871"/>
                <p:cNvSpPr>
                  <a:spLocks noChangeShapeType="1"/>
                </p:cNvSpPr>
                <p:nvPr/>
              </p:nvSpPr>
              <p:spPr bwMode="auto">
                <a:xfrm flipV="1">
                  <a:off x="3478" y="1798"/>
                  <a:ext cx="40" cy="3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2" name="Line 872"/>
                <p:cNvSpPr>
                  <a:spLocks noChangeShapeType="1"/>
                </p:cNvSpPr>
                <p:nvPr/>
              </p:nvSpPr>
              <p:spPr bwMode="auto">
                <a:xfrm flipH="1">
                  <a:off x="3478" y="1798"/>
                  <a:ext cx="40" cy="3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3" name="Line 873"/>
                <p:cNvSpPr>
                  <a:spLocks noChangeShapeType="1"/>
                </p:cNvSpPr>
                <p:nvPr/>
              </p:nvSpPr>
              <p:spPr bwMode="auto">
                <a:xfrm flipV="1">
                  <a:off x="3478" y="1800"/>
                  <a:ext cx="41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4" name="Line 874"/>
                <p:cNvSpPr>
                  <a:spLocks noChangeShapeType="1"/>
                </p:cNvSpPr>
                <p:nvPr/>
              </p:nvSpPr>
              <p:spPr bwMode="auto">
                <a:xfrm flipH="1">
                  <a:off x="3478" y="1800"/>
                  <a:ext cx="41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5" name="Line 875"/>
                <p:cNvSpPr>
                  <a:spLocks noChangeShapeType="1"/>
                </p:cNvSpPr>
                <p:nvPr/>
              </p:nvSpPr>
              <p:spPr bwMode="auto">
                <a:xfrm flipV="1">
                  <a:off x="3478" y="1801"/>
                  <a:ext cx="43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6" name="Line 876"/>
                <p:cNvSpPr>
                  <a:spLocks noChangeShapeType="1"/>
                </p:cNvSpPr>
                <p:nvPr/>
              </p:nvSpPr>
              <p:spPr bwMode="auto">
                <a:xfrm flipH="1">
                  <a:off x="3478" y="1801"/>
                  <a:ext cx="43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7" name="Line 877"/>
                <p:cNvSpPr>
                  <a:spLocks noChangeShapeType="1"/>
                </p:cNvSpPr>
                <p:nvPr/>
              </p:nvSpPr>
              <p:spPr bwMode="auto">
                <a:xfrm>
                  <a:off x="3440" y="1525"/>
                  <a:ext cx="59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8" name="Line 878"/>
                <p:cNvSpPr>
                  <a:spLocks noChangeShapeType="1"/>
                </p:cNvSpPr>
                <p:nvPr/>
              </p:nvSpPr>
              <p:spPr bwMode="auto">
                <a:xfrm>
                  <a:off x="3481" y="1559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9" name="Line 879"/>
                <p:cNvSpPr>
                  <a:spLocks noChangeShapeType="1"/>
                </p:cNvSpPr>
                <p:nvPr/>
              </p:nvSpPr>
              <p:spPr bwMode="auto">
                <a:xfrm flipH="1" flipV="1">
                  <a:off x="3490" y="1544"/>
                  <a:ext cx="40" cy="3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0" name="Line 880"/>
                <p:cNvSpPr>
                  <a:spLocks noChangeShapeType="1"/>
                </p:cNvSpPr>
                <p:nvPr/>
              </p:nvSpPr>
              <p:spPr bwMode="auto">
                <a:xfrm flipH="1">
                  <a:off x="3481" y="1544"/>
                  <a:ext cx="9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1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3481" y="1558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2" name="Line 882"/>
                <p:cNvSpPr>
                  <a:spLocks noChangeShapeType="1"/>
                </p:cNvSpPr>
                <p:nvPr/>
              </p:nvSpPr>
              <p:spPr bwMode="auto">
                <a:xfrm>
                  <a:off x="3482" y="1558"/>
                  <a:ext cx="48" cy="2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3" name="Line 883"/>
                <p:cNvSpPr>
                  <a:spLocks noChangeShapeType="1"/>
                </p:cNvSpPr>
                <p:nvPr/>
              </p:nvSpPr>
              <p:spPr bwMode="auto">
                <a:xfrm flipH="1" flipV="1">
                  <a:off x="3482" y="1556"/>
                  <a:ext cx="48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4" name="Line 884"/>
                <p:cNvSpPr>
                  <a:spLocks noChangeShapeType="1"/>
                </p:cNvSpPr>
                <p:nvPr/>
              </p:nvSpPr>
              <p:spPr bwMode="auto">
                <a:xfrm>
                  <a:off x="3482" y="1556"/>
                  <a:ext cx="48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5" name="Line 885"/>
                <p:cNvSpPr>
                  <a:spLocks noChangeShapeType="1"/>
                </p:cNvSpPr>
                <p:nvPr/>
              </p:nvSpPr>
              <p:spPr bwMode="auto">
                <a:xfrm flipH="1" flipV="1">
                  <a:off x="3483" y="1555"/>
                  <a:ext cx="47" cy="2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6" name="Line 886"/>
                <p:cNvSpPr>
                  <a:spLocks noChangeShapeType="1"/>
                </p:cNvSpPr>
                <p:nvPr/>
              </p:nvSpPr>
              <p:spPr bwMode="auto">
                <a:xfrm>
                  <a:off x="3483" y="1555"/>
                  <a:ext cx="47" cy="2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7" name="Line 887"/>
                <p:cNvSpPr>
                  <a:spLocks noChangeShapeType="1"/>
                </p:cNvSpPr>
                <p:nvPr/>
              </p:nvSpPr>
              <p:spPr bwMode="auto">
                <a:xfrm flipH="1" flipV="1">
                  <a:off x="3484" y="1553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8" name="Line 888"/>
                <p:cNvSpPr>
                  <a:spLocks noChangeShapeType="1"/>
                </p:cNvSpPr>
                <p:nvPr/>
              </p:nvSpPr>
              <p:spPr bwMode="auto">
                <a:xfrm>
                  <a:off x="3484" y="1553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9" name="Line 889"/>
                <p:cNvSpPr>
                  <a:spLocks noChangeShapeType="1"/>
                </p:cNvSpPr>
                <p:nvPr/>
              </p:nvSpPr>
              <p:spPr bwMode="auto">
                <a:xfrm flipH="1" flipV="1">
                  <a:off x="3485" y="1552"/>
                  <a:ext cx="45" cy="2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0" name="Line 890"/>
                <p:cNvSpPr>
                  <a:spLocks noChangeShapeType="1"/>
                </p:cNvSpPr>
                <p:nvPr/>
              </p:nvSpPr>
              <p:spPr bwMode="auto">
                <a:xfrm>
                  <a:off x="3485" y="1552"/>
                  <a:ext cx="45" cy="2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1" name="Line 891"/>
                <p:cNvSpPr>
                  <a:spLocks noChangeShapeType="1"/>
                </p:cNvSpPr>
                <p:nvPr/>
              </p:nvSpPr>
              <p:spPr bwMode="auto">
                <a:xfrm flipH="1" flipV="1">
                  <a:off x="3486" y="1550"/>
                  <a:ext cx="44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2" name="Line 892"/>
                <p:cNvSpPr>
                  <a:spLocks noChangeShapeType="1"/>
                </p:cNvSpPr>
                <p:nvPr/>
              </p:nvSpPr>
              <p:spPr bwMode="auto">
                <a:xfrm>
                  <a:off x="3486" y="1550"/>
                  <a:ext cx="44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3" name="Line 893"/>
                <p:cNvSpPr>
                  <a:spLocks noChangeShapeType="1"/>
                </p:cNvSpPr>
                <p:nvPr/>
              </p:nvSpPr>
              <p:spPr bwMode="auto">
                <a:xfrm flipH="1" flipV="1">
                  <a:off x="3487" y="1549"/>
                  <a:ext cx="43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4" name="Line 894"/>
                <p:cNvSpPr>
                  <a:spLocks noChangeShapeType="1"/>
                </p:cNvSpPr>
                <p:nvPr/>
              </p:nvSpPr>
              <p:spPr bwMode="auto">
                <a:xfrm>
                  <a:off x="3487" y="1549"/>
                  <a:ext cx="43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5" name="Line 895"/>
                <p:cNvSpPr>
                  <a:spLocks noChangeShapeType="1"/>
                </p:cNvSpPr>
                <p:nvPr/>
              </p:nvSpPr>
              <p:spPr bwMode="auto">
                <a:xfrm flipH="1" flipV="1">
                  <a:off x="3487" y="1548"/>
                  <a:ext cx="43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6" name="Line 896"/>
                <p:cNvSpPr>
                  <a:spLocks noChangeShapeType="1"/>
                </p:cNvSpPr>
                <p:nvPr/>
              </p:nvSpPr>
              <p:spPr bwMode="auto">
                <a:xfrm>
                  <a:off x="3487" y="1548"/>
                  <a:ext cx="43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7" name="Line 897"/>
                <p:cNvSpPr>
                  <a:spLocks noChangeShapeType="1"/>
                </p:cNvSpPr>
                <p:nvPr/>
              </p:nvSpPr>
              <p:spPr bwMode="auto">
                <a:xfrm flipH="1" flipV="1">
                  <a:off x="3488" y="1546"/>
                  <a:ext cx="42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8" name="Line 898"/>
                <p:cNvSpPr>
                  <a:spLocks noChangeShapeType="1"/>
                </p:cNvSpPr>
                <p:nvPr/>
              </p:nvSpPr>
              <p:spPr bwMode="auto">
                <a:xfrm>
                  <a:off x="3488" y="1546"/>
                  <a:ext cx="42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9" name="Line 899"/>
                <p:cNvSpPr>
                  <a:spLocks noChangeShapeType="1"/>
                </p:cNvSpPr>
                <p:nvPr/>
              </p:nvSpPr>
              <p:spPr bwMode="auto">
                <a:xfrm flipH="1" flipV="1">
                  <a:off x="3489" y="1545"/>
                  <a:ext cx="41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0" name="Line 900"/>
                <p:cNvSpPr>
                  <a:spLocks noChangeShapeType="1"/>
                </p:cNvSpPr>
                <p:nvPr/>
              </p:nvSpPr>
              <p:spPr bwMode="auto">
                <a:xfrm>
                  <a:off x="3489" y="1545"/>
                  <a:ext cx="41" cy="3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1" name="Line 901"/>
                <p:cNvSpPr>
                  <a:spLocks noChangeShapeType="1"/>
                </p:cNvSpPr>
                <p:nvPr/>
              </p:nvSpPr>
              <p:spPr bwMode="auto">
                <a:xfrm>
                  <a:off x="3501" y="1621"/>
                  <a:ext cx="9" cy="6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2" name="Line 902"/>
                <p:cNvSpPr>
                  <a:spLocks noChangeShapeType="1"/>
                </p:cNvSpPr>
                <p:nvPr/>
              </p:nvSpPr>
              <p:spPr bwMode="auto">
                <a:xfrm>
                  <a:off x="3500" y="1673"/>
                  <a:ext cx="15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3" name="Line 903"/>
                <p:cNvSpPr>
                  <a:spLocks noChangeShapeType="1"/>
                </p:cNvSpPr>
                <p:nvPr/>
              </p:nvSpPr>
              <p:spPr bwMode="auto">
                <a:xfrm flipV="1">
                  <a:off x="3515" y="1671"/>
                  <a:ext cx="2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4" name="Line 904"/>
                <p:cNvSpPr>
                  <a:spLocks noChangeShapeType="1"/>
                </p:cNvSpPr>
                <p:nvPr/>
              </p:nvSpPr>
              <p:spPr bwMode="auto">
                <a:xfrm flipH="1">
                  <a:off x="3500" y="1671"/>
                  <a:ext cx="17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5" name="Line 905"/>
                <p:cNvSpPr>
                  <a:spLocks noChangeShapeType="1"/>
                </p:cNvSpPr>
                <p:nvPr/>
              </p:nvSpPr>
              <p:spPr bwMode="auto">
                <a:xfrm flipV="1">
                  <a:off x="3500" y="1673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6" name="Line 906"/>
                <p:cNvSpPr>
                  <a:spLocks noChangeShapeType="1"/>
                </p:cNvSpPr>
                <p:nvPr/>
              </p:nvSpPr>
              <p:spPr bwMode="auto">
                <a:xfrm>
                  <a:off x="3501" y="1673"/>
                  <a:ext cx="14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7" name="Line 907"/>
                <p:cNvSpPr>
                  <a:spLocks noChangeShapeType="1"/>
                </p:cNvSpPr>
                <p:nvPr/>
              </p:nvSpPr>
              <p:spPr bwMode="auto">
                <a:xfrm flipH="1" flipV="1">
                  <a:off x="3503" y="1673"/>
                  <a:ext cx="12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8" name="Line 908"/>
                <p:cNvSpPr>
                  <a:spLocks noChangeShapeType="1"/>
                </p:cNvSpPr>
                <p:nvPr/>
              </p:nvSpPr>
              <p:spPr bwMode="auto">
                <a:xfrm>
                  <a:off x="3503" y="1673"/>
                  <a:ext cx="12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9" name="Line 909"/>
                <p:cNvSpPr>
                  <a:spLocks noChangeShapeType="1"/>
                </p:cNvSpPr>
                <p:nvPr/>
              </p:nvSpPr>
              <p:spPr bwMode="auto">
                <a:xfrm flipH="1" flipV="1">
                  <a:off x="3505" y="1673"/>
                  <a:ext cx="10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0" name="Line 910"/>
                <p:cNvSpPr>
                  <a:spLocks noChangeShapeType="1"/>
                </p:cNvSpPr>
                <p:nvPr/>
              </p:nvSpPr>
              <p:spPr bwMode="auto">
                <a:xfrm>
                  <a:off x="3505" y="1673"/>
                  <a:ext cx="10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1" name="Line 911"/>
                <p:cNvSpPr>
                  <a:spLocks noChangeShapeType="1"/>
                </p:cNvSpPr>
                <p:nvPr/>
              </p:nvSpPr>
              <p:spPr bwMode="auto">
                <a:xfrm flipH="1" flipV="1">
                  <a:off x="3506" y="1672"/>
                  <a:ext cx="9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2" name="Line 912"/>
                <p:cNvSpPr>
                  <a:spLocks noChangeShapeType="1"/>
                </p:cNvSpPr>
                <p:nvPr/>
              </p:nvSpPr>
              <p:spPr bwMode="auto">
                <a:xfrm>
                  <a:off x="3506" y="1672"/>
                  <a:ext cx="9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3" name="Line 913"/>
                <p:cNvSpPr>
                  <a:spLocks noChangeShapeType="1"/>
                </p:cNvSpPr>
                <p:nvPr/>
              </p:nvSpPr>
              <p:spPr bwMode="auto">
                <a:xfrm flipH="1" flipV="1">
                  <a:off x="3508" y="1672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4" name="Line 914"/>
                <p:cNvSpPr>
                  <a:spLocks noChangeShapeType="1"/>
                </p:cNvSpPr>
                <p:nvPr/>
              </p:nvSpPr>
              <p:spPr bwMode="auto">
                <a:xfrm>
                  <a:off x="3508" y="1672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5" name="Line 915"/>
                <p:cNvSpPr>
                  <a:spLocks noChangeShapeType="1"/>
                </p:cNvSpPr>
                <p:nvPr/>
              </p:nvSpPr>
              <p:spPr bwMode="auto">
                <a:xfrm flipH="1" flipV="1">
                  <a:off x="3509" y="1672"/>
                  <a:ext cx="6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6" name="Line 916"/>
                <p:cNvSpPr>
                  <a:spLocks noChangeShapeType="1"/>
                </p:cNvSpPr>
                <p:nvPr/>
              </p:nvSpPr>
              <p:spPr bwMode="auto">
                <a:xfrm>
                  <a:off x="3509" y="1672"/>
                  <a:ext cx="6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7" name="Line 917"/>
                <p:cNvSpPr>
                  <a:spLocks noChangeShapeType="1"/>
                </p:cNvSpPr>
                <p:nvPr/>
              </p:nvSpPr>
              <p:spPr bwMode="auto">
                <a:xfrm flipH="1" flipV="1">
                  <a:off x="3511" y="1672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8" name="Line 918"/>
                <p:cNvSpPr>
                  <a:spLocks noChangeShapeType="1"/>
                </p:cNvSpPr>
                <p:nvPr/>
              </p:nvSpPr>
              <p:spPr bwMode="auto">
                <a:xfrm>
                  <a:off x="3511" y="1672"/>
                  <a:ext cx="4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9" name="Line 919"/>
                <p:cNvSpPr>
                  <a:spLocks noChangeShapeType="1"/>
                </p:cNvSpPr>
                <p:nvPr/>
              </p:nvSpPr>
              <p:spPr bwMode="auto">
                <a:xfrm flipH="1" flipV="1">
                  <a:off x="3513" y="1672"/>
                  <a:ext cx="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0" name="Line 920"/>
                <p:cNvSpPr>
                  <a:spLocks noChangeShapeType="1"/>
                </p:cNvSpPr>
                <p:nvPr/>
              </p:nvSpPr>
              <p:spPr bwMode="auto">
                <a:xfrm>
                  <a:off x="3513" y="1672"/>
                  <a:ext cx="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1" name="Line 921"/>
                <p:cNvSpPr>
                  <a:spLocks noChangeShapeType="1"/>
                </p:cNvSpPr>
                <p:nvPr/>
              </p:nvSpPr>
              <p:spPr bwMode="auto">
                <a:xfrm flipH="1" flipV="1">
                  <a:off x="3514" y="1672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2" name="Line 922"/>
                <p:cNvSpPr>
                  <a:spLocks noChangeShapeType="1"/>
                </p:cNvSpPr>
                <p:nvPr/>
              </p:nvSpPr>
              <p:spPr bwMode="auto">
                <a:xfrm>
                  <a:off x="3514" y="1672"/>
                  <a:ext cx="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3" name="Line 923"/>
                <p:cNvSpPr>
                  <a:spLocks noChangeShapeType="1"/>
                </p:cNvSpPr>
                <p:nvPr/>
              </p:nvSpPr>
              <p:spPr bwMode="auto">
                <a:xfrm flipV="1">
                  <a:off x="3515" y="1671"/>
                  <a:ext cx="1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4" name="Line 924"/>
                <p:cNvSpPr>
                  <a:spLocks noChangeShapeType="1"/>
                </p:cNvSpPr>
                <p:nvPr/>
              </p:nvSpPr>
              <p:spPr bwMode="auto">
                <a:xfrm flipH="1">
                  <a:off x="3515" y="1671"/>
                  <a:ext cx="1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5" name="Line 925"/>
                <p:cNvSpPr>
                  <a:spLocks noChangeShapeType="1"/>
                </p:cNvSpPr>
                <p:nvPr/>
              </p:nvSpPr>
              <p:spPr bwMode="auto">
                <a:xfrm flipV="1">
                  <a:off x="3341" y="2258"/>
                  <a:ext cx="69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6" name="Line 926"/>
                <p:cNvSpPr>
                  <a:spLocks noChangeShapeType="1"/>
                </p:cNvSpPr>
                <p:nvPr/>
              </p:nvSpPr>
              <p:spPr bwMode="auto">
                <a:xfrm flipV="1">
                  <a:off x="3394" y="2249"/>
                  <a:ext cx="48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7" name="Line 927"/>
                <p:cNvSpPr>
                  <a:spLocks noChangeShapeType="1"/>
                </p:cNvSpPr>
                <p:nvPr/>
              </p:nvSpPr>
              <p:spPr bwMode="auto">
                <a:xfrm flipH="1">
                  <a:off x="3390" y="2249"/>
                  <a:ext cx="52" cy="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8" name="Line 928"/>
                <p:cNvSpPr>
                  <a:spLocks noChangeShapeType="1"/>
                </p:cNvSpPr>
                <p:nvPr/>
              </p:nvSpPr>
              <p:spPr bwMode="auto">
                <a:xfrm>
                  <a:off x="3390" y="2254"/>
                  <a:ext cx="4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9" name="Line 929"/>
                <p:cNvSpPr>
                  <a:spLocks noChangeShapeType="1"/>
                </p:cNvSpPr>
                <p:nvPr/>
              </p:nvSpPr>
              <p:spPr bwMode="auto">
                <a:xfrm flipH="1" flipV="1">
                  <a:off x="3394" y="2270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0" name="Line 930"/>
                <p:cNvSpPr>
                  <a:spLocks noChangeShapeType="1"/>
                </p:cNvSpPr>
                <p:nvPr/>
              </p:nvSpPr>
              <p:spPr bwMode="auto">
                <a:xfrm flipV="1">
                  <a:off x="3394" y="2249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" name="Line 931"/>
                <p:cNvSpPr>
                  <a:spLocks noChangeShapeType="1"/>
                </p:cNvSpPr>
                <p:nvPr/>
              </p:nvSpPr>
              <p:spPr bwMode="auto">
                <a:xfrm flipH="1">
                  <a:off x="3393" y="2249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2" name="Line 932"/>
                <p:cNvSpPr>
                  <a:spLocks noChangeShapeType="1"/>
                </p:cNvSpPr>
                <p:nvPr/>
              </p:nvSpPr>
              <p:spPr bwMode="auto">
                <a:xfrm flipV="1">
                  <a:off x="3393" y="2249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3" name="Line 933"/>
                <p:cNvSpPr>
                  <a:spLocks noChangeShapeType="1"/>
                </p:cNvSpPr>
                <p:nvPr/>
              </p:nvSpPr>
              <p:spPr bwMode="auto">
                <a:xfrm flipH="1">
                  <a:off x="3393" y="2249"/>
                  <a:ext cx="49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4" name="Line 934"/>
                <p:cNvSpPr>
                  <a:spLocks noChangeShapeType="1"/>
                </p:cNvSpPr>
                <p:nvPr/>
              </p:nvSpPr>
              <p:spPr bwMode="auto">
                <a:xfrm flipV="1">
                  <a:off x="3393" y="2249"/>
                  <a:ext cx="49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5" name="Line 935"/>
                <p:cNvSpPr>
                  <a:spLocks noChangeShapeType="1"/>
                </p:cNvSpPr>
                <p:nvPr/>
              </p:nvSpPr>
              <p:spPr bwMode="auto">
                <a:xfrm flipH="1">
                  <a:off x="3392" y="2249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6" name="Line 936"/>
                <p:cNvSpPr>
                  <a:spLocks noChangeShapeType="1"/>
                </p:cNvSpPr>
                <p:nvPr/>
              </p:nvSpPr>
              <p:spPr bwMode="auto">
                <a:xfrm flipV="1">
                  <a:off x="3392" y="2249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7" name="Line 937"/>
                <p:cNvSpPr>
                  <a:spLocks noChangeShapeType="1"/>
                </p:cNvSpPr>
                <p:nvPr/>
              </p:nvSpPr>
              <p:spPr bwMode="auto">
                <a:xfrm flipH="1">
                  <a:off x="3392" y="2249"/>
                  <a:ext cx="50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8" name="Line 938"/>
                <p:cNvSpPr>
                  <a:spLocks noChangeShapeType="1"/>
                </p:cNvSpPr>
                <p:nvPr/>
              </p:nvSpPr>
              <p:spPr bwMode="auto">
                <a:xfrm flipV="1">
                  <a:off x="3392" y="2249"/>
                  <a:ext cx="50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9" name="Line 939"/>
                <p:cNvSpPr>
                  <a:spLocks noChangeShapeType="1"/>
                </p:cNvSpPr>
                <p:nvPr/>
              </p:nvSpPr>
              <p:spPr bwMode="auto">
                <a:xfrm flipH="1">
                  <a:off x="3392" y="2249"/>
                  <a:ext cx="50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0" name="Line 940"/>
                <p:cNvSpPr>
                  <a:spLocks noChangeShapeType="1"/>
                </p:cNvSpPr>
                <p:nvPr/>
              </p:nvSpPr>
              <p:spPr bwMode="auto">
                <a:xfrm flipV="1">
                  <a:off x="3392" y="2249"/>
                  <a:ext cx="50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1" name="Line 941"/>
                <p:cNvSpPr>
                  <a:spLocks noChangeShapeType="1"/>
                </p:cNvSpPr>
                <p:nvPr/>
              </p:nvSpPr>
              <p:spPr bwMode="auto">
                <a:xfrm flipH="1">
                  <a:off x="3391" y="2249"/>
                  <a:ext cx="51" cy="1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2" name="Line 942"/>
                <p:cNvSpPr>
                  <a:spLocks noChangeShapeType="1"/>
                </p:cNvSpPr>
                <p:nvPr/>
              </p:nvSpPr>
              <p:spPr bwMode="auto">
                <a:xfrm flipV="1">
                  <a:off x="3391" y="2249"/>
                  <a:ext cx="51" cy="1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3" name="Line 943"/>
                <p:cNvSpPr>
                  <a:spLocks noChangeShapeType="1"/>
                </p:cNvSpPr>
                <p:nvPr/>
              </p:nvSpPr>
              <p:spPr bwMode="auto">
                <a:xfrm flipH="1">
                  <a:off x="3391" y="2249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4" name="Line 944"/>
                <p:cNvSpPr>
                  <a:spLocks noChangeShapeType="1"/>
                </p:cNvSpPr>
                <p:nvPr/>
              </p:nvSpPr>
              <p:spPr bwMode="auto">
                <a:xfrm flipV="1">
                  <a:off x="3391" y="2249"/>
                  <a:ext cx="51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5" name="Line 945"/>
                <p:cNvSpPr>
                  <a:spLocks noChangeShapeType="1"/>
                </p:cNvSpPr>
                <p:nvPr/>
              </p:nvSpPr>
              <p:spPr bwMode="auto">
                <a:xfrm flipH="1">
                  <a:off x="3390" y="2249"/>
                  <a:ext cx="52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6" name="Line 946"/>
                <p:cNvSpPr>
                  <a:spLocks noChangeShapeType="1"/>
                </p:cNvSpPr>
                <p:nvPr/>
              </p:nvSpPr>
              <p:spPr bwMode="auto">
                <a:xfrm flipV="1">
                  <a:off x="3390" y="2249"/>
                  <a:ext cx="52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7" name="Line 947"/>
                <p:cNvSpPr>
                  <a:spLocks noChangeShapeType="1"/>
                </p:cNvSpPr>
                <p:nvPr/>
              </p:nvSpPr>
              <p:spPr bwMode="auto">
                <a:xfrm flipH="1">
                  <a:off x="3390" y="2249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" name="Line 948"/>
                <p:cNvSpPr>
                  <a:spLocks noChangeShapeType="1"/>
                </p:cNvSpPr>
                <p:nvPr/>
              </p:nvSpPr>
              <p:spPr bwMode="auto">
                <a:xfrm flipV="1">
                  <a:off x="3390" y="2249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" name="Line 949"/>
                <p:cNvSpPr>
                  <a:spLocks noChangeShapeType="1"/>
                </p:cNvSpPr>
                <p:nvPr/>
              </p:nvSpPr>
              <p:spPr bwMode="auto">
                <a:xfrm flipV="1">
                  <a:off x="3425" y="2143"/>
                  <a:ext cx="25" cy="6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0" name="Line 950"/>
                <p:cNvSpPr>
                  <a:spLocks noChangeShapeType="1"/>
                </p:cNvSpPr>
                <p:nvPr/>
              </p:nvSpPr>
              <p:spPr bwMode="auto">
                <a:xfrm flipV="1">
                  <a:off x="3453" y="2107"/>
                  <a:ext cx="12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1" name="Line 951"/>
                <p:cNvSpPr>
                  <a:spLocks noChangeShapeType="1"/>
                </p:cNvSpPr>
                <p:nvPr/>
              </p:nvSpPr>
              <p:spPr bwMode="auto">
                <a:xfrm flipH="1">
                  <a:off x="3437" y="2107"/>
                  <a:ext cx="28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2" name="Line 952"/>
                <p:cNvSpPr>
                  <a:spLocks noChangeShapeType="1"/>
                </p:cNvSpPr>
                <p:nvPr/>
              </p:nvSpPr>
              <p:spPr bwMode="auto">
                <a:xfrm>
                  <a:off x="3437" y="2152"/>
                  <a:ext cx="16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3" name="Line 953"/>
                <p:cNvSpPr>
                  <a:spLocks noChangeShapeType="1"/>
                </p:cNvSpPr>
                <p:nvPr/>
              </p:nvSpPr>
              <p:spPr bwMode="auto">
                <a:xfrm flipH="1" flipV="1">
                  <a:off x="3451" y="2158"/>
                  <a:ext cx="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4" name="Line 954"/>
                <p:cNvSpPr>
                  <a:spLocks noChangeShapeType="1"/>
                </p:cNvSpPr>
                <p:nvPr/>
              </p:nvSpPr>
              <p:spPr bwMode="auto">
                <a:xfrm flipV="1">
                  <a:off x="3451" y="2107"/>
                  <a:ext cx="14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5" name="Line 955"/>
                <p:cNvSpPr>
                  <a:spLocks noChangeShapeType="1"/>
                </p:cNvSpPr>
                <p:nvPr/>
              </p:nvSpPr>
              <p:spPr bwMode="auto">
                <a:xfrm flipH="1">
                  <a:off x="3450" y="2107"/>
                  <a:ext cx="15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6" name="Line 956"/>
                <p:cNvSpPr>
                  <a:spLocks noChangeShapeType="1"/>
                </p:cNvSpPr>
                <p:nvPr/>
              </p:nvSpPr>
              <p:spPr bwMode="auto">
                <a:xfrm flipV="1">
                  <a:off x="3450" y="2107"/>
                  <a:ext cx="15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7" name="Line 957"/>
                <p:cNvSpPr>
                  <a:spLocks noChangeShapeType="1"/>
                </p:cNvSpPr>
                <p:nvPr/>
              </p:nvSpPr>
              <p:spPr bwMode="auto">
                <a:xfrm flipH="1">
                  <a:off x="3448" y="2107"/>
                  <a:ext cx="17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8" name="Line 958"/>
                <p:cNvSpPr>
                  <a:spLocks noChangeShapeType="1"/>
                </p:cNvSpPr>
                <p:nvPr/>
              </p:nvSpPr>
              <p:spPr bwMode="auto">
                <a:xfrm flipV="1">
                  <a:off x="3448" y="2107"/>
                  <a:ext cx="17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9" name="Line 959"/>
                <p:cNvSpPr>
                  <a:spLocks noChangeShapeType="1"/>
                </p:cNvSpPr>
                <p:nvPr/>
              </p:nvSpPr>
              <p:spPr bwMode="auto">
                <a:xfrm flipH="1">
                  <a:off x="3447" y="2107"/>
                  <a:ext cx="18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0" name="Line 960"/>
                <p:cNvSpPr>
                  <a:spLocks noChangeShapeType="1"/>
                </p:cNvSpPr>
                <p:nvPr/>
              </p:nvSpPr>
              <p:spPr bwMode="auto">
                <a:xfrm flipV="1">
                  <a:off x="3447" y="2107"/>
                  <a:ext cx="18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1" name="Line 961"/>
                <p:cNvSpPr>
                  <a:spLocks noChangeShapeType="1"/>
                </p:cNvSpPr>
                <p:nvPr/>
              </p:nvSpPr>
              <p:spPr bwMode="auto">
                <a:xfrm flipH="1">
                  <a:off x="3445" y="2107"/>
                  <a:ext cx="20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2" name="Line 962"/>
                <p:cNvSpPr>
                  <a:spLocks noChangeShapeType="1"/>
                </p:cNvSpPr>
                <p:nvPr/>
              </p:nvSpPr>
              <p:spPr bwMode="auto">
                <a:xfrm flipV="1">
                  <a:off x="3445" y="2107"/>
                  <a:ext cx="20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3" name="Line 963"/>
                <p:cNvSpPr>
                  <a:spLocks noChangeShapeType="1"/>
                </p:cNvSpPr>
                <p:nvPr/>
              </p:nvSpPr>
              <p:spPr bwMode="auto">
                <a:xfrm flipH="1">
                  <a:off x="3444" y="2107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4" name="Line 964"/>
                <p:cNvSpPr>
                  <a:spLocks noChangeShapeType="1"/>
                </p:cNvSpPr>
                <p:nvPr/>
              </p:nvSpPr>
              <p:spPr bwMode="auto">
                <a:xfrm flipV="1">
                  <a:off x="3444" y="2107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5" name="Line 965"/>
                <p:cNvSpPr>
                  <a:spLocks noChangeShapeType="1"/>
                </p:cNvSpPr>
                <p:nvPr/>
              </p:nvSpPr>
              <p:spPr bwMode="auto">
                <a:xfrm flipH="1">
                  <a:off x="3442" y="2107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6" name="Line 966"/>
                <p:cNvSpPr>
                  <a:spLocks noChangeShapeType="1"/>
                </p:cNvSpPr>
                <p:nvPr/>
              </p:nvSpPr>
              <p:spPr bwMode="auto">
                <a:xfrm flipV="1">
                  <a:off x="3442" y="2107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7" name="Line 967"/>
                <p:cNvSpPr>
                  <a:spLocks noChangeShapeType="1"/>
                </p:cNvSpPr>
                <p:nvPr/>
              </p:nvSpPr>
              <p:spPr bwMode="auto">
                <a:xfrm flipH="1">
                  <a:off x="3441" y="2107"/>
                  <a:ext cx="24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8" name="Line 968"/>
                <p:cNvSpPr>
                  <a:spLocks noChangeShapeType="1"/>
                </p:cNvSpPr>
                <p:nvPr/>
              </p:nvSpPr>
              <p:spPr bwMode="auto">
                <a:xfrm flipV="1">
                  <a:off x="3441" y="2107"/>
                  <a:ext cx="24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9" name="Line 969"/>
                <p:cNvSpPr>
                  <a:spLocks noChangeShapeType="1"/>
                </p:cNvSpPr>
                <p:nvPr/>
              </p:nvSpPr>
              <p:spPr bwMode="auto">
                <a:xfrm flipH="1">
                  <a:off x="3439" y="2107"/>
                  <a:ext cx="26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0" name="Line 970"/>
                <p:cNvSpPr>
                  <a:spLocks noChangeShapeType="1"/>
                </p:cNvSpPr>
                <p:nvPr/>
              </p:nvSpPr>
              <p:spPr bwMode="auto">
                <a:xfrm flipV="1">
                  <a:off x="3439" y="2107"/>
                  <a:ext cx="26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1" name="Line 971"/>
                <p:cNvSpPr>
                  <a:spLocks noChangeShapeType="1"/>
                </p:cNvSpPr>
                <p:nvPr/>
              </p:nvSpPr>
              <p:spPr bwMode="auto">
                <a:xfrm flipH="1">
                  <a:off x="3438" y="2107"/>
                  <a:ext cx="27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2" name="Line 972"/>
                <p:cNvSpPr>
                  <a:spLocks noChangeShapeType="1"/>
                </p:cNvSpPr>
                <p:nvPr/>
              </p:nvSpPr>
              <p:spPr bwMode="auto">
                <a:xfrm flipV="1">
                  <a:off x="3438" y="2107"/>
                  <a:ext cx="27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3" name="Line 973"/>
                <p:cNvSpPr>
                  <a:spLocks noChangeShapeType="1"/>
                </p:cNvSpPr>
                <p:nvPr/>
              </p:nvSpPr>
              <p:spPr bwMode="auto">
                <a:xfrm flipH="1" flipV="1">
                  <a:off x="3478" y="2028"/>
                  <a:ext cx="32" cy="5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4" name="Line 974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1993"/>
                  <a:ext cx="33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5" name="Line 975"/>
                <p:cNvSpPr>
                  <a:spLocks noChangeShapeType="1"/>
                </p:cNvSpPr>
                <p:nvPr/>
              </p:nvSpPr>
              <p:spPr bwMode="auto">
                <a:xfrm>
                  <a:off x="3458" y="1993"/>
                  <a:ext cx="18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6" name="Line 976"/>
                <p:cNvSpPr>
                  <a:spLocks noChangeShapeType="1"/>
                </p:cNvSpPr>
                <p:nvPr/>
              </p:nvSpPr>
              <p:spPr bwMode="auto">
                <a:xfrm flipV="1">
                  <a:off x="3476" y="2034"/>
                  <a:ext cx="15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7" name="Line 977"/>
                <p:cNvSpPr>
                  <a:spLocks noChangeShapeType="1"/>
                </p:cNvSpPr>
                <p:nvPr/>
              </p:nvSpPr>
              <p:spPr bwMode="auto">
                <a:xfrm flipH="1">
                  <a:off x="3490" y="2034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8" name="Line 978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1993"/>
                  <a:ext cx="32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9" name="Line 979"/>
                <p:cNvSpPr>
                  <a:spLocks noChangeShapeType="1"/>
                </p:cNvSpPr>
                <p:nvPr/>
              </p:nvSpPr>
              <p:spPr bwMode="auto">
                <a:xfrm>
                  <a:off x="3458" y="1993"/>
                  <a:ext cx="30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0" name="Line 980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1993"/>
                  <a:ext cx="30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1" name="Line 981"/>
                <p:cNvSpPr>
                  <a:spLocks noChangeShapeType="1"/>
                </p:cNvSpPr>
                <p:nvPr/>
              </p:nvSpPr>
              <p:spPr bwMode="auto">
                <a:xfrm>
                  <a:off x="3458" y="1993"/>
                  <a:ext cx="29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2" name="Line 982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1993"/>
                  <a:ext cx="29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3" name="Line 983"/>
                <p:cNvSpPr>
                  <a:spLocks noChangeShapeType="1"/>
                </p:cNvSpPr>
                <p:nvPr/>
              </p:nvSpPr>
              <p:spPr bwMode="auto">
                <a:xfrm>
                  <a:off x="3458" y="1993"/>
                  <a:ext cx="27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4" name="Line 984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1993"/>
                  <a:ext cx="27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5" name="Line 985"/>
                <p:cNvSpPr>
                  <a:spLocks noChangeShapeType="1"/>
                </p:cNvSpPr>
                <p:nvPr/>
              </p:nvSpPr>
              <p:spPr bwMode="auto">
                <a:xfrm>
                  <a:off x="3458" y="1993"/>
                  <a:ext cx="26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6" name="Line 98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1993"/>
                  <a:ext cx="26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7" name="Line 987"/>
                <p:cNvSpPr>
                  <a:spLocks noChangeShapeType="1"/>
                </p:cNvSpPr>
                <p:nvPr/>
              </p:nvSpPr>
              <p:spPr bwMode="auto">
                <a:xfrm>
                  <a:off x="3458" y="1993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8" name="Line 988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1993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9" name="Line 989"/>
                <p:cNvSpPr>
                  <a:spLocks noChangeShapeType="1"/>
                </p:cNvSpPr>
                <p:nvPr/>
              </p:nvSpPr>
              <p:spPr bwMode="auto">
                <a:xfrm>
                  <a:off x="3458" y="1993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0" name="Line 990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1993"/>
                  <a:ext cx="23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1" name="Line 991"/>
                <p:cNvSpPr>
                  <a:spLocks noChangeShapeType="1"/>
                </p:cNvSpPr>
                <p:nvPr/>
              </p:nvSpPr>
              <p:spPr bwMode="auto">
                <a:xfrm>
                  <a:off x="3458" y="1993"/>
                  <a:ext cx="22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" name="Line 992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1993"/>
                  <a:ext cx="22" cy="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" name="Line 993"/>
                <p:cNvSpPr>
                  <a:spLocks noChangeShapeType="1"/>
                </p:cNvSpPr>
                <p:nvPr/>
              </p:nvSpPr>
              <p:spPr bwMode="auto">
                <a:xfrm>
                  <a:off x="3458" y="1993"/>
                  <a:ext cx="20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4" name="Line 994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1993"/>
                  <a:ext cx="20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5" name="Line 995"/>
                <p:cNvSpPr>
                  <a:spLocks noChangeShapeType="1"/>
                </p:cNvSpPr>
                <p:nvPr/>
              </p:nvSpPr>
              <p:spPr bwMode="auto">
                <a:xfrm>
                  <a:off x="3458" y="1993"/>
                  <a:ext cx="19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6" name="Line 99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1993"/>
                  <a:ext cx="19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7" name="Line 997"/>
                <p:cNvSpPr>
                  <a:spLocks noChangeShapeType="1"/>
                </p:cNvSpPr>
                <p:nvPr/>
              </p:nvSpPr>
              <p:spPr bwMode="auto">
                <a:xfrm flipH="1" flipV="1">
                  <a:off x="3492" y="1916"/>
                  <a:ext cx="66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8" name="Line 998"/>
                <p:cNvSpPr>
                  <a:spLocks noChangeShapeType="1"/>
                </p:cNvSpPr>
                <p:nvPr/>
              </p:nvSpPr>
              <p:spPr bwMode="auto">
                <a:xfrm flipH="1">
                  <a:off x="3455" y="1910"/>
                  <a:ext cx="53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9" name="Line 999"/>
                <p:cNvSpPr>
                  <a:spLocks noChangeShapeType="1"/>
                </p:cNvSpPr>
                <p:nvPr/>
              </p:nvSpPr>
              <p:spPr bwMode="auto">
                <a:xfrm>
                  <a:off x="3455" y="1911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0" name="Line 1000"/>
                <p:cNvSpPr>
                  <a:spLocks noChangeShapeType="1"/>
                </p:cNvSpPr>
                <p:nvPr/>
              </p:nvSpPr>
              <p:spPr bwMode="auto">
                <a:xfrm flipV="1">
                  <a:off x="3505" y="1910"/>
                  <a:ext cx="3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1" name="Line 1001"/>
                <p:cNvSpPr>
                  <a:spLocks noChangeShapeType="1"/>
                </p:cNvSpPr>
                <p:nvPr/>
              </p:nvSpPr>
              <p:spPr bwMode="auto">
                <a:xfrm flipH="1">
                  <a:off x="3507" y="1910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2" name="Line 1002"/>
                <p:cNvSpPr>
                  <a:spLocks noChangeShapeType="1"/>
                </p:cNvSpPr>
                <p:nvPr/>
              </p:nvSpPr>
              <p:spPr bwMode="auto">
                <a:xfrm flipH="1">
                  <a:off x="3455" y="1911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3" name="Line 1003"/>
                <p:cNvSpPr>
                  <a:spLocks noChangeShapeType="1"/>
                </p:cNvSpPr>
                <p:nvPr/>
              </p:nvSpPr>
              <p:spPr bwMode="auto">
                <a:xfrm>
                  <a:off x="3455" y="1911"/>
                  <a:ext cx="5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4" name="Line 1004"/>
                <p:cNvSpPr>
                  <a:spLocks noChangeShapeType="1"/>
                </p:cNvSpPr>
                <p:nvPr/>
              </p:nvSpPr>
              <p:spPr bwMode="auto">
                <a:xfrm flipH="1" flipV="1">
                  <a:off x="3455" y="1911"/>
                  <a:ext cx="5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5" name="Line 1005"/>
                <p:cNvSpPr>
                  <a:spLocks noChangeShapeType="1"/>
                </p:cNvSpPr>
                <p:nvPr/>
              </p:nvSpPr>
              <p:spPr bwMode="auto">
                <a:xfrm>
                  <a:off x="3455" y="1911"/>
                  <a:ext cx="52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6" name="Line 100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5" y="1911"/>
                  <a:ext cx="52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7" name="Line 1007"/>
                <p:cNvSpPr>
                  <a:spLocks noChangeShapeType="1"/>
                </p:cNvSpPr>
                <p:nvPr/>
              </p:nvSpPr>
              <p:spPr bwMode="auto">
                <a:xfrm>
                  <a:off x="3455" y="1911"/>
                  <a:ext cx="52" cy="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8" name="Line 1008"/>
                <p:cNvSpPr>
                  <a:spLocks noChangeShapeType="1"/>
                </p:cNvSpPr>
                <p:nvPr/>
              </p:nvSpPr>
              <p:spPr bwMode="auto">
                <a:xfrm flipH="1" flipV="1">
                  <a:off x="3455" y="1911"/>
                  <a:ext cx="52" cy="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9" name="Line 1009"/>
                <p:cNvSpPr>
                  <a:spLocks noChangeShapeType="1"/>
                </p:cNvSpPr>
                <p:nvPr/>
              </p:nvSpPr>
              <p:spPr bwMode="auto">
                <a:xfrm>
                  <a:off x="3455" y="1911"/>
                  <a:ext cx="51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" name="Group 1010"/>
              <p:cNvGrpSpPr>
                <a:grpSpLocks/>
              </p:cNvGrpSpPr>
              <p:nvPr/>
            </p:nvGrpSpPr>
            <p:grpSpPr bwMode="auto">
              <a:xfrm>
                <a:off x="2484" y="861"/>
                <a:ext cx="1022" cy="2484"/>
                <a:chOff x="2484" y="861"/>
                <a:chExt cx="1022" cy="2484"/>
              </a:xfrm>
            </p:grpSpPr>
            <p:sp>
              <p:nvSpPr>
                <p:cNvPr id="130" name="Line 1011"/>
                <p:cNvSpPr>
                  <a:spLocks noChangeShapeType="1"/>
                </p:cNvSpPr>
                <p:nvPr/>
              </p:nvSpPr>
              <p:spPr bwMode="auto">
                <a:xfrm flipH="1" flipV="1">
                  <a:off x="3455" y="1911"/>
                  <a:ext cx="51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" name="Line 1012"/>
                <p:cNvSpPr>
                  <a:spLocks noChangeShapeType="1"/>
                </p:cNvSpPr>
                <p:nvPr/>
              </p:nvSpPr>
              <p:spPr bwMode="auto">
                <a:xfrm>
                  <a:off x="3455" y="1911"/>
                  <a:ext cx="51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" name="Line 1013"/>
                <p:cNvSpPr>
                  <a:spLocks noChangeShapeType="1"/>
                </p:cNvSpPr>
                <p:nvPr/>
              </p:nvSpPr>
              <p:spPr bwMode="auto">
                <a:xfrm flipH="1" flipV="1">
                  <a:off x="3455" y="1911"/>
                  <a:ext cx="51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" name="Line 1014"/>
                <p:cNvSpPr>
                  <a:spLocks noChangeShapeType="1"/>
                </p:cNvSpPr>
                <p:nvPr/>
              </p:nvSpPr>
              <p:spPr bwMode="auto">
                <a:xfrm>
                  <a:off x="3455" y="1911"/>
                  <a:ext cx="51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" name="Line 101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5" y="1911"/>
                  <a:ext cx="51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" name="Line 1016"/>
                <p:cNvSpPr>
                  <a:spLocks noChangeShapeType="1"/>
                </p:cNvSpPr>
                <p:nvPr/>
              </p:nvSpPr>
              <p:spPr bwMode="auto">
                <a:xfrm>
                  <a:off x="3455" y="1911"/>
                  <a:ext cx="51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" name="Line 1017"/>
                <p:cNvSpPr>
                  <a:spLocks noChangeShapeType="1"/>
                </p:cNvSpPr>
                <p:nvPr/>
              </p:nvSpPr>
              <p:spPr bwMode="auto">
                <a:xfrm flipH="1" flipV="1">
                  <a:off x="3455" y="1911"/>
                  <a:ext cx="51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" name="Line 1018"/>
                <p:cNvSpPr>
                  <a:spLocks noChangeShapeType="1"/>
                </p:cNvSpPr>
                <p:nvPr/>
              </p:nvSpPr>
              <p:spPr bwMode="auto">
                <a:xfrm>
                  <a:off x="3455" y="1911"/>
                  <a:ext cx="51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" name="Line 101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5" y="1911"/>
                  <a:ext cx="51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" name="Line 1020"/>
                <p:cNvSpPr>
                  <a:spLocks noChangeShapeType="1"/>
                </p:cNvSpPr>
                <p:nvPr/>
              </p:nvSpPr>
              <p:spPr bwMode="auto">
                <a:xfrm>
                  <a:off x="3455" y="1911"/>
                  <a:ext cx="50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" name="Line 1021"/>
                <p:cNvSpPr>
                  <a:spLocks noChangeShapeType="1"/>
                </p:cNvSpPr>
                <p:nvPr/>
              </p:nvSpPr>
              <p:spPr bwMode="auto">
                <a:xfrm flipH="1" flipV="1">
                  <a:off x="3455" y="1911"/>
                  <a:ext cx="50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" name="Line 1022"/>
                <p:cNvSpPr>
                  <a:spLocks noChangeShapeType="1"/>
                </p:cNvSpPr>
                <p:nvPr/>
              </p:nvSpPr>
              <p:spPr bwMode="auto">
                <a:xfrm flipV="1">
                  <a:off x="3397" y="1431"/>
                  <a:ext cx="58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" name="Line 1023"/>
                <p:cNvSpPr>
                  <a:spLocks noChangeShapeType="1"/>
                </p:cNvSpPr>
                <p:nvPr/>
              </p:nvSpPr>
              <p:spPr bwMode="auto">
                <a:xfrm flipV="1">
                  <a:off x="3449" y="1415"/>
                  <a:ext cx="44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" name="Line 1024"/>
                <p:cNvSpPr>
                  <a:spLocks noChangeShapeType="1"/>
                </p:cNvSpPr>
                <p:nvPr/>
              </p:nvSpPr>
              <p:spPr bwMode="auto">
                <a:xfrm flipH="1">
                  <a:off x="3442" y="1415"/>
                  <a:ext cx="51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" name="Line 1025"/>
                <p:cNvSpPr>
                  <a:spLocks noChangeShapeType="1"/>
                </p:cNvSpPr>
                <p:nvPr/>
              </p:nvSpPr>
              <p:spPr bwMode="auto">
                <a:xfrm>
                  <a:off x="3442" y="1427"/>
                  <a:ext cx="7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" name="Line 1026"/>
                <p:cNvSpPr>
                  <a:spLocks noChangeShapeType="1"/>
                </p:cNvSpPr>
                <p:nvPr/>
              </p:nvSpPr>
              <p:spPr bwMode="auto">
                <a:xfrm flipH="1" flipV="1">
                  <a:off x="3448" y="1442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" name="Line 1027"/>
                <p:cNvSpPr>
                  <a:spLocks noChangeShapeType="1"/>
                </p:cNvSpPr>
                <p:nvPr/>
              </p:nvSpPr>
              <p:spPr bwMode="auto">
                <a:xfrm flipV="1">
                  <a:off x="3448" y="1415"/>
                  <a:ext cx="45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" name="Line 1028"/>
                <p:cNvSpPr>
                  <a:spLocks noChangeShapeType="1"/>
                </p:cNvSpPr>
                <p:nvPr/>
              </p:nvSpPr>
              <p:spPr bwMode="auto">
                <a:xfrm flipH="1">
                  <a:off x="3447" y="1415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" name="Line 1029"/>
                <p:cNvSpPr>
                  <a:spLocks noChangeShapeType="1"/>
                </p:cNvSpPr>
                <p:nvPr/>
              </p:nvSpPr>
              <p:spPr bwMode="auto">
                <a:xfrm flipV="1">
                  <a:off x="3447" y="1415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" name="Line 1030"/>
                <p:cNvSpPr>
                  <a:spLocks noChangeShapeType="1"/>
                </p:cNvSpPr>
                <p:nvPr/>
              </p:nvSpPr>
              <p:spPr bwMode="auto">
                <a:xfrm flipH="1">
                  <a:off x="3447" y="1415"/>
                  <a:ext cx="46" cy="2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" name="Line 1031"/>
                <p:cNvSpPr>
                  <a:spLocks noChangeShapeType="1"/>
                </p:cNvSpPr>
                <p:nvPr/>
              </p:nvSpPr>
              <p:spPr bwMode="auto">
                <a:xfrm flipV="1">
                  <a:off x="3447" y="1415"/>
                  <a:ext cx="46" cy="2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" name="Line 1032"/>
                <p:cNvSpPr>
                  <a:spLocks noChangeShapeType="1"/>
                </p:cNvSpPr>
                <p:nvPr/>
              </p:nvSpPr>
              <p:spPr bwMode="auto">
                <a:xfrm flipH="1">
                  <a:off x="3446" y="1415"/>
                  <a:ext cx="47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2" name="Line 1033"/>
                <p:cNvSpPr>
                  <a:spLocks noChangeShapeType="1"/>
                </p:cNvSpPr>
                <p:nvPr/>
              </p:nvSpPr>
              <p:spPr bwMode="auto">
                <a:xfrm flipV="1">
                  <a:off x="3446" y="1415"/>
                  <a:ext cx="47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3" name="Line 1034"/>
                <p:cNvSpPr>
                  <a:spLocks noChangeShapeType="1"/>
                </p:cNvSpPr>
                <p:nvPr/>
              </p:nvSpPr>
              <p:spPr bwMode="auto">
                <a:xfrm flipH="1">
                  <a:off x="3446" y="1415"/>
                  <a:ext cx="47" cy="2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4" name="Line 1035"/>
                <p:cNvSpPr>
                  <a:spLocks noChangeShapeType="1"/>
                </p:cNvSpPr>
                <p:nvPr/>
              </p:nvSpPr>
              <p:spPr bwMode="auto">
                <a:xfrm flipV="1">
                  <a:off x="3446" y="1415"/>
                  <a:ext cx="47" cy="2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5" name="Line 1036"/>
                <p:cNvSpPr>
                  <a:spLocks noChangeShapeType="1"/>
                </p:cNvSpPr>
                <p:nvPr/>
              </p:nvSpPr>
              <p:spPr bwMode="auto">
                <a:xfrm flipH="1">
                  <a:off x="3445" y="1415"/>
                  <a:ext cx="48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" name="Line 1037"/>
                <p:cNvSpPr>
                  <a:spLocks noChangeShapeType="1"/>
                </p:cNvSpPr>
                <p:nvPr/>
              </p:nvSpPr>
              <p:spPr bwMode="auto">
                <a:xfrm flipV="1">
                  <a:off x="3445" y="1415"/>
                  <a:ext cx="48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" name="Line 1038"/>
                <p:cNvSpPr>
                  <a:spLocks noChangeShapeType="1"/>
                </p:cNvSpPr>
                <p:nvPr/>
              </p:nvSpPr>
              <p:spPr bwMode="auto">
                <a:xfrm flipH="1">
                  <a:off x="3444" y="1415"/>
                  <a:ext cx="49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" name="Line 1039"/>
                <p:cNvSpPr>
                  <a:spLocks noChangeShapeType="1"/>
                </p:cNvSpPr>
                <p:nvPr/>
              </p:nvSpPr>
              <p:spPr bwMode="auto">
                <a:xfrm flipV="1">
                  <a:off x="3444" y="1415"/>
                  <a:ext cx="49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" name="Line 1040"/>
                <p:cNvSpPr>
                  <a:spLocks noChangeShapeType="1"/>
                </p:cNvSpPr>
                <p:nvPr/>
              </p:nvSpPr>
              <p:spPr bwMode="auto">
                <a:xfrm flipH="1">
                  <a:off x="3443" y="1415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" name="Line 1041"/>
                <p:cNvSpPr>
                  <a:spLocks noChangeShapeType="1"/>
                </p:cNvSpPr>
                <p:nvPr/>
              </p:nvSpPr>
              <p:spPr bwMode="auto">
                <a:xfrm flipV="1">
                  <a:off x="3443" y="1415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" name="Line 1042"/>
                <p:cNvSpPr>
                  <a:spLocks noChangeShapeType="1"/>
                </p:cNvSpPr>
                <p:nvPr/>
              </p:nvSpPr>
              <p:spPr bwMode="auto">
                <a:xfrm flipH="1">
                  <a:off x="3443" y="1415"/>
                  <a:ext cx="50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" name="Line 1043"/>
                <p:cNvSpPr>
                  <a:spLocks noChangeShapeType="1"/>
                </p:cNvSpPr>
                <p:nvPr/>
              </p:nvSpPr>
              <p:spPr bwMode="auto">
                <a:xfrm flipV="1">
                  <a:off x="3443" y="1415"/>
                  <a:ext cx="50" cy="1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" name="Line 1044"/>
                <p:cNvSpPr>
                  <a:spLocks noChangeShapeType="1"/>
                </p:cNvSpPr>
                <p:nvPr/>
              </p:nvSpPr>
              <p:spPr bwMode="auto">
                <a:xfrm flipH="1">
                  <a:off x="3442" y="1415"/>
                  <a:ext cx="51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" name="Line 1045"/>
                <p:cNvSpPr>
                  <a:spLocks noChangeShapeType="1"/>
                </p:cNvSpPr>
                <p:nvPr/>
              </p:nvSpPr>
              <p:spPr bwMode="auto">
                <a:xfrm flipV="1">
                  <a:off x="3442" y="1415"/>
                  <a:ext cx="51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" name="Line 1046"/>
                <p:cNvSpPr>
                  <a:spLocks noChangeShapeType="1"/>
                </p:cNvSpPr>
                <p:nvPr/>
              </p:nvSpPr>
              <p:spPr bwMode="auto">
                <a:xfrm>
                  <a:off x="3034" y="933"/>
                  <a:ext cx="17" cy="6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" name="Line 1047"/>
                <p:cNvSpPr>
                  <a:spLocks noChangeShapeType="1"/>
                </p:cNvSpPr>
                <p:nvPr/>
              </p:nvSpPr>
              <p:spPr bwMode="auto">
                <a:xfrm>
                  <a:off x="3039" y="985"/>
                  <a:ext cx="22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" name="Line 1048"/>
                <p:cNvSpPr>
                  <a:spLocks noChangeShapeType="1"/>
                </p:cNvSpPr>
                <p:nvPr/>
              </p:nvSpPr>
              <p:spPr bwMode="auto">
                <a:xfrm flipH="1" flipV="1">
                  <a:off x="3056" y="981"/>
                  <a:ext cx="5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" name="Line 1049"/>
                <p:cNvSpPr>
                  <a:spLocks noChangeShapeType="1"/>
                </p:cNvSpPr>
                <p:nvPr/>
              </p:nvSpPr>
              <p:spPr bwMode="auto">
                <a:xfrm flipH="1">
                  <a:off x="3039" y="981"/>
                  <a:ext cx="17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" name="Line 1050"/>
                <p:cNvSpPr>
                  <a:spLocks noChangeShapeType="1"/>
                </p:cNvSpPr>
                <p:nvPr/>
              </p:nvSpPr>
              <p:spPr bwMode="auto">
                <a:xfrm flipV="1">
                  <a:off x="3039" y="985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" name="Line 1051"/>
                <p:cNvSpPr>
                  <a:spLocks noChangeShapeType="1"/>
                </p:cNvSpPr>
                <p:nvPr/>
              </p:nvSpPr>
              <p:spPr bwMode="auto">
                <a:xfrm>
                  <a:off x="3040" y="985"/>
                  <a:ext cx="21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1" name="Line 1052"/>
                <p:cNvSpPr>
                  <a:spLocks noChangeShapeType="1"/>
                </p:cNvSpPr>
                <p:nvPr/>
              </p:nvSpPr>
              <p:spPr bwMode="auto">
                <a:xfrm flipH="1" flipV="1">
                  <a:off x="3042" y="984"/>
                  <a:ext cx="19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" name="Line 1053"/>
                <p:cNvSpPr>
                  <a:spLocks noChangeShapeType="1"/>
                </p:cNvSpPr>
                <p:nvPr/>
              </p:nvSpPr>
              <p:spPr bwMode="auto">
                <a:xfrm>
                  <a:off x="3042" y="984"/>
                  <a:ext cx="19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" name="Line 1054"/>
                <p:cNvSpPr>
                  <a:spLocks noChangeShapeType="1"/>
                </p:cNvSpPr>
                <p:nvPr/>
              </p:nvSpPr>
              <p:spPr bwMode="auto">
                <a:xfrm flipH="1" flipV="1">
                  <a:off x="3044" y="984"/>
                  <a:ext cx="17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" name="Line 1055"/>
                <p:cNvSpPr>
                  <a:spLocks noChangeShapeType="1"/>
                </p:cNvSpPr>
                <p:nvPr/>
              </p:nvSpPr>
              <p:spPr bwMode="auto">
                <a:xfrm>
                  <a:off x="3044" y="984"/>
                  <a:ext cx="17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5" name="Line 1056"/>
                <p:cNvSpPr>
                  <a:spLocks noChangeShapeType="1"/>
                </p:cNvSpPr>
                <p:nvPr/>
              </p:nvSpPr>
              <p:spPr bwMode="auto">
                <a:xfrm flipH="1" flipV="1">
                  <a:off x="3045" y="984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6" name="Line 1057"/>
                <p:cNvSpPr>
                  <a:spLocks noChangeShapeType="1"/>
                </p:cNvSpPr>
                <p:nvPr/>
              </p:nvSpPr>
              <p:spPr bwMode="auto">
                <a:xfrm>
                  <a:off x="3045" y="984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" name="Line 1058"/>
                <p:cNvSpPr>
                  <a:spLocks noChangeShapeType="1"/>
                </p:cNvSpPr>
                <p:nvPr/>
              </p:nvSpPr>
              <p:spPr bwMode="auto">
                <a:xfrm flipH="1" flipV="1">
                  <a:off x="3047" y="983"/>
                  <a:ext cx="14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8" name="Line 1059"/>
                <p:cNvSpPr>
                  <a:spLocks noChangeShapeType="1"/>
                </p:cNvSpPr>
                <p:nvPr/>
              </p:nvSpPr>
              <p:spPr bwMode="auto">
                <a:xfrm>
                  <a:off x="3047" y="983"/>
                  <a:ext cx="14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9" name="Line 1060"/>
                <p:cNvSpPr>
                  <a:spLocks noChangeShapeType="1"/>
                </p:cNvSpPr>
                <p:nvPr/>
              </p:nvSpPr>
              <p:spPr bwMode="auto">
                <a:xfrm flipH="1" flipV="1">
                  <a:off x="3049" y="983"/>
                  <a:ext cx="12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0" name="Line 1061"/>
                <p:cNvSpPr>
                  <a:spLocks noChangeShapeType="1"/>
                </p:cNvSpPr>
                <p:nvPr/>
              </p:nvSpPr>
              <p:spPr bwMode="auto">
                <a:xfrm>
                  <a:off x="3049" y="983"/>
                  <a:ext cx="12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1" name="Line 1062"/>
                <p:cNvSpPr>
                  <a:spLocks noChangeShapeType="1"/>
                </p:cNvSpPr>
                <p:nvPr/>
              </p:nvSpPr>
              <p:spPr bwMode="auto">
                <a:xfrm flipH="1" flipV="1">
                  <a:off x="3050" y="982"/>
                  <a:ext cx="1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2" name="Line 1063"/>
                <p:cNvSpPr>
                  <a:spLocks noChangeShapeType="1"/>
                </p:cNvSpPr>
                <p:nvPr/>
              </p:nvSpPr>
              <p:spPr bwMode="auto">
                <a:xfrm>
                  <a:off x="3050" y="982"/>
                  <a:ext cx="11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3" name="Line 1064"/>
                <p:cNvSpPr>
                  <a:spLocks noChangeShapeType="1"/>
                </p:cNvSpPr>
                <p:nvPr/>
              </p:nvSpPr>
              <p:spPr bwMode="auto">
                <a:xfrm flipH="1" flipV="1">
                  <a:off x="3052" y="982"/>
                  <a:ext cx="9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4" name="Line 1065"/>
                <p:cNvSpPr>
                  <a:spLocks noChangeShapeType="1"/>
                </p:cNvSpPr>
                <p:nvPr/>
              </p:nvSpPr>
              <p:spPr bwMode="auto">
                <a:xfrm>
                  <a:off x="3052" y="982"/>
                  <a:ext cx="9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" name="Line 1066"/>
                <p:cNvSpPr>
                  <a:spLocks noChangeShapeType="1"/>
                </p:cNvSpPr>
                <p:nvPr/>
              </p:nvSpPr>
              <p:spPr bwMode="auto">
                <a:xfrm flipH="1" flipV="1">
                  <a:off x="3053" y="981"/>
                  <a:ext cx="8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6" name="Line 1067"/>
                <p:cNvSpPr>
                  <a:spLocks noChangeShapeType="1"/>
                </p:cNvSpPr>
                <p:nvPr/>
              </p:nvSpPr>
              <p:spPr bwMode="auto">
                <a:xfrm>
                  <a:off x="3053" y="981"/>
                  <a:ext cx="8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7" name="Line 1068"/>
                <p:cNvSpPr>
                  <a:spLocks noChangeShapeType="1"/>
                </p:cNvSpPr>
                <p:nvPr/>
              </p:nvSpPr>
              <p:spPr bwMode="auto">
                <a:xfrm flipH="1" flipV="1">
                  <a:off x="3055" y="981"/>
                  <a:ext cx="6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8" name="Line 1069"/>
                <p:cNvSpPr>
                  <a:spLocks noChangeShapeType="1"/>
                </p:cNvSpPr>
                <p:nvPr/>
              </p:nvSpPr>
              <p:spPr bwMode="auto">
                <a:xfrm>
                  <a:off x="3055" y="981"/>
                  <a:ext cx="6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9" name="Line 1070"/>
                <p:cNvSpPr>
                  <a:spLocks noChangeShapeType="1"/>
                </p:cNvSpPr>
                <p:nvPr/>
              </p:nvSpPr>
              <p:spPr bwMode="auto">
                <a:xfrm flipV="1">
                  <a:off x="2776" y="881"/>
                  <a:ext cx="56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0" name="Line 1071"/>
                <p:cNvSpPr>
                  <a:spLocks noChangeShapeType="1"/>
                </p:cNvSpPr>
                <p:nvPr/>
              </p:nvSpPr>
              <p:spPr bwMode="auto">
                <a:xfrm flipV="1">
                  <a:off x="2826" y="861"/>
                  <a:ext cx="40" cy="3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1" name="Line 1072"/>
                <p:cNvSpPr>
                  <a:spLocks noChangeShapeType="1"/>
                </p:cNvSpPr>
                <p:nvPr/>
              </p:nvSpPr>
              <p:spPr bwMode="auto">
                <a:xfrm flipH="1">
                  <a:off x="2817" y="861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2" name="Line 1073"/>
                <p:cNvSpPr>
                  <a:spLocks noChangeShapeType="1"/>
                </p:cNvSpPr>
                <p:nvPr/>
              </p:nvSpPr>
              <p:spPr bwMode="auto">
                <a:xfrm>
                  <a:off x="2817" y="880"/>
                  <a:ext cx="9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3" name="Line 1074"/>
                <p:cNvSpPr>
                  <a:spLocks noChangeShapeType="1"/>
                </p:cNvSpPr>
                <p:nvPr/>
              </p:nvSpPr>
              <p:spPr bwMode="auto">
                <a:xfrm flipH="1" flipV="1">
                  <a:off x="2825" y="893"/>
                  <a:ext cx="1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4" name="Line 1075"/>
                <p:cNvSpPr>
                  <a:spLocks noChangeShapeType="1"/>
                </p:cNvSpPr>
                <p:nvPr/>
              </p:nvSpPr>
              <p:spPr bwMode="auto">
                <a:xfrm flipV="1">
                  <a:off x="2825" y="861"/>
                  <a:ext cx="41" cy="3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5" name="Line 1076"/>
                <p:cNvSpPr>
                  <a:spLocks noChangeShapeType="1"/>
                </p:cNvSpPr>
                <p:nvPr/>
              </p:nvSpPr>
              <p:spPr bwMode="auto">
                <a:xfrm flipH="1">
                  <a:off x="2824" y="861"/>
                  <a:ext cx="42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6" name="Line 1077"/>
                <p:cNvSpPr>
                  <a:spLocks noChangeShapeType="1"/>
                </p:cNvSpPr>
                <p:nvPr/>
              </p:nvSpPr>
              <p:spPr bwMode="auto">
                <a:xfrm flipV="1">
                  <a:off x="2824" y="861"/>
                  <a:ext cx="42" cy="3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7" name="Line 1078"/>
                <p:cNvSpPr>
                  <a:spLocks noChangeShapeType="1"/>
                </p:cNvSpPr>
                <p:nvPr/>
              </p:nvSpPr>
              <p:spPr bwMode="auto">
                <a:xfrm flipH="1">
                  <a:off x="2823" y="861"/>
                  <a:ext cx="43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8" name="Line 1079"/>
                <p:cNvSpPr>
                  <a:spLocks noChangeShapeType="1"/>
                </p:cNvSpPr>
                <p:nvPr/>
              </p:nvSpPr>
              <p:spPr bwMode="auto">
                <a:xfrm flipV="1">
                  <a:off x="2823" y="861"/>
                  <a:ext cx="43" cy="2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9" name="Line 1080"/>
                <p:cNvSpPr>
                  <a:spLocks noChangeShapeType="1"/>
                </p:cNvSpPr>
                <p:nvPr/>
              </p:nvSpPr>
              <p:spPr bwMode="auto">
                <a:xfrm flipH="1">
                  <a:off x="2822" y="861"/>
                  <a:ext cx="44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0" name="Line 1081"/>
                <p:cNvSpPr>
                  <a:spLocks noChangeShapeType="1"/>
                </p:cNvSpPr>
                <p:nvPr/>
              </p:nvSpPr>
              <p:spPr bwMode="auto">
                <a:xfrm flipV="1">
                  <a:off x="2822" y="861"/>
                  <a:ext cx="44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1" name="Line 1082"/>
                <p:cNvSpPr>
                  <a:spLocks noChangeShapeType="1"/>
                </p:cNvSpPr>
                <p:nvPr/>
              </p:nvSpPr>
              <p:spPr bwMode="auto">
                <a:xfrm flipH="1">
                  <a:off x="2821" y="861"/>
                  <a:ext cx="45" cy="2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2" name="Line 1083"/>
                <p:cNvSpPr>
                  <a:spLocks noChangeShapeType="1"/>
                </p:cNvSpPr>
                <p:nvPr/>
              </p:nvSpPr>
              <p:spPr bwMode="auto">
                <a:xfrm flipV="1">
                  <a:off x="2821" y="861"/>
                  <a:ext cx="45" cy="2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3" name="Line 1084"/>
                <p:cNvSpPr>
                  <a:spLocks noChangeShapeType="1"/>
                </p:cNvSpPr>
                <p:nvPr/>
              </p:nvSpPr>
              <p:spPr bwMode="auto">
                <a:xfrm flipH="1">
                  <a:off x="2821" y="861"/>
                  <a:ext cx="45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4" name="Line 1085"/>
                <p:cNvSpPr>
                  <a:spLocks noChangeShapeType="1"/>
                </p:cNvSpPr>
                <p:nvPr/>
              </p:nvSpPr>
              <p:spPr bwMode="auto">
                <a:xfrm flipV="1">
                  <a:off x="2821" y="861"/>
                  <a:ext cx="45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5" name="Line 1086"/>
                <p:cNvSpPr>
                  <a:spLocks noChangeShapeType="1"/>
                </p:cNvSpPr>
                <p:nvPr/>
              </p:nvSpPr>
              <p:spPr bwMode="auto">
                <a:xfrm flipH="1">
                  <a:off x="2820" y="861"/>
                  <a:ext cx="46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6" name="Line 1087"/>
                <p:cNvSpPr>
                  <a:spLocks noChangeShapeType="1"/>
                </p:cNvSpPr>
                <p:nvPr/>
              </p:nvSpPr>
              <p:spPr bwMode="auto">
                <a:xfrm flipV="1">
                  <a:off x="2820" y="861"/>
                  <a:ext cx="46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7" name="Line 1088"/>
                <p:cNvSpPr>
                  <a:spLocks noChangeShapeType="1"/>
                </p:cNvSpPr>
                <p:nvPr/>
              </p:nvSpPr>
              <p:spPr bwMode="auto">
                <a:xfrm flipH="1">
                  <a:off x="2819" y="861"/>
                  <a:ext cx="47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8" name="Line 1089"/>
                <p:cNvSpPr>
                  <a:spLocks noChangeShapeType="1"/>
                </p:cNvSpPr>
                <p:nvPr/>
              </p:nvSpPr>
              <p:spPr bwMode="auto">
                <a:xfrm flipV="1">
                  <a:off x="2819" y="861"/>
                  <a:ext cx="47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9" name="Line 1090"/>
                <p:cNvSpPr>
                  <a:spLocks noChangeShapeType="1"/>
                </p:cNvSpPr>
                <p:nvPr/>
              </p:nvSpPr>
              <p:spPr bwMode="auto">
                <a:xfrm flipH="1">
                  <a:off x="2818" y="861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0" name="Line 1091"/>
                <p:cNvSpPr>
                  <a:spLocks noChangeShapeType="1"/>
                </p:cNvSpPr>
                <p:nvPr/>
              </p:nvSpPr>
              <p:spPr bwMode="auto">
                <a:xfrm flipV="1">
                  <a:off x="2818" y="861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1" name="Line 1092"/>
                <p:cNvSpPr>
                  <a:spLocks noChangeShapeType="1"/>
                </p:cNvSpPr>
                <p:nvPr/>
              </p:nvSpPr>
              <p:spPr bwMode="auto">
                <a:xfrm flipH="1">
                  <a:off x="2817" y="861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2" name="Line 1093"/>
                <p:cNvSpPr>
                  <a:spLocks noChangeShapeType="1"/>
                </p:cNvSpPr>
                <p:nvPr/>
              </p:nvSpPr>
              <p:spPr bwMode="auto">
                <a:xfrm flipV="1">
                  <a:off x="2817" y="861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3" name="Line 1094"/>
                <p:cNvSpPr>
                  <a:spLocks noChangeShapeType="1"/>
                </p:cNvSpPr>
                <p:nvPr/>
              </p:nvSpPr>
              <p:spPr bwMode="auto">
                <a:xfrm>
                  <a:off x="2889" y="908"/>
                  <a:ext cx="66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4" name="Line 1095"/>
                <p:cNvSpPr>
                  <a:spLocks noChangeShapeType="1"/>
                </p:cNvSpPr>
                <p:nvPr/>
              </p:nvSpPr>
              <p:spPr bwMode="auto">
                <a:xfrm>
                  <a:off x="2934" y="935"/>
                  <a:ext cx="52" cy="1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" name="Line 1096"/>
                <p:cNvSpPr>
                  <a:spLocks noChangeShapeType="1"/>
                </p:cNvSpPr>
                <p:nvPr/>
              </p:nvSpPr>
              <p:spPr bwMode="auto">
                <a:xfrm flipH="1" flipV="1">
                  <a:off x="2941" y="919"/>
                  <a:ext cx="45" cy="2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6" name="Line 1097"/>
                <p:cNvSpPr>
                  <a:spLocks noChangeShapeType="1"/>
                </p:cNvSpPr>
                <p:nvPr/>
              </p:nvSpPr>
              <p:spPr bwMode="auto">
                <a:xfrm flipH="1">
                  <a:off x="2934" y="919"/>
                  <a:ext cx="7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7" name="Line 1098"/>
                <p:cNvSpPr>
                  <a:spLocks noChangeShapeType="1"/>
                </p:cNvSpPr>
                <p:nvPr/>
              </p:nvSpPr>
              <p:spPr bwMode="auto">
                <a:xfrm flipV="1">
                  <a:off x="2934" y="934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8" name="Line 1099"/>
                <p:cNvSpPr>
                  <a:spLocks noChangeShapeType="1"/>
                </p:cNvSpPr>
                <p:nvPr/>
              </p:nvSpPr>
              <p:spPr bwMode="auto">
                <a:xfrm>
                  <a:off x="2934" y="934"/>
                  <a:ext cx="52" cy="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9" name="Line 1100"/>
                <p:cNvSpPr>
                  <a:spLocks noChangeShapeType="1"/>
                </p:cNvSpPr>
                <p:nvPr/>
              </p:nvSpPr>
              <p:spPr bwMode="auto">
                <a:xfrm flipH="1" flipV="1">
                  <a:off x="2935" y="932"/>
                  <a:ext cx="51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0" name="Line 1101"/>
                <p:cNvSpPr>
                  <a:spLocks noChangeShapeType="1"/>
                </p:cNvSpPr>
                <p:nvPr/>
              </p:nvSpPr>
              <p:spPr bwMode="auto">
                <a:xfrm>
                  <a:off x="2935" y="932"/>
                  <a:ext cx="51" cy="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1" name="Line 1102"/>
                <p:cNvSpPr>
                  <a:spLocks noChangeShapeType="1"/>
                </p:cNvSpPr>
                <p:nvPr/>
              </p:nvSpPr>
              <p:spPr bwMode="auto">
                <a:xfrm flipH="1" flipV="1">
                  <a:off x="2936" y="931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2" name="Line 1103"/>
                <p:cNvSpPr>
                  <a:spLocks noChangeShapeType="1"/>
                </p:cNvSpPr>
                <p:nvPr/>
              </p:nvSpPr>
              <p:spPr bwMode="auto">
                <a:xfrm>
                  <a:off x="2936" y="931"/>
                  <a:ext cx="50" cy="1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3" name="Line 1104"/>
                <p:cNvSpPr>
                  <a:spLocks noChangeShapeType="1"/>
                </p:cNvSpPr>
                <p:nvPr/>
              </p:nvSpPr>
              <p:spPr bwMode="auto">
                <a:xfrm flipH="1" flipV="1">
                  <a:off x="2936" y="929"/>
                  <a:ext cx="50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4" name="Line 1105"/>
                <p:cNvSpPr>
                  <a:spLocks noChangeShapeType="1"/>
                </p:cNvSpPr>
                <p:nvPr/>
              </p:nvSpPr>
              <p:spPr bwMode="auto">
                <a:xfrm>
                  <a:off x="2936" y="929"/>
                  <a:ext cx="50" cy="1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5" name="Line 1106"/>
                <p:cNvSpPr>
                  <a:spLocks noChangeShapeType="1"/>
                </p:cNvSpPr>
                <p:nvPr/>
              </p:nvSpPr>
              <p:spPr bwMode="auto">
                <a:xfrm flipH="1" flipV="1">
                  <a:off x="2937" y="928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6" name="Line 1107"/>
                <p:cNvSpPr>
                  <a:spLocks noChangeShapeType="1"/>
                </p:cNvSpPr>
                <p:nvPr/>
              </p:nvSpPr>
              <p:spPr bwMode="auto">
                <a:xfrm>
                  <a:off x="2937" y="928"/>
                  <a:ext cx="49" cy="1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7" name="Line 1108"/>
                <p:cNvSpPr>
                  <a:spLocks noChangeShapeType="1"/>
                </p:cNvSpPr>
                <p:nvPr/>
              </p:nvSpPr>
              <p:spPr bwMode="auto">
                <a:xfrm flipH="1" flipV="1">
                  <a:off x="2938" y="926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8" name="Line 1109"/>
                <p:cNvSpPr>
                  <a:spLocks noChangeShapeType="1"/>
                </p:cNvSpPr>
                <p:nvPr/>
              </p:nvSpPr>
              <p:spPr bwMode="auto">
                <a:xfrm>
                  <a:off x="2938" y="926"/>
                  <a:ext cx="48" cy="2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9" name="Line 1110"/>
                <p:cNvSpPr>
                  <a:spLocks noChangeShapeType="1"/>
                </p:cNvSpPr>
                <p:nvPr/>
              </p:nvSpPr>
              <p:spPr bwMode="auto">
                <a:xfrm flipH="1" flipV="1">
                  <a:off x="2938" y="925"/>
                  <a:ext cx="48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0" name="Line 1111"/>
                <p:cNvSpPr>
                  <a:spLocks noChangeShapeType="1"/>
                </p:cNvSpPr>
                <p:nvPr/>
              </p:nvSpPr>
              <p:spPr bwMode="auto">
                <a:xfrm>
                  <a:off x="2938" y="925"/>
                  <a:ext cx="48" cy="2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1" name="Line 1112"/>
                <p:cNvSpPr>
                  <a:spLocks noChangeShapeType="1"/>
                </p:cNvSpPr>
                <p:nvPr/>
              </p:nvSpPr>
              <p:spPr bwMode="auto">
                <a:xfrm flipH="1" flipV="1">
                  <a:off x="2939" y="923"/>
                  <a:ext cx="47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2" name="Line 1113"/>
                <p:cNvSpPr>
                  <a:spLocks noChangeShapeType="1"/>
                </p:cNvSpPr>
                <p:nvPr/>
              </p:nvSpPr>
              <p:spPr bwMode="auto">
                <a:xfrm>
                  <a:off x="2939" y="923"/>
                  <a:ext cx="47" cy="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3" name="Line 1114"/>
                <p:cNvSpPr>
                  <a:spLocks noChangeShapeType="1"/>
                </p:cNvSpPr>
                <p:nvPr/>
              </p:nvSpPr>
              <p:spPr bwMode="auto">
                <a:xfrm flipH="1" flipV="1">
                  <a:off x="2940" y="922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4" name="Line 1115"/>
                <p:cNvSpPr>
                  <a:spLocks noChangeShapeType="1"/>
                </p:cNvSpPr>
                <p:nvPr/>
              </p:nvSpPr>
              <p:spPr bwMode="auto">
                <a:xfrm>
                  <a:off x="2940" y="922"/>
                  <a:ext cx="46" cy="2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" name="Line 1116"/>
                <p:cNvSpPr>
                  <a:spLocks noChangeShapeType="1"/>
                </p:cNvSpPr>
                <p:nvPr/>
              </p:nvSpPr>
              <p:spPr bwMode="auto">
                <a:xfrm flipH="1" flipV="1">
                  <a:off x="2940" y="920"/>
                  <a:ext cx="46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" name="Line 1117"/>
                <p:cNvSpPr>
                  <a:spLocks noChangeShapeType="1"/>
                </p:cNvSpPr>
                <p:nvPr/>
              </p:nvSpPr>
              <p:spPr bwMode="auto">
                <a:xfrm>
                  <a:off x="2940" y="920"/>
                  <a:ext cx="46" cy="2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7" name="Line 1118"/>
                <p:cNvSpPr>
                  <a:spLocks noChangeShapeType="1"/>
                </p:cNvSpPr>
                <p:nvPr/>
              </p:nvSpPr>
              <p:spPr bwMode="auto">
                <a:xfrm flipV="1">
                  <a:off x="3377" y="1315"/>
                  <a:ext cx="16" cy="5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8" name="Line 1119"/>
                <p:cNvSpPr>
                  <a:spLocks noChangeShapeType="1"/>
                </p:cNvSpPr>
                <p:nvPr/>
              </p:nvSpPr>
              <p:spPr bwMode="auto">
                <a:xfrm flipV="1">
                  <a:off x="3399" y="1273"/>
                  <a:ext cx="5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" name="Line 1120"/>
                <p:cNvSpPr>
                  <a:spLocks noChangeShapeType="1"/>
                </p:cNvSpPr>
                <p:nvPr/>
              </p:nvSpPr>
              <p:spPr bwMode="auto">
                <a:xfrm flipH="1">
                  <a:off x="3382" y="1273"/>
                  <a:ext cx="22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0" name="Line 1121"/>
                <p:cNvSpPr>
                  <a:spLocks noChangeShapeType="1"/>
                </p:cNvSpPr>
                <p:nvPr/>
              </p:nvSpPr>
              <p:spPr bwMode="auto">
                <a:xfrm>
                  <a:off x="3382" y="1321"/>
                  <a:ext cx="17" cy="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1" name="Line 1122"/>
                <p:cNvSpPr>
                  <a:spLocks noChangeShapeType="1"/>
                </p:cNvSpPr>
                <p:nvPr/>
              </p:nvSpPr>
              <p:spPr bwMode="auto">
                <a:xfrm flipH="1" flipV="1">
                  <a:off x="3397" y="1325"/>
                  <a:ext cx="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2" name="Line 1123"/>
                <p:cNvSpPr>
                  <a:spLocks noChangeShapeType="1"/>
                </p:cNvSpPr>
                <p:nvPr/>
              </p:nvSpPr>
              <p:spPr bwMode="auto">
                <a:xfrm flipV="1">
                  <a:off x="3397" y="1273"/>
                  <a:ext cx="7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3" name="Line 1124"/>
                <p:cNvSpPr>
                  <a:spLocks noChangeShapeType="1"/>
                </p:cNvSpPr>
                <p:nvPr/>
              </p:nvSpPr>
              <p:spPr bwMode="auto">
                <a:xfrm flipH="1">
                  <a:off x="3396" y="1273"/>
                  <a:ext cx="8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4" name="Line 1125"/>
                <p:cNvSpPr>
                  <a:spLocks noChangeShapeType="1"/>
                </p:cNvSpPr>
                <p:nvPr/>
              </p:nvSpPr>
              <p:spPr bwMode="auto">
                <a:xfrm flipV="1">
                  <a:off x="3396" y="1273"/>
                  <a:ext cx="8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5" name="Line 1126"/>
                <p:cNvSpPr>
                  <a:spLocks noChangeShapeType="1"/>
                </p:cNvSpPr>
                <p:nvPr/>
              </p:nvSpPr>
              <p:spPr bwMode="auto">
                <a:xfrm flipH="1">
                  <a:off x="3394" y="1273"/>
                  <a:ext cx="10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6" name="Line 1127"/>
                <p:cNvSpPr>
                  <a:spLocks noChangeShapeType="1"/>
                </p:cNvSpPr>
                <p:nvPr/>
              </p:nvSpPr>
              <p:spPr bwMode="auto">
                <a:xfrm flipV="1">
                  <a:off x="3394" y="1273"/>
                  <a:ext cx="10" cy="5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7" name="Line 1128"/>
                <p:cNvSpPr>
                  <a:spLocks noChangeShapeType="1"/>
                </p:cNvSpPr>
                <p:nvPr/>
              </p:nvSpPr>
              <p:spPr bwMode="auto">
                <a:xfrm flipH="1">
                  <a:off x="3393" y="1273"/>
                  <a:ext cx="11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8" name="Line 1129"/>
                <p:cNvSpPr>
                  <a:spLocks noChangeShapeType="1"/>
                </p:cNvSpPr>
                <p:nvPr/>
              </p:nvSpPr>
              <p:spPr bwMode="auto">
                <a:xfrm flipV="1">
                  <a:off x="3393" y="1273"/>
                  <a:ext cx="11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9" name="Line 1130"/>
                <p:cNvSpPr>
                  <a:spLocks noChangeShapeType="1"/>
                </p:cNvSpPr>
                <p:nvPr/>
              </p:nvSpPr>
              <p:spPr bwMode="auto">
                <a:xfrm flipH="1">
                  <a:off x="3391" y="1273"/>
                  <a:ext cx="13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0" name="Line 1131"/>
                <p:cNvSpPr>
                  <a:spLocks noChangeShapeType="1"/>
                </p:cNvSpPr>
                <p:nvPr/>
              </p:nvSpPr>
              <p:spPr bwMode="auto">
                <a:xfrm flipV="1">
                  <a:off x="3391" y="1273"/>
                  <a:ext cx="13" cy="5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1" name="Line 1132"/>
                <p:cNvSpPr>
                  <a:spLocks noChangeShapeType="1"/>
                </p:cNvSpPr>
                <p:nvPr/>
              </p:nvSpPr>
              <p:spPr bwMode="auto">
                <a:xfrm flipH="1">
                  <a:off x="3389" y="1273"/>
                  <a:ext cx="15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2" name="Line 1133"/>
                <p:cNvSpPr>
                  <a:spLocks noChangeShapeType="1"/>
                </p:cNvSpPr>
                <p:nvPr/>
              </p:nvSpPr>
              <p:spPr bwMode="auto">
                <a:xfrm flipV="1">
                  <a:off x="3389" y="1273"/>
                  <a:ext cx="15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3" name="Line 1134"/>
                <p:cNvSpPr>
                  <a:spLocks noChangeShapeType="1"/>
                </p:cNvSpPr>
                <p:nvPr/>
              </p:nvSpPr>
              <p:spPr bwMode="auto">
                <a:xfrm flipH="1">
                  <a:off x="3388" y="1273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4" name="Line 1135"/>
                <p:cNvSpPr>
                  <a:spLocks noChangeShapeType="1"/>
                </p:cNvSpPr>
                <p:nvPr/>
              </p:nvSpPr>
              <p:spPr bwMode="auto">
                <a:xfrm flipV="1">
                  <a:off x="3388" y="1273"/>
                  <a:ext cx="16" cy="5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5" name="Line 1136"/>
                <p:cNvSpPr>
                  <a:spLocks noChangeShapeType="1"/>
                </p:cNvSpPr>
                <p:nvPr/>
              </p:nvSpPr>
              <p:spPr bwMode="auto">
                <a:xfrm flipH="1">
                  <a:off x="3386" y="1273"/>
                  <a:ext cx="18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6" name="Line 1137"/>
                <p:cNvSpPr>
                  <a:spLocks noChangeShapeType="1"/>
                </p:cNvSpPr>
                <p:nvPr/>
              </p:nvSpPr>
              <p:spPr bwMode="auto">
                <a:xfrm flipV="1">
                  <a:off x="3386" y="1273"/>
                  <a:ext cx="18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7" name="Line 1138"/>
                <p:cNvSpPr>
                  <a:spLocks noChangeShapeType="1"/>
                </p:cNvSpPr>
                <p:nvPr/>
              </p:nvSpPr>
              <p:spPr bwMode="auto">
                <a:xfrm flipH="1">
                  <a:off x="3384" y="1273"/>
                  <a:ext cx="20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8" name="Line 1139"/>
                <p:cNvSpPr>
                  <a:spLocks noChangeShapeType="1"/>
                </p:cNvSpPr>
                <p:nvPr/>
              </p:nvSpPr>
              <p:spPr bwMode="auto">
                <a:xfrm flipV="1">
                  <a:off x="3384" y="1273"/>
                  <a:ext cx="20" cy="4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9" name="Line 1140"/>
                <p:cNvSpPr>
                  <a:spLocks noChangeShapeType="1"/>
                </p:cNvSpPr>
                <p:nvPr/>
              </p:nvSpPr>
              <p:spPr bwMode="auto">
                <a:xfrm flipH="1">
                  <a:off x="3383" y="1273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0" name="Line 1141"/>
                <p:cNvSpPr>
                  <a:spLocks noChangeShapeType="1"/>
                </p:cNvSpPr>
                <p:nvPr/>
              </p:nvSpPr>
              <p:spPr bwMode="auto">
                <a:xfrm flipV="1">
                  <a:off x="3383" y="1273"/>
                  <a:ext cx="21" cy="4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1" name="Line 1142"/>
                <p:cNvSpPr>
                  <a:spLocks noChangeShapeType="1"/>
                </p:cNvSpPr>
                <p:nvPr/>
              </p:nvSpPr>
              <p:spPr bwMode="auto">
                <a:xfrm flipH="1" flipV="1">
                  <a:off x="3314" y="1211"/>
                  <a:ext cx="42" cy="5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2" name="Line 1143"/>
                <p:cNvSpPr>
                  <a:spLocks noChangeShapeType="1"/>
                </p:cNvSpPr>
                <p:nvPr/>
              </p:nvSpPr>
              <p:spPr bwMode="auto">
                <a:xfrm flipH="1" flipV="1">
                  <a:off x="3292" y="1183"/>
                  <a:ext cx="39" cy="3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3" name="Line 1144"/>
                <p:cNvSpPr>
                  <a:spLocks noChangeShapeType="1"/>
                </p:cNvSpPr>
                <p:nvPr/>
              </p:nvSpPr>
              <p:spPr bwMode="auto">
                <a:xfrm>
                  <a:off x="3292" y="1183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4" name="Line 1145"/>
                <p:cNvSpPr>
                  <a:spLocks noChangeShapeType="1"/>
                </p:cNvSpPr>
                <p:nvPr/>
              </p:nvSpPr>
              <p:spPr bwMode="auto">
                <a:xfrm flipV="1">
                  <a:off x="3317" y="1218"/>
                  <a:ext cx="14" cy="1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5" name="Line 1146"/>
                <p:cNvSpPr>
                  <a:spLocks noChangeShapeType="1"/>
                </p:cNvSpPr>
                <p:nvPr/>
              </p:nvSpPr>
              <p:spPr bwMode="auto">
                <a:xfrm flipH="1">
                  <a:off x="3329" y="1218"/>
                  <a:ext cx="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6" name="Line 1147"/>
                <p:cNvSpPr>
                  <a:spLocks noChangeShapeType="1"/>
                </p:cNvSpPr>
                <p:nvPr/>
              </p:nvSpPr>
              <p:spPr bwMode="auto">
                <a:xfrm flipH="1" flipV="1">
                  <a:off x="3292" y="1183"/>
                  <a:ext cx="37" cy="3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7" name="Line 1148"/>
                <p:cNvSpPr>
                  <a:spLocks noChangeShapeType="1"/>
                </p:cNvSpPr>
                <p:nvPr/>
              </p:nvSpPr>
              <p:spPr bwMode="auto">
                <a:xfrm>
                  <a:off x="3292" y="1183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8" name="Line 1149"/>
                <p:cNvSpPr>
                  <a:spLocks noChangeShapeType="1"/>
                </p:cNvSpPr>
                <p:nvPr/>
              </p:nvSpPr>
              <p:spPr bwMode="auto">
                <a:xfrm flipH="1" flipV="1">
                  <a:off x="3292" y="1183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" name="Line 1150"/>
                <p:cNvSpPr>
                  <a:spLocks noChangeShapeType="1"/>
                </p:cNvSpPr>
                <p:nvPr/>
              </p:nvSpPr>
              <p:spPr bwMode="auto">
                <a:xfrm>
                  <a:off x="3292" y="1183"/>
                  <a:ext cx="35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" name="Line 1151"/>
                <p:cNvSpPr>
                  <a:spLocks noChangeShapeType="1"/>
                </p:cNvSpPr>
                <p:nvPr/>
              </p:nvSpPr>
              <p:spPr bwMode="auto">
                <a:xfrm flipH="1" flipV="1">
                  <a:off x="3292" y="1183"/>
                  <a:ext cx="35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1" name="Line 1152"/>
                <p:cNvSpPr>
                  <a:spLocks noChangeShapeType="1"/>
                </p:cNvSpPr>
                <p:nvPr/>
              </p:nvSpPr>
              <p:spPr bwMode="auto">
                <a:xfrm>
                  <a:off x="3292" y="1183"/>
                  <a:ext cx="33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2" name="Line 1153"/>
                <p:cNvSpPr>
                  <a:spLocks noChangeShapeType="1"/>
                </p:cNvSpPr>
                <p:nvPr/>
              </p:nvSpPr>
              <p:spPr bwMode="auto">
                <a:xfrm flipH="1" flipV="1">
                  <a:off x="3292" y="1183"/>
                  <a:ext cx="33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3" name="Line 1154"/>
                <p:cNvSpPr>
                  <a:spLocks noChangeShapeType="1"/>
                </p:cNvSpPr>
                <p:nvPr/>
              </p:nvSpPr>
              <p:spPr bwMode="auto">
                <a:xfrm>
                  <a:off x="3292" y="1183"/>
                  <a:ext cx="32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4" name="Line 1155"/>
                <p:cNvSpPr>
                  <a:spLocks noChangeShapeType="1"/>
                </p:cNvSpPr>
                <p:nvPr/>
              </p:nvSpPr>
              <p:spPr bwMode="auto">
                <a:xfrm flipH="1" flipV="1">
                  <a:off x="3292" y="1183"/>
                  <a:ext cx="32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5" name="Line 1156"/>
                <p:cNvSpPr>
                  <a:spLocks noChangeShapeType="1"/>
                </p:cNvSpPr>
                <p:nvPr/>
              </p:nvSpPr>
              <p:spPr bwMode="auto">
                <a:xfrm>
                  <a:off x="3292" y="1183"/>
                  <a:ext cx="31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6" name="Line 1157"/>
                <p:cNvSpPr>
                  <a:spLocks noChangeShapeType="1"/>
                </p:cNvSpPr>
                <p:nvPr/>
              </p:nvSpPr>
              <p:spPr bwMode="auto">
                <a:xfrm flipH="1" flipV="1">
                  <a:off x="3292" y="1183"/>
                  <a:ext cx="31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7" name="Line 1158"/>
                <p:cNvSpPr>
                  <a:spLocks noChangeShapeType="1"/>
                </p:cNvSpPr>
                <p:nvPr/>
              </p:nvSpPr>
              <p:spPr bwMode="auto">
                <a:xfrm>
                  <a:off x="3292" y="1183"/>
                  <a:ext cx="30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8" name="Line 1159"/>
                <p:cNvSpPr>
                  <a:spLocks noChangeShapeType="1"/>
                </p:cNvSpPr>
                <p:nvPr/>
              </p:nvSpPr>
              <p:spPr bwMode="auto">
                <a:xfrm flipH="1" flipV="1">
                  <a:off x="3292" y="1183"/>
                  <a:ext cx="30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9" name="Line 1160"/>
                <p:cNvSpPr>
                  <a:spLocks noChangeShapeType="1"/>
                </p:cNvSpPr>
                <p:nvPr/>
              </p:nvSpPr>
              <p:spPr bwMode="auto">
                <a:xfrm>
                  <a:off x="3292" y="1183"/>
                  <a:ext cx="28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0" name="Line 1161"/>
                <p:cNvSpPr>
                  <a:spLocks noChangeShapeType="1"/>
                </p:cNvSpPr>
                <p:nvPr/>
              </p:nvSpPr>
              <p:spPr bwMode="auto">
                <a:xfrm flipH="1" flipV="1">
                  <a:off x="3292" y="1183"/>
                  <a:ext cx="28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1" name="Line 1162"/>
                <p:cNvSpPr>
                  <a:spLocks noChangeShapeType="1"/>
                </p:cNvSpPr>
                <p:nvPr/>
              </p:nvSpPr>
              <p:spPr bwMode="auto">
                <a:xfrm>
                  <a:off x="3292" y="1183"/>
                  <a:ext cx="27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2" name="Line 1163"/>
                <p:cNvSpPr>
                  <a:spLocks noChangeShapeType="1"/>
                </p:cNvSpPr>
                <p:nvPr/>
              </p:nvSpPr>
              <p:spPr bwMode="auto">
                <a:xfrm flipH="1" flipV="1">
                  <a:off x="3292" y="1183"/>
                  <a:ext cx="27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3" name="Line 1164"/>
                <p:cNvSpPr>
                  <a:spLocks noChangeShapeType="1"/>
                </p:cNvSpPr>
                <p:nvPr/>
              </p:nvSpPr>
              <p:spPr bwMode="auto">
                <a:xfrm>
                  <a:off x="3292" y="1183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4" name="Line 1165"/>
                <p:cNvSpPr>
                  <a:spLocks noChangeShapeType="1"/>
                </p:cNvSpPr>
                <p:nvPr/>
              </p:nvSpPr>
              <p:spPr bwMode="auto">
                <a:xfrm flipH="1" flipV="1">
                  <a:off x="3292" y="1183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5" name="Line 1166"/>
                <p:cNvSpPr>
                  <a:spLocks noChangeShapeType="1"/>
                </p:cNvSpPr>
                <p:nvPr/>
              </p:nvSpPr>
              <p:spPr bwMode="auto">
                <a:xfrm flipH="1">
                  <a:off x="3229" y="1132"/>
                  <a:ext cx="65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6" name="Line 1167"/>
                <p:cNvSpPr>
                  <a:spLocks noChangeShapeType="1"/>
                </p:cNvSpPr>
                <p:nvPr/>
              </p:nvSpPr>
              <p:spPr bwMode="auto">
                <a:xfrm flipH="1">
                  <a:off x="3190" y="1123"/>
                  <a:ext cx="52" cy="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" name="Line 1168"/>
                <p:cNvSpPr>
                  <a:spLocks noChangeShapeType="1"/>
                </p:cNvSpPr>
                <p:nvPr/>
              </p:nvSpPr>
              <p:spPr bwMode="auto">
                <a:xfrm>
                  <a:off x="3190" y="1132"/>
                  <a:ext cx="52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8" name="Line 1169"/>
                <p:cNvSpPr>
                  <a:spLocks noChangeShapeType="1"/>
                </p:cNvSpPr>
                <p:nvPr/>
              </p:nvSpPr>
              <p:spPr bwMode="auto">
                <a:xfrm flipV="1">
                  <a:off x="3242" y="1123"/>
                  <a:ext cx="1" cy="1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9" name="Line 1170"/>
                <p:cNvSpPr>
                  <a:spLocks noChangeShapeType="1"/>
                </p:cNvSpPr>
                <p:nvPr/>
              </p:nvSpPr>
              <p:spPr bwMode="auto">
                <a:xfrm>
                  <a:off x="3242" y="1123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0" name="Line 1171"/>
                <p:cNvSpPr>
                  <a:spLocks noChangeShapeType="1"/>
                </p:cNvSpPr>
                <p:nvPr/>
              </p:nvSpPr>
              <p:spPr bwMode="auto">
                <a:xfrm flipH="1">
                  <a:off x="3190" y="1124"/>
                  <a:ext cx="52" cy="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1" name="Line 1172"/>
                <p:cNvSpPr>
                  <a:spLocks noChangeShapeType="1"/>
                </p:cNvSpPr>
                <p:nvPr/>
              </p:nvSpPr>
              <p:spPr bwMode="auto">
                <a:xfrm flipV="1">
                  <a:off x="3190" y="1126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2" name="Line 1173"/>
                <p:cNvSpPr>
                  <a:spLocks noChangeShapeType="1"/>
                </p:cNvSpPr>
                <p:nvPr/>
              </p:nvSpPr>
              <p:spPr bwMode="auto">
                <a:xfrm flipH="1">
                  <a:off x="3190" y="1126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3" name="Line 1174"/>
                <p:cNvSpPr>
                  <a:spLocks noChangeShapeType="1"/>
                </p:cNvSpPr>
                <p:nvPr/>
              </p:nvSpPr>
              <p:spPr bwMode="auto">
                <a:xfrm flipV="1">
                  <a:off x="3190" y="1128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4" name="Line 1175"/>
                <p:cNvSpPr>
                  <a:spLocks noChangeShapeType="1"/>
                </p:cNvSpPr>
                <p:nvPr/>
              </p:nvSpPr>
              <p:spPr bwMode="auto">
                <a:xfrm flipH="1">
                  <a:off x="3190" y="1128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5" name="Line 1176"/>
                <p:cNvSpPr>
                  <a:spLocks noChangeShapeType="1"/>
                </p:cNvSpPr>
                <p:nvPr/>
              </p:nvSpPr>
              <p:spPr bwMode="auto">
                <a:xfrm flipV="1">
                  <a:off x="3190" y="1130"/>
                  <a:ext cx="5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6" name="Line 1177"/>
                <p:cNvSpPr>
                  <a:spLocks noChangeShapeType="1"/>
                </p:cNvSpPr>
                <p:nvPr/>
              </p:nvSpPr>
              <p:spPr bwMode="auto">
                <a:xfrm flipH="1">
                  <a:off x="3190" y="1130"/>
                  <a:ext cx="52" cy="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7" name="Line 1178"/>
                <p:cNvSpPr>
                  <a:spLocks noChangeShapeType="1"/>
                </p:cNvSpPr>
                <p:nvPr/>
              </p:nvSpPr>
              <p:spPr bwMode="auto">
                <a:xfrm flipV="1">
                  <a:off x="3190" y="1131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8" name="Line 1179"/>
                <p:cNvSpPr>
                  <a:spLocks noChangeShapeType="1"/>
                </p:cNvSpPr>
                <p:nvPr/>
              </p:nvSpPr>
              <p:spPr bwMode="auto">
                <a:xfrm flipH="1">
                  <a:off x="3190" y="1131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9" name="Line 1180"/>
                <p:cNvSpPr>
                  <a:spLocks noChangeShapeType="1"/>
                </p:cNvSpPr>
                <p:nvPr/>
              </p:nvSpPr>
              <p:spPr bwMode="auto">
                <a:xfrm>
                  <a:off x="3190" y="1132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0" name="Line 1181"/>
                <p:cNvSpPr>
                  <a:spLocks noChangeShapeType="1"/>
                </p:cNvSpPr>
                <p:nvPr/>
              </p:nvSpPr>
              <p:spPr bwMode="auto">
                <a:xfrm flipH="1" flipV="1">
                  <a:off x="3190" y="1132"/>
                  <a:ext cx="52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1" name="Line 1182"/>
                <p:cNvSpPr>
                  <a:spLocks noChangeShapeType="1"/>
                </p:cNvSpPr>
                <p:nvPr/>
              </p:nvSpPr>
              <p:spPr bwMode="auto">
                <a:xfrm>
                  <a:off x="3190" y="1132"/>
                  <a:ext cx="52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2" name="Line 1183"/>
                <p:cNvSpPr>
                  <a:spLocks noChangeShapeType="1"/>
                </p:cNvSpPr>
                <p:nvPr/>
              </p:nvSpPr>
              <p:spPr bwMode="auto">
                <a:xfrm flipH="1" flipV="1">
                  <a:off x="3190" y="1132"/>
                  <a:ext cx="52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3" name="Line 1184"/>
                <p:cNvSpPr>
                  <a:spLocks noChangeShapeType="1"/>
                </p:cNvSpPr>
                <p:nvPr/>
              </p:nvSpPr>
              <p:spPr bwMode="auto">
                <a:xfrm>
                  <a:off x="3190" y="1132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4" name="Line 1185"/>
                <p:cNvSpPr>
                  <a:spLocks noChangeShapeType="1"/>
                </p:cNvSpPr>
                <p:nvPr/>
              </p:nvSpPr>
              <p:spPr bwMode="auto">
                <a:xfrm flipH="1" flipV="1">
                  <a:off x="3190" y="1132"/>
                  <a:ext cx="52" cy="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5" name="Line 1186"/>
                <p:cNvSpPr>
                  <a:spLocks noChangeShapeType="1"/>
                </p:cNvSpPr>
                <p:nvPr/>
              </p:nvSpPr>
              <p:spPr bwMode="auto">
                <a:xfrm>
                  <a:off x="3190" y="1132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6" name="Line 1187"/>
                <p:cNvSpPr>
                  <a:spLocks noChangeShapeType="1"/>
                </p:cNvSpPr>
                <p:nvPr/>
              </p:nvSpPr>
              <p:spPr bwMode="auto">
                <a:xfrm flipH="1" flipV="1">
                  <a:off x="3190" y="1132"/>
                  <a:ext cx="52" cy="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7" name="Line 1188"/>
                <p:cNvSpPr>
                  <a:spLocks noChangeShapeType="1"/>
                </p:cNvSpPr>
                <p:nvPr/>
              </p:nvSpPr>
              <p:spPr bwMode="auto">
                <a:xfrm>
                  <a:off x="3190" y="1132"/>
                  <a:ext cx="52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8" name="Line 1189"/>
                <p:cNvSpPr>
                  <a:spLocks noChangeShapeType="1"/>
                </p:cNvSpPr>
                <p:nvPr/>
              </p:nvSpPr>
              <p:spPr bwMode="auto">
                <a:xfrm flipH="1" flipV="1">
                  <a:off x="3190" y="1132"/>
                  <a:ext cx="52" cy="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9" name="Line 1190"/>
                <p:cNvSpPr>
                  <a:spLocks noChangeShapeType="1"/>
                </p:cNvSpPr>
                <p:nvPr/>
              </p:nvSpPr>
              <p:spPr bwMode="auto">
                <a:xfrm flipH="1">
                  <a:off x="3140" y="1011"/>
                  <a:ext cx="41" cy="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0" name="Line 1191"/>
                <p:cNvSpPr>
                  <a:spLocks noChangeShapeType="1"/>
                </p:cNvSpPr>
                <p:nvPr/>
              </p:nvSpPr>
              <p:spPr bwMode="auto">
                <a:xfrm flipH="1">
                  <a:off x="3117" y="1047"/>
                  <a:ext cx="25" cy="4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1" name="Line 1192"/>
                <p:cNvSpPr>
                  <a:spLocks noChangeShapeType="1"/>
                </p:cNvSpPr>
                <p:nvPr/>
              </p:nvSpPr>
              <p:spPr bwMode="auto">
                <a:xfrm flipV="1">
                  <a:off x="3117" y="1057"/>
                  <a:ext cx="39" cy="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2" name="Line 1193"/>
                <p:cNvSpPr>
                  <a:spLocks noChangeShapeType="1"/>
                </p:cNvSpPr>
                <p:nvPr/>
              </p:nvSpPr>
              <p:spPr bwMode="auto">
                <a:xfrm flipH="1" flipV="1">
                  <a:off x="3142" y="1047"/>
                  <a:ext cx="14" cy="1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3" name="Line 1194"/>
                <p:cNvSpPr>
                  <a:spLocks noChangeShapeType="1"/>
                </p:cNvSpPr>
                <p:nvPr/>
              </p:nvSpPr>
              <p:spPr bwMode="auto">
                <a:xfrm>
                  <a:off x="3142" y="1047"/>
                  <a:ext cx="1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4" name="Line 1195"/>
                <p:cNvSpPr>
                  <a:spLocks noChangeShapeType="1"/>
                </p:cNvSpPr>
                <p:nvPr/>
              </p:nvSpPr>
              <p:spPr bwMode="auto">
                <a:xfrm flipH="1">
                  <a:off x="3117" y="1048"/>
                  <a:ext cx="26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5" name="Line 1196"/>
                <p:cNvSpPr>
                  <a:spLocks noChangeShapeType="1"/>
                </p:cNvSpPr>
                <p:nvPr/>
              </p:nvSpPr>
              <p:spPr bwMode="auto">
                <a:xfrm flipV="1">
                  <a:off x="3117" y="1049"/>
                  <a:ext cx="28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6" name="Line 1197"/>
                <p:cNvSpPr>
                  <a:spLocks noChangeShapeType="1"/>
                </p:cNvSpPr>
                <p:nvPr/>
              </p:nvSpPr>
              <p:spPr bwMode="auto">
                <a:xfrm flipH="1">
                  <a:off x="3117" y="1049"/>
                  <a:ext cx="28" cy="4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7" name="Line 1198"/>
                <p:cNvSpPr>
                  <a:spLocks noChangeShapeType="1"/>
                </p:cNvSpPr>
                <p:nvPr/>
              </p:nvSpPr>
              <p:spPr bwMode="auto">
                <a:xfrm flipV="1">
                  <a:off x="3117" y="1050"/>
                  <a:ext cx="29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8" name="Line 1199"/>
                <p:cNvSpPr>
                  <a:spLocks noChangeShapeType="1"/>
                </p:cNvSpPr>
                <p:nvPr/>
              </p:nvSpPr>
              <p:spPr bwMode="auto">
                <a:xfrm flipH="1">
                  <a:off x="3117" y="1050"/>
                  <a:ext cx="29" cy="4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9" name="Line 1200"/>
                <p:cNvSpPr>
                  <a:spLocks noChangeShapeType="1"/>
                </p:cNvSpPr>
                <p:nvPr/>
              </p:nvSpPr>
              <p:spPr bwMode="auto">
                <a:xfrm flipV="1">
                  <a:off x="3117" y="1051"/>
                  <a:ext cx="30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0" name="Line 1201"/>
                <p:cNvSpPr>
                  <a:spLocks noChangeShapeType="1"/>
                </p:cNvSpPr>
                <p:nvPr/>
              </p:nvSpPr>
              <p:spPr bwMode="auto">
                <a:xfrm flipH="1">
                  <a:off x="3117" y="1051"/>
                  <a:ext cx="30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1" name="Rectangle 1202"/>
                <p:cNvSpPr>
                  <a:spLocks noChangeArrowheads="1"/>
                </p:cNvSpPr>
                <p:nvPr/>
              </p:nvSpPr>
              <p:spPr bwMode="auto">
                <a:xfrm>
                  <a:off x="2484" y="3085"/>
                  <a:ext cx="0" cy="260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fr-FR" sz="2000" i="1">
                    <a:solidFill>
                      <a:srgbClr val="CC0066"/>
                    </a:solidFill>
                    <a:latin typeface="Cooper Md BT" pitchFamily="18" charset="0"/>
                  </a:endParaRPr>
                </a:p>
              </p:txBody>
            </p:sp>
            <p:sp>
              <p:nvSpPr>
                <p:cNvPr id="322" name="Line 1203"/>
                <p:cNvSpPr>
                  <a:spLocks noChangeShapeType="1"/>
                </p:cNvSpPr>
                <p:nvPr/>
              </p:nvSpPr>
              <p:spPr bwMode="auto">
                <a:xfrm flipV="1">
                  <a:off x="3117" y="1052"/>
                  <a:ext cx="32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3" name="Line 1204"/>
                <p:cNvSpPr>
                  <a:spLocks noChangeShapeType="1"/>
                </p:cNvSpPr>
                <p:nvPr/>
              </p:nvSpPr>
              <p:spPr bwMode="auto">
                <a:xfrm flipH="1">
                  <a:off x="3117" y="1052"/>
                  <a:ext cx="32" cy="4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4" name="Line 1205"/>
                <p:cNvSpPr>
                  <a:spLocks noChangeShapeType="1"/>
                </p:cNvSpPr>
                <p:nvPr/>
              </p:nvSpPr>
              <p:spPr bwMode="auto">
                <a:xfrm flipV="1">
                  <a:off x="3117" y="1053"/>
                  <a:ext cx="33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5" name="Line 1206"/>
                <p:cNvSpPr>
                  <a:spLocks noChangeShapeType="1"/>
                </p:cNvSpPr>
                <p:nvPr/>
              </p:nvSpPr>
              <p:spPr bwMode="auto">
                <a:xfrm flipH="1">
                  <a:off x="3117" y="1053"/>
                  <a:ext cx="33" cy="4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6" name="Line 1207"/>
                <p:cNvSpPr>
                  <a:spLocks noChangeShapeType="1"/>
                </p:cNvSpPr>
                <p:nvPr/>
              </p:nvSpPr>
              <p:spPr bwMode="auto">
                <a:xfrm flipV="1">
                  <a:off x="3117" y="1054"/>
                  <a:ext cx="34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7" name="Line 1208"/>
                <p:cNvSpPr>
                  <a:spLocks noChangeShapeType="1"/>
                </p:cNvSpPr>
                <p:nvPr/>
              </p:nvSpPr>
              <p:spPr bwMode="auto">
                <a:xfrm flipH="1">
                  <a:off x="3117" y="1054"/>
                  <a:ext cx="34" cy="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8" name="Line 1209"/>
                <p:cNvSpPr>
                  <a:spLocks noChangeShapeType="1"/>
                </p:cNvSpPr>
                <p:nvPr/>
              </p:nvSpPr>
              <p:spPr bwMode="auto">
                <a:xfrm flipV="1">
                  <a:off x="3117" y="1055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9" name="Line 1210"/>
                <p:cNvSpPr>
                  <a:spLocks noChangeShapeType="1"/>
                </p:cNvSpPr>
                <p:nvPr/>
              </p:nvSpPr>
              <p:spPr bwMode="auto">
                <a:xfrm flipH="1">
                  <a:off x="3117" y="1055"/>
                  <a:ext cx="36" cy="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03" name="Line 1211"/>
              <p:cNvSpPr>
                <a:spLocks noChangeShapeType="1"/>
              </p:cNvSpPr>
              <p:nvPr/>
            </p:nvSpPr>
            <p:spPr bwMode="auto">
              <a:xfrm flipV="1">
                <a:off x="3117" y="1056"/>
                <a:ext cx="37" cy="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Line 1212"/>
              <p:cNvSpPr>
                <a:spLocks noChangeShapeType="1"/>
              </p:cNvSpPr>
              <p:nvPr/>
            </p:nvSpPr>
            <p:spPr bwMode="auto">
              <a:xfrm flipH="1">
                <a:off x="3117" y="1056"/>
                <a:ext cx="37" cy="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Line 1213"/>
              <p:cNvSpPr>
                <a:spLocks noChangeShapeType="1"/>
              </p:cNvSpPr>
              <p:nvPr/>
            </p:nvSpPr>
            <p:spPr bwMode="auto">
              <a:xfrm flipV="1">
                <a:off x="3117" y="1057"/>
                <a:ext cx="38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Line 1214"/>
              <p:cNvSpPr>
                <a:spLocks noChangeShapeType="1"/>
              </p:cNvSpPr>
              <p:nvPr/>
            </p:nvSpPr>
            <p:spPr bwMode="auto">
              <a:xfrm flipH="1">
                <a:off x="3117" y="1057"/>
                <a:ext cx="38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Line 1215"/>
              <p:cNvSpPr>
                <a:spLocks noChangeShapeType="1"/>
              </p:cNvSpPr>
              <p:nvPr/>
            </p:nvSpPr>
            <p:spPr bwMode="auto">
              <a:xfrm flipH="1">
                <a:off x="2402" y="856"/>
                <a:ext cx="51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Line 1216"/>
              <p:cNvSpPr>
                <a:spLocks noChangeShapeType="1"/>
              </p:cNvSpPr>
              <p:nvPr/>
            </p:nvSpPr>
            <p:spPr bwMode="auto">
              <a:xfrm>
                <a:off x="2402" y="870"/>
                <a:ext cx="53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Line 1217"/>
              <p:cNvSpPr>
                <a:spLocks noChangeShapeType="1"/>
              </p:cNvSpPr>
              <p:nvPr/>
            </p:nvSpPr>
            <p:spPr bwMode="auto">
              <a:xfrm flipH="1" flipV="1">
                <a:off x="2453" y="856"/>
                <a:ext cx="2" cy="1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Line 1218"/>
              <p:cNvSpPr>
                <a:spLocks noChangeShapeType="1"/>
              </p:cNvSpPr>
              <p:nvPr/>
            </p:nvSpPr>
            <p:spPr bwMode="auto">
              <a:xfrm>
                <a:off x="2453" y="85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Line 1219"/>
              <p:cNvSpPr>
                <a:spLocks noChangeShapeType="1"/>
              </p:cNvSpPr>
              <p:nvPr/>
            </p:nvSpPr>
            <p:spPr bwMode="auto">
              <a:xfrm flipH="1">
                <a:off x="2402" y="857"/>
                <a:ext cx="51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" name="Line 1220"/>
              <p:cNvSpPr>
                <a:spLocks noChangeShapeType="1"/>
              </p:cNvSpPr>
              <p:nvPr/>
            </p:nvSpPr>
            <p:spPr bwMode="auto">
              <a:xfrm flipV="1">
                <a:off x="2402" y="859"/>
                <a:ext cx="52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Line 1221"/>
              <p:cNvSpPr>
                <a:spLocks noChangeShapeType="1"/>
              </p:cNvSpPr>
              <p:nvPr/>
            </p:nvSpPr>
            <p:spPr bwMode="auto">
              <a:xfrm flipH="1">
                <a:off x="2402" y="859"/>
                <a:ext cx="52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Line 1222"/>
              <p:cNvSpPr>
                <a:spLocks noChangeShapeType="1"/>
              </p:cNvSpPr>
              <p:nvPr/>
            </p:nvSpPr>
            <p:spPr bwMode="auto">
              <a:xfrm flipV="1">
                <a:off x="2402" y="861"/>
                <a:ext cx="52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Line 1223"/>
              <p:cNvSpPr>
                <a:spLocks noChangeShapeType="1"/>
              </p:cNvSpPr>
              <p:nvPr/>
            </p:nvSpPr>
            <p:spPr bwMode="auto">
              <a:xfrm flipH="1">
                <a:off x="2402" y="861"/>
                <a:ext cx="52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Line 1224"/>
              <p:cNvSpPr>
                <a:spLocks noChangeShapeType="1"/>
              </p:cNvSpPr>
              <p:nvPr/>
            </p:nvSpPr>
            <p:spPr bwMode="auto">
              <a:xfrm flipV="1">
                <a:off x="2402" y="862"/>
                <a:ext cx="52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Line 1225"/>
              <p:cNvSpPr>
                <a:spLocks noChangeShapeType="1"/>
              </p:cNvSpPr>
              <p:nvPr/>
            </p:nvSpPr>
            <p:spPr bwMode="auto">
              <a:xfrm flipH="1">
                <a:off x="2402" y="862"/>
                <a:ext cx="52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" name="Line 1226"/>
              <p:cNvSpPr>
                <a:spLocks noChangeShapeType="1"/>
              </p:cNvSpPr>
              <p:nvPr/>
            </p:nvSpPr>
            <p:spPr bwMode="auto">
              <a:xfrm flipV="1">
                <a:off x="2402" y="864"/>
                <a:ext cx="5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" name="Line 1227"/>
              <p:cNvSpPr>
                <a:spLocks noChangeShapeType="1"/>
              </p:cNvSpPr>
              <p:nvPr/>
            </p:nvSpPr>
            <p:spPr bwMode="auto">
              <a:xfrm flipH="1">
                <a:off x="2402" y="864"/>
                <a:ext cx="5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Line 1228"/>
              <p:cNvSpPr>
                <a:spLocks noChangeShapeType="1"/>
              </p:cNvSpPr>
              <p:nvPr/>
            </p:nvSpPr>
            <p:spPr bwMode="auto">
              <a:xfrm flipV="1">
                <a:off x="2402" y="866"/>
                <a:ext cx="52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" name="Line 1229"/>
              <p:cNvSpPr>
                <a:spLocks noChangeShapeType="1"/>
              </p:cNvSpPr>
              <p:nvPr/>
            </p:nvSpPr>
            <p:spPr bwMode="auto">
              <a:xfrm flipH="1">
                <a:off x="2402" y="866"/>
                <a:ext cx="52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" name="Line 1230"/>
              <p:cNvSpPr>
                <a:spLocks noChangeShapeType="1"/>
              </p:cNvSpPr>
              <p:nvPr/>
            </p:nvSpPr>
            <p:spPr bwMode="auto">
              <a:xfrm flipV="1">
                <a:off x="2402" y="867"/>
                <a:ext cx="52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Line 1231"/>
              <p:cNvSpPr>
                <a:spLocks noChangeShapeType="1"/>
              </p:cNvSpPr>
              <p:nvPr/>
            </p:nvSpPr>
            <p:spPr bwMode="auto">
              <a:xfrm flipH="1">
                <a:off x="2402" y="867"/>
                <a:ext cx="52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Line 1232"/>
              <p:cNvSpPr>
                <a:spLocks noChangeShapeType="1"/>
              </p:cNvSpPr>
              <p:nvPr/>
            </p:nvSpPr>
            <p:spPr bwMode="auto">
              <a:xfrm flipV="1">
                <a:off x="2402" y="869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Line 1233"/>
              <p:cNvSpPr>
                <a:spLocks noChangeShapeType="1"/>
              </p:cNvSpPr>
              <p:nvPr/>
            </p:nvSpPr>
            <p:spPr bwMode="auto">
              <a:xfrm flipH="1">
                <a:off x="2402" y="869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Line 1234"/>
              <p:cNvSpPr>
                <a:spLocks noChangeShapeType="1"/>
              </p:cNvSpPr>
              <p:nvPr/>
            </p:nvSpPr>
            <p:spPr bwMode="auto">
              <a:xfrm>
                <a:off x="2402" y="870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Line 1235"/>
              <p:cNvSpPr>
                <a:spLocks noChangeShapeType="1"/>
              </p:cNvSpPr>
              <p:nvPr/>
            </p:nvSpPr>
            <p:spPr bwMode="auto">
              <a:xfrm flipH="1" flipV="1">
                <a:off x="2402" y="870"/>
                <a:ext cx="5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Line 1236"/>
              <p:cNvSpPr>
                <a:spLocks noChangeShapeType="1"/>
              </p:cNvSpPr>
              <p:nvPr/>
            </p:nvSpPr>
            <p:spPr bwMode="auto">
              <a:xfrm>
                <a:off x="2402" y="870"/>
                <a:ext cx="5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Line 1237"/>
              <p:cNvSpPr>
                <a:spLocks noChangeShapeType="1"/>
              </p:cNvSpPr>
              <p:nvPr/>
            </p:nvSpPr>
            <p:spPr bwMode="auto">
              <a:xfrm flipH="1" flipV="1">
                <a:off x="2402" y="870"/>
                <a:ext cx="5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" name="Freeform 1238"/>
            <p:cNvSpPr>
              <a:spLocks/>
            </p:cNvSpPr>
            <p:nvPr/>
          </p:nvSpPr>
          <p:spPr bwMode="auto">
            <a:xfrm>
              <a:off x="2070" y="1043"/>
              <a:ext cx="994" cy="1737"/>
            </a:xfrm>
            <a:custGeom>
              <a:avLst/>
              <a:gdLst>
                <a:gd name="T0" fmla="*/ 194 w 994"/>
                <a:gd name="T1" fmla="*/ 1737 h 1737"/>
                <a:gd name="T2" fmla="*/ 26 w 994"/>
                <a:gd name="T3" fmla="*/ 917 h 1737"/>
                <a:gd name="T4" fmla="*/ 38 w 994"/>
                <a:gd name="T5" fmla="*/ 537 h 1737"/>
                <a:gd name="T6" fmla="*/ 142 w 994"/>
                <a:gd name="T7" fmla="*/ 245 h 1737"/>
                <a:gd name="T8" fmla="*/ 350 w 994"/>
                <a:gd name="T9" fmla="*/ 57 h 1737"/>
                <a:gd name="T10" fmla="*/ 526 w 994"/>
                <a:gd name="T11" fmla="*/ 5 h 1737"/>
                <a:gd name="T12" fmla="*/ 678 w 994"/>
                <a:gd name="T13" fmla="*/ 25 h 1737"/>
                <a:gd name="T14" fmla="*/ 822 w 994"/>
                <a:gd name="T15" fmla="*/ 133 h 1737"/>
                <a:gd name="T16" fmla="*/ 994 w 994"/>
                <a:gd name="T17" fmla="*/ 349 h 17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4"/>
                <a:gd name="T28" fmla="*/ 0 h 1737"/>
                <a:gd name="T29" fmla="*/ 994 w 994"/>
                <a:gd name="T30" fmla="*/ 1737 h 17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4" h="1737">
                  <a:moveTo>
                    <a:pt x="194" y="1737"/>
                  </a:moveTo>
                  <a:cubicBezTo>
                    <a:pt x="123" y="1427"/>
                    <a:pt x="52" y="1117"/>
                    <a:pt x="26" y="917"/>
                  </a:cubicBezTo>
                  <a:cubicBezTo>
                    <a:pt x="0" y="717"/>
                    <a:pt x="19" y="649"/>
                    <a:pt x="38" y="537"/>
                  </a:cubicBezTo>
                  <a:cubicBezTo>
                    <a:pt x="57" y="425"/>
                    <a:pt x="90" y="325"/>
                    <a:pt x="142" y="245"/>
                  </a:cubicBezTo>
                  <a:cubicBezTo>
                    <a:pt x="194" y="165"/>
                    <a:pt x="286" y="97"/>
                    <a:pt x="350" y="57"/>
                  </a:cubicBezTo>
                  <a:cubicBezTo>
                    <a:pt x="414" y="17"/>
                    <a:pt x="471" y="10"/>
                    <a:pt x="526" y="5"/>
                  </a:cubicBezTo>
                  <a:cubicBezTo>
                    <a:pt x="581" y="0"/>
                    <a:pt x="629" y="4"/>
                    <a:pt x="678" y="25"/>
                  </a:cubicBezTo>
                  <a:cubicBezTo>
                    <a:pt x="727" y="46"/>
                    <a:pt x="769" y="79"/>
                    <a:pt x="822" y="133"/>
                  </a:cubicBezTo>
                  <a:cubicBezTo>
                    <a:pt x="875" y="187"/>
                    <a:pt x="958" y="304"/>
                    <a:pt x="994" y="34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2" name="Group 1239"/>
            <p:cNvGrpSpPr>
              <a:grpSpLocks/>
            </p:cNvGrpSpPr>
            <p:nvPr/>
          </p:nvGrpSpPr>
          <p:grpSpPr bwMode="auto">
            <a:xfrm>
              <a:off x="2322" y="906"/>
              <a:ext cx="558" cy="635"/>
              <a:chOff x="2322" y="906"/>
              <a:chExt cx="558" cy="635"/>
            </a:xfrm>
          </p:grpSpPr>
          <p:sp>
            <p:nvSpPr>
              <p:cNvPr id="92" name="Freeform 1240"/>
              <p:cNvSpPr>
                <a:spLocks/>
              </p:cNvSpPr>
              <p:nvPr/>
            </p:nvSpPr>
            <p:spPr bwMode="auto">
              <a:xfrm>
                <a:off x="2340" y="906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Freeform 1241"/>
              <p:cNvSpPr>
                <a:spLocks/>
              </p:cNvSpPr>
              <p:nvPr/>
            </p:nvSpPr>
            <p:spPr bwMode="auto">
              <a:xfrm>
                <a:off x="2364" y="912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Freeform 1242"/>
              <p:cNvSpPr>
                <a:spLocks/>
              </p:cNvSpPr>
              <p:nvPr/>
            </p:nvSpPr>
            <p:spPr bwMode="auto">
              <a:xfrm>
                <a:off x="2322" y="930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Freeform 1243"/>
              <p:cNvSpPr>
                <a:spLocks/>
              </p:cNvSpPr>
              <p:nvPr/>
            </p:nvSpPr>
            <p:spPr bwMode="auto">
              <a:xfrm>
                <a:off x="2406" y="918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1244"/>
              <p:cNvSpPr>
                <a:spLocks/>
              </p:cNvSpPr>
              <p:nvPr/>
            </p:nvSpPr>
            <p:spPr bwMode="auto">
              <a:xfrm>
                <a:off x="2448" y="906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" name="Group 1245"/>
            <p:cNvGrpSpPr>
              <a:grpSpLocks/>
            </p:cNvGrpSpPr>
            <p:nvPr/>
          </p:nvGrpSpPr>
          <p:grpSpPr bwMode="auto">
            <a:xfrm rot="-1843205">
              <a:off x="1959" y="1077"/>
              <a:ext cx="534" cy="635"/>
              <a:chOff x="2418" y="1002"/>
              <a:chExt cx="558" cy="635"/>
            </a:xfrm>
          </p:grpSpPr>
          <p:sp>
            <p:nvSpPr>
              <p:cNvPr id="87" name="Freeform 1246"/>
              <p:cNvSpPr>
                <a:spLocks/>
              </p:cNvSpPr>
              <p:nvPr/>
            </p:nvSpPr>
            <p:spPr bwMode="auto">
              <a:xfrm>
                <a:off x="2436" y="1002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" name="Freeform 1247"/>
              <p:cNvSpPr>
                <a:spLocks/>
              </p:cNvSpPr>
              <p:nvPr/>
            </p:nvSpPr>
            <p:spPr bwMode="auto">
              <a:xfrm>
                <a:off x="2460" y="1008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Freeform 1248"/>
              <p:cNvSpPr>
                <a:spLocks/>
              </p:cNvSpPr>
              <p:nvPr/>
            </p:nvSpPr>
            <p:spPr bwMode="auto">
              <a:xfrm>
                <a:off x="2418" y="1026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Freeform 1249"/>
              <p:cNvSpPr>
                <a:spLocks/>
              </p:cNvSpPr>
              <p:nvPr/>
            </p:nvSpPr>
            <p:spPr bwMode="auto">
              <a:xfrm>
                <a:off x="2502" y="1014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Freeform 1250"/>
              <p:cNvSpPr>
                <a:spLocks/>
              </p:cNvSpPr>
              <p:nvPr/>
            </p:nvSpPr>
            <p:spPr bwMode="auto">
              <a:xfrm>
                <a:off x="2544" y="1002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" name="Group 1251"/>
            <p:cNvGrpSpPr>
              <a:grpSpLocks/>
            </p:cNvGrpSpPr>
            <p:nvPr/>
          </p:nvGrpSpPr>
          <p:grpSpPr bwMode="auto">
            <a:xfrm rot="-3626842">
              <a:off x="1729" y="1415"/>
              <a:ext cx="531" cy="635"/>
              <a:chOff x="2418" y="1002"/>
              <a:chExt cx="558" cy="635"/>
            </a:xfrm>
          </p:grpSpPr>
          <p:sp>
            <p:nvSpPr>
              <p:cNvPr id="82" name="Freeform 1252"/>
              <p:cNvSpPr>
                <a:spLocks/>
              </p:cNvSpPr>
              <p:nvPr/>
            </p:nvSpPr>
            <p:spPr bwMode="auto">
              <a:xfrm>
                <a:off x="2436" y="1002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" name="Freeform 1253"/>
              <p:cNvSpPr>
                <a:spLocks/>
              </p:cNvSpPr>
              <p:nvPr/>
            </p:nvSpPr>
            <p:spPr bwMode="auto">
              <a:xfrm>
                <a:off x="2460" y="1008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" name="Freeform 1254"/>
              <p:cNvSpPr>
                <a:spLocks/>
              </p:cNvSpPr>
              <p:nvPr/>
            </p:nvSpPr>
            <p:spPr bwMode="auto">
              <a:xfrm>
                <a:off x="2418" y="1026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" name="Freeform 1255"/>
              <p:cNvSpPr>
                <a:spLocks/>
              </p:cNvSpPr>
              <p:nvPr/>
            </p:nvSpPr>
            <p:spPr bwMode="auto">
              <a:xfrm>
                <a:off x="2502" y="1014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Freeform 1256"/>
              <p:cNvSpPr>
                <a:spLocks/>
              </p:cNvSpPr>
              <p:nvPr/>
            </p:nvSpPr>
            <p:spPr bwMode="auto">
              <a:xfrm>
                <a:off x="2544" y="1002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" name="Group 1257"/>
            <p:cNvGrpSpPr>
              <a:grpSpLocks/>
            </p:cNvGrpSpPr>
            <p:nvPr/>
          </p:nvGrpSpPr>
          <p:grpSpPr bwMode="auto">
            <a:xfrm rot="-5374740">
              <a:off x="1680" y="1841"/>
              <a:ext cx="558" cy="635"/>
              <a:chOff x="2418" y="1002"/>
              <a:chExt cx="558" cy="635"/>
            </a:xfrm>
          </p:grpSpPr>
          <p:sp>
            <p:nvSpPr>
              <p:cNvPr id="77" name="Freeform 1258"/>
              <p:cNvSpPr>
                <a:spLocks/>
              </p:cNvSpPr>
              <p:nvPr/>
            </p:nvSpPr>
            <p:spPr bwMode="auto">
              <a:xfrm>
                <a:off x="2436" y="1002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" name="Freeform 1259"/>
              <p:cNvSpPr>
                <a:spLocks/>
              </p:cNvSpPr>
              <p:nvPr/>
            </p:nvSpPr>
            <p:spPr bwMode="auto">
              <a:xfrm>
                <a:off x="2460" y="1008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Freeform 1260"/>
              <p:cNvSpPr>
                <a:spLocks/>
              </p:cNvSpPr>
              <p:nvPr/>
            </p:nvSpPr>
            <p:spPr bwMode="auto">
              <a:xfrm>
                <a:off x="2418" y="1026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Freeform 1261"/>
              <p:cNvSpPr>
                <a:spLocks/>
              </p:cNvSpPr>
              <p:nvPr/>
            </p:nvSpPr>
            <p:spPr bwMode="auto">
              <a:xfrm>
                <a:off x="2502" y="1014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" name="Freeform 1262"/>
              <p:cNvSpPr>
                <a:spLocks/>
              </p:cNvSpPr>
              <p:nvPr/>
            </p:nvSpPr>
            <p:spPr bwMode="auto">
              <a:xfrm>
                <a:off x="2544" y="1002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" name="Group 1263"/>
            <p:cNvGrpSpPr>
              <a:grpSpLocks/>
            </p:cNvGrpSpPr>
            <p:nvPr/>
          </p:nvGrpSpPr>
          <p:grpSpPr bwMode="auto">
            <a:xfrm rot="-7177244">
              <a:off x="1872" y="2232"/>
              <a:ext cx="520" cy="635"/>
              <a:chOff x="2418" y="1002"/>
              <a:chExt cx="558" cy="635"/>
            </a:xfrm>
          </p:grpSpPr>
          <p:sp>
            <p:nvSpPr>
              <p:cNvPr id="72" name="Freeform 1264"/>
              <p:cNvSpPr>
                <a:spLocks/>
              </p:cNvSpPr>
              <p:nvPr/>
            </p:nvSpPr>
            <p:spPr bwMode="auto">
              <a:xfrm>
                <a:off x="2436" y="1002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Freeform 1265"/>
              <p:cNvSpPr>
                <a:spLocks/>
              </p:cNvSpPr>
              <p:nvPr/>
            </p:nvSpPr>
            <p:spPr bwMode="auto">
              <a:xfrm>
                <a:off x="2460" y="1008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Freeform 1266"/>
              <p:cNvSpPr>
                <a:spLocks/>
              </p:cNvSpPr>
              <p:nvPr/>
            </p:nvSpPr>
            <p:spPr bwMode="auto">
              <a:xfrm>
                <a:off x="2418" y="1026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Freeform 1267"/>
              <p:cNvSpPr>
                <a:spLocks/>
              </p:cNvSpPr>
              <p:nvPr/>
            </p:nvSpPr>
            <p:spPr bwMode="auto">
              <a:xfrm>
                <a:off x="2502" y="1014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" name="Freeform 1268"/>
              <p:cNvSpPr>
                <a:spLocks/>
              </p:cNvSpPr>
              <p:nvPr/>
            </p:nvSpPr>
            <p:spPr bwMode="auto">
              <a:xfrm>
                <a:off x="2544" y="1002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7" name="Group 1269"/>
            <p:cNvGrpSpPr>
              <a:grpSpLocks/>
            </p:cNvGrpSpPr>
            <p:nvPr/>
          </p:nvGrpSpPr>
          <p:grpSpPr bwMode="auto">
            <a:xfrm rot="-8976104">
              <a:off x="2209" y="2458"/>
              <a:ext cx="531" cy="635"/>
              <a:chOff x="2418" y="1002"/>
              <a:chExt cx="558" cy="635"/>
            </a:xfrm>
          </p:grpSpPr>
          <p:sp>
            <p:nvSpPr>
              <p:cNvPr id="67" name="Freeform 1270"/>
              <p:cNvSpPr>
                <a:spLocks/>
              </p:cNvSpPr>
              <p:nvPr/>
            </p:nvSpPr>
            <p:spPr bwMode="auto">
              <a:xfrm>
                <a:off x="2436" y="1002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Freeform 1271"/>
              <p:cNvSpPr>
                <a:spLocks/>
              </p:cNvSpPr>
              <p:nvPr/>
            </p:nvSpPr>
            <p:spPr bwMode="auto">
              <a:xfrm>
                <a:off x="2460" y="1008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Freeform 1272"/>
              <p:cNvSpPr>
                <a:spLocks/>
              </p:cNvSpPr>
              <p:nvPr/>
            </p:nvSpPr>
            <p:spPr bwMode="auto">
              <a:xfrm>
                <a:off x="2418" y="1026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Freeform 1273"/>
              <p:cNvSpPr>
                <a:spLocks/>
              </p:cNvSpPr>
              <p:nvPr/>
            </p:nvSpPr>
            <p:spPr bwMode="auto">
              <a:xfrm>
                <a:off x="2502" y="1014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Freeform 1274"/>
              <p:cNvSpPr>
                <a:spLocks/>
              </p:cNvSpPr>
              <p:nvPr/>
            </p:nvSpPr>
            <p:spPr bwMode="auto">
              <a:xfrm>
                <a:off x="2544" y="1002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30" name="Group 1275"/>
            <p:cNvGrpSpPr>
              <a:grpSpLocks/>
            </p:cNvGrpSpPr>
            <p:nvPr/>
          </p:nvGrpSpPr>
          <p:grpSpPr bwMode="auto">
            <a:xfrm rot="9048361">
              <a:off x="2979" y="2329"/>
              <a:ext cx="513" cy="635"/>
              <a:chOff x="2418" y="1002"/>
              <a:chExt cx="558" cy="635"/>
            </a:xfrm>
          </p:grpSpPr>
          <p:sp>
            <p:nvSpPr>
              <p:cNvPr id="62" name="Freeform 1276"/>
              <p:cNvSpPr>
                <a:spLocks/>
              </p:cNvSpPr>
              <p:nvPr/>
            </p:nvSpPr>
            <p:spPr bwMode="auto">
              <a:xfrm>
                <a:off x="2436" y="1002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Freeform 1277"/>
              <p:cNvSpPr>
                <a:spLocks/>
              </p:cNvSpPr>
              <p:nvPr/>
            </p:nvSpPr>
            <p:spPr bwMode="auto">
              <a:xfrm>
                <a:off x="2460" y="1008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Freeform 1278"/>
              <p:cNvSpPr>
                <a:spLocks/>
              </p:cNvSpPr>
              <p:nvPr/>
            </p:nvSpPr>
            <p:spPr bwMode="auto">
              <a:xfrm>
                <a:off x="2418" y="1026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Freeform 1279"/>
              <p:cNvSpPr>
                <a:spLocks/>
              </p:cNvSpPr>
              <p:nvPr/>
            </p:nvSpPr>
            <p:spPr bwMode="auto">
              <a:xfrm>
                <a:off x="2502" y="1014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Freeform 1280"/>
              <p:cNvSpPr>
                <a:spLocks/>
              </p:cNvSpPr>
              <p:nvPr/>
            </p:nvSpPr>
            <p:spPr bwMode="auto">
              <a:xfrm>
                <a:off x="2544" y="1002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33" name="Group 1281"/>
            <p:cNvGrpSpPr>
              <a:grpSpLocks/>
            </p:cNvGrpSpPr>
            <p:nvPr/>
          </p:nvGrpSpPr>
          <p:grpSpPr bwMode="auto">
            <a:xfrm rot="7264723">
              <a:off x="3209" y="2003"/>
              <a:ext cx="531" cy="635"/>
              <a:chOff x="2418" y="1002"/>
              <a:chExt cx="558" cy="635"/>
            </a:xfrm>
          </p:grpSpPr>
          <p:sp>
            <p:nvSpPr>
              <p:cNvPr id="57" name="Freeform 1282"/>
              <p:cNvSpPr>
                <a:spLocks/>
              </p:cNvSpPr>
              <p:nvPr/>
            </p:nvSpPr>
            <p:spPr bwMode="auto">
              <a:xfrm>
                <a:off x="2436" y="1002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Freeform 1283"/>
              <p:cNvSpPr>
                <a:spLocks/>
              </p:cNvSpPr>
              <p:nvPr/>
            </p:nvSpPr>
            <p:spPr bwMode="auto">
              <a:xfrm>
                <a:off x="2460" y="1008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Freeform 1284"/>
              <p:cNvSpPr>
                <a:spLocks/>
              </p:cNvSpPr>
              <p:nvPr/>
            </p:nvSpPr>
            <p:spPr bwMode="auto">
              <a:xfrm>
                <a:off x="2418" y="1026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1285"/>
              <p:cNvSpPr>
                <a:spLocks/>
              </p:cNvSpPr>
              <p:nvPr/>
            </p:nvSpPr>
            <p:spPr bwMode="auto">
              <a:xfrm>
                <a:off x="2502" y="1014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Freeform 1286"/>
              <p:cNvSpPr>
                <a:spLocks/>
              </p:cNvSpPr>
              <p:nvPr/>
            </p:nvSpPr>
            <p:spPr bwMode="auto">
              <a:xfrm>
                <a:off x="2544" y="1002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36" name="Group 1287"/>
            <p:cNvGrpSpPr>
              <a:grpSpLocks/>
            </p:cNvGrpSpPr>
            <p:nvPr/>
          </p:nvGrpSpPr>
          <p:grpSpPr bwMode="auto">
            <a:xfrm rot="5516825">
              <a:off x="3239" y="1579"/>
              <a:ext cx="558" cy="635"/>
              <a:chOff x="2418" y="1002"/>
              <a:chExt cx="558" cy="635"/>
            </a:xfrm>
          </p:grpSpPr>
          <p:sp>
            <p:nvSpPr>
              <p:cNvPr id="52" name="Freeform 1288"/>
              <p:cNvSpPr>
                <a:spLocks/>
              </p:cNvSpPr>
              <p:nvPr/>
            </p:nvSpPr>
            <p:spPr bwMode="auto">
              <a:xfrm>
                <a:off x="2436" y="1002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Freeform 1289"/>
              <p:cNvSpPr>
                <a:spLocks/>
              </p:cNvSpPr>
              <p:nvPr/>
            </p:nvSpPr>
            <p:spPr bwMode="auto">
              <a:xfrm>
                <a:off x="2460" y="1008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Freeform 1290"/>
              <p:cNvSpPr>
                <a:spLocks/>
              </p:cNvSpPr>
              <p:nvPr/>
            </p:nvSpPr>
            <p:spPr bwMode="auto">
              <a:xfrm>
                <a:off x="2418" y="1026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Freeform 1291"/>
              <p:cNvSpPr>
                <a:spLocks/>
              </p:cNvSpPr>
              <p:nvPr/>
            </p:nvSpPr>
            <p:spPr bwMode="auto">
              <a:xfrm>
                <a:off x="2502" y="1014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Freeform 1292"/>
              <p:cNvSpPr>
                <a:spLocks/>
              </p:cNvSpPr>
              <p:nvPr/>
            </p:nvSpPr>
            <p:spPr bwMode="auto">
              <a:xfrm>
                <a:off x="2544" y="1002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37" name="Group 1293"/>
            <p:cNvGrpSpPr>
              <a:grpSpLocks/>
            </p:cNvGrpSpPr>
            <p:nvPr/>
          </p:nvGrpSpPr>
          <p:grpSpPr bwMode="auto">
            <a:xfrm rot="3714322">
              <a:off x="3092" y="1183"/>
              <a:ext cx="520" cy="635"/>
              <a:chOff x="2418" y="1002"/>
              <a:chExt cx="558" cy="635"/>
            </a:xfrm>
          </p:grpSpPr>
          <p:sp>
            <p:nvSpPr>
              <p:cNvPr id="47" name="Freeform 1294"/>
              <p:cNvSpPr>
                <a:spLocks/>
              </p:cNvSpPr>
              <p:nvPr/>
            </p:nvSpPr>
            <p:spPr bwMode="auto">
              <a:xfrm>
                <a:off x="2436" y="1002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Freeform 1295"/>
              <p:cNvSpPr>
                <a:spLocks/>
              </p:cNvSpPr>
              <p:nvPr/>
            </p:nvSpPr>
            <p:spPr bwMode="auto">
              <a:xfrm>
                <a:off x="2460" y="1008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1296"/>
              <p:cNvSpPr>
                <a:spLocks/>
              </p:cNvSpPr>
              <p:nvPr/>
            </p:nvSpPr>
            <p:spPr bwMode="auto">
              <a:xfrm>
                <a:off x="2418" y="1026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Freeform 1297"/>
              <p:cNvSpPr>
                <a:spLocks/>
              </p:cNvSpPr>
              <p:nvPr/>
            </p:nvSpPr>
            <p:spPr bwMode="auto">
              <a:xfrm>
                <a:off x="2502" y="1014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1298"/>
              <p:cNvSpPr>
                <a:spLocks/>
              </p:cNvSpPr>
              <p:nvPr/>
            </p:nvSpPr>
            <p:spPr bwMode="auto">
              <a:xfrm>
                <a:off x="2544" y="1002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38" name="Group 1299"/>
            <p:cNvGrpSpPr>
              <a:grpSpLocks/>
            </p:cNvGrpSpPr>
            <p:nvPr/>
          </p:nvGrpSpPr>
          <p:grpSpPr bwMode="auto">
            <a:xfrm rot="1915462">
              <a:off x="2749" y="948"/>
              <a:ext cx="531" cy="635"/>
              <a:chOff x="2418" y="1002"/>
              <a:chExt cx="558" cy="635"/>
            </a:xfrm>
          </p:grpSpPr>
          <p:sp>
            <p:nvSpPr>
              <p:cNvPr id="42" name="Freeform 1300"/>
              <p:cNvSpPr>
                <a:spLocks/>
              </p:cNvSpPr>
              <p:nvPr/>
            </p:nvSpPr>
            <p:spPr bwMode="auto">
              <a:xfrm>
                <a:off x="2436" y="1002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1301"/>
              <p:cNvSpPr>
                <a:spLocks/>
              </p:cNvSpPr>
              <p:nvPr/>
            </p:nvSpPr>
            <p:spPr bwMode="auto">
              <a:xfrm>
                <a:off x="2460" y="1008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1302"/>
              <p:cNvSpPr>
                <a:spLocks/>
              </p:cNvSpPr>
              <p:nvPr/>
            </p:nvSpPr>
            <p:spPr bwMode="auto">
              <a:xfrm>
                <a:off x="2418" y="1026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1303"/>
              <p:cNvSpPr>
                <a:spLocks/>
              </p:cNvSpPr>
              <p:nvPr/>
            </p:nvSpPr>
            <p:spPr bwMode="auto">
              <a:xfrm>
                <a:off x="2502" y="1014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1304"/>
              <p:cNvSpPr>
                <a:spLocks/>
              </p:cNvSpPr>
              <p:nvPr/>
            </p:nvSpPr>
            <p:spPr bwMode="auto">
              <a:xfrm>
                <a:off x="2544" y="1002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39" name="Group 1305"/>
            <p:cNvGrpSpPr>
              <a:grpSpLocks/>
            </p:cNvGrpSpPr>
            <p:nvPr/>
          </p:nvGrpSpPr>
          <p:grpSpPr bwMode="auto">
            <a:xfrm flipH="1" flipV="1">
              <a:off x="2610" y="2496"/>
              <a:ext cx="528" cy="635"/>
              <a:chOff x="2418" y="1002"/>
              <a:chExt cx="558" cy="635"/>
            </a:xfrm>
          </p:grpSpPr>
          <p:sp>
            <p:nvSpPr>
              <p:cNvPr id="37" name="Freeform 1306"/>
              <p:cNvSpPr>
                <a:spLocks/>
              </p:cNvSpPr>
              <p:nvPr/>
            </p:nvSpPr>
            <p:spPr bwMode="auto">
              <a:xfrm>
                <a:off x="2436" y="1002"/>
                <a:ext cx="528" cy="402"/>
              </a:xfrm>
              <a:custGeom>
                <a:avLst/>
                <a:gdLst>
                  <a:gd name="T0" fmla="*/ 0 w 528"/>
                  <a:gd name="T1" fmla="*/ 84 h 402"/>
                  <a:gd name="T2" fmla="*/ 144 w 528"/>
                  <a:gd name="T3" fmla="*/ 294 h 402"/>
                  <a:gd name="T4" fmla="*/ 306 w 528"/>
                  <a:gd name="T5" fmla="*/ 396 h 402"/>
                  <a:gd name="T6" fmla="*/ 444 w 528"/>
                  <a:gd name="T7" fmla="*/ 258 h 402"/>
                  <a:gd name="T8" fmla="*/ 528 w 528"/>
                  <a:gd name="T9" fmla="*/ 0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402"/>
                  <a:gd name="T17" fmla="*/ 528 w 528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402">
                    <a:moveTo>
                      <a:pt x="0" y="84"/>
                    </a:moveTo>
                    <a:cubicBezTo>
                      <a:pt x="24" y="119"/>
                      <a:pt x="93" y="242"/>
                      <a:pt x="144" y="294"/>
                    </a:cubicBezTo>
                    <a:cubicBezTo>
                      <a:pt x="195" y="346"/>
                      <a:pt x="256" y="402"/>
                      <a:pt x="306" y="396"/>
                    </a:cubicBezTo>
                    <a:cubicBezTo>
                      <a:pt x="356" y="390"/>
                      <a:pt x="407" y="324"/>
                      <a:pt x="444" y="258"/>
                    </a:cubicBezTo>
                    <a:cubicBezTo>
                      <a:pt x="481" y="192"/>
                      <a:pt x="511" y="54"/>
                      <a:pt x="52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Freeform 1307"/>
              <p:cNvSpPr>
                <a:spLocks/>
              </p:cNvSpPr>
              <p:nvPr/>
            </p:nvSpPr>
            <p:spPr bwMode="auto">
              <a:xfrm>
                <a:off x="2460" y="1008"/>
                <a:ext cx="474" cy="245"/>
              </a:xfrm>
              <a:custGeom>
                <a:avLst/>
                <a:gdLst>
                  <a:gd name="T0" fmla="*/ 0 w 474"/>
                  <a:gd name="T1" fmla="*/ 60 h 245"/>
                  <a:gd name="T2" fmla="*/ 120 w 474"/>
                  <a:gd name="T3" fmla="*/ 192 h 245"/>
                  <a:gd name="T4" fmla="*/ 276 w 474"/>
                  <a:gd name="T5" fmla="*/ 240 h 245"/>
                  <a:gd name="T6" fmla="*/ 402 w 474"/>
                  <a:gd name="T7" fmla="*/ 162 h 245"/>
                  <a:gd name="T8" fmla="*/ 474 w 474"/>
                  <a:gd name="T9" fmla="*/ 0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245"/>
                  <a:gd name="T17" fmla="*/ 474 w 474"/>
                  <a:gd name="T18" fmla="*/ 245 h 2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245">
                    <a:moveTo>
                      <a:pt x="0" y="60"/>
                    </a:moveTo>
                    <a:cubicBezTo>
                      <a:pt x="20" y="82"/>
                      <a:pt x="74" y="162"/>
                      <a:pt x="120" y="192"/>
                    </a:cubicBezTo>
                    <a:cubicBezTo>
                      <a:pt x="166" y="222"/>
                      <a:pt x="229" y="245"/>
                      <a:pt x="276" y="240"/>
                    </a:cubicBezTo>
                    <a:cubicBezTo>
                      <a:pt x="323" y="235"/>
                      <a:pt x="369" y="202"/>
                      <a:pt x="402" y="162"/>
                    </a:cubicBezTo>
                    <a:cubicBezTo>
                      <a:pt x="435" y="122"/>
                      <a:pt x="459" y="34"/>
                      <a:pt x="47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Freeform 1308"/>
              <p:cNvSpPr>
                <a:spLocks/>
              </p:cNvSpPr>
              <p:nvPr/>
            </p:nvSpPr>
            <p:spPr bwMode="auto">
              <a:xfrm>
                <a:off x="2418" y="1026"/>
                <a:ext cx="558" cy="611"/>
              </a:xfrm>
              <a:custGeom>
                <a:avLst/>
                <a:gdLst>
                  <a:gd name="T0" fmla="*/ 0 w 558"/>
                  <a:gd name="T1" fmla="*/ 72 h 611"/>
                  <a:gd name="T2" fmla="*/ 180 w 558"/>
                  <a:gd name="T3" fmla="*/ 408 h 611"/>
                  <a:gd name="T4" fmla="*/ 360 w 558"/>
                  <a:gd name="T5" fmla="*/ 606 h 611"/>
                  <a:gd name="T6" fmla="*/ 474 w 558"/>
                  <a:gd name="T7" fmla="*/ 378 h 611"/>
                  <a:gd name="T8" fmla="*/ 558 w 558"/>
                  <a:gd name="T9" fmla="*/ 0 h 6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8"/>
                  <a:gd name="T16" fmla="*/ 0 h 611"/>
                  <a:gd name="T17" fmla="*/ 558 w 558"/>
                  <a:gd name="T18" fmla="*/ 611 h 6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8" h="611">
                    <a:moveTo>
                      <a:pt x="0" y="72"/>
                    </a:moveTo>
                    <a:cubicBezTo>
                      <a:pt x="31" y="129"/>
                      <a:pt x="120" y="319"/>
                      <a:pt x="180" y="408"/>
                    </a:cubicBezTo>
                    <a:cubicBezTo>
                      <a:pt x="240" y="497"/>
                      <a:pt x="311" y="611"/>
                      <a:pt x="360" y="606"/>
                    </a:cubicBezTo>
                    <a:cubicBezTo>
                      <a:pt x="409" y="601"/>
                      <a:pt x="441" y="479"/>
                      <a:pt x="474" y="378"/>
                    </a:cubicBezTo>
                    <a:cubicBezTo>
                      <a:pt x="507" y="277"/>
                      <a:pt x="541" y="79"/>
                      <a:pt x="5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Freeform 1309"/>
              <p:cNvSpPr>
                <a:spLocks/>
              </p:cNvSpPr>
              <p:nvPr/>
            </p:nvSpPr>
            <p:spPr bwMode="auto">
              <a:xfrm>
                <a:off x="2502" y="1014"/>
                <a:ext cx="396" cy="153"/>
              </a:xfrm>
              <a:custGeom>
                <a:avLst/>
                <a:gdLst>
                  <a:gd name="T0" fmla="*/ 0 w 396"/>
                  <a:gd name="T1" fmla="*/ 48 h 153"/>
                  <a:gd name="T2" fmla="*/ 102 w 396"/>
                  <a:gd name="T3" fmla="*/ 126 h 153"/>
                  <a:gd name="T4" fmla="*/ 216 w 396"/>
                  <a:gd name="T5" fmla="*/ 150 h 153"/>
                  <a:gd name="T6" fmla="*/ 324 w 396"/>
                  <a:gd name="T7" fmla="*/ 108 h 153"/>
                  <a:gd name="T8" fmla="*/ 396 w 396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6"/>
                  <a:gd name="T16" fmla="*/ 0 h 153"/>
                  <a:gd name="T17" fmla="*/ 396 w 396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6" h="153">
                    <a:moveTo>
                      <a:pt x="0" y="48"/>
                    </a:moveTo>
                    <a:cubicBezTo>
                      <a:pt x="33" y="78"/>
                      <a:pt x="66" y="109"/>
                      <a:pt x="102" y="126"/>
                    </a:cubicBezTo>
                    <a:cubicBezTo>
                      <a:pt x="138" y="143"/>
                      <a:pt x="179" y="153"/>
                      <a:pt x="216" y="150"/>
                    </a:cubicBezTo>
                    <a:cubicBezTo>
                      <a:pt x="253" y="147"/>
                      <a:pt x="294" y="133"/>
                      <a:pt x="324" y="108"/>
                    </a:cubicBezTo>
                    <a:cubicBezTo>
                      <a:pt x="354" y="83"/>
                      <a:pt x="375" y="41"/>
                      <a:pt x="396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Freeform 1310"/>
              <p:cNvSpPr>
                <a:spLocks/>
              </p:cNvSpPr>
              <p:nvPr/>
            </p:nvSpPr>
            <p:spPr bwMode="auto">
              <a:xfrm>
                <a:off x="2544" y="1002"/>
                <a:ext cx="324" cy="98"/>
              </a:xfrm>
              <a:custGeom>
                <a:avLst/>
                <a:gdLst>
                  <a:gd name="T0" fmla="*/ 0 w 324"/>
                  <a:gd name="T1" fmla="*/ 48 h 98"/>
                  <a:gd name="T2" fmla="*/ 78 w 324"/>
                  <a:gd name="T3" fmla="*/ 84 h 98"/>
                  <a:gd name="T4" fmla="*/ 174 w 324"/>
                  <a:gd name="T5" fmla="*/ 96 h 98"/>
                  <a:gd name="T6" fmla="*/ 264 w 324"/>
                  <a:gd name="T7" fmla="*/ 72 h 98"/>
                  <a:gd name="T8" fmla="*/ 324 w 324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98"/>
                  <a:gd name="T17" fmla="*/ 324 w 324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98">
                    <a:moveTo>
                      <a:pt x="0" y="48"/>
                    </a:moveTo>
                    <a:cubicBezTo>
                      <a:pt x="13" y="54"/>
                      <a:pt x="49" y="76"/>
                      <a:pt x="78" y="84"/>
                    </a:cubicBezTo>
                    <a:cubicBezTo>
                      <a:pt x="107" y="92"/>
                      <a:pt x="143" y="98"/>
                      <a:pt x="174" y="96"/>
                    </a:cubicBezTo>
                    <a:cubicBezTo>
                      <a:pt x="205" y="94"/>
                      <a:pt x="239" y="88"/>
                      <a:pt x="264" y="72"/>
                    </a:cubicBezTo>
                    <a:cubicBezTo>
                      <a:pt x="289" y="56"/>
                      <a:pt x="307" y="28"/>
                      <a:pt x="324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" name="AutoShape 1311"/>
            <p:cNvSpPr>
              <a:spLocks noChangeArrowheads="1"/>
            </p:cNvSpPr>
            <p:nvPr/>
          </p:nvSpPr>
          <p:spPr bwMode="auto">
            <a:xfrm rot="8775750">
              <a:off x="2413" y="1047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AutoShape 1312"/>
            <p:cNvSpPr>
              <a:spLocks noChangeArrowheads="1"/>
            </p:cNvSpPr>
            <p:nvPr/>
          </p:nvSpPr>
          <p:spPr bwMode="auto">
            <a:xfrm rot="-4252452">
              <a:off x="2110" y="1368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AutoShape 1313"/>
            <p:cNvSpPr>
              <a:spLocks noChangeArrowheads="1"/>
            </p:cNvSpPr>
            <p:nvPr/>
          </p:nvSpPr>
          <p:spPr bwMode="auto">
            <a:xfrm rot="-7078925">
              <a:off x="2107" y="2180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AutoShape 1314"/>
            <p:cNvSpPr>
              <a:spLocks noChangeArrowheads="1"/>
            </p:cNvSpPr>
            <p:nvPr/>
          </p:nvSpPr>
          <p:spPr bwMode="auto">
            <a:xfrm rot="-2614523">
              <a:off x="2071" y="1449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AutoShape 1315"/>
            <p:cNvSpPr>
              <a:spLocks noChangeArrowheads="1"/>
            </p:cNvSpPr>
            <p:nvPr/>
          </p:nvSpPr>
          <p:spPr bwMode="auto">
            <a:xfrm rot="218774">
              <a:off x="2074" y="1557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AutoShape 1316"/>
            <p:cNvSpPr>
              <a:spLocks noChangeArrowheads="1"/>
            </p:cNvSpPr>
            <p:nvPr/>
          </p:nvSpPr>
          <p:spPr bwMode="auto">
            <a:xfrm rot="2672710">
              <a:off x="2077" y="1665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AutoShape 1317"/>
            <p:cNvSpPr>
              <a:spLocks noChangeArrowheads="1"/>
            </p:cNvSpPr>
            <p:nvPr/>
          </p:nvSpPr>
          <p:spPr bwMode="auto">
            <a:xfrm rot="5141396">
              <a:off x="2080" y="1758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AutoShape 1318"/>
            <p:cNvSpPr>
              <a:spLocks noChangeArrowheads="1"/>
            </p:cNvSpPr>
            <p:nvPr/>
          </p:nvSpPr>
          <p:spPr bwMode="auto">
            <a:xfrm rot="6996453">
              <a:off x="2086" y="1932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AutoShape 1319"/>
            <p:cNvSpPr>
              <a:spLocks noChangeArrowheads="1"/>
            </p:cNvSpPr>
            <p:nvPr/>
          </p:nvSpPr>
          <p:spPr bwMode="auto">
            <a:xfrm rot="5859996">
              <a:off x="2083" y="1839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AutoShape 1320"/>
            <p:cNvSpPr>
              <a:spLocks noChangeArrowheads="1"/>
            </p:cNvSpPr>
            <p:nvPr/>
          </p:nvSpPr>
          <p:spPr bwMode="auto">
            <a:xfrm rot="7827129">
              <a:off x="2470" y="1011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AutoShape 1321"/>
            <p:cNvSpPr>
              <a:spLocks noChangeArrowheads="1"/>
            </p:cNvSpPr>
            <p:nvPr/>
          </p:nvSpPr>
          <p:spPr bwMode="auto">
            <a:xfrm rot="10051025">
              <a:off x="2074" y="2013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AutoShape 1322"/>
            <p:cNvSpPr>
              <a:spLocks noChangeArrowheads="1"/>
            </p:cNvSpPr>
            <p:nvPr/>
          </p:nvSpPr>
          <p:spPr bwMode="auto">
            <a:xfrm rot="-8225773">
              <a:off x="2089" y="2099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AutoShape 1323"/>
            <p:cNvSpPr>
              <a:spLocks noChangeArrowheads="1"/>
            </p:cNvSpPr>
            <p:nvPr/>
          </p:nvSpPr>
          <p:spPr bwMode="auto">
            <a:xfrm rot="9469677">
              <a:off x="2356" y="1083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AutoShape 1324"/>
            <p:cNvSpPr>
              <a:spLocks noChangeArrowheads="1"/>
            </p:cNvSpPr>
            <p:nvPr/>
          </p:nvSpPr>
          <p:spPr bwMode="auto">
            <a:xfrm rot="-5966703">
              <a:off x="2125" y="2253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AutoShape 1325"/>
            <p:cNvSpPr>
              <a:spLocks noChangeArrowheads="1"/>
            </p:cNvSpPr>
            <p:nvPr/>
          </p:nvSpPr>
          <p:spPr bwMode="auto">
            <a:xfrm rot="-3864487">
              <a:off x="2146" y="2326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AutoShape 1326"/>
            <p:cNvSpPr>
              <a:spLocks noChangeArrowheads="1"/>
            </p:cNvSpPr>
            <p:nvPr/>
          </p:nvSpPr>
          <p:spPr bwMode="auto">
            <a:xfrm rot="-5999409">
              <a:off x="2140" y="1288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AutoShape 1327"/>
            <p:cNvSpPr>
              <a:spLocks noChangeArrowheads="1"/>
            </p:cNvSpPr>
            <p:nvPr/>
          </p:nvSpPr>
          <p:spPr bwMode="auto">
            <a:xfrm rot="-7304460">
              <a:off x="2180" y="1201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AutoShape 1328"/>
            <p:cNvSpPr>
              <a:spLocks noChangeArrowheads="1"/>
            </p:cNvSpPr>
            <p:nvPr/>
          </p:nvSpPr>
          <p:spPr bwMode="auto">
            <a:xfrm rot="-9817983">
              <a:off x="2233" y="1143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AutoShape 1329"/>
            <p:cNvSpPr>
              <a:spLocks noChangeArrowheads="1"/>
            </p:cNvSpPr>
            <p:nvPr/>
          </p:nvSpPr>
          <p:spPr bwMode="auto">
            <a:xfrm rot="10354286">
              <a:off x="2299" y="1113"/>
              <a:ext cx="63" cy="188"/>
            </a:xfrm>
            <a:prstGeom prst="upArrow">
              <a:avLst>
                <a:gd name="adj1" fmla="val 42231"/>
                <a:gd name="adj2" fmla="val 117099"/>
              </a:avLst>
            </a:prstGeom>
            <a:solidFill>
              <a:srgbClr val="96969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31" name="TextBox 1330"/>
          <p:cNvSpPr txBox="1"/>
          <p:nvPr/>
        </p:nvSpPr>
        <p:spPr>
          <a:xfrm>
            <a:off x="704060" y="1556792"/>
            <a:ext cx="3485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itchFamily="34" charset="0"/>
                <a:cs typeface="Calibri" pitchFamily="34" charset="0"/>
                <a:sym typeface="Symbol"/>
              </a:rPr>
              <a:t>f</a:t>
            </a:r>
            <a:r>
              <a:rPr lang="en-GB" sz="2400" dirty="0" smtClean="0">
                <a:latin typeface="Calibri" pitchFamily="34" charset="0"/>
                <a:cs typeface="Calibri" pitchFamily="34" charset="0"/>
                <a:sym typeface="Symbol"/>
              </a:rPr>
              <a:t>or </a:t>
            </a:r>
            <a:r>
              <a:rPr lang="en-GB" sz="2400" i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= 1 T:  </a:t>
            </a:r>
            <a:r>
              <a:rPr lang="en-GB" sz="2400" dirty="0" smtClean="0">
                <a:latin typeface="Calibri" pitchFamily="34" charset="0"/>
                <a:cs typeface="Calibri" pitchFamily="34" charset="0"/>
                <a:sym typeface="Symbol"/>
              </a:rPr>
              <a:t></a:t>
            </a:r>
            <a:r>
              <a:rPr lang="en-GB" sz="2400" i="1" dirty="0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en-GB" sz="2400" dirty="0" smtClean="0">
                <a:latin typeface="Calibri" pitchFamily="34" charset="0"/>
                <a:cs typeface="Calibri" pitchFamily="34" charset="0"/>
                <a:sym typeface="Symbol"/>
              </a:rPr>
              <a:t> = ±60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  <a:sym typeface="Symbol"/>
              </a:rPr>
              <a:t>neV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2" name="TextBox 1331"/>
          <p:cNvSpPr txBox="1"/>
          <p:nvPr/>
        </p:nvSpPr>
        <p:spPr>
          <a:xfrm>
            <a:off x="559314" y="3255367"/>
            <a:ext cx="3405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Adiabatic spin transport if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824144"/>
            <a:ext cx="3045045" cy="86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" name="TextBox 1333"/>
          <p:cNvSpPr txBox="1"/>
          <p:nvPr/>
        </p:nvSpPr>
        <p:spPr>
          <a:xfrm>
            <a:off x="742520" y="5991671"/>
            <a:ext cx="7742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+mj-lt"/>
                <a:cs typeface="Calibri" pitchFamily="34" charset="0"/>
              </a:rPr>
              <a:t>Magnetic gradient fields suppress losses due to wall collisions</a:t>
            </a:r>
            <a:endParaRPr lang="fr-FR" sz="2400" dirty="0">
              <a:latin typeface="+mj-lt"/>
              <a:cs typeface="Calibri" pitchFamily="34" charset="0"/>
            </a:endParaRPr>
          </a:p>
        </p:txBody>
      </p:sp>
      <p:sp>
        <p:nvSpPr>
          <p:cNvPr id="1335" name="TextBox 1334"/>
          <p:cNvSpPr txBox="1"/>
          <p:nvPr/>
        </p:nvSpPr>
        <p:spPr>
          <a:xfrm>
            <a:off x="559314" y="4839543"/>
            <a:ext cx="5392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 pitchFamily="34" charset="0"/>
                <a:cs typeface="Calibri" pitchFamily="34" charset="0"/>
                <a:sym typeface="Symbol"/>
              </a:rPr>
              <a:t> </a:t>
            </a:r>
            <a:r>
              <a:rPr lang="en-GB" dirty="0" err="1" smtClean="0">
                <a:latin typeface="Calibri" pitchFamily="34" charset="0"/>
                <a:cs typeface="Calibri" pitchFamily="34" charset="0"/>
              </a:rPr>
              <a:t>mT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 fields sufficient in typical situations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7"/>
          <p:cNvSpPr/>
          <p:nvPr/>
        </p:nvSpPr>
        <p:spPr>
          <a:xfrm>
            <a:off x="3510141" y="3450971"/>
            <a:ext cx="1828800" cy="1676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8"/>
          <p:cNvSpPr/>
          <p:nvPr/>
        </p:nvSpPr>
        <p:spPr>
          <a:xfrm>
            <a:off x="3510141" y="3298571"/>
            <a:ext cx="1828800" cy="1676400"/>
          </a:xfrm>
          <a:prstGeom prst="ellipse">
            <a:avLst/>
          </a:prstGeom>
          <a:solidFill>
            <a:srgbClr val="0CA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5297765" y="4441571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FF0000"/>
                </a:solidFill>
              </a:rPr>
              <a:t>+</a:t>
            </a:r>
            <a:endParaRPr lang="de-DE" sz="5400" b="1" dirty="0">
              <a:solidFill>
                <a:srgbClr val="FF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373965" y="2841371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0CA41A"/>
                </a:solidFill>
              </a:rPr>
              <a:t>-</a:t>
            </a:r>
            <a:endParaRPr lang="de-DE" sz="5400" b="1" dirty="0">
              <a:solidFill>
                <a:srgbClr val="0CA41A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>
            <a:off x="5831165" y="3374771"/>
            <a:ext cx="533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5831165" y="4900359"/>
            <a:ext cx="533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rot="5400000">
            <a:off x="5297765" y="4138359"/>
            <a:ext cx="1524000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feil nach unten 33"/>
          <p:cNvSpPr/>
          <p:nvPr/>
        </p:nvSpPr>
        <p:spPr>
          <a:xfrm rot="10800000">
            <a:off x="4043541" y="2765171"/>
            <a:ext cx="761999" cy="2514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Bogen 34"/>
          <p:cNvSpPr/>
          <p:nvPr/>
        </p:nvSpPr>
        <p:spPr>
          <a:xfrm flipH="1">
            <a:off x="3800133" y="3920747"/>
            <a:ext cx="1296144" cy="440432"/>
          </a:xfrm>
          <a:prstGeom prst="arc">
            <a:avLst>
              <a:gd name="adj1" fmla="val 20031446"/>
              <a:gd name="adj2" fmla="val 12825261"/>
            </a:avLst>
          </a:prstGeom>
          <a:ln w="508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3466733" y="1832515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m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agnetic moment</a:t>
            </a:r>
          </a:p>
        </p:txBody>
      </p:sp>
      <p:sp>
        <p:nvSpPr>
          <p:cNvPr id="40" name="Textfeld 39"/>
          <p:cNvSpPr txBox="1"/>
          <p:nvPr/>
        </p:nvSpPr>
        <p:spPr>
          <a:xfrm rot="5400000">
            <a:off x="5846663" y="4121273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EDM</a:t>
            </a:r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206060" y="101406"/>
            <a:ext cx="8770513" cy="933703"/>
          </a:xfrm>
        </p:spPr>
        <p:txBody>
          <a:bodyPr>
            <a:noAutofit/>
          </a:bodyPr>
          <a:lstStyle/>
          <a:p>
            <a:pPr algn="ctr"/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Search for an electric dipole moment of the neutron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66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7"/>
          <p:cNvSpPr/>
          <p:nvPr/>
        </p:nvSpPr>
        <p:spPr>
          <a:xfrm>
            <a:off x="373486" y="1966664"/>
            <a:ext cx="1056067" cy="10029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8"/>
          <p:cNvSpPr/>
          <p:nvPr/>
        </p:nvSpPr>
        <p:spPr>
          <a:xfrm>
            <a:off x="373486" y="1850753"/>
            <a:ext cx="1056067" cy="1002973"/>
          </a:xfrm>
          <a:prstGeom prst="ellipse">
            <a:avLst/>
          </a:prstGeom>
          <a:solidFill>
            <a:srgbClr val="0CA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1285329" y="2469005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FF0000"/>
                </a:solidFill>
              </a:rPr>
              <a:t>+</a:t>
            </a:r>
            <a:endParaRPr lang="de-DE" sz="4400" b="1" dirty="0">
              <a:solidFill>
                <a:srgbClr val="FF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339048" y="1453155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0CA41A"/>
                </a:solidFill>
              </a:rPr>
              <a:t>-</a:t>
            </a:r>
            <a:endParaRPr lang="de-DE" sz="4400" b="1" dirty="0">
              <a:solidFill>
                <a:srgbClr val="0CA41A"/>
              </a:solidFill>
            </a:endParaRPr>
          </a:p>
        </p:txBody>
      </p:sp>
      <p:sp>
        <p:nvSpPr>
          <p:cNvPr id="34" name="Pfeil nach unten 33"/>
          <p:cNvSpPr/>
          <p:nvPr/>
        </p:nvSpPr>
        <p:spPr>
          <a:xfrm rot="10800000">
            <a:off x="688219" y="1559297"/>
            <a:ext cx="419362" cy="1513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Bogen 34"/>
          <p:cNvSpPr/>
          <p:nvPr/>
        </p:nvSpPr>
        <p:spPr>
          <a:xfrm flipH="1">
            <a:off x="483161" y="2272692"/>
            <a:ext cx="829476" cy="195458"/>
          </a:xfrm>
          <a:prstGeom prst="arc">
            <a:avLst>
              <a:gd name="adj1" fmla="val 20031446"/>
              <a:gd name="adj2" fmla="val 12825261"/>
            </a:avLst>
          </a:prstGeom>
          <a:ln w="508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800" y="5718596"/>
            <a:ext cx="2795810" cy="84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892738" y="88845"/>
            <a:ext cx="6942124" cy="805932"/>
          </a:xfrm>
        </p:spPr>
        <p:txBody>
          <a:bodyPr>
            <a:noAutofit/>
          </a:bodyPr>
          <a:lstStyle/>
          <a:p>
            <a:pPr algn="ctr"/>
            <a:r>
              <a:rPr lang="de-DE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Violation of fundamental symmetries</a:t>
            </a:r>
            <a:endParaRPr lang="de-DE" sz="32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Ellipse 7"/>
          <p:cNvSpPr/>
          <p:nvPr/>
        </p:nvSpPr>
        <p:spPr>
          <a:xfrm>
            <a:off x="371338" y="4115294"/>
            <a:ext cx="1056067" cy="10029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8"/>
          <p:cNvSpPr/>
          <p:nvPr/>
        </p:nvSpPr>
        <p:spPr>
          <a:xfrm>
            <a:off x="371338" y="3999383"/>
            <a:ext cx="1056067" cy="1002973"/>
          </a:xfrm>
          <a:prstGeom prst="ellipse">
            <a:avLst/>
          </a:prstGeom>
          <a:solidFill>
            <a:srgbClr val="0CA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28"/>
          <p:cNvSpPr txBox="1"/>
          <p:nvPr/>
        </p:nvSpPr>
        <p:spPr>
          <a:xfrm>
            <a:off x="1283181" y="4617635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FF0000"/>
                </a:solidFill>
              </a:rPr>
              <a:t>+</a:t>
            </a:r>
            <a:endParaRPr lang="de-DE" sz="4400" b="1" dirty="0">
              <a:solidFill>
                <a:srgbClr val="FF0000"/>
              </a:solidFill>
            </a:endParaRPr>
          </a:p>
        </p:txBody>
      </p:sp>
      <p:sp>
        <p:nvSpPr>
          <p:cNvPr id="20" name="Textfeld 29"/>
          <p:cNvSpPr txBox="1"/>
          <p:nvPr/>
        </p:nvSpPr>
        <p:spPr>
          <a:xfrm>
            <a:off x="1336900" y="3601785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0CA41A"/>
                </a:solidFill>
              </a:rPr>
              <a:t>-</a:t>
            </a:r>
            <a:endParaRPr lang="de-DE" sz="4400" b="1" dirty="0">
              <a:solidFill>
                <a:srgbClr val="0CA41A"/>
              </a:solidFill>
            </a:endParaRPr>
          </a:p>
        </p:txBody>
      </p:sp>
      <p:sp>
        <p:nvSpPr>
          <p:cNvPr id="22" name="Pfeil nach unten 33"/>
          <p:cNvSpPr/>
          <p:nvPr/>
        </p:nvSpPr>
        <p:spPr>
          <a:xfrm rot="10800000">
            <a:off x="686071" y="3707927"/>
            <a:ext cx="419362" cy="1513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Bogen 34"/>
          <p:cNvSpPr/>
          <p:nvPr/>
        </p:nvSpPr>
        <p:spPr>
          <a:xfrm flipH="1">
            <a:off x="481013" y="4421322"/>
            <a:ext cx="829476" cy="195458"/>
          </a:xfrm>
          <a:prstGeom prst="arc">
            <a:avLst>
              <a:gd name="adj1" fmla="val 20031446"/>
              <a:gd name="adj2" fmla="val 12825261"/>
            </a:avLst>
          </a:prstGeom>
          <a:ln w="508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7"/>
          <p:cNvSpPr/>
          <p:nvPr/>
        </p:nvSpPr>
        <p:spPr>
          <a:xfrm>
            <a:off x="3243338" y="1964516"/>
            <a:ext cx="1056067" cy="10029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8"/>
          <p:cNvSpPr/>
          <p:nvPr/>
        </p:nvSpPr>
        <p:spPr>
          <a:xfrm>
            <a:off x="3243338" y="1848605"/>
            <a:ext cx="1056067" cy="1002973"/>
          </a:xfrm>
          <a:prstGeom prst="ellipse">
            <a:avLst/>
          </a:prstGeom>
          <a:solidFill>
            <a:srgbClr val="0CA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8"/>
          <p:cNvSpPr txBox="1"/>
          <p:nvPr/>
        </p:nvSpPr>
        <p:spPr>
          <a:xfrm>
            <a:off x="4155181" y="2466857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FF0000"/>
                </a:solidFill>
              </a:rPr>
              <a:t>+</a:t>
            </a:r>
            <a:endParaRPr lang="de-DE" sz="4400" b="1" dirty="0">
              <a:solidFill>
                <a:srgbClr val="FF0000"/>
              </a:solidFill>
            </a:endParaRPr>
          </a:p>
        </p:txBody>
      </p:sp>
      <p:sp>
        <p:nvSpPr>
          <p:cNvPr id="37" name="Textfeld 29"/>
          <p:cNvSpPr txBox="1"/>
          <p:nvPr/>
        </p:nvSpPr>
        <p:spPr>
          <a:xfrm>
            <a:off x="4208900" y="1451007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0CA41A"/>
                </a:solidFill>
              </a:rPr>
              <a:t>-</a:t>
            </a:r>
            <a:endParaRPr lang="de-DE" sz="4400" b="1" dirty="0">
              <a:solidFill>
                <a:srgbClr val="0CA41A"/>
              </a:solidFill>
            </a:endParaRPr>
          </a:p>
        </p:txBody>
      </p:sp>
      <p:sp>
        <p:nvSpPr>
          <p:cNvPr id="41" name="Pfeil nach unten 33"/>
          <p:cNvSpPr/>
          <p:nvPr/>
        </p:nvSpPr>
        <p:spPr>
          <a:xfrm>
            <a:off x="3558071" y="1737455"/>
            <a:ext cx="419362" cy="1513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Bogen 34"/>
          <p:cNvSpPr/>
          <p:nvPr/>
        </p:nvSpPr>
        <p:spPr>
          <a:xfrm rot="10800000" flipH="1">
            <a:off x="3353013" y="2270544"/>
            <a:ext cx="829476" cy="195458"/>
          </a:xfrm>
          <a:prstGeom prst="arc">
            <a:avLst>
              <a:gd name="adj1" fmla="val 20031446"/>
              <a:gd name="adj2" fmla="val 12825261"/>
            </a:avLst>
          </a:prstGeom>
          <a:ln w="508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7"/>
          <p:cNvSpPr/>
          <p:nvPr/>
        </p:nvSpPr>
        <p:spPr>
          <a:xfrm>
            <a:off x="3243338" y="3999383"/>
            <a:ext cx="1056067" cy="10029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8"/>
          <p:cNvSpPr/>
          <p:nvPr/>
        </p:nvSpPr>
        <p:spPr>
          <a:xfrm>
            <a:off x="3243338" y="4115294"/>
            <a:ext cx="1056067" cy="1002973"/>
          </a:xfrm>
          <a:prstGeom prst="ellipse">
            <a:avLst/>
          </a:prstGeom>
          <a:solidFill>
            <a:srgbClr val="0CA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28"/>
          <p:cNvSpPr txBox="1"/>
          <p:nvPr/>
        </p:nvSpPr>
        <p:spPr>
          <a:xfrm>
            <a:off x="4155181" y="3625962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FF0000"/>
                </a:solidFill>
              </a:rPr>
              <a:t>+</a:t>
            </a:r>
            <a:endParaRPr lang="de-DE" sz="4400" b="1" dirty="0">
              <a:solidFill>
                <a:srgbClr val="FF0000"/>
              </a:solidFill>
            </a:endParaRPr>
          </a:p>
        </p:txBody>
      </p:sp>
      <p:sp>
        <p:nvSpPr>
          <p:cNvPr id="46" name="Textfeld 29"/>
          <p:cNvSpPr txBox="1"/>
          <p:nvPr/>
        </p:nvSpPr>
        <p:spPr>
          <a:xfrm>
            <a:off x="4208900" y="4606341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0CA41A"/>
                </a:solidFill>
              </a:rPr>
              <a:t>-</a:t>
            </a:r>
            <a:endParaRPr lang="de-DE" sz="4400" b="1" dirty="0">
              <a:solidFill>
                <a:srgbClr val="0CA41A"/>
              </a:solidFill>
            </a:endParaRPr>
          </a:p>
        </p:txBody>
      </p:sp>
      <p:sp>
        <p:nvSpPr>
          <p:cNvPr id="47" name="Pfeil nach unten 33"/>
          <p:cNvSpPr/>
          <p:nvPr/>
        </p:nvSpPr>
        <p:spPr>
          <a:xfrm rot="10800000">
            <a:off x="3558071" y="3707927"/>
            <a:ext cx="419362" cy="1513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Bogen 34"/>
          <p:cNvSpPr/>
          <p:nvPr/>
        </p:nvSpPr>
        <p:spPr>
          <a:xfrm flipH="1">
            <a:off x="3353013" y="4421322"/>
            <a:ext cx="829476" cy="195458"/>
          </a:xfrm>
          <a:prstGeom prst="arc">
            <a:avLst>
              <a:gd name="adj1" fmla="val 20031446"/>
              <a:gd name="adj2" fmla="val 12825261"/>
            </a:avLst>
          </a:prstGeom>
          <a:ln w="508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070674" y="2389834"/>
            <a:ext cx="71116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48"/>
          <p:cNvSpPr txBox="1">
            <a:spLocks noChangeArrowheads="1"/>
          </p:cNvSpPr>
          <p:nvPr/>
        </p:nvSpPr>
        <p:spPr bwMode="auto">
          <a:xfrm>
            <a:off x="2193628" y="1805059"/>
            <a:ext cx="388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i="1" dirty="0"/>
              <a:t>T</a:t>
            </a:r>
            <a:endParaRPr lang="fr-FR" sz="3200" b="1" i="1" dirty="0"/>
          </a:p>
        </p:txBody>
      </p:sp>
      <p:sp>
        <p:nvSpPr>
          <p:cNvPr id="52" name="TextBox 49"/>
          <p:cNvSpPr txBox="1">
            <a:spLocks noChangeArrowheads="1"/>
          </p:cNvSpPr>
          <p:nvPr/>
        </p:nvSpPr>
        <p:spPr bwMode="auto">
          <a:xfrm>
            <a:off x="2193628" y="3947987"/>
            <a:ext cx="4026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i="1"/>
              <a:t>P</a:t>
            </a:r>
            <a:endParaRPr lang="fr-FR" sz="3200" b="1" i="1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068526" y="4525583"/>
            <a:ext cx="71116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hteck 38"/>
          <p:cNvSpPr/>
          <p:nvPr/>
        </p:nvSpPr>
        <p:spPr>
          <a:xfrm>
            <a:off x="5119507" y="2617921"/>
            <a:ext cx="397297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/>
              <a:buChar char="•"/>
            </a:pPr>
            <a:r>
              <a:rPr lang="de-DE" sz="2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A non-zero </a:t>
            </a:r>
            <a:r>
              <a:rPr lang="de-DE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particle</a:t>
            </a:r>
            <a:r>
              <a:rPr lang="de-DE" sz="2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 EDM 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violates </a:t>
            </a:r>
            <a:r>
              <a:rPr lang="en-US" sz="22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T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 (time reversal symmetry) and parity </a:t>
            </a:r>
            <a:r>
              <a:rPr lang="en-US" sz="22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P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Assuming </a:t>
            </a:r>
            <a:r>
              <a:rPr lang="de-DE" sz="22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CPT</a:t>
            </a:r>
            <a:r>
              <a:rPr lang="de-DE" sz="2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 conservation, also </a:t>
            </a:r>
            <a:r>
              <a:rPr lang="de-DE" sz="22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CP</a:t>
            </a:r>
            <a:r>
              <a:rPr lang="de-DE" sz="2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 is violated, which is needed to explain the matter/antimatter asymmetry in the Universe</a:t>
            </a:r>
            <a:endParaRPr lang="de-DE" sz="2200" dirty="0">
              <a:solidFill>
                <a:schemeClr val="tx1">
                  <a:lumMod val="85000"/>
                  <a:lumOff val="15000"/>
                </a:schemeClr>
              </a:solidFill>
              <a:cs typeface="Helvetica" pitchFamily="34" charset="0"/>
            </a:endParaRPr>
          </a:p>
        </p:txBody>
      </p:sp>
      <p:sp>
        <p:nvSpPr>
          <p:cNvPr id="55" name="Rechteck 37"/>
          <p:cNvSpPr/>
          <p:nvPr/>
        </p:nvSpPr>
        <p:spPr>
          <a:xfrm>
            <a:off x="5226847" y="1023129"/>
            <a:ext cx="3779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/>
              </a:rPr>
              <a:t>Purcell and Ramsey, </a:t>
            </a:r>
            <a:r>
              <a:rPr lang="de-DE" dirty="0" smtClean="0">
                <a:solidFill>
                  <a:srgbClr val="0070C0"/>
                </a:solidFill>
                <a:cs typeface="Times New Roman"/>
              </a:rPr>
              <a:t>PR </a:t>
            </a:r>
            <a:r>
              <a:rPr lang="de-DE" b="1" dirty="0" smtClean="0">
                <a:solidFill>
                  <a:srgbClr val="0070C0"/>
                </a:solidFill>
                <a:cs typeface="Times New Roman"/>
              </a:rPr>
              <a:t>78</a:t>
            </a:r>
            <a:r>
              <a:rPr lang="de-DE" dirty="0" smtClean="0">
                <a:solidFill>
                  <a:srgbClr val="0070C0"/>
                </a:solidFill>
                <a:cs typeface="Times New Roman"/>
              </a:rPr>
              <a:t> (1950) 807</a:t>
            </a:r>
            <a:endParaRPr lang="de-DE" dirty="0">
              <a:solidFill>
                <a:srgbClr val="0070C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76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95" y="436897"/>
            <a:ext cx="440148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hteck 38"/>
          <p:cNvSpPr/>
          <p:nvPr/>
        </p:nvSpPr>
        <p:spPr>
          <a:xfrm>
            <a:off x="4721628" y="3219502"/>
            <a:ext cx="43451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de-DE" sz="22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CP</a:t>
            </a:r>
            <a:r>
              <a:rPr lang="de-DE" sz="2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 violation within the Standard Model (SM) is too weak to explain the matter/antimatter asymmetry in the Universe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de-DE" sz="2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nEDM tiny in the SM (10</a:t>
            </a:r>
            <a:r>
              <a:rPr lang="de-DE" sz="22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-31</a:t>
            </a:r>
            <a:r>
              <a:rPr lang="de-DE" sz="2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 ecm), but large in many beyond-SM theories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de-DE" sz="2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nEDM sensitive probe to search new fundamental forces</a:t>
            </a:r>
            <a:endParaRPr lang="de-DE" sz="2200" dirty="0">
              <a:solidFill>
                <a:schemeClr val="tx1">
                  <a:lumMod val="85000"/>
                  <a:lumOff val="15000"/>
                </a:schemeClr>
              </a:solidFill>
              <a:cs typeface="Helvetica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340" y="1491972"/>
            <a:ext cx="2670015" cy="148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4" cstate="print"/>
          <a:srcRect l="44465" t="27341" r="31126" b="4825"/>
          <a:stretch>
            <a:fillRect/>
          </a:stretch>
        </p:blipFill>
        <p:spPr bwMode="auto">
          <a:xfrm>
            <a:off x="7015924" y="-26389"/>
            <a:ext cx="1975960" cy="151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hteck 18"/>
          <p:cNvSpPr/>
          <p:nvPr/>
        </p:nvSpPr>
        <p:spPr>
          <a:xfrm>
            <a:off x="6799900" y="51814"/>
            <a:ext cx="2304256" cy="1440160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 Verbindung mit Pfeil 30"/>
          <p:cNvCxnSpPr/>
          <p:nvPr/>
        </p:nvCxnSpPr>
        <p:spPr>
          <a:xfrm flipH="1">
            <a:off x="7328079" y="1491974"/>
            <a:ext cx="675825" cy="132849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37"/>
          <p:cNvSpPr/>
          <p:nvPr/>
        </p:nvSpPr>
        <p:spPr>
          <a:xfrm>
            <a:off x="407850" y="6345786"/>
            <a:ext cx="3526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Pendlebury and Hinds, NIM A 440 (2000) 471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0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el 1"/>
          <p:cNvSpPr txBox="1">
            <a:spLocks/>
          </p:cNvSpPr>
          <p:nvPr/>
        </p:nvSpPr>
        <p:spPr>
          <a:xfrm>
            <a:off x="5867400" y="762000"/>
            <a:ext cx="31242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de-DE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0903" y="1380446"/>
            <a:ext cx="4464496" cy="536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Rechteck 45"/>
          <p:cNvSpPr>
            <a:spLocks noChangeArrowheads="1"/>
          </p:cNvSpPr>
          <p:nvPr/>
        </p:nvSpPr>
        <p:spPr bwMode="auto">
          <a:xfrm>
            <a:off x="4801252" y="663215"/>
            <a:ext cx="39536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>
                <a:latin typeface="Calibri" pitchFamily="34" charset="0"/>
              </a:rPr>
              <a:t>RAL/SUSSEX/ILL experiment</a:t>
            </a:r>
            <a:r>
              <a:rPr lang="de-DE" sz="2400" dirty="0">
                <a:latin typeface="Calibri" pitchFamily="34" charset="0"/>
              </a:rPr>
              <a:t>:</a:t>
            </a:r>
            <a:r>
              <a:rPr lang="de-DE" sz="2400" dirty="0" smtClean="0">
                <a:latin typeface="Calibri" pitchFamily="34" charset="0"/>
              </a:rPr>
              <a:t> </a:t>
            </a:r>
            <a:endParaRPr lang="de-DE" sz="2400" dirty="0">
              <a:latin typeface="Calibri" pitchFamily="34" charset="0"/>
            </a:endParaRPr>
          </a:p>
        </p:txBody>
      </p:sp>
      <p:pic>
        <p:nvPicPr>
          <p:cNvPr id="8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81088"/>
            <a:ext cx="3124200" cy="2070100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53" name="Gerade Verbindung mit Pfeil 52"/>
          <p:cNvCxnSpPr/>
          <p:nvPr/>
        </p:nvCxnSpPr>
        <p:spPr>
          <a:xfrm rot="5400000" flipH="1" flipV="1">
            <a:off x="5935665" y="2999929"/>
            <a:ext cx="1144587" cy="1587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6" name="Textfeld 53"/>
          <p:cNvSpPr txBox="1">
            <a:spLocks noChangeArrowheads="1"/>
          </p:cNvSpPr>
          <p:nvPr/>
        </p:nvSpPr>
        <p:spPr bwMode="auto">
          <a:xfrm>
            <a:off x="6435157" y="2716461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latin typeface="Calibri" pitchFamily="34" charset="0"/>
              </a:rPr>
              <a:t> </a:t>
            </a:r>
            <a:r>
              <a:rPr lang="de-DE" sz="2800" b="1" dirty="0">
                <a:solidFill>
                  <a:srgbClr val="FF0000"/>
                </a:solidFill>
                <a:latin typeface="Calibri" pitchFamily="34" charset="0"/>
              </a:rPr>
              <a:t>B</a:t>
            </a:r>
            <a:r>
              <a:rPr lang="de-DE" sz="2800" b="1" baseline="-25000" dirty="0">
                <a:solidFill>
                  <a:srgbClr val="FF0000"/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95681" y="1333500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Ultra-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cold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neutrons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(UCN) </a:t>
            </a:r>
          </a:p>
          <a:p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  trapped in an evacuated </a:t>
            </a:r>
          </a:p>
          <a:p>
            <a:r>
              <a:rPr lang="de-DE" sz="2000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 vessel at room temperature</a:t>
            </a:r>
            <a:endParaRPr lang="de-DE" sz="2000" dirty="0">
              <a:solidFill>
                <a:schemeClr val="accent6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48" name="Gerade Verbindung mit Pfeil 47"/>
          <p:cNvCxnSpPr/>
          <p:nvPr/>
        </p:nvCxnSpPr>
        <p:spPr>
          <a:xfrm flipV="1">
            <a:off x="3403624" y="3240336"/>
            <a:ext cx="2572173" cy="102478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1302182" y="50639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0.5 m</a:t>
            </a:r>
            <a:endParaRPr lang="en-US" dirty="0"/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1374190" y="5423968"/>
            <a:ext cx="7920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736" y="81789"/>
            <a:ext cx="7886700" cy="67487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is it measured?</a:t>
            </a:r>
            <a:endParaRPr lang="en-GB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95681" y="6386524"/>
            <a:ext cx="5084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Baker </a:t>
            </a:r>
            <a:r>
              <a:rPr lang="de-DE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GB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PRL </a:t>
            </a:r>
            <a:r>
              <a:rPr lang="en-GB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63</a:t>
            </a:r>
            <a:r>
              <a:rPr lang="en-GB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(2006) 131801</a:t>
            </a:r>
          </a:p>
        </p:txBody>
      </p:sp>
    </p:spTree>
    <p:extLst>
      <p:ext uri="{BB962C8B-B14F-4D97-AF65-F5344CB8AC3E}">
        <p14:creationId xmlns:p14="http://schemas.microsoft.com/office/powerpoint/2010/main" val="7464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hteck 125"/>
          <p:cNvSpPr/>
          <p:nvPr/>
        </p:nvSpPr>
        <p:spPr>
          <a:xfrm>
            <a:off x="320609" y="5671780"/>
            <a:ext cx="3749113" cy="10081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407" y="977240"/>
            <a:ext cx="371168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628800"/>
            <a:ext cx="3586704" cy="279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" name="Textfeld 98"/>
          <p:cNvSpPr txBox="1"/>
          <p:nvPr/>
        </p:nvSpPr>
        <p:spPr>
          <a:xfrm rot="16200000">
            <a:off x="3963037" y="249805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polarization </a:t>
            </a:r>
            <a:endParaRPr lang="de-DE" dirty="0"/>
          </a:p>
        </p:txBody>
      </p:sp>
      <p:sp>
        <p:nvSpPr>
          <p:cNvPr id="104" name="Textfeld 103"/>
          <p:cNvSpPr txBox="1"/>
          <p:nvPr/>
        </p:nvSpPr>
        <p:spPr>
          <a:xfrm>
            <a:off x="5976503" y="442459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ym typeface="Symbol"/>
              </a:rPr>
              <a:t></a:t>
            </a:r>
            <a:r>
              <a:rPr lang="de-DE" baseline="-25000" dirty="0" smtClean="0">
                <a:sym typeface="Symbol"/>
              </a:rPr>
              <a:t>1 </a:t>
            </a:r>
            <a:r>
              <a:rPr lang="de-DE" dirty="0" smtClean="0">
                <a:sym typeface="Symbol"/>
              </a:rPr>
              <a:t>- </a:t>
            </a:r>
            <a:r>
              <a:rPr lang="de-DE" baseline="-25000" dirty="0" smtClean="0">
                <a:sym typeface="Symbol"/>
              </a:rPr>
              <a:t>L</a:t>
            </a:r>
            <a:r>
              <a:rPr lang="de-DE" dirty="0" smtClean="0">
                <a:sym typeface="Symbol"/>
              </a:rPr>
              <a:t> („detuning“)</a:t>
            </a:r>
            <a:r>
              <a:rPr lang="de-DE" dirty="0" smtClean="0"/>
              <a:t> </a:t>
            </a:r>
            <a:endParaRPr lang="de-DE" dirty="0"/>
          </a:p>
        </p:txBody>
      </p:sp>
      <p:graphicFrame>
        <p:nvGraphicFramePr>
          <p:cNvPr id="109" name="Object 1"/>
          <p:cNvGraphicFramePr>
            <a:graphicFrameLocks noChangeAspect="1"/>
          </p:cNvGraphicFramePr>
          <p:nvPr>
            <p:extLst/>
          </p:nvPr>
        </p:nvGraphicFramePr>
        <p:xfrm>
          <a:off x="5885717" y="5732045"/>
          <a:ext cx="2133600" cy="849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0" name="Equation" r:id="rId6" imgW="1054080" imgH="419040" progId="">
                  <p:embed/>
                </p:oleObj>
              </mc:Choice>
              <mc:Fallback>
                <p:oleObj name="Equation" r:id="rId6" imgW="1054080" imgH="419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5717" y="5732045"/>
                        <a:ext cx="2133600" cy="8492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79291"/>
              </p:ext>
            </p:extLst>
          </p:nvPr>
        </p:nvGraphicFramePr>
        <p:xfrm>
          <a:off x="1003790" y="6138863"/>
          <a:ext cx="2478088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1" name="Equation" r:id="rId8" imgW="1117440" imgH="215640" progId="Equation.3">
                  <p:embed/>
                </p:oleObj>
              </mc:Choice>
              <mc:Fallback>
                <p:oleObj name="Equation" r:id="rId8" imgW="1117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790" y="6138863"/>
                        <a:ext cx="2478088" cy="477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Textfeld 124"/>
          <p:cNvSpPr txBox="1"/>
          <p:nvPr/>
        </p:nvSpPr>
        <p:spPr>
          <a:xfrm>
            <a:off x="405496" y="570515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EDM </a:t>
            </a:r>
            <a:r>
              <a:rPr lang="de-DE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changes</a:t>
            </a:r>
            <a:r>
              <a:rPr lang="de-DE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frequency</a:t>
            </a:r>
            <a:r>
              <a:rPr lang="de-DE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:</a:t>
            </a:r>
            <a:endParaRPr lang="de-DE" sz="2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338689" y="282352"/>
            <a:ext cx="415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...initially applied to particle beams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840463" y="2921456"/>
            <a:ext cx="0" cy="648072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488036" y="3056180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997358" y="2947214"/>
            <a:ext cx="0" cy="648072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038" y="68910"/>
            <a:ext cx="7886700" cy="696902"/>
          </a:xfrm>
        </p:spPr>
        <p:txBody>
          <a:bodyPr/>
          <a:lstStyle/>
          <a:p>
            <a:r>
              <a:rPr lang="en-GB" dirty="0" smtClean="0"/>
              <a:t>Ramsey’s method</a:t>
            </a:r>
            <a:endParaRPr lang="en-GB" dirty="0"/>
          </a:p>
        </p:txBody>
      </p:sp>
      <p:sp>
        <p:nvSpPr>
          <p:cNvPr id="24" name="Textfeld 16"/>
          <p:cNvSpPr txBox="1"/>
          <p:nvPr/>
        </p:nvSpPr>
        <p:spPr>
          <a:xfrm>
            <a:off x="5053842" y="5214675"/>
            <a:ext cx="3356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itchFamily="34" charset="0"/>
              </a:rPr>
              <a:t>Experimental sensitivity: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cs typeface="Helvetica" pitchFamily="34" charset="0"/>
            </a:endParaRPr>
          </a:p>
        </p:txBody>
      </p:sp>
      <p:cxnSp>
        <p:nvCxnSpPr>
          <p:cNvPr id="25" name="Gerade Verbindung mit Pfeil 3"/>
          <p:cNvCxnSpPr/>
          <p:nvPr/>
        </p:nvCxnSpPr>
        <p:spPr>
          <a:xfrm flipH="1" flipV="1">
            <a:off x="6632620" y="2859110"/>
            <a:ext cx="1198" cy="347661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1"/>
          <p:cNvCxnSpPr/>
          <p:nvPr/>
        </p:nvCxnSpPr>
        <p:spPr>
          <a:xfrm>
            <a:off x="6851561" y="2318197"/>
            <a:ext cx="3547" cy="334785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38119" y="4974038"/>
            <a:ext cx="270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+ final polarisation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5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admin\figures &amp; drawings\presentations\MAGNETDEMO1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0850" y="392805"/>
            <a:ext cx="5300663" cy="42021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pic>
        <p:nvPicPr>
          <p:cNvPr id="180227" name="Picture 3" descr="C:\admin\figures &amp; drawings\presentations\MAGNETDEMO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5538" y="449955"/>
            <a:ext cx="519747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 descr="C:\admin\figures &amp; drawings\presentations\MAGNETDEMO3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4204" y="792855"/>
            <a:ext cx="5300663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9279" y="4172101"/>
            <a:ext cx="3644721" cy="28169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729" y="4191464"/>
            <a:ext cx="3622144" cy="279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33538" y="670618"/>
            <a:ext cx="2211387" cy="3473450"/>
            <a:chOff x="959" y="547"/>
            <a:chExt cx="1393" cy="2188"/>
          </a:xfrm>
        </p:grpSpPr>
        <p:sp>
          <p:nvSpPr>
            <p:cNvPr id="56330" name="Text Box 8"/>
            <p:cNvSpPr txBox="1">
              <a:spLocks noChangeArrowheads="1"/>
            </p:cNvSpPr>
            <p:nvPr/>
          </p:nvSpPr>
          <p:spPr bwMode="auto">
            <a:xfrm rot="-5400000">
              <a:off x="-10" y="1516"/>
              <a:ext cx="21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b="1"/>
                <a:t>ratio of precession frequencies</a:t>
              </a:r>
            </a:p>
          </p:txBody>
        </p:sp>
        <p:sp>
          <p:nvSpPr>
            <p:cNvPr id="56331" name="Line 9"/>
            <p:cNvSpPr>
              <a:spLocks noChangeShapeType="1"/>
            </p:cNvSpPr>
            <p:nvPr/>
          </p:nvSpPr>
          <p:spPr bwMode="auto">
            <a:xfrm>
              <a:off x="1200" y="912"/>
              <a:ext cx="1152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6328" name="Rectangle 11"/>
          <p:cNvSpPr>
            <a:spLocks noChangeArrowheads="1"/>
          </p:cNvSpPr>
          <p:nvPr/>
        </p:nvSpPr>
        <p:spPr bwMode="auto">
          <a:xfrm>
            <a:off x="1676400" y="392805"/>
            <a:ext cx="5410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6329" name="Rectangle 10"/>
          <p:cNvSpPr>
            <a:spLocks noChangeArrowheads="1"/>
          </p:cNvSpPr>
          <p:nvPr/>
        </p:nvSpPr>
        <p:spPr bwMode="auto">
          <a:xfrm>
            <a:off x="112728" y="75907"/>
            <a:ext cx="8825209" cy="39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Aft>
                <a:spcPct val="70000"/>
              </a:spcAft>
            </a:pPr>
            <a:r>
              <a:rPr lang="de-DE" sz="2600" baseline="30000" dirty="0"/>
              <a:t>199</a:t>
            </a:r>
            <a:r>
              <a:rPr lang="de-DE" sz="2600" dirty="0"/>
              <a:t>Hg co-magnetometer for correction of magnetic field drifts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31107" y="528034"/>
            <a:ext cx="1631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</a:t>
            </a:r>
          </a:p>
          <a:p>
            <a:r>
              <a:rPr lang="en-GB" dirty="0" smtClean="0"/>
              <a:t>M. v. d. </a:t>
            </a:r>
            <a:r>
              <a:rPr lang="en-GB" dirty="0" err="1" smtClean="0"/>
              <a:t>Grinten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04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2046725" y="1194322"/>
            <a:ext cx="4985660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/>
              <a:t>|</a:t>
            </a:r>
            <a:r>
              <a:rPr lang="en-GB" sz="2800" b="1" i="1" dirty="0" err="1" smtClean="0"/>
              <a:t>d</a:t>
            </a:r>
            <a:r>
              <a:rPr lang="en-GB" sz="2800" b="1" baseline="-25000" dirty="0" err="1" smtClean="0"/>
              <a:t>n</a:t>
            </a:r>
            <a:r>
              <a:rPr lang="en-GB" sz="2800" b="1" dirty="0" smtClean="0"/>
              <a:t>| </a:t>
            </a:r>
            <a:r>
              <a:rPr lang="en-GB" sz="2800" b="1" dirty="0"/>
              <a:t>&lt;  2.9 </a:t>
            </a:r>
            <a:r>
              <a:rPr lang="en-GB" sz="2800" b="1" dirty="0">
                <a:sym typeface="Symbol" pitchFamily="18" charset="2"/>
              </a:rPr>
              <a:t> </a:t>
            </a:r>
            <a:r>
              <a:rPr lang="en-GB" sz="2800" b="1" dirty="0"/>
              <a:t>10</a:t>
            </a:r>
            <a:r>
              <a:rPr lang="en-GB" sz="2800" b="1" baseline="30000" dirty="0"/>
              <a:t>-26</a:t>
            </a:r>
            <a:r>
              <a:rPr lang="en-GB" sz="2800" b="1" dirty="0"/>
              <a:t> e cm  </a:t>
            </a:r>
            <a:r>
              <a:rPr lang="en-GB" sz="2800" dirty="0"/>
              <a:t>(90% CL)</a:t>
            </a: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688834" y="138452"/>
            <a:ext cx="7799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3600" dirty="0" smtClean="0">
                <a:latin typeface="+mj-lt"/>
              </a:rPr>
              <a:t>Best result so far</a:t>
            </a:r>
            <a:r>
              <a:rPr lang="de-DE" sz="3600" dirty="0">
                <a:latin typeface="+mj-lt"/>
              </a:rPr>
              <a:t> </a:t>
            </a:r>
            <a:r>
              <a:rPr lang="de-DE" sz="3600" dirty="0" smtClean="0">
                <a:latin typeface="+mj-lt"/>
              </a:rPr>
              <a:t>(RAL / Sussex </a:t>
            </a:r>
            <a:r>
              <a:rPr lang="de-DE" sz="3600" dirty="0">
                <a:latin typeface="+mj-lt"/>
              </a:rPr>
              <a:t>/</a:t>
            </a:r>
            <a:r>
              <a:rPr lang="de-DE" sz="3600" dirty="0" smtClean="0">
                <a:latin typeface="+mj-lt"/>
              </a:rPr>
              <a:t> </a:t>
            </a:r>
            <a:r>
              <a:rPr lang="de-DE" sz="3600" dirty="0">
                <a:latin typeface="+mj-lt"/>
              </a:rPr>
              <a:t>ILL)</a:t>
            </a:r>
          </a:p>
        </p:txBody>
      </p:sp>
      <p:sp>
        <p:nvSpPr>
          <p:cNvPr id="47109" name="Text Box 8"/>
          <p:cNvSpPr txBox="1">
            <a:spLocks noChangeArrowheads="1"/>
          </p:cNvSpPr>
          <p:nvPr/>
        </p:nvSpPr>
        <p:spPr bwMode="auto">
          <a:xfrm>
            <a:off x="1755503" y="2461473"/>
            <a:ext cx="5729197" cy="10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sz="2800" dirty="0">
                <a:solidFill>
                  <a:srgbClr val="CC0000"/>
                </a:solidFill>
              </a:rPr>
              <a:t>  10</a:t>
            </a:r>
            <a:r>
              <a:rPr lang="de-DE" sz="2800" baseline="30000" dirty="0">
                <a:solidFill>
                  <a:srgbClr val="CC0000"/>
                </a:solidFill>
              </a:rPr>
              <a:t>-22</a:t>
            </a:r>
            <a:r>
              <a:rPr lang="de-DE" sz="2800" dirty="0">
                <a:solidFill>
                  <a:srgbClr val="CC0000"/>
                </a:solidFill>
              </a:rPr>
              <a:t> eV spin-dependent interaction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2800" dirty="0">
                <a:solidFill>
                  <a:srgbClr val="CC0000"/>
                </a:solidFill>
              </a:rPr>
              <a:t>  one spin precession per half year</a:t>
            </a:r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2460058" y="1869391"/>
            <a:ext cx="5084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C.A. Baker et al., </a:t>
            </a:r>
            <a:r>
              <a:rPr lang="en-GB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PRL </a:t>
            </a:r>
            <a:r>
              <a:rPr lang="en-GB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63</a:t>
            </a:r>
            <a:r>
              <a:rPr lang="en-GB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(2006) 131801</a:t>
            </a:r>
          </a:p>
        </p:txBody>
      </p:sp>
      <p:pic>
        <p:nvPicPr>
          <p:cNvPr id="47111" name="Picture 2"/>
          <p:cNvPicPr>
            <a:picLocks noChangeAspect="1" noChangeArrowheads="1"/>
          </p:cNvPicPr>
          <p:nvPr/>
        </p:nvPicPr>
        <p:blipFill>
          <a:blip r:embed="rId2" cstate="print"/>
          <a:srcRect l="10963" t="29613" r="11440" b="21201"/>
          <a:stretch>
            <a:fillRect/>
          </a:stretch>
        </p:blipFill>
        <p:spPr bwMode="auto">
          <a:xfrm>
            <a:off x="2839870" y="3744128"/>
            <a:ext cx="3573808" cy="307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0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152400" y="2735263"/>
          <a:ext cx="8991600" cy="500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1" name="Photo Editor Photo" r:id="rId3" imgW="13533333" imgH="7535327" progId="">
                  <p:embed/>
                </p:oleObj>
              </mc:Choice>
              <mc:Fallback>
                <p:oleObj name="Photo Editor Photo" r:id="rId3" imgW="13533333" imgH="753532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735263"/>
                        <a:ext cx="8991600" cy="500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019800" y="5775325"/>
            <a:ext cx="307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Superthermal UCN source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V="1">
            <a:off x="7696200" y="5241925"/>
            <a:ext cx="228600" cy="533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460750" y="6230938"/>
            <a:ext cx="1357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Storage cells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 flipV="1">
            <a:off x="3733800" y="5410200"/>
            <a:ext cx="304800" cy="838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2514600" y="3870325"/>
            <a:ext cx="9871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HV stack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H="1">
            <a:off x="1752600" y="4114800"/>
            <a:ext cx="762000" cy="228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3276600" y="3336925"/>
            <a:ext cx="2668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Superconducting Pb shield</a:t>
            </a: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H="1">
            <a:off x="3657600" y="3733800"/>
            <a:ext cx="609600" cy="1219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280545" y="76200"/>
            <a:ext cx="3958521" cy="186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3200" dirty="0" smtClean="0">
                <a:latin typeface="+mj-lt"/>
              </a:rPr>
              <a:t>Follow-up </a:t>
            </a:r>
            <a:r>
              <a:rPr lang="de-DE" sz="3200" dirty="0">
                <a:latin typeface="+mj-lt"/>
              </a:rPr>
              <a:t>experiment:</a:t>
            </a:r>
          </a:p>
          <a:p>
            <a:pPr algn="ctr">
              <a:lnSpc>
                <a:spcPct val="120000"/>
              </a:lnSpc>
            </a:pPr>
            <a:r>
              <a:rPr lang="de-DE" sz="3200" dirty="0" smtClean="0"/>
              <a:t>Cryo-EDM</a:t>
            </a:r>
            <a:endParaRPr lang="de-DE" sz="3200" dirty="0"/>
          </a:p>
          <a:p>
            <a:pPr algn="ctr">
              <a:lnSpc>
                <a:spcPct val="150000"/>
              </a:lnSpc>
            </a:pPr>
            <a:r>
              <a:rPr lang="de-DE" dirty="0"/>
              <a:t>(Rutherford – Sussex –</a:t>
            </a:r>
          </a:p>
          <a:p>
            <a:pPr algn="ctr"/>
            <a:r>
              <a:rPr lang="de-DE" dirty="0"/>
              <a:t>   Kure – Oxford – ILL)</a:t>
            </a:r>
          </a:p>
        </p:txBody>
      </p:sp>
      <p:pic>
        <p:nvPicPr>
          <p:cNvPr id="16403" name="Picture 19" descr="C:\pics\H53\H53 by ILL fotographer\Img2005-12-06 1504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52400"/>
            <a:ext cx="4062413" cy="270192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746096" y="2259826"/>
            <a:ext cx="29710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200" dirty="0"/>
              <a:t>Accuracy </a:t>
            </a:r>
            <a:r>
              <a:rPr lang="de-DE" sz="2200" dirty="0" smtClean="0"/>
              <a:t>goal: </a:t>
            </a:r>
            <a:r>
              <a:rPr lang="de-DE" sz="2200" dirty="0">
                <a:sym typeface="Symbol" pitchFamily="18" charset="2"/>
              </a:rPr>
              <a:t>10</a:t>
            </a:r>
            <a:r>
              <a:rPr lang="de-DE" sz="2200" baseline="30000" dirty="0">
                <a:sym typeface="Symbol" pitchFamily="18" charset="2"/>
              </a:rPr>
              <a:t>-27</a:t>
            </a:r>
            <a:r>
              <a:rPr lang="de-DE" sz="2200" dirty="0">
                <a:sym typeface="Symbol" pitchFamily="18" charset="2"/>
              </a:rPr>
              <a:t> </a:t>
            </a:r>
            <a:r>
              <a:rPr lang="de-DE" sz="2200" dirty="0" smtClean="0">
                <a:sym typeface="Symbol" pitchFamily="18" charset="2"/>
              </a:rPr>
              <a:t>ecm</a:t>
            </a:r>
            <a:endParaRPr lang="de-DE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5758053" y="6471182"/>
            <a:ext cx="231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…discontinued in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47797" y="126024"/>
            <a:ext cx="79946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3200" dirty="0" smtClean="0">
                <a:latin typeface="+mj-lt"/>
              </a:rPr>
              <a:t>Double-chamber EDM experiment (PNPI-ILL)</a:t>
            </a:r>
            <a:endParaRPr lang="de-DE" sz="3200" dirty="0">
              <a:latin typeface="+mj-lt"/>
            </a:endParaRPr>
          </a:p>
        </p:txBody>
      </p:sp>
      <p:pic>
        <p:nvPicPr>
          <p:cNvPr id="6" name="Рисунок 1" descr="D:\work1\pnpi_2008c\talk\var1\Retro EDM September2008 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21" y="2995754"/>
            <a:ext cx="3230114" cy="371098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068" y="5862867"/>
            <a:ext cx="4732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Experiment currently on hold </a:t>
            </a:r>
          </a:p>
          <a:p>
            <a:r>
              <a:rPr lang="en-GB" sz="2400" dirty="0"/>
              <a:t>(</a:t>
            </a:r>
            <a:r>
              <a:rPr lang="en-GB" sz="2400" dirty="0" smtClean="0"/>
              <a:t>seismic reinforcements of platform)</a:t>
            </a:r>
            <a:endParaRPr lang="en-GB" sz="2400" dirty="0"/>
          </a:p>
        </p:txBody>
      </p:sp>
      <p:pic>
        <p:nvPicPr>
          <p:cNvPr id="8" name="Picture 2" descr="D:\fomin1\pnpi_2013b\talk_edm\var2\scheme.wm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r="3824"/>
          <a:stretch/>
        </p:blipFill>
        <p:spPr bwMode="auto">
          <a:xfrm>
            <a:off x="515081" y="970624"/>
            <a:ext cx="5622552" cy="278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1747" y="4576014"/>
            <a:ext cx="427873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/>
              <a:t>|</a:t>
            </a:r>
            <a:r>
              <a:rPr lang="en-GB" sz="2400" b="1" i="1" dirty="0" err="1" smtClean="0"/>
              <a:t>d</a:t>
            </a:r>
            <a:r>
              <a:rPr lang="en-GB" sz="2400" b="1" baseline="-25000" dirty="0" err="1" smtClean="0"/>
              <a:t>n</a:t>
            </a:r>
            <a:r>
              <a:rPr lang="en-GB" sz="2400" b="1" dirty="0" smtClean="0"/>
              <a:t>| </a:t>
            </a:r>
            <a:r>
              <a:rPr lang="en-GB" sz="2400" b="1" dirty="0"/>
              <a:t>&lt;  </a:t>
            </a:r>
            <a:r>
              <a:rPr lang="en-GB" sz="2400" b="1" dirty="0" smtClean="0"/>
              <a:t>5.5 </a:t>
            </a:r>
            <a:r>
              <a:rPr lang="en-GB" sz="2400" b="1" dirty="0">
                <a:sym typeface="Symbol" pitchFamily="18" charset="2"/>
              </a:rPr>
              <a:t> </a:t>
            </a:r>
            <a:r>
              <a:rPr lang="en-GB" sz="2400" b="1" dirty="0"/>
              <a:t>10</a:t>
            </a:r>
            <a:r>
              <a:rPr lang="en-GB" sz="2400" b="1" baseline="30000" dirty="0"/>
              <a:t>-26</a:t>
            </a:r>
            <a:r>
              <a:rPr lang="en-GB" sz="2400" b="1" dirty="0"/>
              <a:t> e cm  </a:t>
            </a:r>
            <a:r>
              <a:rPr lang="en-GB" sz="2400" dirty="0"/>
              <a:t>(90% CL)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36993" y="5071769"/>
            <a:ext cx="40734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 smtClean="0">
                <a:cs typeface="Arial" pitchFamily="34" charset="0"/>
              </a:rPr>
              <a:t>A. Serebrov </a:t>
            </a:r>
            <a:r>
              <a:rPr lang="de-DE" dirty="0">
                <a:cs typeface="Arial" pitchFamily="34" charset="0"/>
              </a:rPr>
              <a:t>et al., </a:t>
            </a:r>
            <a:r>
              <a:rPr lang="en-GB" dirty="0" smtClean="0">
                <a:solidFill>
                  <a:srgbClr val="0070C0"/>
                </a:solidFill>
                <a:cs typeface="Arial" pitchFamily="34" charset="0"/>
              </a:rPr>
              <a:t>JETP Lett. </a:t>
            </a:r>
            <a:r>
              <a:rPr lang="en-GB" b="1" dirty="0" smtClean="0">
                <a:solidFill>
                  <a:srgbClr val="0070C0"/>
                </a:solidFill>
                <a:cs typeface="Arial" pitchFamily="34" charset="0"/>
              </a:rPr>
              <a:t>99</a:t>
            </a:r>
            <a:r>
              <a:rPr lang="en-GB" dirty="0" smtClean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GB" dirty="0">
                <a:solidFill>
                  <a:srgbClr val="0070C0"/>
                </a:solidFill>
                <a:cs typeface="Arial" pitchFamily="34" charset="0"/>
              </a:rPr>
              <a:t>(</a:t>
            </a:r>
            <a:r>
              <a:rPr lang="en-GB" dirty="0" smtClean="0">
                <a:solidFill>
                  <a:srgbClr val="0070C0"/>
                </a:solidFill>
                <a:cs typeface="Arial" pitchFamily="34" charset="0"/>
              </a:rPr>
              <a:t>2014) 4</a:t>
            </a:r>
            <a:endParaRPr lang="en-GB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993" y="4111617"/>
            <a:ext cx="205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Intermediate result:</a:t>
            </a:r>
            <a:endParaRPr lang="en-GB" dirty="0"/>
          </a:p>
        </p:txBody>
      </p:sp>
      <p:sp>
        <p:nvSpPr>
          <p:cNvPr id="11" name="Textfeld 4"/>
          <p:cNvSpPr txBox="1"/>
          <p:nvPr/>
        </p:nvSpPr>
        <p:spPr>
          <a:xfrm>
            <a:off x="3236204" y="2118601"/>
            <a:ext cx="287531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E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cxnSp>
        <p:nvCxnSpPr>
          <p:cNvPr id="12" name="Gerade Verbindung mit Pfeil 21"/>
          <p:cNvCxnSpPr/>
          <p:nvPr/>
        </p:nvCxnSpPr>
        <p:spPr>
          <a:xfrm>
            <a:off x="2734310" y="2420770"/>
            <a:ext cx="8890" cy="215386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21"/>
          <p:cNvCxnSpPr/>
          <p:nvPr/>
        </p:nvCxnSpPr>
        <p:spPr>
          <a:xfrm>
            <a:off x="2712541" y="2068228"/>
            <a:ext cx="8890" cy="215386"/>
          </a:xfrm>
          <a:prstGeom prst="straightConnector1">
            <a:avLst/>
          </a:prstGeom>
          <a:ln w="31750"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21"/>
          <p:cNvCxnSpPr/>
          <p:nvPr/>
        </p:nvCxnSpPr>
        <p:spPr>
          <a:xfrm>
            <a:off x="2903578" y="2078959"/>
            <a:ext cx="8890" cy="215386"/>
          </a:xfrm>
          <a:prstGeom prst="straightConnector1">
            <a:avLst/>
          </a:prstGeom>
          <a:ln w="31750"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1"/>
          <p:cNvCxnSpPr/>
          <p:nvPr/>
        </p:nvCxnSpPr>
        <p:spPr>
          <a:xfrm>
            <a:off x="3071005" y="2078959"/>
            <a:ext cx="8890" cy="215386"/>
          </a:xfrm>
          <a:prstGeom prst="straightConnector1">
            <a:avLst/>
          </a:prstGeom>
          <a:ln w="31750"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2555845" y="2078959"/>
            <a:ext cx="8890" cy="215386"/>
          </a:xfrm>
          <a:prstGeom prst="straightConnector1">
            <a:avLst/>
          </a:prstGeom>
          <a:ln w="31750"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1"/>
          <p:cNvCxnSpPr/>
          <p:nvPr/>
        </p:nvCxnSpPr>
        <p:spPr>
          <a:xfrm>
            <a:off x="2388422" y="2078959"/>
            <a:ext cx="8890" cy="215386"/>
          </a:xfrm>
          <a:prstGeom prst="straightConnector1">
            <a:avLst/>
          </a:prstGeom>
          <a:ln w="31750"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1"/>
          <p:cNvCxnSpPr/>
          <p:nvPr/>
        </p:nvCxnSpPr>
        <p:spPr>
          <a:xfrm>
            <a:off x="2912468" y="2418622"/>
            <a:ext cx="8890" cy="215386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1"/>
          <p:cNvCxnSpPr/>
          <p:nvPr/>
        </p:nvCxnSpPr>
        <p:spPr>
          <a:xfrm>
            <a:off x="3079895" y="2418622"/>
            <a:ext cx="8890" cy="215386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1"/>
          <p:cNvCxnSpPr/>
          <p:nvPr/>
        </p:nvCxnSpPr>
        <p:spPr>
          <a:xfrm>
            <a:off x="2551857" y="2418622"/>
            <a:ext cx="8890" cy="215386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1"/>
          <p:cNvCxnSpPr/>
          <p:nvPr/>
        </p:nvCxnSpPr>
        <p:spPr>
          <a:xfrm>
            <a:off x="2384429" y="2418622"/>
            <a:ext cx="8890" cy="215386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2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134" y="365126"/>
            <a:ext cx="7886700" cy="1325563"/>
          </a:xfrm>
        </p:spPr>
        <p:txBody>
          <a:bodyPr/>
          <a:lstStyle/>
          <a:p>
            <a:r>
              <a:rPr lang="en-GB" dirty="0" smtClean="0"/>
              <a:t>Topics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763" y="2327902"/>
            <a:ext cx="8335046" cy="3681012"/>
          </a:xfrm>
        </p:spPr>
        <p:txBody>
          <a:bodyPr>
            <a:normAutofit lnSpcReduction="10000"/>
          </a:bodyPr>
          <a:lstStyle/>
          <a:p>
            <a:pPr>
              <a:spcAft>
                <a:spcPts val="2400"/>
              </a:spcAft>
            </a:pPr>
            <a:r>
              <a:rPr lang="en-GB" dirty="0" smtClean="0"/>
              <a:t> The impossible particle and its basic properties</a:t>
            </a:r>
          </a:p>
          <a:p>
            <a:pPr>
              <a:spcAft>
                <a:spcPts val="2400"/>
              </a:spcAft>
            </a:pPr>
            <a:r>
              <a:rPr lang="en-GB" dirty="0" smtClean="0"/>
              <a:t> Search for an electric dipole moment of the </a:t>
            </a:r>
            <a:r>
              <a:rPr lang="en-GB" dirty="0"/>
              <a:t>neutron</a:t>
            </a:r>
          </a:p>
          <a:p>
            <a:pPr>
              <a:spcAft>
                <a:spcPts val="2400"/>
              </a:spcAft>
            </a:pPr>
            <a:r>
              <a:rPr lang="en-GB" dirty="0" smtClean="0"/>
              <a:t> Short-range </a:t>
            </a:r>
            <a:r>
              <a:rPr lang="en-GB" dirty="0"/>
              <a:t>gravity</a:t>
            </a:r>
          </a:p>
          <a:p>
            <a:pPr>
              <a:spcAft>
                <a:spcPts val="2400"/>
              </a:spcAft>
            </a:pPr>
            <a:r>
              <a:rPr lang="en-GB" dirty="0" smtClean="0"/>
              <a:t> Measurements </a:t>
            </a:r>
            <a:r>
              <a:rPr lang="en-GB" dirty="0"/>
              <a:t>of the neutron </a:t>
            </a:r>
            <a:r>
              <a:rPr lang="en-GB" dirty="0" smtClean="0"/>
              <a:t>lifetime</a:t>
            </a:r>
          </a:p>
          <a:p>
            <a:pPr>
              <a:spcAft>
                <a:spcPts val="2400"/>
              </a:spcAft>
            </a:pPr>
            <a:r>
              <a:rPr lang="en-GB" dirty="0" smtClean="0"/>
              <a:t> Production of </a:t>
            </a:r>
            <a:r>
              <a:rPr lang="en-GB" dirty="0" err="1" smtClean="0"/>
              <a:t>ultracold</a:t>
            </a:r>
            <a:r>
              <a:rPr lang="en-GB" dirty="0" smtClean="0"/>
              <a:t> neutrons</a:t>
            </a:r>
          </a:p>
        </p:txBody>
      </p:sp>
    </p:spTree>
    <p:extLst>
      <p:ext uri="{BB962C8B-B14F-4D97-AF65-F5344CB8AC3E}">
        <p14:creationId xmlns:p14="http://schemas.microsoft.com/office/powerpoint/2010/main" val="21410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0" y="4822908"/>
            <a:ext cx="4593846" cy="166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44513" y="3379788"/>
          <a:ext cx="3921125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2" name="Equation" r:id="rId4" imgW="1866600" imgH="393480" progId="Equation.3">
                  <p:embed/>
                </p:oleObj>
              </mc:Choice>
              <mc:Fallback>
                <p:oleObj name="Equation" r:id="rId4" imgW="1866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3379788"/>
                        <a:ext cx="3921125" cy="82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8786" y="2519660"/>
            <a:ext cx="4598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Modification of gravity </a:t>
            </a:r>
          </a:p>
          <a:p>
            <a:r>
              <a:rPr lang="en-GB" dirty="0" smtClean="0"/>
              <a:t>with </a:t>
            </a:r>
            <a:r>
              <a:rPr lang="en-GB" i="1" dirty="0" smtClean="0"/>
              <a:t>n</a:t>
            </a:r>
            <a:r>
              <a:rPr lang="en-GB" dirty="0" smtClean="0"/>
              <a:t> additional dimensions at distances </a:t>
            </a:r>
            <a:r>
              <a:rPr lang="en-GB" i="1" dirty="0" smtClean="0"/>
              <a:t>r</a:t>
            </a:r>
            <a:r>
              <a:rPr lang="en-GB" dirty="0" smtClean="0"/>
              <a:t> &lt; </a:t>
            </a:r>
            <a:r>
              <a:rPr lang="en-GB" i="1" dirty="0" smtClean="0"/>
              <a:t>R</a:t>
            </a:r>
            <a:r>
              <a:rPr lang="en-GB" dirty="0" smtClean="0"/>
              <a:t>:</a:t>
            </a:r>
            <a:endParaRPr lang="en-GB" dirty="0"/>
          </a:p>
        </p:txBody>
      </p:sp>
      <p:pic>
        <p:nvPicPr>
          <p:cNvPr id="17414" name="Picture 6" descr="See original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48" y="235086"/>
            <a:ext cx="2023854" cy="208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0092" y="29268"/>
            <a:ext cx="65171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6000" dirty="0" smtClean="0">
                <a:latin typeface="+mj-lt"/>
              </a:rPr>
              <a:t>Short-range gravity</a:t>
            </a:r>
            <a:endParaRPr lang="de-DE" sz="6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49" y="1310184"/>
            <a:ext cx="5838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Small extra-dimensions:</a:t>
            </a:r>
          </a:p>
          <a:p>
            <a:r>
              <a:rPr lang="en-GB" sz="2400" dirty="0"/>
              <a:t>E</a:t>
            </a:r>
            <a:r>
              <a:rPr lang="en-GB" sz="2400" dirty="0" smtClean="0"/>
              <a:t>xplanation why gravity is such a weak force?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958317" y="2519660"/>
            <a:ext cx="243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New spectroscopic tool: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288" y="2926703"/>
            <a:ext cx="3938712" cy="387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1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28222" y="86936"/>
            <a:ext cx="814607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4400" dirty="0" smtClean="0">
                <a:latin typeface="+mj-lt"/>
              </a:rPr>
              <a:t>First observations (2002)</a:t>
            </a:r>
            <a:endParaRPr lang="de-DE" sz="4400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8540" y="1520686"/>
            <a:ext cx="8220147" cy="5337313"/>
            <a:chOff x="158540" y="991672"/>
            <a:chExt cx="8779398" cy="58663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063" y="991672"/>
              <a:ext cx="8726385" cy="585271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54569" y="6349285"/>
              <a:ext cx="5383369" cy="508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8540" y="2980553"/>
              <a:ext cx="3396030" cy="445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572762" y="3022778"/>
              <a:ext cx="5359686" cy="2985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682232" y="6457302"/>
            <a:ext cx="45408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Nesvizhevsky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alt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alt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415</a:t>
            </a:r>
            <a:r>
              <a:rPr lang="en-US" alt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2002) 299</a:t>
            </a:r>
            <a:endParaRPr lang="en-GB" altLang="en-US" sz="1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31436" y="883373"/>
            <a:ext cx="5638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Proposal:   </a:t>
            </a:r>
            <a:r>
              <a:rPr lang="en-US" alt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Luschikov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Frank, </a:t>
            </a:r>
            <a:r>
              <a:rPr lang="en-US" alt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JETP Lett </a:t>
            </a:r>
            <a:r>
              <a:rPr lang="en-US" alt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alt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(1978) 559</a:t>
            </a:r>
            <a:endParaRPr lang="en-GB" altLang="en-US" sz="1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2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1" y="64872"/>
            <a:ext cx="7886700" cy="117290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Rabi-type spectroscopy of gravity</a:t>
            </a:r>
            <a:br>
              <a:rPr lang="en-GB" dirty="0" smtClean="0"/>
            </a:br>
            <a:r>
              <a:rPr lang="en-GB" sz="3200" i="1" dirty="0" err="1" smtClean="0"/>
              <a:t>q</a:t>
            </a:r>
            <a:r>
              <a:rPr lang="en-GB" sz="3200" dirty="0" err="1" smtClean="0"/>
              <a:t>Bounce</a:t>
            </a:r>
            <a:r>
              <a:rPr lang="en-GB" sz="3200" dirty="0" smtClean="0"/>
              <a:t> collaboration (H. Abele, T. </a:t>
            </a:r>
            <a:r>
              <a:rPr lang="en-GB" sz="3200" dirty="0" err="1" smtClean="0"/>
              <a:t>Jenke</a:t>
            </a:r>
            <a:r>
              <a:rPr lang="en-GB" sz="3200" dirty="0" smtClean="0"/>
              <a:t>…)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26" y="1580420"/>
            <a:ext cx="8028019" cy="51930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6338" y="1558322"/>
            <a:ext cx="341194" cy="44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342258" y="4781473"/>
            <a:ext cx="341194" cy="44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23524" r="18091" b="46951"/>
          <a:stretch/>
        </p:blipFill>
        <p:spPr bwMode="auto">
          <a:xfrm>
            <a:off x="668737" y="5396338"/>
            <a:ext cx="3827489" cy="103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7455" y="5296202"/>
            <a:ext cx="376547" cy="1241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5228" t="315" r="1116" b="74793"/>
          <a:stretch/>
        </p:blipFill>
        <p:spPr>
          <a:xfrm>
            <a:off x="7932252" y="36000"/>
            <a:ext cx="1188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4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44" y="26427"/>
            <a:ext cx="7886700" cy="797357"/>
          </a:xfrm>
        </p:spPr>
        <p:txBody>
          <a:bodyPr>
            <a:normAutofit/>
          </a:bodyPr>
          <a:lstStyle/>
          <a:p>
            <a:r>
              <a:rPr lang="en-GB" dirty="0" smtClean="0"/>
              <a:t>Latest results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25168" r="18091" b="47661"/>
          <a:stretch/>
        </p:blipFill>
        <p:spPr bwMode="auto">
          <a:xfrm>
            <a:off x="4822703" y="112372"/>
            <a:ext cx="4107113" cy="102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01627" y="878491"/>
            <a:ext cx="41803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Cronenberg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alt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ArXiv:1512.09134 </a:t>
            </a:r>
            <a:r>
              <a:rPr lang="en-US" altLang="en-US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2015)</a:t>
            </a:r>
            <a:endParaRPr lang="en-GB" altLang="en-US" sz="1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400" y="4495896"/>
            <a:ext cx="2011319" cy="700475"/>
            <a:chOff x="454037" y="5561811"/>
            <a:chExt cx="3808126" cy="12050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037" y="5561811"/>
              <a:ext cx="3808126" cy="5715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037" y="6220764"/>
              <a:ext cx="3757351" cy="5461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66" y="1621825"/>
            <a:ext cx="7680724" cy="2545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301" y="4509597"/>
            <a:ext cx="3394512" cy="2360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443" y="5830019"/>
            <a:ext cx="3242413" cy="7070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9725" y="301942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 </a:t>
            </a:r>
            <a:r>
              <a:rPr lang="en-GB" dirty="0" smtClean="0">
                <a:solidFill>
                  <a:srgbClr val="FF0000"/>
                </a:solidFill>
                <a:sym typeface="Symbol" panose="05050102010706020507" pitchFamily="18" charset="2"/>
              </a:rPr>
              <a:t> 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8795" y="310884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 </a:t>
            </a:r>
            <a:r>
              <a:rPr lang="en-GB" dirty="0" smtClean="0">
                <a:solidFill>
                  <a:srgbClr val="FF0000"/>
                </a:solidFill>
                <a:sym typeface="Symbol" panose="05050102010706020507" pitchFamily="18" charset="2"/>
              </a:rPr>
              <a:t> 4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33" y="118815"/>
            <a:ext cx="4832967" cy="109086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Ramsey spectrometer</a:t>
            </a:r>
            <a:br>
              <a:rPr lang="en-GB" sz="4000" dirty="0" smtClean="0"/>
            </a:br>
            <a:r>
              <a:rPr lang="en-GB" sz="4000" dirty="0" smtClean="0"/>
              <a:t>   for gravity states</a:t>
            </a:r>
            <a:endParaRPr lang="en-GB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0" y="4031297"/>
            <a:ext cx="8079481" cy="273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84325" y="1446969"/>
            <a:ext cx="4646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+mn-lt"/>
                <a:cs typeface="Arial" panose="020B0604020202020204" pitchFamily="34" charset="0"/>
              </a:rPr>
              <a:t>H. Abele et al., </a:t>
            </a:r>
            <a:r>
              <a:rPr lang="en-US" altLang="en-US" sz="1800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Phys. Rev. D </a:t>
            </a:r>
            <a:r>
              <a:rPr lang="en-US" altLang="en-US" sz="1800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81</a:t>
            </a:r>
            <a:r>
              <a:rPr lang="en-US" altLang="en-US" sz="1800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(2010) 065019</a:t>
            </a:r>
            <a:endParaRPr lang="en-GB" altLang="en-US" sz="1800" dirty="0">
              <a:solidFill>
                <a:srgbClr val="0000CC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2830" y="159686"/>
            <a:ext cx="3206169" cy="335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4010" y="2433367"/>
            <a:ext cx="4982005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 smtClean="0"/>
              <a:t>Advantages: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Long flight path </a:t>
            </a:r>
            <a:r>
              <a:rPr lang="en-GB" sz="2000" dirty="0" smtClean="0">
                <a:sym typeface="Symbol" panose="05050102010706020507" pitchFamily="18" charset="2"/>
              </a:rPr>
              <a:t> smaller uncertainty </a:t>
            </a:r>
            <a:r>
              <a:rPr lang="en-GB" sz="2000" i="1" dirty="0" smtClean="0">
                <a:sym typeface="Symbol" panose="05050102010706020507" pitchFamily="18" charset="2"/>
              </a:rPr>
              <a:t>E</a:t>
            </a:r>
            <a:endParaRPr lang="en-GB" sz="20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static central mirror for free state evolution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324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746"/>
            <a:ext cx="9144000" cy="60732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4775" y="0"/>
            <a:ext cx="8633442" cy="700335"/>
          </a:xfrm>
        </p:spPr>
        <p:txBody>
          <a:bodyPr>
            <a:normAutofit/>
          </a:bodyPr>
          <a:lstStyle/>
          <a:p>
            <a:r>
              <a:rPr lang="en-GB" sz="4000" dirty="0"/>
              <a:t>T</a:t>
            </a:r>
            <a:r>
              <a:rPr lang="en-GB" sz="4000" dirty="0" smtClean="0"/>
              <a:t>eam of happy experimentalists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7080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37" y="14405"/>
            <a:ext cx="7962614" cy="72662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Quantum bouncing ball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91" r="36974" b="67613"/>
          <a:stretch/>
        </p:blipFill>
        <p:spPr>
          <a:xfrm>
            <a:off x="3634810" y="921160"/>
            <a:ext cx="5225692" cy="1568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12078" r="8852" b="11857"/>
          <a:stretch/>
        </p:blipFill>
        <p:spPr>
          <a:xfrm>
            <a:off x="620009" y="2460058"/>
            <a:ext cx="7495856" cy="436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2"/>
          <p:cNvSpPr txBox="1">
            <a:spLocks/>
          </p:cNvSpPr>
          <p:nvPr/>
        </p:nvSpPr>
        <p:spPr>
          <a:xfrm>
            <a:off x="90495" y="161607"/>
            <a:ext cx="6245910" cy="12416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Experimental</a:t>
            </a:r>
            <a:r>
              <a:rPr lang="fr-FR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realization</a:t>
            </a:r>
            <a:r>
              <a:rPr lang="fr-FR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</a:p>
          <a:p>
            <a:pPr marL="0" indent="0">
              <a:buNone/>
            </a:pPr>
            <a:r>
              <a:rPr lang="fr-FR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Quantum </a:t>
            </a:r>
            <a:r>
              <a:rPr lang="fr-FR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Bouncing</a:t>
            </a:r>
            <a:r>
              <a:rPr lang="fr-FR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Ball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717099" y="3948029"/>
            <a:ext cx="3449180" cy="197424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726756" y="3875020"/>
            <a:ext cx="3447026" cy="197254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519885" y="3865724"/>
            <a:ext cx="3465532" cy="198360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335027" y="3886773"/>
            <a:ext cx="3434625" cy="1965914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210493" y="5134630"/>
            <a:ext cx="1188268" cy="133086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Rechteck 12"/>
          <p:cNvSpPr/>
          <p:nvPr/>
        </p:nvSpPr>
        <p:spPr>
          <a:xfrm>
            <a:off x="1404418" y="6119194"/>
            <a:ext cx="7548414" cy="34516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Rechteck 15"/>
          <p:cNvSpPr/>
          <p:nvPr/>
        </p:nvSpPr>
        <p:spPr>
          <a:xfrm>
            <a:off x="202572" y="3403154"/>
            <a:ext cx="1188268" cy="67108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TextBox 4"/>
          <p:cNvSpPr txBox="1"/>
          <p:nvPr/>
        </p:nvSpPr>
        <p:spPr>
          <a:xfrm rot="20633491">
            <a:off x="1886452" y="3677119"/>
            <a:ext cx="2665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de-DE" sz="1600" dirty="0">
                <a:solidFill>
                  <a:srgbClr val="C00000"/>
                </a:solidFill>
                <a:latin typeface="Calibri"/>
              </a:rPr>
              <a:t>Preliminary, to be published...</a:t>
            </a:r>
            <a:endParaRPr lang="en-GB" sz="1600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12078" r="8852" b="11857"/>
          <a:stretch/>
        </p:blipFill>
        <p:spPr>
          <a:xfrm>
            <a:off x="4676084" y="169564"/>
            <a:ext cx="4276908" cy="24925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495" y="2180811"/>
            <a:ext cx="517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PhD thesis of Martin </a:t>
            </a:r>
            <a:r>
              <a:rPr lang="en-GB" dirty="0" err="1" smtClean="0"/>
              <a:t>Thalhammer</a:t>
            </a:r>
            <a:r>
              <a:rPr lang="en-GB" dirty="0" smtClean="0"/>
              <a:t>, TU Vienna and ILL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15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598" y="9624"/>
            <a:ext cx="39884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3600" dirty="0" smtClean="0">
                <a:latin typeface="+mj-lt"/>
              </a:rPr>
              <a:t>(Ultra)cold neutron </a:t>
            </a:r>
          </a:p>
          <a:p>
            <a:pPr algn="l">
              <a:defRPr/>
            </a:pPr>
            <a:r>
              <a:rPr lang="de-DE" sz="3600" dirty="0" smtClean="0">
                <a:latin typeface="+mj-lt"/>
              </a:rPr>
              <a:t>production at ILL</a:t>
            </a:r>
            <a:endParaRPr lang="de-DE" sz="3600" dirty="0">
              <a:latin typeface="+mj-lt"/>
            </a:endParaRPr>
          </a:p>
        </p:txBody>
      </p:sp>
      <p:pic>
        <p:nvPicPr>
          <p:cNvPr id="12293" name="Picture 5" descr="reactor_150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3954" y="677863"/>
            <a:ext cx="3344008" cy="61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470516" y="6184901"/>
            <a:ext cx="1255152" cy="24622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latin typeface="Comic Sans MS" pitchFamily="66" charset="0"/>
              </a:rPr>
              <a:t>reactor core</a:t>
            </a: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5757497" y="6278564"/>
            <a:ext cx="759069" cy="46037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262196" y="5458287"/>
            <a:ext cx="1512167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GB" sz="2000" b="1" dirty="0">
                <a:latin typeface="Comic Sans MS" pitchFamily="66" charset="0"/>
              </a:rPr>
              <a:t>cold </a:t>
            </a:r>
            <a:r>
              <a:rPr lang="en-GB" sz="2000" b="1" dirty="0" smtClean="0">
                <a:latin typeface="Comic Sans MS" pitchFamily="66" charset="0"/>
              </a:rPr>
              <a:t>source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5738446" y="5653088"/>
            <a:ext cx="1009650" cy="50165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4958489" y="4800600"/>
            <a:ext cx="743793" cy="49244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 dirty="0">
                <a:latin typeface="Comic Sans MS" pitchFamily="66" charset="0"/>
              </a:rPr>
              <a:t>v</a:t>
            </a:r>
            <a:r>
              <a:rPr lang="en-GB" sz="1600" b="1" dirty="0" smtClean="0">
                <a:latin typeface="Comic Sans MS" pitchFamily="66" charset="0"/>
              </a:rPr>
              <a:t>ertical</a:t>
            </a:r>
            <a:endParaRPr lang="en-GB" sz="1600" b="1" dirty="0">
              <a:latin typeface="Comic Sans MS" pitchFamily="66" charset="0"/>
            </a:endParaRPr>
          </a:p>
          <a:p>
            <a:r>
              <a:rPr lang="en-GB" sz="1600" b="1" dirty="0" smtClean="0">
                <a:latin typeface="Comic Sans MS" pitchFamily="66" charset="0"/>
              </a:rPr>
              <a:t> guide</a:t>
            </a:r>
            <a:endParaRPr lang="en-GB" sz="1600" b="1" dirty="0">
              <a:latin typeface="Comic Sans MS" pitchFamily="66" charset="0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 flipV="1">
            <a:off x="5747239" y="5184776"/>
            <a:ext cx="999392" cy="358775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5538506" y="859808"/>
            <a:ext cx="2110020" cy="86177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b="1" dirty="0">
                <a:latin typeface="Comic Sans MS" pitchFamily="66" charset="0"/>
              </a:rPr>
              <a:t>Neutron turbine</a:t>
            </a:r>
          </a:p>
          <a:p>
            <a:pPr algn="ctr"/>
            <a:r>
              <a:rPr lang="en-GB" b="1" dirty="0">
                <a:latin typeface="Comic Sans MS" pitchFamily="66" charset="0"/>
              </a:rPr>
              <a:t>A. </a:t>
            </a:r>
            <a:r>
              <a:rPr lang="en-GB" b="1" dirty="0" err="1">
                <a:latin typeface="Comic Sans MS" pitchFamily="66" charset="0"/>
              </a:rPr>
              <a:t>Steyerl</a:t>
            </a:r>
            <a:r>
              <a:rPr lang="en-GB" b="1" dirty="0">
                <a:latin typeface="Comic Sans MS" pitchFamily="66" charset="0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Comic Sans MS" pitchFamily="66" charset="0"/>
              </a:rPr>
              <a:t>TUM</a:t>
            </a:r>
            <a:r>
              <a:rPr lang="en-GB" b="1" dirty="0" smtClean="0">
                <a:latin typeface="Comic Sans MS" pitchFamily="66" charset="0"/>
              </a:rPr>
              <a:t>/ILL 1985</a:t>
            </a:r>
            <a:endParaRPr lang="en-GB" b="1" dirty="0">
              <a:latin typeface="Comic Sans MS" pitchFamily="66" charset="0"/>
            </a:endParaRPr>
          </a:p>
        </p:txBody>
      </p:sp>
      <p:pic>
        <p:nvPicPr>
          <p:cNvPr id="12302" name="Picture 4" descr="reac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0" y="3962221"/>
            <a:ext cx="3894867" cy="285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7608515" y="1126555"/>
            <a:ext cx="923925" cy="214312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812302" y="400864"/>
            <a:ext cx="1352436" cy="27699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~ 20 cm</a:t>
            </a:r>
            <a:r>
              <a:rPr lang="en-US" b="1" baseline="30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-3</a:t>
            </a:r>
            <a:endParaRPr lang="en-US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:\Franzi\Bilder\diffraktometer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4185" y="1283107"/>
            <a:ext cx="2675246" cy="267911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4559775" y="1124743"/>
            <a:ext cx="1008113" cy="576064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904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250"/>
            <a:ext cx="9144000" cy="538546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748" y="734462"/>
            <a:ext cx="83128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2800" dirty="0" smtClean="0">
                <a:solidFill>
                  <a:srgbClr val="CC0000"/>
                </a:solidFill>
              </a:rPr>
              <a:t>Neutron turbine             q-Bounce              Big GraviTrap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37731" y="1264882"/>
            <a:ext cx="259308" cy="2539388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357611" y="1264882"/>
            <a:ext cx="1390888" cy="150407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90866" y="39002"/>
            <a:ext cx="634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en-GB" sz="3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Instruments on “level D” at ILL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534770" y="1264882"/>
            <a:ext cx="431923" cy="1401045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0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579" y="206060"/>
            <a:ext cx="6428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… and Godfather created the neutron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634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35496" y="44624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de-DE" sz="3400" dirty="0" smtClean="0">
                <a:latin typeface="+mj-lt"/>
                <a:cs typeface="Calibri" pitchFamily="34" charset="0"/>
              </a:rPr>
              <a:t>The </a:t>
            </a:r>
            <a:r>
              <a:rPr lang="de-DE" sz="3400" dirty="0">
                <a:latin typeface="+mj-lt"/>
                <a:cs typeface="Calibri" pitchFamily="34" charset="0"/>
              </a:rPr>
              <a:t>neutron </a:t>
            </a:r>
            <a:r>
              <a:rPr lang="de-DE" sz="3400" dirty="0" smtClean="0">
                <a:latin typeface="+mj-lt"/>
                <a:cs typeface="Calibri" pitchFamily="34" charset="0"/>
              </a:rPr>
              <a:t>lifetime in Big </a:t>
            </a:r>
            <a:r>
              <a:rPr lang="de-DE" sz="3400" dirty="0">
                <a:latin typeface="+mj-lt"/>
                <a:cs typeface="Calibri" pitchFamily="34" charset="0"/>
              </a:rPr>
              <a:t>B</a:t>
            </a:r>
            <a:r>
              <a:rPr lang="de-DE" sz="3400" dirty="0" smtClean="0">
                <a:latin typeface="+mj-lt"/>
                <a:cs typeface="Calibri" pitchFamily="34" charset="0"/>
              </a:rPr>
              <a:t>ang Nucleosynthesis</a:t>
            </a:r>
            <a:endParaRPr lang="de-DE" sz="3400" dirty="0">
              <a:latin typeface="+mj-lt"/>
              <a:cs typeface="Calibri" pitchFamily="34" charset="0"/>
            </a:endParaRP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107950" y="1543517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897065" y="4967401"/>
            <a:ext cx="1954381" cy="17851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000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de-DE" sz="2000" b="1" dirty="0">
                <a:latin typeface="Calibri" pitchFamily="34" charset="0"/>
                <a:cs typeface="Calibri" pitchFamily="34" charset="0"/>
              </a:rPr>
              <a:t>H      </a:t>
            </a:r>
            <a:r>
              <a:rPr lang="de-DE" sz="2000" b="1" dirty="0" smtClean="0">
                <a:latin typeface="Calibri" pitchFamily="34" charset="0"/>
                <a:cs typeface="Calibri" pitchFamily="34" charset="0"/>
              </a:rPr>
              <a:t>       75</a:t>
            </a:r>
            <a:r>
              <a:rPr lang="de-DE" sz="2000" b="1" dirty="0">
                <a:latin typeface="Calibri" pitchFamily="34" charset="0"/>
                <a:cs typeface="Calibri" pitchFamily="34" charset="0"/>
              </a:rPr>
              <a:t>%</a:t>
            </a:r>
          </a:p>
          <a:p>
            <a:pPr>
              <a:lnSpc>
                <a:spcPct val="110000"/>
              </a:lnSpc>
            </a:pPr>
            <a:r>
              <a:rPr lang="de-DE" sz="2000" b="1" baseline="30000" dirty="0">
                <a:latin typeface="Calibri" pitchFamily="34" charset="0"/>
                <a:cs typeface="Calibri" pitchFamily="34" charset="0"/>
              </a:rPr>
              <a:t>4</a:t>
            </a:r>
            <a:r>
              <a:rPr lang="de-DE" sz="2000" b="1" dirty="0">
                <a:latin typeface="Calibri" pitchFamily="34" charset="0"/>
                <a:cs typeface="Calibri" pitchFamily="34" charset="0"/>
              </a:rPr>
              <a:t>He    </a:t>
            </a:r>
            <a:r>
              <a:rPr lang="de-DE" sz="2000" b="1" dirty="0" smtClean="0">
                <a:latin typeface="Calibri" pitchFamily="34" charset="0"/>
                <a:cs typeface="Calibri" pitchFamily="34" charset="0"/>
              </a:rPr>
              <a:t>       25</a:t>
            </a:r>
            <a:r>
              <a:rPr lang="de-DE" sz="2000" b="1" dirty="0">
                <a:latin typeface="Calibri" pitchFamily="34" charset="0"/>
                <a:cs typeface="Calibri" pitchFamily="34" charset="0"/>
              </a:rPr>
              <a:t>%</a:t>
            </a:r>
          </a:p>
          <a:p>
            <a:pPr>
              <a:lnSpc>
                <a:spcPct val="110000"/>
              </a:lnSpc>
            </a:pPr>
            <a:r>
              <a:rPr lang="de-DE" sz="2000" b="1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de-DE" sz="2000" b="1" dirty="0" smtClean="0">
                <a:latin typeface="Calibri" pitchFamily="34" charset="0"/>
                <a:cs typeface="Calibri" pitchFamily="34" charset="0"/>
              </a:rPr>
              <a:t>H/</a:t>
            </a:r>
            <a:r>
              <a:rPr lang="de-DE" sz="2000" b="1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de-DE" sz="2000" b="1" dirty="0" smtClean="0">
                <a:latin typeface="Calibri" pitchFamily="34" charset="0"/>
                <a:cs typeface="Calibri" pitchFamily="34" charset="0"/>
              </a:rPr>
              <a:t>H       25ppm</a:t>
            </a:r>
            <a:endParaRPr lang="de-DE" sz="2000" b="1" baseline="30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2000" b="1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de-DE" sz="2000" b="1" dirty="0">
                <a:latin typeface="Calibri" pitchFamily="34" charset="0"/>
                <a:cs typeface="Calibri" pitchFamily="34" charset="0"/>
              </a:rPr>
              <a:t>He/</a:t>
            </a:r>
            <a:r>
              <a:rPr lang="de-DE" sz="2000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de-DE" sz="2000" b="1" dirty="0">
                <a:latin typeface="Calibri" pitchFamily="34" charset="0"/>
                <a:cs typeface="Calibri" pitchFamily="34" charset="0"/>
              </a:rPr>
              <a:t>H    </a:t>
            </a:r>
            <a:r>
              <a:rPr lang="de-DE" sz="2000" b="1" dirty="0" smtClean="0">
                <a:latin typeface="Calibri" pitchFamily="34" charset="0"/>
                <a:cs typeface="Calibri" pitchFamily="34" charset="0"/>
              </a:rPr>
              <a:t> 10ppm</a:t>
            </a:r>
            <a:endParaRPr lang="de-DE" sz="20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2000" b="1" baseline="30000" dirty="0" smtClean="0">
                <a:latin typeface="Calibri" pitchFamily="34" charset="0"/>
                <a:cs typeface="Calibri" pitchFamily="34" charset="0"/>
              </a:rPr>
              <a:t>7</a:t>
            </a:r>
            <a:r>
              <a:rPr lang="de-DE" sz="2000" b="1" dirty="0">
                <a:latin typeface="Calibri" pitchFamily="34" charset="0"/>
                <a:cs typeface="Calibri" pitchFamily="34" charset="0"/>
              </a:rPr>
              <a:t>Li/</a:t>
            </a:r>
            <a:r>
              <a:rPr lang="de-DE" sz="2000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de-DE" sz="2000" b="1" dirty="0">
                <a:latin typeface="Calibri" pitchFamily="34" charset="0"/>
                <a:cs typeface="Calibri" pitchFamily="34" charset="0"/>
              </a:rPr>
              <a:t>H     </a:t>
            </a:r>
            <a:r>
              <a:rPr lang="de-DE" sz="2000" b="1" dirty="0" smtClean="0">
                <a:latin typeface="Calibri" pitchFamily="34" charset="0"/>
                <a:cs typeface="Calibri" pitchFamily="34" charset="0"/>
              </a:rPr>
              <a:t>  4</a:t>
            </a:r>
            <a:r>
              <a:rPr lang="de-DE" sz="2000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10</a:t>
            </a:r>
            <a:r>
              <a:rPr lang="de-DE" sz="2000" b="1" baseline="30000" dirty="0">
                <a:latin typeface="Calibri" pitchFamily="34" charset="0"/>
                <a:cs typeface="Calibri" pitchFamily="34" charset="0"/>
                <a:sym typeface="Symbol" pitchFamily="18" charset="2"/>
              </a:rPr>
              <a:t>-10</a:t>
            </a:r>
            <a:endParaRPr lang="de-DE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03" name="Text Box 28"/>
          <p:cNvSpPr txBox="1">
            <a:spLocks noChangeArrowheads="1"/>
          </p:cNvSpPr>
          <p:nvPr/>
        </p:nvSpPr>
        <p:spPr bwMode="auto">
          <a:xfrm>
            <a:off x="1213648" y="6106174"/>
            <a:ext cx="51356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>
                <a:cs typeface="Arial" charset="0"/>
              </a:rPr>
              <a:t>A. Coc,</a:t>
            </a:r>
            <a:r>
              <a:rPr lang="de-DE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de-DE" dirty="0">
                <a:solidFill>
                  <a:srgbClr val="0070C0"/>
                </a:solidFill>
                <a:cs typeface="Arial" charset="0"/>
              </a:rPr>
              <a:t>NIM A </a:t>
            </a:r>
            <a:r>
              <a:rPr lang="de-DE" b="1" dirty="0">
                <a:solidFill>
                  <a:srgbClr val="0070C0"/>
                </a:solidFill>
                <a:cs typeface="Arial" charset="0"/>
              </a:rPr>
              <a:t>611</a:t>
            </a:r>
            <a:r>
              <a:rPr lang="de-DE" dirty="0">
                <a:solidFill>
                  <a:srgbClr val="0070C0"/>
                </a:solidFill>
                <a:cs typeface="Arial" charset="0"/>
              </a:rPr>
              <a:t> (2009) 224</a:t>
            </a:r>
          </a:p>
          <a:p>
            <a:r>
              <a:rPr lang="de-DE" dirty="0" smtClean="0">
                <a:cs typeface="Arial" charset="0"/>
              </a:rPr>
              <a:t>R.H. Cyburt et al., </a:t>
            </a:r>
            <a:r>
              <a:rPr lang="de-DE" dirty="0" smtClean="0">
                <a:solidFill>
                  <a:srgbClr val="0070C0"/>
                </a:solidFill>
                <a:cs typeface="Arial" charset="0"/>
              </a:rPr>
              <a:t>RevModPhys </a:t>
            </a:r>
            <a:r>
              <a:rPr lang="de-DE" b="1" dirty="0" smtClean="0">
                <a:solidFill>
                  <a:srgbClr val="0070C0"/>
                </a:solidFill>
                <a:cs typeface="Arial" charset="0"/>
              </a:rPr>
              <a:t>88</a:t>
            </a:r>
            <a:r>
              <a:rPr lang="de-DE" dirty="0" smtClean="0">
                <a:solidFill>
                  <a:srgbClr val="0070C0"/>
                </a:solidFill>
                <a:cs typeface="Arial" charset="0"/>
              </a:rPr>
              <a:t> (2016) 015004-1</a:t>
            </a:r>
            <a:endParaRPr lang="en-GB" dirty="0">
              <a:solidFill>
                <a:srgbClr val="0070C0"/>
              </a:solidFill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24248" y="643944"/>
            <a:ext cx="5525038" cy="5370490"/>
            <a:chOff x="5613400" y="872736"/>
            <a:chExt cx="3579235" cy="3419864"/>
          </a:xfrm>
        </p:grpSpPr>
        <p:pic>
          <p:nvPicPr>
            <p:cNvPr id="8204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13400" y="981075"/>
              <a:ext cx="3530600" cy="331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-4351" b="92218"/>
            <a:stretch/>
          </p:blipFill>
          <p:spPr>
            <a:xfrm>
              <a:off x="5651004" y="872736"/>
              <a:ext cx="3541631" cy="396000"/>
            </a:xfrm>
            <a:prstGeom prst="rect">
              <a:avLst/>
            </a:prstGeom>
          </p:spPr>
        </p:pic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9286" y="1865135"/>
            <a:ext cx="2559743" cy="86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621385" y="2780631"/>
            <a:ext cx="2015544" cy="157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4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 + e</a:t>
            </a:r>
            <a:r>
              <a:rPr lang="de-DE" sz="2400" baseline="300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+</a:t>
            </a:r>
            <a:r>
              <a:rPr lang="de-DE" sz="24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 p + </a:t>
            </a:r>
            <a:r>
              <a:rPr lang="de-DE" sz="24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    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de-DE" sz="24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 </a:t>
            </a:r>
            <a:r>
              <a:rPr lang="de-DE" sz="24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+   p + </a:t>
            </a:r>
            <a:r>
              <a:rPr lang="de-DE" sz="24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     </a:t>
            </a:r>
          </a:p>
          <a:p>
            <a:pPr>
              <a:lnSpc>
                <a:spcPct val="120000"/>
              </a:lnSpc>
            </a:pPr>
            <a:r>
              <a:rPr lang="de-DE" sz="24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 </a:t>
            </a:r>
            <a:r>
              <a:rPr lang="de-DE" sz="24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 p + e + </a:t>
            </a:r>
          </a:p>
        </p:txBody>
      </p:sp>
    </p:spTree>
    <p:extLst>
      <p:ext uri="{BB962C8B-B14F-4D97-AF65-F5344CB8AC3E}">
        <p14:creationId xmlns:p14="http://schemas.microsoft.com/office/powerpoint/2010/main" val="37870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167427" y="83587"/>
            <a:ext cx="8448541" cy="692596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de-DE" sz="3400" kern="0" dirty="0" smtClean="0">
                <a:latin typeface="+mj-lt"/>
                <a:ea typeface="+mj-ea"/>
                <a:cs typeface="Calibri" pitchFamily="34" charset="0"/>
              </a:rPr>
              <a:t>Relevance for nuclear and particle physics</a:t>
            </a:r>
            <a:endParaRPr lang="de-DE" sz="3400" kern="0" dirty="0">
              <a:latin typeface="+mj-lt"/>
              <a:ea typeface="+mj-ea"/>
              <a:cs typeface="Calibri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459590"/>
              </p:ext>
            </p:extLst>
          </p:nvPr>
        </p:nvGraphicFramePr>
        <p:xfrm>
          <a:off x="1563317" y="4575783"/>
          <a:ext cx="2298563" cy="865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49" name="Formel" r:id="rId3" imgW="1333440" imgH="482400" progId="">
                  <p:embed/>
                </p:oleObj>
              </mc:Choice>
              <mc:Fallback>
                <p:oleObj name="Formel" r:id="rId3" imgW="133344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620" t="-7463" r="-1620"/>
                      <a:stretch>
                        <a:fillRect/>
                      </a:stretch>
                    </p:blipFill>
                    <p:spPr bwMode="auto">
                      <a:xfrm>
                        <a:off x="1563317" y="4575783"/>
                        <a:ext cx="2298563" cy="86569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1028"/>
          <p:cNvSpPr txBox="1">
            <a:spLocks noChangeArrowheads="1"/>
          </p:cNvSpPr>
          <p:nvPr/>
        </p:nvSpPr>
        <p:spPr bwMode="auto">
          <a:xfrm>
            <a:off x="969877" y="5458288"/>
            <a:ext cx="34854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dirty="0">
                <a:latin typeface="Calibri" pitchFamily="34" charset="0"/>
                <a:cs typeface="Calibri" pitchFamily="34" charset="0"/>
              </a:rPr>
              <a:t>Marciano &amp; Sirlin PRL 96 (2006) 032002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451100"/>
              </p:ext>
            </p:extLst>
          </p:nvPr>
        </p:nvGraphicFramePr>
        <p:xfrm>
          <a:off x="2748626" y="6240767"/>
          <a:ext cx="2304332" cy="54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0" name="Formel" r:id="rId5" imgW="1218960" imgH="279360" progId="">
                  <p:embed/>
                </p:oleObj>
              </mc:Choice>
              <mc:Fallback>
                <p:oleObj name="Formel" r:id="rId5" imgW="1218960" imgH="279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729" t="-7463" r="-1729"/>
                      <a:stretch>
                        <a:fillRect/>
                      </a:stretch>
                    </p:blipFill>
                    <p:spPr bwMode="auto">
                      <a:xfrm>
                        <a:off x="2748626" y="6240767"/>
                        <a:ext cx="2304332" cy="547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1040"/>
          <p:cNvSpPr txBox="1">
            <a:spLocks noChangeArrowheads="1"/>
          </p:cNvSpPr>
          <p:nvPr/>
        </p:nvSpPr>
        <p:spPr bwMode="auto">
          <a:xfrm>
            <a:off x="312668" y="5908743"/>
            <a:ext cx="4049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uncertainty due to radiative corrections:</a:t>
            </a:r>
          </a:p>
        </p:txBody>
      </p:sp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4413" y="4331018"/>
            <a:ext cx="2757859" cy="130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05669" y="6278075"/>
            <a:ext cx="288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ym typeface="Symbol" panose="05050102010706020507" pitchFamily="18" charset="2"/>
              </a:rPr>
              <a:t>  </a:t>
            </a:r>
            <a:r>
              <a:rPr lang="en-GB" sz="2000" b="1" dirty="0">
                <a:sym typeface="Symbol" panose="05050102010706020507" pitchFamily="18" charset="2"/>
              </a:rPr>
              <a:t>r</a:t>
            </a:r>
            <a:r>
              <a:rPr lang="en-GB" sz="2000" b="1" dirty="0" smtClean="0"/>
              <a:t>equest  </a:t>
            </a:r>
            <a:r>
              <a:rPr lang="en-GB" sz="2400" b="1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</a:t>
            </a:r>
            <a:r>
              <a:rPr lang="en-GB" sz="2400" b="1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n</a:t>
            </a:r>
            <a:r>
              <a:rPr lang="en-GB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&lt; 0.34 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138188"/>
              </p:ext>
            </p:extLst>
          </p:nvPr>
        </p:nvGraphicFramePr>
        <p:xfrm>
          <a:off x="4261998" y="5000628"/>
          <a:ext cx="1243857" cy="40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1" name="Formel" r:id="rId8" imgW="711000" imgH="228600" progId="">
                  <p:embed/>
                </p:oleObj>
              </mc:Choice>
              <mc:Fallback>
                <p:oleObj name="Formel" r:id="rId8" imgW="7110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1998" y="5000628"/>
                        <a:ext cx="1243857" cy="4017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4825" y="3901693"/>
            <a:ext cx="5629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 smtClean="0"/>
              <a:t>V</a:t>
            </a:r>
            <a:r>
              <a:rPr lang="en-GB" sz="2400" baseline="-25000" dirty="0" err="1" smtClean="0"/>
              <a:t>ud</a:t>
            </a:r>
            <a:r>
              <a:rPr lang="en-GB" sz="2400" dirty="0" smtClean="0"/>
              <a:t> determination and test of CKM </a:t>
            </a:r>
            <a:r>
              <a:rPr lang="en-GB" sz="2400" dirty="0" err="1" smtClean="0"/>
              <a:t>unitarity</a:t>
            </a:r>
            <a:endParaRPr lang="en-GB" sz="2400" dirty="0"/>
          </a:p>
        </p:txBody>
      </p:sp>
      <p:graphicFrame>
        <p:nvGraphicFramePr>
          <p:cNvPr id="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422044"/>
              </p:ext>
            </p:extLst>
          </p:nvPr>
        </p:nvGraphicFramePr>
        <p:xfrm>
          <a:off x="437397" y="812608"/>
          <a:ext cx="1900215" cy="2503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2" name="Bitmap" r:id="rId10" imgW="2676899" imgH="3524742" progId="PBrush">
                  <p:embed/>
                </p:oleObj>
              </mc:Choice>
              <mc:Fallback>
                <p:oleObj name="Bitmap" r:id="rId10" imgW="2676899" imgH="352474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97" y="812608"/>
                        <a:ext cx="1900215" cy="2503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64450" y="769495"/>
            <a:ext cx="6499215" cy="3070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®"/>
            </a:pPr>
            <a:r>
              <a:rPr lang="en-GB" sz="2000" i="1" dirty="0" smtClean="0">
                <a:sym typeface="Symbol" panose="05050102010706020507" pitchFamily="18" charset="2"/>
              </a:rPr>
              <a:t> </a:t>
            </a:r>
            <a:r>
              <a:rPr lang="en-GB" sz="2800" i="1" dirty="0" err="1" smtClean="0">
                <a:sym typeface="Symbol" panose="05050102010706020507" pitchFamily="18" charset="2"/>
              </a:rPr>
              <a:t>g</a:t>
            </a:r>
            <a:r>
              <a:rPr lang="en-GB" sz="2800" baseline="-25000" dirty="0" err="1" smtClean="0">
                <a:sym typeface="Symbol" panose="05050102010706020507" pitchFamily="18" charset="2"/>
              </a:rPr>
              <a:t>A</a:t>
            </a:r>
            <a:r>
              <a:rPr lang="en-GB" sz="2800" dirty="0" smtClean="0">
                <a:sym typeface="Symbol" panose="05050102010706020507" pitchFamily="18" charset="2"/>
              </a:rPr>
              <a:t> </a:t>
            </a:r>
            <a:r>
              <a:rPr lang="en-GB" sz="2000" dirty="0">
                <a:sym typeface="Symbol" panose="05050102010706020507" pitchFamily="18" charset="2"/>
              </a:rPr>
              <a:t>and</a:t>
            </a:r>
            <a:r>
              <a:rPr lang="en-GB" sz="2800" dirty="0">
                <a:sym typeface="Symbol" panose="05050102010706020507" pitchFamily="18" charset="2"/>
              </a:rPr>
              <a:t> </a:t>
            </a:r>
            <a:r>
              <a:rPr lang="en-GB" sz="2800" i="1" dirty="0" err="1" smtClean="0">
                <a:sym typeface="Symbol" panose="05050102010706020507" pitchFamily="18" charset="2"/>
              </a:rPr>
              <a:t>g</a:t>
            </a:r>
            <a:r>
              <a:rPr lang="en-GB" sz="2800" baseline="-25000" dirty="0" err="1" smtClean="0">
                <a:sym typeface="Symbol" panose="05050102010706020507" pitchFamily="18" charset="2"/>
              </a:rPr>
              <a:t>V</a:t>
            </a:r>
            <a:r>
              <a:rPr lang="en-GB" sz="2800" dirty="0" smtClean="0">
                <a:sym typeface="Symbol" panose="05050102010706020507" pitchFamily="18" charset="2"/>
              </a:rPr>
              <a:t> </a:t>
            </a:r>
          </a:p>
          <a:p>
            <a:r>
              <a:rPr lang="en-GB" sz="2000" dirty="0">
                <a:sym typeface="Symbol" panose="05050102010706020507" pitchFamily="18" charset="2"/>
              </a:rPr>
              <a:t> </a:t>
            </a:r>
            <a:r>
              <a:rPr lang="en-GB" sz="2000" dirty="0" smtClean="0">
                <a:sym typeface="Symbol" panose="05050102010706020507" pitchFamily="18" charset="2"/>
              </a:rPr>
              <a:t>     (axial-vector and vector weak </a:t>
            </a:r>
            <a:r>
              <a:rPr lang="en-GB" sz="2000" dirty="0" err="1" smtClean="0">
                <a:sym typeface="Symbol" panose="05050102010706020507" pitchFamily="18" charset="2"/>
              </a:rPr>
              <a:t>formfactors</a:t>
            </a:r>
            <a:r>
              <a:rPr lang="en-GB" sz="2000" dirty="0" smtClean="0">
                <a:sym typeface="Symbol" panose="05050102010706020507" pitchFamily="18" charset="2"/>
              </a:rPr>
              <a:t> of the nucleon,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ym typeface="Symbol" panose="05050102010706020507" pitchFamily="18" charset="2"/>
              </a:rPr>
              <a:t> </a:t>
            </a:r>
            <a:r>
              <a:rPr lang="en-GB" sz="2000" dirty="0" smtClean="0">
                <a:sym typeface="Symbol" panose="05050102010706020507" pitchFamily="18" charset="2"/>
              </a:rPr>
              <a:t>      from </a:t>
            </a:r>
            <a:r>
              <a:rPr lang="en-GB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neutron lifetime </a:t>
            </a:r>
            <a:r>
              <a:rPr lang="en-GB" sz="2000" dirty="0" smtClean="0">
                <a:sym typeface="Symbol" panose="05050102010706020507" pitchFamily="18" charset="2"/>
              </a:rPr>
              <a:t>and </a:t>
            </a:r>
            <a:r>
              <a:rPr lang="en-GB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beta asymmetry</a:t>
            </a:r>
            <a:r>
              <a:rPr lang="en-GB" sz="2000" dirty="0" smtClean="0">
                <a:sym typeface="Symbol" panose="05050102010706020507" pitchFamily="18" charset="2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ym typeface="Symbol" panose="05050102010706020507" pitchFamily="18" charset="2"/>
              </a:rPr>
              <a:t> </a:t>
            </a:r>
            <a:r>
              <a:rPr lang="en-GB" sz="2000" dirty="0" smtClean="0">
                <a:sym typeface="Symbol" panose="05050102010706020507" pitchFamily="18" charset="2"/>
              </a:rPr>
              <a:t>         </a:t>
            </a:r>
            <a:r>
              <a:rPr lang="en-GB" sz="2000" dirty="0" smtClean="0"/>
              <a:t> </a:t>
            </a:r>
            <a:r>
              <a:rPr lang="en-GB" sz="2800" dirty="0" smtClean="0"/>
              <a:t>important cross sections </a:t>
            </a:r>
          </a:p>
          <a:p>
            <a:pPr>
              <a:spcAft>
                <a:spcPts val="300"/>
              </a:spcAft>
            </a:pPr>
            <a:r>
              <a:rPr lang="en-GB" sz="2000" dirty="0"/>
              <a:t> </a:t>
            </a:r>
            <a:r>
              <a:rPr lang="en-GB" sz="2000" dirty="0" smtClean="0"/>
              <a:t>     	of 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generation </a:t>
            </a:r>
            <a:r>
              <a:rPr lang="en-GB" sz="2000" dirty="0" err="1" smtClean="0"/>
              <a:t>semileptonic</a:t>
            </a:r>
            <a:r>
              <a:rPr lang="en-GB" sz="2000" dirty="0" smtClean="0"/>
              <a:t> weak interactions:</a:t>
            </a:r>
          </a:p>
          <a:p>
            <a:r>
              <a:rPr lang="en-GB" sz="2000" dirty="0" smtClean="0"/>
              <a:t>      	</a:t>
            </a:r>
            <a:r>
              <a:rPr lang="en-GB" sz="2000" dirty="0" smtClean="0">
                <a:solidFill>
                  <a:srgbClr val="0070C0"/>
                </a:solidFill>
              </a:rPr>
              <a:t>primordial neutrino reactions,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	</a:t>
            </a:r>
            <a:r>
              <a:rPr lang="en-GB" sz="2000" dirty="0" smtClean="0">
                <a:solidFill>
                  <a:srgbClr val="0070C0"/>
                </a:solidFill>
              </a:rPr>
              <a:t>solar fusion,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     	neutrino detection... 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7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33" y="1160835"/>
            <a:ext cx="8279042" cy="5278878"/>
          </a:xfrm>
          <a:prstGeom prst="rect">
            <a:avLst/>
          </a:prstGeom>
        </p:spPr>
      </p:pic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228600" y="146814"/>
            <a:ext cx="58435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600" dirty="0" smtClean="0">
                <a:latin typeface="+mj-lt"/>
                <a:cs typeface="Calibri" pitchFamily="34" charset="0"/>
              </a:rPr>
              <a:t>Experimental situation in 2016</a:t>
            </a:r>
            <a:endParaRPr lang="de-DE" sz="3600" dirty="0">
              <a:latin typeface="+mj-lt"/>
              <a:cs typeface="Calibri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864548" y="716673"/>
            <a:ext cx="51140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 smtClean="0">
                <a:cs typeface="Arial" charset="0"/>
              </a:rPr>
              <a:t>G. Greene and P. Geltenbort, </a:t>
            </a:r>
            <a:r>
              <a:rPr lang="de-DE" dirty="0" smtClean="0">
                <a:solidFill>
                  <a:srgbClr val="0070C0"/>
                </a:solidFill>
                <a:cs typeface="Arial" charset="0"/>
              </a:rPr>
              <a:t>Sci. Am. </a:t>
            </a:r>
            <a:r>
              <a:rPr lang="de-DE" b="1" dirty="0" smtClean="0">
                <a:solidFill>
                  <a:srgbClr val="0070C0"/>
                </a:solidFill>
                <a:cs typeface="Arial" charset="0"/>
              </a:rPr>
              <a:t>314</a:t>
            </a:r>
            <a:r>
              <a:rPr lang="de-DE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de-DE" dirty="0">
                <a:solidFill>
                  <a:srgbClr val="0070C0"/>
                </a:solidFill>
                <a:cs typeface="Arial" charset="0"/>
              </a:rPr>
              <a:t>(</a:t>
            </a:r>
            <a:r>
              <a:rPr lang="de-DE" dirty="0" smtClean="0">
                <a:solidFill>
                  <a:srgbClr val="0070C0"/>
                </a:solidFill>
                <a:cs typeface="Arial" charset="0"/>
              </a:rPr>
              <a:t>2016) 36</a:t>
            </a:r>
            <a:endParaRPr lang="en-GB" dirty="0">
              <a:solidFill>
                <a:srgbClr val="0070C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518160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333750"/>
            <a:ext cx="37338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1024071" y="1201581"/>
            <a:ext cx="5165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cs typeface="Arial" charset="0"/>
              </a:rPr>
              <a:t>A. Serebrov et al., </a:t>
            </a:r>
            <a:r>
              <a:rPr lang="de-DE" dirty="0" smtClean="0">
                <a:solidFill>
                  <a:srgbClr val="0070C0"/>
                </a:solidFill>
                <a:cs typeface="Arial" charset="0"/>
              </a:rPr>
              <a:t>PLB </a:t>
            </a:r>
            <a:r>
              <a:rPr lang="de-DE" b="1" dirty="0">
                <a:solidFill>
                  <a:srgbClr val="0070C0"/>
                </a:solidFill>
                <a:cs typeface="Arial" charset="0"/>
              </a:rPr>
              <a:t>605</a:t>
            </a:r>
            <a:r>
              <a:rPr lang="de-DE" dirty="0">
                <a:solidFill>
                  <a:srgbClr val="0070C0"/>
                </a:solidFill>
                <a:cs typeface="Arial" charset="0"/>
              </a:rPr>
              <a:t> (2005) 72</a:t>
            </a:r>
            <a:endParaRPr lang="en-GB" dirty="0">
              <a:solidFill>
                <a:srgbClr val="0070C0"/>
              </a:solidFill>
              <a:cs typeface="Arial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444208" y="-220663"/>
            <a:ext cx="2782887" cy="3144838"/>
            <a:chOff x="3840" y="144"/>
            <a:chExt cx="1690" cy="1829"/>
          </a:xfrm>
        </p:grpSpPr>
        <p:pic>
          <p:nvPicPr>
            <p:cNvPr id="1026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40" y="144"/>
              <a:ext cx="169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2" name="Rectangle 10"/>
            <p:cNvSpPr>
              <a:spLocks noChangeArrowheads="1"/>
            </p:cNvSpPr>
            <p:nvPr/>
          </p:nvSpPr>
          <p:spPr bwMode="auto">
            <a:xfrm>
              <a:off x="5159" y="144"/>
              <a:ext cx="336" cy="14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63" name="Rectangle 11"/>
            <p:cNvSpPr>
              <a:spLocks noChangeArrowheads="1"/>
            </p:cNvSpPr>
            <p:nvPr/>
          </p:nvSpPr>
          <p:spPr bwMode="auto">
            <a:xfrm>
              <a:off x="3865" y="164"/>
              <a:ext cx="410" cy="13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64" name="Rectangle 12"/>
            <p:cNvSpPr>
              <a:spLocks noChangeArrowheads="1"/>
            </p:cNvSpPr>
            <p:nvPr/>
          </p:nvSpPr>
          <p:spPr bwMode="auto">
            <a:xfrm>
              <a:off x="3936" y="1809"/>
              <a:ext cx="240" cy="1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65" name="Rectangle 13"/>
            <p:cNvSpPr>
              <a:spLocks noChangeArrowheads="1"/>
            </p:cNvSpPr>
            <p:nvPr/>
          </p:nvSpPr>
          <p:spPr bwMode="auto">
            <a:xfrm>
              <a:off x="5164" y="1708"/>
              <a:ext cx="28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66" name="Rectangle 14"/>
            <p:cNvSpPr>
              <a:spLocks noChangeArrowheads="1"/>
            </p:cNvSpPr>
            <p:nvPr/>
          </p:nvSpPr>
          <p:spPr bwMode="auto">
            <a:xfrm>
              <a:off x="4780" y="1321"/>
              <a:ext cx="480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67" name="Rectangle 15"/>
            <p:cNvSpPr>
              <a:spLocks noChangeArrowheads="1"/>
            </p:cNvSpPr>
            <p:nvPr/>
          </p:nvSpPr>
          <p:spPr bwMode="auto">
            <a:xfrm>
              <a:off x="4800" y="260"/>
              <a:ext cx="48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68" name="Rectangle 16"/>
            <p:cNvSpPr>
              <a:spLocks noChangeArrowheads="1"/>
            </p:cNvSpPr>
            <p:nvPr/>
          </p:nvSpPr>
          <p:spPr bwMode="auto">
            <a:xfrm>
              <a:off x="5111" y="1536"/>
              <a:ext cx="144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247" name="Line 18"/>
          <p:cNvSpPr>
            <a:spLocks noChangeShapeType="1"/>
          </p:cNvSpPr>
          <p:nvPr/>
        </p:nvSpPr>
        <p:spPr bwMode="auto">
          <a:xfrm flipH="1">
            <a:off x="8458200" y="2181225"/>
            <a:ext cx="4572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248" name="Text Box 19"/>
          <p:cNvSpPr txBox="1">
            <a:spLocks noChangeArrowheads="1"/>
          </p:cNvSpPr>
          <p:nvPr/>
        </p:nvSpPr>
        <p:spPr bwMode="auto">
          <a:xfrm>
            <a:off x="8367713" y="1771650"/>
            <a:ext cx="73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009900"/>
                </a:solidFill>
              </a:rPr>
              <a:t>UCN</a:t>
            </a:r>
          </a:p>
        </p:txBody>
      </p:sp>
      <p:sp>
        <p:nvSpPr>
          <p:cNvPr id="10249" name="Text Box 20"/>
          <p:cNvSpPr txBox="1">
            <a:spLocks noChangeArrowheads="1"/>
          </p:cNvSpPr>
          <p:nvPr/>
        </p:nvSpPr>
        <p:spPr bwMode="auto">
          <a:xfrm>
            <a:off x="142874" y="76200"/>
            <a:ext cx="68053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3200" dirty="0">
                <a:latin typeface="+mj-lt"/>
                <a:cs typeface="Calibri" pitchFamily="34" charset="0"/>
              </a:rPr>
              <a:t>N</a:t>
            </a:r>
            <a:r>
              <a:rPr lang="de-DE" sz="2800" dirty="0">
                <a:latin typeface="+mj-lt"/>
                <a:cs typeface="Calibri" pitchFamily="34" charset="0"/>
              </a:rPr>
              <a:t>eutron lifetime </a:t>
            </a:r>
            <a:r>
              <a:rPr lang="de-DE" sz="2800" dirty="0" smtClean="0">
                <a:latin typeface="+mj-lt"/>
                <a:cs typeface="Calibri" pitchFamily="34" charset="0"/>
              </a:rPr>
              <a:t>experiment </a:t>
            </a:r>
            <a:r>
              <a:rPr lang="de-DE" sz="2800" dirty="0" smtClean="0">
                <a:cs typeface="Calibri" pitchFamily="34" charset="0"/>
              </a:rPr>
              <a:t>GraviTrap</a:t>
            </a:r>
            <a:endParaRPr lang="de-DE" sz="2800" dirty="0">
              <a:cs typeface="Calibri" pitchFamily="34" charset="0"/>
            </a:endParaRPr>
          </a:p>
          <a:p>
            <a:r>
              <a:rPr lang="de-DE" sz="2800" dirty="0" smtClean="0">
                <a:latin typeface="+mj-lt"/>
                <a:cs typeface="Calibri" pitchFamily="34" charset="0"/>
              </a:rPr>
              <a:t>  with </a:t>
            </a:r>
            <a:r>
              <a:rPr lang="de-DE" sz="2800" dirty="0">
                <a:latin typeface="+mj-lt"/>
                <a:cs typeface="Calibri" pitchFamily="34" charset="0"/>
              </a:rPr>
              <a:t>low-</a:t>
            </a:r>
            <a:r>
              <a:rPr lang="de-DE" sz="2800" i="1" dirty="0">
                <a:latin typeface="+mj-lt"/>
                <a:cs typeface="Calibri" pitchFamily="34" charset="0"/>
              </a:rPr>
              <a:t>T</a:t>
            </a:r>
            <a:r>
              <a:rPr lang="de-DE" sz="2800" dirty="0">
                <a:latin typeface="+mj-lt"/>
                <a:cs typeface="Calibri" pitchFamily="34" charset="0"/>
              </a:rPr>
              <a:t> </a:t>
            </a:r>
            <a:r>
              <a:rPr lang="de-DE" sz="2800" dirty="0" smtClean="0">
                <a:latin typeface="+mj-lt"/>
                <a:cs typeface="Calibri" pitchFamily="34" charset="0"/>
              </a:rPr>
              <a:t>„fomblin“ </a:t>
            </a:r>
            <a:r>
              <a:rPr lang="de-DE" sz="2800" dirty="0">
                <a:latin typeface="+mj-lt"/>
                <a:cs typeface="Calibri" pitchFamily="34" charset="0"/>
              </a:rPr>
              <a:t>oil coated walls</a:t>
            </a:r>
          </a:p>
        </p:txBody>
      </p:sp>
      <p:sp>
        <p:nvSpPr>
          <p:cNvPr id="10250" name="Freeform 23"/>
          <p:cNvSpPr>
            <a:spLocks/>
          </p:cNvSpPr>
          <p:nvPr/>
        </p:nvSpPr>
        <p:spPr bwMode="auto">
          <a:xfrm rot="2472003">
            <a:off x="990600" y="1981200"/>
            <a:ext cx="304800" cy="306388"/>
          </a:xfrm>
          <a:custGeom>
            <a:avLst/>
            <a:gdLst>
              <a:gd name="T0" fmla="*/ 2147483647 w 241"/>
              <a:gd name="T1" fmla="*/ 0 h 241"/>
              <a:gd name="T2" fmla="*/ 2147483647 w 241"/>
              <a:gd name="T3" fmla="*/ 2147483647 h 241"/>
              <a:gd name="T4" fmla="*/ 2147483647 w 241"/>
              <a:gd name="T5" fmla="*/ 2147483647 h 241"/>
              <a:gd name="T6" fmla="*/ 0 w 241"/>
              <a:gd name="T7" fmla="*/ 2147483647 h 241"/>
              <a:gd name="T8" fmla="*/ 2147483647 w 241"/>
              <a:gd name="T9" fmla="*/ 2147483647 h 241"/>
              <a:gd name="T10" fmla="*/ 2147483647 w 241"/>
              <a:gd name="T11" fmla="*/ 2147483647 h 241"/>
              <a:gd name="T12" fmla="*/ 2147483647 w 241"/>
              <a:gd name="T13" fmla="*/ 2147483647 h 241"/>
              <a:gd name="T14" fmla="*/ 2147483647 w 241"/>
              <a:gd name="T15" fmla="*/ 2147483647 h 241"/>
              <a:gd name="T16" fmla="*/ 2147483647 w 241"/>
              <a:gd name="T17" fmla="*/ 2147483647 h 241"/>
              <a:gd name="T18" fmla="*/ 2147483647 w 241"/>
              <a:gd name="T19" fmla="*/ 2147483647 h 241"/>
              <a:gd name="T20" fmla="*/ 2147483647 w 241"/>
              <a:gd name="T21" fmla="*/ 2147483647 h 241"/>
              <a:gd name="T22" fmla="*/ 2147483647 w 241"/>
              <a:gd name="T23" fmla="*/ 2147483647 h 241"/>
              <a:gd name="T24" fmla="*/ 2147483647 w 241"/>
              <a:gd name="T25" fmla="*/ 2147483647 h 241"/>
              <a:gd name="T26" fmla="*/ 2147483647 w 241"/>
              <a:gd name="T27" fmla="*/ 0 h 2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1"/>
              <a:gd name="T43" fmla="*/ 0 h 241"/>
              <a:gd name="T44" fmla="*/ 241 w 241"/>
              <a:gd name="T45" fmla="*/ 241 h 2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1" h="241">
                <a:moveTo>
                  <a:pt x="81" y="0"/>
                </a:moveTo>
                <a:cubicBezTo>
                  <a:pt x="77" y="2"/>
                  <a:pt x="65" y="2"/>
                  <a:pt x="54" y="12"/>
                </a:cubicBezTo>
                <a:cubicBezTo>
                  <a:pt x="43" y="22"/>
                  <a:pt x="21" y="43"/>
                  <a:pt x="12" y="60"/>
                </a:cubicBezTo>
                <a:cubicBezTo>
                  <a:pt x="3" y="77"/>
                  <a:pt x="0" y="96"/>
                  <a:pt x="0" y="114"/>
                </a:cubicBezTo>
                <a:cubicBezTo>
                  <a:pt x="0" y="132"/>
                  <a:pt x="2" y="152"/>
                  <a:pt x="9" y="168"/>
                </a:cubicBezTo>
                <a:cubicBezTo>
                  <a:pt x="16" y="184"/>
                  <a:pt x="30" y="199"/>
                  <a:pt x="45" y="210"/>
                </a:cubicBezTo>
                <a:cubicBezTo>
                  <a:pt x="60" y="221"/>
                  <a:pt x="83" y="233"/>
                  <a:pt x="102" y="237"/>
                </a:cubicBezTo>
                <a:cubicBezTo>
                  <a:pt x="121" y="241"/>
                  <a:pt x="141" y="237"/>
                  <a:pt x="159" y="231"/>
                </a:cubicBezTo>
                <a:cubicBezTo>
                  <a:pt x="177" y="225"/>
                  <a:pt x="197" y="212"/>
                  <a:pt x="210" y="198"/>
                </a:cubicBezTo>
                <a:cubicBezTo>
                  <a:pt x="223" y="184"/>
                  <a:pt x="233" y="165"/>
                  <a:pt x="237" y="147"/>
                </a:cubicBezTo>
                <a:cubicBezTo>
                  <a:pt x="241" y="129"/>
                  <a:pt x="240" y="107"/>
                  <a:pt x="237" y="90"/>
                </a:cubicBezTo>
                <a:cubicBezTo>
                  <a:pt x="234" y="73"/>
                  <a:pt x="228" y="58"/>
                  <a:pt x="219" y="45"/>
                </a:cubicBezTo>
                <a:cubicBezTo>
                  <a:pt x="210" y="32"/>
                  <a:pt x="196" y="19"/>
                  <a:pt x="186" y="12"/>
                </a:cubicBezTo>
                <a:cubicBezTo>
                  <a:pt x="176" y="5"/>
                  <a:pt x="165" y="2"/>
                  <a:pt x="159" y="0"/>
                </a:cubicBezTo>
              </a:path>
            </a:pathLst>
          </a:cu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1" name="Freeform 24"/>
          <p:cNvSpPr>
            <a:spLocks/>
          </p:cNvSpPr>
          <p:nvPr/>
        </p:nvSpPr>
        <p:spPr bwMode="auto">
          <a:xfrm flipV="1">
            <a:off x="609600" y="1981200"/>
            <a:ext cx="306388" cy="306388"/>
          </a:xfrm>
          <a:custGeom>
            <a:avLst/>
            <a:gdLst>
              <a:gd name="T0" fmla="*/ 2147483647 w 241"/>
              <a:gd name="T1" fmla="*/ 0 h 241"/>
              <a:gd name="T2" fmla="*/ 2147483647 w 241"/>
              <a:gd name="T3" fmla="*/ 2147483647 h 241"/>
              <a:gd name="T4" fmla="*/ 2147483647 w 241"/>
              <a:gd name="T5" fmla="*/ 2147483647 h 241"/>
              <a:gd name="T6" fmla="*/ 0 w 241"/>
              <a:gd name="T7" fmla="*/ 2147483647 h 241"/>
              <a:gd name="T8" fmla="*/ 2147483647 w 241"/>
              <a:gd name="T9" fmla="*/ 2147483647 h 241"/>
              <a:gd name="T10" fmla="*/ 2147483647 w 241"/>
              <a:gd name="T11" fmla="*/ 2147483647 h 241"/>
              <a:gd name="T12" fmla="*/ 2147483647 w 241"/>
              <a:gd name="T13" fmla="*/ 2147483647 h 241"/>
              <a:gd name="T14" fmla="*/ 2147483647 w 241"/>
              <a:gd name="T15" fmla="*/ 2147483647 h 241"/>
              <a:gd name="T16" fmla="*/ 2147483647 w 241"/>
              <a:gd name="T17" fmla="*/ 2147483647 h 241"/>
              <a:gd name="T18" fmla="*/ 2147483647 w 241"/>
              <a:gd name="T19" fmla="*/ 2147483647 h 241"/>
              <a:gd name="T20" fmla="*/ 2147483647 w 241"/>
              <a:gd name="T21" fmla="*/ 2147483647 h 241"/>
              <a:gd name="T22" fmla="*/ 2147483647 w 241"/>
              <a:gd name="T23" fmla="*/ 2147483647 h 241"/>
              <a:gd name="T24" fmla="*/ 2147483647 w 241"/>
              <a:gd name="T25" fmla="*/ 2147483647 h 241"/>
              <a:gd name="T26" fmla="*/ 2147483647 w 241"/>
              <a:gd name="T27" fmla="*/ 0 h 2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1"/>
              <a:gd name="T43" fmla="*/ 0 h 241"/>
              <a:gd name="T44" fmla="*/ 241 w 241"/>
              <a:gd name="T45" fmla="*/ 241 h 2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1" h="241">
                <a:moveTo>
                  <a:pt x="81" y="0"/>
                </a:moveTo>
                <a:cubicBezTo>
                  <a:pt x="77" y="2"/>
                  <a:pt x="65" y="2"/>
                  <a:pt x="54" y="12"/>
                </a:cubicBezTo>
                <a:cubicBezTo>
                  <a:pt x="43" y="22"/>
                  <a:pt x="21" y="43"/>
                  <a:pt x="12" y="60"/>
                </a:cubicBezTo>
                <a:cubicBezTo>
                  <a:pt x="3" y="77"/>
                  <a:pt x="0" y="96"/>
                  <a:pt x="0" y="114"/>
                </a:cubicBezTo>
                <a:cubicBezTo>
                  <a:pt x="0" y="132"/>
                  <a:pt x="2" y="152"/>
                  <a:pt x="9" y="168"/>
                </a:cubicBezTo>
                <a:cubicBezTo>
                  <a:pt x="16" y="184"/>
                  <a:pt x="30" y="199"/>
                  <a:pt x="45" y="210"/>
                </a:cubicBezTo>
                <a:cubicBezTo>
                  <a:pt x="60" y="221"/>
                  <a:pt x="83" y="233"/>
                  <a:pt x="102" y="237"/>
                </a:cubicBezTo>
                <a:cubicBezTo>
                  <a:pt x="121" y="241"/>
                  <a:pt x="141" y="237"/>
                  <a:pt x="159" y="231"/>
                </a:cubicBezTo>
                <a:cubicBezTo>
                  <a:pt x="177" y="225"/>
                  <a:pt x="197" y="212"/>
                  <a:pt x="210" y="198"/>
                </a:cubicBezTo>
                <a:cubicBezTo>
                  <a:pt x="223" y="184"/>
                  <a:pt x="233" y="165"/>
                  <a:pt x="237" y="147"/>
                </a:cubicBezTo>
                <a:cubicBezTo>
                  <a:pt x="241" y="129"/>
                  <a:pt x="240" y="107"/>
                  <a:pt x="237" y="90"/>
                </a:cubicBezTo>
                <a:cubicBezTo>
                  <a:pt x="234" y="73"/>
                  <a:pt x="228" y="58"/>
                  <a:pt x="219" y="45"/>
                </a:cubicBezTo>
                <a:cubicBezTo>
                  <a:pt x="210" y="32"/>
                  <a:pt x="196" y="19"/>
                  <a:pt x="186" y="12"/>
                </a:cubicBezTo>
                <a:cubicBezTo>
                  <a:pt x="176" y="5"/>
                  <a:pt x="165" y="2"/>
                  <a:pt x="159" y="0"/>
                </a:cubicBezTo>
              </a:path>
            </a:pathLst>
          </a:cu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2" name="Freeform 25"/>
          <p:cNvSpPr>
            <a:spLocks/>
          </p:cNvSpPr>
          <p:nvPr/>
        </p:nvSpPr>
        <p:spPr bwMode="auto">
          <a:xfrm>
            <a:off x="1371600" y="1981200"/>
            <a:ext cx="304800" cy="304800"/>
          </a:xfrm>
          <a:custGeom>
            <a:avLst/>
            <a:gdLst>
              <a:gd name="T0" fmla="*/ 2147483647 w 241"/>
              <a:gd name="T1" fmla="*/ 0 h 241"/>
              <a:gd name="T2" fmla="*/ 2147483647 w 241"/>
              <a:gd name="T3" fmla="*/ 2147483647 h 241"/>
              <a:gd name="T4" fmla="*/ 2147483647 w 241"/>
              <a:gd name="T5" fmla="*/ 2147483647 h 241"/>
              <a:gd name="T6" fmla="*/ 0 w 241"/>
              <a:gd name="T7" fmla="*/ 2147483647 h 241"/>
              <a:gd name="T8" fmla="*/ 2147483647 w 241"/>
              <a:gd name="T9" fmla="*/ 2147483647 h 241"/>
              <a:gd name="T10" fmla="*/ 2147483647 w 241"/>
              <a:gd name="T11" fmla="*/ 2147483647 h 241"/>
              <a:gd name="T12" fmla="*/ 2147483647 w 241"/>
              <a:gd name="T13" fmla="*/ 2147483647 h 241"/>
              <a:gd name="T14" fmla="*/ 2147483647 w 241"/>
              <a:gd name="T15" fmla="*/ 2147483647 h 241"/>
              <a:gd name="T16" fmla="*/ 2147483647 w 241"/>
              <a:gd name="T17" fmla="*/ 2147483647 h 241"/>
              <a:gd name="T18" fmla="*/ 2147483647 w 241"/>
              <a:gd name="T19" fmla="*/ 2147483647 h 241"/>
              <a:gd name="T20" fmla="*/ 2147483647 w 241"/>
              <a:gd name="T21" fmla="*/ 2147483647 h 241"/>
              <a:gd name="T22" fmla="*/ 2147483647 w 241"/>
              <a:gd name="T23" fmla="*/ 2147483647 h 241"/>
              <a:gd name="T24" fmla="*/ 2147483647 w 241"/>
              <a:gd name="T25" fmla="*/ 2147483647 h 241"/>
              <a:gd name="T26" fmla="*/ 2147483647 w 241"/>
              <a:gd name="T27" fmla="*/ 0 h 2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1"/>
              <a:gd name="T43" fmla="*/ 0 h 241"/>
              <a:gd name="T44" fmla="*/ 241 w 241"/>
              <a:gd name="T45" fmla="*/ 241 h 2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1" h="241">
                <a:moveTo>
                  <a:pt x="81" y="0"/>
                </a:moveTo>
                <a:cubicBezTo>
                  <a:pt x="77" y="2"/>
                  <a:pt x="65" y="2"/>
                  <a:pt x="54" y="12"/>
                </a:cubicBezTo>
                <a:cubicBezTo>
                  <a:pt x="43" y="22"/>
                  <a:pt x="21" y="43"/>
                  <a:pt x="12" y="60"/>
                </a:cubicBezTo>
                <a:cubicBezTo>
                  <a:pt x="3" y="77"/>
                  <a:pt x="0" y="96"/>
                  <a:pt x="0" y="114"/>
                </a:cubicBezTo>
                <a:cubicBezTo>
                  <a:pt x="0" y="132"/>
                  <a:pt x="2" y="152"/>
                  <a:pt x="9" y="168"/>
                </a:cubicBezTo>
                <a:cubicBezTo>
                  <a:pt x="16" y="184"/>
                  <a:pt x="30" y="199"/>
                  <a:pt x="45" y="210"/>
                </a:cubicBezTo>
                <a:cubicBezTo>
                  <a:pt x="60" y="221"/>
                  <a:pt x="83" y="233"/>
                  <a:pt x="102" y="237"/>
                </a:cubicBezTo>
                <a:cubicBezTo>
                  <a:pt x="121" y="241"/>
                  <a:pt x="141" y="237"/>
                  <a:pt x="159" y="231"/>
                </a:cubicBezTo>
                <a:cubicBezTo>
                  <a:pt x="177" y="225"/>
                  <a:pt x="197" y="212"/>
                  <a:pt x="210" y="198"/>
                </a:cubicBezTo>
                <a:cubicBezTo>
                  <a:pt x="223" y="184"/>
                  <a:pt x="233" y="165"/>
                  <a:pt x="237" y="147"/>
                </a:cubicBezTo>
                <a:cubicBezTo>
                  <a:pt x="241" y="129"/>
                  <a:pt x="240" y="107"/>
                  <a:pt x="237" y="90"/>
                </a:cubicBezTo>
                <a:cubicBezTo>
                  <a:pt x="234" y="73"/>
                  <a:pt x="228" y="58"/>
                  <a:pt x="219" y="45"/>
                </a:cubicBezTo>
                <a:cubicBezTo>
                  <a:pt x="210" y="32"/>
                  <a:pt x="196" y="19"/>
                  <a:pt x="186" y="12"/>
                </a:cubicBezTo>
                <a:cubicBezTo>
                  <a:pt x="176" y="5"/>
                  <a:pt x="165" y="2"/>
                  <a:pt x="159" y="0"/>
                </a:cubicBezTo>
              </a:path>
            </a:pathLst>
          </a:cu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3" name="Freeform 26"/>
          <p:cNvSpPr>
            <a:spLocks/>
          </p:cNvSpPr>
          <p:nvPr/>
        </p:nvSpPr>
        <p:spPr bwMode="auto">
          <a:xfrm rot="6695323">
            <a:off x="3201194" y="1980406"/>
            <a:ext cx="304800" cy="306388"/>
          </a:xfrm>
          <a:custGeom>
            <a:avLst/>
            <a:gdLst>
              <a:gd name="T0" fmla="*/ 2147483647 w 241"/>
              <a:gd name="T1" fmla="*/ 0 h 241"/>
              <a:gd name="T2" fmla="*/ 2147483647 w 241"/>
              <a:gd name="T3" fmla="*/ 2147483647 h 241"/>
              <a:gd name="T4" fmla="*/ 2147483647 w 241"/>
              <a:gd name="T5" fmla="*/ 2147483647 h 241"/>
              <a:gd name="T6" fmla="*/ 0 w 241"/>
              <a:gd name="T7" fmla="*/ 2147483647 h 241"/>
              <a:gd name="T8" fmla="*/ 2147483647 w 241"/>
              <a:gd name="T9" fmla="*/ 2147483647 h 241"/>
              <a:gd name="T10" fmla="*/ 2147483647 w 241"/>
              <a:gd name="T11" fmla="*/ 2147483647 h 241"/>
              <a:gd name="T12" fmla="*/ 2147483647 w 241"/>
              <a:gd name="T13" fmla="*/ 2147483647 h 241"/>
              <a:gd name="T14" fmla="*/ 2147483647 w 241"/>
              <a:gd name="T15" fmla="*/ 2147483647 h 241"/>
              <a:gd name="T16" fmla="*/ 2147483647 w 241"/>
              <a:gd name="T17" fmla="*/ 2147483647 h 241"/>
              <a:gd name="T18" fmla="*/ 2147483647 w 241"/>
              <a:gd name="T19" fmla="*/ 2147483647 h 241"/>
              <a:gd name="T20" fmla="*/ 2147483647 w 241"/>
              <a:gd name="T21" fmla="*/ 2147483647 h 241"/>
              <a:gd name="T22" fmla="*/ 2147483647 w 241"/>
              <a:gd name="T23" fmla="*/ 2147483647 h 241"/>
              <a:gd name="T24" fmla="*/ 2147483647 w 241"/>
              <a:gd name="T25" fmla="*/ 2147483647 h 241"/>
              <a:gd name="T26" fmla="*/ 2147483647 w 241"/>
              <a:gd name="T27" fmla="*/ 0 h 2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1"/>
              <a:gd name="T43" fmla="*/ 0 h 241"/>
              <a:gd name="T44" fmla="*/ 241 w 241"/>
              <a:gd name="T45" fmla="*/ 241 h 2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1" h="241">
                <a:moveTo>
                  <a:pt x="81" y="0"/>
                </a:moveTo>
                <a:cubicBezTo>
                  <a:pt x="77" y="2"/>
                  <a:pt x="65" y="2"/>
                  <a:pt x="54" y="12"/>
                </a:cubicBezTo>
                <a:cubicBezTo>
                  <a:pt x="43" y="22"/>
                  <a:pt x="21" y="43"/>
                  <a:pt x="12" y="60"/>
                </a:cubicBezTo>
                <a:cubicBezTo>
                  <a:pt x="3" y="77"/>
                  <a:pt x="0" y="96"/>
                  <a:pt x="0" y="114"/>
                </a:cubicBezTo>
                <a:cubicBezTo>
                  <a:pt x="0" y="132"/>
                  <a:pt x="2" y="152"/>
                  <a:pt x="9" y="168"/>
                </a:cubicBezTo>
                <a:cubicBezTo>
                  <a:pt x="16" y="184"/>
                  <a:pt x="30" y="199"/>
                  <a:pt x="45" y="210"/>
                </a:cubicBezTo>
                <a:cubicBezTo>
                  <a:pt x="60" y="221"/>
                  <a:pt x="83" y="233"/>
                  <a:pt x="102" y="237"/>
                </a:cubicBezTo>
                <a:cubicBezTo>
                  <a:pt x="121" y="241"/>
                  <a:pt x="141" y="237"/>
                  <a:pt x="159" y="231"/>
                </a:cubicBezTo>
                <a:cubicBezTo>
                  <a:pt x="177" y="225"/>
                  <a:pt x="197" y="212"/>
                  <a:pt x="210" y="198"/>
                </a:cubicBezTo>
                <a:cubicBezTo>
                  <a:pt x="223" y="184"/>
                  <a:pt x="233" y="165"/>
                  <a:pt x="237" y="147"/>
                </a:cubicBezTo>
                <a:cubicBezTo>
                  <a:pt x="241" y="129"/>
                  <a:pt x="240" y="107"/>
                  <a:pt x="237" y="90"/>
                </a:cubicBezTo>
                <a:cubicBezTo>
                  <a:pt x="234" y="73"/>
                  <a:pt x="228" y="58"/>
                  <a:pt x="219" y="45"/>
                </a:cubicBezTo>
                <a:cubicBezTo>
                  <a:pt x="210" y="32"/>
                  <a:pt x="196" y="19"/>
                  <a:pt x="186" y="12"/>
                </a:cubicBezTo>
                <a:cubicBezTo>
                  <a:pt x="176" y="5"/>
                  <a:pt x="165" y="2"/>
                  <a:pt x="159" y="0"/>
                </a:cubicBezTo>
              </a:path>
            </a:pathLst>
          </a:cu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4" name="Freeform 27"/>
          <p:cNvSpPr>
            <a:spLocks/>
          </p:cNvSpPr>
          <p:nvPr/>
        </p:nvSpPr>
        <p:spPr bwMode="auto">
          <a:xfrm rot="5866837">
            <a:off x="2820194" y="1980406"/>
            <a:ext cx="304800" cy="306388"/>
          </a:xfrm>
          <a:custGeom>
            <a:avLst/>
            <a:gdLst>
              <a:gd name="T0" fmla="*/ 2147483647 w 241"/>
              <a:gd name="T1" fmla="*/ 0 h 241"/>
              <a:gd name="T2" fmla="*/ 2147483647 w 241"/>
              <a:gd name="T3" fmla="*/ 2147483647 h 241"/>
              <a:gd name="T4" fmla="*/ 2147483647 w 241"/>
              <a:gd name="T5" fmla="*/ 2147483647 h 241"/>
              <a:gd name="T6" fmla="*/ 0 w 241"/>
              <a:gd name="T7" fmla="*/ 2147483647 h 241"/>
              <a:gd name="T8" fmla="*/ 2147483647 w 241"/>
              <a:gd name="T9" fmla="*/ 2147483647 h 241"/>
              <a:gd name="T10" fmla="*/ 2147483647 w 241"/>
              <a:gd name="T11" fmla="*/ 2147483647 h 241"/>
              <a:gd name="T12" fmla="*/ 2147483647 w 241"/>
              <a:gd name="T13" fmla="*/ 2147483647 h 241"/>
              <a:gd name="T14" fmla="*/ 2147483647 w 241"/>
              <a:gd name="T15" fmla="*/ 2147483647 h 241"/>
              <a:gd name="T16" fmla="*/ 2147483647 w 241"/>
              <a:gd name="T17" fmla="*/ 2147483647 h 241"/>
              <a:gd name="T18" fmla="*/ 2147483647 w 241"/>
              <a:gd name="T19" fmla="*/ 2147483647 h 241"/>
              <a:gd name="T20" fmla="*/ 2147483647 w 241"/>
              <a:gd name="T21" fmla="*/ 2147483647 h 241"/>
              <a:gd name="T22" fmla="*/ 2147483647 w 241"/>
              <a:gd name="T23" fmla="*/ 2147483647 h 241"/>
              <a:gd name="T24" fmla="*/ 2147483647 w 241"/>
              <a:gd name="T25" fmla="*/ 2147483647 h 241"/>
              <a:gd name="T26" fmla="*/ 2147483647 w 241"/>
              <a:gd name="T27" fmla="*/ 0 h 2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1"/>
              <a:gd name="T43" fmla="*/ 0 h 241"/>
              <a:gd name="T44" fmla="*/ 241 w 241"/>
              <a:gd name="T45" fmla="*/ 241 h 2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1" h="241">
                <a:moveTo>
                  <a:pt x="81" y="0"/>
                </a:moveTo>
                <a:cubicBezTo>
                  <a:pt x="77" y="2"/>
                  <a:pt x="65" y="2"/>
                  <a:pt x="54" y="12"/>
                </a:cubicBezTo>
                <a:cubicBezTo>
                  <a:pt x="43" y="22"/>
                  <a:pt x="21" y="43"/>
                  <a:pt x="12" y="60"/>
                </a:cubicBezTo>
                <a:cubicBezTo>
                  <a:pt x="3" y="77"/>
                  <a:pt x="0" y="96"/>
                  <a:pt x="0" y="114"/>
                </a:cubicBezTo>
                <a:cubicBezTo>
                  <a:pt x="0" y="132"/>
                  <a:pt x="2" y="152"/>
                  <a:pt x="9" y="168"/>
                </a:cubicBezTo>
                <a:cubicBezTo>
                  <a:pt x="16" y="184"/>
                  <a:pt x="30" y="199"/>
                  <a:pt x="45" y="210"/>
                </a:cubicBezTo>
                <a:cubicBezTo>
                  <a:pt x="60" y="221"/>
                  <a:pt x="83" y="233"/>
                  <a:pt x="102" y="237"/>
                </a:cubicBezTo>
                <a:cubicBezTo>
                  <a:pt x="121" y="241"/>
                  <a:pt x="141" y="237"/>
                  <a:pt x="159" y="231"/>
                </a:cubicBezTo>
                <a:cubicBezTo>
                  <a:pt x="177" y="225"/>
                  <a:pt x="197" y="212"/>
                  <a:pt x="210" y="198"/>
                </a:cubicBezTo>
                <a:cubicBezTo>
                  <a:pt x="223" y="184"/>
                  <a:pt x="233" y="165"/>
                  <a:pt x="237" y="147"/>
                </a:cubicBezTo>
                <a:cubicBezTo>
                  <a:pt x="241" y="129"/>
                  <a:pt x="240" y="107"/>
                  <a:pt x="237" y="90"/>
                </a:cubicBezTo>
                <a:cubicBezTo>
                  <a:pt x="234" y="73"/>
                  <a:pt x="228" y="58"/>
                  <a:pt x="219" y="45"/>
                </a:cubicBezTo>
                <a:cubicBezTo>
                  <a:pt x="210" y="32"/>
                  <a:pt x="196" y="19"/>
                  <a:pt x="186" y="12"/>
                </a:cubicBezTo>
                <a:cubicBezTo>
                  <a:pt x="176" y="5"/>
                  <a:pt x="165" y="2"/>
                  <a:pt x="159" y="0"/>
                </a:cubicBezTo>
              </a:path>
            </a:pathLst>
          </a:cu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5" name="Freeform 28"/>
          <p:cNvSpPr>
            <a:spLocks/>
          </p:cNvSpPr>
          <p:nvPr/>
        </p:nvSpPr>
        <p:spPr bwMode="auto">
          <a:xfrm rot="4579721">
            <a:off x="2439194" y="1980406"/>
            <a:ext cx="304800" cy="306388"/>
          </a:xfrm>
          <a:custGeom>
            <a:avLst/>
            <a:gdLst>
              <a:gd name="T0" fmla="*/ 2147483647 w 241"/>
              <a:gd name="T1" fmla="*/ 0 h 241"/>
              <a:gd name="T2" fmla="*/ 2147483647 w 241"/>
              <a:gd name="T3" fmla="*/ 2147483647 h 241"/>
              <a:gd name="T4" fmla="*/ 2147483647 w 241"/>
              <a:gd name="T5" fmla="*/ 2147483647 h 241"/>
              <a:gd name="T6" fmla="*/ 0 w 241"/>
              <a:gd name="T7" fmla="*/ 2147483647 h 241"/>
              <a:gd name="T8" fmla="*/ 2147483647 w 241"/>
              <a:gd name="T9" fmla="*/ 2147483647 h 241"/>
              <a:gd name="T10" fmla="*/ 2147483647 w 241"/>
              <a:gd name="T11" fmla="*/ 2147483647 h 241"/>
              <a:gd name="T12" fmla="*/ 2147483647 w 241"/>
              <a:gd name="T13" fmla="*/ 2147483647 h 241"/>
              <a:gd name="T14" fmla="*/ 2147483647 w 241"/>
              <a:gd name="T15" fmla="*/ 2147483647 h 241"/>
              <a:gd name="T16" fmla="*/ 2147483647 w 241"/>
              <a:gd name="T17" fmla="*/ 2147483647 h 241"/>
              <a:gd name="T18" fmla="*/ 2147483647 w 241"/>
              <a:gd name="T19" fmla="*/ 2147483647 h 241"/>
              <a:gd name="T20" fmla="*/ 2147483647 w 241"/>
              <a:gd name="T21" fmla="*/ 2147483647 h 241"/>
              <a:gd name="T22" fmla="*/ 2147483647 w 241"/>
              <a:gd name="T23" fmla="*/ 2147483647 h 241"/>
              <a:gd name="T24" fmla="*/ 2147483647 w 241"/>
              <a:gd name="T25" fmla="*/ 2147483647 h 241"/>
              <a:gd name="T26" fmla="*/ 2147483647 w 241"/>
              <a:gd name="T27" fmla="*/ 0 h 2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1"/>
              <a:gd name="T43" fmla="*/ 0 h 241"/>
              <a:gd name="T44" fmla="*/ 241 w 241"/>
              <a:gd name="T45" fmla="*/ 241 h 2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1" h="241">
                <a:moveTo>
                  <a:pt x="81" y="0"/>
                </a:moveTo>
                <a:cubicBezTo>
                  <a:pt x="77" y="2"/>
                  <a:pt x="65" y="2"/>
                  <a:pt x="54" y="12"/>
                </a:cubicBezTo>
                <a:cubicBezTo>
                  <a:pt x="43" y="22"/>
                  <a:pt x="21" y="43"/>
                  <a:pt x="12" y="60"/>
                </a:cubicBezTo>
                <a:cubicBezTo>
                  <a:pt x="3" y="77"/>
                  <a:pt x="0" y="96"/>
                  <a:pt x="0" y="114"/>
                </a:cubicBezTo>
                <a:cubicBezTo>
                  <a:pt x="0" y="132"/>
                  <a:pt x="2" y="152"/>
                  <a:pt x="9" y="168"/>
                </a:cubicBezTo>
                <a:cubicBezTo>
                  <a:pt x="16" y="184"/>
                  <a:pt x="30" y="199"/>
                  <a:pt x="45" y="210"/>
                </a:cubicBezTo>
                <a:cubicBezTo>
                  <a:pt x="60" y="221"/>
                  <a:pt x="83" y="233"/>
                  <a:pt x="102" y="237"/>
                </a:cubicBezTo>
                <a:cubicBezTo>
                  <a:pt x="121" y="241"/>
                  <a:pt x="141" y="237"/>
                  <a:pt x="159" y="231"/>
                </a:cubicBezTo>
                <a:cubicBezTo>
                  <a:pt x="177" y="225"/>
                  <a:pt x="197" y="212"/>
                  <a:pt x="210" y="198"/>
                </a:cubicBezTo>
                <a:cubicBezTo>
                  <a:pt x="223" y="184"/>
                  <a:pt x="233" y="165"/>
                  <a:pt x="237" y="147"/>
                </a:cubicBezTo>
                <a:cubicBezTo>
                  <a:pt x="241" y="129"/>
                  <a:pt x="240" y="107"/>
                  <a:pt x="237" y="90"/>
                </a:cubicBezTo>
                <a:cubicBezTo>
                  <a:pt x="234" y="73"/>
                  <a:pt x="228" y="58"/>
                  <a:pt x="219" y="45"/>
                </a:cubicBezTo>
                <a:cubicBezTo>
                  <a:pt x="210" y="32"/>
                  <a:pt x="196" y="19"/>
                  <a:pt x="186" y="12"/>
                </a:cubicBezTo>
                <a:cubicBezTo>
                  <a:pt x="176" y="5"/>
                  <a:pt x="165" y="2"/>
                  <a:pt x="159" y="0"/>
                </a:cubicBezTo>
              </a:path>
            </a:pathLst>
          </a:cu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6" name="Freeform 29"/>
          <p:cNvSpPr>
            <a:spLocks/>
          </p:cNvSpPr>
          <p:nvPr/>
        </p:nvSpPr>
        <p:spPr bwMode="auto">
          <a:xfrm rot="2509643">
            <a:off x="2057400" y="1981200"/>
            <a:ext cx="306388" cy="304800"/>
          </a:xfrm>
          <a:custGeom>
            <a:avLst/>
            <a:gdLst>
              <a:gd name="T0" fmla="*/ 2147483647 w 241"/>
              <a:gd name="T1" fmla="*/ 0 h 241"/>
              <a:gd name="T2" fmla="*/ 2147483647 w 241"/>
              <a:gd name="T3" fmla="*/ 2147483647 h 241"/>
              <a:gd name="T4" fmla="*/ 2147483647 w 241"/>
              <a:gd name="T5" fmla="*/ 2147483647 h 241"/>
              <a:gd name="T6" fmla="*/ 0 w 241"/>
              <a:gd name="T7" fmla="*/ 2147483647 h 241"/>
              <a:gd name="T8" fmla="*/ 2147483647 w 241"/>
              <a:gd name="T9" fmla="*/ 2147483647 h 241"/>
              <a:gd name="T10" fmla="*/ 2147483647 w 241"/>
              <a:gd name="T11" fmla="*/ 2147483647 h 241"/>
              <a:gd name="T12" fmla="*/ 2147483647 w 241"/>
              <a:gd name="T13" fmla="*/ 2147483647 h 241"/>
              <a:gd name="T14" fmla="*/ 2147483647 w 241"/>
              <a:gd name="T15" fmla="*/ 2147483647 h 241"/>
              <a:gd name="T16" fmla="*/ 2147483647 w 241"/>
              <a:gd name="T17" fmla="*/ 2147483647 h 241"/>
              <a:gd name="T18" fmla="*/ 2147483647 w 241"/>
              <a:gd name="T19" fmla="*/ 2147483647 h 241"/>
              <a:gd name="T20" fmla="*/ 2147483647 w 241"/>
              <a:gd name="T21" fmla="*/ 2147483647 h 241"/>
              <a:gd name="T22" fmla="*/ 2147483647 w 241"/>
              <a:gd name="T23" fmla="*/ 2147483647 h 241"/>
              <a:gd name="T24" fmla="*/ 2147483647 w 241"/>
              <a:gd name="T25" fmla="*/ 2147483647 h 241"/>
              <a:gd name="T26" fmla="*/ 2147483647 w 241"/>
              <a:gd name="T27" fmla="*/ 0 h 2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1"/>
              <a:gd name="T43" fmla="*/ 0 h 241"/>
              <a:gd name="T44" fmla="*/ 241 w 241"/>
              <a:gd name="T45" fmla="*/ 241 h 2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1" h="241">
                <a:moveTo>
                  <a:pt x="81" y="0"/>
                </a:moveTo>
                <a:cubicBezTo>
                  <a:pt x="77" y="2"/>
                  <a:pt x="65" y="2"/>
                  <a:pt x="54" y="12"/>
                </a:cubicBezTo>
                <a:cubicBezTo>
                  <a:pt x="43" y="22"/>
                  <a:pt x="21" y="43"/>
                  <a:pt x="12" y="60"/>
                </a:cubicBezTo>
                <a:cubicBezTo>
                  <a:pt x="3" y="77"/>
                  <a:pt x="0" y="96"/>
                  <a:pt x="0" y="114"/>
                </a:cubicBezTo>
                <a:cubicBezTo>
                  <a:pt x="0" y="132"/>
                  <a:pt x="2" y="152"/>
                  <a:pt x="9" y="168"/>
                </a:cubicBezTo>
                <a:cubicBezTo>
                  <a:pt x="16" y="184"/>
                  <a:pt x="30" y="199"/>
                  <a:pt x="45" y="210"/>
                </a:cubicBezTo>
                <a:cubicBezTo>
                  <a:pt x="60" y="221"/>
                  <a:pt x="83" y="233"/>
                  <a:pt x="102" y="237"/>
                </a:cubicBezTo>
                <a:cubicBezTo>
                  <a:pt x="121" y="241"/>
                  <a:pt x="141" y="237"/>
                  <a:pt x="159" y="231"/>
                </a:cubicBezTo>
                <a:cubicBezTo>
                  <a:pt x="177" y="225"/>
                  <a:pt x="197" y="212"/>
                  <a:pt x="210" y="198"/>
                </a:cubicBezTo>
                <a:cubicBezTo>
                  <a:pt x="223" y="184"/>
                  <a:pt x="233" y="165"/>
                  <a:pt x="237" y="147"/>
                </a:cubicBezTo>
                <a:cubicBezTo>
                  <a:pt x="241" y="129"/>
                  <a:pt x="240" y="107"/>
                  <a:pt x="237" y="90"/>
                </a:cubicBezTo>
                <a:cubicBezTo>
                  <a:pt x="234" y="73"/>
                  <a:pt x="228" y="58"/>
                  <a:pt x="219" y="45"/>
                </a:cubicBezTo>
                <a:cubicBezTo>
                  <a:pt x="210" y="32"/>
                  <a:pt x="196" y="19"/>
                  <a:pt x="186" y="12"/>
                </a:cubicBezTo>
                <a:cubicBezTo>
                  <a:pt x="176" y="5"/>
                  <a:pt x="165" y="2"/>
                  <a:pt x="159" y="0"/>
                </a:cubicBezTo>
              </a:path>
            </a:pathLst>
          </a:cu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7" name="Freeform 30"/>
          <p:cNvSpPr>
            <a:spLocks/>
          </p:cNvSpPr>
          <p:nvPr/>
        </p:nvSpPr>
        <p:spPr bwMode="auto">
          <a:xfrm flipV="1">
            <a:off x="3581400" y="1981200"/>
            <a:ext cx="306388" cy="304800"/>
          </a:xfrm>
          <a:custGeom>
            <a:avLst/>
            <a:gdLst>
              <a:gd name="T0" fmla="*/ 2147483647 w 241"/>
              <a:gd name="T1" fmla="*/ 0 h 241"/>
              <a:gd name="T2" fmla="*/ 2147483647 w 241"/>
              <a:gd name="T3" fmla="*/ 2147483647 h 241"/>
              <a:gd name="T4" fmla="*/ 2147483647 w 241"/>
              <a:gd name="T5" fmla="*/ 2147483647 h 241"/>
              <a:gd name="T6" fmla="*/ 0 w 241"/>
              <a:gd name="T7" fmla="*/ 2147483647 h 241"/>
              <a:gd name="T8" fmla="*/ 2147483647 w 241"/>
              <a:gd name="T9" fmla="*/ 2147483647 h 241"/>
              <a:gd name="T10" fmla="*/ 2147483647 w 241"/>
              <a:gd name="T11" fmla="*/ 2147483647 h 241"/>
              <a:gd name="T12" fmla="*/ 2147483647 w 241"/>
              <a:gd name="T13" fmla="*/ 2147483647 h 241"/>
              <a:gd name="T14" fmla="*/ 2147483647 w 241"/>
              <a:gd name="T15" fmla="*/ 2147483647 h 241"/>
              <a:gd name="T16" fmla="*/ 2147483647 w 241"/>
              <a:gd name="T17" fmla="*/ 2147483647 h 241"/>
              <a:gd name="T18" fmla="*/ 2147483647 w 241"/>
              <a:gd name="T19" fmla="*/ 2147483647 h 241"/>
              <a:gd name="T20" fmla="*/ 2147483647 w 241"/>
              <a:gd name="T21" fmla="*/ 2147483647 h 241"/>
              <a:gd name="T22" fmla="*/ 2147483647 w 241"/>
              <a:gd name="T23" fmla="*/ 2147483647 h 241"/>
              <a:gd name="T24" fmla="*/ 2147483647 w 241"/>
              <a:gd name="T25" fmla="*/ 2147483647 h 241"/>
              <a:gd name="T26" fmla="*/ 2147483647 w 241"/>
              <a:gd name="T27" fmla="*/ 0 h 2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1"/>
              <a:gd name="T43" fmla="*/ 0 h 241"/>
              <a:gd name="T44" fmla="*/ 241 w 241"/>
              <a:gd name="T45" fmla="*/ 241 h 2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1" h="241">
                <a:moveTo>
                  <a:pt x="81" y="0"/>
                </a:moveTo>
                <a:cubicBezTo>
                  <a:pt x="77" y="2"/>
                  <a:pt x="65" y="2"/>
                  <a:pt x="54" y="12"/>
                </a:cubicBezTo>
                <a:cubicBezTo>
                  <a:pt x="43" y="22"/>
                  <a:pt x="21" y="43"/>
                  <a:pt x="12" y="60"/>
                </a:cubicBezTo>
                <a:cubicBezTo>
                  <a:pt x="3" y="77"/>
                  <a:pt x="0" y="96"/>
                  <a:pt x="0" y="114"/>
                </a:cubicBezTo>
                <a:cubicBezTo>
                  <a:pt x="0" y="132"/>
                  <a:pt x="2" y="152"/>
                  <a:pt x="9" y="168"/>
                </a:cubicBezTo>
                <a:cubicBezTo>
                  <a:pt x="16" y="184"/>
                  <a:pt x="30" y="199"/>
                  <a:pt x="45" y="210"/>
                </a:cubicBezTo>
                <a:cubicBezTo>
                  <a:pt x="60" y="221"/>
                  <a:pt x="83" y="233"/>
                  <a:pt x="102" y="237"/>
                </a:cubicBezTo>
                <a:cubicBezTo>
                  <a:pt x="121" y="241"/>
                  <a:pt x="141" y="237"/>
                  <a:pt x="159" y="231"/>
                </a:cubicBezTo>
                <a:cubicBezTo>
                  <a:pt x="177" y="225"/>
                  <a:pt x="197" y="212"/>
                  <a:pt x="210" y="198"/>
                </a:cubicBezTo>
                <a:cubicBezTo>
                  <a:pt x="223" y="184"/>
                  <a:pt x="233" y="165"/>
                  <a:pt x="237" y="147"/>
                </a:cubicBezTo>
                <a:cubicBezTo>
                  <a:pt x="241" y="129"/>
                  <a:pt x="240" y="107"/>
                  <a:pt x="237" y="90"/>
                </a:cubicBezTo>
                <a:cubicBezTo>
                  <a:pt x="234" y="73"/>
                  <a:pt x="228" y="58"/>
                  <a:pt x="219" y="45"/>
                </a:cubicBezTo>
                <a:cubicBezTo>
                  <a:pt x="210" y="32"/>
                  <a:pt x="196" y="19"/>
                  <a:pt x="186" y="12"/>
                </a:cubicBezTo>
                <a:cubicBezTo>
                  <a:pt x="176" y="5"/>
                  <a:pt x="165" y="2"/>
                  <a:pt x="159" y="0"/>
                </a:cubicBezTo>
              </a:path>
            </a:pathLst>
          </a:cu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10242" name="Object 31"/>
          <p:cNvGraphicFramePr>
            <a:graphicFrameLocks noChangeAspect="1"/>
          </p:cNvGraphicFramePr>
          <p:nvPr/>
        </p:nvGraphicFramePr>
        <p:xfrm>
          <a:off x="6153150" y="2805113"/>
          <a:ext cx="236696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4" name="Formel" r:id="rId6" imgW="1054080" imgH="253800" progId="">
                  <p:embed/>
                </p:oleObj>
              </mc:Choice>
              <mc:Fallback>
                <p:oleObj name="Formel" r:id="rId6" imgW="105408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3150" y="2805113"/>
                        <a:ext cx="2366963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8" name="Text Box 32"/>
          <p:cNvSpPr txBox="1">
            <a:spLocks noChangeArrowheads="1"/>
          </p:cNvSpPr>
          <p:nvPr/>
        </p:nvSpPr>
        <p:spPr bwMode="auto">
          <a:xfrm>
            <a:off x="7162800" y="5093237"/>
            <a:ext cx="111921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878.5(8) 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143750" y="6429375"/>
            <a:ext cx="785813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260" name="TextBox 26"/>
          <p:cNvSpPr txBox="1">
            <a:spLocks noChangeArrowheads="1"/>
          </p:cNvSpPr>
          <p:nvPr/>
        </p:nvSpPr>
        <p:spPr bwMode="auto">
          <a:xfrm>
            <a:off x="5900738" y="6429375"/>
            <a:ext cx="2886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latin typeface="Arial" charset="0"/>
                <a:cs typeface="Arial" charset="0"/>
              </a:rPr>
              <a:t>Frequency of wall collisions (/s)</a:t>
            </a:r>
            <a:endParaRPr lang="fr-FR" sz="1400" b="1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2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Анатолий\Pictures\Новая папка (12)\DSC02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6546" y="772729"/>
            <a:ext cx="4328773" cy="324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3731" name="Picture 3" descr="C:\Users\Анатолий\Pictures\Новая папка (12)\DSC02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9271" y="4200462"/>
            <a:ext cx="3404109" cy="255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3732" name="Picture 5" descr="C:\Users\Анатолий\Pictures\Новая папка (12)\DSC02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4" y="1358207"/>
            <a:ext cx="3338199" cy="445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20149" y="76200"/>
            <a:ext cx="76359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3200" dirty="0" smtClean="0">
                <a:latin typeface="+mj-lt"/>
                <a:cs typeface="Calibri" pitchFamily="34" charset="0"/>
              </a:rPr>
              <a:t>Successor experiment „Big GraviTrap“ (PNPI)</a:t>
            </a:r>
          </a:p>
          <a:p>
            <a:r>
              <a:rPr lang="de-DE" sz="2400" dirty="0" smtClean="0">
                <a:latin typeface="+mj-lt"/>
                <a:cs typeface="Calibri" pitchFamily="34" charset="0"/>
              </a:rPr>
              <a:t>(during installation in 2014 at ILL)</a:t>
            </a:r>
            <a:endParaRPr lang="de-DE" sz="24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3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DCIM\100MSDCF\DSC027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4" y="620687"/>
            <a:ext cx="4674251" cy="585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2" descr="G:\DCIM\100MSDCF\DSC03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20474"/>
            <a:ext cx="3524276" cy="264320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142874" y="76200"/>
            <a:ext cx="68053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800" dirty="0" smtClean="0">
                <a:latin typeface="+mj-lt"/>
                <a:cs typeface="Calibri" pitchFamily="34" charset="0"/>
              </a:rPr>
              <a:t>Job (installation) done...</a:t>
            </a:r>
            <a:endParaRPr lang="de-DE" sz="2800" dirty="0">
              <a:latin typeface="+mj-lt"/>
              <a:cs typeface="Calibri" pitchFamily="34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5297347" y="852261"/>
            <a:ext cx="3524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>
                <a:cs typeface="Calibri" pitchFamily="34" charset="0"/>
              </a:rPr>
              <a:t>Work on trap preparation</a:t>
            </a:r>
            <a:endParaRPr lang="de-DE" sz="2400" dirty="0">
              <a:cs typeface="Calibri" pitchFamily="34" charset="0"/>
            </a:endParaRPr>
          </a:p>
        </p:txBody>
      </p:sp>
      <p:sp>
        <p:nvSpPr>
          <p:cNvPr id="10" name="Text Box 1335"/>
          <p:cNvSpPr txBox="1">
            <a:spLocks noChangeArrowheads="1"/>
          </p:cNvSpPr>
          <p:nvPr/>
        </p:nvSpPr>
        <p:spPr bwMode="auto">
          <a:xfrm>
            <a:off x="5306182" y="5731715"/>
            <a:ext cx="3352056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de-DE" sz="1600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Serebrov et al., arXiv:1712.05663:</a:t>
            </a:r>
          </a:p>
          <a:p>
            <a:r>
              <a:rPr lang="de-DE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</a:t>
            </a:r>
            <a:r>
              <a:rPr lang="de-DE" sz="2400" baseline="-25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n</a:t>
            </a:r>
            <a:r>
              <a:rPr lang="de-DE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= (</a:t>
            </a:r>
            <a:r>
              <a:rPr lang="de-DE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881.5 </a:t>
            </a:r>
            <a:r>
              <a:rPr lang="de-DE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 </a:t>
            </a:r>
            <a:r>
              <a:rPr lang="de-DE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0.7  0.6) s</a:t>
            </a:r>
            <a:endParaRPr lang="de-DE" sz="2400" dirty="0">
              <a:solidFill>
                <a:srgbClr val="FF0000"/>
              </a:solidFill>
              <a:latin typeface="Calibri" pitchFamily="34" charset="0"/>
              <a:cs typeface="Calibri" pitchFamily="34" charset="0"/>
              <a:sym typeface="Symbol" panose="05050102010706020507" pitchFamily="18" charset="2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220072" y="4763205"/>
            <a:ext cx="37473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200" dirty="0" smtClean="0">
                <a:cs typeface="Calibri" pitchFamily="34" charset="0"/>
              </a:rPr>
              <a:t>First result (measurements to be continued with colder trap):</a:t>
            </a:r>
            <a:endParaRPr lang="de-DE" sz="2200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8" y="3477298"/>
            <a:ext cx="3504421" cy="3281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393" y="150709"/>
            <a:ext cx="3717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Calibri" pitchFamily="34" charset="0"/>
                <a:cs typeface="Calibri" pitchFamily="34" charset="0"/>
              </a:rPr>
              <a:t>UCN</a:t>
            </a:r>
            <a:r>
              <a:rPr lang="en-GB" sz="3600" i="1" dirty="0" smtClean="0">
                <a:latin typeface="Calibri" pitchFamily="34" charset="0"/>
                <a:cs typeface="Calibri" pitchFamily="34" charset="0"/>
                <a:sym typeface="Symbol"/>
              </a:rPr>
              <a:t></a:t>
            </a:r>
            <a:r>
              <a:rPr lang="en-GB" sz="3600" dirty="0" smtClean="0">
                <a:latin typeface="Calibri" pitchFamily="34" charset="0"/>
                <a:cs typeface="Calibri" pitchFamily="34" charset="0"/>
                <a:sym typeface="Symbol"/>
              </a:rPr>
              <a:t>  </a:t>
            </a:r>
            <a:r>
              <a:rPr lang="en-GB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(“fill and kill”)</a:t>
            </a:r>
            <a:endParaRPr lang="fr-FR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262" y="964467"/>
            <a:ext cx="314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Done at the solid-deuterium </a:t>
            </a:r>
          </a:p>
          <a:p>
            <a:pPr algn="ctr"/>
            <a:r>
              <a:rPr lang="en-GB" dirty="0" smtClean="0"/>
              <a:t>UCN source at Los Alamos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0435" b="222"/>
          <a:stretch/>
        </p:blipFill>
        <p:spPr>
          <a:xfrm>
            <a:off x="3564117" y="382526"/>
            <a:ext cx="5579883" cy="3324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271" y="2036216"/>
            <a:ext cx="2381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+ triple blind analysis</a:t>
            </a:r>
          </a:p>
          <a:p>
            <a:r>
              <a:rPr lang="en-GB" sz="2000" dirty="0" smtClean="0"/>
              <a:t>– no monitoring of 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  depolarised UCNs </a:t>
            </a:r>
            <a:endParaRPr lang="en-GB" sz="2000" dirty="0"/>
          </a:p>
        </p:txBody>
      </p:sp>
      <p:sp>
        <p:nvSpPr>
          <p:cNvPr id="8" name="Text Box 1335"/>
          <p:cNvSpPr txBox="1">
            <a:spLocks noChangeArrowheads="1"/>
          </p:cNvSpPr>
          <p:nvPr/>
        </p:nvSpPr>
        <p:spPr bwMode="auto">
          <a:xfrm>
            <a:off x="4763562" y="4736213"/>
            <a:ext cx="3865283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de-DE" sz="1600" dirty="0" smtClean="0">
                <a:latin typeface="Calibri" pitchFamily="34" charset="0"/>
                <a:cs typeface="Calibri" pitchFamily="34" charset="0"/>
              </a:rPr>
              <a:t>Morris </a:t>
            </a:r>
            <a:r>
              <a:rPr lang="de-DE" sz="1600" dirty="0">
                <a:latin typeface="Calibri" pitchFamily="34" charset="0"/>
                <a:cs typeface="Calibri" pitchFamily="34" charset="0"/>
              </a:rPr>
              <a:t>et </a:t>
            </a:r>
            <a:r>
              <a:rPr lang="de-DE" sz="1600" dirty="0" smtClean="0">
                <a:latin typeface="Calibri" pitchFamily="34" charset="0"/>
                <a:cs typeface="Calibri" pitchFamily="34" charset="0"/>
              </a:rPr>
              <a:t>al., arXiv:1610.04560:  </a:t>
            </a:r>
          </a:p>
          <a:p>
            <a:pPr>
              <a:spcAft>
                <a:spcPts val="1200"/>
              </a:spcAft>
            </a:pPr>
            <a:r>
              <a:rPr lang="de-DE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</a:t>
            </a:r>
            <a:r>
              <a:rPr lang="de-DE" sz="200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n</a:t>
            </a:r>
            <a:r>
              <a:rPr lang="de-DE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= (878.8  </a:t>
            </a:r>
            <a:r>
              <a:rPr lang="de-DE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2.6  </a:t>
            </a:r>
            <a:r>
              <a:rPr lang="de-DE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0.6) s</a:t>
            </a:r>
          </a:p>
          <a:p>
            <a:pPr>
              <a:spcAft>
                <a:spcPts val="300"/>
              </a:spcAft>
            </a:pPr>
            <a:r>
              <a:rPr lang="de-DE" sz="1600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Pattie et al., arXiv:1707.01817:</a:t>
            </a:r>
          </a:p>
          <a:p>
            <a:r>
              <a:rPr lang="de-DE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</a:t>
            </a:r>
            <a:r>
              <a:rPr lang="de-DE" sz="2400" baseline="-25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n</a:t>
            </a:r>
            <a:r>
              <a:rPr lang="de-DE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= (</a:t>
            </a:r>
            <a:r>
              <a:rPr lang="de-DE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877.7 </a:t>
            </a:r>
            <a:r>
              <a:rPr lang="de-DE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 </a:t>
            </a:r>
            <a:r>
              <a:rPr lang="de-DE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0.7 + 0.3/-0.1) s</a:t>
            </a:r>
            <a:endParaRPr lang="de-DE" sz="2400" dirty="0">
              <a:solidFill>
                <a:srgbClr val="FF0000"/>
              </a:solidFill>
              <a:latin typeface="Calibri" pitchFamily="34" charset="0"/>
              <a:cs typeface="Calibri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0666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91" y="721"/>
            <a:ext cx="91610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latin typeface="+mj-lt"/>
                <a:cs typeface="Calibri" pitchFamily="34" charset="0"/>
              </a:rPr>
              <a:t>HOPE</a:t>
            </a:r>
            <a:r>
              <a:rPr lang="en-US" sz="3200" dirty="0">
                <a:latin typeface="+mj-lt"/>
                <a:cs typeface="Calibri" pitchFamily="34" charset="0"/>
              </a:rPr>
              <a:t> – </a:t>
            </a:r>
            <a:r>
              <a:rPr lang="en-US" sz="3200" b="1" dirty="0" err="1" smtClean="0">
                <a:latin typeface="+mj-lt"/>
                <a:cs typeface="Calibri" pitchFamily="34" charset="0"/>
              </a:rPr>
              <a:t>H</a:t>
            </a:r>
            <a:r>
              <a:rPr lang="en-US" sz="3200" dirty="0" err="1" smtClean="0">
                <a:latin typeface="+mj-lt"/>
                <a:cs typeface="Calibri" pitchFamily="34" charset="0"/>
              </a:rPr>
              <a:t>albach</a:t>
            </a:r>
            <a:r>
              <a:rPr lang="en-US" sz="3200" dirty="0" smtClean="0">
                <a:latin typeface="+mj-lt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+mj-lt"/>
                <a:cs typeface="Calibri" pitchFamily="34" charset="0"/>
              </a:rPr>
              <a:t>O</a:t>
            </a:r>
            <a:r>
              <a:rPr lang="en-US" sz="3200" dirty="0" err="1" smtClean="0">
                <a:latin typeface="+mj-lt"/>
                <a:cs typeface="Calibri" pitchFamily="34" charset="0"/>
              </a:rPr>
              <a:t>ctu</a:t>
            </a:r>
            <a:r>
              <a:rPr lang="en-US" sz="3200" b="1" dirty="0" err="1" smtClean="0">
                <a:latin typeface="+mj-lt"/>
                <a:cs typeface="Calibri" pitchFamily="34" charset="0"/>
              </a:rPr>
              <a:t>P</a:t>
            </a:r>
            <a:r>
              <a:rPr lang="en-US" sz="3200" dirty="0" err="1" smtClean="0">
                <a:latin typeface="+mj-lt"/>
                <a:cs typeface="Calibri" pitchFamily="34" charset="0"/>
              </a:rPr>
              <a:t>ole</a:t>
            </a:r>
            <a:r>
              <a:rPr lang="en-US" sz="3200" dirty="0" smtClean="0">
                <a:latin typeface="+mj-lt"/>
                <a:cs typeface="Calibri" pitchFamily="34" charset="0"/>
              </a:rPr>
              <a:t> neutron lifetime </a:t>
            </a:r>
            <a:r>
              <a:rPr lang="en-US" sz="3200" b="1" dirty="0" smtClean="0">
                <a:latin typeface="+mj-lt"/>
                <a:cs typeface="Calibri" pitchFamily="34" charset="0"/>
              </a:rPr>
              <a:t>E</a:t>
            </a:r>
            <a:r>
              <a:rPr lang="en-US" sz="3200" dirty="0" smtClean="0">
                <a:latin typeface="+mj-lt"/>
                <a:cs typeface="Calibri" pitchFamily="34" charset="0"/>
              </a:rPr>
              <a:t>xperiment</a:t>
            </a:r>
            <a:endParaRPr lang="en-US" sz="3200" dirty="0">
              <a:latin typeface="+mj-lt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62327" y="1271383"/>
            <a:ext cx="378613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 magneto-gravitational trap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i="1" dirty="0" err="1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GB" sz="2000" baseline="-25000" dirty="0" err="1" smtClean="0">
                <a:latin typeface="Calibri" pitchFamily="34" charset="0"/>
                <a:cs typeface="Calibri" pitchFamily="34" charset="0"/>
              </a:rPr>
              <a:t>eff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Symbol"/>
              </a:rPr>
              <a:t>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2 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 trap depth 47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neV</a:t>
            </a: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 counting the dead &amp; survivors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depolarisation monitoring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employs a new UCN source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1455" y="1140246"/>
            <a:ext cx="4305162" cy="546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3196803" y="504777"/>
            <a:ext cx="5504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Calibri" pitchFamily="34" charset="0"/>
                <a:cs typeface="Calibri" pitchFamily="34" charset="0"/>
                <a:sym typeface="Symbol"/>
              </a:rPr>
              <a:t>PhD </a:t>
            </a:r>
            <a:r>
              <a:rPr lang="fr-FR" sz="1600" dirty="0" err="1" smtClean="0">
                <a:latin typeface="Calibri" pitchFamily="34" charset="0"/>
                <a:cs typeface="Calibri" pitchFamily="34" charset="0"/>
                <a:sym typeface="Symbol"/>
              </a:rPr>
              <a:t>works</a:t>
            </a:r>
            <a:r>
              <a:rPr lang="fr-FR" sz="1600" dirty="0" smtClean="0">
                <a:latin typeface="Calibri" pitchFamily="34" charset="0"/>
                <a:cs typeface="Calibri" pitchFamily="34" charset="0"/>
                <a:sym typeface="Symbol"/>
              </a:rPr>
              <a:t> Loris Babin, Felix </a:t>
            </a:r>
            <a:r>
              <a:rPr lang="fr-FR" sz="1600" dirty="0" err="1" smtClean="0">
                <a:latin typeface="Calibri" pitchFamily="34" charset="0"/>
                <a:cs typeface="Calibri" pitchFamily="34" charset="0"/>
                <a:sym typeface="Symbol"/>
              </a:rPr>
              <a:t>Rosenau</a:t>
            </a:r>
            <a:r>
              <a:rPr lang="fr-FR" sz="1600" dirty="0" smtClean="0">
                <a:latin typeface="Calibri" pitchFamily="34" charset="0"/>
                <a:cs typeface="Calibri" pitchFamily="34" charset="0"/>
                <a:sym typeface="Symbol"/>
              </a:rPr>
              <a:t>, Fabien </a:t>
            </a:r>
            <a:r>
              <a:rPr lang="fr-FR" sz="1600" dirty="0" err="1" smtClean="0">
                <a:latin typeface="Calibri" pitchFamily="34" charset="0"/>
                <a:cs typeface="Calibri" pitchFamily="34" charset="0"/>
                <a:sym typeface="Symbol"/>
              </a:rPr>
              <a:t>Lafont</a:t>
            </a:r>
            <a:r>
              <a:rPr lang="fr-FR" sz="1600" dirty="0" smtClean="0">
                <a:latin typeface="Calibri" pitchFamily="34" charset="0"/>
                <a:cs typeface="Calibri" pitchFamily="34" charset="0"/>
                <a:sym typeface="Symbol"/>
              </a:rPr>
              <a:t>, Kent Leung</a:t>
            </a:r>
            <a:endParaRPr lang="fr-FR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70178" y="3892011"/>
            <a:ext cx="5184576" cy="2828865"/>
            <a:chOff x="3970178" y="3892011"/>
            <a:chExt cx="5184576" cy="2828865"/>
          </a:xfrm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0178" y="3892011"/>
              <a:ext cx="5184576" cy="2828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Connector 51"/>
            <p:cNvCxnSpPr/>
            <p:nvPr/>
          </p:nvCxnSpPr>
          <p:spPr>
            <a:xfrm flipV="1">
              <a:off x="5422369" y="4080644"/>
              <a:ext cx="3096344" cy="223224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/>
            <p:cNvSpPr/>
            <p:nvPr/>
          </p:nvSpPr>
          <p:spPr>
            <a:xfrm>
              <a:off x="5424183" y="4272604"/>
              <a:ext cx="2578442" cy="1183267"/>
            </a:xfrm>
            <a:custGeom>
              <a:avLst/>
              <a:gdLst>
                <a:gd name="connsiteX0" fmla="*/ 0 w 2574758"/>
                <a:gd name="connsiteY0" fmla="*/ 60157 h 1140994"/>
                <a:gd name="connsiteX1" fmla="*/ 96253 w 2574758"/>
                <a:gd name="connsiteY1" fmla="*/ 120315 h 1140994"/>
                <a:gd name="connsiteX2" fmla="*/ 204537 w 2574758"/>
                <a:gd name="connsiteY2" fmla="*/ 336884 h 1140994"/>
                <a:gd name="connsiteX3" fmla="*/ 324853 w 2574758"/>
                <a:gd name="connsiteY3" fmla="*/ 673768 h 1140994"/>
                <a:gd name="connsiteX4" fmla="*/ 445169 w 2574758"/>
                <a:gd name="connsiteY4" fmla="*/ 950494 h 1140994"/>
                <a:gd name="connsiteX5" fmla="*/ 589548 w 2574758"/>
                <a:gd name="connsiteY5" fmla="*/ 1094873 h 1140994"/>
                <a:gd name="connsiteX6" fmla="*/ 745958 w 2574758"/>
                <a:gd name="connsiteY6" fmla="*/ 1070810 h 1140994"/>
                <a:gd name="connsiteX7" fmla="*/ 1046748 w 2574758"/>
                <a:gd name="connsiteY7" fmla="*/ 962526 h 1140994"/>
                <a:gd name="connsiteX8" fmla="*/ 2574758 w 2574758"/>
                <a:gd name="connsiteY8" fmla="*/ 0 h 1140994"/>
                <a:gd name="connsiteX9" fmla="*/ 2574758 w 2574758"/>
                <a:gd name="connsiteY9" fmla="*/ 0 h 1140994"/>
                <a:gd name="connsiteX10" fmla="*/ 2574758 w 2574758"/>
                <a:gd name="connsiteY10" fmla="*/ 0 h 1140994"/>
                <a:gd name="connsiteX0" fmla="*/ 0 w 2574758"/>
                <a:gd name="connsiteY0" fmla="*/ 60157 h 1196071"/>
                <a:gd name="connsiteX1" fmla="*/ 96253 w 2574758"/>
                <a:gd name="connsiteY1" fmla="*/ 120315 h 1196071"/>
                <a:gd name="connsiteX2" fmla="*/ 204537 w 2574758"/>
                <a:gd name="connsiteY2" fmla="*/ 336884 h 1196071"/>
                <a:gd name="connsiteX3" fmla="*/ 324853 w 2574758"/>
                <a:gd name="connsiteY3" fmla="*/ 673768 h 1196071"/>
                <a:gd name="connsiteX4" fmla="*/ 445169 w 2574758"/>
                <a:gd name="connsiteY4" fmla="*/ 950494 h 1196071"/>
                <a:gd name="connsiteX5" fmla="*/ 589548 w 2574758"/>
                <a:gd name="connsiteY5" fmla="*/ 1094873 h 1196071"/>
                <a:gd name="connsiteX6" fmla="*/ 778242 w 2574758"/>
                <a:gd name="connsiteY6" fmla="*/ 1174013 h 1196071"/>
                <a:gd name="connsiteX7" fmla="*/ 1046748 w 2574758"/>
                <a:gd name="connsiteY7" fmla="*/ 962526 h 1196071"/>
                <a:gd name="connsiteX8" fmla="*/ 2574758 w 2574758"/>
                <a:gd name="connsiteY8" fmla="*/ 0 h 1196071"/>
                <a:gd name="connsiteX9" fmla="*/ 2574758 w 2574758"/>
                <a:gd name="connsiteY9" fmla="*/ 0 h 1196071"/>
                <a:gd name="connsiteX10" fmla="*/ 2574758 w 2574758"/>
                <a:gd name="connsiteY10" fmla="*/ 0 h 1196071"/>
                <a:gd name="connsiteX0" fmla="*/ 0 w 2574758"/>
                <a:gd name="connsiteY0" fmla="*/ 60157 h 1149870"/>
                <a:gd name="connsiteX1" fmla="*/ 96253 w 2574758"/>
                <a:gd name="connsiteY1" fmla="*/ 120315 h 1149870"/>
                <a:gd name="connsiteX2" fmla="*/ 204537 w 2574758"/>
                <a:gd name="connsiteY2" fmla="*/ 336884 h 1149870"/>
                <a:gd name="connsiteX3" fmla="*/ 324853 w 2574758"/>
                <a:gd name="connsiteY3" fmla="*/ 673768 h 1149870"/>
                <a:gd name="connsiteX4" fmla="*/ 445169 w 2574758"/>
                <a:gd name="connsiteY4" fmla="*/ 950494 h 1149870"/>
                <a:gd name="connsiteX5" fmla="*/ 589548 w 2574758"/>
                <a:gd name="connsiteY5" fmla="*/ 1094873 h 1149870"/>
                <a:gd name="connsiteX6" fmla="*/ 778242 w 2574758"/>
                <a:gd name="connsiteY6" fmla="*/ 1124063 h 1149870"/>
                <a:gd name="connsiteX7" fmla="*/ 1046748 w 2574758"/>
                <a:gd name="connsiteY7" fmla="*/ 962526 h 1149870"/>
                <a:gd name="connsiteX8" fmla="*/ 2574758 w 2574758"/>
                <a:gd name="connsiteY8" fmla="*/ 0 h 1149870"/>
                <a:gd name="connsiteX9" fmla="*/ 2574758 w 2574758"/>
                <a:gd name="connsiteY9" fmla="*/ 0 h 1149870"/>
                <a:gd name="connsiteX10" fmla="*/ 2574758 w 2574758"/>
                <a:gd name="connsiteY10" fmla="*/ 0 h 1149870"/>
                <a:gd name="connsiteX0" fmla="*/ 0 w 2578442"/>
                <a:gd name="connsiteY0" fmla="*/ 88222 h 1177935"/>
                <a:gd name="connsiteX1" fmla="*/ 96253 w 2578442"/>
                <a:gd name="connsiteY1" fmla="*/ 148380 h 1177935"/>
                <a:gd name="connsiteX2" fmla="*/ 204537 w 2578442"/>
                <a:gd name="connsiteY2" fmla="*/ 364949 h 1177935"/>
                <a:gd name="connsiteX3" fmla="*/ 324853 w 2578442"/>
                <a:gd name="connsiteY3" fmla="*/ 701833 h 1177935"/>
                <a:gd name="connsiteX4" fmla="*/ 445169 w 2578442"/>
                <a:gd name="connsiteY4" fmla="*/ 978559 h 1177935"/>
                <a:gd name="connsiteX5" fmla="*/ 589548 w 2578442"/>
                <a:gd name="connsiteY5" fmla="*/ 1122938 h 1177935"/>
                <a:gd name="connsiteX6" fmla="*/ 778242 w 2578442"/>
                <a:gd name="connsiteY6" fmla="*/ 1152128 h 1177935"/>
                <a:gd name="connsiteX7" fmla="*/ 1046748 w 2578442"/>
                <a:gd name="connsiteY7" fmla="*/ 990591 h 1177935"/>
                <a:gd name="connsiteX8" fmla="*/ 2574758 w 2578442"/>
                <a:gd name="connsiteY8" fmla="*/ 28065 h 1177935"/>
                <a:gd name="connsiteX9" fmla="*/ 2574758 w 2578442"/>
                <a:gd name="connsiteY9" fmla="*/ 28065 h 1177935"/>
                <a:gd name="connsiteX10" fmla="*/ 2578442 w 2578442"/>
                <a:gd name="connsiteY10" fmla="*/ 0 h 1177935"/>
                <a:gd name="connsiteX0" fmla="*/ 0 w 2578442"/>
                <a:gd name="connsiteY0" fmla="*/ 88222 h 1183267"/>
                <a:gd name="connsiteX1" fmla="*/ 96253 w 2578442"/>
                <a:gd name="connsiteY1" fmla="*/ 148380 h 1183267"/>
                <a:gd name="connsiteX2" fmla="*/ 204537 w 2578442"/>
                <a:gd name="connsiteY2" fmla="*/ 364949 h 1183267"/>
                <a:gd name="connsiteX3" fmla="*/ 324853 w 2578442"/>
                <a:gd name="connsiteY3" fmla="*/ 701833 h 1183267"/>
                <a:gd name="connsiteX4" fmla="*/ 445169 w 2578442"/>
                <a:gd name="connsiteY4" fmla="*/ 978559 h 1183267"/>
                <a:gd name="connsiteX5" fmla="*/ 589548 w 2578442"/>
                <a:gd name="connsiteY5" fmla="*/ 1122938 h 1183267"/>
                <a:gd name="connsiteX6" fmla="*/ 778242 w 2578442"/>
                <a:gd name="connsiteY6" fmla="*/ 1152128 h 1183267"/>
                <a:gd name="connsiteX7" fmla="*/ 1210290 w 2578442"/>
                <a:gd name="connsiteY7" fmla="*/ 936105 h 1183267"/>
                <a:gd name="connsiteX8" fmla="*/ 2574758 w 2578442"/>
                <a:gd name="connsiteY8" fmla="*/ 28065 h 1183267"/>
                <a:gd name="connsiteX9" fmla="*/ 2574758 w 2578442"/>
                <a:gd name="connsiteY9" fmla="*/ 28065 h 1183267"/>
                <a:gd name="connsiteX10" fmla="*/ 2578442 w 2578442"/>
                <a:gd name="connsiteY10" fmla="*/ 0 h 118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8442" h="1183267">
                  <a:moveTo>
                    <a:pt x="0" y="88222"/>
                  </a:moveTo>
                  <a:cubicBezTo>
                    <a:pt x="31082" y="95240"/>
                    <a:pt x="62164" y="102259"/>
                    <a:pt x="96253" y="148380"/>
                  </a:cubicBezTo>
                  <a:cubicBezTo>
                    <a:pt x="130342" y="194501"/>
                    <a:pt x="166437" y="272707"/>
                    <a:pt x="204537" y="364949"/>
                  </a:cubicBezTo>
                  <a:cubicBezTo>
                    <a:pt x="242637" y="457191"/>
                    <a:pt x="284748" y="599565"/>
                    <a:pt x="324853" y="701833"/>
                  </a:cubicBezTo>
                  <a:cubicBezTo>
                    <a:pt x="364958" y="804101"/>
                    <a:pt x="401053" y="908375"/>
                    <a:pt x="445169" y="978559"/>
                  </a:cubicBezTo>
                  <a:cubicBezTo>
                    <a:pt x="489285" y="1048743"/>
                    <a:pt x="534036" y="1094010"/>
                    <a:pt x="589548" y="1122938"/>
                  </a:cubicBezTo>
                  <a:cubicBezTo>
                    <a:pt x="645060" y="1151866"/>
                    <a:pt x="674785" y="1183267"/>
                    <a:pt x="778242" y="1152128"/>
                  </a:cubicBezTo>
                  <a:cubicBezTo>
                    <a:pt x="881699" y="1120989"/>
                    <a:pt x="910871" y="1123449"/>
                    <a:pt x="1210290" y="936105"/>
                  </a:cubicBezTo>
                  <a:lnTo>
                    <a:pt x="2574758" y="28065"/>
                  </a:lnTo>
                  <a:lnTo>
                    <a:pt x="2574758" y="28065"/>
                  </a:lnTo>
                  <a:lnTo>
                    <a:pt x="2578442" y="0"/>
                  </a:ln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9438882">
              <a:off x="7925576" y="4155460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70C0"/>
                  </a:solidFill>
                </a:rPr>
                <a:t>mgz</a:t>
              </a:r>
              <a:endParaRPr lang="fr-FR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22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MG_0114.JPG"/>
          <p:cNvPicPr>
            <a:picLocks noChangeAspect="1" noChangeArrowheads="1"/>
          </p:cNvPicPr>
          <p:nvPr/>
        </p:nvPicPr>
        <p:blipFill>
          <a:blip r:embed="rId2" cstate="print"/>
          <a:srcRect l="11384" r="16127" b="2533"/>
          <a:stretch>
            <a:fillRect/>
          </a:stretch>
        </p:blipFill>
        <p:spPr bwMode="auto">
          <a:xfrm>
            <a:off x="6399500" y="3029802"/>
            <a:ext cx="2744500" cy="29975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3" y="3299025"/>
            <a:ext cx="2653987" cy="235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9940" name="TextBox 6"/>
          <p:cNvSpPr txBox="1">
            <a:spLocks noChangeArrowheads="1"/>
          </p:cNvSpPr>
          <p:nvPr/>
        </p:nvSpPr>
        <p:spPr bwMode="auto">
          <a:xfrm>
            <a:off x="34925" y="6165850"/>
            <a:ext cx="88772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dirty="0">
                <a:latin typeface="Comic Sans MS" pitchFamily="66" charset="0"/>
              </a:rPr>
              <a:t>12 </a:t>
            </a:r>
            <a:r>
              <a:rPr lang="en-GB" sz="2400" dirty="0" smtClean="0">
                <a:latin typeface="Comic Sans MS" pitchFamily="66" charset="0"/>
              </a:rPr>
              <a:t> 8-pole modules   +   </a:t>
            </a:r>
            <a:r>
              <a:rPr lang="en-GB" sz="2400" dirty="0">
                <a:latin typeface="Comic Sans MS" pitchFamily="66" charset="0"/>
              </a:rPr>
              <a:t>hands &amp; forces    </a:t>
            </a:r>
            <a:r>
              <a:rPr lang="en-GB" sz="2400" dirty="0" smtClean="0">
                <a:latin typeface="Comic Sans MS" pitchFamily="66" charset="0"/>
              </a:rPr>
              <a:t>  =     </a:t>
            </a:r>
            <a:r>
              <a:rPr lang="en-GB" sz="2400" dirty="0">
                <a:latin typeface="Comic Sans MS" pitchFamily="66" charset="0"/>
              </a:rPr>
              <a:t>magnetic trap</a:t>
            </a:r>
            <a:endParaRPr lang="fr-FR" sz="2400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452" y="660091"/>
            <a:ext cx="3945280" cy="519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39464"/>
            <a:ext cx="2664296" cy="257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Textfeld 34"/>
          <p:cNvSpPr txBox="1">
            <a:spLocks noChangeArrowheads="1"/>
          </p:cNvSpPr>
          <p:nvPr/>
        </p:nvSpPr>
        <p:spPr bwMode="auto">
          <a:xfrm>
            <a:off x="13647" y="1652469"/>
            <a:ext cx="2910991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de-DE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de-DE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de-DE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de-DE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= </a:t>
            </a:r>
            <a:r>
              <a:rPr lang="de-DE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de-DE" sz="2400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de-DE" sz="2400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de-DE" sz="2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de-DE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32 magnet slices</a:t>
            </a:r>
            <a:endParaRPr lang="de-DE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de-DE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de-DE" sz="2400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de-DE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de-DE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1.35 T (NdFeB)</a:t>
            </a:r>
            <a:endParaRPr lang="de-DE" sz="240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9752" y="69576"/>
            <a:ext cx="54828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Halbach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octupole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radial trap</a:t>
            </a:r>
            <a:endParaRPr lang="en-US" sz="3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3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4207098" y="1816781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662"/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4207098" y="2731181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662"/>
          </a:p>
        </p:txBody>
      </p:sp>
      <p:sp>
        <p:nvSpPr>
          <p:cNvPr id="1029" name="Freeform 5"/>
          <p:cNvSpPr>
            <a:spLocks/>
          </p:cNvSpPr>
          <p:nvPr/>
        </p:nvSpPr>
        <p:spPr bwMode="auto">
          <a:xfrm>
            <a:off x="4511898" y="1816781"/>
            <a:ext cx="89389" cy="914400"/>
          </a:xfrm>
          <a:custGeom>
            <a:avLst/>
            <a:gdLst>
              <a:gd name="T0" fmla="*/ 0 w 56"/>
              <a:gd name="T1" fmla="*/ 1572577282 h 624"/>
              <a:gd name="T2" fmla="*/ 142749603 w 56"/>
              <a:gd name="T3" fmla="*/ 1451609829 h 624"/>
              <a:gd name="T4" fmla="*/ 0 w 56"/>
              <a:gd name="T5" fmla="*/ 1330642376 h 624"/>
              <a:gd name="T6" fmla="*/ 142749603 w 56"/>
              <a:gd name="T7" fmla="*/ 1209674924 h 624"/>
              <a:gd name="T8" fmla="*/ 0 w 56"/>
              <a:gd name="T9" fmla="*/ 1088707471 h 624"/>
              <a:gd name="T10" fmla="*/ 142749603 w 56"/>
              <a:gd name="T11" fmla="*/ 967740018 h 624"/>
              <a:gd name="T12" fmla="*/ 0 w 56"/>
              <a:gd name="T13" fmla="*/ 846772566 h 624"/>
              <a:gd name="T14" fmla="*/ 142749603 w 56"/>
              <a:gd name="T15" fmla="*/ 725804914 h 624"/>
              <a:gd name="T16" fmla="*/ 0 w 56"/>
              <a:gd name="T17" fmla="*/ 604837462 h 624"/>
              <a:gd name="T18" fmla="*/ 142749603 w 56"/>
              <a:gd name="T19" fmla="*/ 483870009 h 624"/>
              <a:gd name="T20" fmla="*/ 0 w 56"/>
              <a:gd name="T21" fmla="*/ 362902457 h 624"/>
              <a:gd name="T22" fmla="*/ 142749603 w 56"/>
              <a:gd name="T23" fmla="*/ 241935005 h 624"/>
              <a:gd name="T24" fmla="*/ 142749603 w 56"/>
              <a:gd name="T25" fmla="*/ 0 h 62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"/>
              <a:gd name="T40" fmla="*/ 0 h 624"/>
              <a:gd name="T41" fmla="*/ 56 w 56"/>
              <a:gd name="T42" fmla="*/ 624 h 62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" h="624">
                <a:moveTo>
                  <a:pt x="0" y="624"/>
                </a:moveTo>
                <a:cubicBezTo>
                  <a:pt x="24" y="608"/>
                  <a:pt x="48" y="592"/>
                  <a:pt x="48" y="576"/>
                </a:cubicBezTo>
                <a:cubicBezTo>
                  <a:pt x="48" y="560"/>
                  <a:pt x="0" y="544"/>
                  <a:pt x="0" y="528"/>
                </a:cubicBezTo>
                <a:cubicBezTo>
                  <a:pt x="0" y="512"/>
                  <a:pt x="48" y="496"/>
                  <a:pt x="48" y="480"/>
                </a:cubicBezTo>
                <a:cubicBezTo>
                  <a:pt x="48" y="464"/>
                  <a:pt x="0" y="448"/>
                  <a:pt x="0" y="432"/>
                </a:cubicBezTo>
                <a:cubicBezTo>
                  <a:pt x="0" y="416"/>
                  <a:pt x="48" y="400"/>
                  <a:pt x="48" y="384"/>
                </a:cubicBezTo>
                <a:cubicBezTo>
                  <a:pt x="48" y="368"/>
                  <a:pt x="0" y="352"/>
                  <a:pt x="0" y="336"/>
                </a:cubicBezTo>
                <a:cubicBezTo>
                  <a:pt x="0" y="320"/>
                  <a:pt x="48" y="304"/>
                  <a:pt x="48" y="288"/>
                </a:cubicBezTo>
                <a:cubicBezTo>
                  <a:pt x="48" y="272"/>
                  <a:pt x="0" y="256"/>
                  <a:pt x="0" y="240"/>
                </a:cubicBezTo>
                <a:cubicBezTo>
                  <a:pt x="0" y="224"/>
                  <a:pt x="48" y="208"/>
                  <a:pt x="48" y="192"/>
                </a:cubicBezTo>
                <a:cubicBezTo>
                  <a:pt x="48" y="176"/>
                  <a:pt x="0" y="160"/>
                  <a:pt x="0" y="144"/>
                </a:cubicBezTo>
                <a:cubicBezTo>
                  <a:pt x="0" y="128"/>
                  <a:pt x="40" y="120"/>
                  <a:pt x="48" y="96"/>
                </a:cubicBezTo>
                <a:cubicBezTo>
                  <a:pt x="56" y="72"/>
                  <a:pt x="52" y="36"/>
                  <a:pt x="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662"/>
          </a:p>
        </p:txBody>
      </p:sp>
      <p:sp>
        <p:nvSpPr>
          <p:cNvPr id="1030" name="Oval 6"/>
          <p:cNvSpPr>
            <a:spLocks noChangeArrowheads="1"/>
          </p:cNvSpPr>
          <p:nvPr/>
        </p:nvSpPr>
        <p:spPr bwMode="auto">
          <a:xfrm>
            <a:off x="3468708" y="2116958"/>
            <a:ext cx="228600" cy="21101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1846"/>
          </a:p>
        </p:txBody>
      </p:sp>
      <p:sp>
        <p:nvSpPr>
          <p:cNvPr id="1031" name="Oval 7"/>
          <p:cNvSpPr>
            <a:spLocks noChangeArrowheads="1"/>
          </p:cNvSpPr>
          <p:nvPr/>
        </p:nvSpPr>
        <p:spPr bwMode="auto">
          <a:xfrm>
            <a:off x="5402688" y="2104079"/>
            <a:ext cx="228600" cy="211015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1846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3773508" y="225763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662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5707488" y="224475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662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385256" y="2699480"/>
            <a:ext cx="381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600" i="1" dirty="0"/>
              <a:t>E</a:t>
            </a:r>
            <a:r>
              <a:rPr lang="de-DE" altLang="en-US" sz="1600" baseline="-25000" dirty="0"/>
              <a:t>0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4219977" y="1483912"/>
            <a:ext cx="76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600" i="1" dirty="0"/>
              <a:t>E</a:t>
            </a:r>
            <a:r>
              <a:rPr lang="de-DE" altLang="en-US" sz="1600" baseline="-25000" dirty="0"/>
              <a:t>0</a:t>
            </a:r>
            <a:r>
              <a:rPr lang="de-DE" altLang="en-US" sz="1600" dirty="0"/>
              <a:t> + </a:t>
            </a:r>
            <a:r>
              <a:rPr lang="de-DE" altLang="en-US" sz="160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5555088" y="1822725"/>
            <a:ext cx="76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600"/>
              <a:t>UCN</a:t>
            </a: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706708" y="1765266"/>
            <a:ext cx="1295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600"/>
              <a:t>cold neutron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4537656" y="2379489"/>
            <a:ext cx="914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600" i="1" dirty="0"/>
              <a:t>Phonon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3826098" y="1103222"/>
            <a:ext cx="190500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662" b="1" dirty="0">
                <a:solidFill>
                  <a:srgbClr val="0070C0"/>
                </a:solidFill>
              </a:rPr>
              <a:t>downscattering</a:t>
            </a:r>
          </a:p>
        </p:txBody>
      </p:sp>
      <p:sp>
        <p:nvSpPr>
          <p:cNvPr id="1041" name="Text Box 19"/>
          <p:cNvSpPr txBox="1">
            <a:spLocks noChangeArrowheads="1"/>
          </p:cNvSpPr>
          <p:nvPr/>
        </p:nvSpPr>
        <p:spPr bwMode="auto">
          <a:xfrm>
            <a:off x="354321" y="3968809"/>
            <a:ext cx="8429069" cy="259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800" dirty="0" smtClean="0">
                <a:latin typeface="+mn-lt"/>
              </a:rPr>
              <a:t>			</a:t>
            </a:r>
            <a:r>
              <a:rPr lang="de-DE" altLang="en-US" sz="2200" dirty="0" smtClean="0">
                <a:latin typeface="+mn-lt"/>
              </a:rPr>
              <a:t>solid </a:t>
            </a:r>
            <a:r>
              <a:rPr lang="de-DE" altLang="en-US" sz="2200" dirty="0">
                <a:latin typeface="+mn-lt"/>
              </a:rPr>
              <a:t>Deuterium </a:t>
            </a:r>
            <a:r>
              <a:rPr lang="de-DE" altLang="en-US" sz="2200" dirty="0" smtClean="0">
                <a:latin typeface="+mn-lt"/>
              </a:rPr>
              <a:t>sD</a:t>
            </a:r>
            <a:r>
              <a:rPr lang="de-DE" altLang="en-US" sz="2200" baseline="-25000" dirty="0" smtClean="0">
                <a:latin typeface="+mn-lt"/>
              </a:rPr>
              <a:t>2</a:t>
            </a:r>
            <a:r>
              <a:rPr lang="de-DE" altLang="en-US" sz="2200" dirty="0" smtClean="0">
                <a:latin typeface="+mn-lt"/>
              </a:rPr>
              <a:t>:	  superfluid helium-4:</a:t>
            </a:r>
            <a:endParaRPr lang="de-DE" altLang="en-US" sz="2200" dirty="0">
              <a:latin typeface="+mn-lt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de-DE" altLang="en-US" sz="1800" dirty="0">
                <a:latin typeface="+mn-lt"/>
              </a:rPr>
              <a:t>  temperature: </a:t>
            </a:r>
            <a:r>
              <a:rPr lang="de-DE" altLang="en-US" sz="1800" dirty="0" smtClean="0">
                <a:latin typeface="+mn-lt"/>
              </a:rPr>
              <a:t>			5 K		</a:t>
            </a:r>
            <a:r>
              <a:rPr lang="de-DE" altLang="en-US" sz="1800" dirty="0">
                <a:latin typeface="+mn-lt"/>
              </a:rPr>
              <a:t> </a:t>
            </a:r>
            <a:r>
              <a:rPr lang="de-DE" altLang="en-US" sz="1800" dirty="0" smtClean="0">
                <a:latin typeface="+mn-lt"/>
              </a:rPr>
              <a:t>             </a:t>
            </a:r>
            <a:r>
              <a:rPr lang="de-DE" altLang="en-US" sz="1800" dirty="0" smtClean="0">
                <a:solidFill>
                  <a:srgbClr val="0070C0"/>
                </a:solidFill>
                <a:latin typeface="+mn-lt"/>
              </a:rPr>
              <a:t>0.5 K</a:t>
            </a:r>
            <a:r>
              <a:rPr lang="de-DE" altLang="en-US" sz="1800" dirty="0" smtClean="0">
                <a:latin typeface="+mn-lt"/>
              </a:rPr>
              <a:t>  </a:t>
            </a:r>
            <a:r>
              <a:rPr lang="de-DE" altLang="en-US" sz="1800" dirty="0" smtClean="0">
                <a:solidFill>
                  <a:srgbClr val="C00000"/>
                </a:solidFill>
                <a:latin typeface="+mn-lt"/>
              </a:rPr>
              <a:t>(1.3 K)</a:t>
            </a:r>
            <a:endParaRPr lang="de-DE" altLang="en-US" sz="1800" dirty="0">
              <a:solidFill>
                <a:srgbClr val="C00000"/>
              </a:solidFill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en-US" sz="1800" dirty="0" smtClean="0">
                <a:latin typeface="+mn-lt"/>
              </a:rPr>
              <a:t>  spin effects		  para-D</a:t>
            </a:r>
            <a:r>
              <a:rPr lang="de-DE" altLang="en-US" sz="1800" baseline="-25000" dirty="0" smtClean="0">
                <a:latin typeface="+mn-lt"/>
              </a:rPr>
              <a:t>2</a:t>
            </a:r>
            <a:r>
              <a:rPr lang="de-DE" altLang="en-US" sz="1800" dirty="0" smtClean="0">
                <a:latin typeface="+mn-lt"/>
              </a:rPr>
              <a:t> </a:t>
            </a:r>
            <a:r>
              <a:rPr lang="de-DE" altLang="en-US" sz="1800" dirty="0">
                <a:latin typeface="+mn-lt"/>
              </a:rPr>
              <a:t>content </a:t>
            </a:r>
            <a:r>
              <a:rPr lang="de-DE" altLang="en-US" sz="1800" dirty="0" smtClean="0">
                <a:latin typeface="+mn-lt"/>
              </a:rPr>
              <a:t>&lt; </a:t>
            </a:r>
            <a:r>
              <a:rPr lang="de-DE" altLang="en-US" sz="1800" dirty="0">
                <a:latin typeface="+mn-lt"/>
              </a:rPr>
              <a:t>1</a:t>
            </a:r>
            <a:r>
              <a:rPr lang="de-DE" altLang="en-US" sz="1800" dirty="0" smtClean="0">
                <a:latin typeface="+mn-lt"/>
              </a:rPr>
              <a:t>%		 spin-0</a:t>
            </a:r>
            <a:endParaRPr lang="de-DE" altLang="en-US" sz="180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en-US" sz="1800" i="1" dirty="0" smtClean="0">
                <a:latin typeface="+mn-lt"/>
                <a:sym typeface="Symbol" panose="05050102010706020507" pitchFamily="18" charset="2"/>
              </a:rPr>
              <a:t>  </a:t>
            </a:r>
            <a:r>
              <a:rPr lang="de-DE" altLang="en-US" sz="1800" dirty="0" smtClean="0">
                <a:latin typeface="+mn-lt"/>
                <a:sym typeface="Symbol" panose="05050102010706020507" pitchFamily="18" charset="2"/>
              </a:rPr>
              <a:t>UCN storage lifetime</a:t>
            </a:r>
            <a:r>
              <a:rPr lang="de-DE" altLang="en-US" sz="1800" dirty="0">
                <a:latin typeface="+mn-lt"/>
                <a:sym typeface="Symbol" panose="05050102010706020507" pitchFamily="18" charset="2"/>
              </a:rPr>
              <a:t>	 </a:t>
            </a:r>
            <a:r>
              <a:rPr lang="de-DE" altLang="en-US" sz="1800" dirty="0" smtClean="0">
                <a:latin typeface="+mn-lt"/>
                <a:sym typeface="Symbol" panose="05050102010706020507" pitchFamily="18" charset="2"/>
              </a:rPr>
              <a:t>              </a:t>
            </a:r>
            <a:r>
              <a:rPr lang="de-DE" altLang="en-US" sz="1800" dirty="0">
                <a:latin typeface="+mn-lt"/>
                <a:sym typeface="Symbol" panose="05050102010706020507" pitchFamily="18" charset="2"/>
              </a:rPr>
              <a:t>0.15 </a:t>
            </a:r>
            <a:r>
              <a:rPr lang="de-DE" altLang="en-US" sz="1800" dirty="0" smtClean="0">
                <a:latin typeface="+mn-lt"/>
                <a:sym typeface="Symbol" panose="05050102010706020507" pitchFamily="18" charset="2"/>
              </a:rPr>
              <a:t>s		              </a:t>
            </a:r>
            <a:r>
              <a:rPr lang="de-DE" altLang="en-US" sz="1800" i="1" dirty="0" smtClean="0">
                <a:latin typeface="+mn-lt"/>
                <a:sym typeface="Symbol" panose="05050102010706020507" pitchFamily="18" charset="2"/>
              </a:rPr>
              <a:t></a:t>
            </a:r>
            <a:r>
              <a:rPr lang="de-DE" altLang="en-US" sz="1800" baseline="-25000" dirty="0" smtClean="0">
                <a:latin typeface="+mn-lt"/>
                <a:sym typeface="Symbol" panose="05050102010706020507" pitchFamily="18" charset="2"/>
              </a:rPr>
              <a:t>n</a:t>
            </a:r>
            <a:r>
              <a:rPr lang="de-DE" altLang="en-US" sz="1800" dirty="0" smtClean="0">
                <a:latin typeface="+mn-lt"/>
                <a:sym typeface="Symbol" panose="05050102010706020507" pitchFamily="18" charset="2"/>
              </a:rPr>
              <a:t> </a:t>
            </a:r>
            <a:r>
              <a:rPr lang="de-DE" altLang="en-US" sz="1800" dirty="0">
                <a:latin typeface="+mn-lt"/>
                <a:sym typeface="Symbol" panose="05050102010706020507" pitchFamily="18" charset="2"/>
              </a:rPr>
              <a:t> </a:t>
            </a:r>
            <a:r>
              <a:rPr lang="de-DE" altLang="en-US" sz="1800" dirty="0" smtClean="0">
                <a:latin typeface="+mn-lt"/>
                <a:sym typeface="Symbol" panose="05050102010706020507" pitchFamily="18" charset="2"/>
              </a:rPr>
              <a:t>880 </a:t>
            </a:r>
            <a:r>
              <a:rPr lang="de-DE" altLang="en-US" sz="1800" dirty="0">
                <a:latin typeface="+mn-lt"/>
                <a:sym typeface="Symbol" panose="05050102010706020507" pitchFamily="18" charset="2"/>
              </a:rPr>
              <a:t>s</a:t>
            </a:r>
            <a:endParaRPr lang="de-DE" altLang="en-US" sz="1800" dirty="0" smtClean="0">
              <a:latin typeface="+mn-lt"/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en-US" sz="1800" dirty="0">
                <a:latin typeface="+mn-lt"/>
                <a:sym typeface="Symbol" panose="05050102010706020507" pitchFamily="18" charset="2"/>
              </a:rPr>
              <a:t> </a:t>
            </a:r>
            <a:r>
              <a:rPr lang="de-DE" altLang="en-US" sz="1800" dirty="0" smtClean="0">
                <a:latin typeface="+mn-lt"/>
                <a:sym typeface="Symbol" panose="05050102010706020507" pitchFamily="18" charset="2"/>
              </a:rPr>
              <a:t> mesoscopic structure	single crystal – crystallites	       homogeneous liquid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en-US" sz="1800" dirty="0">
                <a:latin typeface="+mn-lt"/>
                <a:sym typeface="Symbol" panose="05050102010706020507" pitchFamily="18" charset="2"/>
              </a:rPr>
              <a:t> </a:t>
            </a:r>
            <a:r>
              <a:rPr lang="de-DE" altLang="en-US" sz="1800" dirty="0" smtClean="0">
                <a:latin typeface="+mn-lt"/>
                <a:sym typeface="Symbol" panose="05050102010706020507" pitchFamily="18" charset="2"/>
              </a:rPr>
              <a:t> implementation		                in-pile		          </a:t>
            </a:r>
            <a:r>
              <a:rPr lang="de-DE" altLang="en-US" sz="1800" dirty="0" smtClean="0">
                <a:solidFill>
                  <a:srgbClr val="0070C0"/>
                </a:solidFill>
                <a:latin typeface="+mn-lt"/>
                <a:sym typeface="Symbol" panose="05050102010706020507" pitchFamily="18" charset="2"/>
              </a:rPr>
              <a:t>in beam</a:t>
            </a:r>
            <a:r>
              <a:rPr lang="de-DE" altLang="en-US" sz="1800" dirty="0" smtClean="0">
                <a:latin typeface="+mn-lt"/>
                <a:sym typeface="Symbol" panose="05050102010706020507" pitchFamily="18" charset="2"/>
              </a:rPr>
              <a:t>  </a:t>
            </a:r>
            <a:r>
              <a:rPr lang="de-DE" altLang="en-US" sz="1800" dirty="0" smtClean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(in-pile)</a:t>
            </a:r>
            <a:endParaRPr lang="de-DE" altLang="en-US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3" name="Rectangle 21"/>
          <p:cNvSpPr>
            <a:spLocks noChangeArrowheads="1"/>
          </p:cNvSpPr>
          <p:nvPr/>
        </p:nvSpPr>
        <p:spPr bwMode="auto">
          <a:xfrm>
            <a:off x="2683098" y="1072366"/>
            <a:ext cx="3810000" cy="203981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1846"/>
          </a:p>
        </p:txBody>
      </p:sp>
      <p:sp>
        <p:nvSpPr>
          <p:cNvPr id="2" name="TextBox 1"/>
          <p:cNvSpPr txBox="1"/>
          <p:nvPr/>
        </p:nvSpPr>
        <p:spPr>
          <a:xfrm>
            <a:off x="60790" y="133514"/>
            <a:ext cx="9009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+mj-lt"/>
              </a:rPr>
              <a:t>“Next-generation” UCN sources based on neutron conversion</a:t>
            </a: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1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579" y="206060"/>
            <a:ext cx="6428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… and Godfather created the neutron</a:t>
            </a:r>
            <a:endParaRPr lang="en-GB" sz="3200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551654"/>
              </p:ext>
            </p:extLst>
          </p:nvPr>
        </p:nvGraphicFramePr>
        <p:xfrm>
          <a:off x="3504760" y="1108957"/>
          <a:ext cx="1800200" cy="2459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4" name="Photo Editor Photo" r:id="rId3" imgW="952633" imgH="1343212" progId="">
                  <p:embed/>
                </p:oleObj>
              </mc:Choice>
              <mc:Fallback>
                <p:oleObj name="Photo Editor Photo" r:id="rId3" imgW="952633" imgH="13432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4760" y="1108957"/>
                        <a:ext cx="1800200" cy="2459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18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392363" y="2409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392363" y="1462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17413" name="Picture 5" descr="one phon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0152" y="1391465"/>
            <a:ext cx="2971800" cy="1403350"/>
          </a:xfrm>
          <a:prstGeom prst="rect">
            <a:avLst/>
          </a:prstGeom>
          <a:noFill/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67580" y="44624"/>
            <a:ext cx="72661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+mj-lt"/>
                <a:cs typeface="Calibri" pitchFamily="34" charset="0"/>
              </a:rPr>
              <a:t>UCN production in superfluid He</a:t>
            </a:r>
            <a:endParaRPr lang="en-GB" sz="3200" baseline="-25000" dirty="0">
              <a:latin typeface="+mj-lt"/>
              <a:cs typeface="Calibri" pitchFamily="34" charset="0"/>
            </a:endParaRPr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 flipH="1" flipV="1">
            <a:off x="1016932" y="1079990"/>
            <a:ext cx="6350" cy="18303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 flipV="1">
            <a:off x="1023283" y="2899265"/>
            <a:ext cx="2132656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429" name="Freeform 21"/>
          <p:cNvSpPr>
            <a:spLocks/>
          </p:cNvSpPr>
          <p:nvPr/>
        </p:nvSpPr>
        <p:spPr bwMode="auto">
          <a:xfrm>
            <a:off x="1023283" y="1383358"/>
            <a:ext cx="1974356" cy="1523846"/>
          </a:xfrm>
          <a:custGeom>
            <a:avLst/>
            <a:gdLst/>
            <a:ahLst/>
            <a:cxnLst>
              <a:cxn ang="0">
                <a:pos x="0" y="1296"/>
              </a:cxn>
              <a:cxn ang="0">
                <a:pos x="495" y="575"/>
              </a:cxn>
              <a:cxn ang="0">
                <a:pos x="798" y="192"/>
              </a:cxn>
              <a:cxn ang="0">
                <a:pos x="1068" y="72"/>
              </a:cxn>
              <a:cxn ang="0">
                <a:pos x="1290" y="162"/>
              </a:cxn>
              <a:cxn ang="0">
                <a:pos x="1452" y="348"/>
              </a:cxn>
              <a:cxn ang="0">
                <a:pos x="1656" y="534"/>
              </a:cxn>
              <a:cxn ang="0">
                <a:pos x="1898" y="517"/>
              </a:cxn>
              <a:cxn ang="0">
                <a:pos x="2154" y="314"/>
              </a:cxn>
              <a:cxn ang="0">
                <a:pos x="2430" y="0"/>
              </a:cxn>
            </a:cxnLst>
            <a:rect l="0" t="0" r="r" b="b"/>
            <a:pathLst>
              <a:path w="2430" h="1296">
                <a:moveTo>
                  <a:pt x="0" y="1296"/>
                </a:moveTo>
                <a:cubicBezTo>
                  <a:pt x="82" y="1176"/>
                  <a:pt x="362" y="759"/>
                  <a:pt x="495" y="575"/>
                </a:cubicBezTo>
                <a:cubicBezTo>
                  <a:pt x="628" y="391"/>
                  <a:pt x="703" y="276"/>
                  <a:pt x="798" y="192"/>
                </a:cubicBezTo>
                <a:cubicBezTo>
                  <a:pt x="893" y="108"/>
                  <a:pt x="986" y="77"/>
                  <a:pt x="1068" y="72"/>
                </a:cubicBezTo>
                <a:cubicBezTo>
                  <a:pt x="1150" y="67"/>
                  <a:pt x="1226" y="116"/>
                  <a:pt x="1290" y="162"/>
                </a:cubicBezTo>
                <a:cubicBezTo>
                  <a:pt x="1354" y="208"/>
                  <a:pt x="1391" y="286"/>
                  <a:pt x="1452" y="348"/>
                </a:cubicBezTo>
                <a:cubicBezTo>
                  <a:pt x="1513" y="410"/>
                  <a:pt x="1582" y="506"/>
                  <a:pt x="1656" y="534"/>
                </a:cubicBezTo>
                <a:cubicBezTo>
                  <a:pt x="1730" y="562"/>
                  <a:pt x="1815" y="554"/>
                  <a:pt x="1898" y="517"/>
                </a:cubicBezTo>
                <a:cubicBezTo>
                  <a:pt x="1981" y="480"/>
                  <a:pt x="2066" y="400"/>
                  <a:pt x="2154" y="314"/>
                </a:cubicBezTo>
                <a:cubicBezTo>
                  <a:pt x="2243" y="227"/>
                  <a:pt x="2373" y="65"/>
                  <a:pt x="2430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430" name="Freeform 22"/>
          <p:cNvSpPr>
            <a:spLocks/>
          </p:cNvSpPr>
          <p:nvPr/>
        </p:nvSpPr>
        <p:spPr bwMode="auto">
          <a:xfrm>
            <a:off x="1023282" y="1247405"/>
            <a:ext cx="675046" cy="1659798"/>
          </a:xfrm>
          <a:custGeom>
            <a:avLst/>
            <a:gdLst/>
            <a:ahLst/>
            <a:cxnLst>
              <a:cxn ang="0">
                <a:pos x="0" y="1518"/>
              </a:cxn>
              <a:cxn ang="0">
                <a:pos x="192" y="1452"/>
              </a:cxn>
              <a:cxn ang="0">
                <a:pos x="414" y="1164"/>
              </a:cxn>
              <a:cxn ang="0">
                <a:pos x="612" y="696"/>
              </a:cxn>
              <a:cxn ang="0">
                <a:pos x="822" y="0"/>
              </a:cxn>
            </a:cxnLst>
            <a:rect l="0" t="0" r="r" b="b"/>
            <a:pathLst>
              <a:path w="822" h="1518">
                <a:moveTo>
                  <a:pt x="0" y="1518"/>
                </a:moveTo>
                <a:cubicBezTo>
                  <a:pt x="32" y="1507"/>
                  <a:pt x="123" y="1511"/>
                  <a:pt x="192" y="1452"/>
                </a:cubicBezTo>
                <a:cubicBezTo>
                  <a:pt x="261" y="1393"/>
                  <a:pt x="344" y="1290"/>
                  <a:pt x="414" y="1164"/>
                </a:cubicBezTo>
                <a:cubicBezTo>
                  <a:pt x="484" y="1038"/>
                  <a:pt x="544" y="890"/>
                  <a:pt x="612" y="696"/>
                </a:cubicBezTo>
                <a:cubicBezTo>
                  <a:pt x="680" y="502"/>
                  <a:pt x="778" y="145"/>
                  <a:pt x="822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1748028" y="2038968"/>
            <a:ext cx="1612941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b="1" dirty="0">
                <a:latin typeface="Arial" charset="0"/>
              </a:rPr>
              <a:t>„phonon-roton“ </a:t>
            </a:r>
            <a:endParaRPr lang="de-DE" sz="1400" b="1" dirty="0" smtClean="0">
              <a:latin typeface="Arial" charset="0"/>
            </a:endParaRPr>
          </a:p>
          <a:p>
            <a:pPr algn="ctr"/>
            <a:r>
              <a:rPr lang="de-DE" sz="1400" b="1" dirty="0" smtClean="0">
                <a:latin typeface="Arial" charset="0"/>
              </a:rPr>
              <a:t>dispersion</a:t>
            </a:r>
            <a:endParaRPr lang="de-DE" sz="1400" b="1" dirty="0">
              <a:latin typeface="Arial" charset="0"/>
            </a:endParaRPr>
          </a:p>
          <a:p>
            <a:pPr algn="ctr">
              <a:lnSpc>
                <a:spcPct val="110000"/>
              </a:lnSpc>
            </a:pPr>
            <a:r>
              <a:rPr lang="de-DE" sz="1400" b="1" dirty="0">
                <a:latin typeface="Arial" charset="0"/>
              </a:rPr>
              <a:t>of superfluid </a:t>
            </a:r>
            <a:r>
              <a:rPr lang="de-DE" sz="1400" b="1" baseline="30000" dirty="0">
                <a:latin typeface="Arial" charset="0"/>
              </a:rPr>
              <a:t>4</a:t>
            </a:r>
            <a:r>
              <a:rPr lang="de-DE" sz="1400" b="1" dirty="0">
                <a:latin typeface="Arial" charset="0"/>
              </a:rPr>
              <a:t>He</a:t>
            </a: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1167745" y="931336"/>
            <a:ext cx="2162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b="1" dirty="0">
                <a:latin typeface="Arial" charset="0"/>
              </a:rPr>
              <a:t>free neutron dispersion</a:t>
            </a:r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3207172" y="2803544"/>
            <a:ext cx="349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i="1" dirty="0">
                <a:latin typeface="Georgia" pitchFamily="18" charset="0"/>
              </a:rPr>
              <a:t>q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615295" y="859328"/>
            <a:ext cx="358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i="1">
                <a:latin typeface="Georgia" pitchFamily="18" charset="0"/>
                <a:sym typeface="Symbol" pitchFamily="18" charset="2"/>
              </a:rPr>
              <a:t></a:t>
            </a:r>
            <a:endParaRPr lang="de-DE" sz="2000" b="1" i="1">
              <a:latin typeface="Georgia" pitchFamily="18" charset="0"/>
            </a:endParaRPr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746309" y="2899265"/>
            <a:ext cx="1848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800" b="1" dirty="0"/>
              <a:t>7 </a:t>
            </a:r>
            <a:r>
              <a:rPr lang="de-DE" sz="1800" b="1" dirty="0" smtClean="0"/>
              <a:t>nm</a:t>
            </a:r>
            <a:r>
              <a:rPr lang="de-DE" sz="1800" b="1" baseline="30000" dirty="0" smtClean="0"/>
              <a:t>-1</a:t>
            </a:r>
            <a:r>
              <a:rPr lang="de-DE" sz="1800" b="1" dirty="0" smtClean="0"/>
              <a:t> </a:t>
            </a:r>
          </a:p>
          <a:p>
            <a:pPr algn="ctr"/>
            <a:r>
              <a:rPr lang="de-DE" sz="1800" b="1" dirty="0" smtClean="0"/>
              <a:t>(0.9 nm </a:t>
            </a:r>
            <a:r>
              <a:rPr lang="de-DE" sz="1800" b="1" dirty="0" smtClean="0">
                <a:sym typeface="Symbol" panose="05050102010706020507" pitchFamily="18" charset="2"/>
              </a:rPr>
              <a:t> UCN</a:t>
            </a:r>
            <a:r>
              <a:rPr lang="de-DE" sz="1800" b="1" dirty="0" smtClean="0"/>
              <a:t>)</a:t>
            </a:r>
            <a:endParaRPr lang="de-DE" sz="1800" b="1" dirty="0"/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182836" y="1542512"/>
            <a:ext cx="8194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 dirty="0" smtClean="0"/>
              <a:t>1 meV</a:t>
            </a:r>
          </a:p>
          <a:p>
            <a:r>
              <a:rPr lang="de-DE" sz="1800" b="1" dirty="0" smtClean="0"/>
              <a:t>(12 K)</a:t>
            </a:r>
            <a:endParaRPr lang="de-DE" sz="1800" b="1" dirty="0"/>
          </a:p>
        </p:txBody>
      </p:sp>
      <p:sp>
        <p:nvSpPr>
          <p:cNvPr id="51" name="TextBox 48"/>
          <p:cNvSpPr txBox="1">
            <a:spLocks noChangeArrowheads="1"/>
          </p:cNvSpPr>
          <p:nvPr/>
        </p:nvSpPr>
        <p:spPr bwMode="auto">
          <a:xfrm>
            <a:off x="6580611" y="3142913"/>
            <a:ext cx="2459482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T </a:t>
            </a:r>
            <a:r>
              <a:rPr lang="fr-F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[K]	    </a:t>
            </a:r>
            <a:r>
              <a:rPr lang="fr-FR" sz="2400" i="1" dirty="0" smtClean="0">
                <a:latin typeface="Calibri" pitchFamily="34" charset="0"/>
                <a:cs typeface="Calibri" pitchFamily="34" charset="0"/>
                <a:sym typeface="Symbol"/>
              </a:rPr>
              <a:t></a:t>
            </a:r>
            <a:r>
              <a:rPr lang="fr-FR" sz="2400" baseline="-25000" dirty="0" smtClean="0">
                <a:latin typeface="Calibri" pitchFamily="34" charset="0"/>
                <a:cs typeface="Calibri" pitchFamily="34" charset="0"/>
                <a:sym typeface="Symbol"/>
              </a:rPr>
              <a:t>max</a:t>
            </a:r>
            <a:r>
              <a:rPr lang="fr-FR" sz="2400" dirty="0" smtClean="0">
                <a:latin typeface="Calibri" pitchFamily="34" charset="0"/>
                <a:cs typeface="Calibri" pitchFamily="34" charset="0"/>
                <a:sym typeface="Symbol"/>
              </a:rPr>
              <a:t> [s]</a:t>
            </a:r>
            <a:r>
              <a:rPr lang="fr-FR" sz="2400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   </a:t>
            </a:r>
            <a:endParaRPr lang="fr-FR" sz="24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>
              <a:spcAft>
                <a:spcPts val="300"/>
              </a:spcAft>
            </a:pPr>
            <a:r>
              <a:rPr lang="en-GB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1 	       100</a:t>
            </a:r>
          </a:p>
          <a:p>
            <a:pPr>
              <a:spcAft>
                <a:spcPts val="300"/>
              </a:spcAft>
            </a:pPr>
            <a:r>
              <a:rPr lang="en-GB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0.8	       310</a:t>
            </a:r>
          </a:p>
          <a:p>
            <a:pPr>
              <a:spcAft>
                <a:spcPts val="300"/>
              </a:spcAft>
            </a:pPr>
            <a:r>
              <a:rPr lang="en-GB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0.7	       510</a:t>
            </a:r>
            <a:endParaRPr lang="fr-FR" sz="24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>
              <a:spcAft>
                <a:spcPts val="300"/>
              </a:spcAft>
            </a:pPr>
            <a:r>
              <a:rPr lang="en-GB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0.5	       820</a:t>
            </a:r>
          </a:p>
          <a:p>
            <a:pPr>
              <a:spcAft>
                <a:spcPts val="300"/>
              </a:spcAft>
            </a:pPr>
            <a:r>
              <a:rPr lang="en-GB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0	       880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7609215" y="3176284"/>
            <a:ext cx="0" cy="24482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540305" y="3631675"/>
            <a:ext cx="223224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94"/>
          <p:cNvSpPr txBox="1">
            <a:spLocks noChangeArrowheads="1"/>
          </p:cNvSpPr>
          <p:nvPr/>
        </p:nvSpPr>
        <p:spPr bwMode="auto">
          <a:xfrm>
            <a:off x="6004547" y="5936129"/>
            <a:ext cx="30348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Symbol"/>
              <a:buChar char="®"/>
            </a:pPr>
            <a:r>
              <a:rPr lang="de-DE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need </a:t>
            </a:r>
            <a:r>
              <a:rPr lang="de-DE" sz="24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</a:t>
            </a:r>
            <a:r>
              <a:rPr lang="de-DE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&lt; 0.5 - 0.6 K</a:t>
            </a:r>
          </a:p>
          <a:p>
            <a:r>
              <a:rPr lang="de-DE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   and low-loss walls</a:t>
            </a:r>
          </a:p>
        </p:txBody>
      </p:sp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4920407" y="590538"/>
            <a:ext cx="40690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cs typeface="Arial" panose="020B0604020202020204" pitchFamily="34" charset="0"/>
              </a:rPr>
              <a:t>R. Golub, J.M. Pendlebury, </a:t>
            </a:r>
            <a:r>
              <a:rPr lang="de-DE" sz="1600" dirty="0">
                <a:solidFill>
                  <a:srgbClr val="0070C0"/>
                </a:solidFill>
                <a:cs typeface="Arial" panose="020B0604020202020204" pitchFamily="34" charset="0"/>
              </a:rPr>
              <a:t>PL </a:t>
            </a:r>
            <a:r>
              <a:rPr lang="de-DE" sz="1600" b="1" dirty="0">
                <a:solidFill>
                  <a:srgbClr val="0070C0"/>
                </a:solidFill>
                <a:cs typeface="Arial" panose="020B0604020202020204" pitchFamily="34" charset="0"/>
              </a:rPr>
              <a:t>53A</a:t>
            </a:r>
            <a:r>
              <a:rPr lang="de-DE" sz="1600" dirty="0">
                <a:solidFill>
                  <a:srgbClr val="0070C0"/>
                </a:solidFill>
                <a:cs typeface="Arial" panose="020B0604020202020204" pitchFamily="34" charset="0"/>
              </a:rPr>
              <a:t> (1975) 133</a:t>
            </a:r>
            <a:endParaRPr lang="en-GB" sz="16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2865676" y="5061758"/>
            <a:ext cx="1364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b="1" dirty="0">
                <a:solidFill>
                  <a:srgbClr val="009900"/>
                </a:solidFill>
                <a:latin typeface="Arial" charset="0"/>
              </a:rPr>
              <a:t>converter  </a:t>
            </a: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159020" y="4388657"/>
            <a:ext cx="14847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009900"/>
                </a:solidFill>
                <a:latin typeface="Arial" charset="0"/>
              </a:rPr>
              <a:t>cold neutron </a:t>
            </a:r>
          </a:p>
          <a:p>
            <a:r>
              <a:rPr lang="de-DE" sz="1600" b="1" dirty="0">
                <a:solidFill>
                  <a:srgbClr val="009900"/>
                </a:solidFill>
                <a:latin typeface="Arial" charset="0"/>
              </a:rPr>
              <a:t>beam</a:t>
            </a:r>
          </a:p>
        </p:txBody>
      </p:sp>
      <p:sp>
        <p:nvSpPr>
          <p:cNvPr id="58" name="Rectangle 20"/>
          <p:cNvSpPr>
            <a:spLocks noChangeArrowheads="1"/>
          </p:cNvSpPr>
          <p:nvPr/>
        </p:nvSpPr>
        <p:spPr bwMode="auto">
          <a:xfrm>
            <a:off x="2031129" y="4253719"/>
            <a:ext cx="2544762" cy="785812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9" name="Line 21"/>
          <p:cNvSpPr>
            <a:spLocks noChangeShapeType="1"/>
          </p:cNvSpPr>
          <p:nvPr/>
        </p:nvSpPr>
        <p:spPr bwMode="auto">
          <a:xfrm flipV="1">
            <a:off x="1646954" y="4693456"/>
            <a:ext cx="3617912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fr-FR"/>
          </a:p>
        </p:txBody>
      </p:sp>
      <p:sp>
        <p:nvSpPr>
          <p:cNvPr id="60" name="Freeform 22"/>
          <p:cNvSpPr>
            <a:spLocks/>
          </p:cNvSpPr>
          <p:nvPr/>
        </p:nvSpPr>
        <p:spPr bwMode="auto">
          <a:xfrm rot="-5586898">
            <a:off x="2727248" y="4557726"/>
            <a:ext cx="85725" cy="588962"/>
          </a:xfrm>
          <a:custGeom>
            <a:avLst/>
            <a:gdLst>
              <a:gd name="T0" fmla="*/ 2147483647 w 165"/>
              <a:gd name="T1" fmla="*/ 0 h 534"/>
              <a:gd name="T2" fmla="*/ 2147483647 w 165"/>
              <a:gd name="T3" fmla="*/ 2147483647 h 534"/>
              <a:gd name="T4" fmla="*/ 0 w 165"/>
              <a:gd name="T5" fmla="*/ 2147483647 h 534"/>
              <a:gd name="T6" fmla="*/ 2147483647 w 165"/>
              <a:gd name="T7" fmla="*/ 2147483647 h 534"/>
              <a:gd name="T8" fmla="*/ 0 w 165"/>
              <a:gd name="T9" fmla="*/ 2147483647 h 534"/>
              <a:gd name="T10" fmla="*/ 2147483647 w 165"/>
              <a:gd name="T11" fmla="*/ 2147483647 h 534"/>
              <a:gd name="T12" fmla="*/ 2147483647 w 165"/>
              <a:gd name="T13" fmla="*/ 2147483647 h 534"/>
              <a:gd name="T14" fmla="*/ 2147483647 w 165"/>
              <a:gd name="T15" fmla="*/ 2147483647 h 534"/>
              <a:gd name="T16" fmla="*/ 2147483647 w 165"/>
              <a:gd name="T17" fmla="*/ 2147483647 h 534"/>
              <a:gd name="T18" fmla="*/ 2147483647 w 165"/>
              <a:gd name="T19" fmla="*/ 2147483647 h 5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5"/>
              <a:gd name="T31" fmla="*/ 0 h 534"/>
              <a:gd name="T32" fmla="*/ 165 w 165"/>
              <a:gd name="T33" fmla="*/ 534 h 53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5" h="534">
                <a:moveTo>
                  <a:pt x="69" y="0"/>
                </a:moveTo>
                <a:cubicBezTo>
                  <a:pt x="83" y="6"/>
                  <a:pt x="165" y="22"/>
                  <a:pt x="153" y="39"/>
                </a:cubicBezTo>
                <a:cubicBezTo>
                  <a:pt x="141" y="56"/>
                  <a:pt x="0" y="82"/>
                  <a:pt x="0" y="99"/>
                </a:cubicBezTo>
                <a:cubicBezTo>
                  <a:pt x="0" y="116"/>
                  <a:pt x="150" y="127"/>
                  <a:pt x="150" y="144"/>
                </a:cubicBezTo>
                <a:cubicBezTo>
                  <a:pt x="150" y="161"/>
                  <a:pt x="0" y="186"/>
                  <a:pt x="0" y="204"/>
                </a:cubicBezTo>
                <a:cubicBezTo>
                  <a:pt x="0" y="222"/>
                  <a:pt x="150" y="237"/>
                  <a:pt x="150" y="255"/>
                </a:cubicBezTo>
                <a:cubicBezTo>
                  <a:pt x="150" y="273"/>
                  <a:pt x="4" y="298"/>
                  <a:pt x="3" y="315"/>
                </a:cubicBezTo>
                <a:cubicBezTo>
                  <a:pt x="2" y="332"/>
                  <a:pt x="130" y="338"/>
                  <a:pt x="144" y="357"/>
                </a:cubicBezTo>
                <a:cubicBezTo>
                  <a:pt x="158" y="376"/>
                  <a:pt x="102" y="403"/>
                  <a:pt x="90" y="432"/>
                </a:cubicBezTo>
                <a:cubicBezTo>
                  <a:pt x="78" y="461"/>
                  <a:pt x="76" y="513"/>
                  <a:pt x="72" y="53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" name="Line 23"/>
          <p:cNvSpPr>
            <a:spLocks noChangeShapeType="1"/>
          </p:cNvSpPr>
          <p:nvPr/>
        </p:nvSpPr>
        <p:spPr bwMode="auto">
          <a:xfrm flipH="1" flipV="1">
            <a:off x="2794716" y="4483908"/>
            <a:ext cx="84138" cy="68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2" name="Freeform 24"/>
          <p:cNvSpPr>
            <a:spLocks/>
          </p:cNvSpPr>
          <p:nvPr/>
        </p:nvSpPr>
        <p:spPr bwMode="auto">
          <a:xfrm rot="-5274972">
            <a:off x="3124917" y="4255308"/>
            <a:ext cx="85725" cy="590550"/>
          </a:xfrm>
          <a:custGeom>
            <a:avLst/>
            <a:gdLst>
              <a:gd name="T0" fmla="*/ 2147483647 w 165"/>
              <a:gd name="T1" fmla="*/ 0 h 534"/>
              <a:gd name="T2" fmla="*/ 2147483647 w 165"/>
              <a:gd name="T3" fmla="*/ 2147483647 h 534"/>
              <a:gd name="T4" fmla="*/ 0 w 165"/>
              <a:gd name="T5" fmla="*/ 2147483647 h 534"/>
              <a:gd name="T6" fmla="*/ 2147483647 w 165"/>
              <a:gd name="T7" fmla="*/ 2147483647 h 534"/>
              <a:gd name="T8" fmla="*/ 0 w 165"/>
              <a:gd name="T9" fmla="*/ 2147483647 h 534"/>
              <a:gd name="T10" fmla="*/ 2147483647 w 165"/>
              <a:gd name="T11" fmla="*/ 2147483647 h 534"/>
              <a:gd name="T12" fmla="*/ 2147483647 w 165"/>
              <a:gd name="T13" fmla="*/ 2147483647 h 534"/>
              <a:gd name="T14" fmla="*/ 2147483647 w 165"/>
              <a:gd name="T15" fmla="*/ 2147483647 h 534"/>
              <a:gd name="T16" fmla="*/ 2147483647 w 165"/>
              <a:gd name="T17" fmla="*/ 2147483647 h 534"/>
              <a:gd name="T18" fmla="*/ 2147483647 w 165"/>
              <a:gd name="T19" fmla="*/ 2147483647 h 5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5"/>
              <a:gd name="T31" fmla="*/ 0 h 534"/>
              <a:gd name="T32" fmla="*/ 165 w 165"/>
              <a:gd name="T33" fmla="*/ 534 h 53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5" h="534">
                <a:moveTo>
                  <a:pt x="69" y="0"/>
                </a:moveTo>
                <a:cubicBezTo>
                  <a:pt x="83" y="6"/>
                  <a:pt x="165" y="22"/>
                  <a:pt x="153" y="39"/>
                </a:cubicBezTo>
                <a:cubicBezTo>
                  <a:pt x="141" y="56"/>
                  <a:pt x="0" y="82"/>
                  <a:pt x="0" y="99"/>
                </a:cubicBezTo>
                <a:cubicBezTo>
                  <a:pt x="0" y="116"/>
                  <a:pt x="150" y="127"/>
                  <a:pt x="150" y="144"/>
                </a:cubicBezTo>
                <a:cubicBezTo>
                  <a:pt x="150" y="161"/>
                  <a:pt x="0" y="186"/>
                  <a:pt x="0" y="204"/>
                </a:cubicBezTo>
                <a:cubicBezTo>
                  <a:pt x="0" y="222"/>
                  <a:pt x="150" y="237"/>
                  <a:pt x="150" y="255"/>
                </a:cubicBezTo>
                <a:cubicBezTo>
                  <a:pt x="150" y="273"/>
                  <a:pt x="4" y="298"/>
                  <a:pt x="3" y="315"/>
                </a:cubicBezTo>
                <a:cubicBezTo>
                  <a:pt x="2" y="332"/>
                  <a:pt x="130" y="338"/>
                  <a:pt x="144" y="357"/>
                </a:cubicBezTo>
                <a:cubicBezTo>
                  <a:pt x="158" y="376"/>
                  <a:pt x="102" y="403"/>
                  <a:pt x="90" y="432"/>
                </a:cubicBezTo>
                <a:cubicBezTo>
                  <a:pt x="78" y="461"/>
                  <a:pt x="76" y="513"/>
                  <a:pt x="72" y="53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fr-FR"/>
          </a:p>
        </p:txBody>
      </p:sp>
      <p:sp>
        <p:nvSpPr>
          <p:cNvPr id="63" name="Line 25"/>
          <p:cNvSpPr>
            <a:spLocks noChangeShapeType="1"/>
          </p:cNvSpPr>
          <p:nvPr/>
        </p:nvSpPr>
        <p:spPr bwMode="auto">
          <a:xfrm flipH="1">
            <a:off x="2405779" y="4876021"/>
            <a:ext cx="73025" cy="65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4" name="Line 26"/>
          <p:cNvSpPr>
            <a:spLocks noChangeShapeType="1"/>
          </p:cNvSpPr>
          <p:nvPr/>
        </p:nvSpPr>
        <p:spPr bwMode="auto">
          <a:xfrm>
            <a:off x="950041" y="4379132"/>
            <a:ext cx="4167188" cy="36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fr-FR"/>
          </a:p>
        </p:txBody>
      </p:sp>
      <p:sp>
        <p:nvSpPr>
          <p:cNvPr id="65" name="Line 27"/>
          <p:cNvSpPr>
            <a:spLocks noChangeShapeType="1"/>
          </p:cNvSpPr>
          <p:nvPr/>
        </p:nvSpPr>
        <p:spPr bwMode="auto">
          <a:xfrm flipH="1">
            <a:off x="902417" y="4877606"/>
            <a:ext cx="1579563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Line 28"/>
          <p:cNvSpPr>
            <a:spLocks noChangeShapeType="1"/>
          </p:cNvSpPr>
          <p:nvPr/>
        </p:nvSpPr>
        <p:spPr bwMode="auto">
          <a:xfrm flipH="1" flipV="1">
            <a:off x="1602504" y="4550581"/>
            <a:ext cx="1277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Line 29"/>
          <p:cNvSpPr>
            <a:spLocks noChangeShapeType="1"/>
          </p:cNvSpPr>
          <p:nvPr/>
        </p:nvSpPr>
        <p:spPr bwMode="auto">
          <a:xfrm flipV="1">
            <a:off x="3297955" y="4941106"/>
            <a:ext cx="109537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8" name="Line 30"/>
          <p:cNvSpPr>
            <a:spLocks noChangeShapeType="1"/>
          </p:cNvSpPr>
          <p:nvPr/>
        </p:nvSpPr>
        <p:spPr bwMode="auto">
          <a:xfrm>
            <a:off x="3204292" y="4971271"/>
            <a:ext cx="93663" cy="65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Line 31"/>
          <p:cNvSpPr>
            <a:spLocks noChangeShapeType="1"/>
          </p:cNvSpPr>
          <p:nvPr/>
        </p:nvSpPr>
        <p:spPr bwMode="auto">
          <a:xfrm>
            <a:off x="3385267" y="4306108"/>
            <a:ext cx="127000" cy="2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0" name="Line 32"/>
          <p:cNvSpPr>
            <a:spLocks noChangeShapeType="1"/>
          </p:cNvSpPr>
          <p:nvPr/>
        </p:nvSpPr>
        <p:spPr bwMode="auto">
          <a:xfrm flipH="1">
            <a:off x="4412380" y="4802996"/>
            <a:ext cx="149225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1" name="Line 33"/>
          <p:cNvSpPr>
            <a:spLocks noChangeShapeType="1"/>
          </p:cNvSpPr>
          <p:nvPr/>
        </p:nvSpPr>
        <p:spPr bwMode="auto">
          <a:xfrm flipH="1" flipV="1">
            <a:off x="3686892" y="4675996"/>
            <a:ext cx="11113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2" name="Line 34"/>
          <p:cNvSpPr>
            <a:spLocks noChangeShapeType="1"/>
          </p:cNvSpPr>
          <p:nvPr/>
        </p:nvSpPr>
        <p:spPr bwMode="auto">
          <a:xfrm>
            <a:off x="3890092" y="4485496"/>
            <a:ext cx="66675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3" name="Line 35"/>
          <p:cNvSpPr>
            <a:spLocks noChangeShapeType="1"/>
          </p:cNvSpPr>
          <p:nvPr/>
        </p:nvSpPr>
        <p:spPr bwMode="auto">
          <a:xfrm flipH="1">
            <a:off x="4096466" y="4261656"/>
            <a:ext cx="12065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4" name="Line 36"/>
          <p:cNvSpPr>
            <a:spLocks noChangeShapeType="1"/>
          </p:cNvSpPr>
          <p:nvPr/>
        </p:nvSpPr>
        <p:spPr bwMode="auto">
          <a:xfrm flipH="1" flipV="1">
            <a:off x="4217117" y="4261656"/>
            <a:ext cx="112713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Line 37"/>
          <p:cNvSpPr>
            <a:spLocks noChangeShapeType="1"/>
          </p:cNvSpPr>
          <p:nvPr/>
        </p:nvSpPr>
        <p:spPr bwMode="auto">
          <a:xfrm flipH="1" flipV="1">
            <a:off x="4434605" y="4764894"/>
            <a:ext cx="130175" cy="30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Line 38"/>
          <p:cNvSpPr>
            <a:spLocks noChangeShapeType="1"/>
          </p:cNvSpPr>
          <p:nvPr/>
        </p:nvSpPr>
        <p:spPr bwMode="auto">
          <a:xfrm flipH="1" flipV="1">
            <a:off x="2294655" y="4607731"/>
            <a:ext cx="103187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7" name="Line 39"/>
          <p:cNvSpPr>
            <a:spLocks noChangeShapeType="1"/>
          </p:cNvSpPr>
          <p:nvPr/>
        </p:nvSpPr>
        <p:spPr bwMode="auto">
          <a:xfrm flipH="1" flipV="1">
            <a:off x="2269254" y="4307694"/>
            <a:ext cx="4445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" name="Line 40"/>
          <p:cNvSpPr>
            <a:spLocks noChangeShapeType="1"/>
          </p:cNvSpPr>
          <p:nvPr/>
        </p:nvSpPr>
        <p:spPr bwMode="auto">
          <a:xfrm flipH="1" flipV="1">
            <a:off x="4285379" y="4929996"/>
            <a:ext cx="4445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" name="Line 41"/>
          <p:cNvSpPr>
            <a:spLocks noChangeShapeType="1"/>
          </p:cNvSpPr>
          <p:nvPr/>
        </p:nvSpPr>
        <p:spPr bwMode="auto">
          <a:xfrm flipH="1">
            <a:off x="3898030" y="4850621"/>
            <a:ext cx="2222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0" name="Line 42"/>
          <p:cNvSpPr>
            <a:spLocks noChangeShapeType="1"/>
          </p:cNvSpPr>
          <p:nvPr/>
        </p:nvSpPr>
        <p:spPr bwMode="auto">
          <a:xfrm flipV="1">
            <a:off x="3732930" y="4371194"/>
            <a:ext cx="8255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" name="Line 43"/>
          <p:cNvSpPr>
            <a:spLocks noChangeShapeType="1"/>
          </p:cNvSpPr>
          <p:nvPr/>
        </p:nvSpPr>
        <p:spPr bwMode="auto">
          <a:xfrm flipV="1">
            <a:off x="4342530" y="4510896"/>
            <a:ext cx="1301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2" name="Line 44"/>
          <p:cNvSpPr>
            <a:spLocks noChangeShapeType="1"/>
          </p:cNvSpPr>
          <p:nvPr/>
        </p:nvSpPr>
        <p:spPr bwMode="auto">
          <a:xfrm flipH="1">
            <a:off x="2175592" y="4939521"/>
            <a:ext cx="92075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3" name="Line 45"/>
          <p:cNvSpPr>
            <a:spLocks noChangeShapeType="1"/>
          </p:cNvSpPr>
          <p:nvPr/>
        </p:nvSpPr>
        <p:spPr bwMode="auto">
          <a:xfrm flipH="1" flipV="1">
            <a:off x="3253505" y="4828396"/>
            <a:ext cx="46037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4" name="Line 46"/>
          <p:cNvSpPr>
            <a:spLocks noChangeShapeType="1"/>
          </p:cNvSpPr>
          <p:nvPr/>
        </p:nvSpPr>
        <p:spPr bwMode="auto">
          <a:xfrm>
            <a:off x="2091455" y="4634721"/>
            <a:ext cx="84137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fr-FR"/>
          </a:p>
        </p:txBody>
      </p:sp>
      <p:cxnSp>
        <p:nvCxnSpPr>
          <p:cNvPr id="85" name="Straight Arrow Connector 84"/>
          <p:cNvCxnSpPr/>
          <p:nvPr/>
        </p:nvCxnSpPr>
        <p:spPr bwMode="auto">
          <a:xfrm>
            <a:off x="1094505" y="5010956"/>
            <a:ext cx="1296987" cy="863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 bwMode="auto">
          <a:xfrm rot="5400000">
            <a:off x="2770905" y="5461807"/>
            <a:ext cx="428625" cy="3968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TextBox 48"/>
          <p:cNvSpPr txBox="1">
            <a:spLocks noChangeArrowheads="1"/>
          </p:cNvSpPr>
          <p:nvPr/>
        </p:nvSpPr>
        <p:spPr bwMode="auto">
          <a:xfrm>
            <a:off x="235340" y="5799945"/>
            <a:ext cx="525227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2800" b="1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</a:t>
            </a:r>
            <a:r>
              <a:rPr lang="fr-FR" sz="2800" b="1" baseline="-25000" dirty="0">
                <a:latin typeface="Calibri" pitchFamily="34" charset="0"/>
                <a:cs typeface="Calibri" pitchFamily="34" charset="0"/>
                <a:sym typeface="Symbol" pitchFamily="18" charset="2"/>
              </a:rPr>
              <a:t>UCN</a:t>
            </a:r>
            <a:r>
              <a:rPr lang="fr-FR" sz="2800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 = </a:t>
            </a:r>
            <a:r>
              <a:rPr lang="fr-FR" sz="2800" b="1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P</a:t>
            </a:r>
            <a:r>
              <a:rPr lang="fr-FR" sz="2800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                 </a:t>
            </a:r>
          </a:p>
          <a:p>
            <a:pPr algn="ctr">
              <a:spcAft>
                <a:spcPts val="600"/>
              </a:spcAft>
            </a:pPr>
            <a:r>
              <a:rPr lang="fr-FR" b="1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</a:t>
            </a:r>
            <a:r>
              <a:rPr lang="fr-FR" b="1" baseline="300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fr-FR" sz="2000" b="1" baseline="30000" dirty="0">
                <a:latin typeface="Calibri" pitchFamily="34" charset="0"/>
                <a:cs typeface="Calibri" pitchFamily="34" charset="0"/>
                <a:sym typeface="Symbol" pitchFamily="18" charset="2"/>
              </a:rPr>
              <a:t>-1</a:t>
            </a:r>
            <a:r>
              <a:rPr lang="fr-FR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 = </a:t>
            </a:r>
            <a:r>
              <a:rPr lang="fr-FR" b="1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</a:t>
            </a:r>
            <a:r>
              <a:rPr lang="fr-FR" b="1" baseline="30000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fr-FR" sz="2000" b="1" baseline="30000" dirty="0">
                <a:latin typeface="Calibri" pitchFamily="34" charset="0"/>
                <a:cs typeface="Calibri" pitchFamily="34" charset="0"/>
                <a:sym typeface="Symbol" pitchFamily="18" charset="2"/>
              </a:rPr>
              <a:t>-1</a:t>
            </a:r>
            <a:r>
              <a:rPr lang="fr-FR" sz="2000" b="1" baseline="-25000" dirty="0">
                <a:latin typeface="Calibri" pitchFamily="34" charset="0"/>
                <a:cs typeface="Calibri" pitchFamily="34" charset="0"/>
                <a:sym typeface="Symbol" pitchFamily="18" charset="2"/>
              </a:rPr>
              <a:t>decay </a:t>
            </a:r>
            <a:r>
              <a:rPr lang="fr-FR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+</a:t>
            </a:r>
            <a:r>
              <a:rPr lang="fr-FR" b="1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</a:t>
            </a:r>
            <a:r>
              <a:rPr lang="fr-FR" b="1" baseline="30000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fr-FR" sz="2000" b="1" baseline="30000" dirty="0">
                <a:latin typeface="Calibri" pitchFamily="34" charset="0"/>
                <a:cs typeface="Calibri" pitchFamily="34" charset="0"/>
                <a:sym typeface="Symbol" pitchFamily="18" charset="2"/>
              </a:rPr>
              <a:t>-1</a:t>
            </a:r>
            <a:r>
              <a:rPr lang="fr-FR" sz="2000" b="1" baseline="-25000" dirty="0">
                <a:latin typeface="Calibri" pitchFamily="34" charset="0"/>
                <a:cs typeface="Calibri" pitchFamily="34" charset="0"/>
                <a:sym typeface="Symbol" pitchFamily="18" charset="2"/>
              </a:rPr>
              <a:t>upscattering </a:t>
            </a:r>
            <a:r>
              <a:rPr lang="fr-FR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+</a:t>
            </a:r>
            <a:r>
              <a:rPr lang="fr-FR" b="1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</a:t>
            </a:r>
            <a:r>
              <a:rPr lang="fr-FR" b="1" baseline="30000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fr-FR" sz="2000" b="1" baseline="30000" dirty="0">
                <a:latin typeface="Calibri" pitchFamily="34" charset="0"/>
                <a:cs typeface="Calibri" pitchFamily="34" charset="0"/>
                <a:sym typeface="Symbol" pitchFamily="18" charset="2"/>
              </a:rPr>
              <a:t>-1</a:t>
            </a:r>
            <a:r>
              <a:rPr lang="fr-FR" sz="2000" b="1" baseline="-25000" dirty="0">
                <a:latin typeface="Calibri" pitchFamily="34" charset="0"/>
                <a:cs typeface="Calibri" pitchFamily="34" charset="0"/>
                <a:sym typeface="Symbol" pitchFamily="18" charset="2"/>
              </a:rPr>
              <a:t>capture </a:t>
            </a:r>
            <a:r>
              <a:rPr lang="fr-FR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+</a:t>
            </a:r>
            <a:r>
              <a:rPr lang="fr-FR" b="1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</a:t>
            </a:r>
            <a:r>
              <a:rPr lang="fr-FR" b="1" baseline="30000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fr-FR" sz="2000" b="1" baseline="30000" dirty="0">
                <a:latin typeface="Calibri" pitchFamily="34" charset="0"/>
                <a:cs typeface="Calibri" pitchFamily="34" charset="0"/>
                <a:sym typeface="Symbol" pitchFamily="18" charset="2"/>
              </a:rPr>
              <a:t>-1</a:t>
            </a:r>
            <a:r>
              <a:rPr lang="fr-FR" sz="2000" b="1" baseline="-25000" dirty="0">
                <a:latin typeface="Calibri" pitchFamily="34" charset="0"/>
                <a:cs typeface="Calibri" pitchFamily="34" charset="0"/>
                <a:sym typeface="Symbol" pitchFamily="18" charset="2"/>
              </a:rPr>
              <a:t>wall </a:t>
            </a:r>
            <a:r>
              <a:rPr lang="fr-FR" sz="2000" b="1" baseline="-250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losses</a:t>
            </a:r>
            <a:endParaRPr lang="fr-FR" sz="2000" b="1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4059063" y="5038888"/>
            <a:ext cx="19804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</a:t>
            </a:r>
            <a:r>
              <a:rPr lang="de-DE" b="1" baseline="-25000" dirty="0">
                <a:latin typeface="Calibri" pitchFamily="34" charset="0"/>
                <a:cs typeface="Calibri" pitchFamily="34" charset="0"/>
                <a:sym typeface="Symbol" pitchFamily="18" charset="2"/>
              </a:rPr>
              <a:t>capture</a:t>
            </a:r>
            <a:r>
              <a:rPr lang="de-DE" b="1" baseline="-25000" dirty="0"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>
                <a:latin typeface="Calibri" pitchFamily="34" charset="0"/>
                <a:cs typeface="Calibri" pitchFamily="34" charset="0"/>
              </a:rPr>
              <a:t>(</a:t>
            </a:r>
            <a:r>
              <a:rPr lang="de-DE" sz="2000" b="1" baseline="30000" dirty="0">
                <a:latin typeface="Calibri" pitchFamily="34" charset="0"/>
                <a:cs typeface="Calibri" pitchFamily="34" charset="0"/>
              </a:rPr>
              <a:t>4</a:t>
            </a:r>
            <a:r>
              <a:rPr lang="de-DE" sz="2000" b="1" dirty="0">
                <a:latin typeface="Calibri" pitchFamily="34" charset="0"/>
                <a:cs typeface="Calibri" pitchFamily="34" charset="0"/>
              </a:rPr>
              <a:t>He) = 0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23282" y="1723424"/>
            <a:ext cx="579222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602504" y="1723424"/>
            <a:ext cx="520" cy="1183779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23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23527" y="1013308"/>
            <a:ext cx="8728397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de-DE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Factor 50 missing in an experiment at ILL in the 1980‘s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de-DE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 </a:t>
            </a:r>
            <a:r>
              <a:rPr lang="de-DE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„one cannot extract UCNs </a:t>
            </a:r>
            <a:r>
              <a:rPr lang="de-DE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accumulated </a:t>
            </a:r>
            <a:r>
              <a:rPr lang="de-DE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in superfluid helium“ </a:t>
            </a:r>
            <a:endParaRPr lang="de-DE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4702174" y="6223886"/>
            <a:ext cx="434975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A.I. Kilvington </a:t>
            </a:r>
            <a:r>
              <a:rPr lang="de-DE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et al.</a:t>
            </a:r>
            <a:r>
              <a:rPr lang="de-DE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de-DE" sz="1600" dirty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PL A </a:t>
            </a:r>
            <a:r>
              <a:rPr lang="de-DE" sz="1600" b="1" dirty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125</a:t>
            </a:r>
            <a:r>
              <a:rPr lang="de-DE" sz="1600" dirty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 (1987) 416</a:t>
            </a:r>
            <a:endParaRPr lang="en-GB" sz="1600" dirty="0">
              <a:solidFill>
                <a:srgbClr val="3333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97" name="AutoShape 49"/>
          <p:cNvSpPr>
            <a:spLocks noChangeArrowheads="1"/>
          </p:cNvSpPr>
          <p:nvPr/>
        </p:nvSpPr>
        <p:spPr bwMode="auto">
          <a:xfrm flipH="1">
            <a:off x="7059771" y="5116164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</a:endParaRPr>
          </a:p>
        </p:txBody>
      </p:sp>
      <p:sp>
        <p:nvSpPr>
          <p:cNvPr id="27699" name="Text Box 51"/>
          <p:cNvSpPr txBox="1">
            <a:spLocks noChangeArrowheads="1"/>
          </p:cNvSpPr>
          <p:nvPr/>
        </p:nvSpPr>
        <p:spPr bwMode="auto">
          <a:xfrm>
            <a:off x="6962934" y="5305077"/>
            <a:ext cx="1071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>
                <a:solidFill>
                  <a:srgbClr val="009900"/>
                </a:solidFill>
              </a:rPr>
              <a:t>cold beam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46132">
            <a:off x="1236209" y="2312424"/>
            <a:ext cx="5635877" cy="400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323528" y="116632"/>
            <a:ext cx="7128792" cy="648072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kern="0" dirty="0" smtClean="0">
                <a:solidFill>
                  <a:srgbClr val="000000"/>
                </a:solidFill>
                <a:latin typeface="+mj-lt"/>
                <a:cs typeface="Calibri" pitchFamily="34" charset="0"/>
              </a:rPr>
              <a:t>UCN accumulation and extraction?</a:t>
            </a:r>
            <a:endParaRPr lang="de-DE" sz="3200" kern="0" dirty="0">
              <a:solidFill>
                <a:srgbClr val="000000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46" y="772734"/>
            <a:ext cx="892506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/>
              <a:t>2007 (TUM):    First demonstration of windowless extraction of accumulated 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	             UCNs from converter of 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prototype source at FRM2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821" y="44624"/>
            <a:ext cx="8512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+mj-lt"/>
                <a:cs typeface="Calibri" pitchFamily="34" charset="0"/>
              </a:rPr>
              <a:t>Superfluid-He UCN source development (2004+)</a:t>
            </a:r>
            <a:endParaRPr lang="en-GB" sz="3200" baseline="-25000" dirty="0">
              <a:latin typeface="+mj-lt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11" y="2434107"/>
            <a:ext cx="7450836" cy="28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4687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46" y="772734"/>
            <a:ext cx="892506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/>
              <a:t>2007 (TUM):    First demonstration of windowless extraction of accumulated 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	             UCNs from converter of 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prototype source at FRM2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821" y="44624"/>
            <a:ext cx="8512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+mj-lt"/>
                <a:cs typeface="Calibri" pitchFamily="34" charset="0"/>
              </a:rPr>
              <a:t>Superfluid-He UCN source development (2004+)</a:t>
            </a:r>
            <a:endParaRPr lang="en-GB" sz="3200" baseline="-25000" dirty="0">
              <a:latin typeface="+mj-lt"/>
              <a:cs typeface="Calibri" pitchFamily="34" charset="0"/>
            </a:endParaRPr>
          </a:p>
        </p:txBody>
      </p:sp>
      <p:pic>
        <p:nvPicPr>
          <p:cNvPr id="5" name="Picture 2" descr="wholeset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47" y="1662427"/>
            <a:ext cx="5165984" cy="419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4" descr="D:\Physikprojekte\UCN-Quelle\Bilder\UCNneu\IMG_0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9582" y="2099658"/>
            <a:ext cx="3212897" cy="456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2603268" y="6129488"/>
            <a:ext cx="2976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f. l. t. r.: Hans Friedrich Wirth,</a:t>
            </a:r>
          </a:p>
          <a:p>
            <a:r>
              <a:rPr lang="en-GB" dirty="0" err="1" smtClean="0"/>
              <a:t>Karsten</a:t>
            </a:r>
            <a:r>
              <a:rPr lang="en-GB" dirty="0" smtClean="0"/>
              <a:t> Baumann, Bea Franke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4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46" y="772734"/>
            <a:ext cx="892506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/>
              <a:t>2007 (TUM):    First demonstration of windowless extraction of accumulated 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	             UCNs from converter of 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prototype source at FRM2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821" y="44624"/>
            <a:ext cx="8512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+mj-lt"/>
                <a:cs typeface="Calibri" pitchFamily="34" charset="0"/>
              </a:rPr>
              <a:t>Superfluid-He UCN source development (2004+)</a:t>
            </a:r>
            <a:endParaRPr lang="en-GB" sz="3200" baseline="-25000" dirty="0">
              <a:latin typeface="+mj-lt"/>
              <a:cs typeface="Calibri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722176"/>
              </p:ext>
            </p:extLst>
          </p:nvPr>
        </p:nvGraphicFramePr>
        <p:xfrm>
          <a:off x="885522" y="1354300"/>
          <a:ext cx="6944833" cy="5869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6" name="Graph" r:id="rId3" imgW="3929760" imgH="3065760" progId="Origin50.Graph">
                  <p:embed/>
                </p:oleObj>
              </mc:Choice>
              <mc:Fallback>
                <p:oleObj name="Graph" r:id="rId3" imgW="3929760" imgH="30657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522" y="1354300"/>
                        <a:ext cx="6944833" cy="5869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31549" y="1647882"/>
            <a:ext cx="75753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300"/>
              </a:spcAft>
            </a:pPr>
            <a:r>
              <a:rPr lang="de-DE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PRL </a:t>
            </a:r>
            <a:r>
              <a:rPr lang="de-DE" b="1" dirty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99</a:t>
            </a:r>
            <a:r>
              <a:rPr lang="de-DE" dirty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 (2007) </a:t>
            </a:r>
            <a:r>
              <a:rPr lang="de-DE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104801,      EPJ C </a:t>
            </a:r>
            <a:r>
              <a:rPr lang="de-DE" b="1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67</a:t>
            </a:r>
            <a:r>
              <a:rPr lang="de-DE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 (2010) 589</a:t>
            </a:r>
            <a:endParaRPr lang="fr-FR" dirty="0">
              <a:solidFill>
                <a:srgbClr val="3333CC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6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46" y="772734"/>
            <a:ext cx="8925060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2007 (TUM):    First demonstration of windowless extraction of accumulated </a:t>
            </a:r>
          </a:p>
          <a:p>
            <a:pPr>
              <a:spcAft>
                <a:spcPts val="12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	             UCNs from converter of 1</a:t>
            </a:r>
            <a:r>
              <a:rPr lang="en-GB" sz="2000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prototype source at FRM2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2010     (ILL):    274000 UCNs extracted from 5-l converter of SUN-1 (</a:t>
            </a:r>
            <a:r>
              <a:rPr lang="en-GB" sz="2000" b="1" dirty="0" smtClean="0">
                <a:solidFill>
                  <a:srgbClr val="FF0000"/>
                </a:solidFill>
              </a:rPr>
              <a:t>55/</a:t>
            </a:r>
            <a:r>
              <a:rPr lang="en-GB" sz="2000" b="1" dirty="0" err="1" smtClean="0">
                <a:solidFill>
                  <a:srgbClr val="FF0000"/>
                </a:solidFill>
              </a:rPr>
              <a:t>ccm</a:t>
            </a:r>
            <a:r>
              <a:rPr lang="en-GB" sz="2000" dirty="0" smtClean="0"/>
              <a:t>)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821" y="44624"/>
            <a:ext cx="8512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+mj-lt"/>
                <a:cs typeface="Calibri" pitchFamily="34" charset="0"/>
              </a:rPr>
              <a:t>Superfluid-He UCN source development (2004+)</a:t>
            </a:r>
            <a:endParaRPr lang="en-GB" sz="3200" baseline="-25000" dirty="0">
              <a:latin typeface="+mj-lt"/>
              <a:cs typeface="Calibri" pitchFamily="34" charset="0"/>
            </a:endParaRPr>
          </a:p>
        </p:txBody>
      </p:sp>
      <p:pic>
        <p:nvPicPr>
          <p:cNvPr id="4" name="Picture 4" descr="IMG_00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8692" y="3716338"/>
            <a:ext cx="2217804" cy="180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149" y="2256328"/>
            <a:ext cx="5656577" cy="419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383655" y="6453188"/>
            <a:ext cx="4536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3333CC"/>
                </a:solidFill>
                <a:cs typeface="Arial" charset="0"/>
              </a:rPr>
              <a:t>PRL </a:t>
            </a:r>
            <a:r>
              <a:rPr lang="de-DE" sz="1600" b="1" dirty="0">
                <a:solidFill>
                  <a:srgbClr val="3333CC"/>
                </a:solidFill>
                <a:cs typeface="Arial" charset="0"/>
              </a:rPr>
              <a:t>107</a:t>
            </a:r>
            <a:r>
              <a:rPr lang="de-DE" sz="1600" dirty="0">
                <a:solidFill>
                  <a:srgbClr val="3333CC"/>
                </a:solidFill>
                <a:cs typeface="Arial" charset="0"/>
              </a:rPr>
              <a:t> (2011) </a:t>
            </a:r>
            <a:r>
              <a:rPr lang="de-DE" sz="1600" dirty="0" smtClean="0">
                <a:solidFill>
                  <a:srgbClr val="3333CC"/>
                </a:solidFill>
                <a:cs typeface="Arial" charset="0"/>
              </a:rPr>
              <a:t>134801 </a:t>
            </a:r>
            <a:r>
              <a:rPr lang="de-DE" sz="1600" b="1" dirty="0" smtClean="0">
                <a:solidFill>
                  <a:srgbClr val="3333CC"/>
                </a:solidFill>
                <a:cs typeface="Arial" charset="0"/>
              </a:rPr>
              <a:t>(PRL highlight)</a:t>
            </a:r>
            <a:endParaRPr lang="fr-FR" sz="16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46" y="772734"/>
            <a:ext cx="8925060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2007 (TUM):    First demonstration of windowless extraction of accumulated </a:t>
            </a:r>
          </a:p>
          <a:p>
            <a:pPr>
              <a:spcAft>
                <a:spcPts val="12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	             UCNs from converter of 1</a:t>
            </a:r>
            <a:r>
              <a:rPr lang="en-GB" sz="2000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prototype source at FRM2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2010     (ILL):    274000 UCNs extracted from 5-l converter of SUN-1 (55/</a:t>
            </a:r>
            <a:r>
              <a:rPr lang="en-GB" sz="2000" dirty="0" err="1" smtClean="0">
                <a:solidFill>
                  <a:schemeClr val="bg1">
                    <a:lumMod val="65000"/>
                  </a:schemeClr>
                </a:solidFill>
              </a:rPr>
              <a:t>ccm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2015     (ILL):    882000 UCNs from 4-l converter of 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prototype SUN-2 (220/</a:t>
            </a:r>
            <a:r>
              <a:rPr lang="en-GB" sz="2000" dirty="0" err="1" smtClean="0"/>
              <a:t>ccm</a:t>
            </a:r>
            <a:r>
              <a:rPr lang="en-GB" sz="2000" dirty="0" smtClean="0"/>
              <a:t>)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821" y="44624"/>
            <a:ext cx="8512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+mj-lt"/>
                <a:cs typeface="Calibri" pitchFamily="34" charset="0"/>
              </a:rPr>
              <a:t>Superfluid-He UCN source development (2004+)</a:t>
            </a:r>
            <a:endParaRPr lang="en-GB" sz="3200" baseline="-250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46" y="772734"/>
            <a:ext cx="8925060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2007 (TUM):    First demonstration of windowless extraction of accumulated </a:t>
            </a:r>
          </a:p>
          <a:p>
            <a:pPr>
              <a:spcAft>
                <a:spcPts val="12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	             UCNs from converter of 1</a:t>
            </a:r>
            <a:r>
              <a:rPr lang="en-GB" sz="2000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prototype source at FRM2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2010     (ILL):    274000 UCNs extracted from 5-l converter of SUN-1 (55/</a:t>
            </a:r>
            <a:r>
              <a:rPr lang="en-GB" sz="2000" dirty="0" err="1" smtClean="0">
                <a:solidFill>
                  <a:schemeClr val="bg1">
                    <a:lumMod val="65000"/>
                  </a:schemeClr>
                </a:solidFill>
              </a:rPr>
              <a:t>ccm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2015     (ILL):    882000 UCNs from 4-l converter of 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prototype SUN-2 (220/</a:t>
            </a:r>
            <a:r>
              <a:rPr lang="en-GB" sz="2000" dirty="0" err="1" smtClean="0"/>
              <a:t>ccm</a:t>
            </a:r>
            <a:r>
              <a:rPr lang="en-GB" sz="2000" dirty="0" smtClean="0"/>
              <a:t>)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821" y="44624"/>
            <a:ext cx="8512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+mj-lt"/>
                <a:cs typeface="Calibri" pitchFamily="34" charset="0"/>
              </a:rPr>
              <a:t>Superfluid-He UCN source development (2004+)</a:t>
            </a:r>
            <a:endParaRPr lang="en-GB" sz="3200" baseline="-25000" dirty="0">
              <a:latin typeface="+mj-lt"/>
              <a:cs typeface="Calibri" pitchFamily="34" charset="0"/>
            </a:endParaRPr>
          </a:p>
        </p:txBody>
      </p:sp>
      <p:pic>
        <p:nvPicPr>
          <p:cNvPr id="4" name="Picture 3" descr="IMG_01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4405" y="2653049"/>
            <a:ext cx="5486397" cy="411479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4475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46" y="772734"/>
            <a:ext cx="8925060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2007 (TUM):    First demonstration of windowless extraction of accumulated </a:t>
            </a:r>
          </a:p>
          <a:p>
            <a:pPr>
              <a:spcAft>
                <a:spcPts val="12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	             UCNs from converter of 1</a:t>
            </a:r>
            <a:r>
              <a:rPr lang="en-GB" sz="2000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prototype source at FRM2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2010     (ILL):    274000 UCNs extracted from 5-l converter of SUN-1 (55/</a:t>
            </a:r>
            <a:r>
              <a:rPr lang="en-GB" sz="2000" dirty="0" err="1" smtClean="0">
                <a:solidFill>
                  <a:schemeClr val="bg1">
                    <a:lumMod val="65000"/>
                  </a:schemeClr>
                </a:solidFill>
              </a:rPr>
              <a:t>ccm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2015     (ILL):    882000 UCNs from 4-l converter of 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prototype SUN-2 (220/</a:t>
            </a:r>
            <a:r>
              <a:rPr lang="en-GB" sz="2000" dirty="0" err="1" smtClean="0"/>
              <a:t>ccm</a:t>
            </a:r>
            <a:r>
              <a:rPr lang="en-GB" sz="2000" dirty="0" smtClean="0"/>
              <a:t>)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821" y="44624"/>
            <a:ext cx="8512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+mj-lt"/>
                <a:cs typeface="Calibri" pitchFamily="34" charset="0"/>
              </a:rPr>
              <a:t>Superfluid-He UCN source development (2004+)</a:t>
            </a:r>
            <a:endParaRPr lang="en-GB" sz="3200" baseline="-25000" dirty="0">
              <a:latin typeface="+mj-lt"/>
              <a:cs typeface="Calibri" pitchFamily="34" charset="0"/>
            </a:endParaRPr>
          </a:p>
        </p:txBody>
      </p:sp>
      <p:pic>
        <p:nvPicPr>
          <p:cNvPr id="4" name="Picture 3" descr="IMG_0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3041" y="2643389"/>
            <a:ext cx="5447763" cy="40858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0823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46" y="772734"/>
            <a:ext cx="8925060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2007 (TUM):    First demonstration of windowless extraction of accumulated </a:t>
            </a:r>
          </a:p>
          <a:p>
            <a:pPr>
              <a:spcAft>
                <a:spcPts val="12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	             UCNs from converter of 1</a:t>
            </a:r>
            <a:r>
              <a:rPr lang="en-GB" sz="2000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prototype source at FRM2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2010     (ILL):    274000 UCNs extracted from 5-l converter of SUN-1 (55/</a:t>
            </a:r>
            <a:r>
              <a:rPr lang="en-GB" sz="2000" dirty="0" err="1" smtClean="0">
                <a:solidFill>
                  <a:schemeClr val="bg1">
                    <a:lumMod val="65000"/>
                  </a:schemeClr>
                </a:solidFill>
              </a:rPr>
              <a:t>ccm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2015     (ILL):    882000 UCNs from 4-l converter of 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prototype SUN-2 (220/</a:t>
            </a:r>
            <a:r>
              <a:rPr lang="en-GB" sz="2000" dirty="0" err="1" smtClean="0"/>
              <a:t>ccm</a:t>
            </a:r>
            <a:r>
              <a:rPr lang="en-GB" sz="2000" dirty="0" smtClean="0"/>
              <a:t>)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821" y="44624"/>
            <a:ext cx="8512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+mj-lt"/>
                <a:cs typeface="Calibri" pitchFamily="34" charset="0"/>
              </a:rPr>
              <a:t>Superfluid-He UCN source development (2004+)</a:t>
            </a:r>
            <a:endParaRPr lang="en-GB" sz="3200" baseline="-25000" dirty="0">
              <a:latin typeface="+mj-lt"/>
              <a:cs typeface="Calibri" pitchFamily="34" charset="0"/>
            </a:endParaRPr>
          </a:p>
        </p:txBody>
      </p:sp>
      <p:pic>
        <p:nvPicPr>
          <p:cNvPr id="4" name="Picture 3" descr="IMG_0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5919" y="2659484"/>
            <a:ext cx="5409129" cy="405684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6744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788606"/>
              </p:ext>
            </p:extLst>
          </p:nvPr>
        </p:nvGraphicFramePr>
        <p:xfrm>
          <a:off x="3504760" y="1108957"/>
          <a:ext cx="1800200" cy="2459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9" name="Photo Editor Photo" r:id="rId3" imgW="952633" imgH="1343212" progId="">
                  <p:embed/>
                </p:oleObj>
              </mc:Choice>
              <mc:Fallback>
                <p:oleObj name="Photo Editor Photo" r:id="rId3" imgW="952633" imgH="13432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4760" y="1108957"/>
                        <a:ext cx="1800200" cy="2459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95294" y="4096855"/>
            <a:ext cx="6446993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3000"/>
              </a:spcAft>
            </a:pPr>
            <a:r>
              <a:rPr lang="de-DE" sz="2000" dirty="0"/>
              <a:t>	</a:t>
            </a:r>
            <a:r>
              <a:rPr lang="de-DE" sz="2000" dirty="0" smtClean="0">
                <a:latin typeface="Comic Sans MS" pitchFamily="66" charset="0"/>
              </a:rPr>
              <a:t>“Such </a:t>
            </a:r>
            <a:r>
              <a:rPr lang="de-DE" sz="2000" dirty="0">
                <a:latin typeface="Comic Sans MS" pitchFamily="66" charset="0"/>
              </a:rPr>
              <a:t>an atom would posses striking properties. Its outer field would vanish [...] and therefore it should easily penetrate matter. The existence of such an atom is presumably difficult to observe with a spectrograph, </a:t>
            </a:r>
            <a:r>
              <a:rPr lang="de-DE" sz="2000" dirty="0" smtClean="0">
                <a:latin typeface="Comic Sans MS" pitchFamily="66" charset="0"/>
              </a:rPr>
              <a:t>and ...“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579" y="206060"/>
            <a:ext cx="6428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… and Godfather created the neutron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369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46" y="772734"/>
            <a:ext cx="8925060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2007 (TUM):    First demonstration of windowless extraction of accumulated </a:t>
            </a:r>
          </a:p>
          <a:p>
            <a:pPr>
              <a:spcAft>
                <a:spcPts val="12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	             UCNs from converter of 1</a:t>
            </a:r>
            <a:r>
              <a:rPr lang="en-GB" sz="2000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prototype source at FRM2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2010     (ILL):    274000 UCNs extracted from 5-l converter of SUN-1 (55/</a:t>
            </a:r>
            <a:r>
              <a:rPr lang="en-GB" sz="2000" dirty="0" err="1" smtClean="0">
                <a:solidFill>
                  <a:schemeClr val="bg1">
                    <a:lumMod val="65000"/>
                  </a:schemeClr>
                </a:solidFill>
              </a:rPr>
              <a:t>ccm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2015     (ILL):    882000 UCNs from 4-l converter of 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prototype SUN-2 (</a:t>
            </a:r>
            <a:r>
              <a:rPr lang="en-GB" sz="2000" b="1" dirty="0" smtClean="0">
                <a:solidFill>
                  <a:srgbClr val="FF0000"/>
                </a:solidFill>
              </a:rPr>
              <a:t>220/</a:t>
            </a:r>
            <a:r>
              <a:rPr lang="en-GB" sz="2000" b="1" dirty="0" err="1" smtClean="0">
                <a:solidFill>
                  <a:srgbClr val="FF0000"/>
                </a:solidFill>
              </a:rPr>
              <a:t>ccm</a:t>
            </a:r>
            <a:r>
              <a:rPr lang="en-GB" sz="2000" dirty="0" smtClean="0"/>
              <a:t>)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821" y="44624"/>
            <a:ext cx="8512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+mj-lt"/>
                <a:cs typeface="Calibri" pitchFamily="34" charset="0"/>
              </a:rPr>
              <a:t>Superfluid-He UCN source development (2004+)</a:t>
            </a:r>
            <a:endParaRPr lang="en-GB" sz="3200" baseline="-25000" dirty="0">
              <a:latin typeface="+mj-lt"/>
              <a:cs typeface="Calibri" pitchFamily="34" charset="0"/>
            </a:endParaRP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238583"/>
              </p:ext>
            </p:extLst>
          </p:nvPr>
        </p:nvGraphicFramePr>
        <p:xfrm>
          <a:off x="-140677" y="2585309"/>
          <a:ext cx="6238098" cy="4357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0677" y="2585309"/>
                        <a:ext cx="6238098" cy="4357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21" y="5621695"/>
            <a:ext cx="2939073" cy="11817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237798" y="4944704"/>
            <a:ext cx="2645853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u="sng" dirty="0" smtClean="0">
                <a:latin typeface="Calibri" pitchFamily="34" charset="0"/>
                <a:cs typeface="Calibri" pitchFamily="34" charset="0"/>
              </a:rPr>
              <a:t>200 s accumulation</a:t>
            </a:r>
          </a:p>
          <a:p>
            <a:r>
              <a:rPr lang="de-DE" sz="1600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de-DE" sz="1600" dirty="0" smtClean="0">
                <a:latin typeface="Calibri" pitchFamily="34" charset="0"/>
                <a:cs typeface="Calibri" pitchFamily="34" charset="0"/>
              </a:rPr>
              <a:t>(max) = 3.9 m/s, </a:t>
            </a:r>
            <a:r>
              <a:rPr lang="de-DE" sz="1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de-DE" sz="160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</a:t>
            </a:r>
            <a:r>
              <a:rPr lang="de-DE" sz="1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 = 81 neV</a:t>
            </a:r>
            <a:endParaRPr lang="de-DE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Grafik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21" y="3659388"/>
            <a:ext cx="2939074" cy="11798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200454" y="2941883"/>
            <a:ext cx="275004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u="sng" dirty="0" smtClean="0">
                <a:latin typeface="Calibri" pitchFamily="34" charset="0"/>
                <a:cs typeface="Calibri" pitchFamily="34" charset="0"/>
              </a:rPr>
              <a:t>Open converter</a:t>
            </a:r>
          </a:p>
          <a:p>
            <a:r>
              <a:rPr lang="de-DE" sz="1600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de-DE" sz="1600" dirty="0" smtClean="0">
                <a:latin typeface="Calibri" pitchFamily="34" charset="0"/>
                <a:cs typeface="Calibri" pitchFamily="34" charset="0"/>
              </a:rPr>
              <a:t>(max) = 5.1 m/s,  </a:t>
            </a:r>
            <a:r>
              <a:rPr lang="de-DE" sz="16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de-DE" sz="160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</a:t>
            </a:r>
            <a:r>
              <a:rPr lang="de-DE" sz="1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 = 144 neV</a:t>
            </a:r>
            <a:endParaRPr lang="de-DE" sz="16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6846" y="2507691"/>
            <a:ext cx="2177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Calibri" pitchFamily="34" charset="0"/>
                <a:cs typeface="Calibri" pitchFamily="34" charset="0"/>
              </a:rPr>
              <a:t>UCN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ToF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spectra:</a:t>
            </a:r>
            <a:endParaRPr lang="fr-FR" sz="2000" b="1" baseline="30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46" y="772734"/>
            <a:ext cx="8925060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2007 (TUM):    First demonstration of windowless extraction of accumulated </a:t>
            </a:r>
          </a:p>
          <a:p>
            <a:pPr>
              <a:spcAft>
                <a:spcPts val="12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	             UCNs from converter of 1</a:t>
            </a:r>
            <a:r>
              <a:rPr lang="en-GB" sz="2000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prototype source at FRM2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2010     (ILL):    274000 UCNs extracted from 5-l converter of SUN-1 (55/</a:t>
            </a:r>
            <a:r>
              <a:rPr lang="en-GB" sz="2000" dirty="0" err="1" smtClean="0">
                <a:solidFill>
                  <a:schemeClr val="bg1">
                    <a:lumMod val="65000"/>
                  </a:schemeClr>
                </a:solidFill>
              </a:rPr>
              <a:t>ccm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2015     (ILL):    882000 UCNs from 4-l converter of 2</a:t>
            </a:r>
            <a:r>
              <a:rPr lang="en-GB" sz="2000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prototype SUN-2 (220/</a:t>
            </a:r>
            <a:r>
              <a:rPr lang="en-GB" sz="2000" dirty="0" err="1" smtClean="0">
                <a:solidFill>
                  <a:schemeClr val="bg1">
                    <a:lumMod val="65000"/>
                  </a:schemeClr>
                </a:solidFill>
              </a:rPr>
              <a:t>ccm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2014+   (ILL):    Design and construction of </a:t>
            </a:r>
            <a:r>
              <a:rPr lang="en-GB" sz="2000" dirty="0" err="1" smtClean="0"/>
              <a:t>SuperSUN</a:t>
            </a:r>
            <a:r>
              <a:rPr lang="en-GB" sz="2000" dirty="0" smtClean="0"/>
              <a:t> UCN-source user facility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821" y="44624"/>
            <a:ext cx="8512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+mj-lt"/>
                <a:cs typeface="Calibri" pitchFamily="34" charset="0"/>
              </a:rPr>
              <a:t>Superfluid-He UCN source development (2004+)</a:t>
            </a:r>
            <a:endParaRPr lang="en-GB" sz="3200" baseline="-250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3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" y="1929071"/>
            <a:ext cx="8960994" cy="5040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282" y="107921"/>
            <a:ext cx="52794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400" dirty="0" smtClean="0">
                <a:latin typeface="+mj-lt"/>
                <a:cs typeface="Calibri" pitchFamily="34" charset="0"/>
              </a:rPr>
              <a:t>User facility </a:t>
            </a:r>
            <a:r>
              <a:rPr lang="en-GB" sz="4400" dirty="0" err="1" smtClean="0">
                <a:cs typeface="Calibri" pitchFamily="34" charset="0"/>
              </a:rPr>
              <a:t>SuperSUN</a:t>
            </a:r>
            <a:endParaRPr lang="en-GB" sz="4400" dirty="0" smtClean="0">
              <a:cs typeface="Calibri" pitchFamily="34" charset="0"/>
            </a:endParaRPr>
          </a:p>
        </p:txBody>
      </p:sp>
      <p:pic>
        <p:nvPicPr>
          <p:cNvPr id="10" name="Picture 2" descr="logoill150"/>
          <p:cNvPicPr>
            <a:picLocks noChangeAspect="1" noChangeArrowheads="1"/>
          </p:cNvPicPr>
          <p:nvPr/>
        </p:nvPicPr>
        <p:blipFill>
          <a:blip r:embed="rId3" cstate="print"/>
          <a:srcRect b="39645"/>
          <a:stretch>
            <a:fillRect/>
          </a:stretch>
        </p:blipFill>
        <p:spPr bwMode="auto">
          <a:xfrm>
            <a:off x="6467617" y="218732"/>
            <a:ext cx="949148" cy="5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427" y="120053"/>
            <a:ext cx="1402943" cy="6120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6417" y="1526951"/>
            <a:ext cx="693758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>
                <a:latin typeface="Calibri" panose="020F0502020204030204" pitchFamily="34" charset="0"/>
              </a:rPr>
              <a:t>Converter volume: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           12 </a:t>
            </a:r>
            <a:r>
              <a:rPr lang="en-GB" sz="2000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liters</a:t>
            </a:r>
            <a:endParaRPr lang="en-GB" sz="2000" dirty="0" smtClean="0">
              <a:solidFill>
                <a:srgbClr val="CC0000"/>
              </a:solidFill>
              <a:latin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</a:rPr>
              <a:t>Saturated UCN number:   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4×10</a:t>
            </a:r>
            <a:r>
              <a:rPr lang="en-GB" sz="2000" baseline="30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6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 (stage I, </a:t>
            </a:r>
            <a:r>
              <a:rPr lang="en-GB" sz="2000" i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E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&lt; 80 </a:t>
            </a:r>
            <a:r>
              <a:rPr lang="en-GB" sz="2000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neV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n-GB" sz="2000" dirty="0">
                <a:solidFill>
                  <a:srgbClr val="CC0000"/>
                </a:solidFill>
                <a:latin typeface="Calibri" panose="020F0502020204030204" pitchFamily="34" charset="0"/>
              </a:rPr>
              <a:t>	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	              2×10</a:t>
            </a:r>
            <a:r>
              <a:rPr lang="en-GB" sz="2000" baseline="30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7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 (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stage II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, </a:t>
            </a:r>
            <a:r>
              <a:rPr lang="en-GB" sz="2000" u="sng" dirty="0" smtClean="0">
                <a:solidFill>
                  <a:srgbClr val="CC0000"/>
                </a:solidFill>
                <a:latin typeface="Calibri" panose="020F0502020204030204" pitchFamily="34" charset="0"/>
              </a:rPr>
              <a:t>polarised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, </a:t>
            </a:r>
            <a:r>
              <a:rPr lang="en-GB" sz="2000" i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E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&lt; 230 </a:t>
            </a:r>
            <a:r>
              <a:rPr lang="en-GB" sz="2000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neV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763" y="3468002"/>
            <a:ext cx="1720338" cy="172118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3657601" y="3039413"/>
            <a:ext cx="390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Magnetic 8-pole UCN reflector (stage II)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85611" y="774880"/>
            <a:ext cx="197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</a:t>
            </a:r>
            <a:r>
              <a:rPr lang="en-GB" dirty="0" smtClean="0"/>
              <a:t>nder construction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2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9" descr="Vorlage_Poweroint2"/>
          <p:cNvPicPr>
            <a:picLocks noChangeAspect="1" noChangeArrowheads="1"/>
          </p:cNvPicPr>
          <p:nvPr/>
        </p:nvPicPr>
        <p:blipFill>
          <a:blip r:embed="rId4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414165" y="-1"/>
            <a:ext cx="5913914" cy="1076979"/>
          </a:xfrm>
        </p:spPr>
        <p:txBody>
          <a:bodyPr>
            <a:noAutofit/>
          </a:bodyPr>
          <a:lstStyle/>
          <a:p>
            <a:pPr algn="ctr"/>
            <a:r>
              <a:rPr lang="de-DE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First user: PanEDM experiment </a:t>
            </a:r>
            <a:br>
              <a:rPr lang="de-DE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de-DE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TUM, ILL, PNPI, RAL,...</a:t>
            </a:r>
            <a:endParaRPr lang="de-DE" sz="24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pic>
        <p:nvPicPr>
          <p:cNvPr id="27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59" y="1957413"/>
            <a:ext cx="6716115" cy="40570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8" name="Inhaltsplatzhalter 2"/>
          <p:cNvSpPr>
            <a:spLocks noGrp="1"/>
          </p:cNvSpPr>
          <p:nvPr>
            <p:ph idx="1"/>
          </p:nvPr>
        </p:nvSpPr>
        <p:spPr>
          <a:xfrm>
            <a:off x="567360" y="1345671"/>
            <a:ext cx="5524953" cy="5216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rgbClr val="262626"/>
                </a:solidFill>
                <a:latin typeface="Helvetica"/>
                <a:cs typeface="Helvetica"/>
              </a:rPr>
              <a:t>Double-chamber EDM apparatus:</a:t>
            </a:r>
          </a:p>
          <a:p>
            <a:pPr marL="0" indent="0">
              <a:buNone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262626"/>
                </a:solidFill>
                <a:latin typeface="Helvetica"/>
                <a:cs typeface="Helvetica"/>
              </a:rPr>
              <a:t>… can be separated in two independent magnetically shielded rooms </a:t>
            </a:r>
            <a:endParaRPr lang="en-GB" sz="2000" dirty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>
              <a:solidFill>
                <a:srgbClr val="262626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  <a:p>
            <a:pPr>
              <a:buFontTx/>
              <a:buChar char="-"/>
            </a:pPr>
            <a:endParaRPr lang="en-GB" sz="2000" dirty="0" smtClean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491" y="1043257"/>
            <a:ext cx="1620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Peter </a:t>
            </a:r>
            <a:r>
              <a:rPr lang="en-GB" dirty="0" err="1" smtClean="0"/>
              <a:t>Fierlinger</a:t>
            </a:r>
            <a:endParaRPr lang="en-GB" dirty="0"/>
          </a:p>
        </p:txBody>
      </p:sp>
      <p:pic>
        <p:nvPicPr>
          <p:cNvPr id="12" name="Picture 8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33" y="1516366"/>
            <a:ext cx="1800757" cy="2707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388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Vorlage_Poweroint2"/>
          <p:cNvPicPr>
            <a:picLocks noChangeAspect="1" noChangeArrowheads="1"/>
          </p:cNvPicPr>
          <p:nvPr/>
        </p:nvPicPr>
        <p:blipFill>
          <a:blip r:embed="rId3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403647" y="-27384"/>
            <a:ext cx="6416909" cy="1143000"/>
          </a:xfrm>
        </p:spPr>
        <p:txBody>
          <a:bodyPr>
            <a:noAutofit/>
          </a:bodyPr>
          <a:lstStyle/>
          <a:p>
            <a:r>
              <a:rPr lang="de-DE" sz="40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M</a:t>
            </a:r>
            <a:r>
              <a:rPr lang="de-DE" sz="4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agnetic shields of PanEDM</a:t>
            </a:r>
            <a:endParaRPr lang="de-DE" sz="40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51409" y="1108048"/>
            <a:ext cx="8129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Helvetica" pitchFamily="34" charset="0"/>
              </a:rPr>
              <a:t>Passive SF: &gt; 6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Helvetica" pitchFamily="34" charset="0"/>
              </a:rPr>
              <a:t>Millions @ 1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Helvetica" pitchFamily="34" charset="0"/>
              </a:rPr>
              <a:t>mHz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Helvetica" pitchFamily="34" charset="0"/>
              </a:rPr>
              <a:t>SF of inner shield alone: &gt; 70.000 @ 1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Helvetica" pitchFamily="34" charset="0"/>
              </a:rPr>
              <a:t>mHz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Helvetica" pitchFamily="34" charset="0"/>
              </a:rPr>
              <a:t>, 1μT excitation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6238"/>
          <a:stretch/>
        </p:blipFill>
        <p:spPr>
          <a:xfrm>
            <a:off x="6021446" y="1995371"/>
            <a:ext cx="2943041" cy="2684176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767" y="4725785"/>
            <a:ext cx="2431721" cy="17995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013131" y="1949931"/>
            <a:ext cx="172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Inner shield</a:t>
            </a:r>
          </a:p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(</a:t>
            </a:r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IS)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Bild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52" y="1994308"/>
            <a:ext cx="5250574" cy="39170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77100" y="2034448"/>
            <a:ext cx="3188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Outer shield (OS)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960" y="6076813"/>
            <a:ext cx="2605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cs typeface="Times New Roman"/>
              </a:rPr>
              <a:t>I. </a:t>
            </a:r>
            <a:r>
              <a:rPr lang="en-US" sz="1400" dirty="0" err="1" smtClean="0">
                <a:cs typeface="Times New Roman"/>
              </a:rPr>
              <a:t>Altarev</a:t>
            </a:r>
            <a:r>
              <a:rPr lang="en-US" sz="1400" dirty="0" smtClean="0">
                <a:cs typeface="Times New Roman"/>
              </a:rPr>
              <a:t> et al., arXiv</a:t>
            </a:r>
            <a:r>
              <a:rPr lang="en-US" sz="1400" dirty="0">
                <a:cs typeface="Times New Roman"/>
              </a:rPr>
              <a:t>:</a:t>
            </a:r>
            <a:r>
              <a:rPr lang="en-US" sz="1400" dirty="0" smtClean="0">
                <a:cs typeface="Times New Roman"/>
              </a:rPr>
              <a:t>1501.07408</a:t>
            </a:r>
          </a:p>
          <a:p>
            <a:r>
              <a:rPr lang="en-US" sz="1400" dirty="0" smtClean="0">
                <a:cs typeface="Times New Roman"/>
              </a:rPr>
              <a:t>I. </a:t>
            </a:r>
            <a:r>
              <a:rPr lang="en-US" sz="1400" dirty="0" err="1" smtClean="0">
                <a:cs typeface="Times New Roman"/>
              </a:rPr>
              <a:t>Altarev</a:t>
            </a:r>
            <a:r>
              <a:rPr lang="en-US" sz="1400" dirty="0" smtClean="0">
                <a:cs typeface="Times New Roman"/>
              </a:rPr>
              <a:t> et al., </a:t>
            </a:r>
            <a:r>
              <a:rPr lang="en-US" sz="1400" dirty="0">
                <a:cs typeface="Times New Roman"/>
              </a:rPr>
              <a:t>arXiv:</a:t>
            </a:r>
            <a:r>
              <a:rPr lang="en-US" sz="1400" dirty="0" smtClean="0">
                <a:cs typeface="Times New Roman"/>
              </a:rPr>
              <a:t>1501.07861</a:t>
            </a:r>
            <a:endParaRPr lang="en-US" sz="1400" dirty="0"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53812" y="4648365"/>
            <a:ext cx="26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Chamber housing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9491" y="1043257"/>
            <a:ext cx="1620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Peter </a:t>
            </a:r>
            <a:r>
              <a:rPr lang="en-GB" dirty="0" err="1" smtClean="0"/>
              <a:t>Fierlinger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11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persun_0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271675"/>
            <a:ext cx="8640960" cy="5544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250" y="43526"/>
            <a:ext cx="3871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dirty="0" err="1" smtClean="0">
                <a:latin typeface="Calibri" pitchFamily="34" charset="0"/>
                <a:cs typeface="Calibri" pitchFamily="34" charset="0"/>
              </a:rPr>
              <a:t>PanEDM</a:t>
            </a:r>
            <a:r>
              <a:rPr lang="en-GB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smtClean="0">
                <a:latin typeface="Calibri" pitchFamily="34" charset="0"/>
                <a:cs typeface="Calibri" pitchFamily="34" charset="0"/>
              </a:rPr>
              <a:t>@ </a:t>
            </a:r>
            <a:r>
              <a:rPr lang="en-GB" sz="3200" dirty="0" err="1" smtClean="0">
                <a:latin typeface="Calibri" pitchFamily="34" charset="0"/>
                <a:cs typeface="Calibri" pitchFamily="34" charset="0"/>
              </a:rPr>
              <a:t>SuperSUN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535633" y="718454"/>
          <a:ext cx="5337910" cy="532742"/>
        </p:xfrm>
        <a:graphic>
          <a:graphicData uri="http://schemas.openxmlformats.org/drawingml/2006/table">
            <a:tbl>
              <a:tblPr firstRow="1" firstCol="1" bandRow="1"/>
              <a:tblGrid>
                <a:gridCol w="2324666"/>
                <a:gridCol w="1431967"/>
                <a:gridCol w="1581277"/>
              </a:tblGrid>
              <a:tr h="2663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</a:rPr>
                        <a:t>Sensitivity (1 </a:t>
                      </a: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</a:rPr>
                        <a:t>) 100 days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GB" sz="1600" b="1" dirty="0" smtClean="0">
                          <a:effectLst/>
                          <a:latin typeface="Calibri" panose="020F0502020204030204" pitchFamily="34" charset="0"/>
                        </a:rPr>
                        <a:t>1.9×10</a:t>
                      </a:r>
                      <a:r>
                        <a:rPr lang="en-GB" sz="1600" b="1" baseline="30000" dirty="0" smtClean="0">
                          <a:effectLst/>
                          <a:latin typeface="Calibri" panose="020F0502020204030204" pitchFamily="34" charset="0"/>
                        </a:rPr>
                        <a:t>-27</a:t>
                      </a:r>
                      <a:r>
                        <a:rPr lang="en-GB" sz="16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600" b="1" dirty="0" err="1">
                          <a:effectLst/>
                          <a:latin typeface="Calibri" panose="020F0502020204030204" pitchFamily="34" charset="0"/>
                        </a:rPr>
                        <a:t>ecm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GB" sz="1600" b="1" dirty="0" smtClean="0">
                          <a:effectLst/>
                          <a:latin typeface="Calibri" panose="020F0502020204030204" pitchFamily="34" charset="0"/>
                        </a:rPr>
                        <a:t>4.2×10</a:t>
                      </a:r>
                      <a:r>
                        <a:rPr lang="en-GB" sz="1600" b="1" baseline="30000" dirty="0" smtClean="0">
                          <a:effectLst/>
                          <a:latin typeface="Calibri" panose="020F0502020204030204" pitchFamily="34" charset="0"/>
                        </a:rPr>
                        <a:t>-28</a:t>
                      </a:r>
                      <a:r>
                        <a:rPr lang="en-GB" sz="16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600" b="1" dirty="0" err="1">
                          <a:effectLst/>
                          <a:latin typeface="Calibri" panose="020F0502020204030204" pitchFamily="34" charset="0"/>
                        </a:rPr>
                        <a:t>ecm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3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anose="020F0502020204030204" pitchFamily="34" charset="0"/>
                        </a:rPr>
                        <a:t>Limit (90% C.L.) 100 days</a:t>
                      </a:r>
                      <a:endParaRPr lang="en-GB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GB" sz="1600" b="1" dirty="0" smtClean="0">
                          <a:effectLst/>
                          <a:latin typeface="Calibri" panose="020F0502020204030204" pitchFamily="34" charset="0"/>
                        </a:rPr>
                        <a:t>3.0×10</a:t>
                      </a:r>
                      <a:r>
                        <a:rPr lang="en-GB" sz="1600" b="1" baseline="30000" dirty="0" smtClean="0">
                          <a:effectLst/>
                          <a:latin typeface="Calibri" panose="020F0502020204030204" pitchFamily="34" charset="0"/>
                        </a:rPr>
                        <a:t>-27</a:t>
                      </a:r>
                      <a:r>
                        <a:rPr lang="en-GB" sz="16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600" b="1" dirty="0" err="1">
                          <a:effectLst/>
                          <a:latin typeface="Calibri" panose="020F0502020204030204" pitchFamily="34" charset="0"/>
                        </a:rPr>
                        <a:t>ecm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GB" sz="1600" b="1" dirty="0" smtClean="0">
                          <a:effectLst/>
                          <a:latin typeface="Calibri" panose="020F0502020204030204" pitchFamily="34" charset="0"/>
                        </a:rPr>
                        <a:t>7.0×10</a:t>
                      </a:r>
                      <a:r>
                        <a:rPr lang="en-GB" sz="1600" b="1" baseline="30000" dirty="0" smtClean="0">
                          <a:effectLst/>
                          <a:latin typeface="Calibri" panose="020F0502020204030204" pitchFamily="34" charset="0"/>
                        </a:rPr>
                        <a:t>-28</a:t>
                      </a:r>
                      <a:r>
                        <a:rPr lang="en-GB" sz="16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600" b="1" dirty="0" err="1">
                          <a:effectLst/>
                          <a:latin typeface="Calibri" panose="020F0502020204030204" pitchFamily="34" charset="0"/>
                        </a:rPr>
                        <a:t>ecm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24282" y="296213"/>
            <a:ext cx="23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Stage I                Stage II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071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 descr="D:\Eigene Dateien\Vorträge\Bilder\ILL\polygone9902-s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0620" cy="69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logoill150"/>
          <p:cNvPicPr>
            <a:picLocks noChangeAspect="1" noChangeArrowheads="1"/>
          </p:cNvPicPr>
          <p:nvPr/>
        </p:nvPicPr>
        <p:blipFill>
          <a:blip r:embed="rId3" cstate="print"/>
          <a:srcRect b="39645"/>
          <a:stretch>
            <a:fillRect/>
          </a:stretch>
        </p:blipFill>
        <p:spPr bwMode="auto">
          <a:xfrm>
            <a:off x="6660232" y="2780928"/>
            <a:ext cx="1079896" cy="61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8392" y="445179"/>
            <a:ext cx="88697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Thank you for your attention!</a:t>
            </a:r>
          </a:p>
          <a:p>
            <a:r>
              <a:rPr lang="en-GB" sz="4400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…and if you want to visit us,</a:t>
            </a:r>
          </a:p>
          <a:p>
            <a:r>
              <a:rPr lang="en-GB" sz="4400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       we are here</a:t>
            </a:r>
            <a:endParaRPr lang="en-GB" sz="4400" b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88665" y="2369713"/>
            <a:ext cx="2060619" cy="1095519"/>
          </a:xfrm>
          <a:prstGeom prst="straightConnector1">
            <a:avLst/>
          </a:prstGeom>
          <a:ln w="34925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55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389" y="1849934"/>
            <a:ext cx="8620822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The neutron and its role in cosmology and particle physics</a:t>
            </a:r>
          </a:p>
          <a:p>
            <a:pPr algn="ctr">
              <a:spcAft>
                <a:spcPts val="600"/>
              </a:spcAft>
            </a:pPr>
            <a:r>
              <a:rPr lang="en-GB" sz="2800" dirty="0" smtClean="0"/>
              <a:t>D. </a:t>
            </a:r>
            <a:r>
              <a:rPr lang="en-GB" sz="2800" dirty="0" err="1" smtClean="0"/>
              <a:t>Dubbers</a:t>
            </a:r>
            <a:r>
              <a:rPr lang="en-GB" sz="2800" dirty="0" smtClean="0"/>
              <a:t> and M. G. Schmidt, </a:t>
            </a:r>
          </a:p>
          <a:p>
            <a:pPr algn="ctr">
              <a:spcAft>
                <a:spcPts val="600"/>
              </a:spcAft>
            </a:pPr>
            <a:r>
              <a:rPr lang="en-GB" sz="2800" dirty="0" smtClean="0"/>
              <a:t>Rev. Mod. Phys. </a:t>
            </a:r>
            <a:r>
              <a:rPr lang="en-GB" sz="2800" b="1" dirty="0" smtClean="0"/>
              <a:t>83</a:t>
            </a:r>
            <a:r>
              <a:rPr lang="en-GB" sz="2800" dirty="0" smtClean="0"/>
              <a:t>, 1111 (2011)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3045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3504760" y="1108957"/>
          <a:ext cx="1800200" cy="2459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0" name="Photo Editor Photo" r:id="rId3" imgW="952633" imgH="1343212" progId="">
                  <p:embed/>
                </p:oleObj>
              </mc:Choice>
              <mc:Fallback>
                <p:oleObj name="Photo Editor Photo" r:id="rId3" imgW="952633" imgH="13432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4760" y="1108957"/>
                        <a:ext cx="1800200" cy="2459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95294" y="4097126"/>
            <a:ext cx="6446993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</a:pPr>
            <a:r>
              <a:rPr lang="de-DE" sz="2000" dirty="0"/>
              <a:t>	</a:t>
            </a:r>
            <a:r>
              <a:rPr lang="de-DE" sz="2000" dirty="0" smtClean="0">
                <a:latin typeface="Comic Sans MS" pitchFamily="66" charset="0"/>
              </a:rPr>
              <a:t>“Such </a:t>
            </a:r>
            <a:r>
              <a:rPr lang="de-DE" sz="2000" dirty="0">
                <a:latin typeface="Comic Sans MS" pitchFamily="66" charset="0"/>
              </a:rPr>
              <a:t>an atom would posses striking properties. Its outer field would vanish [...] and therefore it should easily penetrate matter. The existence of such an atom is presumably difficult to observe with a spectrograph, </a:t>
            </a:r>
            <a:r>
              <a:rPr lang="de-DE" sz="2000" dirty="0" smtClean="0">
                <a:latin typeface="Comic Sans MS" pitchFamily="66" charset="0"/>
              </a:rPr>
              <a:t>and </a:t>
            </a:r>
            <a:r>
              <a:rPr lang="de-DE" sz="2000" dirty="0" smtClean="0">
                <a:solidFill>
                  <a:srgbClr val="FF0000"/>
                </a:solidFill>
                <a:latin typeface="Comic Sans MS" pitchFamily="66" charset="0"/>
              </a:rPr>
              <a:t>it </a:t>
            </a:r>
            <a:r>
              <a:rPr lang="de-DE" sz="2000" dirty="0">
                <a:solidFill>
                  <a:srgbClr val="FF0000"/>
                </a:solidFill>
                <a:latin typeface="Comic Sans MS" pitchFamily="66" charset="0"/>
              </a:rPr>
              <a:t>could not be stored in a closed vessel</a:t>
            </a:r>
            <a:r>
              <a:rPr lang="de-DE" sz="2000" dirty="0">
                <a:latin typeface="Comic Sans MS" pitchFamily="66" charset="0"/>
              </a:rPr>
              <a:t>.“</a:t>
            </a:r>
            <a:endParaRPr lang="de-DE" sz="2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de-DE" sz="2000" dirty="0">
                <a:solidFill>
                  <a:srgbClr val="993366"/>
                </a:solidFill>
              </a:rPr>
              <a:t>      („Nuclear Constitution of Atoms“, Proc. Royal Soc. 1920)</a:t>
            </a:r>
          </a:p>
          <a:p>
            <a:pPr marL="342900" indent="-342900">
              <a:spcBef>
                <a:spcPct val="20000"/>
              </a:spcBef>
              <a:spcAft>
                <a:spcPts val="3000"/>
              </a:spcAft>
            </a:pPr>
            <a:r>
              <a:rPr lang="de-DE" sz="2000" dirty="0" smtClean="0">
                <a:latin typeface="Comic Sans MS" pitchFamily="66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579" y="206060"/>
            <a:ext cx="6428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… and Godfather created the neutron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4518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72616" y="42808"/>
            <a:ext cx="7223720" cy="79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de-DE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How to store it nevertheless?</a:t>
            </a:r>
            <a:endParaRPr lang="en-GB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001865"/>
            <a:ext cx="504542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  Trapping potential #1:</a:t>
            </a:r>
          </a:p>
          <a:p>
            <a:r>
              <a:rPr lang="en-GB" sz="2800" b="1" u="sng" dirty="0" smtClean="0">
                <a:latin typeface="Calibri" pitchFamily="34" charset="0"/>
                <a:cs typeface="Calibri" pitchFamily="34" charset="0"/>
              </a:rPr>
              <a:t>neutron optical potential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GB" sz="28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GB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GB" sz="28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GB" sz="2800" b="1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</a:t>
            </a:r>
            <a:endParaRPr lang="en-GB" sz="2800" b="1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495" y="1993024"/>
            <a:ext cx="245086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Physical origin: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 neutron wave optics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616" y="4666449"/>
            <a:ext cx="529003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Typical values for </a:t>
            </a:r>
            <a:r>
              <a:rPr lang="en-GB" sz="2000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Be: 252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neV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,    Al: 54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neV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,   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Ti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: -49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neV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3277" y="785841"/>
            <a:ext cx="384522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5322" y="2927683"/>
            <a:ext cx="1928933" cy="86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810" y="2891054"/>
            <a:ext cx="2430684" cy="85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D:\Bilder\Bildmaterial-Physik\Neutronen\NeutronOptics\neutron-guid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46" y="3802067"/>
            <a:ext cx="1255713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5224932" y="4533466"/>
            <a:ext cx="2166392" cy="76200"/>
          </a:xfrm>
          <a:prstGeom prst="rect">
            <a:avLst/>
          </a:prstGeom>
          <a:solidFill>
            <a:srgbClr val="777777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en-US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5224932" y="4381066"/>
            <a:ext cx="10668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 flipV="1">
            <a:off x="6291732" y="4381066"/>
            <a:ext cx="1099592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5224932" y="4459728"/>
            <a:ext cx="10668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V="1">
            <a:off x="6291732" y="4459728"/>
            <a:ext cx="1099592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5224932" y="4238780"/>
            <a:ext cx="1066800" cy="2863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6291732" y="4529761"/>
            <a:ext cx="1099592" cy="296416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5224932" y="4058524"/>
            <a:ext cx="1066800" cy="46434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6291732" y="4514479"/>
            <a:ext cx="1099592" cy="492426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635120" y="3229399"/>
            <a:ext cx="16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Neutron guides: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058024" y="5936019"/>
            <a:ext cx="6643422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Mirror reflection under any angle of incidence</a:t>
            </a:r>
          </a:p>
          <a:p>
            <a:pPr algn="ctr"/>
            <a:r>
              <a:rPr lang="en-GB" sz="2800" dirty="0" smtClean="0">
                <a:latin typeface="Calibri" pitchFamily="34" charset="0"/>
                <a:cs typeface="Calibri" pitchFamily="34" charset="0"/>
                <a:sym typeface="Symbol"/>
              </a:rPr>
              <a:t> </a:t>
            </a:r>
            <a:r>
              <a:rPr lang="en-GB" sz="2800" b="1" i="1" dirty="0" smtClean="0">
                <a:latin typeface="Calibri" pitchFamily="34" charset="0"/>
                <a:cs typeface="Calibri" pitchFamily="34" charset="0"/>
                <a:sym typeface="Symbol"/>
              </a:rPr>
              <a:t>UCN can be trapped in “neutron bottles”</a:t>
            </a:r>
            <a:endParaRPr lang="fr-FR" sz="2800" b="1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273" y="299264"/>
            <a:ext cx="3347711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  Trapping potential #2:</a:t>
            </a:r>
          </a:p>
          <a:p>
            <a:r>
              <a:rPr lang="en-GB" sz="2800" b="1" u="sng" dirty="0" smtClean="0">
                <a:latin typeface="Calibri" pitchFamily="34" charset="0"/>
                <a:cs typeface="Calibri" pitchFamily="34" charset="0"/>
              </a:rPr>
              <a:t>neutron gravity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GB" sz="2800" b="1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mgz</a:t>
            </a:r>
            <a:endParaRPr lang="en-GB" sz="2800" b="1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4054570" y="2374135"/>
            <a:ext cx="1524000" cy="1379537"/>
          </a:xfrm>
          <a:prstGeom prst="rect">
            <a:avLst/>
          </a:prstGeom>
          <a:noFill/>
          <a:ln w="571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Freeform 19"/>
          <p:cNvSpPr>
            <a:spLocks/>
          </p:cNvSpPr>
          <p:nvPr/>
        </p:nvSpPr>
        <p:spPr bwMode="auto">
          <a:xfrm>
            <a:off x="4083145" y="2705922"/>
            <a:ext cx="1030287" cy="1019175"/>
          </a:xfrm>
          <a:custGeom>
            <a:avLst/>
            <a:gdLst>
              <a:gd name="T0" fmla="*/ 0 w 649"/>
              <a:gd name="T1" fmla="*/ 2147483647 h 642"/>
              <a:gd name="T2" fmla="*/ 2147483647 w 649"/>
              <a:gd name="T3" fmla="*/ 2147483647 h 642"/>
              <a:gd name="T4" fmla="*/ 2147483647 w 649"/>
              <a:gd name="T5" fmla="*/ 2147483647 h 642"/>
              <a:gd name="T6" fmla="*/ 2147483647 w 649"/>
              <a:gd name="T7" fmla="*/ 2147483647 h 642"/>
              <a:gd name="T8" fmla="*/ 2147483647 w 649"/>
              <a:gd name="T9" fmla="*/ 2147483647 h 642"/>
              <a:gd name="T10" fmla="*/ 2147483647 w 649"/>
              <a:gd name="T11" fmla="*/ 2147483647 h 6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9"/>
              <a:gd name="T19" fmla="*/ 0 h 642"/>
              <a:gd name="T20" fmla="*/ 649 w 649"/>
              <a:gd name="T21" fmla="*/ 642 h 6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9" h="642">
                <a:moveTo>
                  <a:pt x="0" y="139"/>
                </a:moveTo>
                <a:cubicBezTo>
                  <a:pt x="29" y="89"/>
                  <a:pt x="59" y="40"/>
                  <a:pt x="91" y="20"/>
                </a:cubicBezTo>
                <a:cubicBezTo>
                  <a:pt x="123" y="0"/>
                  <a:pt x="154" y="2"/>
                  <a:pt x="192" y="20"/>
                </a:cubicBezTo>
                <a:cubicBezTo>
                  <a:pt x="230" y="38"/>
                  <a:pt x="264" y="62"/>
                  <a:pt x="320" y="130"/>
                </a:cubicBezTo>
                <a:cubicBezTo>
                  <a:pt x="376" y="198"/>
                  <a:pt x="475" y="346"/>
                  <a:pt x="530" y="431"/>
                </a:cubicBezTo>
                <a:cubicBezTo>
                  <a:pt x="585" y="516"/>
                  <a:pt x="617" y="579"/>
                  <a:pt x="649" y="642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" name="Freeform 20"/>
          <p:cNvSpPr>
            <a:spLocks/>
          </p:cNvSpPr>
          <p:nvPr/>
        </p:nvSpPr>
        <p:spPr bwMode="auto">
          <a:xfrm>
            <a:off x="5113432" y="2926585"/>
            <a:ext cx="434975" cy="784225"/>
          </a:xfrm>
          <a:custGeom>
            <a:avLst/>
            <a:gdLst>
              <a:gd name="T0" fmla="*/ 0 w 274"/>
              <a:gd name="T1" fmla="*/ 2147483647 h 494"/>
              <a:gd name="T2" fmla="*/ 2147483647 w 274"/>
              <a:gd name="T3" fmla="*/ 2147483647 h 494"/>
              <a:gd name="T4" fmla="*/ 2147483647 w 274"/>
              <a:gd name="T5" fmla="*/ 2147483647 h 494"/>
              <a:gd name="T6" fmla="*/ 2147483647 w 274"/>
              <a:gd name="T7" fmla="*/ 0 h 494"/>
              <a:gd name="T8" fmla="*/ 0 60000 65536"/>
              <a:gd name="T9" fmla="*/ 0 60000 65536"/>
              <a:gd name="T10" fmla="*/ 0 60000 65536"/>
              <a:gd name="T11" fmla="*/ 0 60000 65536"/>
              <a:gd name="T12" fmla="*/ 0 w 274"/>
              <a:gd name="T13" fmla="*/ 0 h 494"/>
              <a:gd name="T14" fmla="*/ 274 w 274"/>
              <a:gd name="T15" fmla="*/ 494 h 4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4" h="494">
                <a:moveTo>
                  <a:pt x="0" y="494"/>
                </a:moveTo>
                <a:cubicBezTo>
                  <a:pt x="20" y="439"/>
                  <a:pt x="41" y="384"/>
                  <a:pt x="73" y="320"/>
                </a:cubicBezTo>
                <a:cubicBezTo>
                  <a:pt x="105" y="256"/>
                  <a:pt x="159" y="163"/>
                  <a:pt x="192" y="110"/>
                </a:cubicBezTo>
                <a:cubicBezTo>
                  <a:pt x="225" y="57"/>
                  <a:pt x="249" y="28"/>
                  <a:pt x="274" y="0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Freeform 21"/>
          <p:cNvSpPr>
            <a:spLocks/>
          </p:cNvSpPr>
          <p:nvPr/>
        </p:nvSpPr>
        <p:spPr bwMode="auto">
          <a:xfrm>
            <a:off x="4083145" y="2926585"/>
            <a:ext cx="406400" cy="609600"/>
          </a:xfrm>
          <a:custGeom>
            <a:avLst/>
            <a:gdLst>
              <a:gd name="T0" fmla="*/ 0 w 256"/>
              <a:gd name="T1" fmla="*/ 0 h 384"/>
              <a:gd name="T2" fmla="*/ 2147483647 w 256"/>
              <a:gd name="T3" fmla="*/ 2147483647 h 384"/>
              <a:gd name="T4" fmla="*/ 2147483647 w 256"/>
              <a:gd name="T5" fmla="*/ 2147483647 h 384"/>
              <a:gd name="T6" fmla="*/ 2147483647 w 256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256"/>
              <a:gd name="T13" fmla="*/ 0 h 384"/>
              <a:gd name="T14" fmla="*/ 256 w 256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6" h="384">
                <a:moveTo>
                  <a:pt x="0" y="0"/>
                </a:moveTo>
                <a:cubicBezTo>
                  <a:pt x="36" y="45"/>
                  <a:pt x="73" y="90"/>
                  <a:pt x="100" y="128"/>
                </a:cubicBezTo>
                <a:cubicBezTo>
                  <a:pt x="127" y="166"/>
                  <a:pt x="138" y="185"/>
                  <a:pt x="164" y="228"/>
                </a:cubicBezTo>
                <a:cubicBezTo>
                  <a:pt x="190" y="271"/>
                  <a:pt x="223" y="327"/>
                  <a:pt x="256" y="384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4518120" y="2740847"/>
            <a:ext cx="1030287" cy="969963"/>
          </a:xfrm>
          <a:custGeom>
            <a:avLst/>
            <a:gdLst>
              <a:gd name="T0" fmla="*/ 2147483647 w 640"/>
              <a:gd name="T1" fmla="*/ 2147483647 h 621"/>
              <a:gd name="T2" fmla="*/ 2147483647 w 640"/>
              <a:gd name="T3" fmla="*/ 2147483647 h 621"/>
              <a:gd name="T4" fmla="*/ 2147483647 w 640"/>
              <a:gd name="T5" fmla="*/ 2147483647 h 621"/>
              <a:gd name="T6" fmla="*/ 2147483647 w 640"/>
              <a:gd name="T7" fmla="*/ 2147483647 h 621"/>
              <a:gd name="T8" fmla="*/ 2147483647 w 640"/>
              <a:gd name="T9" fmla="*/ 2147483647 h 621"/>
              <a:gd name="T10" fmla="*/ 2147483647 w 640"/>
              <a:gd name="T11" fmla="*/ 2147483647 h 621"/>
              <a:gd name="T12" fmla="*/ 2147483647 w 640"/>
              <a:gd name="T13" fmla="*/ 2147483647 h 621"/>
              <a:gd name="T14" fmla="*/ 0 w 640"/>
              <a:gd name="T15" fmla="*/ 2147483647 h 62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0"/>
              <a:gd name="T25" fmla="*/ 0 h 621"/>
              <a:gd name="T26" fmla="*/ 640 w 640"/>
              <a:gd name="T27" fmla="*/ 621 h 62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0" h="621">
                <a:moveTo>
                  <a:pt x="640" y="127"/>
                </a:moveTo>
                <a:cubicBezTo>
                  <a:pt x="619" y="100"/>
                  <a:pt x="599" y="74"/>
                  <a:pt x="576" y="54"/>
                </a:cubicBezTo>
                <a:cubicBezTo>
                  <a:pt x="553" y="34"/>
                  <a:pt x="526" y="16"/>
                  <a:pt x="503" y="8"/>
                </a:cubicBezTo>
                <a:cubicBezTo>
                  <a:pt x="480" y="0"/>
                  <a:pt x="465" y="4"/>
                  <a:pt x="439" y="8"/>
                </a:cubicBezTo>
                <a:cubicBezTo>
                  <a:pt x="413" y="12"/>
                  <a:pt x="379" y="15"/>
                  <a:pt x="348" y="35"/>
                </a:cubicBezTo>
                <a:cubicBezTo>
                  <a:pt x="317" y="55"/>
                  <a:pt x="294" y="78"/>
                  <a:pt x="256" y="127"/>
                </a:cubicBezTo>
                <a:cubicBezTo>
                  <a:pt x="218" y="176"/>
                  <a:pt x="162" y="246"/>
                  <a:pt x="119" y="328"/>
                </a:cubicBezTo>
                <a:cubicBezTo>
                  <a:pt x="76" y="410"/>
                  <a:pt x="38" y="515"/>
                  <a:pt x="0" y="621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" name="Freeform 23"/>
          <p:cNvSpPr>
            <a:spLocks/>
          </p:cNvSpPr>
          <p:nvPr/>
        </p:nvSpPr>
        <p:spPr bwMode="auto">
          <a:xfrm>
            <a:off x="4083145" y="3564760"/>
            <a:ext cx="434975" cy="146050"/>
          </a:xfrm>
          <a:custGeom>
            <a:avLst/>
            <a:gdLst>
              <a:gd name="T0" fmla="*/ 2147483647 w 274"/>
              <a:gd name="T1" fmla="*/ 2147483647 h 92"/>
              <a:gd name="T2" fmla="*/ 0 w 274"/>
              <a:gd name="T3" fmla="*/ 0 h 92"/>
              <a:gd name="T4" fmla="*/ 0 60000 65536"/>
              <a:gd name="T5" fmla="*/ 0 60000 65536"/>
              <a:gd name="T6" fmla="*/ 0 w 274"/>
              <a:gd name="T7" fmla="*/ 0 h 92"/>
              <a:gd name="T8" fmla="*/ 274 w 274"/>
              <a:gd name="T9" fmla="*/ 92 h 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4" h="92">
                <a:moveTo>
                  <a:pt x="274" y="92"/>
                </a:moveTo>
                <a:cubicBezTo>
                  <a:pt x="274" y="92"/>
                  <a:pt x="137" y="46"/>
                  <a:pt x="0" y="0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" name="Freeform 24"/>
          <p:cNvSpPr>
            <a:spLocks/>
          </p:cNvSpPr>
          <p:nvPr/>
        </p:nvSpPr>
        <p:spPr bwMode="auto">
          <a:xfrm>
            <a:off x="4083145" y="3071047"/>
            <a:ext cx="1450975" cy="493713"/>
          </a:xfrm>
          <a:custGeom>
            <a:avLst/>
            <a:gdLst>
              <a:gd name="T0" fmla="*/ 0 w 914"/>
              <a:gd name="T1" fmla="*/ 2147483647 h 311"/>
              <a:gd name="T2" fmla="*/ 2147483647 w 914"/>
              <a:gd name="T3" fmla="*/ 2147483647 h 311"/>
              <a:gd name="T4" fmla="*/ 2147483647 w 914"/>
              <a:gd name="T5" fmla="*/ 2147483647 h 311"/>
              <a:gd name="T6" fmla="*/ 2147483647 w 914"/>
              <a:gd name="T7" fmla="*/ 0 h 311"/>
              <a:gd name="T8" fmla="*/ 0 60000 65536"/>
              <a:gd name="T9" fmla="*/ 0 60000 65536"/>
              <a:gd name="T10" fmla="*/ 0 60000 65536"/>
              <a:gd name="T11" fmla="*/ 0 60000 65536"/>
              <a:gd name="T12" fmla="*/ 0 w 914"/>
              <a:gd name="T13" fmla="*/ 0 h 311"/>
              <a:gd name="T14" fmla="*/ 914 w 914"/>
              <a:gd name="T15" fmla="*/ 311 h 3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" h="311">
                <a:moveTo>
                  <a:pt x="0" y="311"/>
                </a:moveTo>
                <a:cubicBezTo>
                  <a:pt x="112" y="254"/>
                  <a:pt x="224" y="197"/>
                  <a:pt x="320" y="156"/>
                </a:cubicBezTo>
                <a:cubicBezTo>
                  <a:pt x="416" y="115"/>
                  <a:pt x="477" y="90"/>
                  <a:pt x="576" y="64"/>
                </a:cubicBezTo>
                <a:cubicBezTo>
                  <a:pt x="675" y="38"/>
                  <a:pt x="794" y="19"/>
                  <a:pt x="914" y="0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" name="Freeform 25"/>
          <p:cNvSpPr>
            <a:spLocks/>
          </p:cNvSpPr>
          <p:nvPr/>
        </p:nvSpPr>
        <p:spPr bwMode="auto">
          <a:xfrm>
            <a:off x="4083145" y="2936110"/>
            <a:ext cx="1465262" cy="309562"/>
          </a:xfrm>
          <a:custGeom>
            <a:avLst/>
            <a:gdLst>
              <a:gd name="T0" fmla="*/ 2147483647 w 923"/>
              <a:gd name="T1" fmla="*/ 2147483647 h 195"/>
              <a:gd name="T2" fmla="*/ 2147483647 w 923"/>
              <a:gd name="T3" fmla="*/ 2147483647 h 195"/>
              <a:gd name="T4" fmla="*/ 2147483647 w 923"/>
              <a:gd name="T5" fmla="*/ 2147483647 h 195"/>
              <a:gd name="T6" fmla="*/ 2147483647 w 923"/>
              <a:gd name="T7" fmla="*/ 2147483647 h 195"/>
              <a:gd name="T8" fmla="*/ 0 w 923"/>
              <a:gd name="T9" fmla="*/ 2147483647 h 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3"/>
              <a:gd name="T16" fmla="*/ 0 h 195"/>
              <a:gd name="T17" fmla="*/ 923 w 923"/>
              <a:gd name="T18" fmla="*/ 195 h 1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3" h="195">
                <a:moveTo>
                  <a:pt x="923" y="85"/>
                </a:moveTo>
                <a:cubicBezTo>
                  <a:pt x="835" y="54"/>
                  <a:pt x="748" y="24"/>
                  <a:pt x="667" y="12"/>
                </a:cubicBezTo>
                <a:cubicBezTo>
                  <a:pt x="586" y="0"/>
                  <a:pt x="518" y="0"/>
                  <a:pt x="439" y="12"/>
                </a:cubicBezTo>
                <a:cubicBezTo>
                  <a:pt x="360" y="24"/>
                  <a:pt x="265" y="55"/>
                  <a:pt x="192" y="85"/>
                </a:cubicBezTo>
                <a:cubicBezTo>
                  <a:pt x="119" y="115"/>
                  <a:pt x="59" y="155"/>
                  <a:pt x="0" y="195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4615080" y="709308"/>
            <a:ext cx="355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itchFamily="34" charset="0"/>
                <a:cs typeface="Calibri" pitchFamily="34" charset="0"/>
                <a:sym typeface="Symbol"/>
              </a:rPr>
              <a:t>f</a:t>
            </a:r>
            <a:r>
              <a:rPr lang="en-GB" sz="2400" dirty="0" smtClean="0">
                <a:latin typeface="Calibri" pitchFamily="34" charset="0"/>
                <a:cs typeface="Calibri" pitchFamily="34" charset="0"/>
                <a:sym typeface="Symbol"/>
              </a:rPr>
              <a:t>or </a:t>
            </a:r>
            <a:r>
              <a:rPr lang="en-GB" sz="2400" i="1" dirty="0" smtClean="0">
                <a:latin typeface="Calibri" pitchFamily="34" charset="0"/>
                <a:cs typeface="Calibri" pitchFamily="34" charset="0"/>
              </a:rPr>
              <a:t>z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= 1 m:  </a:t>
            </a:r>
            <a:r>
              <a:rPr lang="en-GB" sz="2400" dirty="0" smtClean="0">
                <a:latin typeface="Calibri" pitchFamily="34" charset="0"/>
                <a:cs typeface="Calibri" pitchFamily="34" charset="0"/>
                <a:sym typeface="Symbol"/>
              </a:rPr>
              <a:t></a:t>
            </a:r>
            <a:r>
              <a:rPr lang="en-GB" sz="2400" i="1" dirty="0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en-GB" sz="2400" dirty="0" smtClean="0">
                <a:latin typeface="Calibri" pitchFamily="34" charset="0"/>
                <a:cs typeface="Calibri" pitchFamily="34" charset="0"/>
                <a:sym typeface="Symbol"/>
              </a:rPr>
              <a:t> = 100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  <a:sym typeface="Symbol"/>
              </a:rPr>
              <a:t>neV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31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273" y="299264"/>
            <a:ext cx="3347711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  Trapping potential #2:</a:t>
            </a:r>
          </a:p>
          <a:p>
            <a:r>
              <a:rPr lang="en-GB" sz="2800" b="1" u="sng" dirty="0" smtClean="0">
                <a:latin typeface="Calibri" pitchFamily="34" charset="0"/>
                <a:cs typeface="Calibri" pitchFamily="34" charset="0"/>
              </a:rPr>
              <a:t>neutron gravity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GB" sz="2800" b="1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mgz</a:t>
            </a:r>
            <a:endParaRPr lang="en-GB" sz="2800" b="1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4054570" y="2374135"/>
            <a:ext cx="1524000" cy="1379537"/>
          </a:xfrm>
          <a:prstGeom prst="rect">
            <a:avLst/>
          </a:prstGeom>
          <a:noFill/>
          <a:ln w="571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Freeform 19"/>
          <p:cNvSpPr>
            <a:spLocks/>
          </p:cNvSpPr>
          <p:nvPr/>
        </p:nvSpPr>
        <p:spPr bwMode="auto">
          <a:xfrm>
            <a:off x="4083145" y="2705922"/>
            <a:ext cx="1030287" cy="1019175"/>
          </a:xfrm>
          <a:custGeom>
            <a:avLst/>
            <a:gdLst>
              <a:gd name="T0" fmla="*/ 0 w 649"/>
              <a:gd name="T1" fmla="*/ 2147483647 h 642"/>
              <a:gd name="T2" fmla="*/ 2147483647 w 649"/>
              <a:gd name="T3" fmla="*/ 2147483647 h 642"/>
              <a:gd name="T4" fmla="*/ 2147483647 w 649"/>
              <a:gd name="T5" fmla="*/ 2147483647 h 642"/>
              <a:gd name="T6" fmla="*/ 2147483647 w 649"/>
              <a:gd name="T7" fmla="*/ 2147483647 h 642"/>
              <a:gd name="T8" fmla="*/ 2147483647 w 649"/>
              <a:gd name="T9" fmla="*/ 2147483647 h 642"/>
              <a:gd name="T10" fmla="*/ 2147483647 w 649"/>
              <a:gd name="T11" fmla="*/ 2147483647 h 6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9"/>
              <a:gd name="T19" fmla="*/ 0 h 642"/>
              <a:gd name="T20" fmla="*/ 649 w 649"/>
              <a:gd name="T21" fmla="*/ 642 h 6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9" h="642">
                <a:moveTo>
                  <a:pt x="0" y="139"/>
                </a:moveTo>
                <a:cubicBezTo>
                  <a:pt x="29" y="89"/>
                  <a:pt x="59" y="40"/>
                  <a:pt x="91" y="20"/>
                </a:cubicBezTo>
                <a:cubicBezTo>
                  <a:pt x="123" y="0"/>
                  <a:pt x="154" y="2"/>
                  <a:pt x="192" y="20"/>
                </a:cubicBezTo>
                <a:cubicBezTo>
                  <a:pt x="230" y="38"/>
                  <a:pt x="264" y="62"/>
                  <a:pt x="320" y="130"/>
                </a:cubicBezTo>
                <a:cubicBezTo>
                  <a:pt x="376" y="198"/>
                  <a:pt x="475" y="346"/>
                  <a:pt x="530" y="431"/>
                </a:cubicBezTo>
                <a:cubicBezTo>
                  <a:pt x="585" y="516"/>
                  <a:pt x="617" y="579"/>
                  <a:pt x="649" y="642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" name="Freeform 20"/>
          <p:cNvSpPr>
            <a:spLocks/>
          </p:cNvSpPr>
          <p:nvPr/>
        </p:nvSpPr>
        <p:spPr bwMode="auto">
          <a:xfrm>
            <a:off x="5113432" y="2926585"/>
            <a:ext cx="434975" cy="784225"/>
          </a:xfrm>
          <a:custGeom>
            <a:avLst/>
            <a:gdLst>
              <a:gd name="T0" fmla="*/ 0 w 274"/>
              <a:gd name="T1" fmla="*/ 2147483647 h 494"/>
              <a:gd name="T2" fmla="*/ 2147483647 w 274"/>
              <a:gd name="T3" fmla="*/ 2147483647 h 494"/>
              <a:gd name="T4" fmla="*/ 2147483647 w 274"/>
              <a:gd name="T5" fmla="*/ 2147483647 h 494"/>
              <a:gd name="T6" fmla="*/ 2147483647 w 274"/>
              <a:gd name="T7" fmla="*/ 0 h 494"/>
              <a:gd name="T8" fmla="*/ 0 60000 65536"/>
              <a:gd name="T9" fmla="*/ 0 60000 65536"/>
              <a:gd name="T10" fmla="*/ 0 60000 65536"/>
              <a:gd name="T11" fmla="*/ 0 60000 65536"/>
              <a:gd name="T12" fmla="*/ 0 w 274"/>
              <a:gd name="T13" fmla="*/ 0 h 494"/>
              <a:gd name="T14" fmla="*/ 274 w 274"/>
              <a:gd name="T15" fmla="*/ 494 h 4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4" h="494">
                <a:moveTo>
                  <a:pt x="0" y="494"/>
                </a:moveTo>
                <a:cubicBezTo>
                  <a:pt x="20" y="439"/>
                  <a:pt x="41" y="384"/>
                  <a:pt x="73" y="320"/>
                </a:cubicBezTo>
                <a:cubicBezTo>
                  <a:pt x="105" y="256"/>
                  <a:pt x="159" y="163"/>
                  <a:pt x="192" y="110"/>
                </a:cubicBezTo>
                <a:cubicBezTo>
                  <a:pt x="225" y="57"/>
                  <a:pt x="249" y="28"/>
                  <a:pt x="274" y="0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Freeform 21"/>
          <p:cNvSpPr>
            <a:spLocks/>
          </p:cNvSpPr>
          <p:nvPr/>
        </p:nvSpPr>
        <p:spPr bwMode="auto">
          <a:xfrm>
            <a:off x="4083145" y="2926585"/>
            <a:ext cx="406400" cy="609600"/>
          </a:xfrm>
          <a:custGeom>
            <a:avLst/>
            <a:gdLst>
              <a:gd name="T0" fmla="*/ 0 w 256"/>
              <a:gd name="T1" fmla="*/ 0 h 384"/>
              <a:gd name="T2" fmla="*/ 2147483647 w 256"/>
              <a:gd name="T3" fmla="*/ 2147483647 h 384"/>
              <a:gd name="T4" fmla="*/ 2147483647 w 256"/>
              <a:gd name="T5" fmla="*/ 2147483647 h 384"/>
              <a:gd name="T6" fmla="*/ 2147483647 w 256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256"/>
              <a:gd name="T13" fmla="*/ 0 h 384"/>
              <a:gd name="T14" fmla="*/ 256 w 256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6" h="384">
                <a:moveTo>
                  <a:pt x="0" y="0"/>
                </a:moveTo>
                <a:cubicBezTo>
                  <a:pt x="36" y="45"/>
                  <a:pt x="73" y="90"/>
                  <a:pt x="100" y="128"/>
                </a:cubicBezTo>
                <a:cubicBezTo>
                  <a:pt x="127" y="166"/>
                  <a:pt x="138" y="185"/>
                  <a:pt x="164" y="228"/>
                </a:cubicBezTo>
                <a:cubicBezTo>
                  <a:pt x="190" y="271"/>
                  <a:pt x="223" y="327"/>
                  <a:pt x="256" y="384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4518120" y="2740847"/>
            <a:ext cx="1030287" cy="969963"/>
          </a:xfrm>
          <a:custGeom>
            <a:avLst/>
            <a:gdLst>
              <a:gd name="T0" fmla="*/ 2147483647 w 640"/>
              <a:gd name="T1" fmla="*/ 2147483647 h 621"/>
              <a:gd name="T2" fmla="*/ 2147483647 w 640"/>
              <a:gd name="T3" fmla="*/ 2147483647 h 621"/>
              <a:gd name="T4" fmla="*/ 2147483647 w 640"/>
              <a:gd name="T5" fmla="*/ 2147483647 h 621"/>
              <a:gd name="T6" fmla="*/ 2147483647 w 640"/>
              <a:gd name="T7" fmla="*/ 2147483647 h 621"/>
              <a:gd name="T8" fmla="*/ 2147483647 w 640"/>
              <a:gd name="T9" fmla="*/ 2147483647 h 621"/>
              <a:gd name="T10" fmla="*/ 2147483647 w 640"/>
              <a:gd name="T11" fmla="*/ 2147483647 h 621"/>
              <a:gd name="T12" fmla="*/ 2147483647 w 640"/>
              <a:gd name="T13" fmla="*/ 2147483647 h 621"/>
              <a:gd name="T14" fmla="*/ 0 w 640"/>
              <a:gd name="T15" fmla="*/ 2147483647 h 62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0"/>
              <a:gd name="T25" fmla="*/ 0 h 621"/>
              <a:gd name="T26" fmla="*/ 640 w 640"/>
              <a:gd name="T27" fmla="*/ 621 h 62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0" h="621">
                <a:moveTo>
                  <a:pt x="640" y="127"/>
                </a:moveTo>
                <a:cubicBezTo>
                  <a:pt x="619" y="100"/>
                  <a:pt x="599" y="74"/>
                  <a:pt x="576" y="54"/>
                </a:cubicBezTo>
                <a:cubicBezTo>
                  <a:pt x="553" y="34"/>
                  <a:pt x="526" y="16"/>
                  <a:pt x="503" y="8"/>
                </a:cubicBezTo>
                <a:cubicBezTo>
                  <a:pt x="480" y="0"/>
                  <a:pt x="465" y="4"/>
                  <a:pt x="439" y="8"/>
                </a:cubicBezTo>
                <a:cubicBezTo>
                  <a:pt x="413" y="12"/>
                  <a:pt x="379" y="15"/>
                  <a:pt x="348" y="35"/>
                </a:cubicBezTo>
                <a:cubicBezTo>
                  <a:pt x="317" y="55"/>
                  <a:pt x="294" y="78"/>
                  <a:pt x="256" y="127"/>
                </a:cubicBezTo>
                <a:cubicBezTo>
                  <a:pt x="218" y="176"/>
                  <a:pt x="162" y="246"/>
                  <a:pt x="119" y="328"/>
                </a:cubicBezTo>
                <a:cubicBezTo>
                  <a:pt x="76" y="410"/>
                  <a:pt x="38" y="515"/>
                  <a:pt x="0" y="621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" name="Freeform 23"/>
          <p:cNvSpPr>
            <a:spLocks/>
          </p:cNvSpPr>
          <p:nvPr/>
        </p:nvSpPr>
        <p:spPr bwMode="auto">
          <a:xfrm>
            <a:off x="4083145" y="3564760"/>
            <a:ext cx="434975" cy="146050"/>
          </a:xfrm>
          <a:custGeom>
            <a:avLst/>
            <a:gdLst>
              <a:gd name="T0" fmla="*/ 2147483647 w 274"/>
              <a:gd name="T1" fmla="*/ 2147483647 h 92"/>
              <a:gd name="T2" fmla="*/ 0 w 274"/>
              <a:gd name="T3" fmla="*/ 0 h 92"/>
              <a:gd name="T4" fmla="*/ 0 60000 65536"/>
              <a:gd name="T5" fmla="*/ 0 60000 65536"/>
              <a:gd name="T6" fmla="*/ 0 w 274"/>
              <a:gd name="T7" fmla="*/ 0 h 92"/>
              <a:gd name="T8" fmla="*/ 274 w 274"/>
              <a:gd name="T9" fmla="*/ 92 h 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4" h="92">
                <a:moveTo>
                  <a:pt x="274" y="92"/>
                </a:moveTo>
                <a:cubicBezTo>
                  <a:pt x="274" y="92"/>
                  <a:pt x="137" y="46"/>
                  <a:pt x="0" y="0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" name="Freeform 24"/>
          <p:cNvSpPr>
            <a:spLocks/>
          </p:cNvSpPr>
          <p:nvPr/>
        </p:nvSpPr>
        <p:spPr bwMode="auto">
          <a:xfrm>
            <a:off x="4083145" y="3071047"/>
            <a:ext cx="1450975" cy="493713"/>
          </a:xfrm>
          <a:custGeom>
            <a:avLst/>
            <a:gdLst>
              <a:gd name="T0" fmla="*/ 0 w 914"/>
              <a:gd name="T1" fmla="*/ 2147483647 h 311"/>
              <a:gd name="T2" fmla="*/ 2147483647 w 914"/>
              <a:gd name="T3" fmla="*/ 2147483647 h 311"/>
              <a:gd name="T4" fmla="*/ 2147483647 w 914"/>
              <a:gd name="T5" fmla="*/ 2147483647 h 311"/>
              <a:gd name="T6" fmla="*/ 2147483647 w 914"/>
              <a:gd name="T7" fmla="*/ 0 h 311"/>
              <a:gd name="T8" fmla="*/ 0 60000 65536"/>
              <a:gd name="T9" fmla="*/ 0 60000 65536"/>
              <a:gd name="T10" fmla="*/ 0 60000 65536"/>
              <a:gd name="T11" fmla="*/ 0 60000 65536"/>
              <a:gd name="T12" fmla="*/ 0 w 914"/>
              <a:gd name="T13" fmla="*/ 0 h 311"/>
              <a:gd name="T14" fmla="*/ 914 w 914"/>
              <a:gd name="T15" fmla="*/ 311 h 3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" h="311">
                <a:moveTo>
                  <a:pt x="0" y="311"/>
                </a:moveTo>
                <a:cubicBezTo>
                  <a:pt x="112" y="254"/>
                  <a:pt x="224" y="197"/>
                  <a:pt x="320" y="156"/>
                </a:cubicBezTo>
                <a:cubicBezTo>
                  <a:pt x="416" y="115"/>
                  <a:pt x="477" y="90"/>
                  <a:pt x="576" y="64"/>
                </a:cubicBezTo>
                <a:cubicBezTo>
                  <a:pt x="675" y="38"/>
                  <a:pt x="794" y="19"/>
                  <a:pt x="914" y="0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" name="Freeform 25"/>
          <p:cNvSpPr>
            <a:spLocks/>
          </p:cNvSpPr>
          <p:nvPr/>
        </p:nvSpPr>
        <p:spPr bwMode="auto">
          <a:xfrm>
            <a:off x="4083145" y="2936110"/>
            <a:ext cx="1465262" cy="309562"/>
          </a:xfrm>
          <a:custGeom>
            <a:avLst/>
            <a:gdLst>
              <a:gd name="T0" fmla="*/ 2147483647 w 923"/>
              <a:gd name="T1" fmla="*/ 2147483647 h 195"/>
              <a:gd name="T2" fmla="*/ 2147483647 w 923"/>
              <a:gd name="T3" fmla="*/ 2147483647 h 195"/>
              <a:gd name="T4" fmla="*/ 2147483647 w 923"/>
              <a:gd name="T5" fmla="*/ 2147483647 h 195"/>
              <a:gd name="T6" fmla="*/ 2147483647 w 923"/>
              <a:gd name="T7" fmla="*/ 2147483647 h 195"/>
              <a:gd name="T8" fmla="*/ 0 w 923"/>
              <a:gd name="T9" fmla="*/ 2147483647 h 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3"/>
              <a:gd name="T16" fmla="*/ 0 h 195"/>
              <a:gd name="T17" fmla="*/ 923 w 923"/>
              <a:gd name="T18" fmla="*/ 195 h 1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3" h="195">
                <a:moveTo>
                  <a:pt x="923" y="85"/>
                </a:moveTo>
                <a:cubicBezTo>
                  <a:pt x="835" y="54"/>
                  <a:pt x="748" y="24"/>
                  <a:pt x="667" y="12"/>
                </a:cubicBezTo>
                <a:cubicBezTo>
                  <a:pt x="586" y="0"/>
                  <a:pt x="518" y="0"/>
                  <a:pt x="439" y="12"/>
                </a:cubicBezTo>
                <a:cubicBezTo>
                  <a:pt x="360" y="24"/>
                  <a:pt x="265" y="55"/>
                  <a:pt x="192" y="85"/>
                </a:cubicBezTo>
                <a:cubicBezTo>
                  <a:pt x="119" y="115"/>
                  <a:pt x="59" y="155"/>
                  <a:pt x="0" y="195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066392" y="4803340"/>
            <a:ext cx="1524000" cy="1379537"/>
          </a:xfrm>
          <a:prstGeom prst="rect">
            <a:avLst/>
          </a:prstGeom>
          <a:noFill/>
          <a:ln w="571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4094967" y="5135127"/>
            <a:ext cx="1030287" cy="1019175"/>
          </a:xfrm>
          <a:custGeom>
            <a:avLst/>
            <a:gdLst>
              <a:gd name="T0" fmla="*/ 0 w 649"/>
              <a:gd name="T1" fmla="*/ 2147483647 h 642"/>
              <a:gd name="T2" fmla="*/ 2147483647 w 649"/>
              <a:gd name="T3" fmla="*/ 2147483647 h 642"/>
              <a:gd name="T4" fmla="*/ 2147483647 w 649"/>
              <a:gd name="T5" fmla="*/ 2147483647 h 642"/>
              <a:gd name="T6" fmla="*/ 2147483647 w 649"/>
              <a:gd name="T7" fmla="*/ 2147483647 h 642"/>
              <a:gd name="T8" fmla="*/ 2147483647 w 649"/>
              <a:gd name="T9" fmla="*/ 2147483647 h 642"/>
              <a:gd name="T10" fmla="*/ 2147483647 w 649"/>
              <a:gd name="T11" fmla="*/ 2147483647 h 6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9"/>
              <a:gd name="T19" fmla="*/ 0 h 642"/>
              <a:gd name="T20" fmla="*/ 649 w 649"/>
              <a:gd name="T21" fmla="*/ 642 h 6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9" h="642">
                <a:moveTo>
                  <a:pt x="0" y="139"/>
                </a:moveTo>
                <a:cubicBezTo>
                  <a:pt x="29" y="89"/>
                  <a:pt x="59" y="40"/>
                  <a:pt x="91" y="20"/>
                </a:cubicBezTo>
                <a:cubicBezTo>
                  <a:pt x="123" y="0"/>
                  <a:pt x="154" y="2"/>
                  <a:pt x="192" y="20"/>
                </a:cubicBezTo>
                <a:cubicBezTo>
                  <a:pt x="230" y="38"/>
                  <a:pt x="264" y="62"/>
                  <a:pt x="320" y="130"/>
                </a:cubicBezTo>
                <a:cubicBezTo>
                  <a:pt x="376" y="198"/>
                  <a:pt x="475" y="346"/>
                  <a:pt x="530" y="431"/>
                </a:cubicBezTo>
                <a:cubicBezTo>
                  <a:pt x="585" y="516"/>
                  <a:pt x="617" y="579"/>
                  <a:pt x="649" y="642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5125254" y="5355790"/>
            <a:ext cx="434975" cy="784225"/>
          </a:xfrm>
          <a:custGeom>
            <a:avLst/>
            <a:gdLst>
              <a:gd name="T0" fmla="*/ 0 w 274"/>
              <a:gd name="T1" fmla="*/ 2147483647 h 494"/>
              <a:gd name="T2" fmla="*/ 2147483647 w 274"/>
              <a:gd name="T3" fmla="*/ 2147483647 h 494"/>
              <a:gd name="T4" fmla="*/ 2147483647 w 274"/>
              <a:gd name="T5" fmla="*/ 2147483647 h 494"/>
              <a:gd name="T6" fmla="*/ 2147483647 w 274"/>
              <a:gd name="T7" fmla="*/ 0 h 494"/>
              <a:gd name="T8" fmla="*/ 0 60000 65536"/>
              <a:gd name="T9" fmla="*/ 0 60000 65536"/>
              <a:gd name="T10" fmla="*/ 0 60000 65536"/>
              <a:gd name="T11" fmla="*/ 0 60000 65536"/>
              <a:gd name="T12" fmla="*/ 0 w 274"/>
              <a:gd name="T13" fmla="*/ 0 h 494"/>
              <a:gd name="T14" fmla="*/ 274 w 274"/>
              <a:gd name="T15" fmla="*/ 494 h 4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4" h="494">
                <a:moveTo>
                  <a:pt x="0" y="494"/>
                </a:moveTo>
                <a:cubicBezTo>
                  <a:pt x="20" y="439"/>
                  <a:pt x="41" y="384"/>
                  <a:pt x="73" y="320"/>
                </a:cubicBezTo>
                <a:cubicBezTo>
                  <a:pt x="105" y="256"/>
                  <a:pt x="159" y="163"/>
                  <a:pt x="192" y="110"/>
                </a:cubicBezTo>
                <a:cubicBezTo>
                  <a:pt x="225" y="57"/>
                  <a:pt x="249" y="28"/>
                  <a:pt x="274" y="0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4094967" y="5355790"/>
            <a:ext cx="406400" cy="609600"/>
          </a:xfrm>
          <a:custGeom>
            <a:avLst/>
            <a:gdLst>
              <a:gd name="T0" fmla="*/ 0 w 256"/>
              <a:gd name="T1" fmla="*/ 0 h 384"/>
              <a:gd name="T2" fmla="*/ 2147483647 w 256"/>
              <a:gd name="T3" fmla="*/ 2147483647 h 384"/>
              <a:gd name="T4" fmla="*/ 2147483647 w 256"/>
              <a:gd name="T5" fmla="*/ 2147483647 h 384"/>
              <a:gd name="T6" fmla="*/ 2147483647 w 256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256"/>
              <a:gd name="T13" fmla="*/ 0 h 384"/>
              <a:gd name="T14" fmla="*/ 256 w 256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6" h="384">
                <a:moveTo>
                  <a:pt x="0" y="0"/>
                </a:moveTo>
                <a:cubicBezTo>
                  <a:pt x="36" y="45"/>
                  <a:pt x="73" y="90"/>
                  <a:pt x="100" y="128"/>
                </a:cubicBezTo>
                <a:cubicBezTo>
                  <a:pt x="127" y="166"/>
                  <a:pt x="138" y="185"/>
                  <a:pt x="164" y="228"/>
                </a:cubicBezTo>
                <a:cubicBezTo>
                  <a:pt x="190" y="271"/>
                  <a:pt x="223" y="327"/>
                  <a:pt x="256" y="384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>
            <a:spLocks/>
          </p:cNvSpPr>
          <p:nvPr/>
        </p:nvSpPr>
        <p:spPr bwMode="auto">
          <a:xfrm>
            <a:off x="4529942" y="5170052"/>
            <a:ext cx="1030287" cy="969963"/>
          </a:xfrm>
          <a:custGeom>
            <a:avLst/>
            <a:gdLst>
              <a:gd name="T0" fmla="*/ 2147483647 w 640"/>
              <a:gd name="T1" fmla="*/ 2147483647 h 621"/>
              <a:gd name="T2" fmla="*/ 2147483647 w 640"/>
              <a:gd name="T3" fmla="*/ 2147483647 h 621"/>
              <a:gd name="T4" fmla="*/ 2147483647 w 640"/>
              <a:gd name="T5" fmla="*/ 2147483647 h 621"/>
              <a:gd name="T6" fmla="*/ 2147483647 w 640"/>
              <a:gd name="T7" fmla="*/ 2147483647 h 621"/>
              <a:gd name="T8" fmla="*/ 2147483647 w 640"/>
              <a:gd name="T9" fmla="*/ 2147483647 h 621"/>
              <a:gd name="T10" fmla="*/ 2147483647 w 640"/>
              <a:gd name="T11" fmla="*/ 2147483647 h 621"/>
              <a:gd name="T12" fmla="*/ 2147483647 w 640"/>
              <a:gd name="T13" fmla="*/ 2147483647 h 621"/>
              <a:gd name="T14" fmla="*/ 0 w 640"/>
              <a:gd name="T15" fmla="*/ 2147483647 h 62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0"/>
              <a:gd name="T25" fmla="*/ 0 h 621"/>
              <a:gd name="T26" fmla="*/ 640 w 640"/>
              <a:gd name="T27" fmla="*/ 621 h 62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0" h="621">
                <a:moveTo>
                  <a:pt x="640" y="127"/>
                </a:moveTo>
                <a:cubicBezTo>
                  <a:pt x="619" y="100"/>
                  <a:pt x="599" y="74"/>
                  <a:pt x="576" y="54"/>
                </a:cubicBezTo>
                <a:cubicBezTo>
                  <a:pt x="553" y="34"/>
                  <a:pt x="526" y="16"/>
                  <a:pt x="503" y="8"/>
                </a:cubicBezTo>
                <a:cubicBezTo>
                  <a:pt x="480" y="0"/>
                  <a:pt x="465" y="4"/>
                  <a:pt x="439" y="8"/>
                </a:cubicBezTo>
                <a:cubicBezTo>
                  <a:pt x="413" y="12"/>
                  <a:pt x="379" y="15"/>
                  <a:pt x="348" y="35"/>
                </a:cubicBezTo>
                <a:cubicBezTo>
                  <a:pt x="317" y="55"/>
                  <a:pt x="294" y="78"/>
                  <a:pt x="256" y="127"/>
                </a:cubicBezTo>
                <a:cubicBezTo>
                  <a:pt x="218" y="176"/>
                  <a:pt x="162" y="246"/>
                  <a:pt x="119" y="328"/>
                </a:cubicBezTo>
                <a:cubicBezTo>
                  <a:pt x="76" y="410"/>
                  <a:pt x="38" y="515"/>
                  <a:pt x="0" y="621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4094967" y="5993965"/>
            <a:ext cx="434975" cy="146050"/>
          </a:xfrm>
          <a:custGeom>
            <a:avLst/>
            <a:gdLst>
              <a:gd name="T0" fmla="*/ 2147483647 w 274"/>
              <a:gd name="T1" fmla="*/ 2147483647 h 92"/>
              <a:gd name="T2" fmla="*/ 0 w 274"/>
              <a:gd name="T3" fmla="*/ 0 h 92"/>
              <a:gd name="T4" fmla="*/ 0 60000 65536"/>
              <a:gd name="T5" fmla="*/ 0 60000 65536"/>
              <a:gd name="T6" fmla="*/ 0 w 274"/>
              <a:gd name="T7" fmla="*/ 0 h 92"/>
              <a:gd name="T8" fmla="*/ 274 w 274"/>
              <a:gd name="T9" fmla="*/ 92 h 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4" h="92">
                <a:moveTo>
                  <a:pt x="274" y="92"/>
                </a:moveTo>
                <a:cubicBezTo>
                  <a:pt x="274" y="92"/>
                  <a:pt x="137" y="46"/>
                  <a:pt x="0" y="0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4094967" y="5500252"/>
            <a:ext cx="1450975" cy="493713"/>
          </a:xfrm>
          <a:custGeom>
            <a:avLst/>
            <a:gdLst>
              <a:gd name="T0" fmla="*/ 0 w 914"/>
              <a:gd name="T1" fmla="*/ 2147483647 h 311"/>
              <a:gd name="T2" fmla="*/ 2147483647 w 914"/>
              <a:gd name="T3" fmla="*/ 2147483647 h 311"/>
              <a:gd name="T4" fmla="*/ 2147483647 w 914"/>
              <a:gd name="T5" fmla="*/ 2147483647 h 311"/>
              <a:gd name="T6" fmla="*/ 2147483647 w 914"/>
              <a:gd name="T7" fmla="*/ 0 h 311"/>
              <a:gd name="T8" fmla="*/ 0 60000 65536"/>
              <a:gd name="T9" fmla="*/ 0 60000 65536"/>
              <a:gd name="T10" fmla="*/ 0 60000 65536"/>
              <a:gd name="T11" fmla="*/ 0 60000 65536"/>
              <a:gd name="T12" fmla="*/ 0 w 914"/>
              <a:gd name="T13" fmla="*/ 0 h 311"/>
              <a:gd name="T14" fmla="*/ 914 w 914"/>
              <a:gd name="T15" fmla="*/ 311 h 3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" h="311">
                <a:moveTo>
                  <a:pt x="0" y="311"/>
                </a:moveTo>
                <a:cubicBezTo>
                  <a:pt x="112" y="254"/>
                  <a:pt x="224" y="197"/>
                  <a:pt x="320" y="156"/>
                </a:cubicBezTo>
                <a:cubicBezTo>
                  <a:pt x="416" y="115"/>
                  <a:pt x="477" y="90"/>
                  <a:pt x="576" y="64"/>
                </a:cubicBezTo>
                <a:cubicBezTo>
                  <a:pt x="675" y="38"/>
                  <a:pt x="794" y="19"/>
                  <a:pt x="914" y="0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4094967" y="5365315"/>
            <a:ext cx="1465262" cy="309562"/>
          </a:xfrm>
          <a:custGeom>
            <a:avLst/>
            <a:gdLst>
              <a:gd name="T0" fmla="*/ 2147483647 w 923"/>
              <a:gd name="T1" fmla="*/ 2147483647 h 195"/>
              <a:gd name="T2" fmla="*/ 2147483647 w 923"/>
              <a:gd name="T3" fmla="*/ 2147483647 h 195"/>
              <a:gd name="T4" fmla="*/ 2147483647 w 923"/>
              <a:gd name="T5" fmla="*/ 2147483647 h 195"/>
              <a:gd name="T6" fmla="*/ 2147483647 w 923"/>
              <a:gd name="T7" fmla="*/ 2147483647 h 195"/>
              <a:gd name="T8" fmla="*/ 0 w 923"/>
              <a:gd name="T9" fmla="*/ 2147483647 h 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3"/>
              <a:gd name="T16" fmla="*/ 0 h 195"/>
              <a:gd name="T17" fmla="*/ 923 w 923"/>
              <a:gd name="T18" fmla="*/ 195 h 1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3" h="195">
                <a:moveTo>
                  <a:pt x="923" y="85"/>
                </a:moveTo>
                <a:cubicBezTo>
                  <a:pt x="835" y="54"/>
                  <a:pt x="748" y="24"/>
                  <a:pt x="667" y="12"/>
                </a:cubicBezTo>
                <a:cubicBezTo>
                  <a:pt x="586" y="0"/>
                  <a:pt x="518" y="0"/>
                  <a:pt x="439" y="12"/>
                </a:cubicBezTo>
                <a:cubicBezTo>
                  <a:pt x="360" y="24"/>
                  <a:pt x="265" y="55"/>
                  <a:pt x="192" y="85"/>
                </a:cubicBezTo>
                <a:cubicBezTo>
                  <a:pt x="119" y="115"/>
                  <a:pt x="59" y="155"/>
                  <a:pt x="0" y="195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3994384" y="4659324"/>
            <a:ext cx="165618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extBox 29"/>
          <p:cNvSpPr txBox="1"/>
          <p:nvPr/>
        </p:nvSpPr>
        <p:spPr>
          <a:xfrm>
            <a:off x="801829" y="4803340"/>
            <a:ext cx="2726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as good for trapping </a:t>
            </a:r>
          </a:p>
          <a:p>
            <a:r>
              <a:rPr lang="en-GB" dirty="0" smtClean="0">
                <a:latin typeface="+mj-lt"/>
              </a:rPr>
              <a:t>(if bottle is tall enough):</a:t>
            </a:r>
            <a:endParaRPr lang="fr-FR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15080" y="709308"/>
            <a:ext cx="355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itchFamily="34" charset="0"/>
                <a:cs typeface="Calibri" pitchFamily="34" charset="0"/>
                <a:sym typeface="Symbol"/>
              </a:rPr>
              <a:t>f</a:t>
            </a:r>
            <a:r>
              <a:rPr lang="en-GB" sz="2400" dirty="0" smtClean="0">
                <a:latin typeface="Calibri" pitchFamily="34" charset="0"/>
                <a:cs typeface="Calibri" pitchFamily="34" charset="0"/>
                <a:sym typeface="Symbol"/>
              </a:rPr>
              <a:t>or </a:t>
            </a:r>
            <a:r>
              <a:rPr lang="en-GB" sz="2400" i="1" dirty="0" smtClean="0">
                <a:latin typeface="Calibri" pitchFamily="34" charset="0"/>
                <a:cs typeface="Calibri" pitchFamily="34" charset="0"/>
              </a:rPr>
              <a:t>z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= 1 m:  </a:t>
            </a:r>
            <a:r>
              <a:rPr lang="en-GB" sz="2400" dirty="0" smtClean="0">
                <a:latin typeface="Calibri" pitchFamily="34" charset="0"/>
                <a:cs typeface="Calibri" pitchFamily="34" charset="0"/>
                <a:sym typeface="Symbol"/>
              </a:rPr>
              <a:t></a:t>
            </a:r>
            <a:r>
              <a:rPr lang="en-GB" sz="2400" i="1" dirty="0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en-GB" sz="2400" dirty="0" smtClean="0">
                <a:latin typeface="Calibri" pitchFamily="34" charset="0"/>
                <a:cs typeface="Calibri" pitchFamily="34" charset="0"/>
                <a:sym typeface="Symbol"/>
              </a:rPr>
              <a:t> = 100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  <a:sym typeface="Symbol"/>
              </a:rPr>
              <a:t>neV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7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9304</TotalTime>
  <Words>1757</Words>
  <Application>Microsoft Office PowerPoint</Application>
  <PresentationFormat>On-screen Show (4:3)</PresentationFormat>
  <Paragraphs>358</Paragraphs>
  <Slides>57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57</vt:i4>
      </vt:variant>
    </vt:vector>
  </HeadingPairs>
  <TitlesOfParts>
    <vt:vector size="75" baseType="lpstr">
      <vt:lpstr>Arial</vt:lpstr>
      <vt:lpstr>Book Antiqua</vt:lpstr>
      <vt:lpstr>Calibri</vt:lpstr>
      <vt:lpstr>Calibri Light</vt:lpstr>
      <vt:lpstr>Comic Sans MS</vt:lpstr>
      <vt:lpstr>Cooper Md BT</vt:lpstr>
      <vt:lpstr>Georgia</vt:lpstr>
      <vt:lpstr>Helvetica</vt:lpstr>
      <vt:lpstr>Symbol</vt:lpstr>
      <vt:lpstr>Times</vt:lpstr>
      <vt:lpstr>Times New Roman</vt:lpstr>
      <vt:lpstr>Verdana</vt:lpstr>
      <vt:lpstr>Office Theme</vt:lpstr>
      <vt:lpstr>Photo Editor Photo</vt:lpstr>
      <vt:lpstr>Equation</vt:lpstr>
      <vt:lpstr>Formel</vt:lpstr>
      <vt:lpstr>Bitmap</vt:lpstr>
      <vt:lpstr>Graph</vt:lpstr>
      <vt:lpstr>Physics with ultra-cold neutrons at the ILL</vt:lpstr>
      <vt:lpstr>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Search for an electric dipole moment of the neutron</vt:lpstr>
      <vt:lpstr>Violation of fundamental symmetries</vt:lpstr>
      <vt:lpstr>PowerPoint Presentation</vt:lpstr>
      <vt:lpstr>How is it measured?</vt:lpstr>
      <vt:lpstr>Ramsey’s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Rabi-type spectroscopy of gravity qBounce collaboration (H. Abele, T. Jenke…)</vt:lpstr>
      <vt:lpstr>Latest results</vt:lpstr>
      <vt:lpstr>Ramsey spectrometer    for gravity states</vt:lpstr>
      <vt:lpstr>Team of happy experimentalists</vt:lpstr>
      <vt:lpstr>Quantum bouncing ball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user: PanEDM experiment  TUM, ILL, PNPI, RAL,...</vt:lpstr>
      <vt:lpstr>Magnetic shields of PanEDM</vt:lpstr>
      <vt:lpstr>PowerPoint Presentation</vt:lpstr>
      <vt:lpstr>PowerPoint Presentation</vt:lpstr>
      <vt:lpstr>PowerPoint Presentation</vt:lpstr>
    </vt:vector>
  </TitlesOfParts>
  <Company>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Routes to a new mass unit definition</dc:title>
  <dc:creator>Michael Jentschel</dc:creator>
  <cp:lastModifiedBy>oliver zimmer</cp:lastModifiedBy>
  <cp:revision>324</cp:revision>
  <dcterms:created xsi:type="dcterms:W3CDTF">2016-04-29T14:45:35Z</dcterms:created>
  <dcterms:modified xsi:type="dcterms:W3CDTF">2018-01-24T07:33:22Z</dcterms:modified>
</cp:coreProperties>
</file>