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</p:sldMasterIdLst>
  <p:notesMasterIdLst>
    <p:notesMasterId r:id="rId33"/>
  </p:notesMasterIdLst>
  <p:handoutMasterIdLst>
    <p:handoutMasterId r:id="rId34"/>
  </p:handoutMasterIdLst>
  <p:sldIdLst>
    <p:sldId id="513" r:id="rId5"/>
    <p:sldId id="541" r:id="rId6"/>
    <p:sldId id="536" r:id="rId7"/>
    <p:sldId id="535" r:id="rId8"/>
    <p:sldId id="537" r:id="rId9"/>
    <p:sldId id="538" r:id="rId10"/>
    <p:sldId id="540" r:id="rId11"/>
    <p:sldId id="544" r:id="rId12"/>
    <p:sldId id="546" r:id="rId13"/>
    <p:sldId id="545" r:id="rId14"/>
    <p:sldId id="543" r:id="rId15"/>
    <p:sldId id="547" r:id="rId16"/>
    <p:sldId id="548" r:id="rId17"/>
    <p:sldId id="549" r:id="rId18"/>
    <p:sldId id="551" r:id="rId19"/>
    <p:sldId id="539" r:id="rId20"/>
    <p:sldId id="552" r:id="rId21"/>
    <p:sldId id="553" r:id="rId22"/>
    <p:sldId id="554" r:id="rId23"/>
    <p:sldId id="555" r:id="rId24"/>
    <p:sldId id="556" r:id="rId25"/>
    <p:sldId id="557" r:id="rId26"/>
    <p:sldId id="523" r:id="rId27"/>
    <p:sldId id="564" r:id="rId28"/>
    <p:sldId id="560" r:id="rId29"/>
    <p:sldId id="561" r:id="rId30"/>
    <p:sldId id="562" r:id="rId31"/>
    <p:sldId id="563" r:id="rId32"/>
  </p:sldIdLst>
  <p:sldSz cx="9144000" cy="6858000" type="screen4x3"/>
  <p:notesSz cx="6997700" cy="9271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9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A50021"/>
    <a:srgbClr val="74748C"/>
    <a:srgbClr val="064308"/>
    <a:srgbClr val="C0504D"/>
    <a:srgbClr val="0F0C8F"/>
    <a:srgbClr val="FFA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Objects="1">
      <p:cViewPr varScale="1">
        <p:scale>
          <a:sx n="114" d="100"/>
          <a:sy n="114" d="100"/>
        </p:scale>
        <p:origin x="-13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3" d="100"/>
          <a:sy n="83" d="100"/>
        </p:scale>
        <p:origin x="-2916" y="-96"/>
      </p:cViewPr>
      <p:guideLst>
        <p:guide orient="horz" pos="2919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1/24/2018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00" tIns="46200" rIns="92400" bIns="462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65"/>
            <a:ext cx="5598160" cy="4171233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1062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011412" y="415238"/>
            <a:ext cx="27432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t="8897" r="10389" b="17117"/>
          <a:stretch/>
        </p:blipFill>
        <p:spPr>
          <a:xfrm>
            <a:off x="2997519" y="974969"/>
            <a:ext cx="1614093" cy="1815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37" y="974969"/>
            <a:ext cx="1193627" cy="1524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725"/>
            <a:ext cx="9144000" cy="731276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G. Severin, Bormio 56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5"/>
            <a:ext cx="9143999" cy="725425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G. Severin, August 2017 NUCL-ACS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82001" y="6371254"/>
            <a:ext cx="762000" cy="3646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44000" cy="725425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G. Severin, August 2017 NUCL-ACS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44000" cy="725425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G. Severin, August 2017 NUCL-ACS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44000" cy="725425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G. Severin, August 2017 NUCL-ACS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285"/>
            <a:ext cx="9144000" cy="731715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G. Severin, Bormio 56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G. Severin, August 2017 NUCL-ACS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/>
          <a:lstStyle/>
          <a:p>
            <a:fld id="{AEE9F4E0-8301-4EF7-9A43-2913E1DA67C6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G. Severin, Bormio 56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76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G. Severin, Bormio 56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4008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Gregory Severin</a:t>
            </a:r>
          </a:p>
          <a:p>
            <a:r>
              <a:rPr lang="en-US" dirty="0" smtClean="0"/>
              <a:t>Bormio 56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for Harvested Isotopes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82000" y="6356350"/>
            <a:ext cx="7620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80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Delayed-Positron Lanthanides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4098" name="Picture 2" descr="https://www.frontiersin.org/files/Articles/252261/fmed-04-00098-HTML/image_m/fmed-04-00098-g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73" y="914400"/>
            <a:ext cx="2919428" cy="555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frontiersin.org/files/Articles/252261/fmed-04-00098-HTML/image_m/fmed-04-00098-g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5343525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53000" y="6538764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Severin et al, Frontiers in Medicine 4, 2017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916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152</a:t>
            </a:r>
            <a:r>
              <a:rPr lang="en-US" dirty="0" smtClean="0"/>
              <a:t>Tb, CERN to Hospital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1" y="1295400"/>
            <a:ext cx="7612380" cy="2819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5811" y="4639283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DOI: 10.1039/C7DT01936J </a:t>
            </a:r>
            <a:r>
              <a:rPr lang="en-US" sz="1200" dirty="0" smtClean="0"/>
              <a:t>Dalton </a:t>
            </a:r>
            <a:r>
              <a:rPr lang="en-US" sz="1200" dirty="0"/>
              <a:t>Trans., 2017, Advance Article</a:t>
            </a:r>
          </a:p>
          <a:p>
            <a:r>
              <a:rPr lang="en-US" sz="1200" dirty="0"/>
              <a:t>Clinical evaluation of the </a:t>
            </a:r>
            <a:r>
              <a:rPr lang="en-US" sz="1200" dirty="0" err="1"/>
              <a:t>radiolanthanide</a:t>
            </a:r>
            <a:r>
              <a:rPr lang="en-US" sz="1200" dirty="0"/>
              <a:t> terbium-152: first-in-human PET/CT with </a:t>
            </a:r>
            <a:r>
              <a:rPr lang="en-US" sz="1200" dirty="0" smtClean="0"/>
              <a:t>152Tb-DOTATOC. </a:t>
            </a:r>
            <a:r>
              <a:rPr lang="en-US" sz="1200" b="1" i="1" dirty="0" smtClean="0"/>
              <a:t>Baum, </a:t>
            </a:r>
            <a:r>
              <a:rPr lang="en-US" sz="1200" b="1" i="1" dirty="0"/>
              <a:t>Müller et al</a:t>
            </a:r>
          </a:p>
        </p:txBody>
      </p:sp>
    </p:spTree>
    <p:extLst>
      <p:ext uri="{BB962C8B-B14F-4D97-AF65-F5344CB8AC3E}">
        <p14:creationId xmlns:p14="http://schemas.microsoft.com/office/powerpoint/2010/main" val="70345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MEDICIS’ LIST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161" y="1066800"/>
            <a:ext cx="8545678" cy="502761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1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MEDICIS LIST pt. II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96" y="685800"/>
            <a:ext cx="8991600" cy="472025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200" y="54864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just the Medical Isotopes!</a:t>
            </a:r>
          </a:p>
          <a:p>
            <a:pPr algn="ctr"/>
            <a:r>
              <a:rPr lang="en-US" dirty="0" smtClean="0"/>
              <a:t>And, this is “just” spallation!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19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158383"/>
            <a:ext cx="8992810" cy="5027414"/>
          </a:xfrm>
        </p:spPr>
        <p:txBody>
          <a:bodyPr/>
          <a:lstStyle/>
          <a:p>
            <a:r>
              <a:rPr lang="en-US" sz="1400" dirty="0" smtClean="0"/>
              <a:t>A Heavy Ion Fragmentation Facility</a:t>
            </a:r>
          </a:p>
          <a:p>
            <a:r>
              <a:rPr lang="en-US" sz="1400" dirty="0" smtClean="0"/>
              <a:t>“Isotope Factory”</a:t>
            </a:r>
          </a:p>
          <a:p>
            <a:r>
              <a:rPr lang="en-US" sz="1400" dirty="0" smtClean="0"/>
              <a:t>Designed to produce 80% of all predicted isotopes</a:t>
            </a:r>
          </a:p>
          <a:p>
            <a:r>
              <a:rPr lang="en-US" sz="1400" dirty="0" smtClean="0"/>
              <a:t>Exploration near the drip line</a:t>
            </a:r>
          </a:p>
          <a:p>
            <a:r>
              <a:rPr lang="en-US" sz="1400" dirty="0" smtClean="0"/>
              <a:t>(but most production is near stability), (and most of the production isn’t in the target)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14</a:t>
            </a:fld>
            <a:endParaRPr lang="en-US"/>
          </a:p>
        </p:txBody>
      </p:sp>
      <p:pic>
        <p:nvPicPr>
          <p:cNvPr id="5122" name="Picture 2" descr="Image result for frib isotop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0658"/>
            <a:ext cx="61722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43600" y="4724400"/>
            <a:ext cx="1676400" cy="433983"/>
          </a:xfrm>
          <a:prstGeom prst="rect">
            <a:avLst/>
          </a:prstGeom>
          <a:noFill/>
          <a:ln w="38100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0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7785">
            <a:off x="5443621" y="3270713"/>
            <a:ext cx="1097280" cy="1097280"/>
          </a:xfrm>
          <a:prstGeom prst="rect">
            <a:avLst/>
          </a:prstGeom>
          <a:solidFill>
            <a:srgbClr val="3DBBF3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442379" y="3962401"/>
            <a:ext cx="126270" cy="404466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0188" y="1100863"/>
            <a:ext cx="7377466" cy="190967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FRIB (or similar facility)</a:t>
            </a:r>
          </a:p>
          <a:p>
            <a:r>
              <a:rPr lang="en-US" dirty="0" smtClean="0"/>
              <a:t>heavy-ion accelerator makes a “primary beam”</a:t>
            </a:r>
          </a:p>
          <a:p>
            <a:pPr lvl="1"/>
            <a:r>
              <a:rPr lang="en-US" dirty="0" smtClean="0"/>
              <a:t> e.g. </a:t>
            </a:r>
            <a:r>
              <a:rPr lang="en-US" baseline="30000" dirty="0" smtClean="0"/>
              <a:t>48</a:t>
            </a:r>
            <a:r>
              <a:rPr lang="en-US" dirty="0" smtClean="0"/>
              <a:t>Ca</a:t>
            </a:r>
            <a:r>
              <a:rPr lang="en-US" baseline="30000" dirty="0" smtClean="0"/>
              <a:t>20+</a:t>
            </a:r>
            <a:r>
              <a:rPr lang="en-US" dirty="0"/>
              <a:t> 2</a:t>
            </a:r>
            <a:r>
              <a:rPr lang="en-US" dirty="0" smtClean="0"/>
              <a:t>40 MeV/u ~35 </a:t>
            </a:r>
            <a:r>
              <a:rPr lang="en-US" dirty="0" err="1" smtClean="0"/>
              <a:t>puA</a:t>
            </a:r>
            <a:r>
              <a:rPr lang="en-US" dirty="0" smtClean="0"/>
              <a:t> (</a:t>
            </a:r>
            <a:r>
              <a:rPr lang="en-US" dirty="0"/>
              <a:t>2</a:t>
            </a:r>
            <a:r>
              <a:rPr lang="en-US" dirty="0" smtClean="0"/>
              <a:t> x10</a:t>
            </a:r>
            <a:r>
              <a:rPr lang="en-US" baseline="30000" dirty="0" smtClean="0"/>
              <a:t>14</a:t>
            </a:r>
            <a:r>
              <a:rPr lang="en-US" dirty="0" smtClean="0"/>
              <a:t> particles per second)</a:t>
            </a:r>
          </a:p>
          <a:p>
            <a:r>
              <a:rPr lang="en-US" dirty="0" smtClean="0"/>
              <a:t>Primary beam hits a thin target (</a:t>
            </a:r>
            <a:r>
              <a:rPr lang="en-US" dirty="0" err="1" smtClean="0"/>
              <a:t>e.g.C</a:t>
            </a:r>
            <a:r>
              <a:rPr lang="en-US" dirty="0" smtClean="0"/>
              <a:t>) and fragments</a:t>
            </a:r>
          </a:p>
          <a:p>
            <a:pPr lvl="1"/>
            <a:r>
              <a:rPr lang="en-US" dirty="0" smtClean="0"/>
              <a:t>Reaction produces almost any nucleus with mass &lt;50 and Z&lt;</a:t>
            </a:r>
            <a:r>
              <a:rPr lang="en-US" dirty="0" err="1" smtClean="0"/>
              <a:t>Ti</a:t>
            </a:r>
            <a:endParaRPr lang="en-US" dirty="0" smtClean="0"/>
          </a:p>
          <a:p>
            <a:pPr lvl="2"/>
            <a:r>
              <a:rPr lang="en-US" dirty="0" smtClean="0"/>
              <a:t>Probabilities for conversion are ~10</a:t>
            </a:r>
            <a:r>
              <a:rPr lang="en-US" baseline="30000" dirty="0" smtClean="0"/>
              <a:t>-3</a:t>
            </a:r>
            <a:r>
              <a:rPr lang="en-US" dirty="0" smtClean="0"/>
              <a:t> for masses near A = A</a:t>
            </a:r>
            <a:r>
              <a:rPr lang="en-US" baseline="-25000" dirty="0" smtClean="0"/>
              <a:t>0</a:t>
            </a:r>
            <a:r>
              <a:rPr lang="en-US" dirty="0" smtClean="0"/>
              <a:t>, ~10</a:t>
            </a:r>
            <a:r>
              <a:rPr lang="en-US" baseline="30000" dirty="0" smtClean="0"/>
              <a:t>-6</a:t>
            </a:r>
            <a:r>
              <a:rPr lang="en-US" dirty="0" smtClean="0"/>
              <a:t> for masses below A=35</a:t>
            </a:r>
            <a:endParaRPr lang="en-US" dirty="0"/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90% of the primary beam does not react!</a:t>
            </a:r>
          </a:p>
          <a:p>
            <a:pPr algn="just"/>
            <a:r>
              <a:rPr lang="en-US" dirty="0" smtClean="0"/>
              <a:t>Fragments are still moving, and a “secondary beam” is purified based on charge-to-mass</a:t>
            </a:r>
          </a:p>
          <a:p>
            <a:pPr lvl="2"/>
            <a:r>
              <a:rPr lang="en-US" dirty="0" smtClean="0"/>
              <a:t>Unreacted primary beam is directed to a “beam blocker” where many more nuclear reactions occur. 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Isotope Production “in flight” (and not)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Severin, August 2017 NUCL-ACS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8" name="Down Arrow 7"/>
          <p:cNvSpPr/>
          <p:nvPr/>
        </p:nvSpPr>
        <p:spPr>
          <a:xfrm rot="15828154">
            <a:off x="5348624" y="3468581"/>
            <a:ext cx="363307" cy="702478"/>
          </a:xfrm>
          <a:prstGeom prst="downArrow">
            <a:avLst>
              <a:gd name="adj1" fmla="val 62013"/>
              <a:gd name="adj2" fmla="val 64282"/>
            </a:avLst>
          </a:prstGeom>
          <a:solidFill>
            <a:srgbClr val="CC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lock Arc 8"/>
          <p:cNvSpPr>
            <a:spLocks noChangeAspect="1"/>
          </p:cNvSpPr>
          <p:nvPr/>
        </p:nvSpPr>
        <p:spPr>
          <a:xfrm rot="21381171">
            <a:off x="1366615" y="3416889"/>
            <a:ext cx="7611356" cy="7589520"/>
          </a:xfrm>
          <a:prstGeom prst="blockArc">
            <a:avLst>
              <a:gd name="adj1" fmla="val 13683446"/>
              <a:gd name="adj2" fmla="val 16404604"/>
              <a:gd name="adj3" fmla="val 20744"/>
            </a:avLst>
          </a:prstGeom>
          <a:solidFill>
            <a:schemeClr val="bg2"/>
          </a:solidFill>
          <a:ln cap="sq">
            <a:solidFill>
              <a:schemeClr val="bg2">
                <a:lumMod val="9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lock Arc 9"/>
          <p:cNvSpPr>
            <a:spLocks noChangeAspect="1"/>
          </p:cNvSpPr>
          <p:nvPr/>
        </p:nvSpPr>
        <p:spPr>
          <a:xfrm rot="21381171">
            <a:off x="1681736" y="3732015"/>
            <a:ext cx="7611356" cy="7589520"/>
          </a:xfrm>
          <a:prstGeom prst="blockArc">
            <a:avLst>
              <a:gd name="adj1" fmla="val 13675910"/>
              <a:gd name="adj2" fmla="val 16124483"/>
              <a:gd name="adj3" fmla="val 2971"/>
            </a:avLst>
          </a:prstGeom>
          <a:solidFill>
            <a:srgbClr val="CC00CC"/>
          </a:solidFill>
          <a:ln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lock Arc 10"/>
          <p:cNvSpPr>
            <a:spLocks noChangeAspect="1"/>
          </p:cNvSpPr>
          <p:nvPr/>
        </p:nvSpPr>
        <p:spPr>
          <a:xfrm rot="21381171">
            <a:off x="1936024" y="4019548"/>
            <a:ext cx="5960701" cy="5943600"/>
          </a:xfrm>
          <a:prstGeom prst="blockArc">
            <a:avLst>
              <a:gd name="adj1" fmla="val 13683446"/>
              <a:gd name="adj2" fmla="val 16641014"/>
              <a:gd name="adj3" fmla="val 1128"/>
            </a:avLst>
          </a:prstGeom>
          <a:solidFill>
            <a:srgbClr val="0024FF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lock Arc 11"/>
          <p:cNvSpPr>
            <a:spLocks noChangeAspect="1"/>
          </p:cNvSpPr>
          <p:nvPr/>
        </p:nvSpPr>
        <p:spPr>
          <a:xfrm rot="21381171">
            <a:off x="2066107" y="4149313"/>
            <a:ext cx="5227077" cy="5212080"/>
          </a:xfrm>
          <a:prstGeom prst="blockArc">
            <a:avLst>
              <a:gd name="adj1" fmla="val 13683446"/>
              <a:gd name="adj2" fmla="val 17004952"/>
              <a:gd name="adj3" fmla="val 1133"/>
            </a:avLst>
          </a:prstGeom>
          <a:solidFill>
            <a:srgbClr val="00FFF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>
            <a:spLocks noChangeAspect="1"/>
          </p:cNvSpPr>
          <p:nvPr/>
        </p:nvSpPr>
        <p:spPr>
          <a:xfrm rot="21381171">
            <a:off x="2212769" y="4241271"/>
            <a:ext cx="4585156" cy="4572000"/>
          </a:xfrm>
          <a:prstGeom prst="blockArc">
            <a:avLst>
              <a:gd name="adj1" fmla="val 13683446"/>
              <a:gd name="adj2" fmla="val 17430166"/>
              <a:gd name="adj3" fmla="val 1052"/>
            </a:avLst>
          </a:prstGeom>
          <a:solidFill>
            <a:srgbClr val="3CF10E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>
            <a:spLocks noChangeAspect="1"/>
          </p:cNvSpPr>
          <p:nvPr/>
        </p:nvSpPr>
        <p:spPr>
          <a:xfrm rot="21381171">
            <a:off x="2254381" y="4355742"/>
            <a:ext cx="4126641" cy="4114800"/>
          </a:xfrm>
          <a:prstGeom prst="blockArc">
            <a:avLst>
              <a:gd name="adj1" fmla="val 13683446"/>
              <a:gd name="adj2" fmla="val 17843945"/>
              <a:gd name="adj3" fmla="val 1015"/>
            </a:avLst>
          </a:prstGeom>
          <a:solidFill>
            <a:srgbClr val="FFFF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Block Arc 14"/>
          <p:cNvSpPr>
            <a:spLocks noChangeAspect="1"/>
          </p:cNvSpPr>
          <p:nvPr/>
        </p:nvSpPr>
        <p:spPr>
          <a:xfrm rot="21381171">
            <a:off x="2343187" y="4449709"/>
            <a:ext cx="3668126" cy="3657600"/>
          </a:xfrm>
          <a:prstGeom prst="blockArc">
            <a:avLst>
              <a:gd name="adj1" fmla="val 13683446"/>
              <a:gd name="adj2" fmla="val 18247652"/>
              <a:gd name="adj3" fmla="val 1351"/>
            </a:avLst>
          </a:prstGeom>
          <a:solidFill>
            <a:srgbClr val="FF9C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Block Arc 15"/>
          <p:cNvSpPr>
            <a:spLocks noChangeAspect="1"/>
          </p:cNvSpPr>
          <p:nvPr/>
        </p:nvSpPr>
        <p:spPr>
          <a:xfrm rot="21381171">
            <a:off x="2434377" y="4539677"/>
            <a:ext cx="3301314" cy="3291840"/>
          </a:xfrm>
          <a:prstGeom prst="blockArc">
            <a:avLst>
              <a:gd name="adj1" fmla="val 13683446"/>
              <a:gd name="adj2" fmla="val 18760793"/>
              <a:gd name="adj3" fmla="val 947"/>
            </a:avLst>
          </a:prstGeom>
          <a:solidFill>
            <a:srgbClr val="FF00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840000">
            <a:off x="5108989" y="4484926"/>
            <a:ext cx="1280160" cy="45719"/>
          </a:xfrm>
          <a:prstGeom prst="rect">
            <a:avLst/>
          </a:prstGeom>
          <a:solidFill>
            <a:srgbClr val="3CF1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200000">
            <a:off x="5081915" y="4580002"/>
            <a:ext cx="418012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701171">
            <a:off x="5032115" y="4800997"/>
            <a:ext cx="495586" cy="45719"/>
          </a:xfrm>
          <a:prstGeom prst="rect">
            <a:avLst/>
          </a:pr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2201376">
            <a:off x="5046425" y="5023318"/>
            <a:ext cx="452673" cy="288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29635" y="4660312"/>
            <a:ext cx="158449" cy="1048289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452120">
            <a:off x="5101385" y="4207040"/>
            <a:ext cx="325941" cy="56673"/>
          </a:xfrm>
          <a:prstGeom prst="rect">
            <a:avLst/>
          </a:prstGeom>
          <a:solidFill>
            <a:srgbClr val="00F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21336173">
            <a:off x="5121752" y="3756035"/>
            <a:ext cx="109893" cy="204264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Diagonal Stripe 23"/>
          <p:cNvSpPr>
            <a:spLocks/>
          </p:cNvSpPr>
          <p:nvPr/>
        </p:nvSpPr>
        <p:spPr>
          <a:xfrm rot="16292649">
            <a:off x="2214319" y="4937287"/>
            <a:ext cx="640809" cy="647038"/>
          </a:xfrm>
          <a:prstGeom prst="diagStripe">
            <a:avLst>
              <a:gd name="adj" fmla="val 778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own Arrow 24"/>
          <p:cNvSpPr>
            <a:spLocks/>
          </p:cNvSpPr>
          <p:nvPr/>
        </p:nvSpPr>
        <p:spPr>
          <a:xfrm rot="13577849">
            <a:off x="1849939" y="5087435"/>
            <a:ext cx="499289" cy="1164838"/>
          </a:xfrm>
          <a:prstGeom prst="downArrow">
            <a:avLst>
              <a:gd name="adj1" fmla="val 50000"/>
              <a:gd name="adj2" fmla="val 64282"/>
            </a:avLst>
          </a:prstGeom>
          <a:solidFill>
            <a:srgbClr val="CC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178763" y="2966615"/>
            <a:ext cx="1657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Dump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8960000">
            <a:off x="1295400" y="5547012"/>
            <a:ext cx="1538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Beam</a:t>
            </a:r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755623">
            <a:off x="5587032" y="4375591"/>
            <a:ext cx="975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econdary beam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0863800">
            <a:off x="3712642" y="3875556"/>
            <a:ext cx="15381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unused primary 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eam</a:t>
            </a:r>
            <a:endParaRPr lang="en-US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rapezoid 30"/>
          <p:cNvSpPr>
            <a:spLocks/>
          </p:cNvSpPr>
          <p:nvPr/>
        </p:nvSpPr>
        <p:spPr>
          <a:xfrm rot="2717607">
            <a:off x="2582697" y="4841804"/>
            <a:ext cx="273393" cy="485308"/>
          </a:xfrm>
          <a:prstGeom prst="trapezoid">
            <a:avLst>
              <a:gd name="adj" fmla="val 5122"/>
            </a:avLst>
          </a:prstGeom>
          <a:gradFill>
            <a:gsLst>
              <a:gs pos="0">
                <a:srgbClr val="CC00CC">
                  <a:alpha val="70000"/>
                </a:srgbClr>
              </a:gs>
              <a:gs pos="61000">
                <a:srgbClr val="FFCCFF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apezoid 31"/>
          <p:cNvSpPr>
            <a:spLocks/>
          </p:cNvSpPr>
          <p:nvPr/>
        </p:nvSpPr>
        <p:spPr>
          <a:xfrm rot="16200000">
            <a:off x="5601857" y="3378304"/>
            <a:ext cx="878953" cy="846630"/>
          </a:xfrm>
          <a:prstGeom prst="trapezoid">
            <a:avLst>
              <a:gd name="adj" fmla="val 37186"/>
            </a:avLst>
          </a:prstGeom>
          <a:gradFill>
            <a:gsLst>
              <a:gs pos="0">
                <a:srgbClr val="CC00CC">
                  <a:alpha val="70000"/>
                </a:srgbClr>
              </a:gs>
              <a:gs pos="61000">
                <a:srgbClr val="FFCCFF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240000">
            <a:off x="5099641" y="4037033"/>
            <a:ext cx="323280" cy="66041"/>
          </a:xfrm>
          <a:prstGeom prst="rect">
            <a:avLst/>
          </a:prstGeom>
          <a:solidFill>
            <a:srgbClr val="002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938078" y="4553437"/>
            <a:ext cx="716756" cy="180975"/>
          </a:xfrm>
          <a:prstGeom prst="straightConnector1">
            <a:avLst/>
          </a:prstGeom>
          <a:ln w="44450">
            <a:solidFill>
              <a:srgbClr val="3CF1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75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5" grpId="0" animBg="1"/>
      <p:bldP spid="2" grpId="0" build="p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8" grpId="0"/>
      <p:bldP spid="29" grpId="0"/>
      <p:bldP spid="30" grpId="0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FRIB </a:t>
            </a:r>
            <a:r>
              <a:rPr lang="en-US" dirty="0" err="1" smtClean="0"/>
              <a:t>beamdump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Severin, August 2017 NUCL-ACS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4" y="990600"/>
            <a:ext cx="8915739" cy="4008487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713427">
            <a:off x="7348664" y="3683420"/>
            <a:ext cx="1826758" cy="101608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Primary Beam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434" y="4724400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 example @400kW  (2x10</a:t>
            </a:r>
            <a:r>
              <a:rPr lang="en-US" baseline="30000" dirty="0" smtClean="0"/>
              <a:t>14</a:t>
            </a:r>
            <a:r>
              <a:rPr lang="en-US" dirty="0" smtClean="0"/>
              <a:t> </a:t>
            </a:r>
            <a:r>
              <a:rPr lang="en-US" dirty="0" err="1" smtClean="0"/>
              <a:t>pps</a:t>
            </a:r>
            <a:r>
              <a:rPr lang="en-US" dirty="0" smtClean="0"/>
              <a:t>)</a:t>
            </a:r>
          </a:p>
          <a:p>
            <a:pPr algn="ctr"/>
            <a:r>
              <a:rPr lang="en-US" b="1" baseline="30000" dirty="0" smtClean="0"/>
              <a:t>48</a:t>
            </a:r>
            <a:r>
              <a:rPr lang="en-US" b="1" dirty="0" smtClean="0"/>
              <a:t>Ca </a:t>
            </a: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b="1" baseline="30000" dirty="0" smtClean="0">
                <a:sym typeface="Wingdings" panose="05000000000000000000" pitchFamily="2" charset="2"/>
              </a:rPr>
              <a:t>47</a:t>
            </a:r>
            <a:r>
              <a:rPr lang="en-US" b="1" dirty="0" smtClean="0">
                <a:sym typeface="Wingdings" panose="05000000000000000000" pitchFamily="2" charset="2"/>
              </a:rPr>
              <a:t>Ca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(in-target) as a secondary beam: 8x10</a:t>
            </a:r>
            <a:r>
              <a:rPr lang="en-US" baseline="30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11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pps</a:t>
            </a:r>
            <a:endParaRPr lang="en-US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				in-</a:t>
            </a:r>
            <a:r>
              <a:rPr lang="en-US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beamdump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: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 1x10</a:t>
            </a:r>
            <a:r>
              <a:rPr lang="en-US" baseline="30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13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pps</a:t>
            </a:r>
            <a:endParaRPr lang="en-US" baseline="3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6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“Harvesting”</a:t>
            </a:r>
            <a:endParaRPr lang="en-US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-187537" y="2522099"/>
            <a:ext cx="9255337" cy="3269101"/>
            <a:chOff x="-187537" y="168964"/>
            <a:chExt cx="12379537" cy="43726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19" t="24730" r="22208" b="9125"/>
            <a:stretch/>
          </p:blipFill>
          <p:spPr>
            <a:xfrm>
              <a:off x="7855972" y="421490"/>
              <a:ext cx="3880028" cy="26845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537" y="168964"/>
              <a:ext cx="7024615" cy="4372607"/>
            </a:xfrm>
            <a:prstGeom prst="rect">
              <a:avLst/>
            </a:prstGeom>
            <a:noFill/>
          </p:spPr>
        </p:pic>
        <p:pic>
          <p:nvPicPr>
            <p:cNvPr id="17" name="Picture 2" descr="\\dtu-storage\gsev\my Documents\140Nd\Drafts\SST2\Summer2015\F2.larg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24" b="41184"/>
            <a:stretch/>
          </p:blipFill>
          <p:spPr bwMode="auto">
            <a:xfrm>
              <a:off x="8390118" y="2474801"/>
              <a:ext cx="1275499" cy="1560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66150"/>
            <a:stretch/>
          </p:blipFill>
          <p:spPr>
            <a:xfrm>
              <a:off x="9795986" y="2474801"/>
              <a:ext cx="1182946" cy="158912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57" r="79402"/>
            <a:stretch/>
          </p:blipFill>
          <p:spPr>
            <a:xfrm>
              <a:off x="10962051" y="2474606"/>
              <a:ext cx="1229949" cy="1561054"/>
            </a:xfrm>
            <a:prstGeom prst="rect">
              <a:avLst/>
            </a:prstGeom>
          </p:spPr>
        </p:pic>
        <p:sp>
          <p:nvSpPr>
            <p:cNvPr id="20" name="Right Arrow 19"/>
            <p:cNvSpPr/>
            <p:nvPr/>
          </p:nvSpPr>
          <p:spPr>
            <a:xfrm>
              <a:off x="6153829" y="882417"/>
              <a:ext cx="1702142" cy="84482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10000"/>
            </a:bodyPr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Harvesting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98355" y="5498068"/>
            <a:ext cx="751224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(We’re just purifying radionuclides using chemistry, instead of magnets)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066800"/>
            <a:ext cx="8041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long half-lives, if you have good chemistry, accessing isotopes is the best option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Higher yields</a:t>
            </a:r>
          </a:p>
          <a:p>
            <a:pPr marL="342900" indent="-342900">
              <a:buAutoNum type="arabicPeriod"/>
            </a:pPr>
            <a:r>
              <a:rPr lang="en-US" dirty="0" smtClean="0"/>
              <a:t>You don’t have to apply for </a:t>
            </a:r>
            <a:r>
              <a:rPr lang="en-US" dirty="0" err="1" smtClean="0"/>
              <a:t>beamtime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Well-suited for applications, since half-lives of interest are generally long (</a:t>
            </a:r>
            <a:r>
              <a:rPr lang="en-US" dirty="0" err="1" smtClean="0"/>
              <a:t>hrs-wks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38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harvest?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Severin, Bormio 56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Content Placeholder 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3" y="1378796"/>
            <a:ext cx="6513852" cy="43513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219326" y="4937971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Ate </a:t>
            </a:r>
            <a:r>
              <a:rPr lang="en-US" dirty="0" err="1" smtClean="0"/>
              <a:t>Visser</a:t>
            </a:r>
            <a:r>
              <a:rPr lang="en-US" dirty="0" smtClean="0"/>
              <a:t> &amp; Nick </a:t>
            </a:r>
            <a:r>
              <a:rPr lang="en-US" dirty="0" err="1" smtClean="0"/>
              <a:t>Scielzo</a:t>
            </a:r>
            <a:r>
              <a:rPr lang="en-US" dirty="0" smtClean="0"/>
              <a:t>, LLNL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29175" y="5267325"/>
            <a:ext cx="1897380" cy="307777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Harvesting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98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86200" y="2514600"/>
            <a:ext cx="1752600" cy="30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Strip Phase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Left Arrow 9"/>
          <p:cNvSpPr/>
          <p:nvPr/>
        </p:nvSpPr>
        <p:spPr>
          <a:xfrm rot="16200000">
            <a:off x="3505200" y="1621632"/>
            <a:ext cx="2514600" cy="1524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1495130"/>
          </a:xfrm>
        </p:spPr>
        <p:txBody>
          <a:bodyPr/>
          <a:lstStyle/>
          <a:p>
            <a:r>
              <a:rPr lang="en-US" dirty="0" smtClean="0"/>
              <a:t>Membrane contactors</a:t>
            </a:r>
          </a:p>
          <a:p>
            <a:r>
              <a:rPr lang="en-US" dirty="0" smtClean="0"/>
              <a:t>Hollow Fiber Supported Liquid Membranes (HFSLM)</a:t>
            </a:r>
          </a:p>
          <a:p>
            <a:r>
              <a:rPr lang="en-US" dirty="0" smtClean="0"/>
              <a:t>Metal-Organic-Frameworks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Harvesting technology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Severin, Bormio 56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" y="2514600"/>
            <a:ext cx="1752600" cy="304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Feed Phase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2010" y="2514600"/>
            <a:ext cx="1524000" cy="304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Hydrophobic Porous Membrane</a:t>
            </a:r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 rot="5400000">
            <a:off x="266700" y="4800600"/>
            <a:ext cx="2514600" cy="1524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Punched Tape 10"/>
          <p:cNvSpPr/>
          <p:nvPr/>
        </p:nvSpPr>
        <p:spPr>
          <a:xfrm>
            <a:off x="2339862" y="2590800"/>
            <a:ext cx="1546338" cy="152400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unched Tape 11"/>
          <p:cNvSpPr/>
          <p:nvPr/>
        </p:nvSpPr>
        <p:spPr>
          <a:xfrm rot="10550756">
            <a:off x="2343380" y="4609357"/>
            <a:ext cx="1524000" cy="152400"/>
          </a:xfrm>
          <a:prstGeom prst="flowChartPunchedTap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unched Tape 12"/>
          <p:cNvSpPr/>
          <p:nvPr/>
        </p:nvSpPr>
        <p:spPr>
          <a:xfrm>
            <a:off x="2339862" y="2743200"/>
            <a:ext cx="1565049" cy="609600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unched Tape 13"/>
          <p:cNvSpPr/>
          <p:nvPr/>
        </p:nvSpPr>
        <p:spPr>
          <a:xfrm>
            <a:off x="2366837" y="4881753"/>
            <a:ext cx="1524000" cy="152400"/>
          </a:xfrm>
          <a:prstGeom prst="flowChartPunchedTap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1504950" y="2838450"/>
            <a:ext cx="558116" cy="514350"/>
          </a:xfrm>
          <a:prstGeom prst="decagon">
            <a:avLst/>
          </a:prstGeom>
          <a:solidFill>
            <a:srgbClr val="CC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Ca</a:t>
            </a:r>
            <a:r>
              <a:rPr lang="en-US" sz="900" baseline="30000" dirty="0" smtClean="0"/>
              <a:t>2+</a:t>
            </a:r>
            <a:endParaRPr lang="en-US" sz="900" baseline="30000" dirty="0"/>
          </a:p>
        </p:txBody>
      </p:sp>
      <p:sp>
        <p:nvSpPr>
          <p:cNvPr id="16" name="TextBox 15"/>
          <p:cNvSpPr txBox="1"/>
          <p:nvPr/>
        </p:nvSpPr>
        <p:spPr>
          <a:xfrm rot="21006266">
            <a:off x="2543112" y="2732680"/>
            <a:ext cx="1225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Ionophore+solvent</a:t>
            </a:r>
            <a:endParaRPr lang="en-US" dirty="0"/>
          </a:p>
        </p:txBody>
      </p:sp>
      <p:sp>
        <p:nvSpPr>
          <p:cNvPr id="17" name="Flowchart: Punched Tape 16"/>
          <p:cNvSpPr/>
          <p:nvPr/>
        </p:nvSpPr>
        <p:spPr>
          <a:xfrm>
            <a:off x="2362200" y="4495800"/>
            <a:ext cx="1565049" cy="609600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21006266">
            <a:off x="2538363" y="4443871"/>
            <a:ext cx="1225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Ionophore+solvent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3844471" y="4637638"/>
            <a:ext cx="533400" cy="47535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</a:t>
            </a:r>
            <a:r>
              <a:rPr lang="en-US" sz="1200" baseline="30000" dirty="0" smtClean="0"/>
              <a:t>+</a:t>
            </a:r>
            <a:endParaRPr lang="en-US" sz="1200" baseline="30000" dirty="0"/>
          </a:p>
        </p:txBody>
      </p:sp>
      <p:sp>
        <p:nvSpPr>
          <p:cNvPr id="20" name="Oval 19"/>
          <p:cNvSpPr/>
          <p:nvPr/>
        </p:nvSpPr>
        <p:spPr>
          <a:xfrm>
            <a:off x="4343400" y="4934848"/>
            <a:ext cx="533400" cy="47535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</a:t>
            </a:r>
            <a:r>
              <a:rPr lang="en-US" sz="1200" baseline="30000" dirty="0" smtClean="0"/>
              <a:t>+</a:t>
            </a:r>
            <a:endParaRPr lang="en-US" sz="1200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5598420" y="2838450"/>
            <a:ext cx="34687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Driving forces:</a:t>
            </a:r>
          </a:p>
          <a:p>
            <a:endParaRPr lang="en-US" dirty="0" smtClean="0"/>
          </a:p>
          <a:p>
            <a:r>
              <a:rPr lang="en-US" dirty="0" smtClean="0"/>
              <a:t>Ions = acid concentration gradient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Gases = pressure gradient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024966" y="5648325"/>
            <a:ext cx="3043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HFSLM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927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00023 L 0.03299 -0.00023 C 0.05608 -0.0162 0.04687 -0.01273 0.05903 -0.0169 C 0.06319 -0.01644 0.06736 -0.0169 0.07153 -0.01551 C 0.07257 -0.01505 0.07292 -0.01273 0.07361 -0.01134 C 0.07396 -0.00995 0.0743 -0.00857 0.07465 -0.00718 C 0.075 -0.00486 0.07465 -0.00208 0.07569 -0.00023 C 0.07621 0.00116 0.07778 0.00069 0.07882 0.00116 C 0.0816 0.00069 0.08437 0.00092 0.08715 -0.00023 C 0.08906 -0.00093 0.09045 -0.00301 0.09236 -0.0044 C 0.09358 -0.00533 0.09496 -0.00625 0.09653 -0.00718 C 0.09774 -0.00764 0.0993 -0.00787 0.10069 -0.00857 C 0.10174 -0.0088 0.10278 -0.00949 0.10382 -0.00995 C 0.10972 -0.00903 0.11562 -0.00857 0.12153 -0.00718 C 0.12274 -0.00671 0.12344 -0.00486 0.12465 -0.0044 C 0.12621 -0.00347 0.12812 -0.00347 0.12986 -0.00301 C 0.1309 -0.00347 0.13194 -0.0037 0.13299 -0.0044 C 0.13542 -0.00556 0.13767 -0.00741 0.14028 -0.00857 C 0.14184 -0.00926 0.14358 -0.00972 0.14549 -0.00995 C 0.15434 -0.01065 0.16354 -0.01088 0.17257 -0.01134 C 0.17812 -0.0169 0.17917 -0.01829 0.18715 -0.02384 C 0.19149 -0.02685 0.19583 -0.03009 0.20069 -0.03218 C 0.20364 -0.03333 0.20694 -0.0331 0.21007 -0.03357 C 0.22066 -0.03241 0.22378 -0.03681 0.22882 -0.02801 C 0.22986 -0.0257 0.2309 -0.02338 0.23194 -0.02107 C 0.23229 -0.01829 0.23229 -0.01528 0.23299 -0.01273 C 0.23333 -0.01065 0.23437 -0.00903 0.23507 -0.00718 C 0.23576 -0.00394 0.23646 -0.0007 0.23715 0.00255 C 0.23993 0.00208 0.24271 0.00208 0.24549 0.00116 C 0.24757 0.00069 0.24948 -0.00139 0.25174 -0.00162 C 0.25451 -0.00185 0.25729 -0.0007 0.26007 -0.00023 C 0.26076 0.00208 0.26163 0.0044 0.26215 0.00671 C 0.26267 0.00949 0.26267 0.0125 0.26319 0.01505 C 0.26389 0.0206 0.26389 0.02176 0.26528 0.02616 C 0.26701 0.03264 0.26614 0.0331 0.27049 0.03588 C 0.27066 0.03611 0.27118 0.03588 0.27153 0.03588 L 0.28611 0.08611 " pathEditMode="relative" ptsTypes="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86 -0.00116 L -0.02986 -0.00116 L -0.0592 -0.00394 C -0.06284 -0.0044 -0.06684 -0.00602 -0.07066 -0.00671 C -0.07309 -0.00741 -0.07552 -0.00764 -0.07795 -0.0081 C -0.08177 -0.00764 -0.08576 -0.0088 -0.08941 -0.00671 C -0.09253 -0.00486 -0.0934 0.00116 -0.0967 0.00301 L -0.10712 0.00856 C -0.11128 0.00764 -0.11562 0.00741 -0.11962 0.00579 C -0.121 0.00509 -0.12187 0.00324 -0.12274 0.00162 C -0.12361 -0.00046 -0.12517 -0.00694 -0.12587 -0.00949 C -0.13038 -0.0088 -0.13472 -0.00694 -0.13941 -0.00949 C -0.1408 -0.01042 -0.14132 -0.01273 -0.14253 -0.01366 C -0.1434 -0.01458 -0.14462 -0.01458 -0.14566 -0.01505 C -0.14705 -0.01412 -0.14843 -0.01343 -0.14982 -0.01227 C -0.15121 -0.01111 -0.15243 -0.00926 -0.15399 -0.0081 C -0.15659 -0.00625 -0.16389 -0.00579 -0.16545 -0.00532 C -0.17343 -0.00625 -0.18142 -0.00718 -0.18941 -0.0081 C -0.19114 -0.00857 -0.19288 -0.00949 -0.19462 -0.00949 C -0.19774 -0.00949 -0.20087 -0.00857 -0.20399 -0.0081 C -0.20712 -0.00857 -0.21024 -0.00857 -0.21337 -0.00949 C -0.21527 -0.01019 -0.2184 -0.01505 -0.21962 -0.01644 C -0.22118 -0.02292 -0.22066 -0.01921 -0.22066 -0.02755 L -0.22066 -0.02755 " pathEditMode="relative" ptsTypes="AAAAAAAAAAAAAAAAAAAAAA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6.66667E-6 L -3.46945E-18 -6.66667E-6 C -0.01233 -0.03288 -0.00157 -0.00649 -0.00938 -0.02223 C -0.01059 -0.02454 -0.01129 -0.02732 -0.0125 -0.02917 C -0.01337 -0.03056 -0.01476 -0.03103 -0.01563 -0.03195 C -0.01719 -0.03334 -0.01841 -0.03519 -0.01979 -0.03612 C -0.02066 -0.03681 -0.02882 -0.0389 -0.02917 -0.0389 C -0.03611 -0.03982 -0.04306 -0.03982 -0.05 -0.04028 C -0.05243 -0.04214 -0.05521 -0.04376 -0.05729 -0.04584 C -0.05834 -0.047 -0.05851 -0.04885 -0.05938 -0.05001 C -0.06111 -0.05232 -0.06285 -0.05394 -0.06459 -0.05556 C -0.06806 -0.0588 -0.07223 -0.05996 -0.07604 -0.06112 C -0.08229 -0.06065 -0.08872 -0.06089 -0.09479 -0.05973 C -0.09636 -0.0595 -0.09775 -0.05811 -0.09896 -0.05695 C -0.10539 -0.05163 -0.11025 -0.047 -0.11563 -0.04028 C -0.11684 -0.03913 -0.11754 -0.03728 -0.11875 -0.03612 C -0.11979 -0.03542 -0.12084 -0.03519 -0.12188 -0.03473 C -0.13091 -0.03149 -0.13212 -0.03311 -0.14584 -0.03195 C -0.14636 -0.03218 -0.1665 -0.0389 -0.17292 -0.04306 C -0.17483 -0.04445 -0.17639 -0.04584 -0.17813 -0.04723 C -0.17917 -0.04908 -0.17969 -0.05232 -0.18125 -0.05278 C -0.19306 -0.05649 -0.18941 -0.05255 -0.19479 -0.04723 C -0.19618 -0.04607 -0.19792 -0.04584 -0.19896 -0.04445 C -0.20209 -0.04121 -0.20452 -0.03704 -0.20729 -0.03334 L -0.21146 -0.02778 L -0.21459 -0.02362 C -0.21511 -0.0257 -0.21667 -0.03542 -0.21771 -0.03612 L -0.22188 -0.03334 C -0.22466 -0.0338 -0.22778 -0.03334 -0.23021 -0.03473 C -0.23403 -0.03704 -0.23403 -0.04491 -0.23438 -0.04862 C -0.23542 -0.04815 -0.23681 -0.04653 -0.2375 -0.04723 C -0.2382 -0.04792 -0.24028 -0.05649 -0.24063 -0.05834 C -0.24115 -0.06899 -0.24184 -0.0963 -0.24271 -0.10834 C -0.24306 -0.11135 -0.24341 -0.1139 -0.24375 -0.11667 C -0.24341 -0.12362 -0.24341 -0.13079 -0.24271 -0.13751 C -0.24271 -0.13959 -0.24202 -0.14121 -0.24167 -0.14306 C -0.24132 -0.14538 -0.24098 -0.14769 -0.24063 -0.15001 C -0.24514 -0.15163 -0.24341 -0.1514 -0.24584 -0.1514 L -0.24271 -0.15001 " pathEditMode="relative" ptsTypes="AAAAAAAAAAAAAAAAAAAAAAAAAAAAAAAAAAAAA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Severin, Bormio 56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 rot="10800000">
            <a:off x="-1981200" y="2362200"/>
            <a:ext cx="15849600" cy="25146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752600" y="3324056"/>
            <a:ext cx="15392400" cy="277194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78185" y="2797319"/>
            <a:ext cx="914400" cy="24605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6096000" y="1000130"/>
            <a:ext cx="1371600" cy="52387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6248400" y="1295400"/>
            <a:ext cx="1371600" cy="38100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6400800" y="1447800"/>
            <a:ext cx="1371600" cy="38100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6934200" y="771530"/>
            <a:ext cx="1371600" cy="75247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2819400" y="609600"/>
            <a:ext cx="1371600" cy="60960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apezoid 15"/>
          <p:cNvSpPr/>
          <p:nvPr/>
        </p:nvSpPr>
        <p:spPr>
          <a:xfrm>
            <a:off x="2743200" y="1905000"/>
            <a:ext cx="152400" cy="533400"/>
          </a:xfrm>
          <a:prstGeom prst="trapezoid">
            <a:avLst/>
          </a:prstGeom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 rot="5612870">
            <a:off x="2442658" y="1156399"/>
            <a:ext cx="762000" cy="801289"/>
          </a:xfrm>
          <a:prstGeom prst="cloud">
            <a:avLst/>
          </a:prstGeom>
          <a:solidFill>
            <a:srgbClr val="00B050"/>
          </a:solidFill>
          <a:ln>
            <a:solidFill>
              <a:srgbClr val="0643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7"/>
          <p:cNvSpPr/>
          <p:nvPr/>
        </p:nvSpPr>
        <p:spPr>
          <a:xfrm>
            <a:off x="1947455" y="2057400"/>
            <a:ext cx="152400" cy="533400"/>
          </a:xfrm>
          <a:prstGeom prst="trapezoid">
            <a:avLst/>
          </a:prstGeom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 rot="5612870">
            <a:off x="1642654" y="1418405"/>
            <a:ext cx="762000" cy="801289"/>
          </a:xfrm>
          <a:prstGeom prst="cloud">
            <a:avLst/>
          </a:prstGeom>
          <a:solidFill>
            <a:srgbClr val="00B050"/>
          </a:solidFill>
          <a:ln>
            <a:solidFill>
              <a:srgbClr val="0643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apezoid 19"/>
          <p:cNvSpPr/>
          <p:nvPr/>
        </p:nvSpPr>
        <p:spPr>
          <a:xfrm>
            <a:off x="7425147" y="2133600"/>
            <a:ext cx="152400" cy="533400"/>
          </a:xfrm>
          <a:prstGeom prst="trapezoid">
            <a:avLst/>
          </a:prstGeom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 rot="5612870">
            <a:off x="7120346" y="1494605"/>
            <a:ext cx="762000" cy="801289"/>
          </a:xfrm>
          <a:prstGeom prst="cloud">
            <a:avLst/>
          </a:prstGeom>
          <a:solidFill>
            <a:srgbClr val="00B050"/>
          </a:solidFill>
          <a:ln>
            <a:solidFill>
              <a:srgbClr val="0643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apezoid 22"/>
          <p:cNvSpPr/>
          <p:nvPr/>
        </p:nvSpPr>
        <p:spPr>
          <a:xfrm rot="10800000">
            <a:off x="3675268" y="2376511"/>
            <a:ext cx="1971921" cy="1052488"/>
          </a:xfrm>
          <a:prstGeom prst="trapezoid">
            <a:avLst>
              <a:gd name="adj" fmla="val 56883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547344" y="1662088"/>
            <a:ext cx="794668" cy="1232977"/>
            <a:chOff x="1981200" y="1600200"/>
            <a:chExt cx="1295400" cy="1828800"/>
          </a:xfrm>
        </p:grpSpPr>
        <p:sp>
          <p:nvSpPr>
            <p:cNvPr id="40" name="Oval 39"/>
            <p:cNvSpPr/>
            <p:nvPr/>
          </p:nvSpPr>
          <p:spPr>
            <a:xfrm>
              <a:off x="2362200" y="1600200"/>
              <a:ext cx="457200" cy="4572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>
              <a:stCxn id="40" idx="4"/>
            </p:cNvCxnSpPr>
            <p:nvPr/>
          </p:nvCxnSpPr>
          <p:spPr>
            <a:xfrm>
              <a:off x="2590800" y="2057400"/>
              <a:ext cx="0" cy="83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2286000" y="2895600"/>
              <a:ext cx="3048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590800" y="2895600"/>
              <a:ext cx="3048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2590800" y="2057400"/>
              <a:ext cx="685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1981200" y="2057400"/>
              <a:ext cx="6096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2471956" y="1722445"/>
              <a:ext cx="76200" cy="762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624356" y="1722445"/>
              <a:ext cx="76200" cy="762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/>
            <p:cNvSpPr/>
            <p:nvPr/>
          </p:nvSpPr>
          <p:spPr>
            <a:xfrm rot="10603640">
              <a:off x="2478517" y="1728635"/>
              <a:ext cx="223598" cy="236263"/>
            </a:xfrm>
            <a:prstGeom prst="arc">
              <a:avLst>
                <a:gd name="adj1" fmla="val 11417498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Arrow Connector 49"/>
          <p:cNvCxnSpPr/>
          <p:nvPr/>
        </p:nvCxnSpPr>
        <p:spPr>
          <a:xfrm flipH="1" flipV="1">
            <a:off x="6108286" y="2634080"/>
            <a:ext cx="969606" cy="12839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248399" y="3918049"/>
            <a:ext cx="213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Experimental Physicist</a:t>
            </a:r>
            <a:endParaRPr lang="en-US" dirty="0"/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3163705" y="2006213"/>
            <a:ext cx="1663198" cy="6700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291213" y="2707374"/>
            <a:ext cx="252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“ground-breaking” accelerator</a:t>
            </a:r>
            <a:endParaRPr lang="en-US" dirty="0"/>
          </a:p>
        </p:txBody>
      </p:sp>
      <p:sp>
        <p:nvSpPr>
          <p:cNvPr id="138" name="Down Arrow 137"/>
          <p:cNvSpPr/>
          <p:nvPr/>
        </p:nvSpPr>
        <p:spPr>
          <a:xfrm>
            <a:off x="4293080" y="2224112"/>
            <a:ext cx="728292" cy="23478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extBox 138"/>
          <p:cNvSpPr txBox="1"/>
          <p:nvPr/>
        </p:nvSpPr>
        <p:spPr>
          <a:xfrm rot="5400000">
            <a:off x="3513880" y="3267920"/>
            <a:ext cx="2333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Depths </a:t>
            </a:r>
            <a:r>
              <a:rPr lang="en-US" dirty="0" smtClean="0"/>
              <a:t>of knowledge</a:t>
            </a:r>
            <a:endParaRPr lang="en-US" dirty="0"/>
          </a:p>
        </p:txBody>
      </p:sp>
      <p:sp>
        <p:nvSpPr>
          <p:cNvPr id="142" name="Trapezoid 141"/>
          <p:cNvSpPr/>
          <p:nvPr/>
        </p:nvSpPr>
        <p:spPr>
          <a:xfrm rot="216176">
            <a:off x="7595443" y="2499614"/>
            <a:ext cx="3035135" cy="419513"/>
          </a:xfrm>
          <a:prstGeom prst="trapezoid">
            <a:avLst>
              <a:gd name="adj" fmla="val 56883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" name="Group 142"/>
          <p:cNvGrpSpPr/>
          <p:nvPr/>
        </p:nvGrpSpPr>
        <p:grpSpPr>
          <a:xfrm>
            <a:off x="10210800" y="1752600"/>
            <a:ext cx="794668" cy="1232977"/>
            <a:chOff x="1981200" y="1600200"/>
            <a:chExt cx="1295400" cy="1828800"/>
          </a:xfrm>
        </p:grpSpPr>
        <p:sp>
          <p:nvSpPr>
            <p:cNvPr id="144" name="Oval 143"/>
            <p:cNvSpPr/>
            <p:nvPr/>
          </p:nvSpPr>
          <p:spPr>
            <a:xfrm>
              <a:off x="2362200" y="1600200"/>
              <a:ext cx="457200" cy="4572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/>
            <p:cNvCxnSpPr>
              <a:stCxn id="144" idx="4"/>
            </p:cNvCxnSpPr>
            <p:nvPr/>
          </p:nvCxnSpPr>
          <p:spPr>
            <a:xfrm>
              <a:off x="2590800" y="2057400"/>
              <a:ext cx="0" cy="83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H="1">
              <a:off x="2286000" y="2895600"/>
              <a:ext cx="3048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2590800" y="2895600"/>
              <a:ext cx="3048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V="1">
              <a:off x="2590800" y="2057400"/>
              <a:ext cx="685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H="1" flipV="1">
              <a:off x="1981200" y="2057400"/>
              <a:ext cx="6096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2471956" y="1722445"/>
              <a:ext cx="76200" cy="762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2624356" y="1722445"/>
              <a:ext cx="76200" cy="762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Arc 151"/>
            <p:cNvSpPr/>
            <p:nvPr/>
          </p:nvSpPr>
          <p:spPr>
            <a:xfrm rot="10603640">
              <a:off x="2478517" y="1728635"/>
              <a:ext cx="223598" cy="236263"/>
            </a:xfrm>
            <a:prstGeom prst="arc">
              <a:avLst>
                <a:gd name="adj1" fmla="val 11417498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9556368" y="1849685"/>
            <a:ext cx="794668" cy="1232977"/>
            <a:chOff x="1981200" y="1600200"/>
            <a:chExt cx="1295400" cy="1828800"/>
          </a:xfrm>
        </p:grpSpPr>
        <p:sp>
          <p:nvSpPr>
            <p:cNvPr id="154" name="Oval 153"/>
            <p:cNvSpPr/>
            <p:nvPr/>
          </p:nvSpPr>
          <p:spPr>
            <a:xfrm>
              <a:off x="2362200" y="1600200"/>
              <a:ext cx="457200" cy="4572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Connector 154"/>
            <p:cNvCxnSpPr>
              <a:stCxn id="154" idx="4"/>
            </p:cNvCxnSpPr>
            <p:nvPr/>
          </p:nvCxnSpPr>
          <p:spPr>
            <a:xfrm>
              <a:off x="2590800" y="2057400"/>
              <a:ext cx="0" cy="83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H="1">
              <a:off x="2286000" y="2895600"/>
              <a:ext cx="3048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2590800" y="2895600"/>
              <a:ext cx="3048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V="1">
              <a:off x="2590800" y="2057400"/>
              <a:ext cx="685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H="1" flipV="1">
              <a:off x="1981200" y="2057400"/>
              <a:ext cx="6096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Oval 159"/>
            <p:cNvSpPr/>
            <p:nvPr/>
          </p:nvSpPr>
          <p:spPr>
            <a:xfrm>
              <a:off x="2433855" y="1752735"/>
              <a:ext cx="76200" cy="762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Arc 161"/>
            <p:cNvSpPr/>
            <p:nvPr/>
          </p:nvSpPr>
          <p:spPr>
            <a:xfrm rot="10603640">
              <a:off x="2326602" y="1749923"/>
              <a:ext cx="223598" cy="236264"/>
            </a:xfrm>
            <a:prstGeom prst="arc">
              <a:avLst>
                <a:gd name="adj1" fmla="val 11417498"/>
                <a:gd name="adj2" fmla="val 1654853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7772400" y="1449111"/>
            <a:ext cx="1387952" cy="1294089"/>
            <a:chOff x="1981200" y="1509556"/>
            <a:chExt cx="2262522" cy="1919444"/>
          </a:xfrm>
        </p:grpSpPr>
        <p:sp>
          <p:nvSpPr>
            <p:cNvPr id="164" name="Oval 163"/>
            <p:cNvSpPr/>
            <p:nvPr/>
          </p:nvSpPr>
          <p:spPr>
            <a:xfrm>
              <a:off x="2362200" y="1600200"/>
              <a:ext cx="457200" cy="4572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Connector 164"/>
            <p:cNvCxnSpPr>
              <a:stCxn id="164" idx="4"/>
            </p:cNvCxnSpPr>
            <p:nvPr/>
          </p:nvCxnSpPr>
          <p:spPr>
            <a:xfrm>
              <a:off x="2590799" y="2057400"/>
              <a:ext cx="0" cy="8381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2286000" y="2895600"/>
              <a:ext cx="3048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2590800" y="2895600"/>
              <a:ext cx="3048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V="1">
              <a:off x="2590800" y="2057400"/>
              <a:ext cx="685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H="1" flipV="1">
              <a:off x="1981200" y="2057400"/>
              <a:ext cx="6096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l 170"/>
            <p:cNvSpPr/>
            <p:nvPr/>
          </p:nvSpPr>
          <p:spPr>
            <a:xfrm>
              <a:off x="2691841" y="1762313"/>
              <a:ext cx="76200" cy="762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Arc 171"/>
            <p:cNvSpPr/>
            <p:nvPr/>
          </p:nvSpPr>
          <p:spPr>
            <a:xfrm rot="10603640">
              <a:off x="2631631" y="1509556"/>
              <a:ext cx="1612091" cy="631356"/>
            </a:xfrm>
            <a:prstGeom prst="arc">
              <a:avLst>
                <a:gd name="adj1" fmla="val 20893267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4" name="Straight Arrow Connector 173"/>
          <p:cNvCxnSpPr/>
          <p:nvPr/>
        </p:nvCxnSpPr>
        <p:spPr>
          <a:xfrm flipH="1" flipV="1">
            <a:off x="9144000" y="2849734"/>
            <a:ext cx="751484" cy="17694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TextBox 174"/>
          <p:cNvSpPr txBox="1"/>
          <p:nvPr/>
        </p:nvSpPr>
        <p:spPr>
          <a:xfrm>
            <a:off x="9296400" y="4572000"/>
            <a:ext cx="1885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Debris from 200 years of old experiments</a:t>
            </a:r>
            <a:endParaRPr lang="en-US" dirty="0"/>
          </a:p>
        </p:txBody>
      </p:sp>
      <p:sp>
        <p:nvSpPr>
          <p:cNvPr id="176" name="TextBox 175"/>
          <p:cNvSpPr txBox="1"/>
          <p:nvPr/>
        </p:nvSpPr>
        <p:spPr>
          <a:xfrm>
            <a:off x="7456347" y="2736543"/>
            <a:ext cx="116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Chemist</a:t>
            </a:r>
            <a:endParaRPr lang="en-US" dirty="0"/>
          </a:p>
        </p:txBody>
      </p:sp>
      <p:sp>
        <p:nvSpPr>
          <p:cNvPr id="177" name="TextBox 176"/>
          <p:cNvSpPr txBox="1"/>
          <p:nvPr/>
        </p:nvSpPr>
        <p:spPr>
          <a:xfrm>
            <a:off x="10122414" y="2937552"/>
            <a:ext cx="1091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biologist</a:t>
            </a:r>
            <a:endParaRPr lang="en-US" sz="1200" dirty="0"/>
          </a:p>
        </p:txBody>
      </p:sp>
      <p:sp>
        <p:nvSpPr>
          <p:cNvPr id="178" name="TextBox 177"/>
          <p:cNvSpPr txBox="1"/>
          <p:nvPr/>
        </p:nvSpPr>
        <p:spPr>
          <a:xfrm>
            <a:off x="9376370" y="3029885"/>
            <a:ext cx="116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Doctor</a:t>
            </a:r>
            <a:endParaRPr lang="en-US" dirty="0"/>
          </a:p>
        </p:txBody>
      </p:sp>
      <p:sp>
        <p:nvSpPr>
          <p:cNvPr id="183" name="Rectangle 182"/>
          <p:cNvSpPr/>
          <p:nvPr/>
        </p:nvSpPr>
        <p:spPr>
          <a:xfrm>
            <a:off x="-1752600" y="3354957"/>
            <a:ext cx="5930785" cy="465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Dalton’s stratum</a:t>
            </a:r>
            <a:endParaRPr lang="en-US" dirty="0"/>
          </a:p>
        </p:txBody>
      </p:sp>
      <p:sp>
        <p:nvSpPr>
          <p:cNvPr id="184" name="Rectangle 183"/>
          <p:cNvSpPr/>
          <p:nvPr/>
        </p:nvSpPr>
        <p:spPr>
          <a:xfrm>
            <a:off x="-1752600" y="3836196"/>
            <a:ext cx="5930785" cy="27860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Layer of Maxwell</a:t>
            </a:r>
            <a:endParaRPr lang="en-US" dirty="0"/>
          </a:p>
        </p:txBody>
      </p:sp>
      <p:sp>
        <p:nvSpPr>
          <p:cNvPr id="185" name="Rectangle 184"/>
          <p:cNvSpPr/>
          <p:nvPr/>
        </p:nvSpPr>
        <p:spPr>
          <a:xfrm>
            <a:off x="-1752600" y="4114800"/>
            <a:ext cx="5930785" cy="278603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Curie-o-sphere</a:t>
            </a:r>
            <a:endParaRPr lang="en-US" dirty="0"/>
          </a:p>
        </p:txBody>
      </p:sp>
      <p:sp>
        <p:nvSpPr>
          <p:cNvPr id="186" name="Rectangle 185"/>
          <p:cNvSpPr/>
          <p:nvPr/>
        </p:nvSpPr>
        <p:spPr>
          <a:xfrm>
            <a:off x="-1764673" y="4424776"/>
            <a:ext cx="5930785" cy="27860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Fermi Level</a:t>
            </a:r>
            <a:endParaRPr lang="en-US" dirty="0"/>
          </a:p>
        </p:txBody>
      </p:sp>
      <p:sp>
        <p:nvSpPr>
          <p:cNvPr id="187" name="Rectangle 186"/>
          <p:cNvSpPr/>
          <p:nvPr/>
        </p:nvSpPr>
        <p:spPr>
          <a:xfrm>
            <a:off x="-1764673" y="4713168"/>
            <a:ext cx="5930785" cy="2786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 smtClean="0"/>
              <a:t>Feynmann</a:t>
            </a:r>
            <a:r>
              <a:rPr lang="en-US" dirty="0" smtClean="0"/>
              <a:t> Crust </a:t>
            </a:r>
            <a:endParaRPr lang="en-US" dirty="0"/>
          </a:p>
        </p:txBody>
      </p:sp>
      <p:sp>
        <p:nvSpPr>
          <p:cNvPr id="188" name="Rectangle 187"/>
          <p:cNvSpPr/>
          <p:nvPr/>
        </p:nvSpPr>
        <p:spPr>
          <a:xfrm>
            <a:off x="-1764673" y="5011010"/>
            <a:ext cx="5930785" cy="2786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Goldstone-Higgs </a:t>
            </a:r>
            <a:r>
              <a:rPr lang="en-US" dirty="0" err="1"/>
              <a:t>C</a:t>
            </a:r>
            <a:r>
              <a:rPr lang="en-US" dirty="0" err="1" smtClean="0"/>
              <a:t>olayer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9" name="TextBox 188"/>
          <p:cNvSpPr txBox="1"/>
          <p:nvPr/>
        </p:nvSpPr>
        <p:spPr>
          <a:xfrm>
            <a:off x="3711649" y="5599923"/>
            <a:ext cx="183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-1752600" y="5257852"/>
            <a:ext cx="6845185" cy="26045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Standard Model Bedrock </a:t>
            </a:r>
            <a:endParaRPr lang="en-US" dirty="0"/>
          </a:p>
        </p:txBody>
      </p:sp>
      <p:sp>
        <p:nvSpPr>
          <p:cNvPr id="191" name="TextBox 190"/>
          <p:cNvSpPr txBox="1"/>
          <p:nvPr/>
        </p:nvSpPr>
        <p:spPr>
          <a:xfrm>
            <a:off x="6172200" y="4495800"/>
            <a:ext cx="1941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“getting to the bottom of things”</a:t>
            </a:r>
          </a:p>
          <a:p>
            <a:endParaRPr lang="en-US" dirty="0"/>
          </a:p>
        </p:txBody>
      </p:sp>
      <p:sp>
        <p:nvSpPr>
          <p:cNvPr id="192" name="Title 2"/>
          <p:cNvSpPr txBox="1">
            <a:spLocks/>
          </p:cNvSpPr>
          <p:nvPr/>
        </p:nvSpPr>
        <p:spPr bwMode="auto">
          <a:xfrm>
            <a:off x="5895145" y="315869"/>
            <a:ext cx="8991600" cy="485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 dirty="0" smtClean="0"/>
              <a:t>Applications</a:t>
            </a:r>
            <a:endParaRPr lang="en-US" kern="0" dirty="0"/>
          </a:p>
        </p:txBody>
      </p:sp>
      <p:sp>
        <p:nvSpPr>
          <p:cNvPr id="197" name="Title 2"/>
          <p:cNvSpPr txBox="1">
            <a:spLocks/>
          </p:cNvSpPr>
          <p:nvPr/>
        </p:nvSpPr>
        <p:spPr bwMode="auto">
          <a:xfrm>
            <a:off x="525572" y="304221"/>
            <a:ext cx="8991600" cy="485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 dirty="0" smtClean="0"/>
              <a:t>Physics</a:t>
            </a:r>
            <a:endParaRPr lang="en-US" kern="0" dirty="0"/>
          </a:p>
        </p:txBody>
      </p:sp>
      <p:grpSp>
        <p:nvGrpSpPr>
          <p:cNvPr id="111" name="Group 110"/>
          <p:cNvGrpSpPr/>
          <p:nvPr/>
        </p:nvGrpSpPr>
        <p:grpSpPr>
          <a:xfrm>
            <a:off x="5021372" y="1376032"/>
            <a:ext cx="889690" cy="791604"/>
            <a:chOff x="4516141" y="1387937"/>
            <a:chExt cx="889690" cy="791604"/>
          </a:xfrm>
        </p:grpSpPr>
        <p:grpSp>
          <p:nvGrpSpPr>
            <p:cNvPr id="112" name="Group 111"/>
            <p:cNvGrpSpPr/>
            <p:nvPr/>
          </p:nvGrpSpPr>
          <p:grpSpPr>
            <a:xfrm>
              <a:off x="4516141" y="1573109"/>
              <a:ext cx="548781" cy="606432"/>
              <a:chOff x="4516141" y="1573109"/>
              <a:chExt cx="548781" cy="606432"/>
            </a:xfrm>
          </p:grpSpPr>
          <p:grpSp>
            <p:nvGrpSpPr>
              <p:cNvPr id="114" name="Group 113"/>
              <p:cNvGrpSpPr/>
              <p:nvPr/>
            </p:nvGrpSpPr>
            <p:grpSpPr>
              <a:xfrm>
                <a:off x="4879687" y="1630681"/>
                <a:ext cx="122017" cy="455990"/>
                <a:chOff x="4879687" y="1630681"/>
                <a:chExt cx="122017" cy="455990"/>
              </a:xfrm>
              <a:solidFill>
                <a:srgbClr val="CC0000"/>
              </a:solidFill>
            </p:grpSpPr>
            <p:sp>
              <p:nvSpPr>
                <p:cNvPr id="135" name="Rounded Rectangle 134"/>
                <p:cNvSpPr/>
                <p:nvPr/>
              </p:nvSpPr>
              <p:spPr>
                <a:xfrm>
                  <a:off x="4879687" y="1646687"/>
                  <a:ext cx="122017" cy="439984"/>
                </a:xfrm>
                <a:prstGeom prst="round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4879687" y="1630681"/>
                  <a:ext cx="121716" cy="45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114"/>
              <p:cNvGrpSpPr/>
              <p:nvPr/>
            </p:nvGrpSpPr>
            <p:grpSpPr>
              <a:xfrm>
                <a:off x="4748218" y="1631154"/>
                <a:ext cx="122017" cy="455990"/>
                <a:chOff x="4879687" y="1630681"/>
                <a:chExt cx="122017" cy="455990"/>
              </a:xfrm>
              <a:solidFill>
                <a:srgbClr val="CC0000"/>
              </a:solidFill>
            </p:grpSpPr>
            <p:sp>
              <p:nvSpPr>
                <p:cNvPr id="133" name="Rounded Rectangle 132"/>
                <p:cNvSpPr/>
                <p:nvPr/>
              </p:nvSpPr>
              <p:spPr>
                <a:xfrm>
                  <a:off x="4879687" y="1646687"/>
                  <a:ext cx="122017" cy="439984"/>
                </a:xfrm>
                <a:prstGeom prst="round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4879687" y="1630681"/>
                  <a:ext cx="121716" cy="45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/>
              <p:cNvGrpSpPr/>
              <p:nvPr/>
            </p:nvGrpSpPr>
            <p:grpSpPr>
              <a:xfrm>
                <a:off x="4812505" y="1676400"/>
                <a:ext cx="122017" cy="455990"/>
                <a:chOff x="4879687" y="1630681"/>
                <a:chExt cx="122017" cy="455990"/>
              </a:xfrm>
              <a:solidFill>
                <a:srgbClr val="CC0000"/>
              </a:solidFill>
            </p:grpSpPr>
            <p:sp>
              <p:nvSpPr>
                <p:cNvPr id="131" name="Rounded Rectangle 130"/>
                <p:cNvSpPr/>
                <p:nvPr/>
              </p:nvSpPr>
              <p:spPr>
                <a:xfrm>
                  <a:off x="4879687" y="1646687"/>
                  <a:ext cx="122017" cy="439984"/>
                </a:xfrm>
                <a:prstGeom prst="round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4879687" y="1630681"/>
                  <a:ext cx="121716" cy="45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/>
              <p:cNvGrpSpPr/>
              <p:nvPr/>
            </p:nvGrpSpPr>
            <p:grpSpPr>
              <a:xfrm>
                <a:off x="4942905" y="1676400"/>
                <a:ext cx="122017" cy="455990"/>
                <a:chOff x="4879687" y="1630681"/>
                <a:chExt cx="122017" cy="455990"/>
              </a:xfrm>
              <a:solidFill>
                <a:srgbClr val="CC0000"/>
              </a:solidFill>
            </p:grpSpPr>
            <p:sp>
              <p:nvSpPr>
                <p:cNvPr id="129" name="Rounded Rectangle 128"/>
                <p:cNvSpPr/>
                <p:nvPr/>
              </p:nvSpPr>
              <p:spPr>
                <a:xfrm>
                  <a:off x="4879687" y="1646687"/>
                  <a:ext cx="122017" cy="439984"/>
                </a:xfrm>
                <a:prstGeom prst="round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4879687" y="1630681"/>
                  <a:ext cx="121716" cy="45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/>
              <p:cNvGrpSpPr/>
              <p:nvPr/>
            </p:nvGrpSpPr>
            <p:grpSpPr>
              <a:xfrm>
                <a:off x="4683345" y="1675229"/>
                <a:ext cx="122017" cy="455990"/>
                <a:chOff x="4879687" y="1630681"/>
                <a:chExt cx="122017" cy="455990"/>
              </a:xfrm>
              <a:solidFill>
                <a:srgbClr val="CC0000"/>
              </a:solidFill>
            </p:grpSpPr>
            <p:sp>
              <p:nvSpPr>
                <p:cNvPr id="127" name="Rounded Rectangle 126"/>
                <p:cNvSpPr/>
                <p:nvPr/>
              </p:nvSpPr>
              <p:spPr>
                <a:xfrm>
                  <a:off x="4879687" y="1646687"/>
                  <a:ext cx="122017" cy="439984"/>
                </a:xfrm>
                <a:prstGeom prst="round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4879687" y="1630681"/>
                  <a:ext cx="121716" cy="45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/>
              <p:cNvGrpSpPr/>
              <p:nvPr/>
            </p:nvGrpSpPr>
            <p:grpSpPr>
              <a:xfrm>
                <a:off x="4876800" y="1723551"/>
                <a:ext cx="122017" cy="455990"/>
                <a:chOff x="4879687" y="1630681"/>
                <a:chExt cx="122017" cy="455990"/>
              </a:xfrm>
              <a:solidFill>
                <a:srgbClr val="CC0000"/>
              </a:solidFill>
            </p:grpSpPr>
            <p:sp>
              <p:nvSpPr>
                <p:cNvPr id="125" name="Rounded Rectangle 124"/>
                <p:cNvSpPr/>
                <p:nvPr/>
              </p:nvSpPr>
              <p:spPr>
                <a:xfrm>
                  <a:off x="4879687" y="1646687"/>
                  <a:ext cx="122017" cy="439984"/>
                </a:xfrm>
                <a:prstGeom prst="round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4879687" y="1630681"/>
                  <a:ext cx="121716" cy="45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>
                <a:off x="4745829" y="1722857"/>
                <a:ext cx="122017" cy="455990"/>
                <a:chOff x="4879687" y="1630681"/>
                <a:chExt cx="122017" cy="455990"/>
              </a:xfrm>
              <a:solidFill>
                <a:srgbClr val="CC0000"/>
              </a:solidFill>
            </p:grpSpPr>
            <p:sp>
              <p:nvSpPr>
                <p:cNvPr id="123" name="Rounded Rectangle 122"/>
                <p:cNvSpPr/>
                <p:nvPr/>
              </p:nvSpPr>
              <p:spPr>
                <a:xfrm>
                  <a:off x="4879687" y="1646687"/>
                  <a:ext cx="122017" cy="439984"/>
                </a:xfrm>
                <a:prstGeom prst="round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4879687" y="1630681"/>
                  <a:ext cx="121716" cy="45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1" name="Freeform 120"/>
              <p:cNvSpPr/>
              <p:nvPr/>
            </p:nvSpPr>
            <p:spPr>
              <a:xfrm flipH="1">
                <a:off x="4597294" y="1573109"/>
                <a:ext cx="276224" cy="451071"/>
              </a:xfrm>
              <a:custGeom>
                <a:avLst/>
                <a:gdLst>
                  <a:gd name="connsiteX0" fmla="*/ 0 w 171450"/>
                  <a:gd name="connsiteY0" fmla="*/ 120077 h 451071"/>
                  <a:gd name="connsiteX1" fmla="*/ 59531 w 171450"/>
                  <a:gd name="connsiteY1" fmla="*/ 1015 h 451071"/>
                  <a:gd name="connsiteX2" fmla="*/ 157163 w 171450"/>
                  <a:gd name="connsiteY2" fmla="*/ 179609 h 451071"/>
                  <a:gd name="connsiteX3" fmla="*/ 140494 w 171450"/>
                  <a:gd name="connsiteY3" fmla="*/ 386777 h 451071"/>
                  <a:gd name="connsiteX4" fmla="*/ 171450 w 171450"/>
                  <a:gd name="connsiteY4" fmla="*/ 451071 h 451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451071">
                    <a:moveTo>
                      <a:pt x="0" y="120077"/>
                    </a:moveTo>
                    <a:cubicBezTo>
                      <a:pt x="16668" y="55585"/>
                      <a:pt x="33337" y="-8907"/>
                      <a:pt x="59531" y="1015"/>
                    </a:cubicBezTo>
                    <a:cubicBezTo>
                      <a:pt x="85725" y="10937"/>
                      <a:pt x="143669" y="115315"/>
                      <a:pt x="157163" y="179609"/>
                    </a:cubicBezTo>
                    <a:cubicBezTo>
                      <a:pt x="170657" y="243903"/>
                      <a:pt x="138113" y="341533"/>
                      <a:pt x="140494" y="386777"/>
                    </a:cubicBezTo>
                    <a:cubicBezTo>
                      <a:pt x="142875" y="432021"/>
                      <a:pt x="157162" y="441546"/>
                      <a:pt x="171450" y="45107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Explosion 1 121"/>
              <p:cNvSpPr/>
              <p:nvPr/>
            </p:nvSpPr>
            <p:spPr>
              <a:xfrm>
                <a:off x="4516141" y="1949563"/>
                <a:ext cx="95026" cy="137108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Arc 112"/>
            <p:cNvSpPr/>
            <p:nvPr/>
          </p:nvSpPr>
          <p:spPr>
            <a:xfrm rot="8569965">
              <a:off x="4616850" y="1387937"/>
              <a:ext cx="788981" cy="512807"/>
            </a:xfrm>
            <a:prstGeom prst="arc">
              <a:avLst>
                <a:gd name="adj1" fmla="val 17502930"/>
                <a:gd name="adj2" fmla="val 238545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3" name="Explosion 1 212"/>
          <p:cNvSpPr/>
          <p:nvPr/>
        </p:nvSpPr>
        <p:spPr>
          <a:xfrm>
            <a:off x="1887332" y="2819400"/>
            <a:ext cx="914400" cy="1553028"/>
          </a:xfrm>
          <a:prstGeom prst="irregularSeal1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Explosion 1 211"/>
          <p:cNvSpPr/>
          <p:nvPr/>
        </p:nvSpPr>
        <p:spPr>
          <a:xfrm>
            <a:off x="1887332" y="3171372"/>
            <a:ext cx="914400" cy="1553028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Explosion 1 210"/>
          <p:cNvSpPr/>
          <p:nvPr/>
        </p:nvSpPr>
        <p:spPr>
          <a:xfrm>
            <a:off x="1887332" y="3704772"/>
            <a:ext cx="914400" cy="1553028"/>
          </a:xfrm>
          <a:prstGeom prst="irregularSeal1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Explosion 1 209"/>
          <p:cNvSpPr/>
          <p:nvPr/>
        </p:nvSpPr>
        <p:spPr>
          <a:xfrm>
            <a:off x="1887332" y="4161972"/>
            <a:ext cx="914400" cy="1553028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Cloud 213"/>
          <p:cNvSpPr/>
          <p:nvPr/>
        </p:nvSpPr>
        <p:spPr>
          <a:xfrm>
            <a:off x="1887332" y="980568"/>
            <a:ext cx="914400" cy="2815590"/>
          </a:xfrm>
          <a:prstGeom prst="cloud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Cloud 214"/>
          <p:cNvSpPr/>
          <p:nvPr/>
        </p:nvSpPr>
        <p:spPr>
          <a:xfrm>
            <a:off x="1049132" y="762000"/>
            <a:ext cx="2684668" cy="1292024"/>
          </a:xfrm>
          <a:prstGeom prst="cloud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Cube 215"/>
          <p:cNvSpPr/>
          <p:nvPr/>
        </p:nvSpPr>
        <p:spPr>
          <a:xfrm rot="19084236">
            <a:off x="2132307" y="4554256"/>
            <a:ext cx="424449" cy="406418"/>
          </a:xfrm>
          <a:prstGeom prst="cube">
            <a:avLst>
              <a:gd name="adj" fmla="val 27286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Callout 216"/>
          <p:cNvSpPr/>
          <p:nvPr/>
        </p:nvSpPr>
        <p:spPr>
          <a:xfrm>
            <a:off x="6261340" y="762000"/>
            <a:ext cx="2120661" cy="947043"/>
          </a:xfrm>
          <a:prstGeom prst="wedgeEllipseCallout">
            <a:avLst>
              <a:gd name="adj1" fmla="val -52703"/>
              <a:gd name="adj2" fmla="val 574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tx1"/>
                </a:solidFill>
              </a:rPr>
              <a:t>An activated </a:t>
            </a:r>
            <a:r>
              <a:rPr lang="en-US" sz="1400" i="1" dirty="0" err="1" smtClean="0">
                <a:solidFill>
                  <a:schemeClr val="tx1"/>
                </a:solidFill>
              </a:rPr>
              <a:t>beamdump</a:t>
            </a:r>
            <a:r>
              <a:rPr lang="en-US" sz="1400" i="1" dirty="0" smtClean="0">
                <a:solidFill>
                  <a:schemeClr val="tx1"/>
                </a:solidFill>
              </a:rPr>
              <a:t>??!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20" name="Oval Callout 219"/>
          <p:cNvSpPr/>
          <p:nvPr/>
        </p:nvSpPr>
        <p:spPr>
          <a:xfrm>
            <a:off x="5965262" y="3836196"/>
            <a:ext cx="2072122" cy="921269"/>
          </a:xfrm>
          <a:prstGeom prst="wedgeEllipseCallout">
            <a:avLst>
              <a:gd name="adj1" fmla="val 38105"/>
              <a:gd name="adj2" fmla="val -12373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 could use that to fight cancer!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3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25 2.2222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25 4.4444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-0.25 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25 2.22222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5 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25 1.11111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25 -1.11111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25 -3.33333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5 3.33333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25 -1.85185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25 1.11111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25 3.7037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25 0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25 2.59259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-0.25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-0.25 4.07407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-0.25 3.7037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25 2.96296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-0.25 4.8148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-0.25 1.85185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25 -3.33333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0.25 -3.7037E-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-0.25 -2.22222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25 1.11111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-0.25 -3.7037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25 -7.40741E-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25 4.44444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-0.25 -4.44444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25 2.22222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-0.25 4.07407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25 3.7037E-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 L -0.25 0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25 1.85185E-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-0.25 3.7037E-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-0.25 1.11111E-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25 7.40741E-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25 2.59259E-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25 4.07407E-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25 1.48148E-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25 1.85185E-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25 3.33333E-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30295 -0.0006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4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25 -1.11111E-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5.92593E-6 L -0.25 5.92593E-6 C -0.25174 -0.00138 -0.25347 -0.00254 -0.25504 -0.00393 C -0.2566 -0.00532 -0.25781 -0.0074 -0.25955 -0.00856 C -0.26129 -0.00995 -0.26545 -0.01134 -0.26736 -0.01203 C -0.27049 -0.01272 -0.27292 -0.01342 -0.27587 -0.01388 C -0.27743 -0.01411 -0.27917 -0.01434 -0.28073 -0.01458 L -0.28472 -0.01596 C -0.28559 -0.0162 -0.28646 -0.01643 -0.28715 -0.01643 C -0.28854 -0.01643 -0.28993 -0.0162 -0.29115 -0.01596 C -0.29358 -0.01319 -0.29705 -0.00995 -0.29861 -0.00671 C -0.29896 -0.00601 -0.29931 -0.00532 -0.29965 -0.00462 C -0.3 -0.0037 -0.30035 -0.00254 -0.30052 -0.00138 C -0.30087 -0.00069 -0.30087 5.92593E-6 -0.30104 0.0007 C -0.30139 0.00116 -0.30174 0.0014 -0.30208 0.00186 C -0.3066 0.02755 -0.30017 -0.00647 -0.3066 0.01853 C -0.31372 0.0463 -0.31267 0.04237 -0.31545 0.06529 C -0.3158 0.07501 -0.31528 0.07825 -0.31649 0.08589 C -0.31649 0.08658 -0.31667 0.08751 -0.31701 0.08843 C -0.31719 0.08913 -0.31754 0.08982 -0.31788 0.09029 C -0.31806 0.09191 -0.31823 0.09353 -0.3184 0.09491 C -0.31858 0.09607 -0.3191 0.09723 -0.31944 0.09839 C -0.32083 0.10371 -0.32222 0.10927 -0.32344 0.11482 C -0.32396 0.11737 -0.32396 0.12015 -0.32431 0.12269 C -0.32448 0.13079 -0.32431 0.13913 -0.32483 0.14723 C -0.32552 0.15904 -0.32726 0.17223 -0.32882 0.18404 C -0.32865 0.197 -0.32813 0.20973 -0.3283 0.22246 C -0.32847 0.22941 -0.32951 0.23033 -0.33038 0.23635 C -0.33177 0.24654 -0.33299 0.25695 -0.3342 0.26737 C -0.33403 0.27362 -0.33403 0.2801 -0.33385 0.28635 C -0.33368 0.28751 -0.33333 0.28866 -0.33333 0.28982 C -0.33299 0.29167 -0.33299 0.29376 -0.33281 0.29561 C -0.33351 0.3051 -0.33351 0.30579 -0.33576 0.31806 C -0.34045 0.34353 -0.33559 0.30996 -0.33872 0.33334 C -0.33819 0.34075 -0.33785 0.34839 -0.33733 0.35579 C -0.33681 0.36089 -0.33507 0.3676 -0.3342 0.37154 C -0.33333 0.37616 -0.3342 0.37246 -0.33333 0.37616 C -0.33351 0.37802 -0.33351 0.37987 -0.33385 0.38149 C -0.33438 0.38496 -0.33542 0.38843 -0.33576 0.39214 C -0.33837 0.41621 -0.33507 0.39746 -0.33681 0.40649 C -0.33698 0.4088 -0.33715 0.41089 -0.33733 0.4132 C -0.3375 0.42015 -0.3375 0.42732 -0.33767 0.43427 C -0.33785 0.43519 -0.33802 0.43612 -0.33819 0.43704 C -0.33854 0.43797 -0.33889 0.43866 -0.33924 0.43959 C -0.33941 0.44399 -0.33958 0.44839 -0.33976 0.45279 C -0.33993 0.45649 -0.3401 0.46019 -0.34028 0.46413 C -0.3408 0.47802 -0.34063 0.47454 -0.34063 0.48195 L -0.34063 0.48195 " pathEditMode="relative" ptsTypes="AAAAAAAAAAAAAAAAAAAAAAAAAAAAAAAAAAAAAAAAAAAAAAAA">
                                      <p:cBhvr>
                                        <p:cTn id="10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6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500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8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-3.61111E-6 4.07407E-6 C -0.00052 -0.0132 -0.00052 -0.02639 -0.00173 -0.03959 C -0.00208 -0.04329 -0.00399 -0.0463 -0.00434 -0.05 C -0.00468 -0.05579 -0.00434 -0.06158 -0.00347 -0.06737 C 0.00278 -0.10834 -0.00069 -0.06713 0.00261 -0.09514 C 0.00434 -0.10903 0.00556 -0.12292 0.00695 -0.13681 C 0.00677 -0.15093 0.0066 -0.16482 0.00608 -0.17871 C 0.00469 -0.22269 0.00226 -0.22755 0.00608 -0.27709 C 0.00695 -0.28704 0.00955 -0.29653 0.01129 -0.30625 C 0.01198 -0.31459 0.01268 -0.32315 0.01302 -0.33172 C 0.01372 -0.34329 0.01337 -0.3551 0.01476 -0.36644 C 0.01841 -0.39399 0.01736 -0.39121 0.02361 -0.40348 C 0.02448 -0.40811 0.02535 -0.41274 0.02622 -0.41737 C 0.02709 -0.42408 0.02743 -0.43079 0.02882 -0.43727 C 0.02952 -0.44051 0.03108 -0.44329 0.0323 -0.44653 C 0.0349 -0.46227 0.03629 -0.47848 0.04011 -0.49399 C 0.04323 -0.50695 0.05 -0.51806 0.05313 -0.53102 C 0.0599 -0.56042 0.05452 -0.53866 0.06789 -0.58565 C 0.06823 -0.58681 0.06841 -0.58797 0.06875 -0.58912 C 0.07205 -0.59908 0.07587 -0.60903 0.07917 -0.61922 C 0.07969 -0.62061 0.07934 -0.62246 0.08004 -0.62385 C 0.08403 -0.63218 0.0882 -0.64051 0.09306 -0.64815 C 0.10157 -0.66181 0.11198 -0.66667 0.12344 -0.67593 C 0.12986 -0.68125 0.13611 -0.68843 0.14358 -0.69098 C 0.14948 -0.69306 0.15573 -0.6926 0.16181 -0.69329 C 0.17535 -0.70116 0.16111 -0.69399 0.18698 -0.70024 C 0.19914 -0.70348 0.21129 -0.70718 0.22344 -0.71065 L 0.24601 -0.70926 C 0.25296 -0.7088 0.25365 -0.70926 0.25834 -0.70718 L 0.27917 -0.69676 C 0.28264 -0.69306 0.28594 -0.68912 0.28959 -0.68519 C 0.29046 -0.68449 0.29132 -0.6838 0.29219 -0.68287 C 0.29983 -0.67454 0.30747 -0.66621 0.31476 -0.65741 C 0.32066 -0.65024 0.31355 -0.6544 0.32084 -0.64468 C 0.32587 -0.63797 0.3323 -0.63287 0.33733 -0.62616 C 0.34167 -0.62061 0.34532 -0.61412 0.34861 -0.60764 C 0.34931 -0.60649 0.34983 -0.60533 0.35035 -0.60417 C 0.35278 -0.59838 0.35452 -0.59213 0.3573 -0.58681 C 0.35782 -0.58565 0.35903 -0.58588 0.3599 -0.58565 C 0.36233 -0.58334 0.36476 -0.58102 0.36684 -0.57871 C 0.36789 -0.57755 0.36858 -0.57616 0.36962 -0.57524 C 0.38021 -0.56482 0.39098 -0.5551 0.40174 -0.54491 C 0.42934 -0.48542 0.41337 -0.52801 0.42778 -0.46852 C 0.4283 -0.46644 0.42952 -0.46459 0.43039 -0.46274 C 0.43421 -0.45348 0.43802 -0.44422 0.44167 -0.43496 C 0.44219 -0.4338 0.44219 -0.43241 0.44254 -0.43149 C 0.44601 -0.42246 0.45018 -0.41389 0.45296 -0.40463 C 0.45521 -0.39769 0.45608 -0.39005 0.4573 -0.38264 C 0.45816 -0.37848 0.45799 -0.37408 0.45903 -0.36991 C 0.46025 -0.36598 0.46459 -0.36204 0.46684 -0.35949 C 0.47101 -0.34977 0.47552 -0.34051 0.479 -0.33056 C 0.48039 -0.32686 0.48091 -0.32292 0.4816 -0.31899 C 0.48195 -0.31737 0.48212 -0.31574 0.48247 -0.31436 C 0.48299 -0.31297 0.48438 -0.31088 0.48438 -0.31088 L 0.48247 -0.31088 " pathEditMode="relative" ptsTypes="AAAAAAAAAAAAAAAAAAAAAAAAAAAAAAAAAAAAAAAAAAAAAAAAAAAAAAAA">
                                      <p:cBhvr>
                                        <p:cTn id="134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51" grpId="0"/>
      <p:bldP spid="54" grpId="0"/>
      <p:bldP spid="54" grpId="1"/>
      <p:bldP spid="138" grpId="0" animBg="1"/>
      <p:bldP spid="139" grpId="0"/>
      <p:bldP spid="142" grpId="0" animBg="1"/>
      <p:bldP spid="175" grpId="0"/>
      <p:bldP spid="175" grpId="1"/>
      <p:bldP spid="176" grpId="0"/>
      <p:bldP spid="177" grpId="0"/>
      <p:bldP spid="178" grpId="0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/>
      <p:bldP spid="190" grpId="0" animBg="1"/>
      <p:bldP spid="191" grpId="0"/>
      <p:bldP spid="192" grpId="0"/>
      <p:bldP spid="197" grpId="0"/>
      <p:bldP spid="213" grpId="0" animBg="1"/>
      <p:bldP spid="212" grpId="0" animBg="1"/>
      <p:bldP spid="211" grpId="0" animBg="1"/>
      <p:bldP spid="210" grpId="0" animBg="1"/>
      <p:bldP spid="214" grpId="0" animBg="1"/>
      <p:bldP spid="215" grpId="0" animBg="1"/>
      <p:bldP spid="216" grpId="0" animBg="1"/>
      <p:bldP spid="216" grpId="1" animBg="1"/>
      <p:bldP spid="216" grpId="2" animBg="1"/>
      <p:bldP spid="216" grpId="3" animBg="1"/>
      <p:bldP spid="217" grpId="0" animBg="1"/>
      <p:bldP spid="2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067" y="1066800"/>
            <a:ext cx="7777866" cy="5027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we aim for?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Severin, Bormio 56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1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8484" y="1066800"/>
            <a:ext cx="7307031" cy="5027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</a:t>
            </a:r>
            <a:r>
              <a:rPr lang="en-US" dirty="0"/>
              <a:t>.</a:t>
            </a:r>
            <a:r>
              <a:rPr lang="en-US" dirty="0" smtClean="0"/>
              <a:t> 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Severin, Bormio 56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3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0600"/>
            <a:ext cx="8991600" cy="28583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pt. III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Severin, Bormio 56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81200" y="4020234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58 desired nuclides which have reasonable chemical paths to </a:t>
            </a:r>
            <a:r>
              <a:rPr lang="en-US" dirty="0" err="1" smtClean="0"/>
              <a:t>radionuclidic</a:t>
            </a:r>
            <a:r>
              <a:rPr lang="en-US" dirty="0" smtClean="0"/>
              <a:t> purity.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2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Medicine: </a:t>
            </a:r>
            <a:r>
              <a:rPr lang="en-US" dirty="0" smtClean="0"/>
              <a:t>Positron Emission Tomography and Alpha/Auger-internal radiotherapy</a:t>
            </a:r>
          </a:p>
          <a:p>
            <a:r>
              <a:rPr lang="en-US" b="1" dirty="0" smtClean="0"/>
              <a:t>Materials science and Chemistry:</a:t>
            </a:r>
            <a:r>
              <a:rPr lang="en-US" dirty="0" smtClean="0"/>
              <a:t> </a:t>
            </a:r>
            <a:r>
              <a:rPr lang="en-US" dirty="0"/>
              <a:t>Mossbauer spectroscopy and </a:t>
            </a:r>
            <a:r>
              <a:rPr lang="en-US" dirty="0" smtClean="0"/>
              <a:t>PAC</a:t>
            </a:r>
          </a:p>
          <a:p>
            <a:r>
              <a:rPr lang="en-US" b="1" dirty="0" smtClean="0"/>
              <a:t>Astrophysics:</a:t>
            </a:r>
            <a:r>
              <a:rPr lang="en-US" dirty="0" smtClean="0"/>
              <a:t> neutron capture reactions at </a:t>
            </a:r>
            <a:r>
              <a:rPr lang="en-US" dirty="0" err="1" smtClean="0"/>
              <a:t>superthermal</a:t>
            </a:r>
            <a:r>
              <a:rPr lang="en-US" dirty="0" smtClean="0"/>
              <a:t> energies, half-life measurements, etc.</a:t>
            </a:r>
          </a:p>
          <a:p>
            <a:r>
              <a:rPr lang="en-US" b="1" dirty="0" smtClean="0"/>
              <a:t>Stewardship:</a:t>
            </a:r>
            <a:r>
              <a:rPr lang="en-US" dirty="0" smtClean="0"/>
              <a:t> fast and thermal neutron reactions on ‘radiochemical tracers’</a:t>
            </a:r>
          </a:p>
          <a:p>
            <a:r>
              <a:rPr lang="en-US" b="1" dirty="0" err="1" smtClean="0"/>
              <a:t>Radiothermal</a:t>
            </a:r>
            <a:r>
              <a:rPr lang="en-US" b="1" dirty="0" smtClean="0"/>
              <a:t> generators: </a:t>
            </a:r>
            <a:r>
              <a:rPr lang="en-US" dirty="0" smtClean="0"/>
              <a:t>small test-sources for development</a:t>
            </a:r>
            <a:endParaRPr lang="en-US" b="1" dirty="0" smtClean="0"/>
          </a:p>
          <a:p>
            <a:r>
              <a:rPr lang="en-US" b="1" dirty="0" smtClean="0"/>
              <a:t>Plant and Soil Sciences:</a:t>
            </a:r>
            <a:r>
              <a:rPr lang="en-US" dirty="0" smtClean="0"/>
              <a:t> micronutrient transport in the soil </a:t>
            </a:r>
            <a:r>
              <a:rPr lang="en-US" dirty="0" err="1" smtClean="0"/>
              <a:t>microbiome</a:t>
            </a:r>
            <a:endParaRPr lang="en-US" dirty="0" smtClean="0"/>
          </a:p>
          <a:p>
            <a:r>
              <a:rPr lang="en-US" b="1" dirty="0" smtClean="0"/>
              <a:t>Physics BSM:</a:t>
            </a:r>
            <a:r>
              <a:rPr lang="en-US" dirty="0" smtClean="0"/>
              <a:t> EDM search – deformed nuclei in atomic spectroscopy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areas of application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Severin, August 2017 NUCL-ACS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7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Whitepaper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Severin, Bormio 56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471205"/>
              </p:ext>
            </p:extLst>
          </p:nvPr>
        </p:nvGraphicFramePr>
        <p:xfrm>
          <a:off x="4724400" y="1050183"/>
          <a:ext cx="3884077" cy="502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Acrobat Document" r:id="rId3" imgW="5629072" imgH="7286557" progId="AcroExch.Document.2015">
                  <p:embed/>
                </p:oleObj>
              </mc:Choice>
              <mc:Fallback>
                <p:oleObj name="Acrobat Document" r:id="rId3" imgW="5629072" imgH="7286557" progId="AcroExch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24400" y="1050183"/>
                        <a:ext cx="3884077" cy="5027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1000" y="1447800"/>
            <a:ext cx="403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many interesting applications for isotopes harvested from FRIB, outlined in the “isotope harvesting at FRIB” whitepaper.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www.isotopeharvesting.blogspot.com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For now, here are a few examples: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96" y="6139"/>
            <a:ext cx="8992810" cy="911948"/>
          </a:xfrm>
        </p:spPr>
        <p:txBody>
          <a:bodyPr/>
          <a:lstStyle/>
          <a:p>
            <a:r>
              <a:rPr lang="en-US" baseline="30000" dirty="0" smtClean="0"/>
              <a:t>52</a:t>
            </a:r>
            <a:r>
              <a:rPr lang="en-US" dirty="0" smtClean="0"/>
              <a:t>Fe/</a:t>
            </a:r>
            <a:r>
              <a:rPr lang="en-US" baseline="30000" dirty="0" smtClean="0"/>
              <a:t>52m</a:t>
            </a:r>
            <a:r>
              <a:rPr lang="en-US" dirty="0" smtClean="0"/>
              <a:t>Mn: a simple diabetes intervention tracer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5999" y="5715000"/>
            <a:ext cx="6829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Radiomanganese</a:t>
            </a:r>
            <a:r>
              <a:rPr lang="en-US" dirty="0" smtClean="0"/>
              <a:t> </a:t>
            </a:r>
            <a:r>
              <a:rPr lang="en-US" dirty="0"/>
              <a:t>PET Detects Changes in Functional </a:t>
            </a:r>
            <a:r>
              <a:rPr lang="el-GR" dirty="0"/>
              <a:t>β-</a:t>
            </a:r>
            <a:r>
              <a:rPr lang="en-US" dirty="0"/>
              <a:t>cell Mass in Mouse Models of </a:t>
            </a:r>
            <a:r>
              <a:rPr lang="en-US" dirty="0" smtClean="0"/>
              <a:t>Diabetes, </a:t>
            </a:r>
            <a:r>
              <a:rPr lang="en-US" b="1" i="1" dirty="0" smtClean="0"/>
              <a:t>Hernandez et al</a:t>
            </a:r>
            <a:r>
              <a:rPr lang="en-US" b="1" dirty="0" smtClean="0"/>
              <a:t>.</a:t>
            </a:r>
            <a:r>
              <a:rPr lang="en-US" dirty="0"/>
              <a:t> </a:t>
            </a:r>
            <a:r>
              <a:rPr lang="en-US" dirty="0" smtClean="0"/>
              <a:t>Diabetes </a:t>
            </a:r>
            <a:r>
              <a:rPr lang="en-US" dirty="0"/>
              <a:t>2017 May; db161285. </a:t>
            </a:r>
            <a:endParaRPr lang="en-US" dirty="0" smtClean="0"/>
          </a:p>
          <a:p>
            <a:r>
              <a:rPr lang="en-US" dirty="0" smtClean="0"/>
              <a:t>https</a:t>
            </a:r>
            <a:r>
              <a:rPr lang="en-US" dirty="0"/>
              <a:t>://doi.org/10.2337/db16-1285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7159" t="3219" b="69048"/>
          <a:stretch/>
        </p:blipFill>
        <p:spPr>
          <a:xfrm>
            <a:off x="2362200" y="838200"/>
            <a:ext cx="6705600" cy="4860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143000"/>
            <a:ext cx="20573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Manganese ions accumulate in functional beta cells under glucose stimulation!</a:t>
            </a:r>
          </a:p>
          <a:p>
            <a:endParaRPr lang="en-US" dirty="0"/>
          </a:p>
          <a:p>
            <a:r>
              <a:rPr lang="en-US" dirty="0" smtClean="0"/>
              <a:t>FRIB production rate: 36GBq/day</a:t>
            </a:r>
          </a:p>
          <a:p>
            <a:endParaRPr lang="en-US" dirty="0"/>
          </a:p>
          <a:p>
            <a:r>
              <a:rPr lang="en-US" dirty="0" smtClean="0"/>
              <a:t>Single animal scan: 5 </a:t>
            </a:r>
            <a:r>
              <a:rPr lang="en-US" dirty="0" err="1" smtClean="0"/>
              <a:t>MBq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8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96" y="1067100"/>
            <a:ext cx="8992810" cy="5027414"/>
          </a:xfrm>
        </p:spPr>
        <p:txBody>
          <a:bodyPr/>
          <a:lstStyle/>
          <a:p>
            <a:r>
              <a:rPr lang="en-US" dirty="0" smtClean="0"/>
              <a:t>Plant micronutrient transport– </a:t>
            </a:r>
            <a:r>
              <a:rPr lang="en-US" baseline="30000" dirty="0" smtClean="0"/>
              <a:t>90</a:t>
            </a:r>
            <a:r>
              <a:rPr lang="en-US" dirty="0" smtClean="0"/>
              <a:t>Mo, </a:t>
            </a:r>
            <a:r>
              <a:rPr lang="en-US" baseline="30000" dirty="0" smtClean="0"/>
              <a:t>48</a:t>
            </a:r>
            <a:r>
              <a:rPr lang="en-US" dirty="0" smtClean="0"/>
              <a:t>V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8315" r="36048" b="-228"/>
          <a:stretch/>
        </p:blipFill>
        <p:spPr>
          <a:xfrm>
            <a:off x="228600" y="1409700"/>
            <a:ext cx="4038599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9843" r="37173" b="20553"/>
          <a:stretch/>
        </p:blipFill>
        <p:spPr>
          <a:xfrm>
            <a:off x="75596" y="3285828"/>
            <a:ext cx="4572000" cy="762000"/>
          </a:xfrm>
          <a:prstGeom prst="rect">
            <a:avLst/>
          </a:prstGeom>
        </p:spPr>
      </p:pic>
      <p:pic>
        <p:nvPicPr>
          <p:cNvPr id="7170" name="Picture 2" descr="Image result for tree leaves and ro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-1"/>
            <a:ext cx="49720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acteria, Virus, Illness, Bacter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27" y="4953000"/>
            <a:ext cx="1749425" cy="11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04491" y="5550658"/>
            <a:ext cx="114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>
                <a:sym typeface="Wingdings" panose="05000000000000000000" pitchFamily="2" charset="2"/>
              </a:rPr>
              <a:t>NH</a:t>
            </a:r>
            <a:r>
              <a:rPr lang="en-US" baseline="-25000" dirty="0" smtClean="0">
                <a:sym typeface="Wingdings" panose="05000000000000000000" pitchFamily="2" charset="2"/>
              </a:rPr>
              <a:t>3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6934200" y="6303145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Deep vanadium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5387672" y="1447800"/>
            <a:ext cx="304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Image result for tree leaves and roo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20000" r="87740" b="72222"/>
          <a:stretch/>
        </p:blipFill>
        <p:spPr bwMode="auto">
          <a:xfrm>
            <a:off x="5387672" y="1381125"/>
            <a:ext cx="32385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267199" y="6200775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Accessible vanadium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885141" y="5772113"/>
            <a:ext cx="114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>
                <a:sym typeface="Wingdings" panose="05000000000000000000" pitchFamily="2" charset="2"/>
              </a:rPr>
              <a:t>NH</a:t>
            </a:r>
            <a:r>
              <a:rPr lang="en-US" baseline="-25000" dirty="0" smtClean="0">
                <a:sym typeface="Wingdings" panose="05000000000000000000" pitchFamily="2" charset="2"/>
              </a:rPr>
              <a:t>3</a:t>
            </a:r>
            <a:endParaRPr lang="en-US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5576396" y="6045757"/>
            <a:ext cx="114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>
                <a:sym typeface="Wingdings" panose="05000000000000000000" pitchFamily="2" charset="2"/>
              </a:rPr>
              <a:t>NH</a:t>
            </a:r>
            <a:r>
              <a:rPr lang="en-US" baseline="-25000" dirty="0" smtClean="0">
                <a:sym typeface="Wingdings" panose="05000000000000000000" pitchFamily="2" charset="2"/>
              </a:rPr>
              <a:t>3</a:t>
            </a:r>
            <a:endParaRPr lang="en-US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5723541" y="5322832"/>
            <a:ext cx="114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>
                <a:sym typeface="Wingdings" panose="05000000000000000000" pitchFamily="2" charset="2"/>
              </a:rPr>
              <a:t>NH</a:t>
            </a:r>
            <a:r>
              <a:rPr lang="en-US" baseline="-25000" dirty="0" smtClean="0">
                <a:sym typeface="Wingdings" panose="05000000000000000000" pitchFamily="2" charset="2"/>
              </a:rPr>
              <a:t>3</a:t>
            </a:r>
            <a:endParaRPr lang="en-US" baseline="-25000" dirty="0"/>
          </a:p>
        </p:txBody>
      </p:sp>
      <p:sp>
        <p:nvSpPr>
          <p:cNvPr id="17" name="Left Arrow 16"/>
          <p:cNvSpPr/>
          <p:nvPr/>
        </p:nvSpPr>
        <p:spPr>
          <a:xfrm rot="5400000">
            <a:off x="5981646" y="4440178"/>
            <a:ext cx="2973046" cy="664345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Vanadium transport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4" name="Left Arrow 23"/>
          <p:cNvSpPr/>
          <p:nvPr/>
        </p:nvSpPr>
        <p:spPr>
          <a:xfrm rot="2377678">
            <a:off x="5753899" y="2405541"/>
            <a:ext cx="1848586" cy="285532"/>
          </a:xfrm>
          <a:prstGeom prst="leftArrow">
            <a:avLst>
              <a:gd name="adj1" fmla="val 21818"/>
              <a:gd name="adj2" fmla="val 109816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03183" y="4442662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How do roots access vanadium and molybdenum?</a:t>
            </a:r>
          </a:p>
          <a:p>
            <a:endParaRPr lang="en-US" i="1" dirty="0"/>
          </a:p>
          <a:p>
            <a:r>
              <a:rPr lang="en-US" i="1" dirty="0" smtClean="0"/>
              <a:t>Can we use this information to cut down on fertilizer use?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8321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73472E-18 L 2.77778E-6 1.73472E-18 C -0.00139 0.0037 -0.00278 0.00741 -0.00416 0.01111 C -0.00486 0.0125 -0.0059 0.01366 -0.00625 0.01528 C -0.00851 0.02153 -0.00868 0.02523 -0.00937 0.03194 C -0.01215 0.05509 -0.00903 0.02916 -0.01146 0.05 C -0.0118 0.05602 -0.01198 0.06203 -0.0125 0.06805 C -0.01267 0.06944 -0.01337 0.0706 -0.01354 0.07222 C -0.01406 0.0743 -0.01441 0.07662 -0.01458 0.07916 C -0.0151 0.08171 -0.0151 0.08472 -0.01562 0.0875 C -0.01614 0.08935 -0.01719 0.09097 -0.01771 0.09305 C -0.01857 0.09514 -0.01962 0.10069 -0.01979 0.10278 C -0.02031 0.10578 -0.02048 0.10926 -0.02083 0.1125 C -0.02118 0.11435 -0.0217 0.11597 -0.02187 0.11805 C -0.02239 0.12014 -0.02257 0.12268 -0.02291 0.125 C -0.02326 0.12639 -0.02378 0.12754 -0.02396 0.12916 C -0.02448 0.13125 -0.02482 0.13356 -0.025 0.13611 C -0.02552 0.13866 -0.02552 0.14166 -0.02604 0.14444 C -0.02691 0.14815 -0.02812 0.15185 -0.02916 0.15555 C -0.02951 0.16018 -0.02969 0.16481 -0.03021 0.16944 C -0.03073 0.17268 -0.03177 0.17569 -0.03229 0.17916 C -0.03281 0.18171 -0.03298 0.18472 -0.03333 0.1875 C -0.03368 0.18935 -0.0342 0.19097 -0.03437 0.19305 C -0.03489 0.19514 -0.03507 0.19768 -0.03541 0.2 C -0.03576 0.20185 -0.03628 0.20347 -0.03646 0.20555 C -0.03698 0.20903 -0.03715 0.21296 -0.0375 0.21666 C -0.03802 0.23634 -0.03802 0.26875 -0.03958 0.29166 C -0.03976 0.29328 -0.04132 0.30463 -0.04166 0.30694 C -0.04236 0.30972 -0.04375 0.31528 -0.04375 0.31528 C -0.0441 0.32361 -0.04462 0.33171 -0.04479 0.34028 C -0.04601 0.36967 -0.04375 0.35903 -0.04687 0.37222 C -0.04722 0.37639 -0.04757 0.38055 -0.04791 0.38472 C -0.04826 0.38796 -0.04896 0.39097 -0.04896 0.39444 C -0.05104 0.48796 -0.04583 0.45069 -0.05104 0.48611 C -0.05104 0.4868 -0.05139 0.55208 -0.04896 0.575 C -0.04896 0.57639 -0.04826 0.57778 -0.04791 0.57916 C -0.04722 0.59074 -0.04618 0.60671 -0.04583 0.61805 C -0.04583 0.62477 -0.04583 0.63194 -0.04583 0.63889 L -0.04583 0.63889 " pathEditMode="relative" ptsTypes="AAAAAAAAAAAAAAAAAAAAAAA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17" grpId="0" animBg="1"/>
      <p:bldP spid="24" grpId="0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60" y="1066800"/>
            <a:ext cx="7803000" cy="249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820" y="3183751"/>
            <a:ext cx="3665220" cy="29122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00" y="3741600"/>
            <a:ext cx="3992580" cy="220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9094"/>
            <a:ext cx="8991600" cy="911948"/>
          </a:xfrm>
        </p:spPr>
        <p:txBody>
          <a:bodyPr/>
          <a:lstStyle/>
          <a:p>
            <a:r>
              <a:rPr lang="en-US" dirty="0" smtClean="0"/>
              <a:t>Everyday a new application is born, and “new” isotopes are required</a:t>
            </a:r>
            <a:endParaRPr lang="en-US" dirty="0"/>
          </a:p>
        </p:txBody>
      </p:sp>
      <p:pic>
        <p:nvPicPr>
          <p:cNvPr id="5122" name="Picture 2" descr="Image result for gordon cates u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71661"/>
            <a:ext cx="2406941" cy="240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3048000" y="2653675"/>
            <a:ext cx="3048000" cy="1972875"/>
          </a:xfrm>
          <a:prstGeom prst="wedgeEllipseCallout">
            <a:avLst>
              <a:gd name="adj1" fmla="val -57163"/>
              <a:gd name="adj2" fmla="val 694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Spin &gt;1/2,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2-10 min isomer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low energy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err="1" smtClean="0"/>
              <a:t>pumpable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51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Severin, August 2017 NUCL-ACS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888FC917-2F4D-45AC-AA7A-EF80FFB23A8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066800"/>
            <a:ext cx="7848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research community has an insatiable appetite for radioisotopes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Your new physics experiment probably makes a lot of good 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I’m looking forward to seeing what you blast out from the depths of knowledge!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access our Harvesting Whitepaper: </a:t>
            </a:r>
            <a:r>
              <a:rPr lang="en-US" u="sng" dirty="0" smtClean="0">
                <a:solidFill>
                  <a:srgbClr val="0070C0"/>
                </a:solidFill>
              </a:rPr>
              <a:t>isotopeharvesting.blogspot.com</a:t>
            </a:r>
            <a:endParaRPr lang="en-US" u="sng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07372" y="2958023"/>
            <a:ext cx="794668" cy="1232977"/>
            <a:chOff x="1981200" y="1600200"/>
            <a:chExt cx="1295400" cy="1828800"/>
          </a:xfrm>
        </p:grpSpPr>
        <p:sp>
          <p:nvSpPr>
            <p:cNvPr id="7" name="Oval 6"/>
            <p:cNvSpPr/>
            <p:nvPr/>
          </p:nvSpPr>
          <p:spPr>
            <a:xfrm>
              <a:off x="2362200" y="1600200"/>
              <a:ext cx="457200" cy="4572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7" idx="4"/>
            </p:cNvCxnSpPr>
            <p:nvPr/>
          </p:nvCxnSpPr>
          <p:spPr>
            <a:xfrm>
              <a:off x="2590800" y="2057400"/>
              <a:ext cx="0" cy="83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2286000" y="2895600"/>
              <a:ext cx="3048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90800" y="2895600"/>
              <a:ext cx="3048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590800" y="2057400"/>
              <a:ext cx="685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1981200" y="2057400"/>
              <a:ext cx="6096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2471956" y="1722445"/>
              <a:ext cx="76200" cy="762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24356" y="1722445"/>
              <a:ext cx="76200" cy="762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10603640">
              <a:off x="2478517" y="1728635"/>
              <a:ext cx="223598" cy="236263"/>
            </a:xfrm>
            <a:prstGeom prst="arc">
              <a:avLst>
                <a:gd name="adj1" fmla="val 11417498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73682" y="2596112"/>
            <a:ext cx="889690" cy="791604"/>
            <a:chOff x="4516141" y="1387937"/>
            <a:chExt cx="889690" cy="791604"/>
          </a:xfrm>
        </p:grpSpPr>
        <p:grpSp>
          <p:nvGrpSpPr>
            <p:cNvPr id="17" name="Group 16"/>
            <p:cNvGrpSpPr/>
            <p:nvPr/>
          </p:nvGrpSpPr>
          <p:grpSpPr>
            <a:xfrm>
              <a:off x="4516141" y="1573109"/>
              <a:ext cx="548781" cy="606432"/>
              <a:chOff x="4516141" y="1573109"/>
              <a:chExt cx="548781" cy="606432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879687" y="1630681"/>
                <a:ext cx="122017" cy="455990"/>
                <a:chOff x="4879687" y="1630681"/>
                <a:chExt cx="122017" cy="455990"/>
              </a:xfrm>
              <a:solidFill>
                <a:srgbClr val="CC0000"/>
              </a:solidFill>
            </p:grpSpPr>
            <p:sp>
              <p:nvSpPr>
                <p:cNvPr id="40" name="Rounded Rectangle 39"/>
                <p:cNvSpPr/>
                <p:nvPr/>
              </p:nvSpPr>
              <p:spPr>
                <a:xfrm>
                  <a:off x="4879687" y="1646687"/>
                  <a:ext cx="122017" cy="439984"/>
                </a:xfrm>
                <a:prstGeom prst="round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4879687" y="1630681"/>
                  <a:ext cx="121716" cy="45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4748218" y="1631154"/>
                <a:ext cx="122017" cy="455990"/>
                <a:chOff x="4879687" y="1630681"/>
                <a:chExt cx="122017" cy="455990"/>
              </a:xfrm>
              <a:solidFill>
                <a:srgbClr val="CC0000"/>
              </a:solidFill>
            </p:grpSpPr>
            <p:sp>
              <p:nvSpPr>
                <p:cNvPr id="38" name="Rounded Rectangle 37"/>
                <p:cNvSpPr/>
                <p:nvPr/>
              </p:nvSpPr>
              <p:spPr>
                <a:xfrm>
                  <a:off x="4879687" y="1646687"/>
                  <a:ext cx="122017" cy="439984"/>
                </a:xfrm>
                <a:prstGeom prst="round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4879687" y="1630681"/>
                  <a:ext cx="121716" cy="45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4812505" y="1676400"/>
                <a:ext cx="122017" cy="455990"/>
                <a:chOff x="4879687" y="1630681"/>
                <a:chExt cx="122017" cy="455990"/>
              </a:xfrm>
              <a:solidFill>
                <a:srgbClr val="CC0000"/>
              </a:solidFill>
            </p:grpSpPr>
            <p:sp>
              <p:nvSpPr>
                <p:cNvPr id="36" name="Rounded Rectangle 35"/>
                <p:cNvSpPr/>
                <p:nvPr/>
              </p:nvSpPr>
              <p:spPr>
                <a:xfrm>
                  <a:off x="4879687" y="1646687"/>
                  <a:ext cx="122017" cy="439984"/>
                </a:xfrm>
                <a:prstGeom prst="round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4879687" y="1630681"/>
                  <a:ext cx="121716" cy="45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4942905" y="1676400"/>
                <a:ext cx="122017" cy="455990"/>
                <a:chOff x="4879687" y="1630681"/>
                <a:chExt cx="122017" cy="455990"/>
              </a:xfrm>
              <a:solidFill>
                <a:srgbClr val="CC0000"/>
              </a:solidFill>
            </p:grpSpPr>
            <p:sp>
              <p:nvSpPr>
                <p:cNvPr id="34" name="Rounded Rectangle 33"/>
                <p:cNvSpPr/>
                <p:nvPr/>
              </p:nvSpPr>
              <p:spPr>
                <a:xfrm>
                  <a:off x="4879687" y="1646687"/>
                  <a:ext cx="122017" cy="439984"/>
                </a:xfrm>
                <a:prstGeom prst="round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4879687" y="1630681"/>
                  <a:ext cx="121716" cy="45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4683345" y="1675229"/>
                <a:ext cx="122017" cy="455990"/>
                <a:chOff x="4879687" y="1630681"/>
                <a:chExt cx="122017" cy="455990"/>
              </a:xfrm>
              <a:solidFill>
                <a:srgbClr val="CC0000"/>
              </a:solidFill>
            </p:grpSpPr>
            <p:sp>
              <p:nvSpPr>
                <p:cNvPr id="32" name="Rounded Rectangle 31"/>
                <p:cNvSpPr/>
                <p:nvPr/>
              </p:nvSpPr>
              <p:spPr>
                <a:xfrm>
                  <a:off x="4879687" y="1646687"/>
                  <a:ext cx="122017" cy="439984"/>
                </a:xfrm>
                <a:prstGeom prst="round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4879687" y="1630681"/>
                  <a:ext cx="121716" cy="45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4876800" y="1723551"/>
                <a:ext cx="122017" cy="455990"/>
                <a:chOff x="4879687" y="1630681"/>
                <a:chExt cx="122017" cy="455990"/>
              </a:xfrm>
              <a:solidFill>
                <a:srgbClr val="CC0000"/>
              </a:solidFill>
            </p:grpSpPr>
            <p:sp>
              <p:nvSpPr>
                <p:cNvPr id="30" name="Rounded Rectangle 29"/>
                <p:cNvSpPr/>
                <p:nvPr/>
              </p:nvSpPr>
              <p:spPr>
                <a:xfrm>
                  <a:off x="4879687" y="1646687"/>
                  <a:ext cx="122017" cy="439984"/>
                </a:xfrm>
                <a:prstGeom prst="round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4879687" y="1630681"/>
                  <a:ext cx="121716" cy="45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4745829" y="1722857"/>
                <a:ext cx="122017" cy="455990"/>
                <a:chOff x="4879687" y="1630681"/>
                <a:chExt cx="122017" cy="455990"/>
              </a:xfrm>
              <a:solidFill>
                <a:srgbClr val="CC0000"/>
              </a:solidFill>
            </p:grpSpPr>
            <p:sp>
              <p:nvSpPr>
                <p:cNvPr id="28" name="Rounded Rectangle 27"/>
                <p:cNvSpPr/>
                <p:nvPr/>
              </p:nvSpPr>
              <p:spPr>
                <a:xfrm>
                  <a:off x="4879687" y="1646687"/>
                  <a:ext cx="122017" cy="439984"/>
                </a:xfrm>
                <a:prstGeom prst="round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4879687" y="1630681"/>
                  <a:ext cx="121716" cy="45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Freeform 25"/>
              <p:cNvSpPr/>
              <p:nvPr/>
            </p:nvSpPr>
            <p:spPr>
              <a:xfrm flipH="1">
                <a:off x="4597294" y="1573109"/>
                <a:ext cx="276224" cy="451071"/>
              </a:xfrm>
              <a:custGeom>
                <a:avLst/>
                <a:gdLst>
                  <a:gd name="connsiteX0" fmla="*/ 0 w 171450"/>
                  <a:gd name="connsiteY0" fmla="*/ 120077 h 451071"/>
                  <a:gd name="connsiteX1" fmla="*/ 59531 w 171450"/>
                  <a:gd name="connsiteY1" fmla="*/ 1015 h 451071"/>
                  <a:gd name="connsiteX2" fmla="*/ 157163 w 171450"/>
                  <a:gd name="connsiteY2" fmla="*/ 179609 h 451071"/>
                  <a:gd name="connsiteX3" fmla="*/ 140494 w 171450"/>
                  <a:gd name="connsiteY3" fmla="*/ 386777 h 451071"/>
                  <a:gd name="connsiteX4" fmla="*/ 171450 w 171450"/>
                  <a:gd name="connsiteY4" fmla="*/ 451071 h 451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451071">
                    <a:moveTo>
                      <a:pt x="0" y="120077"/>
                    </a:moveTo>
                    <a:cubicBezTo>
                      <a:pt x="16668" y="55585"/>
                      <a:pt x="33337" y="-8907"/>
                      <a:pt x="59531" y="1015"/>
                    </a:cubicBezTo>
                    <a:cubicBezTo>
                      <a:pt x="85725" y="10937"/>
                      <a:pt x="143669" y="115315"/>
                      <a:pt x="157163" y="179609"/>
                    </a:cubicBezTo>
                    <a:cubicBezTo>
                      <a:pt x="170657" y="243903"/>
                      <a:pt x="138113" y="341533"/>
                      <a:pt x="140494" y="386777"/>
                    </a:cubicBezTo>
                    <a:cubicBezTo>
                      <a:pt x="142875" y="432021"/>
                      <a:pt x="157162" y="441546"/>
                      <a:pt x="171450" y="45107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Explosion 1 26"/>
              <p:cNvSpPr/>
              <p:nvPr/>
            </p:nvSpPr>
            <p:spPr>
              <a:xfrm>
                <a:off x="4516141" y="1949563"/>
                <a:ext cx="95026" cy="137108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Arc 17"/>
            <p:cNvSpPr/>
            <p:nvPr/>
          </p:nvSpPr>
          <p:spPr>
            <a:xfrm rot="8569965">
              <a:off x="4616850" y="1387937"/>
              <a:ext cx="788981" cy="512807"/>
            </a:xfrm>
            <a:prstGeom prst="arc">
              <a:avLst>
                <a:gd name="adj1" fmla="val 17502930"/>
                <a:gd name="adj2" fmla="val 238545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71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err="1" smtClean="0"/>
              <a:t>Beamdump</a:t>
            </a:r>
            <a:r>
              <a:rPr lang="en-US" dirty="0" smtClean="0"/>
              <a:t> Chemistry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Isotope Harvesting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Severin, Bormio 56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4" y="1593905"/>
            <a:ext cx="8915739" cy="400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5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0258" y="1066800"/>
            <a:ext cx="6703484" cy="5027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ERAWAST (</a:t>
            </a:r>
            <a:r>
              <a:rPr lang="en-US" i="1" dirty="0" smtClean="0"/>
              <a:t>PSI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1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Severin, August 2017 NUCL-ACS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61" y="323850"/>
            <a:ext cx="7696200" cy="5772150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/>
          <a:srcRect l="18187" t="60625" r="11336" b="7547"/>
          <a:stretch/>
        </p:blipFill>
        <p:spPr bwMode="auto">
          <a:xfrm>
            <a:off x="4351283" y="5228897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528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971550"/>
            <a:ext cx="6781800" cy="13144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60</a:t>
            </a:r>
            <a:r>
              <a:rPr lang="en-US" dirty="0" smtClean="0"/>
              <a:t>Fe half-life: One of many 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191" y="3233439"/>
            <a:ext cx="3162099" cy="27098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76349" y="2297668"/>
            <a:ext cx="4991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Half-life confirmed to be 2.6My (vs. 1.5 My)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76" y="3974578"/>
            <a:ext cx="5483086" cy="1661541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546" y="2883361"/>
            <a:ext cx="1856267" cy="132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43098" y="3547110"/>
            <a:ext cx="151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ACE-CRIS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13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91212" y="5357747"/>
            <a:ext cx="3373557" cy="287651"/>
          </a:xfrm>
        </p:spPr>
        <p:txBody>
          <a:bodyPr/>
          <a:lstStyle/>
          <a:p>
            <a:pPr>
              <a:defRPr/>
            </a:pPr>
            <a:r>
              <a:rPr lang="en-US" smtClean="0"/>
              <a:t>G. Severin, August 2017 NUCL-ACS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720670" y="5357747"/>
            <a:ext cx="606097" cy="287651"/>
          </a:xfrm>
        </p:spPr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050" name="Picture 2" descr="http://slideplayer.com/slide/7711262/25/images/28/MEDICIS+Target+sta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5"/>
          <a:stretch/>
        </p:blipFill>
        <p:spPr bwMode="auto">
          <a:xfrm>
            <a:off x="87767" y="1022130"/>
            <a:ext cx="7273159" cy="507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200728">
            <a:off x="4871783" y="2701816"/>
            <a:ext cx="633532" cy="2033040"/>
          </a:xfrm>
          <a:prstGeom prst="rect">
            <a:avLst/>
          </a:prstGeom>
          <a:solidFill>
            <a:srgbClr val="74748C"/>
          </a:solidFill>
          <a:ln>
            <a:solidFill>
              <a:srgbClr val="74748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64164">
            <a:off x="5217604" y="2965685"/>
            <a:ext cx="633532" cy="2033040"/>
          </a:xfrm>
          <a:prstGeom prst="rect">
            <a:avLst/>
          </a:prstGeom>
          <a:solidFill>
            <a:srgbClr val="74748C"/>
          </a:solidFill>
          <a:ln>
            <a:solidFill>
              <a:srgbClr val="74748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64164">
            <a:off x="4605639" y="4047598"/>
            <a:ext cx="633532" cy="1424491"/>
          </a:xfrm>
          <a:prstGeom prst="rect">
            <a:avLst/>
          </a:prstGeom>
          <a:solidFill>
            <a:srgbClr val="74748C"/>
          </a:solidFill>
          <a:ln>
            <a:solidFill>
              <a:srgbClr val="74748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085550" y="3786598"/>
            <a:ext cx="4172250" cy="2618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http://slideplayer.com/slide/7711262/25/images/1/Nuclear+physics:+the+ISOLDE+facilit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3" b="82188"/>
          <a:stretch/>
        </p:blipFill>
        <p:spPr bwMode="auto">
          <a:xfrm>
            <a:off x="7071547" y="3482896"/>
            <a:ext cx="1219969" cy="4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slideplayer.com/slide/7711262/25/images/1/Nuclear+physics:+the+ISOLDE+facilit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0" t="20589" r="20850" b="59970"/>
          <a:stretch/>
        </p:blipFill>
        <p:spPr bwMode="auto">
          <a:xfrm>
            <a:off x="6802965" y="2949496"/>
            <a:ext cx="1828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slideplayer.com/slide/7711262/25/images/1/Nuclear+physics:+the+ISOLDE+facilit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63063" r="31655" b="19125"/>
          <a:stretch/>
        </p:blipFill>
        <p:spPr bwMode="auto">
          <a:xfrm>
            <a:off x="6549706" y="3960497"/>
            <a:ext cx="2335318" cy="93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 smtClean="0"/>
              <a:t>Another famous </a:t>
            </a:r>
            <a:r>
              <a:rPr lang="en-US" dirty="0" err="1" smtClean="0"/>
              <a:t>beamdump</a:t>
            </a:r>
            <a:r>
              <a:rPr lang="en-US" dirty="0" smtClean="0"/>
              <a:t>: the ISOLDE concrete wall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6200" y="1022130"/>
            <a:ext cx="7250567" cy="1416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95400" y="5791198"/>
            <a:ext cx="548773" cy="313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4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7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tests of “harvesting” at ISOLDE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Severin, August 2017 NUCL-ACS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074" name="Picture 2" descr="http://images.slideplayer.com/25/7999333/slides/slide_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r="3020" b="10001"/>
          <a:stretch/>
        </p:blipFill>
        <p:spPr bwMode="auto">
          <a:xfrm>
            <a:off x="1524000" y="990600"/>
            <a:ext cx="6705600" cy="498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50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3425" y="2971800"/>
            <a:ext cx="7677150" cy="31432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Animal Studies with </a:t>
            </a:r>
            <a:r>
              <a:rPr lang="en-US" baseline="30000" dirty="0" smtClean="0"/>
              <a:t>149</a:t>
            </a:r>
            <a:r>
              <a:rPr lang="en-US" dirty="0" smtClean="0"/>
              <a:t>Tb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053" y="838200"/>
            <a:ext cx="4734574" cy="25635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1107383"/>
            <a:ext cx="32670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Alpha-PET with terbium-149: evidence and perspectives for </a:t>
            </a:r>
            <a:r>
              <a:rPr lang="en-US" sz="1200" dirty="0" err="1" smtClean="0"/>
              <a:t>radiotheragnostics</a:t>
            </a:r>
            <a:r>
              <a:rPr lang="en-US" sz="1200" dirty="0" smtClean="0"/>
              <a:t>, </a:t>
            </a:r>
            <a:r>
              <a:rPr lang="en-US" sz="1200" b="1" i="1" dirty="0" smtClean="0"/>
              <a:t>Müller et al</a:t>
            </a:r>
            <a:r>
              <a:rPr lang="en-US" sz="1200" dirty="0" smtClean="0"/>
              <a:t>, EJNMMI </a:t>
            </a:r>
            <a:r>
              <a:rPr lang="en-US" sz="1200" dirty="0" err="1"/>
              <a:t>Radiopharmacy</a:t>
            </a:r>
            <a:r>
              <a:rPr lang="en-US" sz="1200" dirty="0"/>
              <a:t> and </a:t>
            </a:r>
            <a:r>
              <a:rPr lang="en-US" sz="1200" dirty="0" smtClean="0"/>
              <a:t>Chemistry 2016 1:5</a:t>
            </a:r>
            <a:endParaRPr lang="en-US" sz="1200" dirty="0"/>
          </a:p>
          <a:p>
            <a:r>
              <a:rPr lang="en-US" sz="1200" dirty="0"/>
              <a:t>https://doi.org/10.1186/s41181-016-0008-2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7200" y="5615434"/>
            <a:ext cx="152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A.Control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0070C0"/>
                </a:solidFill>
              </a:rPr>
              <a:t>B.Low</a:t>
            </a:r>
            <a:r>
              <a:rPr lang="en-US" dirty="0" smtClean="0">
                <a:solidFill>
                  <a:srgbClr val="0070C0"/>
                </a:solidFill>
              </a:rPr>
              <a:t> Dose</a:t>
            </a:r>
          </a:p>
          <a:p>
            <a:r>
              <a:rPr lang="en-US" dirty="0" err="1" smtClean="0">
                <a:solidFill>
                  <a:srgbClr val="00B050"/>
                </a:solidFill>
              </a:rPr>
              <a:t>C.High</a:t>
            </a:r>
            <a:r>
              <a:rPr lang="en-US" dirty="0" smtClean="0">
                <a:solidFill>
                  <a:srgbClr val="00B050"/>
                </a:solidFill>
              </a:rPr>
              <a:t> Dose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4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517064C-0430-47DD-8B23-EE6727B5E978}" vid="{507676DB-CB10-4B91-9F05-0217F5728A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64A49F64DF79428F509E137829B888" ma:contentTypeVersion="12" ma:contentTypeDescription="Create a new document." ma:contentTypeScope="" ma:versionID="f78492142974c4de333a7b90d3569bca">
  <xsd:schema xmlns:xsd="http://www.w3.org/2001/XMLSchema" xmlns:xs="http://www.w3.org/2001/XMLSchema" xmlns:p="http://schemas.microsoft.com/office/2006/metadata/properties" xmlns:ns1="http://schemas.microsoft.com/sharepoint/v3" xmlns:ns3="31ac3772-10db-466f-87b2-5ca6a813de61" xmlns:ns4="http://schemas.microsoft.com/sharepoint/v4" targetNamespace="http://schemas.microsoft.com/office/2006/metadata/properties" ma:root="true" ma:fieldsID="55db7e5ff2f0921c7a8e51d838ec3469" ns1:_="" ns3:_="" ns4:_="">
    <xsd:import namespace="http://schemas.microsoft.com/sharepoint/v3"/>
    <xsd:import namespace="31ac3772-10db-466f-87b2-5ca6a813de61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3:Archive_x0020_Date" minOccurs="0"/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  <xsd:element ref="ns4:EmailHead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mailSender" ma:index="12" nillable="true" ma:displayName="E-Mail Sender" ma:hidden="true" ma:internalName="EmailSender">
      <xsd:simpleType>
        <xsd:restriction base="dms:Note">
          <xsd:maxLength value="255"/>
        </xsd:restriction>
      </xsd:simpleType>
    </xsd:element>
    <xsd:element name="EmailTo" ma:index="13" nillable="true" ma:displayName="E-Mail To" ma:hidden="true" ma:internalName="EmailTo">
      <xsd:simpleType>
        <xsd:restriction base="dms:Note">
          <xsd:maxLength value="255"/>
        </xsd:restriction>
      </xsd:simpleType>
    </xsd:element>
    <xsd:element name="EmailCc" ma:index="14" nillable="true" ma:displayName="E-Mail Cc" ma:hidden="true" ma:internalName="EmailCc">
      <xsd:simpleType>
        <xsd:restriction base="dms:Note">
          <xsd:maxLength value="255"/>
        </xsd:restriction>
      </xsd:simpleType>
    </xsd:element>
    <xsd:element name="EmailFrom" ma:index="15" nillable="true" ma:displayName="E-Mail From" ma:hidden="true" ma:internalName="EmailFrom">
      <xsd:simpleType>
        <xsd:restriction base="dms:Text"/>
      </xsd:simpleType>
    </xsd:element>
    <xsd:element name="EmailSubject" ma:index="16" nillable="true" ma:displayName="E-Mail Subject" ma:hidden="true" ma:internalName="EmailSubjec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11" nillable="true" ma:displayName="Archive Date" ma:format="DateOnly" ma:internalName="Archive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EmailHeaders" ma:index="17" nillable="true" ma:displayName="E-Mail Headers" ma:hidden="true" ma:internalName="EmailHeader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  <EmailTo xmlns="http://schemas.microsoft.com/sharepoint/v3" xsi:nil="true"/>
    <EmailHeaders xmlns="http://schemas.microsoft.com/sharepoint/v4" xsi:nil="true"/>
    <EmailSender xmlns="http://schemas.microsoft.com/sharepoint/v3" xsi:nil="true"/>
    <EmailFrom xmlns="http://schemas.microsoft.com/sharepoint/v3" xsi:nil="true"/>
    <EmailSubject xmlns="http://schemas.microsoft.com/sharepoint/v3" xsi:nil="true"/>
    <EmailCc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093AC4-405F-4537-904C-3736BA7ED4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1ac3772-10db-466f-87b2-5ca6a813de61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BA702D-F6E6-4314-8945-369A109C75F9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sharepoint/v3"/>
    <ds:schemaRef ds:uri="http://schemas.microsoft.com/sharepoint/v4"/>
    <ds:schemaRef ds:uri="31ac3772-10db-466f-87b2-5ca6a813de6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44572</TotalTime>
  <Words>990</Words>
  <Application>Microsoft Office PowerPoint</Application>
  <PresentationFormat>On-screen Show (4:3)</PresentationFormat>
  <Paragraphs>213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ＭＳ Ｐゴシック</vt:lpstr>
      <vt:lpstr>Arial</vt:lpstr>
      <vt:lpstr>Calibri</vt:lpstr>
      <vt:lpstr>Helvetica</vt:lpstr>
      <vt:lpstr>Lucida Grande</vt:lpstr>
      <vt:lpstr>Times New Roman</vt:lpstr>
      <vt:lpstr>Wingdings</vt:lpstr>
      <vt:lpstr>ヒラギノ角ゴ Pro W3</vt:lpstr>
      <vt:lpstr>FRIB3</vt:lpstr>
      <vt:lpstr>Acrobat Document</vt:lpstr>
      <vt:lpstr>Applications for Harvested Isotopes</vt:lpstr>
      <vt:lpstr>PowerPoint Presentation</vt:lpstr>
      <vt:lpstr>Isotope Harvesting</vt:lpstr>
      <vt:lpstr>ERAWAST (PSI)</vt:lpstr>
      <vt:lpstr>PowerPoint Presentation</vt:lpstr>
      <vt:lpstr>60Fe half-life: One of many results</vt:lpstr>
      <vt:lpstr>Another famous beamdump: the ISOLDE concrete wall</vt:lpstr>
      <vt:lpstr>Preliminary tests of “harvesting” at ISOLDE</vt:lpstr>
      <vt:lpstr>Animal Studies with 149Tb</vt:lpstr>
      <vt:lpstr>Delayed-Positron Lanthanides</vt:lpstr>
      <vt:lpstr>152Tb, CERN to Hospital</vt:lpstr>
      <vt:lpstr>MEDICIS’ LIST</vt:lpstr>
      <vt:lpstr>MEDICIS LIST pt. II</vt:lpstr>
      <vt:lpstr>FRIB</vt:lpstr>
      <vt:lpstr>Isotope Production “in flight” (and not)</vt:lpstr>
      <vt:lpstr>The FRIB beamdump</vt:lpstr>
      <vt:lpstr>“Harvesting”</vt:lpstr>
      <vt:lpstr>How to harvest?</vt:lpstr>
      <vt:lpstr>Harvesting technology</vt:lpstr>
      <vt:lpstr>What will we aim for?</vt:lpstr>
      <vt:lpstr>pt. II</vt:lpstr>
      <vt:lpstr>pt. III</vt:lpstr>
      <vt:lpstr>Main areas of application</vt:lpstr>
      <vt:lpstr>Whitepaper</vt:lpstr>
      <vt:lpstr>52Fe/52mMn: a simple diabetes intervention tracer</vt:lpstr>
      <vt:lpstr>Plant Science</vt:lpstr>
      <vt:lpstr>Everyday a new application is born, and “new” isotopes are required</vt:lpstr>
      <vt:lpstr>Conclusion</vt:lpstr>
    </vt:vector>
  </TitlesOfParts>
  <Company>NSCL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towards online harvesting at NSCL</dc:title>
  <dc:creator>Kankula, Angie</dc:creator>
  <cp:lastModifiedBy>Gregory Severin</cp:lastModifiedBy>
  <cp:revision>131</cp:revision>
  <cp:lastPrinted>2013-06-17T20:20:32Z</cp:lastPrinted>
  <dcterms:created xsi:type="dcterms:W3CDTF">2015-04-05T15:12:25Z</dcterms:created>
  <dcterms:modified xsi:type="dcterms:W3CDTF">2018-01-24T22:37:52Z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0x010100F664A49F64DF79428F509E137829B888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