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399" r:id="rId3"/>
    <p:sldId id="479" r:id="rId4"/>
    <p:sldId id="478" r:id="rId5"/>
    <p:sldId id="436" r:id="rId6"/>
    <p:sldId id="437" r:id="rId7"/>
    <p:sldId id="438" r:id="rId8"/>
    <p:sldId id="440" r:id="rId9"/>
    <p:sldId id="442" r:id="rId10"/>
    <p:sldId id="471" r:id="rId11"/>
    <p:sldId id="328" r:id="rId12"/>
    <p:sldId id="267" r:id="rId13"/>
    <p:sldId id="398" r:id="rId14"/>
    <p:sldId id="359" r:id="rId15"/>
    <p:sldId id="261" r:id="rId16"/>
    <p:sldId id="364" r:id="rId17"/>
    <p:sldId id="374" r:id="rId18"/>
    <p:sldId id="375" r:id="rId19"/>
    <p:sldId id="376" r:id="rId20"/>
    <p:sldId id="354" r:id="rId21"/>
    <p:sldId id="316" r:id="rId22"/>
    <p:sldId id="358" r:id="rId23"/>
    <p:sldId id="337" r:id="rId24"/>
    <p:sldId id="377" r:id="rId25"/>
    <p:sldId id="266" r:id="rId26"/>
    <p:sldId id="265" r:id="rId27"/>
    <p:sldId id="378" r:id="rId28"/>
    <p:sldId id="426" r:id="rId29"/>
    <p:sldId id="360" r:id="rId30"/>
    <p:sldId id="481" r:id="rId31"/>
    <p:sldId id="482" r:id="rId32"/>
    <p:sldId id="483" r:id="rId33"/>
    <p:sldId id="372" r:id="rId34"/>
    <p:sldId id="485" r:id="rId35"/>
    <p:sldId id="484" r:id="rId36"/>
    <p:sldId id="458" r:id="rId37"/>
    <p:sldId id="459" r:id="rId38"/>
    <p:sldId id="460" r:id="rId39"/>
    <p:sldId id="461" r:id="rId40"/>
    <p:sldId id="462" r:id="rId41"/>
    <p:sldId id="463" r:id="rId42"/>
    <p:sldId id="480" r:id="rId43"/>
    <p:sldId id="464" r:id="rId44"/>
    <p:sldId id="477" r:id="rId45"/>
    <p:sldId id="466" r:id="rId46"/>
    <p:sldId id="467" r:id="rId47"/>
    <p:sldId id="475" r:id="rId48"/>
    <p:sldId id="476" r:id="rId49"/>
    <p:sldId id="470" r:id="rId50"/>
    <p:sldId id="473" r:id="rId51"/>
    <p:sldId id="469" r:id="rId52"/>
    <p:sldId id="472" r:id="rId53"/>
    <p:sldId id="379" r:id="rId5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raserDust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raserDust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raserDust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raserDust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raserDus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raserDus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raserDus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raserDus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raserDus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00"/>
    <a:srgbClr val="FF3300"/>
    <a:srgbClr val="FF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7" autoAdjust="0"/>
    <p:restoredTop sz="94693" autoAdjust="0"/>
  </p:normalViewPr>
  <p:slideViewPr>
    <p:cSldViewPr>
      <p:cViewPr>
        <p:scale>
          <a:sx n="66" d="100"/>
          <a:sy n="66" d="100"/>
        </p:scale>
        <p:origin x="-70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0.wmf"/><Relationship Id="rId1" Type="http://schemas.openxmlformats.org/officeDocument/2006/relationships/image" Target="../media/image1.wmf"/><Relationship Id="rId4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1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1.wmf"/><Relationship Id="rId4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1.wmf"/><Relationship Id="rId4" Type="http://schemas.openxmlformats.org/officeDocument/2006/relationships/image" Target="../media/image4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1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1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1.wmf"/><Relationship Id="rId4" Type="http://schemas.openxmlformats.org/officeDocument/2006/relationships/image" Target="../media/image72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1.wmf"/><Relationship Id="rId4" Type="http://schemas.openxmlformats.org/officeDocument/2006/relationships/image" Target="../media/image75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1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1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90CD238-60E9-443C-80E5-08DED04BD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0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05D81-E439-4A69-89B5-D37D69358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2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B97BA-4FC4-4603-A87A-A314A099A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E2835-60C8-4A9B-97FA-0A21D4A01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3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3348D-E76E-48D0-AC19-7727704ED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7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E474B-6480-4F70-B002-51B249373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4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08EEF-4132-44E7-8213-1D3C35A2B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0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2A0E9-7F67-48F5-8868-C11537301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9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215D-A589-460E-9C8A-A7A2F70BC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0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EA601-376C-43BB-854D-CA11199B7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2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CC0CA-CCA5-4203-AF02-A47917CB8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6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EDCCD-8759-4930-9FFA-4490ED8D7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8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1E46F36-5C7E-425B-ADAB-92FC584D2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21.bin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1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7.wmf"/><Relationship Id="rId1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1.wmf"/><Relationship Id="rId10" Type="http://schemas.openxmlformats.org/officeDocument/2006/relationships/image" Target="../media/image21.wmf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wmf"/><Relationship Id="rId11" Type="http://schemas.openxmlformats.org/officeDocument/2006/relationships/image" Target="../media/image25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31.bin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1.wmf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8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7.wmf"/><Relationship Id="rId1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wmf"/><Relationship Id="rId11" Type="http://schemas.openxmlformats.org/officeDocument/2006/relationships/image" Target="../media/image29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33.wmf"/><Relationship Id="rId3" Type="http://schemas.openxmlformats.org/officeDocument/2006/relationships/image" Target="../media/image2.jpeg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2.wmf"/><Relationship Id="rId5" Type="http://schemas.openxmlformats.org/officeDocument/2006/relationships/image" Target="../media/image1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1.png"/><Relationship Id="rId14" Type="http://schemas.openxmlformats.org/officeDocument/2006/relationships/oleObject" Target="../embeddings/oleObject4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2.jpe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38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2.jpe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4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wmf"/><Relationship Id="rId5" Type="http://schemas.openxmlformats.org/officeDocument/2006/relationships/image" Target="../media/image1.wmf"/><Relationship Id="rId10" Type="http://schemas.openxmlformats.org/officeDocument/2006/relationships/image" Target="../media/image42.wmf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0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3.bin"/><Relationship Id="rId5" Type="http://schemas.openxmlformats.org/officeDocument/2006/relationships/image" Target="../media/image1.wmf"/><Relationship Id="rId10" Type="http://schemas.openxmlformats.org/officeDocument/2006/relationships/image" Target="../media/image43.wmf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4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wmf"/><Relationship Id="rId11" Type="http://schemas.openxmlformats.org/officeDocument/2006/relationships/image" Target="../media/image45.wmf"/><Relationship Id="rId5" Type="http://schemas.openxmlformats.org/officeDocument/2006/relationships/image" Target="../media/image1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5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8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59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49.e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6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61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image" Target="../media/image5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64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6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60.wmf"/><Relationship Id="rId18" Type="http://schemas.openxmlformats.org/officeDocument/2006/relationships/oleObject" Target="../embeddings/oleObject71.bin"/><Relationship Id="rId3" Type="http://schemas.openxmlformats.org/officeDocument/2006/relationships/image" Target="../media/image2.jpeg"/><Relationship Id="rId21" Type="http://schemas.openxmlformats.org/officeDocument/2006/relationships/image" Target="../media/image64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0.bin"/><Relationship Id="rId20" Type="http://schemas.openxmlformats.org/officeDocument/2006/relationships/oleObject" Target="../embeddings/oleObject72.bin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.wmf"/><Relationship Id="rId11" Type="http://schemas.openxmlformats.org/officeDocument/2006/relationships/image" Target="../media/image65.wmf"/><Relationship Id="rId5" Type="http://schemas.openxmlformats.org/officeDocument/2006/relationships/image" Target="../media/image1.wmf"/><Relationship Id="rId15" Type="http://schemas.openxmlformats.org/officeDocument/2006/relationships/image" Target="../media/image61.wmf"/><Relationship Id="rId10" Type="http://schemas.openxmlformats.org/officeDocument/2006/relationships/image" Target="../media/image8.wmf"/><Relationship Id="rId19" Type="http://schemas.openxmlformats.org/officeDocument/2006/relationships/image" Target="../media/image63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73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7.wmf"/><Relationship Id="rId5" Type="http://schemas.openxmlformats.org/officeDocument/2006/relationships/image" Target="../media/image1.wmf"/><Relationship Id="rId10" Type="http://schemas.openxmlformats.org/officeDocument/2006/relationships/image" Target="../media/image69.wmf"/><Relationship Id="rId4" Type="http://schemas.openxmlformats.org/officeDocument/2006/relationships/oleObject" Target="../embeddings/oleObject74.bin"/><Relationship Id="rId9" Type="http://schemas.openxmlformats.org/officeDocument/2006/relationships/oleObject" Target="../embeddings/oleObject7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72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4.wmf"/><Relationship Id="rId11" Type="http://schemas.openxmlformats.org/officeDocument/2006/relationships/image" Target="../media/image71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70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84.bin"/><Relationship Id="rId5" Type="http://schemas.openxmlformats.org/officeDocument/2006/relationships/image" Target="../media/image1.wmf"/><Relationship Id="rId10" Type="http://schemas.openxmlformats.org/officeDocument/2006/relationships/image" Target="../media/image74.wmf"/><Relationship Id="rId4" Type="http://schemas.openxmlformats.org/officeDocument/2006/relationships/oleObject" Target="../embeddings/oleObject81.bin"/><Relationship Id="rId9" Type="http://schemas.openxmlformats.org/officeDocument/2006/relationships/oleObject" Target="../embeddings/oleObject83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76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8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88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49.e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89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92.bin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91.bin"/><Relationship Id="rId5" Type="http://schemas.openxmlformats.org/officeDocument/2006/relationships/image" Target="../media/image1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90.bin"/><Relationship Id="rId9" Type="http://schemas.openxmlformats.org/officeDocument/2006/relationships/image" Target="../media/image7.wmf"/><Relationship Id="rId14" Type="http://schemas.openxmlformats.org/officeDocument/2006/relationships/image" Target="../media/image8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wmf"/><Relationship Id="rId11" Type="http://schemas.openxmlformats.org/officeDocument/2006/relationships/image" Target="../media/image11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wmf"/><Relationship Id="rId11" Type="http://schemas.openxmlformats.org/officeDocument/2006/relationships/image" Target="../media/image12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wmf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8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wmf"/><Relationship Id="rId11" Type="http://schemas.openxmlformats.org/officeDocument/2006/relationships/image" Target="../media/image17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050925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102315" y="2903537"/>
            <a:ext cx="281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chemeClr val="bg1"/>
                </a:solidFill>
              </a:rPr>
              <a:t>Stuart Raby</a:t>
            </a:r>
          </a:p>
        </p:txBody>
      </p:sp>
      <p:sp>
        <p:nvSpPr>
          <p:cNvPr id="1030" name="Text Box 14"/>
          <p:cNvSpPr txBox="1">
            <a:spLocks noChangeArrowheads="1"/>
          </p:cNvSpPr>
          <p:nvPr/>
        </p:nvSpPr>
        <p:spPr bwMode="auto">
          <a:xfrm>
            <a:off x="235121" y="4652983"/>
            <a:ext cx="471788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PRISMA 2014</a:t>
            </a:r>
            <a:endParaRPr lang="en-US" sz="3200" dirty="0">
              <a:solidFill>
                <a:srgbClr val="FFFF00"/>
              </a:solidFill>
            </a:endParaRPr>
          </a:p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Gutenberg U.</a:t>
            </a:r>
            <a:endParaRPr lang="en-US" sz="3200" dirty="0">
              <a:solidFill>
                <a:srgbClr val="FFFF0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July 23, 2014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31" name="Text Box 17"/>
          <p:cNvSpPr txBox="1">
            <a:spLocks noChangeArrowheads="1"/>
          </p:cNvSpPr>
          <p:nvPr/>
        </p:nvSpPr>
        <p:spPr bwMode="auto">
          <a:xfrm flipH="1">
            <a:off x="2205038" y="41910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rgbClr val="FFFF00"/>
                </a:solidFill>
              </a:rPr>
              <a:t>     </a:t>
            </a:r>
          </a:p>
        </p:txBody>
      </p:sp>
      <p:sp>
        <p:nvSpPr>
          <p:cNvPr id="1032" name="Text Box 19"/>
          <p:cNvSpPr txBox="1">
            <a:spLocks noChangeArrowheads="1"/>
          </p:cNvSpPr>
          <p:nvPr/>
        </p:nvSpPr>
        <p:spPr bwMode="auto">
          <a:xfrm>
            <a:off x="5638800" y="4114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033" name="Rectangle 24"/>
          <p:cNvSpPr>
            <a:spLocks noChangeArrowheads="1"/>
          </p:cNvSpPr>
          <p:nvPr/>
        </p:nvSpPr>
        <p:spPr bwMode="auto">
          <a:xfrm>
            <a:off x="187326" y="381000"/>
            <a:ext cx="8804274" cy="144655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SO(10) Yukawa unification :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gluinos</a:t>
            </a:r>
            <a:r>
              <a:rPr lang="en-US" sz="4400" dirty="0" smtClean="0">
                <a:solidFill>
                  <a:schemeClr val="bg1"/>
                </a:solidFill>
              </a:rPr>
              <a:t> at the LHC</a:t>
            </a:r>
          </a:p>
        </p:txBody>
      </p:sp>
      <p:pic>
        <p:nvPicPr>
          <p:cNvPr id="1034" name="Picture 10" descr="Physics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202238"/>
            <a:ext cx="2549525" cy="958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050925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17"/>
          <p:cNvSpPr txBox="1">
            <a:spLocks noChangeArrowheads="1"/>
          </p:cNvSpPr>
          <p:nvPr/>
        </p:nvSpPr>
        <p:spPr bwMode="auto">
          <a:xfrm flipH="1">
            <a:off x="2205038" y="41910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rgbClr val="FFFF00"/>
                </a:solidFill>
              </a:rPr>
              <a:t>     </a:t>
            </a:r>
          </a:p>
        </p:txBody>
      </p:sp>
      <p:sp>
        <p:nvSpPr>
          <p:cNvPr id="3078" name="Text Box 19"/>
          <p:cNvSpPr txBox="1">
            <a:spLocks noChangeArrowheads="1"/>
          </p:cNvSpPr>
          <p:nvPr/>
        </p:nvSpPr>
        <p:spPr bwMode="auto">
          <a:xfrm>
            <a:off x="5638800" y="4114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246743" y="1066800"/>
            <a:ext cx="86106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 dirty="0">
                <a:solidFill>
                  <a:schemeClr val="bg1"/>
                </a:solidFill>
              </a:rPr>
              <a:t>Blazek,  Dermisek &amp; Raby  </a:t>
            </a:r>
            <a:r>
              <a:rPr lang="en-US" sz="2400" dirty="0">
                <a:solidFill>
                  <a:schemeClr val="bg1"/>
                </a:solidFill>
              </a:rPr>
              <a:t>PRL 88, 111804 (2002)</a:t>
            </a:r>
          </a:p>
          <a:p>
            <a:pPr algn="l" eaLnBrk="1" hangingPunct="1"/>
            <a:r>
              <a:rPr lang="en-US" sz="2400" dirty="0">
                <a:solidFill>
                  <a:schemeClr val="bg1"/>
                </a:solidFill>
              </a:rPr>
              <a:t>                                         PRD 65, 115004 (2002)</a:t>
            </a:r>
          </a:p>
          <a:p>
            <a:pPr algn="l" eaLnBrk="1" hangingPunct="1"/>
            <a:r>
              <a:rPr lang="en-US" sz="2400" b="1" dirty="0">
                <a:solidFill>
                  <a:srgbClr val="FFFF00"/>
                </a:solidFill>
              </a:rPr>
              <a:t>Baer &amp; </a:t>
            </a:r>
            <a:r>
              <a:rPr lang="fr-FR" sz="2400" b="1" dirty="0" err="1">
                <a:solidFill>
                  <a:srgbClr val="FFFF00"/>
                </a:solidFill>
              </a:rPr>
              <a:t>Ferrandis</a:t>
            </a:r>
            <a:r>
              <a:rPr lang="fr-FR" sz="2400" dirty="0">
                <a:solidFill>
                  <a:srgbClr val="FFFF00"/>
                </a:solidFill>
              </a:rPr>
              <a:t>,               PRL </a:t>
            </a:r>
            <a:r>
              <a:rPr lang="fr-FR" sz="2400" b="1" dirty="0">
                <a:solidFill>
                  <a:srgbClr val="FFFF00"/>
                </a:solidFill>
              </a:rPr>
              <a:t>87, 211803  (2001)</a:t>
            </a:r>
          </a:p>
          <a:p>
            <a:pPr algn="l" eaLnBrk="1" hangingPunct="1"/>
            <a:r>
              <a:rPr lang="en-US" sz="2400" b="1" dirty="0">
                <a:solidFill>
                  <a:srgbClr val="FFFF00"/>
                </a:solidFill>
              </a:rPr>
              <a:t>Auto, Baer, </a:t>
            </a:r>
            <a:r>
              <a:rPr lang="en-US" sz="2400" b="1" dirty="0" err="1">
                <a:solidFill>
                  <a:srgbClr val="FFFF00"/>
                </a:solidFill>
              </a:rPr>
              <a:t>Balazs</a:t>
            </a:r>
            <a:r>
              <a:rPr lang="en-US" sz="2400" b="1" dirty="0">
                <a:solidFill>
                  <a:srgbClr val="FFFF00"/>
                </a:solidFill>
              </a:rPr>
              <a:t>, </a:t>
            </a:r>
            <a:r>
              <a:rPr lang="en-US" sz="2400" b="1" dirty="0" err="1">
                <a:solidFill>
                  <a:srgbClr val="FFFF00"/>
                </a:solidFill>
              </a:rPr>
              <a:t>Belyaev</a:t>
            </a:r>
            <a:r>
              <a:rPr lang="en-US" sz="2400" b="1" dirty="0">
                <a:solidFill>
                  <a:srgbClr val="FFFF00"/>
                </a:solidFill>
              </a:rPr>
              <a:t>, </a:t>
            </a:r>
            <a:r>
              <a:rPr lang="en-US" sz="2400" b="1" dirty="0" err="1">
                <a:solidFill>
                  <a:srgbClr val="FFFF00"/>
                </a:solidFill>
              </a:rPr>
              <a:t>Ferrandis</a:t>
            </a:r>
            <a:r>
              <a:rPr lang="en-US" sz="2400" b="1" dirty="0">
                <a:solidFill>
                  <a:srgbClr val="FFFF00"/>
                </a:solidFill>
              </a:rPr>
              <a:t> &amp; Tata</a:t>
            </a:r>
          </a:p>
          <a:p>
            <a:pPr algn="l" eaLnBrk="1" hangingPunct="1"/>
            <a:r>
              <a:rPr lang="en-US" sz="2400" dirty="0">
                <a:solidFill>
                  <a:srgbClr val="FFFF00"/>
                </a:solidFill>
              </a:rPr>
              <a:t>                                         J</a:t>
            </a:r>
            <a:r>
              <a:rPr lang="en-US" sz="2400" b="1" dirty="0">
                <a:solidFill>
                  <a:srgbClr val="FFFF00"/>
                </a:solidFill>
              </a:rPr>
              <a:t>HEP 0306:023  (2003</a:t>
            </a:r>
            <a:r>
              <a:rPr lang="en-US" sz="2400" dirty="0">
                <a:solidFill>
                  <a:srgbClr val="FFFF00"/>
                </a:solidFill>
              </a:rPr>
              <a:t>)</a:t>
            </a:r>
          </a:p>
          <a:p>
            <a:pPr algn="l" eaLnBrk="1" hangingPunct="1"/>
            <a:r>
              <a:rPr lang="en-US" sz="2400" b="1" dirty="0">
                <a:solidFill>
                  <a:srgbClr val="FFFF00"/>
                </a:solidFill>
              </a:rPr>
              <a:t>Tobe &amp; Wells                      NPB 663, 123  (2003)</a:t>
            </a:r>
            <a:endParaRPr lang="en-US" sz="2400" dirty="0">
              <a:solidFill>
                <a:srgbClr val="FFFF00"/>
              </a:solidFill>
            </a:endParaRPr>
          </a:p>
          <a:p>
            <a:pPr algn="l" eaLnBrk="1" hangingPunct="1"/>
            <a:r>
              <a:rPr lang="en-US" sz="2400" b="1" dirty="0" smtClean="0">
                <a:solidFill>
                  <a:srgbClr val="FFFF00"/>
                </a:solidFill>
              </a:rPr>
              <a:t>Baer</a:t>
            </a:r>
            <a:r>
              <a:rPr lang="en-US" sz="2400" b="1" dirty="0">
                <a:solidFill>
                  <a:srgbClr val="FFFF00"/>
                </a:solidFill>
              </a:rPr>
              <a:t>, </a:t>
            </a:r>
            <a:r>
              <a:rPr lang="en-US" sz="2400" b="1" dirty="0" err="1">
                <a:solidFill>
                  <a:srgbClr val="FFFF00"/>
                </a:solidFill>
              </a:rPr>
              <a:t>Kraml</a:t>
            </a:r>
            <a:r>
              <a:rPr lang="en-US" sz="2400" b="1" dirty="0">
                <a:solidFill>
                  <a:srgbClr val="FFFF00"/>
                </a:solidFill>
              </a:rPr>
              <a:t>, </a:t>
            </a:r>
            <a:r>
              <a:rPr lang="en-US" sz="2400" b="1" dirty="0" err="1">
                <a:solidFill>
                  <a:srgbClr val="FFFF00"/>
                </a:solidFill>
              </a:rPr>
              <a:t>Sekmen</a:t>
            </a:r>
            <a:r>
              <a:rPr lang="en-US" sz="2400" b="1" dirty="0">
                <a:solidFill>
                  <a:srgbClr val="FFFF00"/>
                </a:solidFill>
              </a:rPr>
              <a:t> &amp; </a:t>
            </a:r>
            <a:r>
              <a:rPr lang="en-US" sz="2400" b="1" dirty="0" err="1" smtClean="0">
                <a:solidFill>
                  <a:srgbClr val="FFFF00"/>
                </a:solidFill>
              </a:rPr>
              <a:t>Summy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l" eaLnBrk="1" hangingPunct="1"/>
            <a:r>
              <a:rPr lang="en-US" sz="2400" b="1" dirty="0" smtClean="0">
                <a:solidFill>
                  <a:srgbClr val="FFFF00"/>
                </a:solidFill>
              </a:rPr>
              <a:t>                                         JHEP </a:t>
            </a:r>
            <a:r>
              <a:rPr lang="en-US" sz="2400" b="1" dirty="0">
                <a:solidFill>
                  <a:srgbClr val="FFFF00"/>
                </a:solidFill>
              </a:rPr>
              <a:t>0909 </a:t>
            </a:r>
            <a:r>
              <a:rPr lang="en-US" sz="2400" b="1" dirty="0" smtClean="0">
                <a:solidFill>
                  <a:srgbClr val="FFFF00"/>
                </a:solidFill>
              </a:rPr>
              <a:t>:005 </a:t>
            </a:r>
            <a:r>
              <a:rPr lang="en-US" sz="2400" b="1" dirty="0">
                <a:solidFill>
                  <a:srgbClr val="FFFF00"/>
                </a:solidFill>
              </a:rPr>
              <a:t>(2009</a:t>
            </a:r>
            <a:r>
              <a:rPr lang="en-US" sz="2400" b="1" dirty="0" smtClean="0">
                <a:solidFill>
                  <a:srgbClr val="FFFF00"/>
                </a:solidFill>
              </a:rPr>
              <a:t>)</a:t>
            </a:r>
          </a:p>
          <a:p>
            <a:pPr algn="l" eaLnBrk="1" hangingPunct="1"/>
            <a:r>
              <a:rPr lang="en-US" sz="2400" b="1" dirty="0" err="1" smtClean="0">
                <a:solidFill>
                  <a:srgbClr val="FFFF00"/>
                </a:solidFill>
              </a:rPr>
              <a:t>Badziak</a:t>
            </a:r>
            <a:r>
              <a:rPr lang="en-US" sz="2400" b="1" dirty="0" smtClean="0">
                <a:solidFill>
                  <a:srgbClr val="FFFF00"/>
                </a:solidFill>
              </a:rPr>
              <a:t>,  </a:t>
            </a:r>
            <a:r>
              <a:rPr lang="en-US" sz="2400" b="1" dirty="0" err="1" smtClean="0">
                <a:solidFill>
                  <a:srgbClr val="FFFF00"/>
                </a:solidFill>
              </a:rPr>
              <a:t>Olechowski</a:t>
            </a:r>
            <a:r>
              <a:rPr lang="en-US" sz="2400" b="1" dirty="0" smtClean="0">
                <a:solidFill>
                  <a:srgbClr val="FFFF00"/>
                </a:solidFill>
              </a:rPr>
              <a:t> &amp; Pokorski   </a:t>
            </a:r>
          </a:p>
          <a:p>
            <a:pPr algn="l" eaLnBrk="1" hangingPunct="1"/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                                        JHEP </a:t>
            </a:r>
            <a:r>
              <a:rPr lang="en-US" sz="2400" b="1" dirty="0">
                <a:solidFill>
                  <a:srgbClr val="FFFF00"/>
                </a:solidFill>
              </a:rPr>
              <a:t>1108 </a:t>
            </a:r>
            <a:r>
              <a:rPr lang="en-US" sz="2400" b="1" dirty="0" smtClean="0">
                <a:solidFill>
                  <a:srgbClr val="FFFF00"/>
                </a:solidFill>
              </a:rPr>
              <a:t>:147 </a:t>
            </a:r>
            <a:r>
              <a:rPr lang="en-US" sz="2400" b="1" dirty="0">
                <a:solidFill>
                  <a:srgbClr val="FFFF00"/>
                </a:solidFill>
              </a:rPr>
              <a:t>(2011)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l" eaLnBrk="1" hangingPunct="1"/>
            <a:r>
              <a:rPr lang="en-US" sz="2400" b="1" dirty="0">
                <a:solidFill>
                  <a:srgbClr val="FFFF00"/>
                </a:solidFill>
              </a:rPr>
              <a:t>Gogoladze, Shafi &amp; </a:t>
            </a:r>
            <a:r>
              <a:rPr lang="en-US" sz="2400" b="1" dirty="0" err="1">
                <a:solidFill>
                  <a:srgbClr val="FFFF00"/>
                </a:solidFill>
              </a:rPr>
              <a:t>Saleh</a:t>
            </a:r>
            <a:r>
              <a:rPr lang="en-US" sz="2400" b="1" dirty="0">
                <a:solidFill>
                  <a:srgbClr val="FFFF00"/>
                </a:solidFill>
              </a:rPr>
              <a:t> Un                  JHEP 1208 :028 (2012)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l" eaLnBrk="1" hangingPunct="1"/>
            <a:r>
              <a:rPr lang="en-US" sz="2400" b="1" dirty="0" smtClean="0">
                <a:solidFill>
                  <a:schemeClr val="bg1"/>
                </a:solidFill>
              </a:rPr>
              <a:t>Anandakrishnan,  Raby  &amp;  Wingerter        arXiv:1212.0542</a:t>
            </a:r>
          </a:p>
          <a:p>
            <a:pPr algn="l" eaLnBrk="1" hangingPunct="1"/>
            <a:r>
              <a:rPr lang="en-US" sz="2400" b="1" dirty="0" smtClean="0">
                <a:solidFill>
                  <a:schemeClr val="bg1"/>
                </a:solidFill>
              </a:rPr>
              <a:t>Anandakrishnan &amp; Raby                            arXiv:1303.5125</a:t>
            </a:r>
          </a:p>
          <a:p>
            <a:pPr algn="l" eaLnBrk="1" hangingPunct="1"/>
            <a:r>
              <a:rPr lang="en-US" sz="2400" b="1" dirty="0" smtClean="0">
                <a:solidFill>
                  <a:schemeClr val="bg1"/>
                </a:solidFill>
              </a:rPr>
              <a:t>Anandakrishnan, Bryant &amp; Raby                arXiv:1404.5628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228600" y="381000"/>
            <a:ext cx="8534400" cy="5842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00"/>
                </a:solidFill>
              </a:rPr>
              <a:t>Yukawa  Unification  &amp;  Soft SUSY breaking</a:t>
            </a:r>
          </a:p>
        </p:txBody>
      </p:sp>
    </p:spTree>
    <p:extLst>
      <p:ext uri="{BB962C8B-B14F-4D97-AF65-F5344CB8AC3E}">
        <p14:creationId xmlns:p14="http://schemas.microsoft.com/office/powerpoint/2010/main" val="39288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-1050925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7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8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6400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0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3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4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5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6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7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8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1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1" name="Text Box 20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pic>
        <p:nvPicPr>
          <p:cNvPr id="5142" name="Picture 21" descr="fig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graphicFrame>
        <p:nvGraphicFramePr>
          <p:cNvPr id="3689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338022"/>
              </p:ext>
            </p:extLst>
          </p:nvPr>
        </p:nvGraphicFramePr>
        <p:xfrm>
          <a:off x="2024062" y="1171591"/>
          <a:ext cx="5094287" cy="921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" name="Equation" r:id="rId11" imgW="1333440" imgH="241200" progId="Equation.DSMT4">
                  <p:embed/>
                </p:oleObj>
              </mc:Choice>
              <mc:Fallback>
                <p:oleObj name="Equation" r:id="rId11" imgW="1333440" imgH="2412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2" y="1171591"/>
                        <a:ext cx="5094287" cy="92152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04800" y="2174091"/>
            <a:ext cx="8763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Note</a:t>
            </a:r>
            <a:r>
              <a:rPr lang="en-US" sz="3600" dirty="0">
                <a:solidFill>
                  <a:srgbClr val="FFFF00"/>
                </a:solidFill>
              </a:rPr>
              <a:t>,   CANNOT predict top mass due to </a:t>
            </a:r>
          </a:p>
          <a:p>
            <a:pPr eaLnBrk="1" hangingPunct="1"/>
            <a:r>
              <a:rPr lang="en-US" sz="3600" dirty="0">
                <a:solidFill>
                  <a:srgbClr val="FFFF00"/>
                </a:solidFill>
              </a:rPr>
              <a:t>large  SUSY  threshold corrections to  </a:t>
            </a:r>
          </a:p>
          <a:p>
            <a:pPr eaLnBrk="1" hangingPunct="1"/>
            <a:r>
              <a:rPr lang="en-US" sz="3600" dirty="0">
                <a:solidFill>
                  <a:srgbClr val="FFFF00"/>
                </a:solidFill>
              </a:rPr>
              <a:t>bottom and tau mass </a:t>
            </a:r>
          </a:p>
          <a:p>
            <a:pPr algn="l" eaLnBrk="1" hangingPunct="1"/>
            <a:r>
              <a:rPr lang="en-US" sz="3600" dirty="0" smtClean="0">
                <a:solidFill>
                  <a:srgbClr val="FFFF00"/>
                </a:solidFill>
              </a:rPr>
              <a:t>                      </a:t>
            </a:r>
            <a:r>
              <a:rPr lang="en-US" sz="2800" dirty="0" smtClean="0">
                <a:solidFill>
                  <a:schemeClr val="bg1"/>
                </a:solidFill>
              </a:rPr>
              <a:t>Hall,  </a:t>
            </a:r>
            <a:r>
              <a:rPr lang="en-US" sz="2800" dirty="0" err="1" smtClean="0">
                <a:solidFill>
                  <a:schemeClr val="bg1"/>
                </a:solidFill>
              </a:rPr>
              <a:t>Rattazzi</a:t>
            </a:r>
            <a:r>
              <a:rPr lang="en-US" sz="2800" dirty="0" smtClean="0">
                <a:solidFill>
                  <a:schemeClr val="bg1"/>
                </a:solidFill>
              </a:rPr>
              <a:t> &amp; </a:t>
            </a:r>
            <a:r>
              <a:rPr lang="en-US" sz="2800" dirty="0" err="1" smtClean="0">
                <a:solidFill>
                  <a:schemeClr val="bg1"/>
                </a:solidFill>
              </a:rPr>
              <a:t>Sarid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l" eaLnBrk="1" hangingPunct="1"/>
            <a:r>
              <a:rPr lang="en-US" sz="2800" dirty="0" smtClean="0">
                <a:solidFill>
                  <a:schemeClr val="bg1"/>
                </a:solidFill>
              </a:rPr>
              <a:t>                            Carena, </a:t>
            </a:r>
            <a:r>
              <a:rPr lang="en-US" sz="2800" dirty="0" err="1" smtClean="0">
                <a:solidFill>
                  <a:schemeClr val="bg1"/>
                </a:solidFill>
              </a:rPr>
              <a:t>Olechowski</a:t>
            </a:r>
            <a:r>
              <a:rPr lang="en-US" sz="2800" dirty="0" smtClean="0">
                <a:solidFill>
                  <a:schemeClr val="bg1"/>
                </a:solidFill>
              </a:rPr>
              <a:t>, Pokorski &amp; Wagner</a:t>
            </a:r>
            <a:r>
              <a:rPr lang="en-US" sz="3600" dirty="0" smtClean="0">
                <a:solidFill>
                  <a:schemeClr val="bg1"/>
                </a:solidFill>
              </a:rPr>
              <a:t>                    </a:t>
            </a:r>
          </a:p>
          <a:p>
            <a:pPr algn="l" eaLnBrk="1" hangingPunct="1"/>
            <a:r>
              <a:rPr lang="en-US" sz="3600" dirty="0" smtClean="0">
                <a:solidFill>
                  <a:srgbClr val="FFFF00"/>
                </a:solidFill>
              </a:rPr>
              <a:t>So </a:t>
            </a:r>
            <a:r>
              <a:rPr lang="en-US" sz="3600" dirty="0">
                <a:solidFill>
                  <a:srgbClr val="FFFF00"/>
                </a:solidFill>
              </a:rPr>
              <a:t>instead  use  Yukawa unification to predict</a:t>
            </a:r>
          </a:p>
          <a:p>
            <a:pPr algn="l" eaLnBrk="1" hangingPunct="1"/>
            <a:r>
              <a:rPr lang="en-US" sz="3600" dirty="0">
                <a:solidFill>
                  <a:srgbClr val="FFFF00"/>
                </a:solidFill>
              </a:rPr>
              <a:t>soft  SUSY breaking masses !!</a:t>
            </a:r>
          </a:p>
        </p:txBody>
      </p:sp>
      <p:graphicFrame>
        <p:nvGraphicFramePr>
          <p:cNvPr id="512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084751"/>
              </p:ext>
            </p:extLst>
          </p:nvPr>
        </p:nvGraphicFramePr>
        <p:xfrm>
          <a:off x="2678113" y="381000"/>
          <a:ext cx="3687762" cy="849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" name="Equation" r:id="rId13" imgW="711000" imgH="228600" progId="Equation.DSMT4">
                  <p:embed/>
                </p:oleObj>
              </mc:Choice>
              <mc:Fallback>
                <p:oleObj name="Equation" r:id="rId13" imgW="711000" imgH="2286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381000"/>
                        <a:ext cx="3687762" cy="84956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050925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2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8" name="Picture 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7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Text Box 15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8447" name="Text Box 16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8449" name="Text Box 18"/>
          <p:cNvSpPr txBox="1">
            <a:spLocks noChangeArrowheads="1"/>
          </p:cNvSpPr>
          <p:nvPr/>
        </p:nvSpPr>
        <p:spPr bwMode="auto">
          <a:xfrm>
            <a:off x="609600" y="533400"/>
            <a:ext cx="7696200" cy="64135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Bottom mass corrections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8450" name="Text Box 19"/>
          <p:cNvSpPr txBox="1">
            <a:spLocks noChangeArrowheads="1"/>
          </p:cNvSpPr>
          <p:nvPr/>
        </p:nvSpPr>
        <p:spPr bwMode="auto">
          <a:xfrm>
            <a:off x="1470025" y="1752600"/>
            <a:ext cx="184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 sz="3200">
              <a:solidFill>
                <a:schemeClr val="bg1"/>
              </a:solidFill>
            </a:endParaRPr>
          </a:p>
          <a:p>
            <a:pPr algn="l" eaLnBrk="1" hangingPunct="1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8451" name="Text Box 21"/>
          <p:cNvSpPr txBox="1">
            <a:spLocks noChangeArrowheads="1"/>
          </p:cNvSpPr>
          <p:nvPr/>
        </p:nvSpPr>
        <p:spPr bwMode="auto">
          <a:xfrm>
            <a:off x="1127125" y="55054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 sz="3200">
              <a:solidFill>
                <a:schemeClr val="bg1"/>
              </a:solidFill>
            </a:endParaRPr>
          </a:p>
        </p:txBody>
      </p:sp>
      <p:graphicFrame>
        <p:nvGraphicFramePr>
          <p:cNvPr id="1843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873114"/>
              </p:ext>
            </p:extLst>
          </p:nvPr>
        </p:nvGraphicFramePr>
        <p:xfrm>
          <a:off x="343240" y="1689487"/>
          <a:ext cx="8457520" cy="242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27" name="Equation" r:id="rId9" imgW="3009600" imgH="863280" progId="Equation.DSMT4">
                  <p:embed/>
                </p:oleObj>
              </mc:Choice>
              <mc:Fallback>
                <p:oleObj name="Equation" r:id="rId9" imgW="3009600" imgH="8632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40" y="1689487"/>
                        <a:ext cx="8457520" cy="2428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2" name="Text Box 23"/>
          <p:cNvSpPr txBox="1">
            <a:spLocks noChangeArrowheads="1"/>
          </p:cNvSpPr>
          <p:nvPr/>
        </p:nvSpPr>
        <p:spPr bwMode="auto">
          <a:xfrm>
            <a:off x="4191000" y="3657600"/>
            <a:ext cx="3267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dirty="0">
                <a:solidFill>
                  <a:srgbClr val="FF3300"/>
                </a:solidFill>
              </a:rPr>
              <a:t>Needed to fit data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139843"/>
              </p:ext>
            </p:extLst>
          </p:nvPr>
        </p:nvGraphicFramePr>
        <p:xfrm>
          <a:off x="1416050" y="4860925"/>
          <a:ext cx="582612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28" name="Equation" r:id="rId11" imgW="1600200" imgH="253800" progId="Equation.DSMT4">
                  <p:embed/>
                </p:oleObj>
              </mc:Choice>
              <mc:Fallback>
                <p:oleObj name="Equation" r:id="rId11" imgW="1600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16050" y="4860925"/>
                        <a:ext cx="5826125" cy="9255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580571"/>
            <a:ext cx="8077200" cy="280076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/>
              <a:t>Anandakrishnan,  Raby  &amp;  Wingerter</a:t>
            </a:r>
          </a:p>
          <a:p>
            <a:pPr algn="l"/>
            <a:r>
              <a:rPr lang="en-US" sz="4400" dirty="0"/>
              <a:t> </a:t>
            </a:r>
            <a:r>
              <a:rPr lang="en-US" sz="4400" dirty="0" smtClean="0"/>
              <a:t>                      </a:t>
            </a:r>
            <a:r>
              <a:rPr lang="en-US" sz="3200" dirty="0" smtClean="0">
                <a:solidFill>
                  <a:srgbClr val="FF3300"/>
                </a:solidFill>
              </a:rPr>
              <a:t>arXiv:1212.0542</a:t>
            </a:r>
          </a:p>
          <a:p>
            <a:pPr algn="l"/>
            <a:r>
              <a:rPr lang="en-US" sz="3200" dirty="0">
                <a:solidFill>
                  <a:srgbClr val="FF3300"/>
                </a:solidFill>
              </a:rPr>
              <a:t> </a:t>
            </a:r>
            <a:r>
              <a:rPr lang="en-US" sz="3200" dirty="0" smtClean="0">
                <a:solidFill>
                  <a:srgbClr val="FF3300"/>
                </a:solidFill>
              </a:rPr>
              <a:t>                             PR D87  (2013) 055005</a:t>
            </a:r>
          </a:p>
          <a:p>
            <a:pPr algn="l"/>
            <a:r>
              <a:rPr lang="en-US" sz="3200" dirty="0" smtClean="0"/>
              <a:t>Anandakrishnan, Bryant</a:t>
            </a:r>
            <a:r>
              <a:rPr lang="en-US" sz="3200" dirty="0"/>
              <a:t> </a:t>
            </a:r>
            <a:r>
              <a:rPr lang="en-US" sz="3200" dirty="0" smtClean="0"/>
              <a:t>&amp; Raby</a:t>
            </a:r>
          </a:p>
          <a:p>
            <a:pPr algn="l"/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                            arXiv:1404.5628        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4401234"/>
            <a:ext cx="4333238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4400" dirty="0" smtClean="0"/>
              <a:t>Global  </a:t>
            </a:r>
            <a:r>
              <a:rPr lang="en-US" sz="4400" dirty="0" smtClean="0">
                <a:latin typeface="Symbol" pitchFamily="18" charset="2"/>
              </a:rPr>
              <a:t>c</a:t>
            </a:r>
            <a:r>
              <a:rPr lang="en-US" sz="4400" baseline="30000" dirty="0" smtClean="0">
                <a:latin typeface="Symbol" pitchFamily="18" charset="2"/>
              </a:rPr>
              <a:t>2 </a:t>
            </a:r>
            <a:r>
              <a:rPr lang="en-US" sz="4400" dirty="0" smtClean="0"/>
              <a:t>analysis</a:t>
            </a:r>
            <a:r>
              <a:rPr lang="en-US" sz="4400" baseline="30000" dirty="0" smtClean="0">
                <a:latin typeface="Symbol" pitchFamily="18" charset="2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07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 descr="fig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fig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f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fig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fig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2" descr="fig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3" descr="fig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4" descr="fig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7425" name="Text Box 18"/>
          <p:cNvSpPr txBox="1">
            <a:spLocks noChangeArrowheads="1"/>
          </p:cNvSpPr>
          <p:nvPr/>
        </p:nvSpPr>
        <p:spPr bwMode="auto">
          <a:xfrm>
            <a:off x="1812925" y="4686300"/>
            <a:ext cx="603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7426" name="Text Box 19"/>
          <p:cNvSpPr txBox="1">
            <a:spLocks noChangeArrowheads="1"/>
          </p:cNvSpPr>
          <p:nvPr/>
        </p:nvSpPr>
        <p:spPr bwMode="auto">
          <a:xfrm>
            <a:off x="609600" y="533400"/>
            <a:ext cx="7696200" cy="12003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chemeClr val="tx2"/>
                </a:solidFill>
              </a:rPr>
              <a:t>Free  parameters  - </a:t>
            </a:r>
          </a:p>
          <a:p>
            <a:pPr eaLnBrk="1" hangingPunct="1"/>
            <a:r>
              <a:rPr lang="en-US" sz="3600" dirty="0" smtClean="0">
                <a:solidFill>
                  <a:schemeClr val="tx2"/>
                </a:solidFill>
              </a:rPr>
              <a:t>w/ Universal  </a:t>
            </a:r>
            <a:r>
              <a:rPr lang="en-US" sz="3600" dirty="0" err="1" smtClean="0">
                <a:solidFill>
                  <a:schemeClr val="tx2"/>
                </a:solidFill>
              </a:rPr>
              <a:t>gaugino</a:t>
            </a:r>
            <a:r>
              <a:rPr lang="en-US" sz="3600" dirty="0" smtClean="0">
                <a:solidFill>
                  <a:schemeClr val="tx2"/>
                </a:solidFill>
              </a:rPr>
              <a:t>  masses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7427" name="Text Box 20"/>
          <p:cNvSpPr txBox="1">
            <a:spLocks noChangeArrowheads="1"/>
          </p:cNvSpPr>
          <p:nvPr/>
        </p:nvSpPr>
        <p:spPr bwMode="auto">
          <a:xfrm>
            <a:off x="1470025" y="1752600"/>
            <a:ext cx="184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 sz="3200">
              <a:solidFill>
                <a:schemeClr val="bg1"/>
              </a:solidFill>
            </a:endParaRPr>
          </a:p>
          <a:p>
            <a:pPr algn="l" eaLnBrk="1" hangingPunct="1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7429" name="Text Box 22"/>
          <p:cNvSpPr txBox="1">
            <a:spLocks noChangeArrowheads="1"/>
          </p:cNvSpPr>
          <p:nvPr/>
        </p:nvSpPr>
        <p:spPr bwMode="auto">
          <a:xfrm>
            <a:off x="1127125" y="55054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06" y="2304142"/>
            <a:ext cx="7005814" cy="3129871"/>
          </a:xfrm>
          <a:prstGeom prst="rect">
            <a:avLst/>
          </a:prstGeom>
          <a:noFill/>
          <a:ln w="60325">
            <a:solidFill>
              <a:srgbClr val="FF0000"/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2" name="Rectangle 1"/>
          <p:cNvSpPr/>
          <p:nvPr/>
        </p:nvSpPr>
        <p:spPr bwMode="auto">
          <a:xfrm>
            <a:off x="3810000" y="2286000"/>
            <a:ext cx="3581400" cy="495300"/>
          </a:xfrm>
          <a:prstGeom prst="rect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51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050925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6" name="Picture 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6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7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0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Text Box 19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7184" name="Text Box 21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graphicFrame>
        <p:nvGraphicFramePr>
          <p:cNvPr id="37914" name="Object 26"/>
          <p:cNvGraphicFramePr>
            <a:graphicFrameLocks noChangeAspect="1"/>
          </p:cNvGraphicFramePr>
          <p:nvPr/>
        </p:nvGraphicFramePr>
        <p:xfrm>
          <a:off x="457200" y="1752600"/>
          <a:ext cx="4278313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" name="Equation" r:id="rId8" imgW="1447560" imgH="482400" progId="Equation.DSMT4">
                  <p:embed/>
                </p:oleObj>
              </mc:Choice>
              <mc:Fallback>
                <p:oleObj name="Equation" r:id="rId8" imgW="1447560" imgH="4824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4278313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5029200" y="1600200"/>
            <a:ext cx="3886200" cy="10779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/>
              <a:t>Roughly  ½  comes </a:t>
            </a:r>
          </a:p>
          <a:p>
            <a:pPr algn="l" eaLnBrk="1" hangingPunct="1"/>
            <a:r>
              <a:rPr lang="en-US" sz="3200"/>
              <a:t>From RG running from</a:t>
            </a:r>
          </a:p>
        </p:txBody>
      </p:sp>
      <p:graphicFrame>
        <p:nvGraphicFramePr>
          <p:cNvPr id="37916" name="Object 28"/>
          <p:cNvGraphicFramePr>
            <a:graphicFrameLocks noChangeAspect="1"/>
          </p:cNvGraphicFramePr>
          <p:nvPr/>
        </p:nvGraphicFramePr>
        <p:xfrm>
          <a:off x="7086600" y="2667000"/>
          <a:ext cx="18367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" name="Equation" r:id="rId10" imgW="596880" imgH="241200" progId="Equation.DSMT4">
                  <p:embed/>
                </p:oleObj>
              </mc:Choice>
              <mc:Fallback>
                <p:oleObj name="Equation" r:id="rId10" imgW="596880" imgH="2412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667000"/>
                        <a:ext cx="1836738" cy="8382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6" name="Text Box 29"/>
          <p:cNvSpPr txBox="1">
            <a:spLocks noChangeArrowheads="1"/>
          </p:cNvSpPr>
          <p:nvPr/>
        </p:nvSpPr>
        <p:spPr bwMode="auto">
          <a:xfrm>
            <a:off x="1812925" y="4686300"/>
            <a:ext cx="603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7187" name="Text Box 33"/>
          <p:cNvSpPr txBox="1">
            <a:spLocks noChangeArrowheads="1"/>
          </p:cNvSpPr>
          <p:nvPr/>
        </p:nvSpPr>
        <p:spPr bwMode="auto">
          <a:xfrm>
            <a:off x="609600" y="533400"/>
            <a:ext cx="5541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4000">
                <a:solidFill>
                  <a:schemeClr val="bg1"/>
                </a:solidFill>
              </a:rPr>
              <a:t> Radiative  EWSB  requires</a:t>
            </a:r>
          </a:p>
        </p:txBody>
      </p:sp>
      <p:sp>
        <p:nvSpPr>
          <p:cNvPr id="6167" name="TextBox 27"/>
          <p:cNvSpPr txBox="1">
            <a:spLocks noChangeArrowheads="1"/>
          </p:cNvSpPr>
          <p:nvPr/>
        </p:nvSpPr>
        <p:spPr bwMode="auto">
          <a:xfrm>
            <a:off x="395987" y="3485971"/>
            <a:ext cx="62648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chemeClr val="bg1"/>
                </a:solidFill>
              </a:rPr>
              <a:t>Blazek, Dermisek &amp; Raby 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l" eaLnBrk="1" hangingPunct="1"/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        </a:t>
            </a:r>
            <a:r>
              <a:rPr lang="en-US" sz="3600" dirty="0" smtClean="0">
                <a:solidFill>
                  <a:srgbClr val="FFFF00"/>
                </a:solidFill>
              </a:rPr>
              <a:t>“</a:t>
            </a:r>
            <a:r>
              <a:rPr lang="en-US" sz="3600" dirty="0">
                <a:solidFill>
                  <a:srgbClr val="FFFF00"/>
                </a:solidFill>
              </a:rPr>
              <a:t>Just so” </a:t>
            </a:r>
            <a:r>
              <a:rPr lang="en-US" sz="3600" dirty="0" smtClean="0">
                <a:solidFill>
                  <a:srgbClr val="FFFF00"/>
                </a:solidFill>
              </a:rPr>
              <a:t> =  “NUHM2” 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516943" y="5098144"/>
            <a:ext cx="78710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dirty="0" smtClean="0">
                <a:solidFill>
                  <a:schemeClr val="bg1"/>
                </a:solidFill>
              </a:rPr>
              <a:t>Gogoladze,  Shafi &amp;  Un</a:t>
            </a:r>
          </a:p>
          <a:p>
            <a:pPr algn="l" eaLnBrk="1" hangingPunct="1"/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rgbClr val="FFFF00"/>
                </a:solidFill>
              </a:rPr>
              <a:t>universal Higgs </a:t>
            </a:r>
            <a:r>
              <a:rPr lang="en-US" sz="3600" dirty="0" smtClean="0">
                <a:solidFill>
                  <a:srgbClr val="FFFF00"/>
                </a:solidFill>
              </a:rPr>
              <a:t>mass -</a:t>
            </a:r>
            <a:r>
              <a:rPr lang="en-US" sz="3600" dirty="0" smtClean="0">
                <a:solidFill>
                  <a:schemeClr val="bg1"/>
                </a:solidFill>
              </a:rPr>
              <a:t> arXiv:1203.6082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54629"/>
            <a:ext cx="8361608" cy="3733800"/>
          </a:xfrm>
          <a:prstGeom prst="rect">
            <a:avLst/>
          </a:prstGeom>
          <a:ln w="50800">
            <a:solidFill>
              <a:srgbClr val="FF0000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 prstMaterial="dkEdge">
            <a:extrusionClr>
              <a:schemeClr val="bg1"/>
            </a:extrusionClr>
            <a:contourClr>
              <a:schemeClr val="bg1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828800" y="533400"/>
            <a:ext cx="519565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</a:rPr>
              <a:t>Low  energy  observables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050925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91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3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7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8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6400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0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3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4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5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6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17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18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1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7" name="Text Box 20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pic>
        <p:nvPicPr>
          <p:cNvPr id="6168" name="Picture 21" descr="fig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9" name="Text Box 23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graphicFrame>
        <p:nvGraphicFramePr>
          <p:cNvPr id="6147" name="Object 25"/>
          <p:cNvGraphicFramePr>
            <a:graphicFrameLocks noChangeAspect="1"/>
          </p:cNvGraphicFramePr>
          <p:nvPr/>
        </p:nvGraphicFramePr>
        <p:xfrm>
          <a:off x="2536825" y="1231900"/>
          <a:ext cx="402431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92" name="Equation" r:id="rId11" imgW="711000" imgH="228600" progId="Equation.DSMT4">
                  <p:embed/>
                </p:oleObj>
              </mc:Choice>
              <mc:Fallback>
                <p:oleObj name="Equation" r:id="rId11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1231900"/>
                        <a:ext cx="4024313" cy="1295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1" name="Object 27"/>
          <p:cNvGraphicFramePr>
            <a:graphicFrameLocks noChangeAspect="1"/>
          </p:cNvGraphicFramePr>
          <p:nvPr/>
        </p:nvGraphicFramePr>
        <p:xfrm>
          <a:off x="1579563" y="4114800"/>
          <a:ext cx="5951537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93" name="Equation" r:id="rId13" imgW="2070000" imgH="482400" progId="Equation.DSMT4">
                  <p:embed/>
                </p:oleObj>
              </mc:Choice>
              <mc:Fallback>
                <p:oleObj name="Equation" r:id="rId13" imgW="20700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4114800"/>
                        <a:ext cx="5951537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2" name="Object 28"/>
          <p:cNvGraphicFramePr>
            <a:graphicFrameLocks noChangeAspect="1"/>
          </p:cNvGraphicFramePr>
          <p:nvPr/>
        </p:nvGraphicFramePr>
        <p:xfrm>
          <a:off x="3124200" y="5486400"/>
          <a:ext cx="24653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94" name="Equation" r:id="rId15" imgW="622080" imgH="190440" progId="Equation.DSMT4">
                  <p:embed/>
                </p:oleObj>
              </mc:Choice>
              <mc:Fallback>
                <p:oleObj name="Equation" r:id="rId15" imgW="6220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486400"/>
                        <a:ext cx="2465388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0" name="Text Box 29"/>
          <p:cNvSpPr txBox="1">
            <a:spLocks noChangeArrowheads="1"/>
          </p:cNvSpPr>
          <p:nvPr/>
        </p:nvSpPr>
        <p:spPr bwMode="auto">
          <a:xfrm>
            <a:off x="685800" y="407988"/>
            <a:ext cx="7620000" cy="76944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400" dirty="0" smtClean="0">
                <a:solidFill>
                  <a:srgbClr val="FFFF00"/>
                </a:solidFill>
              </a:rPr>
              <a:t>Yukawa  Unification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365125" y="3524250"/>
            <a:ext cx="3240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>
                <a:solidFill>
                  <a:srgbClr val="FFFF00"/>
                </a:solidFill>
              </a:rPr>
              <a:t>Fit t,b,tau requires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390650" y="4103688"/>
            <a:ext cx="6362700" cy="2144712"/>
          </a:xfrm>
          <a:prstGeom prst="rect">
            <a:avLst/>
          </a:prstGeom>
          <a:noFill/>
          <a:ln w="539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charset="0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838200" y="2659559"/>
            <a:ext cx="7620000" cy="76944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400" dirty="0" smtClean="0">
                <a:solidFill>
                  <a:srgbClr val="FFFF00"/>
                </a:solidFill>
              </a:rPr>
              <a:t>Universal  </a:t>
            </a:r>
            <a:r>
              <a:rPr lang="en-US" sz="4400" dirty="0" err="1" smtClean="0">
                <a:solidFill>
                  <a:srgbClr val="FFFF00"/>
                </a:solidFill>
              </a:rPr>
              <a:t>Gaugino</a:t>
            </a:r>
            <a:r>
              <a:rPr lang="en-US" sz="4400" dirty="0" smtClean="0">
                <a:solidFill>
                  <a:srgbClr val="FFFF00"/>
                </a:solidFill>
              </a:rPr>
              <a:t>  Masses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7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4" grpId="0"/>
      <p:bldP spid="2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050925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4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400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Text Box 19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9235" name="Text Box 20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9236" name="Text Box 24"/>
          <p:cNvSpPr txBox="1">
            <a:spLocks noChangeArrowheads="1"/>
          </p:cNvSpPr>
          <p:nvPr/>
        </p:nvSpPr>
        <p:spPr bwMode="auto">
          <a:xfrm>
            <a:off x="1812925" y="4686300"/>
            <a:ext cx="603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609600" y="1452776"/>
            <a:ext cx="77724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dirty="0" smtClean="0">
                <a:solidFill>
                  <a:srgbClr val="FFFF00"/>
                </a:solidFill>
              </a:rPr>
              <a:t>                         Bagger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Feng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Polonsky</a:t>
            </a:r>
            <a:r>
              <a:rPr lang="en-US" sz="2800" dirty="0">
                <a:solidFill>
                  <a:srgbClr val="FFFF00"/>
                </a:solidFill>
              </a:rPr>
              <a:t> &amp; Zhang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800" dirty="0">
                <a:solidFill>
                  <a:srgbClr val="FFFF00"/>
                </a:solidFill>
              </a:rPr>
              <a:t>                            </a:t>
            </a:r>
            <a:r>
              <a:rPr lang="en-US" sz="2800" dirty="0" smtClean="0">
                <a:solidFill>
                  <a:srgbClr val="FFFF00"/>
                </a:solidFill>
              </a:rPr>
              <a:t>         PLB473</a:t>
            </a:r>
            <a:r>
              <a:rPr lang="en-US" sz="2800" dirty="0">
                <a:solidFill>
                  <a:srgbClr val="FFFF00"/>
                </a:solidFill>
              </a:rPr>
              <a:t>, 264 (2000)</a:t>
            </a:r>
          </a:p>
          <a:p>
            <a:pPr algn="l" eaLnBrk="1" hangingPunct="1">
              <a:buClr>
                <a:schemeClr val="bg1"/>
              </a:buClr>
            </a:pP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Third family scalars lighter than first two !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  <a:p>
            <a:pPr algn="l" eaLnBrk="1" hangingPunct="1">
              <a:buClr>
                <a:schemeClr val="bg1"/>
              </a:buClr>
            </a:pPr>
            <a:r>
              <a:rPr lang="en-US" sz="3600" dirty="0" smtClean="0">
                <a:solidFill>
                  <a:schemeClr val="bg1"/>
                </a:solidFill>
              </a:rPr>
              <a:t> Suppresses </a:t>
            </a:r>
            <a:r>
              <a:rPr lang="en-US" sz="3600" dirty="0">
                <a:solidFill>
                  <a:schemeClr val="bg1"/>
                </a:solidFill>
              </a:rPr>
              <a:t>flavor  &amp;  CP violation      </a:t>
            </a:r>
          </a:p>
        </p:txBody>
      </p:sp>
      <p:sp>
        <p:nvSpPr>
          <p:cNvPr id="9238" name="Text Box 27"/>
          <p:cNvSpPr txBox="1">
            <a:spLocks noChangeArrowheads="1"/>
          </p:cNvSpPr>
          <p:nvPr/>
        </p:nvSpPr>
        <p:spPr bwMode="auto">
          <a:xfrm>
            <a:off x="685800" y="407988"/>
            <a:ext cx="7620000" cy="7620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4400" dirty="0" smtClean="0">
                <a:solidFill>
                  <a:srgbClr val="FFFF00"/>
                </a:solidFill>
              </a:rPr>
              <a:t>Inverted  scalar mass  hierarchy</a:t>
            </a:r>
            <a:endParaRPr lang="en-US" sz="4400" dirty="0">
              <a:solidFill>
                <a:srgbClr val="FFFF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881477"/>
              </p:ext>
            </p:extLst>
          </p:nvPr>
        </p:nvGraphicFramePr>
        <p:xfrm>
          <a:off x="1443831" y="3829049"/>
          <a:ext cx="5951537" cy="208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49" name="Equation" r:id="rId10" imgW="2070000" imgH="723600" progId="Equation.DSMT4">
                  <p:embed/>
                </p:oleObj>
              </mc:Choice>
              <mc:Fallback>
                <p:oleObj name="Equation" r:id="rId10" imgW="207000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831" y="3829049"/>
                        <a:ext cx="5951537" cy="2081213"/>
                      </a:xfrm>
                      <a:prstGeom prst="rect">
                        <a:avLst/>
                      </a:prstGeom>
                      <a:noFill/>
                      <a:ln w="63500"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767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8800" y="2514600"/>
            <a:ext cx="5710218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7200" dirty="0" smtClean="0">
                <a:solidFill>
                  <a:srgbClr val="FF0000"/>
                </a:solidFill>
              </a:rPr>
              <a:t>Heavy  scalars 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0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45886" y="498021"/>
            <a:ext cx="7391400" cy="6413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My background    </a:t>
            </a:r>
            <a:r>
              <a:rPr lang="en-US" sz="2800" dirty="0" smtClean="0">
                <a:solidFill>
                  <a:srgbClr val="FFFF00"/>
                </a:solidFill>
              </a:rPr>
              <a:t>                    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054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3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5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7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9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1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2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33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4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 Box 35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pic>
        <p:nvPicPr>
          <p:cNvPr id="2068" name="Picture 38" descr="fig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Text Box 44"/>
          <p:cNvSpPr txBox="1">
            <a:spLocks noChangeArrowheads="1"/>
          </p:cNvSpPr>
          <p:nvPr/>
        </p:nvSpPr>
        <p:spPr bwMode="auto">
          <a:xfrm>
            <a:off x="189706" y="1371600"/>
            <a:ext cx="8763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’76,  Ph.D.  Tel Aviv University – advisor - Larry Horwitz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’76,   Postdoc  - Cornell University w/  John </a:t>
            </a:r>
            <a:r>
              <a:rPr lang="en-US" sz="2800" dirty="0" err="1" smtClean="0">
                <a:solidFill>
                  <a:schemeClr val="bg1"/>
                </a:solidFill>
              </a:rPr>
              <a:t>Kogut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’78,  Assistant professor  -  Stanford University </a:t>
            </a:r>
          </a:p>
          <a:p>
            <a:pPr algn="l" eaLnBrk="1" hangingPunct="1"/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            w/ Lenny Susskind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’81,   LANL – Staff/ Group leader T-8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’89,  Ohio State University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 Worked on :  </a:t>
            </a:r>
          </a:p>
          <a:p>
            <a:pPr algn="l" eaLnBrk="1" hangingPunct="1"/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              Extended  Technicolor  </a:t>
            </a:r>
          </a:p>
          <a:p>
            <a:pPr algn="l" eaLnBrk="1" hangingPunct="1"/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              Chiral gauge theories  -</a:t>
            </a:r>
            <a:endParaRPr lang="en-US" sz="2800" dirty="0">
              <a:solidFill>
                <a:srgbClr val="FFFF00"/>
              </a:solidFill>
            </a:endParaRPr>
          </a:p>
          <a:p>
            <a:pPr algn="l" eaLnBrk="1" hangingPunct="1"/>
            <a:r>
              <a:rPr lang="en-US" sz="2800" dirty="0" smtClean="0">
                <a:solidFill>
                  <a:schemeClr val="bg1"/>
                </a:solidFill>
              </a:rPr>
              <a:t>                       “Tumbling Gauge Theories”</a:t>
            </a:r>
          </a:p>
          <a:p>
            <a:pPr algn="l" eaLnBrk="1" hangingPunct="1"/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               “ Light Composite Fermions”</a:t>
            </a:r>
          </a:p>
        </p:txBody>
      </p:sp>
    </p:spTree>
    <p:extLst>
      <p:ext uri="{BB962C8B-B14F-4D97-AF65-F5344CB8AC3E}">
        <p14:creationId xmlns:p14="http://schemas.microsoft.com/office/powerpoint/2010/main" val="42795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7A179-9A1D-4584-987E-AA07FF5701D9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38917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9486" y="-912812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0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61151"/>
              </p:ext>
            </p:extLst>
          </p:nvPr>
        </p:nvGraphicFramePr>
        <p:xfrm>
          <a:off x="1066800" y="1388963"/>
          <a:ext cx="7503063" cy="1200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01" name="Equation" r:id="rId6" imgW="3174840" imgH="507960" progId="Equation.DSMT4">
                  <p:embed/>
                </p:oleObj>
              </mc:Choice>
              <mc:Fallback>
                <p:oleObj name="Equation" r:id="rId6" imgW="31748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800" y="1388963"/>
                        <a:ext cx="7503063" cy="1200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437825"/>
              </p:ext>
            </p:extLst>
          </p:nvPr>
        </p:nvGraphicFramePr>
        <p:xfrm>
          <a:off x="971550" y="2680062"/>
          <a:ext cx="3600450" cy="232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02" name="Bitmap Image" r:id="rId8" imgW="4067743" imgH="2704762" progId="PBrush">
                  <p:embed/>
                </p:oleObj>
              </mc:Choice>
              <mc:Fallback>
                <p:oleObj name="Bitmap Image" r:id="rId8" imgW="4067743" imgH="2704762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680062"/>
                        <a:ext cx="3600450" cy="232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422561" y="2644448"/>
            <a:ext cx="332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b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431395" y="2660061"/>
            <a:ext cx="352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912826"/>
              </p:ext>
            </p:extLst>
          </p:nvPr>
        </p:nvGraphicFramePr>
        <p:xfrm>
          <a:off x="2438400" y="2660061"/>
          <a:ext cx="3000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03" name="Equation" r:id="rId10" imgW="101512" imgH="215713" progId="Equation.DSMT4">
                  <p:embed/>
                </p:oleObj>
              </mc:Choice>
              <mc:Fallback>
                <p:oleObj name="Equation" r:id="rId10" imgW="101512" imgH="2157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660061"/>
                        <a:ext cx="30003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290757"/>
              </p:ext>
            </p:extLst>
          </p:nvPr>
        </p:nvGraphicFramePr>
        <p:xfrm>
          <a:off x="1967706" y="3598469"/>
          <a:ext cx="4873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04" name="Equation" r:id="rId12" imgW="203112" imgH="228501" progId="Equation.DSMT4">
                  <p:embed/>
                </p:oleObj>
              </mc:Choice>
              <mc:Fallback>
                <p:oleObj name="Equation" r:id="rId12" imgW="203112" imgH="22850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706" y="3598469"/>
                        <a:ext cx="487363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010380" y="4118262"/>
            <a:ext cx="3529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Symbol" pitchFamily="18" charset="2"/>
              </a:rPr>
              <a:t>g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148256"/>
              </p:ext>
            </p:extLst>
          </p:nvPr>
        </p:nvGraphicFramePr>
        <p:xfrm>
          <a:off x="552450" y="4900613"/>
          <a:ext cx="7689850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05" name="Equation" r:id="rId14" imgW="2590560" imgH="482400" progId="Equation.DSMT4">
                  <p:embed/>
                </p:oleObj>
              </mc:Choice>
              <mc:Fallback>
                <p:oleObj name="Equation" r:id="rId14" imgW="259056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4900613"/>
                        <a:ext cx="7689850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55248" y="595086"/>
            <a:ext cx="4398961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solidFill>
                  <a:srgbClr val="FF3300"/>
                </a:solidFill>
              </a:rPr>
              <a:t>N</a:t>
            </a:r>
            <a:r>
              <a:rPr lang="en-US" sz="4000" dirty="0" smtClean="0">
                <a:solidFill>
                  <a:srgbClr val="FF3300"/>
                </a:solidFill>
              </a:rPr>
              <a:t>eed Heavy scalars !</a:t>
            </a:r>
            <a:endParaRPr lang="en-US" sz="4000" dirty="0">
              <a:solidFill>
                <a:srgbClr val="FF33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418294"/>
              </p:ext>
            </p:extLst>
          </p:nvPr>
        </p:nvGraphicFramePr>
        <p:xfrm>
          <a:off x="4724400" y="2738438"/>
          <a:ext cx="4125913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06" name="Equation" r:id="rId16" imgW="1168200" imgH="482400" progId="Equation.DSMT4">
                  <p:embed/>
                </p:oleObj>
              </mc:Choice>
              <mc:Fallback>
                <p:oleObj name="Equation" r:id="rId16" imgW="116820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738438"/>
                        <a:ext cx="4125913" cy="169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655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EF9FD-CC79-4BD7-8527-AC246E501A1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39949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83820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8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6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668894"/>
              </p:ext>
            </p:extLst>
          </p:nvPr>
        </p:nvGraphicFramePr>
        <p:xfrm>
          <a:off x="1981200" y="4114800"/>
          <a:ext cx="4192588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85" name="Equation" r:id="rId6" imgW="1473120" imgH="533160" progId="Equation.DSMT4">
                  <p:embed/>
                </p:oleObj>
              </mc:Choice>
              <mc:Fallback>
                <p:oleObj name="Equation" r:id="rId6" imgW="1473120" imgH="5331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14800"/>
                        <a:ext cx="4192588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6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401989"/>
              </p:ext>
            </p:extLst>
          </p:nvPr>
        </p:nvGraphicFramePr>
        <p:xfrm>
          <a:off x="1617663" y="1090613"/>
          <a:ext cx="41957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86" name="Equation" r:id="rId8" imgW="1320480" imgH="253800" progId="Equation.DSMT4">
                  <p:embed/>
                </p:oleObj>
              </mc:Choice>
              <mc:Fallback>
                <p:oleObj name="Equation" r:id="rId8" imgW="132048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1090613"/>
                        <a:ext cx="4195762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673848"/>
              </p:ext>
            </p:extLst>
          </p:nvPr>
        </p:nvGraphicFramePr>
        <p:xfrm>
          <a:off x="1474819" y="2093119"/>
          <a:ext cx="6145149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87" name="Equation" r:id="rId10" imgW="1739880" imgH="457200" progId="Equation.DSMT4">
                  <p:embed/>
                </p:oleObj>
              </mc:Choice>
              <mc:Fallback>
                <p:oleObj name="Equation" r:id="rId10" imgW="17398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74819" y="2093119"/>
                        <a:ext cx="6145149" cy="161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EF9FD-CC79-4BD7-8527-AC246E501A1E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39949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83820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1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632248"/>
              </p:ext>
            </p:extLst>
          </p:nvPr>
        </p:nvGraphicFramePr>
        <p:xfrm>
          <a:off x="690563" y="762000"/>
          <a:ext cx="81153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2" name="Equation" r:id="rId6" imgW="3149280" imgH="241200" progId="Equation.DSMT4">
                  <p:embed/>
                </p:oleObj>
              </mc:Choice>
              <mc:Fallback>
                <p:oleObj name="Equation" r:id="rId6" imgW="3149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762000"/>
                        <a:ext cx="8115300" cy="577850"/>
                      </a:xfrm>
                      <a:prstGeom prst="rect">
                        <a:avLst/>
                      </a:prstGeom>
                      <a:noFill/>
                      <a:ln w="66675"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03400"/>
            <a:ext cx="6588618" cy="4408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3937" y="4692317"/>
            <a:ext cx="303961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arXiv</a:t>
            </a:r>
            <a:r>
              <a:rPr lang="en-US" sz="3200" dirty="0" smtClean="0"/>
              <a:t>: 1304.6325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10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7A179-9A1D-4584-987E-AA07FF5701D9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38917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77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9" name="Picture 5" descr="fig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Text Box 7"/>
          <p:cNvSpPr txBox="1">
            <a:spLocks noChangeArrowheads="1"/>
          </p:cNvSpPr>
          <p:nvPr/>
        </p:nvSpPr>
        <p:spPr bwMode="auto">
          <a:xfrm>
            <a:off x="914399" y="2253569"/>
            <a:ext cx="78279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dirty="0">
                <a:solidFill>
                  <a:schemeClr val="bg1"/>
                </a:solidFill>
              </a:rPr>
              <a:t>Albrecht, Altmannshofer, Buras, Guadagnoli, &amp;  Straub</a:t>
            </a:r>
          </a:p>
          <a:p>
            <a:pPr algn="l" eaLnBrk="1" hangingPunct="1"/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                                        </a:t>
            </a:r>
            <a:r>
              <a:rPr lang="en-US" sz="2400" b="1" dirty="0">
                <a:solidFill>
                  <a:srgbClr val="FFFF00"/>
                </a:solidFill>
              </a:rPr>
              <a:t>JHEP 0710:055  (2007</a:t>
            </a:r>
            <a:r>
              <a:rPr lang="en-US" sz="2400" dirty="0">
                <a:solidFill>
                  <a:srgbClr val="FFFF00"/>
                </a:solidFill>
              </a:rPr>
              <a:t>) </a:t>
            </a:r>
          </a:p>
        </p:txBody>
      </p:sp>
      <p:sp>
        <p:nvSpPr>
          <p:cNvPr id="236552" name="Text Box 8"/>
          <p:cNvSpPr txBox="1">
            <a:spLocks noChangeArrowheads="1"/>
          </p:cNvSpPr>
          <p:nvPr/>
        </p:nvSpPr>
        <p:spPr bwMode="auto">
          <a:xfrm>
            <a:off x="381585" y="1377976"/>
            <a:ext cx="79832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4000" dirty="0" smtClean="0">
                <a:solidFill>
                  <a:srgbClr val="FFFF00"/>
                </a:solidFill>
              </a:rPr>
              <a:t>tension </a:t>
            </a:r>
            <a:r>
              <a:rPr lang="en-US" sz="4000" dirty="0">
                <a:solidFill>
                  <a:srgbClr val="FFFF00"/>
                </a:solidFill>
              </a:rPr>
              <a:t>between  b </a:t>
            </a:r>
            <a:r>
              <a:rPr lang="en-US" sz="4000" dirty="0">
                <a:solidFill>
                  <a:srgbClr val="FFFF00"/>
                </a:solidFill>
                <a:sym typeface="Wingdings" pitchFamily="2" charset="2"/>
              </a:rPr>
              <a:t> s </a:t>
            </a:r>
            <a:r>
              <a:rPr lang="en-US" sz="4000" dirty="0">
                <a:solidFill>
                  <a:srgbClr val="FFFF00"/>
                </a:solidFill>
                <a:latin typeface="Symbol" pitchFamily="18" charset="2"/>
                <a:sym typeface="Wingdings" pitchFamily="2" charset="2"/>
              </a:rPr>
              <a:t>g </a:t>
            </a:r>
            <a:r>
              <a:rPr lang="en-US" sz="4000" dirty="0">
                <a:solidFill>
                  <a:srgbClr val="FFFF00"/>
                </a:solidFill>
                <a:sym typeface="Wingdings" pitchFamily="2" charset="2"/>
              </a:rPr>
              <a:t>&amp;  b  s l</a:t>
            </a:r>
            <a:r>
              <a:rPr lang="en-US" sz="4000" baseline="30000" dirty="0">
                <a:solidFill>
                  <a:srgbClr val="FFFF00"/>
                </a:solidFill>
                <a:sym typeface="Wingdings" pitchFamily="2" charset="2"/>
              </a:rPr>
              <a:t>+ </a:t>
            </a:r>
            <a:r>
              <a:rPr lang="en-US" sz="4000" dirty="0">
                <a:solidFill>
                  <a:srgbClr val="FFFF00"/>
                </a:solidFill>
                <a:sym typeface="Wingdings" pitchFamily="2" charset="2"/>
              </a:rPr>
              <a:t>l</a:t>
            </a:r>
            <a:r>
              <a:rPr lang="en-US" sz="4000" baseline="30000" dirty="0">
                <a:solidFill>
                  <a:srgbClr val="FFFF00"/>
                </a:solidFill>
                <a:sym typeface="Wingdings" pitchFamily="2" charset="2"/>
              </a:rPr>
              <a:t>-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36553" name="AutoShape 9"/>
          <p:cNvSpPr>
            <a:spLocks noChangeArrowheads="1"/>
          </p:cNvSpPr>
          <p:nvPr/>
        </p:nvSpPr>
        <p:spPr bwMode="auto">
          <a:xfrm>
            <a:off x="1535794" y="54102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10400"/>
              </p:ext>
            </p:extLst>
          </p:nvPr>
        </p:nvGraphicFramePr>
        <p:xfrm>
          <a:off x="3019425" y="5029200"/>
          <a:ext cx="3617913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78" name="Equation" r:id="rId7" imgW="799920" imgH="228600" progId="Equation.DSMT4">
                  <p:embed/>
                </p:oleObj>
              </mc:Choice>
              <mc:Fallback>
                <p:oleObj name="Equation" r:id="rId7" imgW="799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19425" y="5029200"/>
                        <a:ext cx="3617913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78226"/>
              </p:ext>
            </p:extLst>
          </p:nvPr>
        </p:nvGraphicFramePr>
        <p:xfrm>
          <a:off x="650306" y="3207657"/>
          <a:ext cx="4192588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79" name="Equation" r:id="rId9" imgW="1473120" imgH="533160" progId="Equation.DSMT4">
                  <p:embed/>
                </p:oleObj>
              </mc:Choice>
              <mc:Fallback>
                <p:oleObj name="Equation" r:id="rId9" imgW="1473120" imgH="5331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06" y="3207657"/>
                        <a:ext cx="4192588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1752600"/>
            <a:ext cx="5668539" cy="230832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 Light  Higgs   </a:t>
            </a:r>
          </a:p>
          <a:p>
            <a:r>
              <a:rPr lang="en-US" sz="7200" dirty="0" smtClean="0">
                <a:solidFill>
                  <a:srgbClr val="FF0000"/>
                </a:solidFill>
              </a:rPr>
              <a:t>SM-like</a:t>
            </a:r>
          </a:p>
        </p:txBody>
      </p:sp>
    </p:spTree>
    <p:extLst>
      <p:ext uri="{BB962C8B-B14F-4D97-AF65-F5344CB8AC3E}">
        <p14:creationId xmlns:p14="http://schemas.microsoft.com/office/powerpoint/2010/main" val="15369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050925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400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3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4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7425" name="Text Box 18"/>
          <p:cNvSpPr txBox="1">
            <a:spLocks noChangeArrowheads="1"/>
          </p:cNvSpPr>
          <p:nvPr/>
        </p:nvSpPr>
        <p:spPr bwMode="auto">
          <a:xfrm>
            <a:off x="1812925" y="4686300"/>
            <a:ext cx="603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7426" name="Text Box 19"/>
          <p:cNvSpPr txBox="1">
            <a:spLocks noChangeArrowheads="1"/>
          </p:cNvSpPr>
          <p:nvPr/>
        </p:nvSpPr>
        <p:spPr bwMode="auto">
          <a:xfrm>
            <a:off x="609600" y="533400"/>
            <a:ext cx="7696200" cy="64135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>
                <a:solidFill>
                  <a:srgbClr val="FFFF00"/>
                </a:solidFill>
              </a:rPr>
              <a:t>                  Light  Higgs  mass</a:t>
            </a:r>
          </a:p>
        </p:txBody>
      </p:sp>
      <p:sp>
        <p:nvSpPr>
          <p:cNvPr id="17427" name="Text Box 20"/>
          <p:cNvSpPr txBox="1">
            <a:spLocks noChangeArrowheads="1"/>
          </p:cNvSpPr>
          <p:nvPr/>
        </p:nvSpPr>
        <p:spPr bwMode="auto">
          <a:xfrm>
            <a:off x="1470025" y="1752600"/>
            <a:ext cx="184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 sz="3200">
              <a:solidFill>
                <a:schemeClr val="bg1"/>
              </a:solidFill>
            </a:endParaRPr>
          </a:p>
          <a:p>
            <a:pPr algn="l" eaLnBrk="1" hangingPunct="1"/>
            <a:endParaRPr lang="en-US" sz="320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989668"/>
              </p:ext>
            </p:extLst>
          </p:nvPr>
        </p:nvGraphicFramePr>
        <p:xfrm>
          <a:off x="325438" y="1714500"/>
          <a:ext cx="8493125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" name="Equation" r:id="rId9" imgW="3568680" imgH="1396800" progId="Equation.DSMT4">
                  <p:embed/>
                </p:oleObj>
              </mc:Choice>
              <mc:Fallback>
                <p:oleObj name="Equation" r:id="rId9" imgW="356868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5438" y="1714500"/>
                        <a:ext cx="8493125" cy="332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628452"/>
              </p:ext>
            </p:extLst>
          </p:nvPr>
        </p:nvGraphicFramePr>
        <p:xfrm>
          <a:off x="676275" y="5249863"/>
          <a:ext cx="77898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" name="Equation" r:id="rId11" imgW="2603160" imgH="228600" progId="Equation.DSMT4">
                  <p:embed/>
                </p:oleObj>
              </mc:Choice>
              <mc:Fallback>
                <p:oleObj name="Equation" r:id="rId11" imgW="2603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6275" y="5249863"/>
                        <a:ext cx="7789863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-1050925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61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5" name="Picture 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400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609600" y="304800"/>
            <a:ext cx="7696200" cy="1323439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rgbClr val="FFFF00"/>
                </a:solidFill>
              </a:rPr>
              <a:t>                  Br(  </a:t>
            </a:r>
            <a:r>
              <a:rPr lang="en-US" sz="3600" dirty="0" err="1">
                <a:solidFill>
                  <a:srgbClr val="FFFF00"/>
                </a:solidFill>
              </a:rPr>
              <a:t>B</a:t>
            </a:r>
            <a:r>
              <a:rPr lang="en-US" sz="3600" baseline="-25000" dirty="0" err="1">
                <a:solidFill>
                  <a:srgbClr val="FFFF00"/>
                </a:solidFill>
              </a:rPr>
              <a:t>s</a:t>
            </a:r>
            <a:r>
              <a:rPr lang="en-US" sz="3600" dirty="0">
                <a:solidFill>
                  <a:srgbClr val="FFFF00"/>
                </a:solidFill>
              </a:rPr>
              <a:t>  -&gt;  </a:t>
            </a:r>
            <a:r>
              <a:rPr lang="en-US" sz="3600" dirty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3600" baseline="30000" dirty="0">
                <a:solidFill>
                  <a:srgbClr val="FFFF00"/>
                </a:solidFill>
                <a:latin typeface="Symbol" pitchFamily="18" charset="2"/>
              </a:rPr>
              <a:t>+</a:t>
            </a:r>
            <a:r>
              <a:rPr lang="en-US" sz="3600" dirty="0">
                <a:solidFill>
                  <a:srgbClr val="FFFF00"/>
                </a:solidFill>
                <a:latin typeface="Symbol" pitchFamily="18" charset="2"/>
              </a:rPr>
              <a:t>  m</a:t>
            </a:r>
            <a:r>
              <a:rPr lang="en-US" sz="3600" baseline="30000" dirty="0">
                <a:solidFill>
                  <a:srgbClr val="FFFF00"/>
                </a:solidFill>
                <a:latin typeface="Symbol" pitchFamily="18" charset="2"/>
              </a:rPr>
              <a:t>- 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) :</a:t>
            </a:r>
          </a:p>
          <a:p>
            <a:pPr algn="l" eaLnBrk="1" hangingPunct="1"/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smtClean="0">
                <a:solidFill>
                  <a:srgbClr val="FFFF00"/>
                </a:solidFill>
              </a:rPr>
              <a:t>         Light  Higgs  SM-like 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381001" y="1769953"/>
            <a:ext cx="86105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chemeClr val="bg1"/>
                </a:solidFill>
              </a:rPr>
              <a:t>SM :  3 x 10</a:t>
            </a:r>
            <a:r>
              <a:rPr lang="en-US" sz="3600" baseline="30000" dirty="0">
                <a:solidFill>
                  <a:schemeClr val="bg1"/>
                </a:solidFill>
              </a:rPr>
              <a:t>-9</a:t>
            </a:r>
            <a:r>
              <a:rPr lang="en-US" sz="3600" dirty="0">
                <a:solidFill>
                  <a:schemeClr val="bg1"/>
                </a:solidFill>
              </a:rPr>
              <a:t>    </a:t>
            </a:r>
            <a:r>
              <a:rPr lang="en-US" sz="3600" dirty="0" smtClean="0">
                <a:solidFill>
                  <a:schemeClr val="bg1"/>
                </a:solidFill>
              </a:rPr>
              <a:t>    MSSM </a:t>
            </a:r>
            <a:r>
              <a:rPr lang="en-US" sz="3600" dirty="0">
                <a:solidFill>
                  <a:schemeClr val="bg1"/>
                </a:solidFill>
              </a:rPr>
              <a:t>:  ~ </a:t>
            </a:r>
            <a:r>
              <a:rPr lang="en-US" sz="3600" dirty="0">
                <a:solidFill>
                  <a:schemeClr val="bg1"/>
                </a:solidFill>
                <a:latin typeface="Symbol" pitchFamily="18" charset="2"/>
              </a:rPr>
              <a:t>(</a:t>
            </a:r>
            <a:r>
              <a:rPr lang="en-US" sz="3600" dirty="0">
                <a:solidFill>
                  <a:schemeClr val="bg1"/>
                </a:solidFill>
              </a:rPr>
              <a:t>tan </a:t>
            </a:r>
            <a:r>
              <a:rPr lang="en-US" sz="3600" dirty="0">
                <a:solidFill>
                  <a:schemeClr val="bg1"/>
                </a:solidFill>
                <a:latin typeface="Symbol" pitchFamily="18" charset="2"/>
              </a:rPr>
              <a:t>b)</a:t>
            </a:r>
            <a:r>
              <a:rPr lang="en-US" sz="3600" baseline="30000" dirty="0">
                <a:solidFill>
                  <a:schemeClr val="bg1"/>
                </a:solidFill>
              </a:rPr>
              <a:t>6 </a:t>
            </a:r>
            <a:r>
              <a:rPr lang="en-US" sz="3600" dirty="0">
                <a:solidFill>
                  <a:schemeClr val="bg1"/>
                </a:solidFill>
              </a:rPr>
              <a:t>/</a:t>
            </a:r>
            <a:r>
              <a:rPr lang="en-US" sz="3600" dirty="0" smtClean="0">
                <a:solidFill>
                  <a:schemeClr val="bg1"/>
                </a:solidFill>
              </a:rPr>
              <a:t>m</a:t>
            </a:r>
            <a:r>
              <a:rPr lang="en-US" sz="3600" baseline="-25000" dirty="0" smtClean="0">
                <a:solidFill>
                  <a:schemeClr val="bg1"/>
                </a:solidFill>
              </a:rPr>
              <a:t>A</a:t>
            </a:r>
            <a:r>
              <a:rPr lang="en-US" sz="3600" baseline="30000" dirty="0" smtClean="0">
                <a:solidFill>
                  <a:schemeClr val="bg1"/>
                </a:solidFill>
              </a:rPr>
              <a:t>4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792402"/>
              </p:ext>
            </p:extLst>
          </p:nvPr>
        </p:nvGraphicFramePr>
        <p:xfrm>
          <a:off x="844550" y="5408613"/>
          <a:ext cx="76835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62" name="Equation" r:id="rId10" imgW="2031840" imgH="241200" progId="Equation.DSMT4">
                  <p:embed/>
                </p:oleObj>
              </mc:Choice>
              <mc:Fallback>
                <p:oleObj name="Equation" r:id="rId10" imgW="2031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4550" y="5408613"/>
                        <a:ext cx="7683500" cy="9128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322988"/>
              </p:ext>
            </p:extLst>
          </p:nvPr>
        </p:nvGraphicFramePr>
        <p:xfrm>
          <a:off x="1570038" y="2430463"/>
          <a:ext cx="6735762" cy="225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63" name="Equation" r:id="rId12" imgW="2958840" imgH="990360" progId="Equation.DSMT4">
                  <p:embed/>
                </p:oleObj>
              </mc:Choice>
              <mc:Fallback>
                <p:oleObj name="Equation" r:id="rId12" imgW="295884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70038" y="2430463"/>
                        <a:ext cx="6735762" cy="225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81018"/>
              </p:ext>
            </p:extLst>
          </p:nvPr>
        </p:nvGraphicFramePr>
        <p:xfrm>
          <a:off x="846932" y="4664869"/>
          <a:ext cx="2728912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64" name="Equation" r:id="rId14" imgW="774360" imgH="228600" progId="Equation.DSMT4">
                  <p:embed/>
                </p:oleObj>
              </mc:Choice>
              <mc:Fallback>
                <p:oleObj name="Equation" r:id="rId14" imgW="77436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932" y="4664869"/>
                        <a:ext cx="2728912" cy="8048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2667000"/>
            <a:ext cx="7630615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7200" dirty="0" err="1" smtClean="0">
                <a:solidFill>
                  <a:srgbClr val="FF0000"/>
                </a:solidFill>
              </a:rPr>
              <a:t>Gluino</a:t>
            </a:r>
            <a:r>
              <a:rPr lang="en-US" sz="7200" dirty="0" smtClean="0">
                <a:solidFill>
                  <a:srgbClr val="FF0000"/>
                </a:solidFill>
              </a:rPr>
              <a:t> mass   2 </a:t>
            </a:r>
            <a:r>
              <a:rPr lang="en-US" sz="7200" dirty="0" err="1" smtClean="0">
                <a:solidFill>
                  <a:srgbClr val="FF0000"/>
                </a:solidFill>
              </a:rPr>
              <a:t>TeV</a:t>
            </a:r>
            <a:endParaRPr lang="en-US" sz="7200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036238"/>
              </p:ext>
            </p:extLst>
          </p:nvPr>
        </p:nvGraphicFramePr>
        <p:xfrm>
          <a:off x="5257800" y="2924264"/>
          <a:ext cx="59159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87" name="Equation" r:id="rId3" imgW="126720" imgH="152280" progId="Equation.DSMT4">
                  <p:embed/>
                </p:oleObj>
              </mc:Choice>
              <mc:Fallback>
                <p:oleObj name="Equation" r:id="rId3" imgW="1267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7800" y="2924264"/>
                        <a:ext cx="59159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69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8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 descr="fig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fig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f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fig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400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fig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fig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2" descr="fig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3" descr="fig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4" descr="fig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5" descr="fig_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7425" name="Text Box 18"/>
          <p:cNvSpPr txBox="1">
            <a:spLocks noChangeArrowheads="1"/>
          </p:cNvSpPr>
          <p:nvPr/>
        </p:nvSpPr>
        <p:spPr bwMode="auto">
          <a:xfrm>
            <a:off x="1812925" y="4686300"/>
            <a:ext cx="603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7426" name="Text Box 19"/>
          <p:cNvSpPr txBox="1">
            <a:spLocks noChangeArrowheads="1"/>
          </p:cNvSpPr>
          <p:nvPr/>
        </p:nvSpPr>
        <p:spPr bwMode="auto">
          <a:xfrm>
            <a:off x="1352550" y="533400"/>
            <a:ext cx="6496050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800" dirty="0" err="1" smtClean="0"/>
              <a:t>Gluino</a:t>
            </a:r>
            <a:r>
              <a:rPr lang="en-US" sz="4800" dirty="0" smtClean="0"/>
              <a:t> mass bound</a:t>
            </a:r>
            <a:endParaRPr lang="en-US" sz="3600" dirty="0"/>
          </a:p>
        </p:txBody>
      </p:sp>
      <p:sp>
        <p:nvSpPr>
          <p:cNvPr id="17427" name="Text Box 20"/>
          <p:cNvSpPr txBox="1">
            <a:spLocks noChangeArrowheads="1"/>
          </p:cNvSpPr>
          <p:nvPr/>
        </p:nvSpPr>
        <p:spPr bwMode="auto">
          <a:xfrm>
            <a:off x="1470025" y="1752600"/>
            <a:ext cx="184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 sz="3200">
              <a:solidFill>
                <a:schemeClr val="bg1"/>
              </a:solidFill>
            </a:endParaRPr>
          </a:p>
          <a:p>
            <a:pPr algn="l" eaLnBrk="1" hangingPunct="1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7429" name="Text Box 22"/>
          <p:cNvSpPr txBox="1">
            <a:spLocks noChangeArrowheads="1"/>
          </p:cNvSpPr>
          <p:nvPr/>
        </p:nvSpPr>
        <p:spPr bwMode="auto">
          <a:xfrm>
            <a:off x="1127125" y="55054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 sz="320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640558"/>
              </p:ext>
            </p:extLst>
          </p:nvPr>
        </p:nvGraphicFramePr>
        <p:xfrm>
          <a:off x="1203778" y="1676740"/>
          <a:ext cx="6644822" cy="4983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85" name="Acrobat Document" r:id="rId9" imgW="5486400" imgH="4114614" progId="AcroExch.Document.7">
                  <p:embed/>
                </p:oleObj>
              </mc:Choice>
              <mc:Fallback>
                <p:oleObj name="Acrobat Document" r:id="rId9" imgW="5486400" imgH="411461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03778" y="1676740"/>
                        <a:ext cx="6644822" cy="4983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1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 descr="fig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fig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f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fig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400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fig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fig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2" descr="fig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3" descr="fig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4" descr="fig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5" descr="fig_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7425" name="Text Box 18"/>
          <p:cNvSpPr txBox="1">
            <a:spLocks noChangeArrowheads="1"/>
          </p:cNvSpPr>
          <p:nvPr/>
        </p:nvSpPr>
        <p:spPr bwMode="auto">
          <a:xfrm>
            <a:off x="1812925" y="4686300"/>
            <a:ext cx="603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7426" name="Text Box 19"/>
          <p:cNvSpPr txBox="1">
            <a:spLocks noChangeArrowheads="1"/>
          </p:cNvSpPr>
          <p:nvPr/>
        </p:nvSpPr>
        <p:spPr bwMode="auto">
          <a:xfrm>
            <a:off x="152400" y="117901"/>
            <a:ext cx="8763000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800" dirty="0" err="1" smtClean="0"/>
              <a:t>Gluino</a:t>
            </a:r>
            <a:r>
              <a:rPr lang="en-US" sz="4800" dirty="0" smtClean="0"/>
              <a:t> mass bound</a:t>
            </a:r>
          </a:p>
        </p:txBody>
      </p:sp>
      <p:sp>
        <p:nvSpPr>
          <p:cNvPr id="17427" name="Text Box 20"/>
          <p:cNvSpPr txBox="1">
            <a:spLocks noChangeArrowheads="1"/>
          </p:cNvSpPr>
          <p:nvPr/>
        </p:nvSpPr>
        <p:spPr bwMode="auto">
          <a:xfrm>
            <a:off x="1470025" y="1752600"/>
            <a:ext cx="184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 sz="3200">
              <a:solidFill>
                <a:schemeClr val="bg1"/>
              </a:solidFill>
            </a:endParaRPr>
          </a:p>
          <a:p>
            <a:pPr algn="l" eaLnBrk="1" hangingPunct="1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7429" name="Text Box 22"/>
          <p:cNvSpPr txBox="1">
            <a:spLocks noChangeArrowheads="1"/>
          </p:cNvSpPr>
          <p:nvPr/>
        </p:nvSpPr>
        <p:spPr bwMode="auto">
          <a:xfrm>
            <a:off x="1127125" y="55054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7439" y="1229380"/>
            <a:ext cx="5899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/>
              <a:t>m</a:t>
            </a:r>
            <a:r>
              <a:rPr lang="en-US" sz="2800" baseline="-25000" dirty="0" smtClean="0"/>
              <a:t>16</a:t>
            </a:r>
            <a:r>
              <a:rPr lang="en-US" sz="2800" dirty="0" smtClean="0"/>
              <a:t> = 20 </a:t>
            </a:r>
            <a:r>
              <a:rPr lang="en-US" sz="2800" dirty="0" err="1" smtClean="0"/>
              <a:t>TeV</a:t>
            </a:r>
            <a:r>
              <a:rPr lang="en-US" sz="2800" dirty="0" smtClean="0"/>
              <a:t>,  M</a:t>
            </a:r>
            <a:r>
              <a:rPr lang="en-US" sz="2800" baseline="-25000" dirty="0" smtClean="0"/>
              <a:t>1/2 </a:t>
            </a:r>
            <a:r>
              <a:rPr lang="en-US" sz="2800" dirty="0" smtClean="0"/>
              <a:t> varied  -&gt;  2 </a:t>
            </a:r>
            <a:r>
              <a:rPr lang="en-US" sz="2800" dirty="0" err="1" smtClean="0"/>
              <a:t>d.o.f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24" y="1884249"/>
            <a:ext cx="6501039" cy="487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1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3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5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7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9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1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2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33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4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 Box 35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pic>
        <p:nvPicPr>
          <p:cNvPr id="2068" name="Picture 38" descr="fig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Text Box 44"/>
          <p:cNvSpPr txBox="1">
            <a:spLocks noChangeArrowheads="1"/>
          </p:cNvSpPr>
          <p:nvPr/>
        </p:nvSpPr>
        <p:spPr bwMode="auto">
          <a:xfrm>
            <a:off x="203994" y="381000"/>
            <a:ext cx="8711406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Worked on - continued:</a:t>
            </a:r>
          </a:p>
          <a:p>
            <a:pPr algn="l" eaLnBrk="1" hangingPunct="1"/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     </a:t>
            </a:r>
            <a:r>
              <a:rPr lang="en-US" sz="3200" dirty="0" smtClean="0">
                <a:solidFill>
                  <a:srgbClr val="FFFF00"/>
                </a:solidFill>
              </a:rPr>
              <a:t>“</a:t>
            </a:r>
            <a:r>
              <a:rPr lang="en-US" sz="3200" dirty="0" err="1" smtClean="0">
                <a:solidFill>
                  <a:srgbClr val="FFFF00"/>
                </a:solidFill>
              </a:rPr>
              <a:t>Supercolor</a:t>
            </a:r>
            <a:r>
              <a:rPr lang="en-US" sz="3200" dirty="0" smtClean="0">
                <a:solidFill>
                  <a:srgbClr val="FFFF00"/>
                </a:solidFill>
              </a:rPr>
              <a:t>”</a:t>
            </a:r>
            <a:endParaRPr lang="en-US" sz="3200" dirty="0">
              <a:solidFill>
                <a:srgbClr val="FFFF00"/>
              </a:solidFill>
            </a:endParaRPr>
          </a:p>
          <a:p>
            <a:pPr algn="l" eaLnBrk="1" hangingPunct="1"/>
            <a:r>
              <a:rPr lang="en-US" sz="2800" dirty="0" smtClean="0">
                <a:solidFill>
                  <a:srgbClr val="FFFF00"/>
                </a:solidFill>
              </a:rPr>
              <a:t>              Invisible </a:t>
            </a:r>
            <a:r>
              <a:rPr lang="en-US" sz="2800" dirty="0" err="1">
                <a:solidFill>
                  <a:srgbClr val="FFFF00"/>
                </a:solidFill>
              </a:rPr>
              <a:t>axion</a:t>
            </a:r>
            <a:r>
              <a:rPr lang="en-US" sz="2800" dirty="0">
                <a:solidFill>
                  <a:srgbClr val="FFFF00"/>
                </a:solidFill>
              </a:rPr>
              <a:t> in </a:t>
            </a:r>
            <a:r>
              <a:rPr lang="en-US" sz="2800" dirty="0" smtClean="0">
                <a:solidFill>
                  <a:srgbClr val="FFFF00"/>
                </a:solidFill>
              </a:rPr>
              <a:t>SUSY</a:t>
            </a:r>
          </a:p>
          <a:p>
            <a:pPr algn="l" eaLnBrk="1" hangingPunct="1"/>
            <a:r>
              <a:rPr lang="en-US" sz="2800" dirty="0" smtClean="0">
                <a:solidFill>
                  <a:srgbClr val="FFFF00"/>
                </a:solidFill>
              </a:rPr>
              <a:t>                        </a:t>
            </a:r>
            <a:r>
              <a:rPr lang="en-US" sz="2800" dirty="0" smtClean="0">
                <a:solidFill>
                  <a:schemeClr val="bg1"/>
                </a:solidFill>
              </a:rPr>
              <a:t>SUSY </a:t>
            </a:r>
            <a:r>
              <a:rPr lang="en-US" sz="2800" dirty="0">
                <a:solidFill>
                  <a:schemeClr val="bg1"/>
                </a:solidFill>
              </a:rPr>
              <a:t>GUTs</a:t>
            </a:r>
          </a:p>
          <a:p>
            <a:pPr algn="l" eaLnBrk="1" hangingPunct="1"/>
            <a:r>
              <a:rPr lang="en-US" sz="2800" dirty="0" smtClean="0">
                <a:solidFill>
                  <a:schemeClr val="bg1"/>
                </a:solidFill>
              </a:rPr>
              <a:t>                        Proton decay- Dim. 5 ops.</a:t>
            </a:r>
          </a:p>
          <a:p>
            <a:pPr algn="l" eaLnBrk="1" hangingPunct="1"/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                SUSY Flavor Problem</a:t>
            </a:r>
          </a:p>
          <a:p>
            <a:pPr algn="l" eaLnBrk="1" hangingPunct="1"/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      </a:t>
            </a:r>
            <a:r>
              <a:rPr lang="en-US" sz="2800" dirty="0" smtClean="0">
                <a:solidFill>
                  <a:srgbClr val="FFFF00"/>
                </a:solidFill>
              </a:rPr>
              <a:t>Neutrino </a:t>
            </a:r>
            <a:r>
              <a:rPr lang="en-US" sz="2800" dirty="0">
                <a:solidFill>
                  <a:srgbClr val="FFFF00"/>
                </a:solidFill>
              </a:rPr>
              <a:t>DM w/ magnetic moment ‘</a:t>
            </a:r>
            <a:r>
              <a:rPr lang="en-US" sz="2800" dirty="0" err="1">
                <a:solidFill>
                  <a:srgbClr val="FFFF00"/>
                </a:solidFill>
              </a:rPr>
              <a:t>magnino</a:t>
            </a:r>
            <a:r>
              <a:rPr lang="en-US" sz="2800" dirty="0">
                <a:solidFill>
                  <a:srgbClr val="FFFF00"/>
                </a:solidFill>
              </a:rPr>
              <a:t>’</a:t>
            </a:r>
          </a:p>
          <a:p>
            <a:pPr algn="l" eaLnBrk="1" hangingPunct="1"/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             Cosmological  </a:t>
            </a:r>
            <a:r>
              <a:rPr lang="en-US" sz="2800" dirty="0" err="1" smtClean="0">
                <a:solidFill>
                  <a:srgbClr val="FFFF00"/>
                </a:solidFill>
              </a:rPr>
              <a:t>Polonyi</a:t>
            </a:r>
            <a:r>
              <a:rPr lang="en-US" sz="2800" dirty="0" smtClean="0">
                <a:solidFill>
                  <a:srgbClr val="FFFF00"/>
                </a:solidFill>
              </a:rPr>
              <a:t>  problem </a:t>
            </a:r>
          </a:p>
          <a:p>
            <a:pPr algn="l" eaLnBrk="1" hangingPunct="1"/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                 </a:t>
            </a:r>
            <a:r>
              <a:rPr lang="en-US" sz="2800" dirty="0" err="1" smtClean="0">
                <a:solidFill>
                  <a:schemeClr val="bg1"/>
                </a:solidFill>
              </a:rPr>
              <a:t>Heterotic</a:t>
            </a:r>
            <a:r>
              <a:rPr lang="en-US" sz="2800" dirty="0" smtClean="0">
                <a:solidFill>
                  <a:schemeClr val="bg1"/>
                </a:solidFill>
              </a:rPr>
              <a:t> String - Mini-Landscape</a:t>
            </a:r>
          </a:p>
          <a:p>
            <a:pPr algn="l" eaLnBrk="1" hangingPunct="1"/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                         symmetry</a:t>
            </a:r>
          </a:p>
          <a:p>
            <a:pPr algn="l" eaLnBrk="1" hangingPunct="1"/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                 Global  F-theory model</a:t>
            </a:r>
          </a:p>
          <a:p>
            <a:pPr algn="l" eaLnBrk="1" hangingPunct="1"/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          </a:t>
            </a:r>
          </a:p>
          <a:p>
            <a:pPr algn="l" eaLnBrk="1" hangingPunct="1"/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              </a:t>
            </a:r>
            <a:r>
              <a:rPr lang="en-US" sz="4000" dirty="0" smtClean="0">
                <a:solidFill>
                  <a:srgbClr val="FFFF00"/>
                </a:solidFill>
              </a:rPr>
              <a:t>Theories of Fermion Masses</a:t>
            </a:r>
            <a:r>
              <a:rPr lang="en-US" sz="2800" dirty="0" smtClean="0">
                <a:solidFill>
                  <a:srgbClr val="FFFF00"/>
                </a:solidFill>
                <a:latin typeface="Symbol" panose="05050102010706020507" pitchFamily="18" charset="2"/>
              </a:rPr>
              <a:t>     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516944"/>
              </p:ext>
            </p:extLst>
          </p:nvPr>
        </p:nvGraphicFramePr>
        <p:xfrm>
          <a:off x="2590800" y="4159250"/>
          <a:ext cx="609553" cy="681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2" name="Equation" r:id="rId11" imgW="215640" imgH="241200" progId="Equation.DSMT4">
                  <p:embed/>
                </p:oleObj>
              </mc:Choice>
              <mc:Fallback>
                <p:oleObj name="Equation" r:id="rId11" imgW="215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90800" y="4159250"/>
                        <a:ext cx="609553" cy="681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3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6000"/>
            <a:ext cx="6065789" cy="5689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9410" y="313453"/>
            <a:ext cx="650690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3300"/>
                </a:solidFill>
              </a:rPr>
              <a:t>Anandakrishnan,  Bryant &amp; Raby    </a:t>
            </a:r>
            <a:r>
              <a:rPr lang="en-US" sz="2400" dirty="0" err="1" smtClean="0">
                <a:solidFill>
                  <a:srgbClr val="FF3300"/>
                </a:solidFill>
              </a:rPr>
              <a:t>arXiv</a:t>
            </a:r>
            <a:r>
              <a:rPr lang="en-US" sz="2400" dirty="0" smtClean="0">
                <a:solidFill>
                  <a:srgbClr val="FF3300"/>
                </a:solidFill>
              </a:rPr>
              <a:t>: 1404.5628</a:t>
            </a:r>
            <a:endParaRPr lang="en-US" sz="2400" dirty="0">
              <a:solidFill>
                <a:srgbClr val="FF33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39053" y="1166022"/>
            <a:ext cx="2034532" cy="144655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l"/>
            <a:r>
              <a:rPr lang="en-US" sz="4400" dirty="0" smtClean="0"/>
              <a:t>m</a:t>
            </a:r>
            <a:r>
              <a:rPr lang="en-US" sz="4400" baseline="-25000" dirty="0" smtClean="0"/>
              <a:t>16 </a:t>
            </a:r>
            <a:r>
              <a:rPr lang="en-US" sz="4400" dirty="0" smtClean="0"/>
              <a:t>=</a:t>
            </a:r>
          </a:p>
          <a:p>
            <a:r>
              <a:rPr lang="en-US" sz="4400" dirty="0" smtClean="0"/>
              <a:t>20 </a:t>
            </a:r>
            <a:r>
              <a:rPr lang="en-US" sz="4400" dirty="0" err="1" smtClean="0"/>
              <a:t>TeV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650205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617360"/>
              </p:ext>
            </p:extLst>
          </p:nvPr>
        </p:nvGraphicFramePr>
        <p:xfrm>
          <a:off x="1481138" y="76200"/>
          <a:ext cx="54387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7" name="Equation" r:id="rId3" imgW="2781000" imgH="507960" progId="Equation.DSMT4">
                  <p:embed/>
                </p:oleObj>
              </mc:Choice>
              <mc:Fallback>
                <p:oleObj name="Equation" r:id="rId3" imgW="27810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1138" y="76200"/>
                        <a:ext cx="5438775" cy="993775"/>
                      </a:xfrm>
                      <a:prstGeom prst="rect">
                        <a:avLst/>
                      </a:prstGeom>
                      <a:ln w="44450">
                        <a:solidFill>
                          <a:srgbClr val="CC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09155"/>
            <a:ext cx="3705124" cy="556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19" y="1467196"/>
            <a:ext cx="4400881" cy="47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381000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/>
              <a:t>Dark Matter ?</a:t>
            </a:r>
          </a:p>
          <a:p>
            <a:pPr algn="l"/>
            <a:endParaRPr lang="en-US" sz="3600" dirty="0"/>
          </a:p>
          <a:p>
            <a:pPr algn="l"/>
            <a:r>
              <a:rPr lang="en-US" sz="3600" dirty="0" smtClean="0">
                <a:solidFill>
                  <a:srgbClr val="FF3300"/>
                </a:solidFill>
              </a:rPr>
              <a:t>LSP    </a:t>
            </a:r>
            <a:r>
              <a:rPr lang="en-US" sz="3600" dirty="0" err="1" smtClean="0">
                <a:solidFill>
                  <a:srgbClr val="FF3300"/>
                </a:solidFill>
              </a:rPr>
              <a:t>bino</a:t>
            </a:r>
            <a:r>
              <a:rPr lang="en-US" sz="3600" dirty="0">
                <a:solidFill>
                  <a:srgbClr val="FF3300"/>
                </a:solidFill>
              </a:rPr>
              <a:t> </a:t>
            </a:r>
            <a:r>
              <a:rPr lang="en-US" sz="3600" dirty="0" smtClean="0">
                <a:solidFill>
                  <a:srgbClr val="FF3300"/>
                </a:solidFill>
              </a:rPr>
              <a:t> -  over-closes the universe</a:t>
            </a:r>
          </a:p>
          <a:p>
            <a:pPr algn="l"/>
            <a:r>
              <a:rPr lang="en-US" sz="3600" dirty="0" err="1" smtClean="0">
                <a:solidFill>
                  <a:srgbClr val="FF3300"/>
                </a:solidFill>
              </a:rPr>
              <a:t>Axion</a:t>
            </a:r>
            <a:r>
              <a:rPr lang="en-US" sz="3600" dirty="0" smtClean="0">
                <a:solidFill>
                  <a:srgbClr val="FF3300"/>
                </a:solidFill>
              </a:rPr>
              <a:t>, </a:t>
            </a:r>
            <a:r>
              <a:rPr lang="en-US" sz="3600" dirty="0" err="1" smtClean="0">
                <a:solidFill>
                  <a:srgbClr val="FF3300"/>
                </a:solidFill>
              </a:rPr>
              <a:t>axino</a:t>
            </a:r>
            <a:r>
              <a:rPr lang="en-US" sz="3600" dirty="0" smtClean="0">
                <a:solidFill>
                  <a:srgbClr val="FF3300"/>
                </a:solidFill>
              </a:rPr>
              <a:t>  DM  ???</a:t>
            </a:r>
          </a:p>
          <a:p>
            <a:pPr algn="l"/>
            <a:r>
              <a:rPr lang="en-US" sz="3600" dirty="0" smtClean="0">
                <a:solidFill>
                  <a:srgbClr val="FF3300"/>
                </a:solidFill>
              </a:rPr>
              <a:t>Or  non-thermal  DM 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" y="3650342"/>
            <a:ext cx="8610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/>
              <a:t>Anandakrishnan &amp; Sinha  </a:t>
            </a:r>
          </a:p>
          <a:p>
            <a:pPr algn="l"/>
            <a:r>
              <a:rPr lang="en-US" sz="3600" dirty="0">
                <a:solidFill>
                  <a:srgbClr val="FF3300"/>
                </a:solidFill>
              </a:rPr>
              <a:t> </a:t>
            </a:r>
            <a:r>
              <a:rPr lang="en-US" sz="3600" dirty="0" smtClean="0">
                <a:solidFill>
                  <a:srgbClr val="FF3300"/>
                </a:solidFill>
              </a:rPr>
              <a:t>                                </a:t>
            </a:r>
            <a:r>
              <a:rPr lang="en-US" sz="2800" dirty="0" smtClean="0">
                <a:solidFill>
                  <a:srgbClr val="FF3300"/>
                </a:solidFill>
              </a:rPr>
              <a:t>arXiv:1310.7579</a:t>
            </a:r>
          </a:p>
          <a:p>
            <a:pPr algn="l"/>
            <a:r>
              <a:rPr lang="en-US" sz="3200" dirty="0" smtClean="0">
                <a:solidFill>
                  <a:srgbClr val="FF3300"/>
                </a:solidFill>
              </a:rPr>
              <a:t>Non- universal </a:t>
            </a:r>
            <a:r>
              <a:rPr lang="en-US" sz="3200" dirty="0" err="1" smtClean="0">
                <a:solidFill>
                  <a:srgbClr val="FF3300"/>
                </a:solidFill>
              </a:rPr>
              <a:t>gaugino</a:t>
            </a:r>
            <a:r>
              <a:rPr lang="en-US" sz="3200" dirty="0" smtClean="0">
                <a:solidFill>
                  <a:srgbClr val="FF3300"/>
                </a:solidFill>
              </a:rPr>
              <a:t> masses - “mirage mediation”</a:t>
            </a:r>
          </a:p>
          <a:p>
            <a:pPr algn="l"/>
            <a:r>
              <a:rPr lang="en-US" sz="3200" dirty="0" smtClean="0">
                <a:solidFill>
                  <a:srgbClr val="FF3300"/>
                </a:solidFill>
              </a:rPr>
              <a:t>Thermal DM !</a:t>
            </a:r>
          </a:p>
          <a:p>
            <a:pPr algn="l"/>
            <a:r>
              <a:rPr lang="en-US" sz="3600" dirty="0" smtClean="0"/>
              <a:t>          Well tempered   </a:t>
            </a:r>
            <a:endParaRPr lang="en-US" sz="3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287150"/>
              </p:ext>
            </p:extLst>
          </p:nvPr>
        </p:nvGraphicFramePr>
        <p:xfrm>
          <a:off x="4495800" y="5711916"/>
          <a:ext cx="184859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8" name="Equation" r:id="rId3" imgW="622080" imgH="215640" progId="Equation.DSMT4">
                  <p:embed/>
                </p:oleObj>
              </mc:Choice>
              <mc:Fallback>
                <p:oleObj name="Equation" r:id="rId3" imgW="6220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5800" y="5711916"/>
                        <a:ext cx="1848597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25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3" y="4572000"/>
            <a:ext cx="8735786" cy="181011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6030" y="1752600"/>
            <a:ext cx="8991599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/>
              <a:t>ATLAS-CONF-2013-061</a:t>
            </a:r>
          </a:p>
          <a:p>
            <a:pPr algn="l"/>
            <a:r>
              <a:rPr lang="en-US" sz="3200" dirty="0" smtClean="0"/>
              <a:t>final </a:t>
            </a:r>
            <a:r>
              <a:rPr lang="en-US" sz="3200" dirty="0"/>
              <a:t>states with large missing transverse </a:t>
            </a:r>
            <a:r>
              <a:rPr lang="en-US" sz="3200" dirty="0" smtClean="0"/>
              <a:t>momentum</a:t>
            </a:r>
            <a:r>
              <a:rPr lang="en-US" sz="3200" dirty="0"/>
              <a:t>, </a:t>
            </a:r>
            <a:endParaRPr lang="en-US" sz="3200" dirty="0" smtClean="0"/>
          </a:p>
          <a:p>
            <a:pPr algn="l"/>
            <a:r>
              <a:rPr lang="en-US" sz="3200" dirty="0" smtClean="0"/>
              <a:t>at </a:t>
            </a:r>
            <a:r>
              <a:rPr lang="en-US" sz="3200" dirty="0"/>
              <a:t>least four, six, or seven jets, at least three jets </a:t>
            </a:r>
            <a:endParaRPr lang="en-US" sz="3200" dirty="0" smtClean="0"/>
          </a:p>
          <a:p>
            <a:pPr algn="l"/>
            <a:r>
              <a:rPr lang="en-US" sz="3200" dirty="0" smtClean="0"/>
              <a:t>tagged </a:t>
            </a:r>
            <a:r>
              <a:rPr lang="en-US" sz="3200" dirty="0"/>
              <a:t>as b-jets, and either zero or </a:t>
            </a:r>
            <a:r>
              <a:rPr lang="en-US" sz="3200" dirty="0" smtClean="0"/>
              <a:t>at least </a:t>
            </a:r>
            <a:r>
              <a:rPr lang="en-US" sz="3200" dirty="0"/>
              <a:t>one lepton. </a:t>
            </a:r>
            <a:endParaRPr lang="en-US" sz="32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138054"/>
              </p:ext>
            </p:extLst>
          </p:nvPr>
        </p:nvGraphicFramePr>
        <p:xfrm>
          <a:off x="156030" y="914400"/>
          <a:ext cx="4257762" cy="709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3" name="Equation" r:id="rId4" imgW="1447560" imgH="241200" progId="Equation.DSMT4">
                  <p:embed/>
                </p:oleObj>
              </mc:Choice>
              <mc:Fallback>
                <p:oleObj name="Equation" r:id="rId4" imgW="14475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030" y="914400"/>
                        <a:ext cx="4257762" cy="70962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0649" y="152400"/>
            <a:ext cx="5556329" cy="646331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Most stringent signal region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68" y="838200"/>
            <a:ext cx="8504878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62580"/>
            <a:ext cx="659507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/>
              <a:t>CMS &amp; ATLAS  data   using   CHECKMATE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950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1295400"/>
            <a:ext cx="5979522" cy="2585323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5400" dirty="0" smtClean="0"/>
              <a:t>Three  family model  </a:t>
            </a:r>
          </a:p>
          <a:p>
            <a:pPr algn="l"/>
            <a:r>
              <a:rPr lang="en-US" sz="5400" dirty="0" smtClean="0"/>
              <a:t>gives  good  fits </a:t>
            </a:r>
          </a:p>
          <a:p>
            <a:pPr algn="l"/>
            <a:r>
              <a:rPr lang="en-US" sz="5400" dirty="0" smtClean="0"/>
              <a:t>to low  energy data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441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050925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28674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17"/>
          <p:cNvSpPr txBox="1">
            <a:spLocks noChangeArrowheads="1"/>
          </p:cNvSpPr>
          <p:nvPr/>
        </p:nvSpPr>
        <p:spPr bwMode="auto">
          <a:xfrm flipH="1">
            <a:off x="2205038" y="41910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rgbClr val="FFFF00"/>
                </a:solidFill>
              </a:rPr>
              <a:t>     </a:t>
            </a:r>
          </a:p>
        </p:txBody>
      </p:sp>
      <p:sp>
        <p:nvSpPr>
          <p:cNvPr id="28678" name="Text Box 19"/>
          <p:cNvSpPr txBox="1">
            <a:spLocks noChangeArrowheads="1"/>
          </p:cNvSpPr>
          <p:nvPr/>
        </p:nvSpPr>
        <p:spPr bwMode="auto">
          <a:xfrm>
            <a:off x="5638800" y="4114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28679" name="Text Box 22"/>
          <p:cNvSpPr txBox="1">
            <a:spLocks noChangeArrowheads="1"/>
          </p:cNvSpPr>
          <p:nvPr/>
        </p:nvSpPr>
        <p:spPr bwMode="auto">
          <a:xfrm>
            <a:off x="457200" y="2133600"/>
            <a:ext cx="776687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b="1" dirty="0">
                <a:solidFill>
                  <a:srgbClr val="FFFF00"/>
                </a:solidFill>
              </a:rPr>
              <a:t>Dermisek &amp; Raby                PLB 622:327 (2005)</a:t>
            </a:r>
            <a:r>
              <a:rPr lang="en-US" sz="2800" dirty="0"/>
              <a:t>.</a:t>
            </a:r>
          </a:p>
          <a:p>
            <a:pPr algn="l" eaLnBrk="1" hangingPunct="1"/>
            <a:endParaRPr lang="en-US" sz="2800" dirty="0"/>
          </a:p>
          <a:p>
            <a:pPr algn="l" eaLnBrk="1" hangingPunct="1"/>
            <a:r>
              <a:rPr lang="en-US" sz="2800" b="1" dirty="0">
                <a:solidFill>
                  <a:srgbClr val="FFFF00"/>
                </a:solidFill>
              </a:rPr>
              <a:t>Dermisek, Harada &amp; Raby     PRD74,  035011 (2006)</a:t>
            </a:r>
          </a:p>
          <a:p>
            <a:pPr algn="l" eaLnBrk="1" hangingPunct="1"/>
            <a:endParaRPr lang="en-US" sz="2800" b="1" dirty="0">
              <a:solidFill>
                <a:srgbClr val="FFFF00"/>
              </a:solidFill>
            </a:endParaRPr>
          </a:p>
          <a:p>
            <a:pPr algn="l" eaLnBrk="1" hangingPunct="1"/>
            <a:r>
              <a:rPr lang="en-US" sz="2800" b="1" dirty="0">
                <a:solidFill>
                  <a:srgbClr val="FFFF00"/>
                </a:solidFill>
              </a:rPr>
              <a:t>Albrecht, Altmannshofer, Buras, Guadagnoli &amp; Straub</a:t>
            </a:r>
          </a:p>
          <a:p>
            <a:pPr algn="l" eaLnBrk="1" hangingPunct="1"/>
            <a:r>
              <a:rPr lang="en-US" sz="2800" b="1" dirty="0">
                <a:solidFill>
                  <a:srgbClr val="FFFF00"/>
                </a:solidFill>
              </a:rPr>
              <a:t>                                            JHEP 0710:055  </a:t>
            </a:r>
            <a:r>
              <a:rPr lang="en-US" sz="2800" b="1" dirty="0" smtClean="0">
                <a:solidFill>
                  <a:srgbClr val="FFFF00"/>
                </a:solidFill>
              </a:rPr>
              <a:t>(2007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</a:p>
          <a:p>
            <a:pPr algn="l" eaLnBrk="1" hangingPunct="1"/>
            <a:endParaRPr lang="en-US" sz="2800" dirty="0">
              <a:solidFill>
                <a:srgbClr val="FFFF00"/>
              </a:solidFill>
            </a:endParaRPr>
          </a:p>
          <a:p>
            <a:pPr algn="l" eaLnBrk="1" hangingPunct="1"/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Anandakrishnan,  Raby &amp; Wingerter</a:t>
            </a:r>
          </a:p>
          <a:p>
            <a:pPr algn="l" eaLnBrk="1" hangingPunct="1"/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                                            </a:t>
            </a:r>
            <a:r>
              <a:rPr lang="en-US" sz="3200" b="1" dirty="0" smtClean="0">
                <a:solidFill>
                  <a:srgbClr val="FFFF00"/>
                </a:solidFill>
              </a:rPr>
              <a:t>arXiv:1212.0542</a:t>
            </a:r>
            <a:r>
              <a:rPr lang="en-US" sz="2800" b="1" dirty="0" smtClean="0"/>
              <a:t> 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28680" name="TextBox 7"/>
          <p:cNvSpPr txBox="1">
            <a:spLocks noChangeArrowheads="1"/>
          </p:cNvSpPr>
          <p:nvPr/>
        </p:nvSpPr>
        <p:spPr bwMode="auto">
          <a:xfrm>
            <a:off x="304800" y="609600"/>
            <a:ext cx="8610600" cy="5842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00"/>
                </a:solidFill>
              </a:rPr>
              <a:t>3  Family  SO(10)  +  family symmetry  </a:t>
            </a:r>
          </a:p>
        </p:txBody>
      </p:sp>
    </p:spTree>
    <p:extLst>
      <p:ext uri="{BB962C8B-B14F-4D97-AF65-F5344CB8AC3E}">
        <p14:creationId xmlns:p14="http://schemas.microsoft.com/office/powerpoint/2010/main" val="22787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050925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29698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7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1" name="Picture 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1812925" y="4686300"/>
            <a:ext cx="603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762000" y="533400"/>
            <a:ext cx="7696200" cy="64135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00"/>
                </a:solidFill>
              </a:rPr>
              <a:t>    3 family   SO</a:t>
            </a:r>
            <a:r>
              <a:rPr lang="en-US" sz="3600" baseline="-25000">
                <a:solidFill>
                  <a:srgbClr val="FFFF00"/>
                </a:solidFill>
              </a:rPr>
              <a:t>10    </a:t>
            </a:r>
            <a:r>
              <a:rPr lang="en-US" sz="3600">
                <a:solidFill>
                  <a:srgbClr val="FFFF00"/>
                </a:solidFill>
              </a:rPr>
              <a:t>SUSY  Model</a:t>
            </a: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838200" y="1981200"/>
            <a:ext cx="7620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    D</a:t>
            </a:r>
            <a:r>
              <a:rPr lang="en-US" sz="3200" baseline="-25000" dirty="0">
                <a:solidFill>
                  <a:schemeClr val="bg1"/>
                </a:solidFill>
              </a:rPr>
              <a:t>3</a:t>
            </a:r>
            <a:r>
              <a:rPr lang="en-US" sz="3200" dirty="0">
                <a:solidFill>
                  <a:schemeClr val="bg1"/>
                </a:solidFill>
              </a:rPr>
              <a:t> x </a:t>
            </a:r>
            <a:r>
              <a:rPr lang="en-US" sz="3200" dirty="0" smtClean="0">
                <a:solidFill>
                  <a:schemeClr val="bg1"/>
                </a:solidFill>
              </a:rPr>
              <a:t>[U(1</a:t>
            </a:r>
            <a:r>
              <a:rPr lang="en-US" sz="3200" dirty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</a:rPr>
              <a:t>x Z</a:t>
            </a:r>
            <a:r>
              <a:rPr lang="en-US" sz="3200" baseline="-25000" dirty="0" smtClean="0">
                <a:solidFill>
                  <a:schemeClr val="bg1"/>
                </a:solidFill>
              </a:rPr>
              <a:t>2 </a:t>
            </a:r>
            <a:r>
              <a:rPr lang="en-US" sz="3200" dirty="0">
                <a:solidFill>
                  <a:schemeClr val="bg1"/>
                </a:solidFill>
              </a:rPr>
              <a:t>x </a:t>
            </a:r>
            <a:r>
              <a:rPr lang="en-US" sz="3200" dirty="0" smtClean="0">
                <a:solidFill>
                  <a:schemeClr val="bg1"/>
                </a:solidFill>
              </a:rPr>
              <a:t>Z</a:t>
            </a:r>
            <a:r>
              <a:rPr lang="en-US" sz="3200" baseline="-25000" dirty="0" smtClean="0">
                <a:solidFill>
                  <a:schemeClr val="bg1"/>
                </a:solidFill>
              </a:rPr>
              <a:t>3</a:t>
            </a:r>
            <a:r>
              <a:rPr lang="en-US" sz="3200" dirty="0" smtClean="0">
                <a:solidFill>
                  <a:schemeClr val="bg1"/>
                </a:solidFill>
              </a:rPr>
              <a:t> ]  Family  </a:t>
            </a:r>
            <a:r>
              <a:rPr lang="en-US" sz="3200" dirty="0">
                <a:solidFill>
                  <a:schemeClr val="bg1"/>
                </a:solidFill>
              </a:rPr>
              <a:t>Symmetry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     </a:t>
            </a:r>
            <a:r>
              <a:rPr lang="en-US" sz="3200" dirty="0" err="1">
                <a:solidFill>
                  <a:schemeClr val="bg1"/>
                </a:solidFill>
              </a:rPr>
              <a:t>Superpotential</a:t>
            </a:r>
            <a:endParaRPr lang="en-US" sz="3200" dirty="0">
              <a:solidFill>
                <a:schemeClr val="bg1"/>
              </a:solidFill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     Yukawa couplings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     </a:t>
            </a:r>
            <a:r>
              <a:rPr lang="en-US" sz="3200" dirty="0" smtClean="0">
                <a:solidFill>
                  <a:schemeClr val="bg1"/>
                </a:solidFill>
              </a:rPr>
              <a:t>Global  </a:t>
            </a:r>
            <a:r>
              <a:rPr lang="en-US" sz="3200" dirty="0" smtClean="0">
                <a:solidFill>
                  <a:schemeClr val="bg1"/>
                </a:solidFill>
                <a:latin typeface="Symbol" pitchFamily="18" charset="2"/>
              </a:rPr>
              <a:t>c</a:t>
            </a:r>
            <a:r>
              <a:rPr lang="en-US" sz="3200" baseline="30000" dirty="0" smtClean="0">
                <a:solidFill>
                  <a:schemeClr val="bg1"/>
                </a:solidFill>
                <a:latin typeface="Symbol" pitchFamily="18" charset="2"/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>
                <a:solidFill>
                  <a:schemeClr val="bg1"/>
                </a:solidFill>
              </a:rPr>
              <a:t>analysis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     Charged fermion masses &amp; mixing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     </a:t>
            </a:r>
            <a:r>
              <a:rPr lang="en-US" sz="3200" dirty="0">
                <a:solidFill>
                  <a:schemeClr val="bg1"/>
                </a:solidFill>
              </a:rPr>
              <a:t> Neutrino  masses  &amp;  mixing</a:t>
            </a:r>
            <a:endParaRPr lang="en-US" sz="4000" dirty="0">
              <a:solidFill>
                <a:srgbClr val="FF3300"/>
              </a:solidFill>
            </a:endParaRPr>
          </a:p>
          <a:p>
            <a:pPr algn="l" eaLnBrk="1" hangingPunct="1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97F48-592E-4CC4-B1AA-EB649A74B829}" type="slidenum">
              <a:rPr lang="en-US"/>
              <a:pPr>
                <a:defRPr/>
              </a:pPr>
              <a:t>39</a:t>
            </a:fld>
            <a:endParaRPr lang="en-US"/>
          </a:p>
        </p:txBody>
      </p:sp>
      <p:pic>
        <p:nvPicPr>
          <p:cNvPr id="30729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30722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1" name="Rectangle 5"/>
          <p:cNvSpPr>
            <a:spLocks noChangeArrowheads="1"/>
          </p:cNvSpPr>
          <p:nvPr/>
        </p:nvSpPr>
        <p:spPr bwMode="auto">
          <a:xfrm>
            <a:off x="1230086" y="609600"/>
            <a:ext cx="6477000" cy="10668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Superpotential</a:t>
            </a:r>
            <a:r>
              <a:rPr lang="en-US" sz="2800" dirty="0">
                <a:solidFill>
                  <a:srgbClr val="FFFF00"/>
                </a:solidFill>
              </a:rPr>
              <a:t>  for </a:t>
            </a:r>
            <a:r>
              <a:rPr lang="en-US" sz="3200" dirty="0">
                <a:solidFill>
                  <a:srgbClr val="FFFF00"/>
                </a:solidFill>
              </a:rPr>
              <a:t>charged fermion </a:t>
            </a:r>
          </a:p>
          <a:p>
            <a:pPr algn="l"/>
            <a:r>
              <a:rPr lang="en-US" sz="3200" dirty="0">
                <a:solidFill>
                  <a:srgbClr val="FFFF00"/>
                </a:solidFill>
              </a:rPr>
              <a:t>              Yukawa couplings                     </a:t>
            </a:r>
          </a:p>
        </p:txBody>
      </p:sp>
      <p:pic>
        <p:nvPicPr>
          <p:cNvPr id="30732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7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8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10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1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13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14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15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16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17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18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5" name="Picture 1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6" name="Text Box 20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pic>
        <p:nvPicPr>
          <p:cNvPr id="30747" name="Picture 21" descr="fig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8" name="Picture 22" descr="fig_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9" name="Text Box 23"/>
          <p:cNvSpPr txBox="1">
            <a:spLocks noChangeArrowheads="1"/>
          </p:cNvSpPr>
          <p:nvPr/>
        </p:nvSpPr>
        <p:spPr bwMode="auto">
          <a:xfrm>
            <a:off x="3184525" y="4686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graphicFrame>
        <p:nvGraphicFramePr>
          <p:cNvPr id="3072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299584"/>
              </p:ext>
            </p:extLst>
          </p:nvPr>
        </p:nvGraphicFramePr>
        <p:xfrm>
          <a:off x="1392011" y="1815193"/>
          <a:ext cx="6248400" cy="170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7" name="Equation" r:id="rId12" imgW="2692080" imgH="736560" progId="Equation.DSMT4">
                  <p:embed/>
                </p:oleObj>
              </mc:Choice>
              <mc:Fallback>
                <p:oleObj name="Equation" r:id="rId12" imgW="26920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011" y="1815193"/>
                        <a:ext cx="6248400" cy="1709737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227576"/>
              </p:ext>
            </p:extLst>
          </p:nvPr>
        </p:nvGraphicFramePr>
        <p:xfrm>
          <a:off x="1579563" y="3651704"/>
          <a:ext cx="14478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8" name="Equation" r:id="rId14" imgW="672840" imgH="482400" progId="Equation.DSMT4">
                  <p:embed/>
                </p:oleObj>
              </mc:Choice>
              <mc:Fallback>
                <p:oleObj name="Equation" r:id="rId14" imgW="6728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3651704"/>
                        <a:ext cx="144780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678454"/>
              </p:ext>
            </p:extLst>
          </p:nvPr>
        </p:nvGraphicFramePr>
        <p:xfrm>
          <a:off x="1682750" y="4671786"/>
          <a:ext cx="15017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9" name="Equation" r:id="rId16" imgW="698400" imgH="507960" progId="Equation.DSMT4">
                  <p:embed/>
                </p:oleObj>
              </mc:Choice>
              <mc:Fallback>
                <p:oleObj name="Equation" r:id="rId16" imgW="698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4671786"/>
                        <a:ext cx="1501775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342911"/>
              </p:ext>
            </p:extLst>
          </p:nvPr>
        </p:nvGraphicFramePr>
        <p:xfrm>
          <a:off x="3852068" y="3797300"/>
          <a:ext cx="24304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0" name="Equation" r:id="rId18" imgW="1130040" imgH="253800" progId="Equation.DSMT4">
                  <p:embed/>
                </p:oleObj>
              </mc:Choice>
              <mc:Fallback>
                <p:oleObj name="Equation" r:id="rId18" imgW="1130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068" y="3797300"/>
                        <a:ext cx="243046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0" name="Text Box 28"/>
          <p:cNvSpPr txBox="1">
            <a:spLocks noChangeArrowheads="1"/>
          </p:cNvSpPr>
          <p:nvPr/>
        </p:nvSpPr>
        <p:spPr bwMode="auto">
          <a:xfrm>
            <a:off x="1327150" y="5822156"/>
            <a:ext cx="2819400" cy="519113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rgbClr val="FFFF00"/>
                </a:solidFill>
              </a:rPr>
              <a:t>  Familon  VEVs</a:t>
            </a:r>
          </a:p>
        </p:txBody>
      </p:sp>
      <p:sp>
        <p:nvSpPr>
          <p:cNvPr id="87069" name="Text Box 29"/>
          <p:cNvSpPr txBox="1">
            <a:spLocks noChangeArrowheads="1"/>
          </p:cNvSpPr>
          <p:nvPr/>
        </p:nvSpPr>
        <p:spPr bwMode="auto">
          <a:xfrm>
            <a:off x="4114800" y="5822155"/>
            <a:ext cx="1905000" cy="519113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dirty="0">
                <a:solidFill>
                  <a:srgbClr val="FFFF00"/>
                </a:solidFill>
              </a:rPr>
              <a:t>  assumed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440193"/>
              </p:ext>
            </p:extLst>
          </p:nvPr>
        </p:nvGraphicFramePr>
        <p:xfrm>
          <a:off x="3578225" y="4646613"/>
          <a:ext cx="37687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1" name="Equation" r:id="rId20" imgW="1752480" imgH="279360" progId="Equation.DSMT4">
                  <p:embed/>
                </p:oleObj>
              </mc:Choice>
              <mc:Fallback>
                <p:oleObj name="Equation" r:id="rId20" imgW="1752480" imgH="27936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4646613"/>
                        <a:ext cx="3768725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538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45886" y="517525"/>
            <a:ext cx="7391400" cy="6413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                               </a:t>
            </a:r>
            <a:r>
              <a:rPr lang="en-US" sz="3600" dirty="0">
                <a:solidFill>
                  <a:srgbClr val="FFFF00"/>
                </a:solidFill>
              </a:rPr>
              <a:t> Outline     </a:t>
            </a:r>
            <a:r>
              <a:rPr lang="en-US" sz="2800" dirty="0">
                <a:solidFill>
                  <a:srgbClr val="FFFF00"/>
                </a:solidFill>
              </a:rPr>
              <a:t>                    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054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3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5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7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9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1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2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33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4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 Box 35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pic>
        <p:nvPicPr>
          <p:cNvPr id="2068" name="Picture 38" descr="fig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Text Box 44"/>
          <p:cNvSpPr txBox="1">
            <a:spLocks noChangeArrowheads="1"/>
          </p:cNvSpPr>
          <p:nvPr/>
        </p:nvSpPr>
        <p:spPr bwMode="auto">
          <a:xfrm>
            <a:off x="351177" y="1295400"/>
            <a:ext cx="8382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  </a:t>
            </a:r>
            <a:r>
              <a:rPr lang="en-US" sz="3600" dirty="0" smtClean="0">
                <a:solidFill>
                  <a:schemeClr val="bg1"/>
                </a:solidFill>
              </a:rPr>
              <a:t>  Predictability in SUSY theories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SO(10)  Yukawa unification </a:t>
            </a:r>
            <a:endParaRPr lang="en-US" sz="4000" dirty="0">
              <a:solidFill>
                <a:srgbClr val="FFFF00"/>
              </a:solidFill>
            </a:endParaRPr>
          </a:p>
          <a:p>
            <a:pPr algn="l" eaLnBrk="1" hangingPunct="1"/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        </a:t>
            </a:r>
            <a:r>
              <a:rPr lang="en-US" sz="3600" dirty="0" smtClean="0">
                <a:solidFill>
                  <a:srgbClr val="FFFF00"/>
                </a:solidFill>
              </a:rPr>
              <a:t>w/ Universal  </a:t>
            </a:r>
            <a:r>
              <a:rPr lang="en-US" sz="3600" dirty="0" err="1" smtClean="0">
                <a:solidFill>
                  <a:srgbClr val="FFFF00"/>
                </a:solidFill>
              </a:rPr>
              <a:t>gaugino</a:t>
            </a:r>
            <a:r>
              <a:rPr lang="en-US" sz="3600" dirty="0" smtClean="0">
                <a:solidFill>
                  <a:srgbClr val="FFFF00"/>
                </a:solidFill>
              </a:rPr>
              <a:t> masses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bg1"/>
                </a:solidFill>
              </a:rPr>
              <a:t>     </a:t>
            </a:r>
            <a:r>
              <a:rPr lang="en-US" sz="3200" b="1" dirty="0" smtClean="0">
                <a:solidFill>
                  <a:schemeClr val="bg1"/>
                </a:solidFill>
              </a:rPr>
              <a:t>Third family analysis -  predictions</a:t>
            </a:r>
            <a:r>
              <a:rPr lang="en-US" sz="3200" b="1" baseline="30000" dirty="0" smtClean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       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LHC  bounds 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Three family analysis - more predictions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Conclusions</a:t>
            </a:r>
          </a:p>
          <a:p>
            <a:pPr algn="l" eaLnBrk="1" hangingPunct="1">
              <a:buFont typeface="Wingdings" pitchFamily="2" charset="2"/>
              <a:buChar char="§"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ECEBB-50DE-4C9A-BF03-C03A9FD26A44}" type="slidenum">
              <a:rPr lang="en-US"/>
              <a:pPr>
                <a:defRPr/>
              </a:pPr>
              <a:t>40</a:t>
            </a:fld>
            <a:endParaRPr lang="en-US"/>
          </a:p>
        </p:txBody>
      </p:sp>
      <p:pic>
        <p:nvPicPr>
          <p:cNvPr id="49156" name="Picture 2" descr="d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338"/>
            <a:ext cx="6781800" cy="661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17208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3300"/>
                </a:solidFill>
              </a:rPr>
              <a:t>Effective </a:t>
            </a:r>
          </a:p>
          <a:p>
            <a:pPr eaLnBrk="1" hangingPunct="1"/>
            <a:r>
              <a:rPr lang="en-US" sz="2800">
                <a:solidFill>
                  <a:srgbClr val="FF3300"/>
                </a:solidFill>
              </a:rPr>
              <a:t>higher</a:t>
            </a:r>
          </a:p>
          <a:p>
            <a:pPr eaLnBrk="1" hangingPunct="1"/>
            <a:r>
              <a:rPr lang="en-US" sz="2800">
                <a:solidFill>
                  <a:srgbClr val="FF3300"/>
                </a:solidFill>
              </a:rPr>
              <a:t>dimension  </a:t>
            </a:r>
          </a:p>
          <a:p>
            <a:pPr eaLnBrk="1" hangingPunct="1"/>
            <a:r>
              <a:rPr lang="en-US" sz="2800">
                <a:solidFill>
                  <a:srgbClr val="FF3300"/>
                </a:solidFill>
              </a:rPr>
              <a:t>operators</a:t>
            </a:r>
          </a:p>
        </p:txBody>
      </p:sp>
    </p:spTree>
    <p:extLst>
      <p:ext uri="{BB962C8B-B14F-4D97-AF65-F5344CB8AC3E}">
        <p14:creationId xmlns:p14="http://schemas.microsoft.com/office/powerpoint/2010/main" val="16314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DB5D7-026D-4BCA-A69B-3B4F0C400F14}" type="slidenum">
              <a:rPr lang="en-US"/>
              <a:pPr>
                <a:defRPr/>
              </a:pPr>
              <a:t>41</a:t>
            </a:fld>
            <a:endParaRPr lang="en-US"/>
          </a:p>
        </p:txBody>
      </p:sp>
      <p:pic>
        <p:nvPicPr>
          <p:cNvPr id="31749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050925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5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1" name="Picture 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6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 Box 7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31754" name="Text Box 8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31755" name="Text Box 9"/>
          <p:cNvSpPr txBox="1">
            <a:spLocks noChangeArrowheads="1"/>
          </p:cNvSpPr>
          <p:nvPr/>
        </p:nvSpPr>
        <p:spPr bwMode="auto">
          <a:xfrm>
            <a:off x="1127125" y="55054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1756" name="Text Box 10"/>
          <p:cNvSpPr txBox="1">
            <a:spLocks noChangeArrowheads="1"/>
          </p:cNvSpPr>
          <p:nvPr/>
        </p:nvSpPr>
        <p:spPr bwMode="auto">
          <a:xfrm>
            <a:off x="304800" y="381000"/>
            <a:ext cx="8610600" cy="1077913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00"/>
                </a:solidFill>
              </a:rPr>
              <a:t>SO(10) x [ D</a:t>
            </a:r>
            <a:r>
              <a:rPr lang="en-US" sz="3200" baseline="-25000">
                <a:solidFill>
                  <a:srgbClr val="FFFF00"/>
                </a:solidFill>
              </a:rPr>
              <a:t>3</a:t>
            </a:r>
            <a:r>
              <a:rPr lang="en-US" sz="3200">
                <a:solidFill>
                  <a:srgbClr val="FFFF00"/>
                </a:solidFill>
              </a:rPr>
              <a:t> x U(1)  family sym. ]</a:t>
            </a:r>
          </a:p>
          <a:p>
            <a:pPr eaLnBrk="1" hangingPunct="1"/>
            <a:r>
              <a:rPr lang="en-US" sz="3200">
                <a:solidFill>
                  <a:srgbClr val="FFFF00"/>
                </a:solidFill>
              </a:rPr>
              <a:t>Yukawa  Unification  for  3</a:t>
            </a:r>
            <a:r>
              <a:rPr lang="en-US" sz="3200" baseline="30000">
                <a:solidFill>
                  <a:srgbClr val="FFFF00"/>
                </a:solidFill>
              </a:rPr>
              <a:t>rd</a:t>
            </a:r>
            <a:r>
              <a:rPr lang="en-US" sz="3200">
                <a:solidFill>
                  <a:srgbClr val="FFFF00"/>
                </a:solidFill>
              </a:rPr>
              <a:t>  Family</a:t>
            </a:r>
          </a:p>
        </p:txBody>
      </p:sp>
      <p:sp>
        <p:nvSpPr>
          <p:cNvPr id="31757" name="Text Box 11"/>
          <p:cNvSpPr txBox="1">
            <a:spLocks noChangeArrowheads="1"/>
          </p:cNvSpPr>
          <p:nvPr/>
        </p:nvSpPr>
        <p:spPr bwMode="auto">
          <a:xfrm>
            <a:off x="381000" y="4419600"/>
            <a:ext cx="3048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rgbClr val="FFFF00"/>
                </a:solidFill>
              </a:rPr>
              <a:t>Dermisek &amp; Raby   </a:t>
            </a:r>
          </a:p>
          <a:p>
            <a:pPr algn="l" eaLnBrk="1" hangingPunct="1"/>
            <a:r>
              <a:rPr lang="en-US" sz="2400" b="1">
                <a:solidFill>
                  <a:srgbClr val="FFFF00"/>
                </a:solidFill>
              </a:rPr>
              <a:t>PLB 622:327 (2005)</a:t>
            </a:r>
            <a:r>
              <a:rPr lang="en-US" sz="2400"/>
              <a:t>.</a:t>
            </a:r>
            <a:endParaRPr lang="en-US" sz="2400">
              <a:solidFill>
                <a:srgbClr val="FFFF00"/>
              </a:solidFill>
            </a:endParaRPr>
          </a:p>
        </p:txBody>
      </p:sp>
      <p:pic>
        <p:nvPicPr>
          <p:cNvPr id="31758" name="Picture 13" descr="yukaw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5181600" cy="433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9" name="Text Box 14"/>
          <p:cNvSpPr txBox="1">
            <a:spLocks noChangeArrowheads="1"/>
          </p:cNvSpPr>
          <p:nvPr/>
        </p:nvSpPr>
        <p:spPr bwMode="auto">
          <a:xfrm>
            <a:off x="533400" y="1752600"/>
            <a:ext cx="19446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chemeClr val="bg1"/>
                </a:solidFill>
              </a:rPr>
              <a:t>7 real para’s </a:t>
            </a:r>
          </a:p>
          <a:p>
            <a:pPr algn="l" eaLnBrk="1" hangingPunct="1"/>
            <a:r>
              <a:rPr lang="en-US" sz="2800">
                <a:solidFill>
                  <a:schemeClr val="bg1"/>
                </a:solidFill>
              </a:rPr>
              <a:t>+   4 phases</a:t>
            </a:r>
          </a:p>
        </p:txBody>
      </p:sp>
      <p:sp>
        <p:nvSpPr>
          <p:cNvPr id="31760" name="Text Box 15"/>
          <p:cNvSpPr txBox="1">
            <a:spLocks noChangeArrowheads="1"/>
          </p:cNvSpPr>
          <p:nvPr/>
        </p:nvSpPr>
        <p:spPr bwMode="auto">
          <a:xfrm>
            <a:off x="304800" y="2971800"/>
            <a:ext cx="29638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chemeClr val="bg1"/>
                </a:solidFill>
              </a:rPr>
              <a:t> +  3  real Majorana</a:t>
            </a:r>
          </a:p>
          <a:p>
            <a:pPr algn="l" eaLnBrk="1" hangingPunct="1"/>
            <a:r>
              <a:rPr lang="en-US" sz="2800">
                <a:solidFill>
                  <a:schemeClr val="bg1"/>
                </a:solidFill>
              </a:rPr>
              <a:t>Neutrino masses</a:t>
            </a:r>
          </a:p>
        </p:txBody>
      </p:sp>
    </p:spTree>
    <p:extLst>
      <p:ext uri="{BB962C8B-B14F-4D97-AF65-F5344CB8AC3E}">
        <p14:creationId xmlns:p14="http://schemas.microsoft.com/office/powerpoint/2010/main" val="347333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DB5D7-026D-4BCA-A69B-3B4F0C400F14}" type="slidenum">
              <a:rPr lang="en-US"/>
              <a:pPr>
                <a:defRPr/>
              </a:pPr>
              <a:t>42</a:t>
            </a:fld>
            <a:endParaRPr lang="en-US"/>
          </a:p>
        </p:txBody>
      </p:sp>
      <p:pic>
        <p:nvPicPr>
          <p:cNvPr id="31749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050925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2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Text Box 7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31754" name="Text Box 8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31755" name="Text Box 9"/>
          <p:cNvSpPr txBox="1">
            <a:spLocks noChangeArrowheads="1"/>
          </p:cNvSpPr>
          <p:nvPr/>
        </p:nvSpPr>
        <p:spPr bwMode="auto">
          <a:xfrm>
            <a:off x="1127125" y="55054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1756" name="Text Box 10"/>
          <p:cNvSpPr txBox="1">
            <a:spLocks noChangeArrowheads="1"/>
          </p:cNvSpPr>
          <p:nvPr/>
        </p:nvSpPr>
        <p:spPr bwMode="auto">
          <a:xfrm>
            <a:off x="304800" y="381000"/>
            <a:ext cx="8610600" cy="1077913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00"/>
                </a:solidFill>
              </a:rPr>
              <a:t>SO(10) x [ D</a:t>
            </a:r>
            <a:r>
              <a:rPr lang="en-US" sz="3200" baseline="-25000">
                <a:solidFill>
                  <a:srgbClr val="FFFF00"/>
                </a:solidFill>
              </a:rPr>
              <a:t>3</a:t>
            </a:r>
            <a:r>
              <a:rPr lang="en-US" sz="3200">
                <a:solidFill>
                  <a:srgbClr val="FFFF00"/>
                </a:solidFill>
              </a:rPr>
              <a:t> x U(1)  family sym. ]</a:t>
            </a:r>
          </a:p>
          <a:p>
            <a:pPr eaLnBrk="1" hangingPunct="1"/>
            <a:r>
              <a:rPr lang="en-US" sz="3200">
                <a:solidFill>
                  <a:srgbClr val="FFFF00"/>
                </a:solidFill>
              </a:rPr>
              <a:t>Yukawa  Unification  for  3</a:t>
            </a:r>
            <a:r>
              <a:rPr lang="en-US" sz="3200" baseline="30000">
                <a:solidFill>
                  <a:srgbClr val="FFFF00"/>
                </a:solidFill>
              </a:rPr>
              <a:t>rd</a:t>
            </a:r>
            <a:r>
              <a:rPr lang="en-US" sz="3200">
                <a:solidFill>
                  <a:srgbClr val="FFFF00"/>
                </a:solidFill>
              </a:rPr>
              <a:t>  Family</a:t>
            </a:r>
          </a:p>
        </p:txBody>
      </p:sp>
      <p:pic>
        <p:nvPicPr>
          <p:cNvPr id="31758" name="Picture 13" descr="yukaw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5181600" cy="433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433922"/>
              </p:ext>
            </p:extLst>
          </p:nvPr>
        </p:nvGraphicFramePr>
        <p:xfrm>
          <a:off x="304800" y="1842293"/>
          <a:ext cx="3282950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25" name="Equation" r:id="rId7" imgW="1498320" imgH="711000" progId="Equation.DSMT4">
                  <p:embed/>
                </p:oleObj>
              </mc:Choice>
              <mc:Fallback>
                <p:oleObj name="Equation" r:id="rId7" imgW="149832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" y="1842293"/>
                        <a:ext cx="3282950" cy="1558925"/>
                      </a:xfrm>
                      <a:prstGeom prst="rect">
                        <a:avLst/>
                      </a:prstGeom>
                      <a:ln w="38100">
                        <a:solidFill>
                          <a:srgbClr val="FF33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917186"/>
              </p:ext>
            </p:extLst>
          </p:nvPr>
        </p:nvGraphicFramePr>
        <p:xfrm>
          <a:off x="304800" y="3925888"/>
          <a:ext cx="3265487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26" name="Equation" r:id="rId9" imgW="1002960" imgH="685800" progId="Equation.DSMT4">
                  <p:embed/>
                </p:oleObj>
              </mc:Choice>
              <mc:Fallback>
                <p:oleObj name="Equation" r:id="rId9" imgW="100296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925888"/>
                        <a:ext cx="3265487" cy="2235200"/>
                      </a:xfrm>
                      <a:prstGeom prst="rect">
                        <a:avLst/>
                      </a:prstGeom>
                      <a:noFill/>
                      <a:ln w="44450">
                        <a:solidFill>
                          <a:srgbClr val="FF33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81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8A53F-654A-4EED-931E-3CE568347233}" type="slidenum">
              <a:rPr lang="en-US"/>
              <a:pPr>
                <a:defRPr/>
              </a:pPr>
              <a:t>43</a:t>
            </a:fld>
            <a:endParaRPr lang="en-US"/>
          </a:p>
        </p:txBody>
      </p:sp>
      <p:pic>
        <p:nvPicPr>
          <p:cNvPr id="32776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3277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2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8" name="Picture 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6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7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1" name="Object 8"/>
          <p:cNvGraphicFramePr>
            <a:graphicFrameLocks noChangeAspect="1"/>
          </p:cNvGraphicFramePr>
          <p:nvPr/>
        </p:nvGraphicFramePr>
        <p:xfrm>
          <a:off x="1143000" y="1752600"/>
          <a:ext cx="6742113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27" name="Equation" r:id="rId8" imgW="2057400" imgH="533160" progId="Equation.DSMT4">
                  <p:embed/>
                </p:oleObj>
              </mc:Choice>
              <mc:Fallback>
                <p:oleObj name="Equation" r:id="rId8" imgW="20574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6742113" cy="174625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9"/>
          <p:cNvGraphicFramePr>
            <a:graphicFrameLocks noChangeAspect="1"/>
          </p:cNvGraphicFramePr>
          <p:nvPr/>
        </p:nvGraphicFramePr>
        <p:xfrm>
          <a:off x="1219200" y="3886200"/>
          <a:ext cx="462121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28" name="Equation" r:id="rId10" imgW="1409400" imgH="253800" progId="Equation.DSMT4">
                  <p:embed/>
                </p:oleObj>
              </mc:Choice>
              <mc:Fallback>
                <p:oleObj name="Equation" r:id="rId10" imgW="1409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886200"/>
                        <a:ext cx="4621213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10"/>
          <p:cNvGraphicFramePr>
            <a:graphicFrameLocks noChangeAspect="1"/>
          </p:cNvGraphicFramePr>
          <p:nvPr/>
        </p:nvGraphicFramePr>
        <p:xfrm>
          <a:off x="6324600" y="3810000"/>
          <a:ext cx="19558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29" name="Equation" r:id="rId12" imgW="596880" imgH="304560" progId="Equation.DSMT4">
                  <p:embed/>
                </p:oleObj>
              </mc:Choice>
              <mc:Fallback>
                <p:oleObj name="Equation" r:id="rId12" imgW="596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810000"/>
                        <a:ext cx="195580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1" name="Text Box 11"/>
          <p:cNvSpPr txBox="1">
            <a:spLocks noChangeArrowheads="1"/>
          </p:cNvSpPr>
          <p:nvPr/>
        </p:nvSpPr>
        <p:spPr bwMode="auto">
          <a:xfrm>
            <a:off x="1965325" y="1009650"/>
            <a:ext cx="4452938" cy="57943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>
                <a:solidFill>
                  <a:srgbClr val="FFFF00"/>
                </a:solidFill>
              </a:rPr>
              <a:t>Extend to neutrino sector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838200" y="5257800"/>
            <a:ext cx="3957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chemeClr val="bg1"/>
                </a:solidFill>
              </a:rPr>
              <a:t>Assume  3  new  real para’s</a:t>
            </a: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3352800" y="4800600"/>
            <a:ext cx="381000" cy="442913"/>
          </a:xfrm>
          <a:prstGeom prst="upArrow">
            <a:avLst>
              <a:gd name="adj1" fmla="val 50000"/>
              <a:gd name="adj2" fmla="val 3406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3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A3D70-2BDE-4BF2-B1C5-7C44F87400A6}" type="slidenum">
              <a:rPr lang="en-US"/>
              <a:pPr>
                <a:defRPr/>
              </a:pPr>
              <a:t>44</a:t>
            </a:fld>
            <a:endParaRPr lang="en-US"/>
          </a:p>
        </p:txBody>
      </p:sp>
      <p:pic>
        <p:nvPicPr>
          <p:cNvPr id="33803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83820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3379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11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05" name="Picture 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795" name="Object 8"/>
          <p:cNvGraphicFramePr>
            <a:graphicFrameLocks noChangeAspect="1"/>
          </p:cNvGraphicFramePr>
          <p:nvPr/>
        </p:nvGraphicFramePr>
        <p:xfrm>
          <a:off x="1066800" y="533400"/>
          <a:ext cx="70754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12" name="Equation" r:id="rId7" imgW="2158920" imgH="253800" progId="Equation.DSMT4">
                  <p:embed/>
                </p:oleObj>
              </mc:Choice>
              <mc:Fallback>
                <p:oleObj name="Equation" r:id="rId7" imgW="2158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3400"/>
                        <a:ext cx="7075488" cy="831850"/>
                      </a:xfrm>
                      <a:prstGeom prst="rect">
                        <a:avLst/>
                      </a:prstGeom>
                      <a:solidFill>
                        <a:srgbClr val="80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067886"/>
              </p:ext>
            </p:extLst>
          </p:nvPr>
        </p:nvGraphicFramePr>
        <p:xfrm>
          <a:off x="2667000" y="1803400"/>
          <a:ext cx="281940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13" name="Equation" r:id="rId9" imgW="1066680" imgH="419040" progId="Equation.DSMT4">
                  <p:embed/>
                </p:oleObj>
              </mc:Choice>
              <mc:Fallback>
                <p:oleObj name="Equation" r:id="rId9" imgW="1066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03400"/>
                        <a:ext cx="2819400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680732"/>
              </p:ext>
            </p:extLst>
          </p:nvPr>
        </p:nvGraphicFramePr>
        <p:xfrm>
          <a:off x="1367971" y="3145291"/>
          <a:ext cx="6570902" cy="297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14" name="Equation" r:id="rId11" imgW="2412720" imgH="1091880" progId="Equation.DSMT4">
                  <p:embed/>
                </p:oleObj>
              </mc:Choice>
              <mc:Fallback>
                <p:oleObj name="Equation" r:id="rId11" imgW="241272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67971" y="3145291"/>
                        <a:ext cx="6570902" cy="297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33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6E32A-CF45-4AAB-B907-88358810CA35}" type="slidenum">
              <a:rPr lang="en-US"/>
              <a:pPr>
                <a:defRPr/>
              </a:pPr>
              <a:t>45</a:t>
            </a:fld>
            <a:endParaRPr lang="en-US"/>
          </a:p>
        </p:txBody>
      </p:sp>
      <p:pic>
        <p:nvPicPr>
          <p:cNvPr id="34822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4" name="Picture 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6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7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632644"/>
              </p:ext>
            </p:extLst>
          </p:nvPr>
        </p:nvGraphicFramePr>
        <p:xfrm>
          <a:off x="1834356" y="852487"/>
          <a:ext cx="51212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7" name="Equation" r:id="rId8" imgW="1562040" imgH="279360" progId="Equation.DSMT4">
                  <p:embed/>
                </p:oleObj>
              </mc:Choice>
              <mc:Fallback>
                <p:oleObj name="Equation" r:id="rId8" imgW="15620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4356" y="852487"/>
                        <a:ext cx="5121275" cy="914400"/>
                      </a:xfrm>
                      <a:prstGeom prst="rect">
                        <a:avLst/>
                      </a:prstGeom>
                      <a:solidFill>
                        <a:srgbClr val="80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533400" y="1981200"/>
            <a:ext cx="80010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dirty="0">
                <a:solidFill>
                  <a:srgbClr val="FFFF00"/>
                </a:solidFill>
              </a:rPr>
              <a:t>           Using </a:t>
            </a:r>
            <a:r>
              <a:rPr lang="en-US" sz="3200" dirty="0">
                <a:solidFill>
                  <a:srgbClr val="FFFF00"/>
                </a:solidFill>
                <a:latin typeface="Symbol" pitchFamily="18" charset="2"/>
              </a:rPr>
              <a:t>  c</a:t>
            </a:r>
            <a:r>
              <a:rPr lang="en-US" sz="3200" baseline="30000" dirty="0">
                <a:solidFill>
                  <a:srgbClr val="FFFF00"/>
                </a:solidFill>
                <a:latin typeface="Symbol" pitchFamily="18" charset="2"/>
              </a:rPr>
              <a:t>2</a:t>
            </a:r>
            <a:r>
              <a:rPr lang="en-US" sz="3200" dirty="0">
                <a:solidFill>
                  <a:srgbClr val="FFFF00"/>
                </a:solidFill>
              </a:rPr>
              <a:t>  analysis,  fit</a:t>
            </a:r>
          </a:p>
          <a:p>
            <a:pPr algn="l" eaLnBrk="1" hangingPunct="1"/>
            <a:endParaRPr lang="en-US" sz="3200" dirty="0">
              <a:solidFill>
                <a:srgbClr val="FFFF00"/>
              </a:solidFill>
            </a:endParaRPr>
          </a:p>
          <a:p>
            <a:pPr algn="l" eaLnBrk="1" hangingPunct="1"/>
            <a:r>
              <a:rPr lang="en-US" sz="3200" dirty="0">
                <a:solidFill>
                  <a:srgbClr val="FFFF00"/>
                </a:solidFill>
              </a:rPr>
              <a:t>    15 charged  fermion  &amp;  </a:t>
            </a:r>
            <a:r>
              <a:rPr lang="en-US" sz="3200" dirty="0" smtClean="0">
                <a:solidFill>
                  <a:srgbClr val="FFFF00"/>
                </a:solidFill>
              </a:rPr>
              <a:t>5 </a:t>
            </a:r>
            <a:r>
              <a:rPr lang="en-US" sz="3200" dirty="0">
                <a:solidFill>
                  <a:srgbClr val="FFFF00"/>
                </a:solidFill>
              </a:rPr>
              <a:t>neutrino </a:t>
            </a:r>
          </a:p>
          <a:p>
            <a:pPr algn="l" eaLnBrk="1" hangingPunct="1"/>
            <a:r>
              <a:rPr lang="en-US" sz="3200" dirty="0">
                <a:solidFill>
                  <a:srgbClr val="FFFF00"/>
                </a:solidFill>
              </a:rPr>
              <a:t>    low energy observables  with</a:t>
            </a:r>
          </a:p>
          <a:p>
            <a:pPr algn="l" eaLnBrk="1" hangingPunct="1">
              <a:buFontTx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algn="l" eaLnBrk="1" hangingPunct="1"/>
            <a:r>
              <a:rPr lang="en-US" sz="3200" dirty="0">
                <a:solidFill>
                  <a:srgbClr val="FFFF00"/>
                </a:solidFill>
              </a:rPr>
              <a:t>    11  arbitrary Yukawa  &amp;  3 </a:t>
            </a:r>
            <a:r>
              <a:rPr lang="en-US" sz="3200" dirty="0" err="1">
                <a:solidFill>
                  <a:srgbClr val="FFFF00"/>
                </a:solidFill>
              </a:rPr>
              <a:t>Majorana</a:t>
            </a:r>
            <a:r>
              <a:rPr lang="en-US" sz="3200" dirty="0">
                <a:solidFill>
                  <a:srgbClr val="FFFF00"/>
                </a:solidFill>
              </a:rPr>
              <a:t> mass    parameters</a:t>
            </a:r>
          </a:p>
          <a:p>
            <a:pPr algn="l" eaLnBrk="1" hangingPunct="1"/>
            <a:r>
              <a:rPr lang="en-US" sz="3200" dirty="0">
                <a:solidFill>
                  <a:srgbClr val="FFFF00"/>
                </a:solidFill>
              </a:rPr>
              <a:t>                       </a:t>
            </a:r>
            <a:r>
              <a:rPr lang="en-US" sz="3600" dirty="0" smtClean="0">
                <a:solidFill>
                  <a:srgbClr val="FFFF00"/>
                </a:solidFill>
              </a:rPr>
              <a:t>4  </a:t>
            </a:r>
            <a:r>
              <a:rPr lang="en-US" sz="3600" dirty="0">
                <a:solidFill>
                  <a:srgbClr val="FFFF00"/>
                </a:solidFill>
              </a:rPr>
              <a:t>&amp;  </a:t>
            </a:r>
            <a:r>
              <a:rPr lang="en-US" sz="3600" dirty="0" smtClean="0">
                <a:solidFill>
                  <a:srgbClr val="FFFF00"/>
                </a:solidFill>
              </a:rPr>
              <a:t>2   </a:t>
            </a:r>
            <a:r>
              <a:rPr lang="en-US" sz="3600" dirty="0">
                <a:solidFill>
                  <a:srgbClr val="FFFF00"/>
                </a:solidFill>
              </a:rPr>
              <a:t>d. o. f.</a:t>
            </a:r>
          </a:p>
        </p:txBody>
      </p:sp>
      <p:sp>
        <p:nvSpPr>
          <p:cNvPr id="34828" name="AutoShape 10"/>
          <p:cNvSpPr>
            <a:spLocks noChangeArrowheads="1"/>
          </p:cNvSpPr>
          <p:nvPr/>
        </p:nvSpPr>
        <p:spPr bwMode="auto">
          <a:xfrm>
            <a:off x="457200" y="1066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7" name="AutoShape 11"/>
          <p:cNvSpPr>
            <a:spLocks noChangeArrowheads="1"/>
          </p:cNvSpPr>
          <p:nvPr/>
        </p:nvSpPr>
        <p:spPr bwMode="auto">
          <a:xfrm>
            <a:off x="1571171" y="5509470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6096000" y="5459971"/>
            <a:ext cx="28071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dirty="0">
                <a:solidFill>
                  <a:schemeClr val="bg1"/>
                </a:solidFill>
              </a:rPr>
              <a:t>or </a:t>
            </a:r>
            <a:r>
              <a:rPr lang="en-US" sz="3200" dirty="0" smtClean="0">
                <a:solidFill>
                  <a:schemeClr val="bg1"/>
                </a:solidFill>
              </a:rPr>
              <a:t>6 </a:t>
            </a:r>
            <a:r>
              <a:rPr lang="en-US" sz="3200" dirty="0">
                <a:solidFill>
                  <a:schemeClr val="bg1"/>
                </a:solidFill>
              </a:rPr>
              <a:t>predictions</a:t>
            </a:r>
          </a:p>
        </p:txBody>
      </p:sp>
    </p:spTree>
    <p:extLst>
      <p:ext uri="{BB962C8B-B14F-4D97-AF65-F5344CB8AC3E}">
        <p14:creationId xmlns:p14="http://schemas.microsoft.com/office/powerpoint/2010/main" val="160506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5" grpId="0"/>
      <p:bldP spid="96267" grpId="0" animBg="1"/>
      <p:bldP spid="9626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51ABB-22C4-4609-BEED-11450C903DB3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269314" name="Text Box 2"/>
          <p:cNvSpPr txBox="1">
            <a:spLocks noChangeArrowheads="1"/>
          </p:cNvSpPr>
          <p:nvPr/>
        </p:nvSpPr>
        <p:spPr bwMode="auto">
          <a:xfrm>
            <a:off x="914400" y="5334000"/>
            <a:ext cx="53578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/>
              <a:t>compared</a:t>
            </a:r>
            <a:r>
              <a:rPr lang="en-US" sz="2800">
                <a:solidFill>
                  <a:srgbClr val="FFFF00"/>
                </a:solidFill>
              </a:rPr>
              <a:t> </a:t>
            </a:r>
            <a:r>
              <a:rPr lang="en-US" sz="2800"/>
              <a:t>to SM -  27  parameters</a:t>
            </a:r>
          </a:p>
          <a:p>
            <a:pPr algn="l" eaLnBrk="1" hangingPunct="1"/>
            <a:r>
              <a:rPr lang="en-US" sz="2800"/>
              <a:t>            CMSSM -  32  parameters</a:t>
            </a:r>
            <a:r>
              <a:rPr lang="en-US" sz="28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914400" y="4572000"/>
            <a:ext cx="662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/>
            <a:r>
              <a:rPr lang="en-US" sz="3200">
                <a:solidFill>
                  <a:srgbClr val="FF3300"/>
                </a:solidFill>
              </a:rPr>
              <a:t>24  parameters  at  GUT scale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50182" name="Text Box 4"/>
          <p:cNvSpPr txBox="1">
            <a:spLocks noChangeArrowheads="1"/>
          </p:cNvSpPr>
          <p:nvPr/>
        </p:nvSpPr>
        <p:spPr bwMode="auto">
          <a:xfrm>
            <a:off x="0" y="-106363"/>
            <a:ext cx="91440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3300"/>
                </a:solidFill>
              </a:rPr>
              <a:t>Global</a:t>
            </a:r>
            <a:r>
              <a:rPr lang="en-US" sz="3600">
                <a:solidFill>
                  <a:srgbClr val="FF3300"/>
                </a:solidFill>
                <a:latin typeface="Symbol" pitchFamily="18" charset="2"/>
              </a:rPr>
              <a:t>  c</a:t>
            </a:r>
            <a:r>
              <a:rPr lang="en-US" sz="3600" baseline="30000">
                <a:solidFill>
                  <a:srgbClr val="FF3300"/>
                </a:solidFill>
                <a:latin typeface="Symbol" pitchFamily="18" charset="2"/>
              </a:rPr>
              <a:t>2   </a:t>
            </a:r>
            <a:r>
              <a:rPr lang="en-US" sz="3600" baseline="30000">
                <a:solidFill>
                  <a:srgbClr val="FF3300"/>
                </a:solidFill>
              </a:rPr>
              <a:t> </a:t>
            </a:r>
            <a:r>
              <a:rPr lang="en-US" sz="3600">
                <a:solidFill>
                  <a:srgbClr val="FF3300"/>
                </a:solidFill>
              </a:rPr>
              <a:t>analysis </a:t>
            </a:r>
            <a:endParaRPr lang="en-US" sz="3600">
              <a:solidFill>
                <a:srgbClr val="FF3300"/>
              </a:solidFill>
              <a:latin typeface="Symbol" pitchFamily="18" charset="2"/>
            </a:endParaRPr>
          </a:p>
        </p:txBody>
      </p:sp>
      <p:pic>
        <p:nvPicPr>
          <p:cNvPr id="50183" name="Picture 5" descr="Pages from bu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9325"/>
            <a:ext cx="8534400" cy="3224213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5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/>
      <p:bldP spid="2693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"/>
            <a:ext cx="7315200" cy="6368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971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ymbol" pitchFamily="18" charset="2"/>
              </a:rPr>
              <a:t>c</a:t>
            </a:r>
            <a:r>
              <a:rPr lang="en-US" sz="3600" baseline="30000" dirty="0" smtClean="0">
                <a:latin typeface="Symbol" pitchFamily="18" charset="2"/>
              </a:rPr>
              <a:t>2</a:t>
            </a:r>
            <a:r>
              <a:rPr lang="en-US" sz="3600" dirty="0" smtClean="0">
                <a:latin typeface="Symbol" pitchFamily="18" charset="2"/>
              </a:rPr>
              <a:t>/</a:t>
            </a:r>
            <a:r>
              <a:rPr lang="en-US" sz="3600" dirty="0" err="1" smtClean="0"/>
              <a:t>dof</a:t>
            </a:r>
            <a:r>
              <a:rPr lang="en-US" sz="3600" dirty="0" smtClean="0"/>
              <a:t>= 2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85115" y="224971"/>
            <a:ext cx="16764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4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18717"/>
            <a:ext cx="6858000" cy="636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454698"/>
              </p:ext>
            </p:extLst>
          </p:nvPr>
        </p:nvGraphicFramePr>
        <p:xfrm>
          <a:off x="594632" y="609600"/>
          <a:ext cx="80264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51" name="Acrobat Document" r:id="rId3" imgW="5486400" imgH="4114614" progId="AcroExch.Document.7">
                  <p:embed/>
                </p:oleObj>
              </mc:Choice>
              <mc:Fallback>
                <p:oleObj name="Acrobat Document" r:id="rId3" imgW="5486400" imgH="411461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632" y="609600"/>
                        <a:ext cx="8026400" cy="601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04800" y="152400"/>
            <a:ext cx="8686799" cy="830997"/>
          </a:xfrm>
          <a:prstGeom prst="rect">
            <a:avLst/>
          </a:prstGeom>
          <a:solidFill>
            <a:srgbClr val="FFFF00"/>
          </a:solidFill>
          <a:ln w="50800">
            <a:solidFill>
              <a:srgbClr val="92D05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800" dirty="0" err="1" smtClean="0"/>
              <a:t>Gluino</a:t>
            </a:r>
            <a:r>
              <a:rPr lang="en-US" sz="4800" dirty="0" smtClean="0"/>
              <a:t> mass bound – 3 fam.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44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29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3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5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7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9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1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2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33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4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 Box 35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pic>
        <p:nvPicPr>
          <p:cNvPr id="2068" name="Picture 38" descr="fig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228600" y="381000"/>
            <a:ext cx="8534400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Minimal  SUSY  spectrum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703501"/>
              </p:ext>
            </p:extLst>
          </p:nvPr>
        </p:nvGraphicFramePr>
        <p:xfrm>
          <a:off x="528638" y="1790700"/>
          <a:ext cx="7934325" cy="338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30" name="Equation" r:id="rId11" imgW="3149280" imgH="1346040" progId="Equation.DSMT4">
                  <p:embed/>
                </p:oleObj>
              </mc:Choice>
              <mc:Fallback>
                <p:oleObj name="Equation" r:id="rId11" imgW="314928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8638" y="1790700"/>
                        <a:ext cx="7934325" cy="3389313"/>
                      </a:xfrm>
                      <a:prstGeom prst="rect">
                        <a:avLst/>
                      </a:prstGeom>
                      <a:ln w="63500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>
            <a:off x="4394994" y="1803400"/>
            <a:ext cx="0" cy="34544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438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2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 descr="fig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fig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f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fig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400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fig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fig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2" descr="fig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3" descr="fig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4" descr="fig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5" descr="fig_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7425" name="Text Box 18"/>
          <p:cNvSpPr txBox="1">
            <a:spLocks noChangeArrowheads="1"/>
          </p:cNvSpPr>
          <p:nvPr/>
        </p:nvSpPr>
        <p:spPr bwMode="auto">
          <a:xfrm>
            <a:off x="1812925" y="4686300"/>
            <a:ext cx="603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17426" name="Text Box 19"/>
          <p:cNvSpPr txBox="1">
            <a:spLocks noChangeArrowheads="1"/>
          </p:cNvSpPr>
          <p:nvPr/>
        </p:nvSpPr>
        <p:spPr bwMode="auto">
          <a:xfrm>
            <a:off x="381000" y="533400"/>
            <a:ext cx="8458200" cy="769441"/>
          </a:xfrm>
          <a:prstGeom prst="rect">
            <a:avLst/>
          </a:prstGeom>
          <a:solidFill>
            <a:srgbClr val="FFFF00"/>
          </a:solidFill>
          <a:ln w="50800">
            <a:solidFill>
              <a:srgbClr val="92D05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400" dirty="0" err="1" smtClean="0"/>
              <a:t>Gluino</a:t>
            </a:r>
            <a:r>
              <a:rPr lang="en-US" sz="4400" dirty="0" smtClean="0"/>
              <a:t> mass bound -  3</a:t>
            </a:r>
            <a:r>
              <a:rPr lang="en-US" sz="4400" baseline="30000" dirty="0" smtClean="0"/>
              <a:t>rd</a:t>
            </a:r>
            <a:r>
              <a:rPr lang="en-US" sz="4400" dirty="0" smtClean="0"/>
              <a:t> fam</a:t>
            </a:r>
            <a:r>
              <a:rPr lang="en-US" sz="4400" smtClean="0"/>
              <a:t>. only</a:t>
            </a:r>
            <a:endParaRPr lang="en-US" sz="3200" dirty="0"/>
          </a:p>
        </p:txBody>
      </p:sp>
      <p:sp>
        <p:nvSpPr>
          <p:cNvPr id="17427" name="Text Box 20"/>
          <p:cNvSpPr txBox="1">
            <a:spLocks noChangeArrowheads="1"/>
          </p:cNvSpPr>
          <p:nvPr/>
        </p:nvSpPr>
        <p:spPr bwMode="auto">
          <a:xfrm>
            <a:off x="1470025" y="1752600"/>
            <a:ext cx="184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 sz="3200">
              <a:solidFill>
                <a:schemeClr val="bg1"/>
              </a:solidFill>
            </a:endParaRPr>
          </a:p>
          <a:p>
            <a:pPr algn="l" eaLnBrk="1" hangingPunct="1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7429" name="Text Box 22"/>
          <p:cNvSpPr txBox="1">
            <a:spLocks noChangeArrowheads="1"/>
          </p:cNvSpPr>
          <p:nvPr/>
        </p:nvSpPr>
        <p:spPr bwMode="auto">
          <a:xfrm>
            <a:off x="1127125" y="55054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 sz="320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841875"/>
              </p:ext>
            </p:extLst>
          </p:nvPr>
        </p:nvGraphicFramePr>
        <p:xfrm>
          <a:off x="1203778" y="1676740"/>
          <a:ext cx="6644822" cy="4983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25" name="Acrobat Document" r:id="rId9" imgW="5486400" imgH="4114614" progId="AcroExch.Document.7">
                  <p:embed/>
                </p:oleObj>
              </mc:Choice>
              <mc:Fallback>
                <p:oleObj name="Acrobat Document" r:id="rId9" imgW="5486400" imgH="411461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03778" y="1676740"/>
                        <a:ext cx="6644822" cy="4983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7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3" y="1371600"/>
            <a:ext cx="8504663" cy="4190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419600" y="1371600"/>
            <a:ext cx="1447800" cy="4190999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5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A601-376C-43BB-854D-CA11199B7A0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8583698" cy="20172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096000" y="2209800"/>
            <a:ext cx="914400" cy="2017223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1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45886" y="356045"/>
            <a:ext cx="7391400" cy="64633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smtClean="0">
                <a:solidFill>
                  <a:srgbClr val="FFFF00"/>
                </a:solidFill>
              </a:rPr>
              <a:t>Conclusions    </a:t>
            </a:r>
            <a:r>
              <a:rPr lang="en-US" sz="2800" smtClean="0">
                <a:solidFill>
                  <a:srgbClr val="FFFF00"/>
                </a:solidFill>
              </a:rPr>
              <a:t>                    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054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3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5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7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9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1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2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33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4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 Box 35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pic>
        <p:nvPicPr>
          <p:cNvPr id="2068" name="Picture 38" descr="fig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Text Box 44"/>
          <p:cNvSpPr txBox="1">
            <a:spLocks noChangeArrowheads="1"/>
          </p:cNvSpPr>
          <p:nvPr/>
        </p:nvSpPr>
        <p:spPr bwMode="auto">
          <a:xfrm>
            <a:off x="227806" y="1166842"/>
            <a:ext cx="86868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    </a:t>
            </a:r>
            <a:r>
              <a:rPr lang="en-US" sz="3600" dirty="0" smtClean="0">
                <a:solidFill>
                  <a:schemeClr val="bg1"/>
                </a:solidFill>
              </a:rPr>
              <a:t>SO(10)  Yukawa unification 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Boundary  conditions  at  M</a:t>
            </a:r>
            <a:r>
              <a:rPr lang="en-US" sz="3600" baseline="-25000" dirty="0" smtClean="0">
                <a:solidFill>
                  <a:schemeClr val="bg1"/>
                </a:solidFill>
              </a:rPr>
              <a:t>GUT</a:t>
            </a:r>
          </a:p>
          <a:p>
            <a:pPr algn="l" eaLnBrk="1" hangingPunct="1"/>
            <a:r>
              <a:rPr lang="en-US" sz="3600" baseline="-250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   </a:t>
            </a:r>
            <a:r>
              <a:rPr lang="en-US" sz="3600" dirty="0" smtClean="0">
                <a:solidFill>
                  <a:srgbClr val="FFFF00"/>
                </a:solidFill>
              </a:rPr>
              <a:t> ~ Universal or “Mirage”  </a:t>
            </a:r>
            <a:r>
              <a:rPr lang="en-US" sz="3600" dirty="0" err="1" smtClean="0">
                <a:solidFill>
                  <a:srgbClr val="FFFF00"/>
                </a:solidFill>
              </a:rPr>
              <a:t>gaugino</a:t>
            </a:r>
            <a:r>
              <a:rPr lang="en-US" sz="3600" dirty="0" smtClean="0">
                <a:solidFill>
                  <a:srgbClr val="FFFF00"/>
                </a:solidFill>
              </a:rPr>
              <a:t>  masses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bg1"/>
                </a:solidFill>
              </a:rPr>
              <a:t>      Light  </a:t>
            </a:r>
            <a:r>
              <a:rPr lang="en-US" sz="3600" dirty="0">
                <a:solidFill>
                  <a:schemeClr val="bg1"/>
                </a:solidFill>
              </a:rPr>
              <a:t>Higgs   -   </a:t>
            </a:r>
            <a:r>
              <a:rPr lang="en-US" sz="3600" dirty="0" smtClean="0">
                <a:solidFill>
                  <a:schemeClr val="bg1"/>
                </a:solidFill>
              </a:rPr>
              <a:t>SM-like</a:t>
            </a:r>
          </a:p>
          <a:p>
            <a:pPr algn="l" eaLnBrk="1" hangingPunct="1"/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l" eaLnBrk="1" hangingPunct="1"/>
            <a:endParaRPr lang="en-US" sz="3600" dirty="0" smtClean="0">
              <a:solidFill>
                <a:schemeClr val="bg1"/>
              </a:solidFill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>
                <a:solidFill>
                  <a:schemeClr val="bg1"/>
                </a:solidFill>
              </a:rPr>
              <a:t> </a:t>
            </a:r>
            <a:r>
              <a:rPr lang="en-US" sz="3600" smtClean="0">
                <a:solidFill>
                  <a:schemeClr val="bg1"/>
                </a:solidFill>
              </a:rPr>
              <a:t>    </a:t>
            </a:r>
            <a:r>
              <a:rPr lang="en-US" sz="3600" smtClean="0">
                <a:solidFill>
                  <a:schemeClr val="bg1"/>
                </a:solidFill>
              </a:rPr>
              <a:t>Three </a:t>
            </a:r>
            <a:r>
              <a:rPr lang="en-US" sz="3600" dirty="0" smtClean="0">
                <a:solidFill>
                  <a:schemeClr val="bg1"/>
                </a:solidFill>
              </a:rPr>
              <a:t>family model fits low energy </a:t>
            </a:r>
            <a:r>
              <a:rPr lang="en-US" sz="3600" smtClean="0">
                <a:solidFill>
                  <a:schemeClr val="bg1"/>
                </a:solidFill>
              </a:rPr>
              <a:t>data !!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 SUSY at  Run II  of  LHC </a:t>
            </a:r>
            <a:r>
              <a:rPr lang="en-US" sz="3600" dirty="0" smtClean="0">
                <a:solidFill>
                  <a:schemeClr val="bg1"/>
                </a:solidFill>
              </a:rPr>
              <a:t>??</a:t>
            </a:r>
          </a:p>
          <a:p>
            <a:pPr algn="l" eaLnBrk="1" hangingPunct="1"/>
            <a:r>
              <a:rPr lang="en-US" sz="3600" dirty="0" smtClean="0">
                <a:solidFill>
                  <a:schemeClr val="bg1"/>
                </a:solidFill>
              </a:rPr>
              <a:t>                     </a:t>
            </a:r>
            <a:r>
              <a:rPr lang="en-US" sz="3600" dirty="0" smtClean="0">
                <a:solidFill>
                  <a:srgbClr val="FFFF00"/>
                </a:solidFill>
              </a:rPr>
              <a:t>Optimistic !!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692443"/>
              </p:ext>
            </p:extLst>
          </p:nvPr>
        </p:nvGraphicFramePr>
        <p:xfrm>
          <a:off x="3429000" y="3613150"/>
          <a:ext cx="2933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2" name="Equation" r:id="rId11" imgW="888840" imgH="253800" progId="Equation.DSMT4">
                  <p:embed/>
                </p:oleObj>
              </mc:Choice>
              <mc:Fallback>
                <p:oleObj name="Equation" r:id="rId11" imgW="88884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13150"/>
                        <a:ext cx="2933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568714"/>
              </p:ext>
            </p:extLst>
          </p:nvPr>
        </p:nvGraphicFramePr>
        <p:xfrm>
          <a:off x="1237343" y="3671887"/>
          <a:ext cx="20955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3" name="Equation" r:id="rId13" imgW="634680" imgH="203040" progId="Equation.DSMT4">
                  <p:embed/>
                </p:oleObj>
              </mc:Choice>
              <mc:Fallback>
                <p:oleObj name="Equation" r:id="rId13" imgW="63468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343" y="3671887"/>
                        <a:ext cx="209550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930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3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5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7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9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1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2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33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4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 Box 35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228600" y="381000"/>
            <a:ext cx="8534400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Predictability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433" y="1219200"/>
            <a:ext cx="847356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4000" dirty="0" smtClean="0">
                <a:solidFill>
                  <a:schemeClr val="bg1"/>
                </a:solidFill>
              </a:rPr>
              <a:t>SM - Quark  &amp; lepton masses</a:t>
            </a:r>
          </a:p>
          <a:p>
            <a:pPr algn="l"/>
            <a:r>
              <a:rPr lang="en-US" sz="4000" dirty="0" err="1" smtClean="0">
                <a:solidFill>
                  <a:schemeClr val="bg1"/>
                </a:solidFill>
              </a:rPr>
              <a:t>Eg</a:t>
            </a:r>
            <a:r>
              <a:rPr lang="en-US" sz="4000" dirty="0" smtClean="0">
                <a:solidFill>
                  <a:schemeClr val="bg1"/>
                </a:solidFill>
              </a:rPr>
              <a:t>.       </a:t>
            </a:r>
          </a:p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     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       </a:t>
            </a:r>
            <a:r>
              <a:rPr lang="en-US" sz="3200" dirty="0" smtClean="0">
                <a:solidFill>
                  <a:schemeClr val="bg1"/>
                </a:solidFill>
              </a:rPr>
              <a:t>Suggests   -  Family symmetries to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  reduce  no. arbitrary </a:t>
            </a:r>
            <a:r>
              <a:rPr lang="en-US" sz="3200" dirty="0" err="1" smtClean="0">
                <a:solidFill>
                  <a:schemeClr val="bg1"/>
                </a:solidFill>
              </a:rPr>
              <a:t>paras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4000" dirty="0" smtClean="0">
              <a:solidFill>
                <a:schemeClr val="bg1"/>
              </a:solidFill>
            </a:endParaRPr>
          </a:p>
          <a:p>
            <a:pPr algn="l"/>
            <a:r>
              <a:rPr lang="en-US" sz="4000" dirty="0" err="1" smtClean="0">
                <a:solidFill>
                  <a:schemeClr val="bg1"/>
                </a:solidFill>
              </a:rPr>
              <a:t>Eg</a:t>
            </a:r>
            <a:r>
              <a:rPr lang="en-US" sz="4000" dirty="0" smtClean="0">
                <a:solidFill>
                  <a:schemeClr val="bg1"/>
                </a:solidFill>
              </a:rPr>
              <a:t>.   </a:t>
            </a:r>
            <a:r>
              <a:rPr lang="en-US" sz="3600" dirty="0" smtClean="0">
                <a:solidFill>
                  <a:srgbClr val="FFFF00"/>
                </a:solidFill>
              </a:rPr>
              <a:t>SU(2) x U(1)    </a:t>
            </a:r>
            <a:r>
              <a:rPr lang="en-US" sz="3200" dirty="0" smtClean="0">
                <a:solidFill>
                  <a:srgbClr val="FFFF00"/>
                </a:solidFill>
              </a:rPr>
              <a:t>3</a:t>
            </a:r>
            <a:r>
              <a:rPr lang="en-US" sz="3200" baseline="30000" dirty="0" smtClean="0">
                <a:solidFill>
                  <a:srgbClr val="FFFF00"/>
                </a:solidFill>
              </a:rPr>
              <a:t>rd</a:t>
            </a:r>
            <a:r>
              <a:rPr lang="en-US" sz="3200" dirty="0" smtClean="0">
                <a:solidFill>
                  <a:srgbClr val="FFFF00"/>
                </a:solidFill>
              </a:rPr>
              <a:t>  family &amp; Higgs special</a:t>
            </a:r>
            <a:endParaRPr lang="en-US" sz="3600" dirty="0" smtClean="0">
              <a:solidFill>
                <a:srgbClr val="FFFF00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4000" dirty="0" smtClean="0">
                <a:solidFill>
                  <a:schemeClr val="bg1"/>
                </a:solidFill>
              </a:rPr>
              <a:t>MSSM - R parity conservation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reduce no.  arbitrary couplings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330807"/>
              </p:ext>
            </p:extLst>
          </p:nvPr>
        </p:nvGraphicFramePr>
        <p:xfrm>
          <a:off x="1327150" y="1995487"/>
          <a:ext cx="69421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9" name="Equation" r:id="rId10" imgW="3174840" imgH="457200" progId="Equation.DSMT4">
                  <p:embed/>
                </p:oleObj>
              </mc:Choice>
              <mc:Fallback>
                <p:oleObj name="Equation" r:id="rId10" imgW="31748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27150" y="1995487"/>
                        <a:ext cx="6942138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854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5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3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5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7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9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1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2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33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4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16" y="1167358"/>
            <a:ext cx="8473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 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20593"/>
              </p:ext>
            </p:extLst>
          </p:nvPr>
        </p:nvGraphicFramePr>
        <p:xfrm>
          <a:off x="460375" y="1520825"/>
          <a:ext cx="7869238" cy="320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6" name="Equation" r:id="rId10" imgW="2679480" imgH="1091880" progId="Equation.DSMT4">
                  <p:embed/>
                </p:oleObj>
              </mc:Choice>
              <mc:Fallback>
                <p:oleObj name="Equation" r:id="rId10" imgW="267948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0375" y="1520825"/>
                        <a:ext cx="7869238" cy="320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14450" y="4930914"/>
            <a:ext cx="69252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Too many  arbitrary parameters !</a:t>
            </a:r>
          </a:p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FCNCs !!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228600" y="381000"/>
            <a:ext cx="8534400" cy="707886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Predictability  &amp;  SUSY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5715000" y="533400"/>
            <a:ext cx="1219200" cy="45720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556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48400" y="6172200"/>
            <a:ext cx="2133600" cy="6858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SU(5)</a:t>
            </a:r>
            <a:r>
              <a:rPr lang="en-US" sz="2400" dirty="0" smtClean="0"/>
              <a:t>     </a:t>
            </a:r>
            <a:fld id="{DF07A605-6EA3-4E51-9D56-48071EAAC3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10" name="Text Box 4"/>
          <p:cNvSpPr txBox="1">
            <a:spLocks noChangeArrowheads="1"/>
          </p:cNvSpPr>
          <p:nvPr/>
        </p:nvSpPr>
        <p:spPr bwMode="auto">
          <a:xfrm>
            <a:off x="6324600" y="2133600"/>
            <a:ext cx="2282825" cy="1066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/>
              <a:t>spinor  repsn.</a:t>
            </a:r>
          </a:p>
          <a:p>
            <a:pPr algn="l"/>
            <a:r>
              <a:rPr lang="en-US" sz="3200"/>
              <a:t>of  SO( 10 )</a:t>
            </a:r>
          </a:p>
        </p:txBody>
      </p:sp>
      <p:sp>
        <p:nvSpPr>
          <p:cNvPr id="12296" name="Text Box 5"/>
          <p:cNvSpPr txBox="1">
            <a:spLocks noChangeArrowheads="1"/>
          </p:cNvSpPr>
          <p:nvPr/>
        </p:nvSpPr>
        <p:spPr bwMode="auto">
          <a:xfrm>
            <a:off x="5791200" y="3657600"/>
            <a:ext cx="3213100" cy="15700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/>
              <a:t>tensor product</a:t>
            </a:r>
          </a:p>
          <a:p>
            <a:pPr algn="l"/>
            <a:r>
              <a:rPr lang="en-US" sz="3200"/>
              <a:t> of 5 spin ½ </a:t>
            </a:r>
          </a:p>
          <a:p>
            <a:pPr algn="l"/>
            <a:r>
              <a:rPr lang="en-US" sz="3200"/>
              <a:t>w/even no. + signs</a:t>
            </a:r>
          </a:p>
        </p:txBody>
      </p:sp>
      <p:sp>
        <p:nvSpPr>
          <p:cNvPr id="72712" name="Text Box 6"/>
          <p:cNvSpPr txBox="1">
            <a:spLocks noChangeArrowheads="1"/>
          </p:cNvSpPr>
          <p:nvPr/>
        </p:nvSpPr>
        <p:spPr bwMode="auto">
          <a:xfrm>
            <a:off x="5562600" y="762000"/>
            <a:ext cx="3375025" cy="946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dirty="0" err="1">
                <a:solidFill>
                  <a:srgbClr val="FF3300"/>
                </a:solidFill>
              </a:rPr>
              <a:t>Georgi</a:t>
            </a:r>
            <a:endParaRPr lang="en-US" sz="2800" dirty="0">
              <a:solidFill>
                <a:srgbClr val="FF3300"/>
              </a:solidFill>
            </a:endParaRPr>
          </a:p>
          <a:p>
            <a:pPr algn="l"/>
            <a:r>
              <a:rPr lang="en-US" sz="2800" smtClean="0">
                <a:solidFill>
                  <a:srgbClr val="FF3300"/>
                </a:solidFill>
              </a:rPr>
              <a:t>Fritzsch </a:t>
            </a:r>
            <a:r>
              <a:rPr lang="en-US" sz="2800" dirty="0">
                <a:solidFill>
                  <a:srgbClr val="FF3300"/>
                </a:solidFill>
              </a:rPr>
              <a:t>&amp; </a:t>
            </a:r>
            <a:r>
              <a:rPr lang="en-US" sz="2800" dirty="0" err="1">
                <a:solidFill>
                  <a:srgbClr val="FF3300"/>
                </a:solidFill>
              </a:rPr>
              <a:t>Minkowski</a:t>
            </a:r>
            <a:endParaRPr lang="en-US" sz="2800" dirty="0">
              <a:solidFill>
                <a:srgbClr val="FF3300"/>
              </a:solidFill>
            </a:endParaRP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0" y="3200400"/>
          <a:ext cx="7350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18" name="Equation" r:id="rId3" imgW="190440" imgH="177480" progId="Equation.DSMT4">
                  <p:embed/>
                </p:oleObj>
              </mc:Choice>
              <mc:Fallback>
                <p:oleObj name="Equation" r:id="rId3" imgW="190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00400"/>
                        <a:ext cx="73501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10"/>
          <p:cNvGraphicFramePr>
            <a:graphicFrameLocks noChangeAspect="1"/>
          </p:cNvGraphicFramePr>
          <p:nvPr/>
        </p:nvGraphicFramePr>
        <p:xfrm>
          <a:off x="228600" y="5562600"/>
          <a:ext cx="4413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19" name="Equation" r:id="rId5" imgW="114120" imgH="215640" progId="Equation.DSMT4">
                  <p:embed/>
                </p:oleObj>
              </mc:Choice>
              <mc:Fallback>
                <p:oleObj name="Equation" r:id="rId5" imgW="1141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562600"/>
                        <a:ext cx="441325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11"/>
          <p:cNvGraphicFramePr>
            <a:graphicFrameLocks noChangeAspect="1"/>
          </p:cNvGraphicFramePr>
          <p:nvPr/>
        </p:nvGraphicFramePr>
        <p:xfrm>
          <a:off x="152400" y="1295400"/>
          <a:ext cx="3921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20" name="Equation" r:id="rId7" imgW="101520" imgH="164880" progId="Equation.DSMT4">
                  <p:embed/>
                </p:oleObj>
              </mc:Choice>
              <mc:Fallback>
                <p:oleObj name="Equation" r:id="rId7" imgW="101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95400"/>
                        <a:ext cx="392113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eft Brace 13"/>
          <p:cNvSpPr>
            <a:spLocks/>
          </p:cNvSpPr>
          <p:nvPr/>
        </p:nvSpPr>
        <p:spPr bwMode="auto">
          <a:xfrm>
            <a:off x="914400" y="1828800"/>
            <a:ext cx="307975" cy="3276600"/>
          </a:xfrm>
          <a:prstGeom prst="leftBrace">
            <a:avLst>
              <a:gd name="adj1" fmla="val 8324"/>
              <a:gd name="adj2" fmla="val 50000"/>
            </a:avLst>
          </a:prstGeom>
          <a:noFill/>
          <a:ln w="3175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eft Brace 14"/>
          <p:cNvSpPr>
            <a:spLocks/>
          </p:cNvSpPr>
          <p:nvPr/>
        </p:nvSpPr>
        <p:spPr bwMode="auto">
          <a:xfrm>
            <a:off x="914400" y="5181600"/>
            <a:ext cx="384175" cy="1676400"/>
          </a:xfrm>
          <a:prstGeom prst="leftBrace">
            <a:avLst>
              <a:gd name="adj1" fmla="val 8323"/>
              <a:gd name="adj2" fmla="val 50000"/>
            </a:avLst>
          </a:prstGeom>
          <a:noFill/>
          <a:ln w="3175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eft Brace 15"/>
          <p:cNvSpPr>
            <a:spLocks/>
          </p:cNvSpPr>
          <p:nvPr/>
        </p:nvSpPr>
        <p:spPr bwMode="auto">
          <a:xfrm>
            <a:off x="914400" y="1371600"/>
            <a:ext cx="228600" cy="381000"/>
          </a:xfrm>
          <a:prstGeom prst="leftBrace">
            <a:avLst>
              <a:gd name="adj1" fmla="val 8333"/>
              <a:gd name="adj2" fmla="val 50000"/>
            </a:avLst>
          </a:prstGeom>
          <a:noFill/>
          <a:ln w="3175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72150" y="5486400"/>
            <a:ext cx="3371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CC0000"/>
                </a:solidFill>
              </a:rPr>
              <a:t>Georgi &amp; Glashow</a:t>
            </a:r>
          </a:p>
        </p:txBody>
      </p:sp>
      <p:pic>
        <p:nvPicPr>
          <p:cNvPr id="12302" name="Picture 17" descr="so10.table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304800"/>
            <a:ext cx="4419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SO(10)  Grand Unification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6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2710" grpId="0"/>
      <p:bldP spid="72712" grpId="0"/>
      <p:bldP spid="72712" grpId="1"/>
      <p:bldP spid="14" grpId="0" animBg="1"/>
      <p:bldP spid="15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52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3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045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5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7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9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1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2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33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4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16" y="1167358"/>
            <a:ext cx="8473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 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60806"/>
              </p:ext>
            </p:extLst>
          </p:nvPr>
        </p:nvGraphicFramePr>
        <p:xfrm>
          <a:off x="465138" y="1227138"/>
          <a:ext cx="8240712" cy="440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53" name="Equation" r:id="rId10" imgW="2806560" imgH="1498320" progId="Equation.DSMT4">
                  <p:embed/>
                </p:oleObj>
              </mc:Choice>
              <mc:Fallback>
                <p:oleObj name="Equation" r:id="rId10" imgW="2806560" imgH="1498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5138" y="1227138"/>
                        <a:ext cx="8240712" cy="440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228600" y="381000"/>
            <a:ext cx="8534400" cy="707886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SUSY GUT +  family symmetry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682020"/>
              </p:ext>
            </p:extLst>
          </p:nvPr>
        </p:nvGraphicFramePr>
        <p:xfrm>
          <a:off x="2514600" y="5410200"/>
          <a:ext cx="5143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54" name="Equation" r:id="rId12" imgW="1714320" imgH="228600" progId="Equation.DSMT4">
                  <p:embed/>
                </p:oleObj>
              </mc:Choice>
              <mc:Fallback>
                <p:oleObj name="Equation" r:id="rId12" imgW="1714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14600" y="5410200"/>
                        <a:ext cx="5143500" cy="685800"/>
                      </a:xfrm>
                      <a:prstGeom prst="rect">
                        <a:avLst/>
                      </a:prstGeom>
                      <a:ln w="63500"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454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erDust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erDust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6582</TotalTime>
  <Words>1190</Words>
  <Application>Microsoft Office PowerPoint</Application>
  <PresentationFormat>On-screen Show (4:3)</PresentationFormat>
  <Paragraphs>276</Paragraphs>
  <Slides>53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Default Design</vt:lpstr>
      <vt:lpstr>Equation</vt:lpstr>
      <vt:lpstr>Bitmap Image</vt:lpstr>
      <vt:lpstr>Acrobat Document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Ohio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raby</dc:creator>
  <cp:lastModifiedBy>Stuart Raby</cp:lastModifiedBy>
  <cp:revision>478</cp:revision>
  <dcterms:created xsi:type="dcterms:W3CDTF">2005-03-03T03:20:12Z</dcterms:created>
  <dcterms:modified xsi:type="dcterms:W3CDTF">2014-07-22T14:45:45Z</dcterms:modified>
  <cp:contentStatus/>
</cp:coreProperties>
</file>