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1" r:id="rId1"/>
    <p:sldMasterId id="2147483669" r:id="rId2"/>
    <p:sldMasterId id="2147483717" r:id="rId3"/>
  </p:sldMasterIdLst>
  <p:notesMasterIdLst>
    <p:notesMasterId r:id="rId37"/>
  </p:notesMasterIdLst>
  <p:sldIdLst>
    <p:sldId id="256" r:id="rId4"/>
    <p:sldId id="459" r:id="rId5"/>
    <p:sldId id="456" r:id="rId6"/>
    <p:sldId id="457" r:id="rId7"/>
    <p:sldId id="458" r:id="rId8"/>
    <p:sldId id="462" r:id="rId9"/>
    <p:sldId id="467" r:id="rId10"/>
    <p:sldId id="464" r:id="rId11"/>
    <p:sldId id="465" r:id="rId12"/>
    <p:sldId id="259" r:id="rId13"/>
    <p:sldId id="310" r:id="rId14"/>
    <p:sldId id="360" r:id="rId15"/>
    <p:sldId id="396" r:id="rId16"/>
    <p:sldId id="452" r:id="rId17"/>
    <p:sldId id="426" r:id="rId18"/>
    <p:sldId id="475" r:id="rId19"/>
    <p:sldId id="447" r:id="rId20"/>
    <p:sldId id="444" r:id="rId21"/>
    <p:sldId id="450" r:id="rId22"/>
    <p:sldId id="474" r:id="rId23"/>
    <p:sldId id="463" r:id="rId24"/>
    <p:sldId id="461" r:id="rId25"/>
    <p:sldId id="429" r:id="rId26"/>
    <p:sldId id="414" r:id="rId27"/>
    <p:sldId id="471" r:id="rId28"/>
    <p:sldId id="469" r:id="rId29"/>
    <p:sldId id="470" r:id="rId30"/>
    <p:sldId id="466" r:id="rId31"/>
    <p:sldId id="433" r:id="rId32"/>
    <p:sldId id="435" r:id="rId33"/>
    <p:sldId id="442" r:id="rId34"/>
    <p:sldId id="420" r:id="rId35"/>
    <p:sldId id="422" r:id="rId36"/>
  </p:sldIdLst>
  <p:sldSz cx="9144000" cy="6858000" type="screen4x3"/>
  <p:notesSz cx="6858000" cy="9144000"/>
  <p:embeddedFontLst>
    <p:embeddedFont>
      <p:font typeface="Arial Narrow" panose="020B0606020202030204" pitchFamily="3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Garamond" panose="02020404030301010803" pitchFamily="18" charset="0"/>
      <p:regular r:id="rId46"/>
      <p:bold r:id="rId47"/>
      <p:italic r:id="rId48"/>
    </p:embeddedFont>
    <p:embeddedFont>
      <p:font typeface="Cambria Math" panose="02040503050406030204" pitchFamily="18" charset="0"/>
      <p:regular r:id="rId49"/>
    </p:embeddedFont>
    <p:embeddedFont>
      <p:font typeface="MS PGothic" panose="020B0600070205080204" pitchFamily="34" charset="-128"/>
      <p:regular r:id="rId5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FF32"/>
    <a:srgbClr val="6A880A"/>
    <a:srgbClr val="000066"/>
    <a:srgbClr val="800000"/>
    <a:srgbClr val="0000CC"/>
    <a:srgbClr val="FFFFCC"/>
    <a:srgbClr val="FF5050"/>
    <a:srgbClr val="800080"/>
    <a:srgbClr val="FCF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86" autoAdjust="0"/>
    <p:restoredTop sz="94698" autoAdjust="0"/>
  </p:normalViewPr>
  <p:slideViewPr>
    <p:cSldViewPr>
      <p:cViewPr varScale="1">
        <p:scale>
          <a:sx n="81" d="100"/>
          <a:sy n="81" d="100"/>
        </p:scale>
        <p:origin x="571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7.fntdata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18.wmf"/><Relationship Id="rId4" Type="http://schemas.openxmlformats.org/officeDocument/2006/relationships/image" Target="../media/image7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35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5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68014972-CC01-419F-9DF1-698FF657AB2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73391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95247BB-683B-4DDC-BFA1-9174597FDC6A}" type="slidenum">
              <a:rPr lang="ru-RU" altLang="ru-RU">
                <a:latin typeface="Times New Roman" panose="02020603050405020304" pitchFamily="18" charset="0"/>
              </a:rPr>
              <a:pPr eaLnBrk="1" hangingPunct="1"/>
              <a:t>13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075283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26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167134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79B3D-454E-4612-A2E5-F91023FEA25D}" type="datetimeFigureOut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711584-B186-4785-8557-DCF4733859C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6522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BB7E7-F5A8-4BD2-9C22-81A534B37B15}" type="datetimeFigureOut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FF1C5E-857E-47FF-99CA-EDE8727A83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4706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6F4FE-10B8-4A17-B105-EBDEBCE252F7}" type="datetimeFigureOut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09DFAF-B6FE-43EA-B8CF-FC595BCE613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2548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47E9D-D041-4B0B-91CC-60AB8A3D82B0}" type="datetimeFigureOut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3145D4-2FCD-4224-B6A1-34A53B796E2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050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3410A-C538-491F-AADE-1BFA67855350}" type="datetimeFigureOut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E783EE-F0C3-4C99-BE16-59ED0A0630E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7045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E10A1-4D97-4125-BB7E-E208E23F2C0C}" type="datetimeFigureOut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1DE52-2851-4C7F-A5A5-9B70F8FE779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3597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B3DDB-CC81-4C97-8B7F-D221C184C0FB}" type="datetimeFigureOut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C197F2-AC90-45CE-BA05-7CE5F599C4F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0060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FB613-E729-4106-9A58-DA370BA54080}" type="datetimeFigureOut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B3FD63-7CB3-4A11-9DDE-92435517F3C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964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7F3EA-0E41-478A-BD53-8B8CF20BD271}" type="datetimeFigureOut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158F4B-8BA5-4190-8AB9-3EBF327BB37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6893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B9FB0-D336-405E-AE28-C7016E28E1FB}" type="datetimeFigureOut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60442-EBF4-4A5A-9710-76DE16F5D04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2304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86DE6-754D-444C-9867-B805EBEADC4D}" type="datetimeFigureOut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78F709-A066-4CAE-B51F-98614B2497C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6595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BB5C1-618E-4D96-A84F-2E86764C2E17}" type="datetimeFigureOut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5D96E-F341-4BD9-A802-23B41CC8537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2809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E8EED-3141-4129-A34A-C4D37945E2BC}" type="datetimeFigureOut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962E87-CD10-4FF2-91FF-9A74250D6C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1715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FF0BF-7A6B-4A00-AC95-B3228104E673}" type="datetimeFigureOut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5FF8AD-1D5E-4E6A-B3D2-CFC42509DF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8840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C4845-318E-4A77-BC3F-987C60EE8C86}" type="datetimeFigureOut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8E10FE-1E9C-47E2-AB2D-0CA21400284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7516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14488"/>
            <a:ext cx="7772400" cy="1470025"/>
          </a:xfrm>
          <a:solidFill>
            <a:srgbClr val="FFFFCC"/>
          </a:solidFill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2EE7D-2176-411C-8FEB-E12BFF4BFA6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80361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76"/>
            <a:ext cx="8572560" cy="571480"/>
          </a:xfrm>
          <a:solidFill>
            <a:srgbClr val="FFFFCC"/>
          </a:solidFill>
        </p:spPr>
        <p:txBody>
          <a:bodyPr/>
          <a:lstStyle>
            <a:lvl1pPr>
              <a:defRPr sz="2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340369"/>
          </a:xfrm>
        </p:spPr>
        <p:txBody>
          <a:bodyPr/>
          <a:lstStyle>
            <a:lvl1pPr>
              <a:defRPr sz="2400"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58188" y="6429375"/>
            <a:ext cx="642937" cy="292100"/>
          </a:xfrm>
        </p:spPr>
        <p:txBody>
          <a:bodyPr/>
          <a:lstStyle>
            <a:lvl1pPr>
              <a:defRPr/>
            </a:lvl1pPr>
          </a:lstStyle>
          <a:p>
            <a:fld id="{1D44258D-EA0B-4044-BB37-72FCDF6BA8A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67771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6FBFD-5DBF-48B4-8435-560D3CD4C02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06359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E6719D-A855-4E31-B24C-ED6BFA2C681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5893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6824BA-5642-4E2C-88F6-2D914C45CFC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11528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D4B5A-66AD-4629-8BE8-A12A32B8745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83703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2A163-878D-4270-AC19-098F7EFB4C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114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860E7-D8DC-4730-9C06-9EC649E696C1}" type="datetimeFigureOut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7AC7ED-7AED-4D98-89E8-EBEC6262089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30670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07A363-8E2E-4CE6-B868-DBAC33F433E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5901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97946-0991-4500-AF00-924AD21C36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15307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FC29B-98D3-4C7E-9185-DA284C0D84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69399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5F694-B4C6-4001-B13F-9C95D2408E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2265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78B319-25D1-4CA7-8EC1-FD2F598D27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7670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2353B-FF8C-4448-B6BF-945FC66C999F}" type="datetimeFigureOut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187F37-93BC-4975-ACAA-320101D54B8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1829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B4AC7-58B7-496F-AC48-B0A4A70AF225}" type="datetimeFigureOut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8ADC4-8255-4B7F-864E-752BA75B4C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7414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1E881-7B13-4162-A8A2-249783AE1EE9}" type="datetimeFigureOut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96EBE5-02E1-4A95-8040-1BAF5C6C0BC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1401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3091E-CF1D-417A-BC08-3E65825F097F}" type="datetimeFigureOut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CBC55-EA86-483C-A837-CCB45A5325E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5058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B0342-B151-46D5-9121-9EBB80777440}" type="datetimeFigureOut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CB6D16-D4BB-4087-810E-61855C7E8AA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4271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10F3B-2B4B-4636-AA18-6C89C679A133}" type="datetimeFigureOut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0C60C8-D6FB-4977-AD5B-618D566818D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9159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921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5170701-2F89-4A4A-BA34-189F2CD07AAB}" type="datetimeFigureOut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EF2EDD94-3F37-49B9-8D45-C76A7ABD611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4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BA6D79D9-C37B-49C1-AFCD-918337EDA2DD}" type="datetimeFigureOut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5FA13A1-D373-4DFD-B972-3738CA638D9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126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AE53F57-AC30-4F54-A672-98A753297E9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50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  <p:sldLayoutId id="21474841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C00000"/>
          </a:solidFill>
          <a:latin typeface="Courier New" pitchFamily="49" charset="0"/>
          <a:ea typeface="+mj-ea"/>
          <a:cs typeface="Courier New" pitchFamily="49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ourier New" pitchFamily="49" charset="0"/>
          <a:cs typeface="Courier New" pitchFamily="49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ourier New" pitchFamily="49" charset="0"/>
          <a:cs typeface="Courier New" pitchFamily="49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ourier New" pitchFamily="49" charset="0"/>
          <a:cs typeface="Courier New" pitchFamily="49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ourier New" pitchFamily="49" charset="0"/>
          <a:cs typeface="Courier New" pitchFamily="49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ourier New" pitchFamily="49" charset="0"/>
          <a:cs typeface="Courier New" pitchFamily="49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ourier New" pitchFamily="49" charset="0"/>
          <a:cs typeface="Courier New" pitchFamily="49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ourier New" pitchFamily="49" charset="0"/>
          <a:cs typeface="Courier New" pitchFamily="49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ourier New" pitchFamily="49" charset="0"/>
          <a:cs typeface="Courier New" pitchFamily="4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0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png"/><Relationship Id="rId11" Type="http://schemas.openxmlformats.org/officeDocument/2006/relationships/image" Target="../media/image32.wmf"/><Relationship Id="rId5" Type="http://schemas.openxmlformats.org/officeDocument/2006/relationships/image" Target="../media/image30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31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7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12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oleObject" Target="../embeddings/oleObject13.bin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75.wmf"/><Relationship Id="rId9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4"/>
          <p:cNvSpPr>
            <a:spLocks noGrp="1"/>
          </p:cNvSpPr>
          <p:nvPr>
            <p:ph type="ctrTitle"/>
          </p:nvPr>
        </p:nvSpPr>
        <p:spPr>
          <a:xfrm>
            <a:off x="0" y="1285875"/>
            <a:ext cx="9144000" cy="1470025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n-US" altLang="ru-RU" sz="3600" dirty="0" smtClean="0"/>
              <a:t>Overview of the </a:t>
            </a:r>
            <a:br>
              <a:rPr lang="en-US" altLang="ru-RU" sz="3600" dirty="0" smtClean="0"/>
            </a:br>
            <a:r>
              <a:rPr lang="en-US" altLang="ru-RU" sz="3600" dirty="0" smtClean="0"/>
              <a:t>BINP accelerator complex</a:t>
            </a:r>
            <a:endParaRPr lang="ru-RU" altLang="ru-RU" sz="3600" dirty="0" smtClean="0"/>
          </a:p>
        </p:txBody>
      </p:sp>
      <p:sp>
        <p:nvSpPr>
          <p:cNvPr id="122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088" y="3352800"/>
            <a:ext cx="7561262" cy="29559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Dmitry Shwartz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BINP, Novosibirsk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n behalf of IC, VEPP-4M, VEPP-2000 teams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June 29, 2017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P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hi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Psi’17</a:t>
            </a:r>
            <a:endParaRPr lang="en-US" sz="1800" dirty="0" smtClean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142875"/>
            <a:ext cx="8572500" cy="644525"/>
          </a:xfrm>
        </p:spPr>
        <p:txBody>
          <a:bodyPr/>
          <a:lstStyle/>
          <a:p>
            <a:pPr eaLnBrk="1" hangingPunct="1"/>
            <a:r>
              <a:rPr lang="en-US" altLang="ru-RU" smtClean="0"/>
              <a:t>The concept of Round Colliding Beams</a:t>
            </a:r>
          </a:p>
        </p:txBody>
      </p:sp>
      <p:sp>
        <p:nvSpPr>
          <p:cNvPr id="2054" name="Rectangle 12"/>
          <p:cNvSpPr>
            <a:spLocks noGrp="1" noChangeArrowheads="1"/>
          </p:cNvSpPr>
          <p:nvPr>
            <p:ph idx="1"/>
          </p:nvPr>
        </p:nvSpPr>
        <p:spPr>
          <a:xfrm>
            <a:off x="285750" y="2929583"/>
            <a:ext cx="5000625" cy="2071687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ru-RU" sz="2000" dirty="0" smtClean="0">
                <a:solidFill>
                  <a:srgbClr val="800000"/>
                </a:solidFill>
              </a:rPr>
              <a:t>Head-on collisions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ru-RU" sz="2000" dirty="0" smtClean="0">
                <a:solidFill>
                  <a:srgbClr val="800000"/>
                </a:solidFill>
              </a:rPr>
              <a:t>Small and equal β-functions at IP: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ru-RU" sz="2000" dirty="0" smtClean="0">
                <a:solidFill>
                  <a:srgbClr val="800000"/>
                </a:solidFill>
              </a:rPr>
              <a:t>Equal beam </a:t>
            </a:r>
            <a:r>
              <a:rPr lang="en-US" altLang="ru-RU" sz="2000" dirty="0" err="1" smtClean="0">
                <a:solidFill>
                  <a:srgbClr val="800000"/>
                </a:solidFill>
              </a:rPr>
              <a:t>emittances</a:t>
            </a:r>
            <a:r>
              <a:rPr lang="en-US" altLang="ru-RU" sz="2000" dirty="0" smtClean="0">
                <a:solidFill>
                  <a:srgbClr val="800000"/>
                </a:solidFill>
              </a:rPr>
              <a:t>: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ru-RU" sz="2000" dirty="0" smtClean="0">
                <a:solidFill>
                  <a:srgbClr val="800000"/>
                </a:solidFill>
              </a:rPr>
              <a:t>Equal fractional parts of </a:t>
            </a:r>
            <a:r>
              <a:rPr lang="en-US" altLang="ru-RU" sz="2000" dirty="0" err="1" smtClean="0">
                <a:solidFill>
                  <a:srgbClr val="800000"/>
                </a:solidFill>
              </a:rPr>
              <a:t>betatron</a:t>
            </a:r>
            <a:r>
              <a:rPr lang="en-US" altLang="ru-RU" sz="2000" dirty="0" smtClean="0">
                <a:solidFill>
                  <a:srgbClr val="800000"/>
                </a:solidFill>
              </a:rPr>
              <a:t> tunes:</a:t>
            </a: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533400" y="175260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sz="2800">
              <a:solidFill>
                <a:srgbClr val="000066"/>
              </a:solidFill>
            </a:endParaRPr>
          </a:p>
        </p:txBody>
      </p:sp>
      <p:graphicFrame>
        <p:nvGraphicFramePr>
          <p:cNvPr id="205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458643"/>
              </p:ext>
            </p:extLst>
          </p:nvPr>
        </p:nvGraphicFramePr>
        <p:xfrm>
          <a:off x="5429250" y="3528070"/>
          <a:ext cx="881063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4" name="Equation" r:id="rId3" imgW="1168200" imgH="533160" progId="Equation.DSMT4">
                  <p:embed/>
                </p:oleObj>
              </mc:Choice>
              <mc:Fallback>
                <p:oleObj name="Equation" r:id="rId3" imgW="1168200" imgH="53316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0" y="3528070"/>
                        <a:ext cx="881063" cy="401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8453080"/>
              </p:ext>
            </p:extLst>
          </p:nvPr>
        </p:nvGraphicFramePr>
        <p:xfrm>
          <a:off x="5429250" y="4028133"/>
          <a:ext cx="842963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" name="Equation" r:id="rId5" imgW="1117440" imgH="533160" progId="Equation.DSMT4">
                  <p:embed/>
                </p:oleObj>
              </mc:Choice>
              <mc:Fallback>
                <p:oleObj name="Equation" r:id="rId5" imgW="1117440" imgH="53316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0" y="4028133"/>
                        <a:ext cx="842963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9829533"/>
              </p:ext>
            </p:extLst>
          </p:nvPr>
        </p:nvGraphicFramePr>
        <p:xfrm>
          <a:off x="5429250" y="4599633"/>
          <a:ext cx="900113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" name="Equation" r:id="rId7" imgW="1193760" imgH="533160" progId="Equation.DSMT4">
                  <p:embed/>
                </p:oleObj>
              </mc:Choice>
              <mc:Fallback>
                <p:oleObj name="Equation" r:id="rId7" imgW="1193760" imgH="53316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0" y="4599633"/>
                        <a:ext cx="900113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6" name="TextBox 8"/>
          <p:cNvSpPr txBox="1">
            <a:spLocks noChangeArrowheads="1"/>
          </p:cNvSpPr>
          <p:nvPr/>
        </p:nvSpPr>
        <p:spPr bwMode="auto">
          <a:xfrm>
            <a:off x="857250" y="1071563"/>
            <a:ext cx="72151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Axial symmetry of counter beam force together with x-y symmetry of transfer matrix should provide additional integral of motion (angular momentum </a:t>
            </a:r>
            <a:r>
              <a:rPr lang="en-US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ru-RU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</a:t>
            </a:r>
            <a:r>
              <a:rPr lang="en-US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</a:t>
            </a:r>
            <a:r>
              <a:rPr lang="en-US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 dynamics remains nonlinear, but becomes 1D.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7" name="TextBox 9"/>
          <p:cNvSpPr txBox="1">
            <a:spLocks noChangeArrowheads="1"/>
          </p:cNvSpPr>
          <p:nvPr/>
        </p:nvSpPr>
        <p:spPr bwMode="auto">
          <a:xfrm>
            <a:off x="717550" y="5231904"/>
            <a:ext cx="792956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ru-RU" sz="1400" i="1" dirty="0" smtClean="0">
                <a:solidFill>
                  <a:srgbClr val="000066"/>
                </a:solidFill>
              </a:rPr>
              <a:t>F.M</a:t>
            </a:r>
            <a:r>
              <a:rPr lang="en-US" altLang="ru-RU" sz="1400" i="1" dirty="0">
                <a:solidFill>
                  <a:srgbClr val="000066"/>
                </a:solidFill>
              </a:rPr>
              <a:t>. </a:t>
            </a:r>
            <a:r>
              <a:rPr lang="en-US" altLang="ru-RU" sz="1400" i="1" dirty="0" err="1">
                <a:solidFill>
                  <a:srgbClr val="000066"/>
                </a:solidFill>
              </a:rPr>
              <a:t>Izrailev</a:t>
            </a:r>
            <a:r>
              <a:rPr lang="en-US" altLang="ru-RU" sz="1400" i="1" dirty="0">
                <a:solidFill>
                  <a:srgbClr val="000066"/>
                </a:solidFill>
              </a:rPr>
              <a:t>, G.M. </a:t>
            </a:r>
            <a:r>
              <a:rPr lang="en-US" altLang="ru-RU" sz="1400" i="1" dirty="0" err="1">
                <a:solidFill>
                  <a:srgbClr val="000066"/>
                </a:solidFill>
              </a:rPr>
              <a:t>Tumaikin</a:t>
            </a:r>
            <a:r>
              <a:rPr lang="en-US" altLang="ru-RU" sz="1400" i="1" dirty="0">
                <a:solidFill>
                  <a:srgbClr val="000066"/>
                </a:solidFill>
              </a:rPr>
              <a:t>, I.B. </a:t>
            </a:r>
            <a:r>
              <a:rPr lang="en-US" altLang="ru-RU" sz="1400" i="1" dirty="0" err="1">
                <a:solidFill>
                  <a:srgbClr val="000066"/>
                </a:solidFill>
              </a:rPr>
              <a:t>Vasserman</a:t>
            </a:r>
            <a:r>
              <a:rPr lang="en-US" altLang="ru-RU" sz="1400" i="1" dirty="0">
                <a:solidFill>
                  <a:srgbClr val="000066"/>
                </a:solidFill>
              </a:rPr>
              <a:t>. Preprint INP 79-74, </a:t>
            </a:r>
            <a:r>
              <a:rPr lang="en-US" altLang="ru-RU" sz="1400" i="1" dirty="0" smtClean="0">
                <a:solidFill>
                  <a:srgbClr val="000066"/>
                </a:solidFill>
              </a:rPr>
              <a:t>Novosibirsk,(</a:t>
            </a:r>
            <a:r>
              <a:rPr lang="en-US" altLang="ru-RU" sz="1400" i="1" dirty="0">
                <a:solidFill>
                  <a:srgbClr val="000066"/>
                </a:solidFill>
              </a:rPr>
              <a:t>1979</a:t>
            </a:r>
            <a:r>
              <a:rPr lang="en-US" altLang="ru-RU" sz="1400" i="1" dirty="0" smtClean="0">
                <a:solidFill>
                  <a:srgbClr val="000066"/>
                </a:solidFill>
              </a:rPr>
              <a:t>).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ru-RU" sz="1400" i="1" dirty="0">
                <a:solidFill>
                  <a:srgbClr val="000066"/>
                </a:solidFill>
              </a:rPr>
              <a:t>L.M. Barkov, et. al, Proc. </a:t>
            </a:r>
            <a:r>
              <a:rPr lang="en-US" altLang="ru-RU" sz="1400" i="1" dirty="0" smtClean="0">
                <a:solidFill>
                  <a:srgbClr val="000066"/>
                </a:solidFill>
              </a:rPr>
              <a:t>HEACC’89, Tsukuba, Japan, </a:t>
            </a:r>
            <a:r>
              <a:rPr lang="en-US" altLang="ru-RU" sz="1400" i="1" dirty="0">
                <a:solidFill>
                  <a:srgbClr val="000066"/>
                </a:solidFill>
              </a:rPr>
              <a:t>p.1385</a:t>
            </a:r>
            <a:r>
              <a:rPr lang="en-US" altLang="ru-RU" sz="1400" i="1" dirty="0" smtClean="0">
                <a:solidFill>
                  <a:srgbClr val="000066"/>
                </a:solidFill>
              </a:rPr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ru-RU" sz="1400" i="1" dirty="0">
                <a:solidFill>
                  <a:srgbClr val="000066"/>
                </a:solidFill>
              </a:rPr>
              <a:t>S. </a:t>
            </a:r>
            <a:r>
              <a:rPr lang="en-US" altLang="ru-RU" sz="1400" i="1" dirty="0" err="1">
                <a:solidFill>
                  <a:srgbClr val="000066"/>
                </a:solidFill>
              </a:rPr>
              <a:t>Krishnagopal</a:t>
            </a:r>
            <a:r>
              <a:rPr lang="en-US" altLang="ru-RU" sz="1400" i="1" dirty="0">
                <a:solidFill>
                  <a:srgbClr val="000066"/>
                </a:solidFill>
              </a:rPr>
              <a:t>, R. </a:t>
            </a:r>
            <a:r>
              <a:rPr lang="en-US" altLang="ru-RU" sz="1400" i="1" dirty="0" err="1" smtClean="0">
                <a:solidFill>
                  <a:srgbClr val="000066"/>
                </a:solidFill>
              </a:rPr>
              <a:t>Siemann</a:t>
            </a:r>
            <a:r>
              <a:rPr lang="en-US" altLang="ru-RU" sz="1400" i="1" dirty="0" smtClean="0">
                <a:solidFill>
                  <a:srgbClr val="000066"/>
                </a:solidFill>
              </a:rPr>
              <a:t>, </a:t>
            </a:r>
            <a:r>
              <a:rPr lang="en-US" altLang="ru-RU" sz="1400" i="1" dirty="0">
                <a:solidFill>
                  <a:srgbClr val="000066"/>
                </a:solidFill>
              </a:rPr>
              <a:t>Proc. </a:t>
            </a:r>
            <a:r>
              <a:rPr lang="en-US" altLang="ru-RU" sz="1400" i="1" dirty="0" smtClean="0">
                <a:solidFill>
                  <a:srgbClr val="000066"/>
                </a:solidFill>
              </a:rPr>
              <a:t>PAC’89, Chicago, </a:t>
            </a:r>
            <a:r>
              <a:rPr lang="en-US" altLang="ru-RU" sz="1400" i="1" dirty="0">
                <a:solidFill>
                  <a:srgbClr val="000066"/>
                </a:solidFill>
              </a:rPr>
              <a:t>p.836</a:t>
            </a:r>
            <a:r>
              <a:rPr lang="en-US" altLang="ru-RU" sz="1400" i="1" dirty="0" smtClean="0">
                <a:solidFill>
                  <a:srgbClr val="000066"/>
                </a:solidFill>
              </a:rPr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ru-RU" sz="1400" b="1" i="1" dirty="0">
                <a:solidFill>
                  <a:srgbClr val="000066"/>
                </a:solidFill>
              </a:rPr>
              <a:t>V.V</a:t>
            </a:r>
            <a:r>
              <a:rPr lang="en-US" altLang="ru-RU" sz="1400" b="1" i="1" dirty="0" smtClean="0">
                <a:solidFill>
                  <a:srgbClr val="000066"/>
                </a:solidFill>
              </a:rPr>
              <a:t>. Danilov </a:t>
            </a:r>
            <a:r>
              <a:rPr lang="en-US" altLang="ru-RU" sz="1400" b="1" i="1" dirty="0">
                <a:solidFill>
                  <a:srgbClr val="000066"/>
                </a:solidFill>
              </a:rPr>
              <a:t>et al., EPAC’96, Barcelona, </a:t>
            </a:r>
            <a:r>
              <a:rPr lang="en-US" altLang="ru-RU" sz="1400" b="1" i="1" dirty="0" smtClean="0">
                <a:solidFill>
                  <a:srgbClr val="000066"/>
                </a:solidFill>
              </a:rPr>
              <a:t>p.1149</a:t>
            </a:r>
            <a:r>
              <a:rPr lang="en-US" altLang="ru-RU" sz="1400" b="1" i="1" dirty="0">
                <a:solidFill>
                  <a:srgbClr val="000066"/>
                </a:solidFill>
              </a:rPr>
              <a:t>.</a:t>
            </a:r>
            <a:endParaRPr lang="ru-RU" altLang="ru-RU" sz="1400" b="1" i="1" dirty="0">
              <a:solidFill>
                <a:srgbClr val="000066"/>
              </a:solidFill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ru-RU" sz="1400" i="1" dirty="0" smtClean="0">
                <a:solidFill>
                  <a:srgbClr val="000066"/>
                </a:solidFill>
              </a:rPr>
              <a:t>S. Henderson, et al., Proc. PAC’99, New York, p.410.</a:t>
            </a:r>
          </a:p>
        </p:txBody>
      </p:sp>
      <p:sp>
        <p:nvSpPr>
          <p:cNvPr id="2058" name="TextBox 10"/>
          <p:cNvSpPr txBox="1">
            <a:spLocks noChangeArrowheads="1"/>
          </p:cNvSpPr>
          <p:nvPr/>
        </p:nvSpPr>
        <p:spPr bwMode="auto">
          <a:xfrm>
            <a:off x="7143750" y="3729683"/>
            <a:ext cx="1643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Round beam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9" name="TextBox 11"/>
          <p:cNvSpPr txBox="1">
            <a:spLocks noChangeArrowheads="1"/>
          </p:cNvSpPr>
          <p:nvPr/>
        </p:nvSpPr>
        <p:spPr bwMode="auto">
          <a:xfrm>
            <a:off x="7143750" y="4313883"/>
            <a:ext cx="1357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ru-RU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M</a:t>
            </a:r>
            <a:r>
              <a:rPr lang="en-US" alt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ru-RU" altLang="ru-RU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60" name="Прямая соединительная линия 15"/>
          <p:cNvCxnSpPr>
            <a:cxnSpLocks noChangeShapeType="1"/>
            <a:endCxn id="2058" idx="1"/>
          </p:cNvCxnSpPr>
          <p:nvPr/>
        </p:nvCxnSpPr>
        <p:spPr bwMode="auto">
          <a:xfrm>
            <a:off x="6357938" y="3670945"/>
            <a:ext cx="785812" cy="2444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61" name="Прямая соединительная линия 18"/>
          <p:cNvCxnSpPr>
            <a:cxnSpLocks noChangeShapeType="1"/>
            <a:stCxn id="2058" idx="1"/>
          </p:cNvCxnSpPr>
          <p:nvPr/>
        </p:nvCxnSpPr>
        <p:spPr bwMode="auto">
          <a:xfrm rot="10800000" flipV="1">
            <a:off x="6357938" y="3915420"/>
            <a:ext cx="785812" cy="255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62" name="Прямая соединительная линия 21"/>
          <p:cNvCxnSpPr>
            <a:cxnSpLocks noChangeShapeType="1"/>
            <a:stCxn id="2059" idx="1"/>
          </p:cNvCxnSpPr>
          <p:nvPr/>
        </p:nvCxnSpPr>
        <p:spPr bwMode="auto">
          <a:xfrm rot="10800000">
            <a:off x="6357938" y="3742383"/>
            <a:ext cx="785812" cy="7556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63" name="Прямая соединительная линия 24"/>
          <p:cNvCxnSpPr>
            <a:cxnSpLocks noChangeShapeType="1"/>
            <a:stCxn id="2059" idx="1"/>
          </p:cNvCxnSpPr>
          <p:nvPr/>
        </p:nvCxnSpPr>
        <p:spPr bwMode="auto">
          <a:xfrm rot="10800000" flipV="1">
            <a:off x="6357938" y="4498033"/>
            <a:ext cx="785812" cy="2444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4" name="TextBox 15"/>
          <p:cNvSpPr txBox="1">
            <a:spLocks noChangeArrowheads="1"/>
          </p:cNvSpPr>
          <p:nvPr/>
        </p:nvSpPr>
        <p:spPr bwMode="auto">
          <a:xfrm>
            <a:off x="3419872" y="2708920"/>
            <a:ext cx="3000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Lattice requirements:</a:t>
            </a:r>
            <a:endParaRPr lang="ru-RU" altLang="ru-RU" sz="20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142875"/>
            <a:ext cx="8643938" cy="57150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altLang="ru-RU" smtClean="0"/>
              <a:t>Historic beam-beam simulations</a:t>
            </a:r>
            <a:endParaRPr lang="ru-RU" altLang="ru-RU" smtClean="0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14313" y="5094288"/>
            <a:ext cx="44291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 dirty="0" err="1">
                <a:solidFill>
                  <a:srgbClr val="000066"/>
                </a:solidFill>
              </a:rPr>
              <a:t>I.Nesterenko</a:t>
            </a:r>
            <a:r>
              <a:rPr lang="en-US" altLang="ru-RU" i="1" dirty="0">
                <a:solidFill>
                  <a:srgbClr val="000066"/>
                </a:solidFill>
              </a:rPr>
              <a:t>, </a:t>
            </a:r>
            <a:r>
              <a:rPr lang="en-US" altLang="ru-RU" i="1" dirty="0" err="1">
                <a:solidFill>
                  <a:srgbClr val="000066"/>
                </a:solidFill>
              </a:rPr>
              <a:t>D.Shatilov</a:t>
            </a:r>
            <a:r>
              <a:rPr lang="en-US" altLang="ru-RU" i="1" dirty="0">
                <a:solidFill>
                  <a:srgbClr val="000066"/>
                </a:solidFill>
              </a:rPr>
              <a:t>, </a:t>
            </a:r>
            <a:r>
              <a:rPr lang="en-US" altLang="ru-RU" i="1" dirty="0" err="1">
                <a:solidFill>
                  <a:srgbClr val="000066"/>
                </a:solidFill>
              </a:rPr>
              <a:t>E.Simonov</a:t>
            </a:r>
            <a:r>
              <a:rPr lang="en-US" altLang="ru-RU" i="1" dirty="0">
                <a:solidFill>
                  <a:srgbClr val="000066"/>
                </a:solidFill>
              </a:rPr>
              <a:t>, in Proc. of Mini-Workshop on “Round beams and related concepts in beam dynamics”, </a:t>
            </a:r>
            <a:r>
              <a:rPr lang="en-US" altLang="ru-RU" i="1" dirty="0" err="1">
                <a:solidFill>
                  <a:srgbClr val="000066"/>
                </a:solidFill>
              </a:rPr>
              <a:t>Fermilab</a:t>
            </a:r>
            <a:r>
              <a:rPr lang="en-US" altLang="ru-RU" i="1" dirty="0">
                <a:solidFill>
                  <a:srgbClr val="000066"/>
                </a:solidFill>
              </a:rPr>
              <a:t>, December 5-6, 1996.</a:t>
            </a:r>
            <a:endParaRPr lang="ru-RU" altLang="ru-RU" i="1" dirty="0">
              <a:solidFill>
                <a:srgbClr val="000066"/>
              </a:solidFill>
            </a:endParaRPr>
          </a:p>
        </p:txBody>
      </p:sp>
      <p:pic>
        <p:nvPicPr>
          <p:cNvPr id="14340" name="Picture 4" descr="sig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5038"/>
            <a:ext cx="4429125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 descr="v2k_scan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928688"/>
            <a:ext cx="4857750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4"/>
          <p:cNvSpPr>
            <a:spLocks noChangeArrowheads="1"/>
          </p:cNvSpPr>
          <p:nvPr/>
        </p:nvSpPr>
        <p:spPr bwMode="auto">
          <a:xfrm>
            <a:off x="5214938" y="5094288"/>
            <a:ext cx="3786187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solidFill>
                  <a:srgbClr val="000066"/>
                </a:solidFill>
              </a:rPr>
              <a:t>Beam size and luminosity vs. the nominal beam-beam parameter</a:t>
            </a:r>
            <a:r>
              <a:rPr lang="en-US" altLang="ru-RU" i="1">
                <a:solidFill>
                  <a:srgbClr val="000066"/>
                </a:solidFill>
                <a:cs typeface="Arial" panose="020B0604020202020204" pitchFamily="34" charset="0"/>
              </a:rPr>
              <a:t> (</a:t>
            </a:r>
            <a:r>
              <a:rPr lang="en-GB" altLang="ru-RU" i="1">
                <a:solidFill>
                  <a:srgbClr val="000066"/>
                </a:solidFill>
              </a:rPr>
              <a:t>A. Valishev, E. Perevedentsev, K. Ohmi, PAC’2003</a:t>
            </a:r>
            <a:r>
              <a:rPr lang="ru-RU" altLang="ru-RU" i="1">
                <a:solidFill>
                  <a:srgbClr val="000066"/>
                </a:solidFill>
              </a:rPr>
              <a:t> </a:t>
            </a:r>
            <a:r>
              <a:rPr lang="en-US" altLang="ru-RU" i="1">
                <a:solidFill>
                  <a:srgbClr val="000066"/>
                </a:solidFill>
                <a:cs typeface="Arial" panose="020B0604020202020204" pitchFamily="34" charset="0"/>
              </a:rPr>
              <a:t>)</a:t>
            </a:r>
            <a:endParaRPr lang="ru-RU" altLang="ru-RU" i="1">
              <a:solidFill>
                <a:srgbClr val="000066"/>
              </a:solidFill>
              <a:cs typeface="Arial" panose="020B0604020202020204" pitchFamily="34" charset="0"/>
            </a:endParaRPr>
          </a:p>
        </p:txBody>
      </p:sp>
      <p:sp>
        <p:nvSpPr>
          <p:cNvPr id="14343" name="TextBox 6"/>
          <p:cNvSpPr txBox="1">
            <a:spLocks noChangeArrowheads="1"/>
          </p:cNvSpPr>
          <p:nvPr/>
        </p:nvSpPr>
        <p:spPr bwMode="auto">
          <a:xfrm>
            <a:off x="1285875" y="4429125"/>
            <a:ext cx="2214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000"/>
              <a:t>“Weak-Strong”</a:t>
            </a:r>
            <a:endParaRPr lang="ru-RU" altLang="ru-RU" sz="2000"/>
          </a:p>
        </p:txBody>
      </p:sp>
      <p:sp>
        <p:nvSpPr>
          <p:cNvPr id="14344" name="TextBox 7"/>
          <p:cNvSpPr txBox="1">
            <a:spLocks noChangeArrowheads="1"/>
          </p:cNvSpPr>
          <p:nvPr/>
        </p:nvSpPr>
        <p:spPr bwMode="auto">
          <a:xfrm>
            <a:off x="6000750" y="4429125"/>
            <a:ext cx="2214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000"/>
              <a:t>“Strong-Strong”</a:t>
            </a:r>
            <a:endParaRPr lang="ru-RU" altLang="ru-RU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5" descr="orbita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9650"/>
            <a:ext cx="91440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17" descr="3m1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000125"/>
            <a:ext cx="1928813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6" descr="1m1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1000125"/>
            <a:ext cx="1928812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5" descr="1m2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000125"/>
            <a:ext cx="1928813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4" descr="2m2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1000125"/>
            <a:ext cx="1928812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415" name="Прямая соединительная линия 24"/>
          <p:cNvCxnSpPr>
            <a:cxnSpLocks noChangeShapeType="1"/>
          </p:cNvCxnSpPr>
          <p:nvPr/>
        </p:nvCxnSpPr>
        <p:spPr bwMode="auto">
          <a:xfrm rot="5400000" flipH="1" flipV="1">
            <a:off x="71438" y="3643313"/>
            <a:ext cx="1643062" cy="50006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6" name="Прямая соединительная линия 26"/>
          <p:cNvCxnSpPr>
            <a:cxnSpLocks noChangeShapeType="1"/>
          </p:cNvCxnSpPr>
          <p:nvPr/>
        </p:nvCxnSpPr>
        <p:spPr bwMode="auto">
          <a:xfrm flipV="1">
            <a:off x="1071563" y="3071813"/>
            <a:ext cx="2143125" cy="19288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Прямая соединительная линия 28"/>
          <p:cNvCxnSpPr>
            <a:cxnSpLocks noChangeShapeType="1"/>
          </p:cNvCxnSpPr>
          <p:nvPr/>
        </p:nvCxnSpPr>
        <p:spPr bwMode="auto">
          <a:xfrm flipV="1">
            <a:off x="1571625" y="3071813"/>
            <a:ext cx="4000500" cy="20716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8" name="Прямая соединительная линия 30"/>
          <p:cNvCxnSpPr>
            <a:cxnSpLocks noChangeShapeType="1"/>
          </p:cNvCxnSpPr>
          <p:nvPr/>
        </p:nvCxnSpPr>
        <p:spPr bwMode="auto">
          <a:xfrm flipV="1">
            <a:off x="2000250" y="3071813"/>
            <a:ext cx="5500688" cy="21431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19" name="Заголовок 11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/>
              <a:t>Beam size measurement via SR @ CCDs</a:t>
            </a:r>
            <a:endParaRPr lang="ru-RU" alt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68"/>
          <p:cNvSpPr txBox="1">
            <a:spLocks noChangeArrowheads="1"/>
          </p:cNvSpPr>
          <p:nvPr/>
        </p:nvSpPr>
        <p:spPr bwMode="auto">
          <a:xfrm>
            <a:off x="285750" y="4653136"/>
            <a:ext cx="27860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07988" eaLnBrk="0" hangingPunct="0"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07988" eaLnBrk="0" hangingPunct="0"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07988" eaLnBrk="0" hangingPunct="0"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07988" eaLnBrk="0" hangingPunct="0"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07988" eaLnBrk="0" hangingPunct="0"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116000"/>
              </a:lnSpc>
            </a:pPr>
            <a:r>
              <a:rPr lang="ru-RU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392.5 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</a:p>
          <a:p>
            <a:pPr eaLnBrk="1">
              <a:lnSpc>
                <a:spcPct val="116000"/>
              </a:lnSpc>
            </a:pPr>
            <a:r>
              <a:rPr lang="en-US" altLang="ja-JP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ja-JP" sz="20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= </a:t>
            </a:r>
            <a:r>
              <a:rPr lang="ru-RU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ru-RU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kV</a:t>
            </a:r>
            <a:r>
              <a:rPr lang="ru-RU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purple</a:t>
            </a:r>
            <a:r>
              <a:rPr lang="ru-RU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ja-JP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116000"/>
              </a:lnSpc>
            </a:pPr>
            <a:r>
              <a:rPr lang="en-US" altLang="ja-JP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ja-JP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</a:t>
            </a:r>
            <a:r>
              <a:rPr lang="ru-RU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ru-RU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kV</a:t>
            </a:r>
            <a:r>
              <a:rPr lang="ru-RU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blue</a:t>
            </a:r>
            <a:r>
              <a:rPr lang="ru-RU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GB" alt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1" name="Rectangle 73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4098" name="Object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9630160"/>
              </p:ext>
            </p:extLst>
          </p:nvPr>
        </p:nvGraphicFramePr>
        <p:xfrm>
          <a:off x="5076055" y="3854450"/>
          <a:ext cx="3067819" cy="756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5" name="Equation" r:id="rId4" imgW="2082600" imgH="520560" progId="Equation.DSMT4">
                  <p:embed/>
                </p:oleObj>
              </mc:Choice>
              <mc:Fallback>
                <p:oleObj name="Equation" r:id="rId4" imgW="2082600" imgH="520560" progId="Equation.DSMT4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5" y="3854450"/>
                        <a:ext cx="3067819" cy="75646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Text Box 74"/>
          <p:cNvSpPr txBox="1">
            <a:spLocks noChangeArrowheads="1"/>
          </p:cNvSpPr>
          <p:nvPr/>
        </p:nvSpPr>
        <p:spPr bwMode="auto">
          <a:xfrm>
            <a:off x="4427984" y="4869160"/>
            <a:ext cx="37861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07988" eaLnBrk="0" hangingPunct="0"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07988" eaLnBrk="0" hangingPunct="0"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07988" eaLnBrk="0" hangingPunct="0"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07988" eaLnBrk="0" hangingPunct="0"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07988" eaLnBrk="0" hangingPunct="0"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116000"/>
              </a:lnSpc>
            </a:pPr>
            <a:r>
              <a:rPr lang="el-GR" altLang="ja-JP" sz="2200" dirty="0">
                <a:sym typeface="Symbol" panose="05050102010706020507" pitchFamily="18" charset="2"/>
              </a:rPr>
              <a:t></a:t>
            </a:r>
            <a:r>
              <a:rPr lang="ru-RU" altLang="ja-JP" sz="2200" dirty="0">
                <a:sym typeface="Symbol" panose="05050102010706020507" pitchFamily="18" charset="2"/>
              </a:rPr>
              <a:t> = 0</a:t>
            </a:r>
            <a:r>
              <a:rPr lang="en-US" altLang="ja-JP" sz="2200" dirty="0">
                <a:sym typeface="Symbol" panose="05050102010706020507" pitchFamily="18" charset="2"/>
              </a:rPr>
              <a:t>.175     </a:t>
            </a:r>
            <a:r>
              <a:rPr lang="ru-RU" altLang="ja-JP" sz="2200" dirty="0">
                <a:sym typeface="Symbol" panose="05050102010706020507" pitchFamily="18" charset="2"/>
              </a:rPr>
              <a:t></a:t>
            </a:r>
            <a:r>
              <a:rPr lang="ru-RU" altLang="ja-JP" sz="2200" dirty="0"/>
              <a:t> </a:t>
            </a:r>
            <a:r>
              <a:rPr lang="en-US" altLang="ja-JP" sz="2200" dirty="0"/>
              <a:t>=</a:t>
            </a:r>
            <a:r>
              <a:rPr lang="ru-RU" altLang="ja-JP" sz="2200" dirty="0"/>
              <a:t> </a:t>
            </a:r>
            <a:r>
              <a:rPr lang="ru-RU" altLang="ja-JP" sz="2200" b="1" dirty="0">
                <a:solidFill>
                  <a:srgbClr val="800000"/>
                </a:solidFill>
              </a:rPr>
              <a:t>0.125</a:t>
            </a:r>
            <a:r>
              <a:rPr lang="en-US" altLang="ja-JP" sz="2200" dirty="0"/>
              <a:t>/IP</a:t>
            </a:r>
            <a:endParaRPr lang="ru-RU" altLang="ja-JP" sz="2200" dirty="0"/>
          </a:p>
          <a:p>
            <a:pPr eaLnBrk="1">
              <a:lnSpc>
                <a:spcPct val="116000"/>
              </a:lnSpc>
            </a:pPr>
            <a:r>
              <a:rPr lang="en-US" altLang="ja-JP" sz="2200" dirty="0">
                <a:sym typeface="Symbol" panose="05050102010706020507" pitchFamily="18" charset="2"/>
              </a:rPr>
              <a:t>    </a:t>
            </a:r>
            <a:endParaRPr lang="el-GR" altLang="ru-RU" sz="2200" dirty="0">
              <a:ea typeface="ＭＳ Ｐゴシック" panose="020B0600070205080204" pitchFamily="34" charset="-128"/>
              <a:sym typeface="Symbol" panose="05050102010706020507" pitchFamily="18" charset="2"/>
            </a:endParaRPr>
          </a:p>
        </p:txBody>
      </p:sp>
      <p:sp>
        <p:nvSpPr>
          <p:cNvPr id="4103" name="Заголовок 11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/>
              <a:t>Beam-beam parameter</a:t>
            </a:r>
            <a:endParaRPr lang="ru-RU" altLang="ru-RU" dirty="0" smtClean="0"/>
          </a:p>
        </p:txBody>
      </p:sp>
      <p:pic>
        <p:nvPicPr>
          <p:cNvPr id="4104" name="Рисунок 9" descr="fig12_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11263"/>
            <a:ext cx="57150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TextBox 10"/>
          <p:cNvSpPr txBox="1">
            <a:spLocks noChangeArrowheads="1"/>
          </p:cNvSpPr>
          <p:nvPr/>
        </p:nvSpPr>
        <p:spPr bwMode="auto">
          <a:xfrm>
            <a:off x="4714875" y="854075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Coherent oscillations spectrum</a:t>
            </a:r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8" name="TextBox 12"/>
          <p:cNvSpPr txBox="1">
            <a:spLocks noChangeArrowheads="1"/>
          </p:cNvSpPr>
          <p:nvPr/>
        </p:nvSpPr>
        <p:spPr bwMode="auto">
          <a:xfrm>
            <a:off x="285750" y="3861048"/>
            <a:ext cx="27860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BB-threshold improvement with beam 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lengthening: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1" y="1504577"/>
            <a:ext cx="3325465" cy="2068439"/>
          </a:xfrm>
          <a:prstGeom prst="rect">
            <a:avLst/>
          </a:prstGeom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285750" y="814962"/>
            <a:ext cx="3429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Beam-beam parameter extracted from luminosity monitor data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274335"/>
              </p:ext>
            </p:extLst>
          </p:nvPr>
        </p:nvGraphicFramePr>
        <p:xfrm>
          <a:off x="2286000" y="5898136"/>
          <a:ext cx="1853952" cy="843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6" name="Equation" r:id="rId8" imgW="1002960" imgH="457200" progId="Equation.DSMT4">
                  <p:embed/>
                </p:oleObj>
              </mc:Choice>
              <mc:Fallback>
                <p:oleObj name="Equation" r:id="rId8" imgW="100296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5898136"/>
                        <a:ext cx="1853952" cy="84323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601058"/>
              </p:ext>
            </p:extLst>
          </p:nvPr>
        </p:nvGraphicFramePr>
        <p:xfrm>
          <a:off x="4714875" y="5892378"/>
          <a:ext cx="1891328" cy="848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7" name="Equation" r:id="rId10" imgW="1015920" imgH="457200" progId="Equation.DSMT4">
                  <p:embed/>
                </p:oleObj>
              </mc:Choice>
              <mc:Fallback>
                <p:oleObj name="Equation" r:id="rId10" imgW="101592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5" y="5892378"/>
                        <a:ext cx="1891328" cy="84899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24"/>
          <p:cNvSpPr txBox="1">
            <a:spLocks noChangeArrowheads="1"/>
          </p:cNvSpPr>
          <p:nvPr/>
        </p:nvSpPr>
        <p:spPr bwMode="auto">
          <a:xfrm>
            <a:off x="4142234" y="1547303"/>
            <a:ext cx="285750" cy="380480"/>
          </a:xfrm>
          <a:prstGeom prst="rect">
            <a:avLst/>
          </a:prstGeom>
          <a:noFill/>
          <a:ln>
            <a:noFill/>
          </a:ln>
          <a:extLst/>
        </p:spPr>
        <p:txBody>
          <a:bodyPr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rgbClr val="800000"/>
                </a:solidFill>
                <a:effectLst>
                  <a:glow rad="571500">
                    <a:schemeClr val="bg1">
                      <a:alpha val="20000"/>
                    </a:schemeClr>
                  </a:glow>
                </a:effectLst>
                <a:sym typeface="Symbol" panose="05050102010706020507" pitchFamily="18" charset="2"/>
              </a:rPr>
              <a:t></a:t>
            </a:r>
            <a:endParaRPr lang="ru-RU" altLang="ru-RU" sz="2000" b="1" dirty="0">
              <a:solidFill>
                <a:srgbClr val="800000"/>
              </a:solidFill>
              <a:effectLst>
                <a:glow rad="571500">
                  <a:schemeClr val="bg1">
                    <a:alpha val="20000"/>
                  </a:schemeClr>
                </a:glow>
              </a:effectLst>
            </a:endParaRPr>
          </a:p>
        </p:txBody>
      </p:sp>
      <p:sp>
        <p:nvSpPr>
          <p:cNvPr id="18" name="TextBox 25"/>
          <p:cNvSpPr txBox="1">
            <a:spLocks noChangeArrowheads="1"/>
          </p:cNvSpPr>
          <p:nvPr/>
        </p:nvSpPr>
        <p:spPr bwMode="auto">
          <a:xfrm>
            <a:off x="8030666" y="1588790"/>
            <a:ext cx="285750" cy="38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rgbClr val="800000"/>
                </a:solidFill>
                <a:effectLst>
                  <a:glow rad="508000">
                    <a:schemeClr val="bg1">
                      <a:alpha val="20000"/>
                    </a:schemeClr>
                  </a:glow>
                </a:effectLst>
                <a:sym typeface="Symbol" panose="05050102010706020507" pitchFamily="18" charset="2"/>
              </a:rPr>
              <a:t></a:t>
            </a:r>
            <a:endParaRPr lang="ru-RU" altLang="ru-RU" sz="2000" b="1" dirty="0">
              <a:solidFill>
                <a:srgbClr val="800000"/>
              </a:solidFill>
              <a:effectLst>
                <a:glow rad="508000">
                  <a:schemeClr val="bg1">
                    <a:alpha val="2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2" descr="flip_elect_spect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3000375"/>
            <a:ext cx="3402012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Рисунок 3" descr="flip_elect_t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2981325"/>
            <a:ext cx="2155825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Рисунок 5" descr="flip_posit_t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4929188"/>
            <a:ext cx="2170112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Рисунок 6" descr="noflip_spec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071563"/>
            <a:ext cx="65722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Рисунок 7" descr="noflip_tv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009650"/>
            <a:ext cx="2143125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Рисунок 8" descr="flip_posit_spec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4929188"/>
            <a:ext cx="32146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Box 9"/>
          <p:cNvSpPr txBox="1">
            <a:spLocks noChangeArrowheads="1"/>
          </p:cNvSpPr>
          <p:nvPr/>
        </p:nvSpPr>
        <p:spPr bwMode="auto">
          <a:xfrm>
            <a:off x="6786563" y="3071813"/>
            <a:ext cx="19288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/>
              <a:t>E = 240 MeV, </a:t>
            </a:r>
          </a:p>
          <a:p>
            <a:pPr eaLnBrk="1" hangingPunct="1"/>
            <a:r>
              <a:rPr lang="en-US" altLang="ru-RU"/>
              <a:t>I</a:t>
            </a:r>
            <a:r>
              <a:rPr lang="en-US" altLang="ru-RU" baseline="-25000"/>
              <a:t>beam</a:t>
            </a:r>
            <a:r>
              <a:rPr lang="en-US" altLang="ru-RU"/>
              <a:t> ~ 5</a:t>
            </a:r>
            <a:r>
              <a:rPr lang="en-US" altLang="ru-RU">
                <a:sym typeface="Symbol" panose="05050102010706020507" pitchFamily="18" charset="2"/>
              </a:rPr>
              <a:t></a:t>
            </a:r>
            <a:r>
              <a:rPr lang="en-US" altLang="ru-RU"/>
              <a:t>5 mA</a:t>
            </a:r>
            <a:endParaRPr lang="ru-RU" altLang="ru-RU"/>
          </a:p>
        </p:txBody>
      </p:sp>
      <p:sp>
        <p:nvSpPr>
          <p:cNvPr id="23561" name="TextBox 10"/>
          <p:cNvSpPr txBox="1">
            <a:spLocks noChangeArrowheads="1"/>
          </p:cNvSpPr>
          <p:nvPr/>
        </p:nvSpPr>
        <p:spPr bwMode="auto">
          <a:xfrm>
            <a:off x="2928938" y="2357438"/>
            <a:ext cx="642937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600"/>
              <a:t>0.17</a:t>
            </a:r>
            <a:endParaRPr lang="ru-RU" altLang="ru-RU" sz="1600"/>
          </a:p>
        </p:txBody>
      </p:sp>
      <p:sp>
        <p:nvSpPr>
          <p:cNvPr id="23562" name="TextBox 11"/>
          <p:cNvSpPr txBox="1">
            <a:spLocks noChangeArrowheads="1"/>
          </p:cNvSpPr>
          <p:nvPr/>
        </p:nvSpPr>
        <p:spPr bwMode="auto">
          <a:xfrm>
            <a:off x="4714875" y="2357438"/>
            <a:ext cx="500063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600"/>
              <a:t>0.2</a:t>
            </a:r>
            <a:endParaRPr lang="ru-RU" altLang="ru-RU" sz="1600"/>
          </a:p>
        </p:txBody>
      </p:sp>
      <p:sp>
        <p:nvSpPr>
          <p:cNvPr id="23563" name="TextBox 12"/>
          <p:cNvSpPr txBox="1">
            <a:spLocks noChangeArrowheads="1"/>
          </p:cNvSpPr>
          <p:nvPr/>
        </p:nvSpPr>
        <p:spPr bwMode="auto">
          <a:xfrm>
            <a:off x="7572375" y="2357438"/>
            <a:ext cx="642938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600"/>
              <a:t>0.25</a:t>
            </a:r>
            <a:endParaRPr lang="ru-RU" altLang="ru-RU" sz="1600"/>
          </a:p>
        </p:txBody>
      </p:sp>
      <p:sp>
        <p:nvSpPr>
          <p:cNvPr id="23564" name="TextBox 13"/>
          <p:cNvSpPr txBox="1">
            <a:spLocks noChangeArrowheads="1"/>
          </p:cNvSpPr>
          <p:nvPr/>
        </p:nvSpPr>
        <p:spPr bwMode="auto">
          <a:xfrm>
            <a:off x="2879725" y="4464050"/>
            <a:ext cx="642938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600"/>
              <a:t>0.17</a:t>
            </a:r>
            <a:endParaRPr lang="ru-RU" altLang="ru-RU" sz="1600"/>
          </a:p>
        </p:txBody>
      </p:sp>
      <p:sp>
        <p:nvSpPr>
          <p:cNvPr id="23565" name="TextBox 14"/>
          <p:cNvSpPr txBox="1">
            <a:spLocks noChangeArrowheads="1"/>
          </p:cNvSpPr>
          <p:nvPr/>
        </p:nvSpPr>
        <p:spPr bwMode="auto">
          <a:xfrm>
            <a:off x="4714875" y="4464050"/>
            <a:ext cx="500063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600"/>
              <a:t>0.2</a:t>
            </a:r>
            <a:endParaRPr lang="ru-RU" altLang="ru-RU" sz="1600"/>
          </a:p>
        </p:txBody>
      </p:sp>
      <p:sp>
        <p:nvSpPr>
          <p:cNvPr id="23566" name="TextBox 15"/>
          <p:cNvSpPr txBox="1">
            <a:spLocks noChangeArrowheads="1"/>
          </p:cNvSpPr>
          <p:nvPr/>
        </p:nvSpPr>
        <p:spPr bwMode="auto">
          <a:xfrm>
            <a:off x="2857500" y="6480000"/>
            <a:ext cx="642938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600" dirty="0"/>
              <a:t>0.17</a:t>
            </a:r>
            <a:endParaRPr lang="ru-RU" altLang="ru-RU" sz="1600" dirty="0"/>
          </a:p>
        </p:txBody>
      </p:sp>
      <p:sp>
        <p:nvSpPr>
          <p:cNvPr id="23567" name="TextBox 16"/>
          <p:cNvSpPr txBox="1">
            <a:spLocks noChangeArrowheads="1"/>
          </p:cNvSpPr>
          <p:nvPr/>
        </p:nvSpPr>
        <p:spPr bwMode="auto">
          <a:xfrm>
            <a:off x="4692650" y="6480000"/>
            <a:ext cx="500063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600" dirty="0"/>
              <a:t>0.2</a:t>
            </a:r>
            <a:endParaRPr lang="ru-RU" altLang="ru-RU" sz="1600" dirty="0"/>
          </a:p>
        </p:txBody>
      </p:sp>
      <p:sp>
        <p:nvSpPr>
          <p:cNvPr id="23568" name="TextBox 18"/>
          <p:cNvSpPr txBox="1">
            <a:spLocks noChangeArrowheads="1"/>
          </p:cNvSpPr>
          <p:nvPr/>
        </p:nvSpPr>
        <p:spPr bwMode="auto">
          <a:xfrm>
            <a:off x="4214813" y="1143000"/>
            <a:ext cx="464343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/>
              <a:t>Pickup spectrum of the coherent oscillations</a:t>
            </a:r>
            <a:endParaRPr lang="ru-RU" altLang="ru-RU"/>
          </a:p>
        </p:txBody>
      </p:sp>
      <p:sp>
        <p:nvSpPr>
          <p:cNvPr id="23569" name="TextBox 19"/>
          <p:cNvSpPr txBox="1">
            <a:spLocks noChangeArrowheads="1"/>
          </p:cNvSpPr>
          <p:nvPr/>
        </p:nvSpPr>
        <p:spPr bwMode="auto">
          <a:xfrm>
            <a:off x="6286500" y="5429250"/>
            <a:ext cx="25717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/>
              <a:t>Coherent beam-beam </a:t>
            </a:r>
            <a:r>
              <a:rPr lang="en-US" altLang="ru-RU" dirty="0">
                <a:sym typeface="Symbol" panose="05050102010706020507" pitchFamily="18" charset="2"/>
              </a:rPr>
              <a:t>-mode interaction with machine nonlinear resonances?</a:t>
            </a:r>
            <a:endParaRPr lang="ru-RU" altLang="ru-RU" dirty="0"/>
          </a:p>
        </p:txBody>
      </p:sp>
      <p:sp>
        <p:nvSpPr>
          <p:cNvPr id="23570" name="Заголовок 19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smtClean="0"/>
              <a:t>“Flip-flop” effect</a:t>
            </a:r>
            <a:endParaRPr lang="ru-RU" altLang="ru-RU" smtClean="0"/>
          </a:p>
        </p:txBody>
      </p:sp>
      <p:pic>
        <p:nvPicPr>
          <p:cNvPr id="23571" name="Рисунок 19" descr="islands_distrib_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3921125"/>
            <a:ext cx="2168525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3" name="TextBox 21"/>
          <p:cNvSpPr txBox="1">
            <a:spLocks noChangeArrowheads="1"/>
          </p:cNvSpPr>
          <p:nvPr/>
        </p:nvSpPr>
        <p:spPr bwMode="auto">
          <a:xfrm>
            <a:off x="928688" y="642938"/>
            <a:ext cx="571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/>
              <a:t>TV</a:t>
            </a:r>
            <a:endParaRPr lang="ru-RU" altLang="ru-RU"/>
          </a:p>
        </p:txBody>
      </p:sp>
      <p:sp>
        <p:nvSpPr>
          <p:cNvPr id="23574" name="TextBox 22"/>
          <p:cNvSpPr txBox="1">
            <a:spLocks noChangeArrowheads="1"/>
          </p:cNvSpPr>
          <p:nvPr/>
        </p:nvSpPr>
        <p:spPr bwMode="auto">
          <a:xfrm>
            <a:off x="1043129" y="1157288"/>
            <a:ext cx="428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000" dirty="0">
                <a:solidFill>
                  <a:schemeClr val="bg1"/>
                </a:solidFill>
              </a:rPr>
              <a:t>e</a:t>
            </a:r>
            <a:r>
              <a:rPr lang="en-US" altLang="ru-RU" sz="2000" baseline="30000" dirty="0">
                <a:solidFill>
                  <a:schemeClr val="bg1"/>
                </a:solidFill>
              </a:rPr>
              <a:t>+</a:t>
            </a:r>
            <a:endParaRPr lang="ru-RU" altLang="ru-RU" sz="2000" baseline="30000" dirty="0">
              <a:solidFill>
                <a:schemeClr val="bg1"/>
              </a:solidFill>
            </a:endParaRPr>
          </a:p>
        </p:txBody>
      </p:sp>
      <p:sp>
        <p:nvSpPr>
          <p:cNvPr id="23575" name="TextBox 23"/>
          <p:cNvSpPr txBox="1">
            <a:spLocks noChangeArrowheads="1"/>
          </p:cNvSpPr>
          <p:nvPr/>
        </p:nvSpPr>
        <p:spPr bwMode="auto">
          <a:xfrm>
            <a:off x="1785938" y="2214563"/>
            <a:ext cx="428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000">
                <a:solidFill>
                  <a:schemeClr val="bg1"/>
                </a:solidFill>
              </a:rPr>
              <a:t>e</a:t>
            </a:r>
            <a:r>
              <a:rPr lang="en-US" altLang="ru-RU" sz="2000" baseline="30000">
                <a:solidFill>
                  <a:schemeClr val="bg1"/>
                </a:solidFill>
                <a:sym typeface="Symbol" panose="05050102010706020507" pitchFamily="18" charset="2"/>
              </a:rPr>
              <a:t></a:t>
            </a:r>
            <a:endParaRPr lang="ru-RU" altLang="ru-RU" sz="2000" baseline="30000">
              <a:solidFill>
                <a:schemeClr val="bg1"/>
              </a:solidFill>
            </a:endParaRPr>
          </a:p>
        </p:txBody>
      </p:sp>
      <p:sp>
        <p:nvSpPr>
          <p:cNvPr id="23576" name="TextBox 24"/>
          <p:cNvSpPr txBox="1">
            <a:spLocks noChangeArrowheads="1"/>
          </p:cNvSpPr>
          <p:nvPr/>
        </p:nvSpPr>
        <p:spPr bwMode="auto">
          <a:xfrm>
            <a:off x="3000375" y="714375"/>
            <a:ext cx="285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rgbClr val="800000"/>
                </a:solidFill>
                <a:sym typeface="Symbol" panose="05050102010706020507" pitchFamily="18" charset="2"/>
              </a:rPr>
              <a:t></a:t>
            </a:r>
            <a:endParaRPr lang="ru-RU" altLang="ru-RU" sz="2000" b="1" dirty="0">
              <a:solidFill>
                <a:srgbClr val="800000"/>
              </a:solidFill>
            </a:endParaRPr>
          </a:p>
        </p:txBody>
      </p:sp>
      <p:sp>
        <p:nvSpPr>
          <p:cNvPr id="23577" name="TextBox 25"/>
          <p:cNvSpPr txBox="1">
            <a:spLocks noChangeArrowheads="1"/>
          </p:cNvSpPr>
          <p:nvPr/>
        </p:nvSpPr>
        <p:spPr bwMode="auto">
          <a:xfrm>
            <a:off x="7929563" y="714375"/>
            <a:ext cx="285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>
                <a:solidFill>
                  <a:srgbClr val="800000"/>
                </a:solidFill>
                <a:sym typeface="Symbol" panose="05050102010706020507" pitchFamily="18" charset="2"/>
              </a:rPr>
              <a:t></a:t>
            </a:r>
            <a:endParaRPr lang="ru-RU" altLang="ru-RU" sz="2000" b="1">
              <a:solidFill>
                <a:srgbClr val="800000"/>
              </a:solidFill>
            </a:endParaRPr>
          </a:p>
        </p:txBody>
      </p:sp>
      <p:sp>
        <p:nvSpPr>
          <p:cNvPr id="23578" name="TextBox 25"/>
          <p:cNvSpPr txBox="1">
            <a:spLocks noChangeArrowheads="1"/>
          </p:cNvSpPr>
          <p:nvPr/>
        </p:nvSpPr>
        <p:spPr bwMode="auto">
          <a:xfrm rot="-5400000">
            <a:off x="-317500" y="1754188"/>
            <a:ext cx="9286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/>
              <a:t>regular</a:t>
            </a:r>
            <a:endParaRPr lang="ru-RU" altLang="ru-RU"/>
          </a:p>
        </p:txBody>
      </p:sp>
      <p:sp>
        <p:nvSpPr>
          <p:cNvPr id="23579" name="TextBox 26"/>
          <p:cNvSpPr txBox="1">
            <a:spLocks noChangeArrowheads="1"/>
          </p:cNvSpPr>
          <p:nvPr/>
        </p:nvSpPr>
        <p:spPr bwMode="auto">
          <a:xfrm rot="-5400000">
            <a:off x="-509588" y="3646150"/>
            <a:ext cx="13049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 smtClean="0"/>
              <a:t>blown-up</a:t>
            </a:r>
            <a:r>
              <a:rPr lang="en-US" altLang="ru-RU" dirty="0" smtClean="0"/>
              <a:t> </a:t>
            </a:r>
            <a:r>
              <a:rPr lang="en-US" altLang="ru-RU" dirty="0"/>
              <a:t>e</a:t>
            </a:r>
            <a:r>
              <a:rPr lang="en-US" altLang="ru-RU" dirty="0">
                <a:sym typeface="Symbol" panose="05050102010706020507" pitchFamily="18" charset="2"/>
              </a:rPr>
              <a:t></a:t>
            </a:r>
            <a:r>
              <a:rPr lang="en-US" altLang="ru-RU" dirty="0"/>
              <a:t> </a:t>
            </a:r>
            <a:endParaRPr lang="ru-RU" altLang="ru-RU" dirty="0"/>
          </a:p>
        </p:txBody>
      </p:sp>
      <p:sp>
        <p:nvSpPr>
          <p:cNvPr id="23580" name="TextBox 27"/>
          <p:cNvSpPr txBox="1">
            <a:spLocks noChangeArrowheads="1"/>
          </p:cNvSpPr>
          <p:nvPr/>
        </p:nvSpPr>
        <p:spPr bwMode="auto">
          <a:xfrm rot="-5400000">
            <a:off x="-535781" y="5636180"/>
            <a:ext cx="13573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 smtClean="0"/>
              <a:t>blown-up</a:t>
            </a:r>
            <a:r>
              <a:rPr lang="en-US" altLang="ru-RU" dirty="0" smtClean="0"/>
              <a:t> </a:t>
            </a:r>
            <a:r>
              <a:rPr lang="en-US" altLang="ru-RU" dirty="0"/>
              <a:t>e+ 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5251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8" descr="TUOBA03f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57213"/>
            <a:ext cx="8643937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571500"/>
          </a:xfrm>
        </p:spPr>
        <p:txBody>
          <a:bodyPr/>
          <a:lstStyle/>
          <a:p>
            <a:pPr eaLnBrk="1" hangingPunct="1">
              <a:defRPr/>
            </a:pPr>
            <a:r>
              <a:rPr lang="en-US" kern="0" dirty="0" smtClean="0"/>
              <a:t>Luminosity vs. beam energy 2010-2013</a:t>
            </a:r>
            <a:endParaRPr lang="ru-RU" dirty="0"/>
          </a:p>
        </p:txBody>
      </p:sp>
      <p:sp>
        <p:nvSpPr>
          <p:cNvPr id="21509" name="TextBox 10"/>
          <p:cNvSpPr txBox="1">
            <a:spLocks noChangeArrowheads="1"/>
          </p:cNvSpPr>
          <p:nvPr/>
        </p:nvSpPr>
        <p:spPr bwMode="auto">
          <a:xfrm>
            <a:off x="2000250" y="3517900"/>
            <a:ext cx="2000250" cy="55403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Fixed lattice energy scaling law: L </a:t>
            </a:r>
            <a:r>
              <a:rPr lang="en-US" alt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 </a:t>
            </a:r>
            <a:r>
              <a:rPr lang="en-US" altLang="ru-RU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4</a:t>
            </a:r>
            <a:endParaRPr lang="ru-RU" altLang="ru-RU" baseline="30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10" name="TextBox 11"/>
          <p:cNvSpPr txBox="1">
            <a:spLocks noChangeArrowheads="1"/>
          </p:cNvSpPr>
          <p:nvPr/>
        </p:nvSpPr>
        <p:spPr bwMode="auto">
          <a:xfrm>
            <a:off x="2143125" y="1000125"/>
            <a:ext cx="3000375" cy="8302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Peak luminosity overestimate for “optimal” lattice variation</a:t>
            </a:r>
          </a:p>
          <a:p>
            <a:pPr eaLnBrk="1" hangingPunct="1"/>
            <a:r>
              <a:rPr lang="ru-RU" altLang="ru-RU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</a:t>
            </a:r>
            <a:r>
              <a:rPr lang="en-US" altLang="ru-RU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*  , L  </a:t>
            </a:r>
            <a:r>
              <a:rPr lang="en-US" altLang="ru-RU" baseline="300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ru-RU" altLang="ru-RU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2627313" y="6223000"/>
            <a:ext cx="6084887" cy="1588"/>
          </a:xfrm>
          <a:prstGeom prst="line">
            <a:avLst/>
          </a:prstGeom>
          <a:ln w="1524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6372000" y="6223000"/>
            <a:ext cx="2340000" cy="1588"/>
          </a:xfrm>
          <a:prstGeom prst="line">
            <a:avLst/>
          </a:prstGeom>
          <a:ln w="1524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3" name="TextBox 40"/>
          <p:cNvSpPr txBox="1">
            <a:spLocks noChangeArrowheads="1"/>
          </p:cNvSpPr>
          <p:nvPr/>
        </p:nvSpPr>
        <p:spPr bwMode="auto">
          <a:xfrm>
            <a:off x="142875" y="6008688"/>
            <a:ext cx="142875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ru-RU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deficit</a:t>
            </a:r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2928938" y="6429375"/>
            <a:ext cx="4071937" cy="6350"/>
          </a:xfrm>
          <a:prstGeom prst="line">
            <a:avLst/>
          </a:prstGeom>
          <a:ln w="1524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3929063" y="6435725"/>
            <a:ext cx="2500312" cy="1588"/>
          </a:xfrm>
          <a:prstGeom prst="line">
            <a:avLst/>
          </a:prstGeom>
          <a:ln w="1524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6" name="TextBox 47"/>
          <p:cNvSpPr txBox="1">
            <a:spLocks noChangeArrowheads="1"/>
          </p:cNvSpPr>
          <p:nvPr/>
        </p:nvSpPr>
        <p:spPr bwMode="auto">
          <a:xfrm>
            <a:off x="142875" y="6221413"/>
            <a:ext cx="18573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Beam-beam effects</a:t>
            </a:r>
            <a:endParaRPr lang="ru-RU" altLang="ru-RU" baseline="30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17" name="TextBox 48"/>
          <p:cNvSpPr txBox="1">
            <a:spLocks noChangeArrowheads="1"/>
          </p:cNvSpPr>
          <p:nvPr/>
        </p:nvSpPr>
        <p:spPr bwMode="auto">
          <a:xfrm>
            <a:off x="142875" y="6429375"/>
            <a:ext cx="207168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DA, IBS lifetime</a:t>
            </a:r>
            <a:endParaRPr lang="ru-RU" altLang="ru-RU" baseline="30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 flipV="1">
            <a:off x="2000250" y="6643688"/>
            <a:ext cx="3857625" cy="0"/>
          </a:xfrm>
          <a:prstGeom prst="line">
            <a:avLst/>
          </a:prstGeom>
          <a:ln w="1524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V="1">
            <a:off x="2000250" y="6643688"/>
            <a:ext cx="1357313" cy="0"/>
          </a:xfrm>
          <a:prstGeom prst="line">
            <a:avLst/>
          </a:prstGeom>
          <a:ln w="1524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7858125" y="6008688"/>
            <a:ext cx="857250" cy="1587"/>
          </a:xfrm>
          <a:prstGeom prst="line">
            <a:avLst/>
          </a:prstGeom>
          <a:ln w="1524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7929563" y="6008688"/>
            <a:ext cx="785812" cy="1587"/>
          </a:xfrm>
          <a:prstGeom prst="line">
            <a:avLst/>
          </a:prstGeom>
          <a:ln w="1524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22" name="TextBox 57"/>
          <p:cNvSpPr txBox="1">
            <a:spLocks noChangeArrowheads="1"/>
          </p:cNvSpPr>
          <p:nvPr/>
        </p:nvSpPr>
        <p:spPr bwMode="auto">
          <a:xfrm>
            <a:off x="142875" y="5794375"/>
            <a:ext cx="250031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Energy ramping</a:t>
            </a:r>
            <a:endParaRPr lang="ru-RU" altLang="ru-RU" baseline="30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7" name="TextBox 8"/>
          <p:cNvSpPr txBox="1">
            <a:spLocks noChangeArrowheads="1"/>
          </p:cNvSpPr>
          <p:nvPr/>
        </p:nvSpPr>
        <p:spPr bwMode="auto">
          <a:xfrm>
            <a:off x="6594842" y="2958777"/>
            <a:ext cx="2081614" cy="8302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CMD-3 luminosity</a:t>
            </a:r>
            <a:r>
              <a:rPr lang="en-US" alt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averaged over 10% of best runs</a:t>
            </a:r>
            <a:endParaRPr lang="ru-RU" alt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Группа 32"/>
          <p:cNvGrpSpPr>
            <a:grpSpLocks/>
          </p:cNvGrpSpPr>
          <p:nvPr/>
        </p:nvGrpSpPr>
        <p:grpSpPr bwMode="auto">
          <a:xfrm>
            <a:off x="3779912" y="3329763"/>
            <a:ext cx="2477146" cy="1897996"/>
            <a:chOff x="3643306" y="3798000"/>
            <a:chExt cx="2620694" cy="2007016"/>
          </a:xfrm>
        </p:grpSpPr>
        <p:sp>
          <p:nvSpPr>
            <p:cNvPr id="31" name="Прямоугольник 23"/>
            <p:cNvSpPr/>
            <p:nvPr/>
          </p:nvSpPr>
          <p:spPr>
            <a:xfrm>
              <a:off x="3643306" y="5714581"/>
              <a:ext cx="90478" cy="9043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" name="Прямоугольник 24"/>
            <p:cNvSpPr/>
            <p:nvPr/>
          </p:nvSpPr>
          <p:spPr>
            <a:xfrm>
              <a:off x="4214748" y="5052980"/>
              <a:ext cx="90478" cy="9043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3" name="Прямоугольник 25"/>
            <p:cNvSpPr/>
            <p:nvPr/>
          </p:nvSpPr>
          <p:spPr>
            <a:xfrm>
              <a:off x="4857619" y="4838792"/>
              <a:ext cx="90479" cy="9043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4" name="Прямоугольник 26"/>
            <p:cNvSpPr/>
            <p:nvPr/>
          </p:nvSpPr>
          <p:spPr>
            <a:xfrm>
              <a:off x="5338583" y="4215269"/>
              <a:ext cx="90478" cy="88848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" name="Прямоугольник 27"/>
            <p:cNvSpPr/>
            <p:nvPr/>
          </p:nvSpPr>
          <p:spPr>
            <a:xfrm>
              <a:off x="5071910" y="4410417"/>
              <a:ext cx="90478" cy="9043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6" name="Прямоугольник 28"/>
            <p:cNvSpPr/>
            <p:nvPr/>
          </p:nvSpPr>
          <p:spPr>
            <a:xfrm>
              <a:off x="5194134" y="4258106"/>
              <a:ext cx="90479" cy="9043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7" name="Прямоугольник 29"/>
            <p:cNvSpPr/>
            <p:nvPr/>
          </p:nvSpPr>
          <p:spPr>
            <a:xfrm>
              <a:off x="5786212" y="3982043"/>
              <a:ext cx="90478" cy="9043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" name="Прямоугольник 30"/>
            <p:cNvSpPr/>
            <p:nvPr/>
          </p:nvSpPr>
          <p:spPr>
            <a:xfrm>
              <a:off x="6087806" y="3840838"/>
              <a:ext cx="90478" cy="9043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1" name="Прямоугольник 31"/>
            <p:cNvSpPr/>
            <p:nvPr/>
          </p:nvSpPr>
          <p:spPr>
            <a:xfrm>
              <a:off x="6173522" y="3798000"/>
              <a:ext cx="90478" cy="9043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44" name="TextBox 8"/>
          <p:cNvSpPr txBox="1">
            <a:spLocks noChangeArrowheads="1"/>
          </p:cNvSpPr>
          <p:nvPr/>
        </p:nvSpPr>
        <p:spPr bwMode="auto">
          <a:xfrm>
            <a:off x="4599413" y="4536882"/>
            <a:ext cx="2380550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 smtClean="0">
                <a:solidFill>
                  <a:srgbClr val="6A88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Historic VEPP-2M data</a:t>
            </a:r>
            <a:endParaRPr lang="ru-RU" altLang="ru-RU" dirty="0">
              <a:solidFill>
                <a:srgbClr val="6A88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energy measurements: CBS system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2448"/>
            <a:ext cx="6732240" cy="36046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508" y="4653136"/>
            <a:ext cx="4392488" cy="2146828"/>
          </a:xfrm>
          <a:prstGeom prst="rect">
            <a:avLst/>
          </a:prstGeom>
        </p:spPr>
      </p:pic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288654" y="6237312"/>
            <a:ext cx="3882193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ru-RU" sz="1400" i="1" dirty="0" smtClean="0">
                <a:solidFill>
                  <a:srgbClr val="000066"/>
                </a:solidFill>
              </a:rPr>
              <a:t>E.V. </a:t>
            </a:r>
            <a:r>
              <a:rPr lang="en-US" altLang="ru-RU" sz="1400" i="1" dirty="0" err="1" smtClean="0">
                <a:solidFill>
                  <a:srgbClr val="000066"/>
                </a:solidFill>
              </a:rPr>
              <a:t>Abakumova</a:t>
            </a:r>
            <a:r>
              <a:rPr lang="en-US" altLang="ru-RU" sz="1400" i="1" dirty="0" smtClean="0">
                <a:solidFill>
                  <a:srgbClr val="000066"/>
                </a:solidFill>
              </a:rPr>
              <a:t> et al., </a:t>
            </a:r>
            <a:r>
              <a:rPr lang="en-US" altLang="ru-RU" sz="1400" i="1" dirty="0">
                <a:solidFill>
                  <a:srgbClr val="000066"/>
                </a:solidFill>
              </a:rPr>
              <a:t>PRL 110 2013 140402</a:t>
            </a:r>
            <a:endParaRPr lang="en-US" altLang="ru-RU" sz="1400" i="1" dirty="0" smtClean="0">
              <a:solidFill>
                <a:srgbClr val="000066"/>
              </a:solidFill>
            </a:endParaRP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2321496" y="5093782"/>
            <a:ext cx="2304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Backscattered photons spectrum edge: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23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454" descr="v2000_complex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79"/>
            <a:ext cx="8805196" cy="408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571500"/>
          </a:xfrm>
        </p:spPr>
        <p:txBody>
          <a:bodyPr/>
          <a:lstStyle/>
          <a:p>
            <a:r>
              <a:rPr lang="en-US" dirty="0" smtClean="0"/>
              <a:t>VEPP</a:t>
            </a:r>
            <a:r>
              <a:rPr lang="ru-RU" dirty="0" smtClean="0"/>
              <a:t>-2000</a:t>
            </a:r>
            <a:r>
              <a:rPr lang="en-US" dirty="0" smtClean="0"/>
              <a:t> upgrade</a:t>
            </a:r>
            <a:r>
              <a:rPr lang="ru-RU" dirty="0" smtClean="0"/>
              <a:t>: 2013</a:t>
            </a:r>
            <a:r>
              <a:rPr lang="en-US" dirty="0" smtClean="0"/>
              <a:t> &gt;&gt;</a:t>
            </a:r>
            <a:r>
              <a:rPr lang="ru-RU" dirty="0" smtClean="0"/>
              <a:t> </a:t>
            </a:r>
            <a:r>
              <a:rPr lang="en-US" dirty="0" smtClean="0"/>
              <a:t>2016</a:t>
            </a:r>
            <a:endParaRPr lang="ru-RU" dirty="0" smtClean="0"/>
          </a:p>
        </p:txBody>
      </p:sp>
      <p:pic>
        <p:nvPicPr>
          <p:cNvPr id="7172" name="Рисунок 10" descr="v5_k500_bep_v2k_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7250"/>
            <a:ext cx="91440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07504" y="1772816"/>
            <a:ext cx="237626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 smtClean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BINP Injection complex</a:t>
            </a:r>
            <a:endParaRPr lang="en-US" b="1" dirty="0">
              <a:ln w="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515682">
            <a:off x="3640229" y="1073478"/>
            <a:ext cx="29145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 smtClean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K-500 beam transfer channel</a:t>
            </a:r>
            <a:endParaRPr lang="en-US" b="1" dirty="0">
              <a:ln w="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19852" y="860485"/>
            <a:ext cx="147667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VEPP-2000 complex</a:t>
            </a:r>
            <a:endParaRPr lang="en-US" b="1" dirty="0">
              <a:ln w="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014386" y="2671579"/>
            <a:ext cx="7643839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Tx/>
              <a:buAutoNum type="arabicPeriod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e+, 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 beams from new BINP Injection Complex (IC)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: </a:t>
            </a:r>
          </a:p>
          <a:p>
            <a:pPr>
              <a:spcAft>
                <a:spcPts val="1200"/>
              </a:spcAft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	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high intensity</a:t>
            </a:r>
          </a:p>
          <a:p>
            <a:pPr>
              <a:spcAft>
                <a:spcPts val="1200"/>
              </a:spcAft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	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higher energy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(400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MeV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);</a:t>
            </a:r>
          </a:p>
          <a:p>
            <a:pPr>
              <a:spcAft>
                <a:spcPts val="1200"/>
              </a:spcAft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	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high quality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(!);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spcAft>
                <a:spcPts val="1200"/>
              </a:spcAft>
              <a:buFont typeface="+mj-lt"/>
              <a:buAutoNum type="arabicPeriod" startAt="2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Booster BEP upgrade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GeV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457200" indent="-457200">
              <a:spcAft>
                <a:spcPts val="1200"/>
              </a:spcAft>
              <a:buFont typeface="+mj-lt"/>
              <a:buAutoNum type="arabicPeriod" startAt="2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Transfer channels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BEP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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VEPP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to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GeV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457200" indent="-457200">
              <a:spcAft>
                <a:spcPts val="1200"/>
              </a:spcAft>
              <a:buFont typeface="+mj-lt"/>
              <a:buAutoNum type="arabicPeriod" startAt="2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VEPP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-2000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ring modifications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7" name="Полилиния 9"/>
          <p:cNvSpPr/>
          <p:nvPr/>
        </p:nvSpPr>
        <p:spPr>
          <a:xfrm>
            <a:off x="4223966" y="4452968"/>
            <a:ext cx="1948410" cy="576064"/>
          </a:xfrm>
          <a:custGeom>
            <a:avLst/>
            <a:gdLst>
              <a:gd name="connsiteX0" fmla="*/ 0 w 4017433"/>
              <a:gd name="connsiteY0" fmla="*/ 0 h 1661583"/>
              <a:gd name="connsiteX1" fmla="*/ 3403600 w 4017433"/>
              <a:gd name="connsiteY1" fmla="*/ 50800 h 1661583"/>
              <a:gd name="connsiteX2" fmla="*/ 3683000 w 4017433"/>
              <a:gd name="connsiteY2" fmla="*/ 711200 h 1661583"/>
              <a:gd name="connsiteX3" fmla="*/ 2070100 w 4017433"/>
              <a:gd name="connsiteY3" fmla="*/ 1016000 h 1661583"/>
              <a:gd name="connsiteX0" fmla="*/ 0 w 4017433"/>
              <a:gd name="connsiteY0" fmla="*/ 0 h 1031333"/>
              <a:gd name="connsiteX1" fmla="*/ 3403600 w 4017433"/>
              <a:gd name="connsiteY1" fmla="*/ 50800 h 1031333"/>
              <a:gd name="connsiteX2" fmla="*/ 3683000 w 4017433"/>
              <a:gd name="connsiteY2" fmla="*/ 711200 h 1031333"/>
              <a:gd name="connsiteX3" fmla="*/ 2070100 w 4017433"/>
              <a:gd name="connsiteY3" fmla="*/ 1016000 h 1031333"/>
              <a:gd name="connsiteX0" fmla="*/ 0 w 4017433"/>
              <a:gd name="connsiteY0" fmla="*/ 0 h 1031333"/>
              <a:gd name="connsiteX1" fmla="*/ 3403600 w 4017433"/>
              <a:gd name="connsiteY1" fmla="*/ 50800 h 1031333"/>
              <a:gd name="connsiteX2" fmla="*/ 3254340 w 4017433"/>
              <a:gd name="connsiteY2" fmla="*/ 711200 h 1031333"/>
              <a:gd name="connsiteX3" fmla="*/ 2070100 w 4017433"/>
              <a:gd name="connsiteY3" fmla="*/ 1016000 h 1031333"/>
              <a:gd name="connsiteX0" fmla="*/ 0 w 3321802"/>
              <a:gd name="connsiteY0" fmla="*/ 0 h 1031333"/>
              <a:gd name="connsiteX1" fmla="*/ 2474874 w 3321802"/>
              <a:gd name="connsiteY1" fmla="*/ 50800 h 1031333"/>
              <a:gd name="connsiteX2" fmla="*/ 3254340 w 3321802"/>
              <a:gd name="connsiteY2" fmla="*/ 711200 h 1031333"/>
              <a:gd name="connsiteX3" fmla="*/ 2070100 w 3321802"/>
              <a:gd name="connsiteY3" fmla="*/ 1016000 h 1031333"/>
              <a:gd name="connsiteX0" fmla="*/ 0 w 3141644"/>
              <a:gd name="connsiteY0" fmla="*/ 0 h 1031333"/>
              <a:gd name="connsiteX1" fmla="*/ 2474874 w 3141644"/>
              <a:gd name="connsiteY1" fmla="*/ 50800 h 1031333"/>
              <a:gd name="connsiteX2" fmla="*/ 3039994 w 3141644"/>
              <a:gd name="connsiteY2" fmla="*/ 425424 h 1031333"/>
              <a:gd name="connsiteX3" fmla="*/ 2070100 w 3141644"/>
              <a:gd name="connsiteY3" fmla="*/ 1016000 h 1031333"/>
              <a:gd name="connsiteX0" fmla="*/ 0 w 3141644"/>
              <a:gd name="connsiteY0" fmla="*/ 0 h 1031333"/>
              <a:gd name="connsiteX1" fmla="*/ 2474874 w 3141644"/>
              <a:gd name="connsiteY1" fmla="*/ 50800 h 1031333"/>
              <a:gd name="connsiteX2" fmla="*/ 3039994 w 3141644"/>
              <a:gd name="connsiteY2" fmla="*/ 425424 h 1031333"/>
              <a:gd name="connsiteX3" fmla="*/ 2070100 w 3141644"/>
              <a:gd name="connsiteY3" fmla="*/ 1016000 h 1031333"/>
              <a:gd name="connsiteX0" fmla="*/ 0 w 3141644"/>
              <a:gd name="connsiteY0" fmla="*/ 0 h 1031333"/>
              <a:gd name="connsiteX1" fmla="*/ 2474874 w 3141644"/>
              <a:gd name="connsiteY1" fmla="*/ 50800 h 1031333"/>
              <a:gd name="connsiteX2" fmla="*/ 3039994 w 3141644"/>
              <a:gd name="connsiteY2" fmla="*/ 425424 h 1031333"/>
              <a:gd name="connsiteX3" fmla="*/ 2070100 w 3141644"/>
              <a:gd name="connsiteY3" fmla="*/ 1016000 h 1031333"/>
              <a:gd name="connsiteX0" fmla="*/ 0 w 3141644"/>
              <a:gd name="connsiteY0" fmla="*/ 0 h 1031333"/>
              <a:gd name="connsiteX1" fmla="*/ 2474874 w 3141644"/>
              <a:gd name="connsiteY1" fmla="*/ 50800 h 1031333"/>
              <a:gd name="connsiteX2" fmla="*/ 3039994 w 3141644"/>
              <a:gd name="connsiteY2" fmla="*/ 425424 h 1031333"/>
              <a:gd name="connsiteX3" fmla="*/ 2070100 w 3141644"/>
              <a:gd name="connsiteY3" fmla="*/ 1016000 h 1031333"/>
              <a:gd name="connsiteX0" fmla="*/ 0 w 3141644"/>
              <a:gd name="connsiteY0" fmla="*/ 0 h 1031333"/>
              <a:gd name="connsiteX1" fmla="*/ 2474874 w 3141644"/>
              <a:gd name="connsiteY1" fmla="*/ 50800 h 1031333"/>
              <a:gd name="connsiteX2" fmla="*/ 3039994 w 3141644"/>
              <a:gd name="connsiteY2" fmla="*/ 425424 h 1031333"/>
              <a:gd name="connsiteX3" fmla="*/ 2070100 w 3141644"/>
              <a:gd name="connsiteY3" fmla="*/ 1016000 h 1031333"/>
              <a:gd name="connsiteX0" fmla="*/ 0 w 3141644"/>
              <a:gd name="connsiteY0" fmla="*/ 0 h 1031333"/>
              <a:gd name="connsiteX1" fmla="*/ 2474874 w 3141644"/>
              <a:gd name="connsiteY1" fmla="*/ 50800 h 1031333"/>
              <a:gd name="connsiteX2" fmla="*/ 3039994 w 3141644"/>
              <a:gd name="connsiteY2" fmla="*/ 425424 h 1031333"/>
              <a:gd name="connsiteX3" fmla="*/ 2070100 w 3141644"/>
              <a:gd name="connsiteY3" fmla="*/ 1016000 h 1031333"/>
              <a:gd name="connsiteX0" fmla="*/ 0 w 3108286"/>
              <a:gd name="connsiteY0" fmla="*/ 0 h 1016000"/>
              <a:gd name="connsiteX1" fmla="*/ 2474874 w 3108286"/>
              <a:gd name="connsiteY1" fmla="*/ 50800 h 1016000"/>
              <a:gd name="connsiteX2" fmla="*/ 3039994 w 3108286"/>
              <a:gd name="connsiteY2" fmla="*/ 425424 h 1016000"/>
              <a:gd name="connsiteX3" fmla="*/ 2070100 w 3108286"/>
              <a:gd name="connsiteY3" fmla="*/ 1016000 h 1016000"/>
              <a:gd name="connsiteX0" fmla="*/ 0 w 3265428"/>
              <a:gd name="connsiteY0" fmla="*/ 0 h 1016000"/>
              <a:gd name="connsiteX1" fmla="*/ 2474874 w 3265428"/>
              <a:gd name="connsiteY1" fmla="*/ 50800 h 1016000"/>
              <a:gd name="connsiteX2" fmla="*/ 3039994 w 3265428"/>
              <a:gd name="connsiteY2" fmla="*/ 425424 h 1016000"/>
              <a:gd name="connsiteX3" fmla="*/ 2070100 w 3265428"/>
              <a:gd name="connsiteY3" fmla="*/ 1016000 h 1016000"/>
              <a:gd name="connsiteX0" fmla="*/ 0 w 3089194"/>
              <a:gd name="connsiteY0" fmla="*/ 0 h 1016000"/>
              <a:gd name="connsiteX1" fmla="*/ 2474874 w 3089194"/>
              <a:gd name="connsiteY1" fmla="*/ 50800 h 1016000"/>
              <a:gd name="connsiteX2" fmla="*/ 3039994 w 3089194"/>
              <a:gd name="connsiteY2" fmla="*/ 425424 h 1016000"/>
              <a:gd name="connsiteX3" fmla="*/ 2070100 w 3089194"/>
              <a:gd name="connsiteY3" fmla="*/ 1016000 h 1016000"/>
              <a:gd name="connsiteX0" fmla="*/ 0 w 3231087"/>
              <a:gd name="connsiteY0" fmla="*/ 138637 h 1154637"/>
              <a:gd name="connsiteX1" fmla="*/ 2474874 w 3231087"/>
              <a:gd name="connsiteY1" fmla="*/ 189437 h 1154637"/>
              <a:gd name="connsiteX2" fmla="*/ 3136900 w 3231087"/>
              <a:gd name="connsiteY2" fmla="*/ 62437 h 1154637"/>
              <a:gd name="connsiteX3" fmla="*/ 3039994 w 3231087"/>
              <a:gd name="connsiteY3" fmla="*/ 564061 h 1154637"/>
              <a:gd name="connsiteX4" fmla="*/ 2070100 w 3231087"/>
              <a:gd name="connsiteY4" fmla="*/ 1154637 h 1154637"/>
              <a:gd name="connsiteX0" fmla="*/ 0 w 3107456"/>
              <a:gd name="connsiteY0" fmla="*/ 0 h 1016000"/>
              <a:gd name="connsiteX1" fmla="*/ 2474874 w 3107456"/>
              <a:gd name="connsiteY1" fmla="*/ 50800 h 1016000"/>
              <a:gd name="connsiteX2" fmla="*/ 3039994 w 3107456"/>
              <a:gd name="connsiteY2" fmla="*/ 425424 h 1016000"/>
              <a:gd name="connsiteX3" fmla="*/ 2070100 w 3107456"/>
              <a:gd name="connsiteY3" fmla="*/ 1016000 h 1016000"/>
              <a:gd name="connsiteX0" fmla="*/ 0 w 3107456"/>
              <a:gd name="connsiteY0" fmla="*/ 0 h 1016000"/>
              <a:gd name="connsiteX1" fmla="*/ 2474874 w 3107456"/>
              <a:gd name="connsiteY1" fmla="*/ 50800 h 1016000"/>
              <a:gd name="connsiteX2" fmla="*/ 3039994 w 3107456"/>
              <a:gd name="connsiteY2" fmla="*/ 425424 h 1016000"/>
              <a:gd name="connsiteX3" fmla="*/ 2070100 w 3107456"/>
              <a:gd name="connsiteY3" fmla="*/ 1016000 h 1016000"/>
              <a:gd name="connsiteX0" fmla="*/ 0 w 3810501"/>
              <a:gd name="connsiteY0" fmla="*/ 297413 h 1313413"/>
              <a:gd name="connsiteX1" fmla="*/ 2474874 w 3810501"/>
              <a:gd name="connsiteY1" fmla="*/ 348213 h 1313413"/>
              <a:gd name="connsiteX2" fmla="*/ 3716314 w 3810501"/>
              <a:gd name="connsiteY2" fmla="*/ 62437 h 1313413"/>
              <a:gd name="connsiteX3" fmla="*/ 3039994 w 3810501"/>
              <a:gd name="connsiteY3" fmla="*/ 722837 h 1313413"/>
              <a:gd name="connsiteX4" fmla="*/ 2070100 w 3810501"/>
              <a:gd name="connsiteY4" fmla="*/ 1313413 h 1313413"/>
              <a:gd name="connsiteX0" fmla="*/ 0 w 3107456"/>
              <a:gd name="connsiteY0" fmla="*/ 0 h 1016000"/>
              <a:gd name="connsiteX1" fmla="*/ 2474874 w 3107456"/>
              <a:gd name="connsiteY1" fmla="*/ 50800 h 1016000"/>
              <a:gd name="connsiteX2" fmla="*/ 3039994 w 3107456"/>
              <a:gd name="connsiteY2" fmla="*/ 425424 h 1016000"/>
              <a:gd name="connsiteX3" fmla="*/ 2070100 w 3107456"/>
              <a:gd name="connsiteY3" fmla="*/ 1016000 h 1016000"/>
              <a:gd name="connsiteX0" fmla="*/ 0 w 3499349"/>
              <a:gd name="connsiteY0" fmla="*/ 440289 h 1456289"/>
              <a:gd name="connsiteX1" fmla="*/ 2474874 w 3499349"/>
              <a:gd name="connsiteY1" fmla="*/ 491089 h 1456289"/>
              <a:gd name="connsiteX2" fmla="*/ 3405162 w 3499349"/>
              <a:gd name="connsiteY2" fmla="*/ 62437 h 1456289"/>
              <a:gd name="connsiteX3" fmla="*/ 3039994 w 3499349"/>
              <a:gd name="connsiteY3" fmla="*/ 865713 h 1456289"/>
              <a:gd name="connsiteX4" fmla="*/ 2070100 w 3499349"/>
              <a:gd name="connsiteY4" fmla="*/ 1456289 h 1456289"/>
              <a:gd name="connsiteX0" fmla="*/ 0 w 3107456"/>
              <a:gd name="connsiteY0" fmla="*/ 0 h 1016000"/>
              <a:gd name="connsiteX1" fmla="*/ 2474874 w 3107456"/>
              <a:gd name="connsiteY1" fmla="*/ 50800 h 1016000"/>
              <a:gd name="connsiteX2" fmla="*/ 3039994 w 3107456"/>
              <a:gd name="connsiteY2" fmla="*/ 425424 h 1016000"/>
              <a:gd name="connsiteX3" fmla="*/ 2070100 w 3107456"/>
              <a:gd name="connsiteY3" fmla="*/ 1016000 h 1016000"/>
              <a:gd name="connsiteX0" fmla="*/ 0 w 3369173"/>
              <a:gd name="connsiteY0" fmla="*/ 356151 h 1372151"/>
              <a:gd name="connsiteX1" fmla="*/ 2474874 w 3369173"/>
              <a:gd name="connsiteY1" fmla="*/ 406951 h 1372151"/>
              <a:gd name="connsiteX2" fmla="*/ 3274986 w 3369173"/>
              <a:gd name="connsiteY2" fmla="*/ 62437 h 1372151"/>
              <a:gd name="connsiteX3" fmla="*/ 3039994 w 3369173"/>
              <a:gd name="connsiteY3" fmla="*/ 781575 h 1372151"/>
              <a:gd name="connsiteX4" fmla="*/ 2070100 w 3369173"/>
              <a:gd name="connsiteY4" fmla="*/ 1372151 h 1372151"/>
              <a:gd name="connsiteX0" fmla="*/ 0 w 3107456"/>
              <a:gd name="connsiteY0" fmla="*/ 0 h 1016000"/>
              <a:gd name="connsiteX1" fmla="*/ 2474874 w 3107456"/>
              <a:gd name="connsiteY1" fmla="*/ 50800 h 1016000"/>
              <a:gd name="connsiteX2" fmla="*/ 3039994 w 3107456"/>
              <a:gd name="connsiteY2" fmla="*/ 425424 h 1016000"/>
              <a:gd name="connsiteX3" fmla="*/ 2070100 w 3107456"/>
              <a:gd name="connsiteY3" fmla="*/ 1016000 h 1016000"/>
              <a:gd name="connsiteX0" fmla="*/ 0 w 3107456"/>
              <a:gd name="connsiteY0" fmla="*/ 0 h 1016000"/>
              <a:gd name="connsiteX1" fmla="*/ 1454128 w 3107456"/>
              <a:gd name="connsiteY1" fmla="*/ 357166 h 1016000"/>
              <a:gd name="connsiteX2" fmla="*/ 2474874 w 3107456"/>
              <a:gd name="connsiteY2" fmla="*/ 50800 h 1016000"/>
              <a:gd name="connsiteX3" fmla="*/ 3039994 w 3107456"/>
              <a:gd name="connsiteY3" fmla="*/ 425424 h 1016000"/>
              <a:gd name="connsiteX4" fmla="*/ 2070100 w 3107456"/>
              <a:gd name="connsiteY4" fmla="*/ 1016000 h 1016000"/>
              <a:gd name="connsiteX0" fmla="*/ 0 w 3107456"/>
              <a:gd name="connsiteY0" fmla="*/ 0 h 1016000"/>
              <a:gd name="connsiteX1" fmla="*/ 2474874 w 3107456"/>
              <a:gd name="connsiteY1" fmla="*/ 50800 h 1016000"/>
              <a:gd name="connsiteX2" fmla="*/ 3039994 w 3107456"/>
              <a:gd name="connsiteY2" fmla="*/ 425424 h 1016000"/>
              <a:gd name="connsiteX3" fmla="*/ 2070100 w 3107456"/>
              <a:gd name="connsiteY3" fmla="*/ 1016000 h 1016000"/>
              <a:gd name="connsiteX0" fmla="*/ 0 w 3107727"/>
              <a:gd name="connsiteY0" fmla="*/ 0 h 1016000"/>
              <a:gd name="connsiteX1" fmla="*/ 2474874 w 3107727"/>
              <a:gd name="connsiteY1" fmla="*/ 50800 h 1016000"/>
              <a:gd name="connsiteX2" fmla="*/ 2476500 w 3107727"/>
              <a:gd name="connsiteY2" fmla="*/ 550842 h 1016000"/>
              <a:gd name="connsiteX3" fmla="*/ 3039994 w 3107727"/>
              <a:gd name="connsiteY3" fmla="*/ 425424 h 1016000"/>
              <a:gd name="connsiteX4" fmla="*/ 2070100 w 3107727"/>
              <a:gd name="connsiteY4" fmla="*/ 1016000 h 1016000"/>
              <a:gd name="connsiteX0" fmla="*/ 0 w 3107456"/>
              <a:gd name="connsiteY0" fmla="*/ 0 h 1016000"/>
              <a:gd name="connsiteX1" fmla="*/ 2474874 w 3107456"/>
              <a:gd name="connsiteY1" fmla="*/ 50800 h 1016000"/>
              <a:gd name="connsiteX2" fmla="*/ 3039994 w 3107456"/>
              <a:gd name="connsiteY2" fmla="*/ 425424 h 1016000"/>
              <a:gd name="connsiteX3" fmla="*/ 2070100 w 3107456"/>
              <a:gd name="connsiteY3" fmla="*/ 1016000 h 1016000"/>
              <a:gd name="connsiteX0" fmla="*/ 0 w 3107456"/>
              <a:gd name="connsiteY0" fmla="*/ 0 h 1016000"/>
              <a:gd name="connsiteX1" fmla="*/ 2474874 w 3107456"/>
              <a:gd name="connsiteY1" fmla="*/ 50800 h 1016000"/>
              <a:gd name="connsiteX2" fmla="*/ 3039994 w 3107456"/>
              <a:gd name="connsiteY2" fmla="*/ 425424 h 1016000"/>
              <a:gd name="connsiteX3" fmla="*/ 2070100 w 3107456"/>
              <a:gd name="connsiteY3" fmla="*/ 1016000 h 1016000"/>
              <a:gd name="connsiteX0" fmla="*/ 0 w 3089194"/>
              <a:gd name="connsiteY0" fmla="*/ 0 h 1016000"/>
              <a:gd name="connsiteX1" fmla="*/ 2474874 w 3089194"/>
              <a:gd name="connsiteY1" fmla="*/ 50800 h 1016000"/>
              <a:gd name="connsiteX2" fmla="*/ 3039994 w 3089194"/>
              <a:gd name="connsiteY2" fmla="*/ 425424 h 1016000"/>
              <a:gd name="connsiteX3" fmla="*/ 2070100 w 3089194"/>
              <a:gd name="connsiteY3" fmla="*/ 1016000 h 1016000"/>
              <a:gd name="connsiteX0" fmla="*/ 0 w 3089194"/>
              <a:gd name="connsiteY0" fmla="*/ 0 h 1016000"/>
              <a:gd name="connsiteX1" fmla="*/ 2474874 w 3089194"/>
              <a:gd name="connsiteY1" fmla="*/ 50800 h 1016000"/>
              <a:gd name="connsiteX2" fmla="*/ 3039994 w 3089194"/>
              <a:gd name="connsiteY2" fmla="*/ 425424 h 1016000"/>
              <a:gd name="connsiteX3" fmla="*/ 2070100 w 3089194"/>
              <a:gd name="connsiteY3" fmla="*/ 1016000 h 1016000"/>
              <a:gd name="connsiteX0" fmla="*/ 0 w 3196949"/>
              <a:gd name="connsiteY0" fmla="*/ 0 h 1185847"/>
              <a:gd name="connsiteX1" fmla="*/ 2474874 w 3196949"/>
              <a:gd name="connsiteY1" fmla="*/ 50800 h 1185847"/>
              <a:gd name="connsiteX2" fmla="*/ 3039994 w 3196949"/>
              <a:gd name="connsiteY2" fmla="*/ 425424 h 1185847"/>
              <a:gd name="connsiteX3" fmla="*/ 3035300 w 3196949"/>
              <a:gd name="connsiteY3" fmla="*/ 1087418 h 1185847"/>
              <a:gd name="connsiteX4" fmla="*/ 2070100 w 3196949"/>
              <a:gd name="connsiteY4" fmla="*/ 1016000 h 1185847"/>
              <a:gd name="connsiteX0" fmla="*/ 0 w 3039994"/>
              <a:gd name="connsiteY0" fmla="*/ 0 h 1016000"/>
              <a:gd name="connsiteX1" fmla="*/ 2474874 w 3039994"/>
              <a:gd name="connsiteY1" fmla="*/ 50800 h 1016000"/>
              <a:gd name="connsiteX2" fmla="*/ 3039994 w 3039994"/>
              <a:gd name="connsiteY2" fmla="*/ 425424 h 1016000"/>
              <a:gd name="connsiteX3" fmla="*/ 2070100 w 3039994"/>
              <a:gd name="connsiteY3" fmla="*/ 1016000 h 1016000"/>
              <a:gd name="connsiteX0" fmla="*/ 0 w 3196949"/>
              <a:gd name="connsiteY0" fmla="*/ 0 h 1016000"/>
              <a:gd name="connsiteX1" fmla="*/ 2474874 w 3196949"/>
              <a:gd name="connsiteY1" fmla="*/ 50800 h 1016000"/>
              <a:gd name="connsiteX2" fmla="*/ 3039994 w 3196949"/>
              <a:gd name="connsiteY2" fmla="*/ 425424 h 1016000"/>
              <a:gd name="connsiteX3" fmla="*/ 3035300 w 3196949"/>
              <a:gd name="connsiteY3" fmla="*/ 860404 h 1016000"/>
              <a:gd name="connsiteX4" fmla="*/ 2070100 w 3196949"/>
              <a:gd name="connsiteY4" fmla="*/ 1016000 h 1016000"/>
              <a:gd name="connsiteX0" fmla="*/ 0 w 3039994"/>
              <a:gd name="connsiteY0" fmla="*/ 0 h 1016000"/>
              <a:gd name="connsiteX1" fmla="*/ 2474874 w 3039994"/>
              <a:gd name="connsiteY1" fmla="*/ 50800 h 1016000"/>
              <a:gd name="connsiteX2" fmla="*/ 3039994 w 3039994"/>
              <a:gd name="connsiteY2" fmla="*/ 425424 h 1016000"/>
              <a:gd name="connsiteX3" fmla="*/ 2070100 w 3039994"/>
              <a:gd name="connsiteY3" fmla="*/ 1016000 h 1016000"/>
              <a:gd name="connsiteX0" fmla="*/ 0 w 3171549"/>
              <a:gd name="connsiteY0" fmla="*/ 0 h 1089009"/>
              <a:gd name="connsiteX1" fmla="*/ 2474874 w 3171549"/>
              <a:gd name="connsiteY1" fmla="*/ 50800 h 1089009"/>
              <a:gd name="connsiteX2" fmla="*/ 3039994 w 3171549"/>
              <a:gd name="connsiteY2" fmla="*/ 425424 h 1089009"/>
              <a:gd name="connsiteX3" fmla="*/ 3009900 w 3171549"/>
              <a:gd name="connsiteY3" fmla="*/ 990580 h 1089009"/>
              <a:gd name="connsiteX4" fmla="*/ 2070100 w 3171549"/>
              <a:gd name="connsiteY4" fmla="*/ 1016000 h 1089009"/>
              <a:gd name="connsiteX0" fmla="*/ 0 w 3039994"/>
              <a:gd name="connsiteY0" fmla="*/ 0 h 1016000"/>
              <a:gd name="connsiteX1" fmla="*/ 2474874 w 3039994"/>
              <a:gd name="connsiteY1" fmla="*/ 50800 h 1016000"/>
              <a:gd name="connsiteX2" fmla="*/ 3039994 w 3039994"/>
              <a:gd name="connsiteY2" fmla="*/ 425424 h 1016000"/>
              <a:gd name="connsiteX3" fmla="*/ 2070100 w 3039994"/>
              <a:gd name="connsiteY3" fmla="*/ 1016000 h 1016000"/>
              <a:gd name="connsiteX0" fmla="*/ 0 w 3039994"/>
              <a:gd name="connsiteY0" fmla="*/ 0 h 1016000"/>
              <a:gd name="connsiteX1" fmla="*/ 2474874 w 3039994"/>
              <a:gd name="connsiteY1" fmla="*/ 50800 h 1016000"/>
              <a:gd name="connsiteX2" fmla="*/ 3039994 w 3039994"/>
              <a:gd name="connsiteY2" fmla="*/ 425424 h 1016000"/>
              <a:gd name="connsiteX3" fmla="*/ 2070100 w 3039994"/>
              <a:gd name="connsiteY3" fmla="*/ 1016000 h 1016000"/>
              <a:gd name="connsiteX0" fmla="*/ 0 w 3089988"/>
              <a:gd name="connsiteY0" fmla="*/ 0 h 1243511"/>
              <a:gd name="connsiteX1" fmla="*/ 2474874 w 3089988"/>
              <a:gd name="connsiteY1" fmla="*/ 50800 h 1243511"/>
              <a:gd name="connsiteX2" fmla="*/ 3039994 w 3089988"/>
              <a:gd name="connsiteY2" fmla="*/ 425424 h 1243511"/>
              <a:gd name="connsiteX3" fmla="*/ 2070100 w 3089988"/>
              <a:gd name="connsiteY3" fmla="*/ 1016000 h 1243511"/>
              <a:gd name="connsiteX0" fmla="*/ 0 w 3499349"/>
              <a:gd name="connsiteY0" fmla="*/ 595865 h 1839376"/>
              <a:gd name="connsiteX1" fmla="*/ 2474874 w 3499349"/>
              <a:gd name="connsiteY1" fmla="*/ 646665 h 1839376"/>
              <a:gd name="connsiteX2" fmla="*/ 3405162 w 3499349"/>
              <a:gd name="connsiteY2" fmla="*/ 62437 h 1839376"/>
              <a:gd name="connsiteX3" fmla="*/ 3039994 w 3499349"/>
              <a:gd name="connsiteY3" fmla="*/ 1021289 h 1839376"/>
              <a:gd name="connsiteX4" fmla="*/ 2070100 w 3499349"/>
              <a:gd name="connsiteY4" fmla="*/ 1611865 h 1839376"/>
              <a:gd name="connsiteX0" fmla="*/ 0 w 3107456"/>
              <a:gd name="connsiteY0" fmla="*/ 0 h 1243511"/>
              <a:gd name="connsiteX1" fmla="*/ 2474874 w 3107456"/>
              <a:gd name="connsiteY1" fmla="*/ 50800 h 1243511"/>
              <a:gd name="connsiteX2" fmla="*/ 3039994 w 3107456"/>
              <a:gd name="connsiteY2" fmla="*/ 425424 h 1243511"/>
              <a:gd name="connsiteX3" fmla="*/ 2070100 w 3107456"/>
              <a:gd name="connsiteY3" fmla="*/ 1016000 h 1243511"/>
              <a:gd name="connsiteX0" fmla="*/ 0 w 3107456"/>
              <a:gd name="connsiteY0" fmla="*/ 877918 h 2121429"/>
              <a:gd name="connsiteX1" fmla="*/ 2474874 w 3107456"/>
              <a:gd name="connsiteY1" fmla="*/ 0 h 2121429"/>
              <a:gd name="connsiteX2" fmla="*/ 3039994 w 3107456"/>
              <a:gd name="connsiteY2" fmla="*/ 1303342 h 2121429"/>
              <a:gd name="connsiteX3" fmla="*/ 2070100 w 3107456"/>
              <a:gd name="connsiteY3" fmla="*/ 1893918 h 2121429"/>
              <a:gd name="connsiteX0" fmla="*/ 0 w 3114077"/>
              <a:gd name="connsiteY0" fmla="*/ 1021851 h 2265362"/>
              <a:gd name="connsiteX1" fmla="*/ 2474874 w 3114077"/>
              <a:gd name="connsiteY1" fmla="*/ 143933 h 2265362"/>
              <a:gd name="connsiteX2" fmla="*/ 2514600 w 3114077"/>
              <a:gd name="connsiteY2" fmla="*/ 1015483 h 2265362"/>
              <a:gd name="connsiteX3" fmla="*/ 3039994 w 3114077"/>
              <a:gd name="connsiteY3" fmla="*/ 1447275 h 2265362"/>
              <a:gd name="connsiteX4" fmla="*/ 2070100 w 3114077"/>
              <a:gd name="connsiteY4" fmla="*/ 2037851 h 2265362"/>
              <a:gd name="connsiteX0" fmla="*/ 0 w 3107456"/>
              <a:gd name="connsiteY0" fmla="*/ 877918 h 2121429"/>
              <a:gd name="connsiteX1" fmla="*/ 2474874 w 3107456"/>
              <a:gd name="connsiteY1" fmla="*/ 0 h 2121429"/>
              <a:gd name="connsiteX2" fmla="*/ 3039994 w 3107456"/>
              <a:gd name="connsiteY2" fmla="*/ 1303342 h 2121429"/>
              <a:gd name="connsiteX3" fmla="*/ 2070100 w 3107456"/>
              <a:gd name="connsiteY3" fmla="*/ 1893918 h 2121429"/>
              <a:gd name="connsiteX0" fmla="*/ 0 w 3107456"/>
              <a:gd name="connsiteY0" fmla="*/ 20686 h 1264197"/>
              <a:gd name="connsiteX1" fmla="*/ 2474874 w 3107456"/>
              <a:gd name="connsiteY1" fmla="*/ 0 h 1264197"/>
              <a:gd name="connsiteX2" fmla="*/ 3039994 w 3107456"/>
              <a:gd name="connsiteY2" fmla="*/ 446110 h 1264197"/>
              <a:gd name="connsiteX3" fmla="*/ 2070100 w 3107456"/>
              <a:gd name="connsiteY3" fmla="*/ 1036686 h 1264197"/>
              <a:gd name="connsiteX0" fmla="*/ 0 w 3107456"/>
              <a:gd name="connsiteY0" fmla="*/ 29158 h 1272669"/>
              <a:gd name="connsiteX1" fmla="*/ 2474874 w 3107456"/>
              <a:gd name="connsiteY1" fmla="*/ 8472 h 1272669"/>
              <a:gd name="connsiteX2" fmla="*/ 3039994 w 3107456"/>
              <a:gd name="connsiteY2" fmla="*/ 454582 h 1272669"/>
              <a:gd name="connsiteX3" fmla="*/ 2070100 w 3107456"/>
              <a:gd name="connsiteY3" fmla="*/ 1045158 h 1272669"/>
              <a:gd name="connsiteX0" fmla="*/ 0 w 4464746"/>
              <a:gd name="connsiteY0" fmla="*/ 33129 h 1133740"/>
              <a:gd name="connsiteX1" fmla="*/ 2474874 w 4464746"/>
              <a:gd name="connsiteY1" fmla="*/ 12443 h 1133740"/>
              <a:gd name="connsiteX2" fmla="*/ 4397284 w 4464746"/>
              <a:gd name="connsiteY2" fmla="*/ 315653 h 1133740"/>
              <a:gd name="connsiteX3" fmla="*/ 2070100 w 4464746"/>
              <a:gd name="connsiteY3" fmla="*/ 1049129 h 1133740"/>
              <a:gd name="connsiteX0" fmla="*/ 0 w 2964516"/>
              <a:gd name="connsiteY0" fmla="*/ 29158 h 1415497"/>
              <a:gd name="connsiteX1" fmla="*/ 2474874 w 2964516"/>
              <a:gd name="connsiteY1" fmla="*/ 8472 h 1415497"/>
              <a:gd name="connsiteX2" fmla="*/ 2897054 w 2964516"/>
              <a:gd name="connsiteY2" fmla="*/ 597410 h 1415497"/>
              <a:gd name="connsiteX3" fmla="*/ 2070100 w 2964516"/>
              <a:gd name="connsiteY3" fmla="*/ 1045158 h 1415497"/>
              <a:gd name="connsiteX0" fmla="*/ 0 w 2964516"/>
              <a:gd name="connsiteY0" fmla="*/ 29158 h 1415497"/>
              <a:gd name="connsiteX1" fmla="*/ 2189090 w 2964516"/>
              <a:gd name="connsiteY1" fmla="*/ 8472 h 1415497"/>
              <a:gd name="connsiteX2" fmla="*/ 2897054 w 2964516"/>
              <a:gd name="connsiteY2" fmla="*/ 597410 h 1415497"/>
              <a:gd name="connsiteX3" fmla="*/ 2070100 w 2964516"/>
              <a:gd name="connsiteY3" fmla="*/ 1045158 h 1415497"/>
              <a:gd name="connsiteX0" fmla="*/ 0 w 2947048"/>
              <a:gd name="connsiteY0" fmla="*/ 29158 h 1415497"/>
              <a:gd name="connsiteX1" fmla="*/ 2189090 w 2947048"/>
              <a:gd name="connsiteY1" fmla="*/ 8472 h 1415497"/>
              <a:gd name="connsiteX2" fmla="*/ 2897054 w 2947048"/>
              <a:gd name="connsiteY2" fmla="*/ 597410 h 1415497"/>
              <a:gd name="connsiteX3" fmla="*/ 2070100 w 2947048"/>
              <a:gd name="connsiteY3" fmla="*/ 1045158 h 1415497"/>
              <a:gd name="connsiteX0" fmla="*/ 0 w 2929572"/>
              <a:gd name="connsiteY0" fmla="*/ 29158 h 1223399"/>
              <a:gd name="connsiteX1" fmla="*/ 2189090 w 2929572"/>
              <a:gd name="connsiteY1" fmla="*/ 8472 h 1223399"/>
              <a:gd name="connsiteX2" fmla="*/ 2897054 w 2929572"/>
              <a:gd name="connsiteY2" fmla="*/ 597410 h 1223399"/>
              <a:gd name="connsiteX3" fmla="*/ 2070100 w 2929572"/>
              <a:gd name="connsiteY3" fmla="*/ 1045158 h 1223399"/>
              <a:gd name="connsiteX0" fmla="*/ 0 w 2899404"/>
              <a:gd name="connsiteY0" fmla="*/ 29158 h 1223399"/>
              <a:gd name="connsiteX1" fmla="*/ 2189090 w 2899404"/>
              <a:gd name="connsiteY1" fmla="*/ 8472 h 1223399"/>
              <a:gd name="connsiteX2" fmla="*/ 2897054 w 2899404"/>
              <a:gd name="connsiteY2" fmla="*/ 597410 h 1223399"/>
              <a:gd name="connsiteX3" fmla="*/ 2070100 w 2899404"/>
              <a:gd name="connsiteY3" fmla="*/ 1045158 h 1223399"/>
              <a:gd name="connsiteX0" fmla="*/ 0 w 2956522"/>
              <a:gd name="connsiteY0" fmla="*/ 29158 h 1223399"/>
              <a:gd name="connsiteX1" fmla="*/ 2189090 w 2956522"/>
              <a:gd name="connsiteY1" fmla="*/ 8472 h 1223399"/>
              <a:gd name="connsiteX2" fmla="*/ 2897054 w 2956522"/>
              <a:gd name="connsiteY2" fmla="*/ 597410 h 1223399"/>
              <a:gd name="connsiteX3" fmla="*/ 2070100 w 2956522"/>
              <a:gd name="connsiteY3" fmla="*/ 1045158 h 1223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6522" h="1223399">
                <a:moveTo>
                  <a:pt x="0" y="29158"/>
                </a:moveTo>
                <a:lnTo>
                  <a:pt x="2189090" y="8472"/>
                </a:lnTo>
                <a:cubicBezTo>
                  <a:pt x="2551274" y="0"/>
                  <a:pt x="2956522" y="53153"/>
                  <a:pt x="2897054" y="597410"/>
                </a:cubicBezTo>
                <a:cubicBezTo>
                  <a:pt x="2899404" y="1223399"/>
                  <a:pt x="2272161" y="922121"/>
                  <a:pt x="2070100" y="1045158"/>
                </a:cubicBezTo>
              </a:path>
            </a:pathLst>
          </a:custGeom>
          <a:ln w="76200">
            <a:solidFill>
              <a:schemeClr val="accent6"/>
            </a:solidFill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5"/>
          <p:cNvSpPr/>
          <p:nvPr/>
        </p:nvSpPr>
        <p:spPr>
          <a:xfrm flipH="1">
            <a:off x="472582" y="4958165"/>
            <a:ext cx="512162" cy="517334"/>
          </a:xfrm>
          <a:custGeom>
            <a:avLst/>
            <a:gdLst>
              <a:gd name="connsiteX0" fmla="*/ 0 w 4017433"/>
              <a:gd name="connsiteY0" fmla="*/ 0 h 1661583"/>
              <a:gd name="connsiteX1" fmla="*/ 3403600 w 4017433"/>
              <a:gd name="connsiteY1" fmla="*/ 50800 h 1661583"/>
              <a:gd name="connsiteX2" fmla="*/ 3683000 w 4017433"/>
              <a:gd name="connsiteY2" fmla="*/ 711200 h 1661583"/>
              <a:gd name="connsiteX3" fmla="*/ 2070100 w 4017433"/>
              <a:gd name="connsiteY3" fmla="*/ 1016000 h 1661583"/>
              <a:gd name="connsiteX0" fmla="*/ 0 w 4017433"/>
              <a:gd name="connsiteY0" fmla="*/ 0 h 1031333"/>
              <a:gd name="connsiteX1" fmla="*/ 3403600 w 4017433"/>
              <a:gd name="connsiteY1" fmla="*/ 50800 h 1031333"/>
              <a:gd name="connsiteX2" fmla="*/ 3683000 w 4017433"/>
              <a:gd name="connsiteY2" fmla="*/ 711200 h 1031333"/>
              <a:gd name="connsiteX3" fmla="*/ 2070100 w 4017433"/>
              <a:gd name="connsiteY3" fmla="*/ 1016000 h 1031333"/>
              <a:gd name="connsiteX0" fmla="*/ 0 w 4017433"/>
              <a:gd name="connsiteY0" fmla="*/ 0 h 1031333"/>
              <a:gd name="connsiteX1" fmla="*/ 3403600 w 4017433"/>
              <a:gd name="connsiteY1" fmla="*/ 50800 h 1031333"/>
              <a:gd name="connsiteX2" fmla="*/ 3254340 w 4017433"/>
              <a:gd name="connsiteY2" fmla="*/ 711200 h 1031333"/>
              <a:gd name="connsiteX3" fmla="*/ 2070100 w 4017433"/>
              <a:gd name="connsiteY3" fmla="*/ 1016000 h 1031333"/>
              <a:gd name="connsiteX0" fmla="*/ 0 w 3321802"/>
              <a:gd name="connsiteY0" fmla="*/ 0 h 1031333"/>
              <a:gd name="connsiteX1" fmla="*/ 2474874 w 3321802"/>
              <a:gd name="connsiteY1" fmla="*/ 50800 h 1031333"/>
              <a:gd name="connsiteX2" fmla="*/ 3254340 w 3321802"/>
              <a:gd name="connsiteY2" fmla="*/ 711200 h 1031333"/>
              <a:gd name="connsiteX3" fmla="*/ 2070100 w 3321802"/>
              <a:gd name="connsiteY3" fmla="*/ 1016000 h 1031333"/>
              <a:gd name="connsiteX0" fmla="*/ 0 w 3141644"/>
              <a:gd name="connsiteY0" fmla="*/ 0 h 1031333"/>
              <a:gd name="connsiteX1" fmla="*/ 2474874 w 3141644"/>
              <a:gd name="connsiteY1" fmla="*/ 50800 h 1031333"/>
              <a:gd name="connsiteX2" fmla="*/ 3039994 w 3141644"/>
              <a:gd name="connsiteY2" fmla="*/ 425424 h 1031333"/>
              <a:gd name="connsiteX3" fmla="*/ 2070100 w 3141644"/>
              <a:gd name="connsiteY3" fmla="*/ 1016000 h 1031333"/>
              <a:gd name="connsiteX0" fmla="*/ 0 w 3141644"/>
              <a:gd name="connsiteY0" fmla="*/ 0 h 1031333"/>
              <a:gd name="connsiteX1" fmla="*/ 2474874 w 3141644"/>
              <a:gd name="connsiteY1" fmla="*/ 50800 h 1031333"/>
              <a:gd name="connsiteX2" fmla="*/ 3039994 w 3141644"/>
              <a:gd name="connsiteY2" fmla="*/ 425424 h 1031333"/>
              <a:gd name="connsiteX3" fmla="*/ 2070100 w 3141644"/>
              <a:gd name="connsiteY3" fmla="*/ 1016000 h 1031333"/>
              <a:gd name="connsiteX0" fmla="*/ 0 w 3141644"/>
              <a:gd name="connsiteY0" fmla="*/ 0 h 1031333"/>
              <a:gd name="connsiteX1" fmla="*/ 2474874 w 3141644"/>
              <a:gd name="connsiteY1" fmla="*/ 50800 h 1031333"/>
              <a:gd name="connsiteX2" fmla="*/ 3039994 w 3141644"/>
              <a:gd name="connsiteY2" fmla="*/ 425424 h 1031333"/>
              <a:gd name="connsiteX3" fmla="*/ 2070100 w 3141644"/>
              <a:gd name="connsiteY3" fmla="*/ 1016000 h 1031333"/>
              <a:gd name="connsiteX0" fmla="*/ 0 w 3141644"/>
              <a:gd name="connsiteY0" fmla="*/ 0 h 1031333"/>
              <a:gd name="connsiteX1" fmla="*/ 2474874 w 3141644"/>
              <a:gd name="connsiteY1" fmla="*/ 50800 h 1031333"/>
              <a:gd name="connsiteX2" fmla="*/ 3039994 w 3141644"/>
              <a:gd name="connsiteY2" fmla="*/ 425424 h 1031333"/>
              <a:gd name="connsiteX3" fmla="*/ 2070100 w 3141644"/>
              <a:gd name="connsiteY3" fmla="*/ 1016000 h 1031333"/>
              <a:gd name="connsiteX0" fmla="*/ 0 w 3141644"/>
              <a:gd name="connsiteY0" fmla="*/ 0 h 1031333"/>
              <a:gd name="connsiteX1" fmla="*/ 2474874 w 3141644"/>
              <a:gd name="connsiteY1" fmla="*/ 50800 h 1031333"/>
              <a:gd name="connsiteX2" fmla="*/ 3039994 w 3141644"/>
              <a:gd name="connsiteY2" fmla="*/ 425424 h 1031333"/>
              <a:gd name="connsiteX3" fmla="*/ 2070100 w 3141644"/>
              <a:gd name="connsiteY3" fmla="*/ 1016000 h 1031333"/>
              <a:gd name="connsiteX0" fmla="*/ 0 w 3141644"/>
              <a:gd name="connsiteY0" fmla="*/ 0 h 1031333"/>
              <a:gd name="connsiteX1" fmla="*/ 2474874 w 3141644"/>
              <a:gd name="connsiteY1" fmla="*/ 50800 h 1031333"/>
              <a:gd name="connsiteX2" fmla="*/ 3039994 w 3141644"/>
              <a:gd name="connsiteY2" fmla="*/ 425424 h 1031333"/>
              <a:gd name="connsiteX3" fmla="*/ 2070100 w 3141644"/>
              <a:gd name="connsiteY3" fmla="*/ 1016000 h 1031333"/>
              <a:gd name="connsiteX0" fmla="*/ 0 w 3108286"/>
              <a:gd name="connsiteY0" fmla="*/ 0 h 1016000"/>
              <a:gd name="connsiteX1" fmla="*/ 2474874 w 3108286"/>
              <a:gd name="connsiteY1" fmla="*/ 50800 h 1016000"/>
              <a:gd name="connsiteX2" fmla="*/ 3039994 w 3108286"/>
              <a:gd name="connsiteY2" fmla="*/ 425424 h 1016000"/>
              <a:gd name="connsiteX3" fmla="*/ 2070100 w 3108286"/>
              <a:gd name="connsiteY3" fmla="*/ 1016000 h 1016000"/>
              <a:gd name="connsiteX0" fmla="*/ 0 w 3265428"/>
              <a:gd name="connsiteY0" fmla="*/ 0 h 1016000"/>
              <a:gd name="connsiteX1" fmla="*/ 2474874 w 3265428"/>
              <a:gd name="connsiteY1" fmla="*/ 50800 h 1016000"/>
              <a:gd name="connsiteX2" fmla="*/ 3039994 w 3265428"/>
              <a:gd name="connsiteY2" fmla="*/ 425424 h 1016000"/>
              <a:gd name="connsiteX3" fmla="*/ 2070100 w 3265428"/>
              <a:gd name="connsiteY3" fmla="*/ 1016000 h 1016000"/>
              <a:gd name="connsiteX0" fmla="*/ 0 w 3089194"/>
              <a:gd name="connsiteY0" fmla="*/ 0 h 1016000"/>
              <a:gd name="connsiteX1" fmla="*/ 2474874 w 3089194"/>
              <a:gd name="connsiteY1" fmla="*/ 50800 h 1016000"/>
              <a:gd name="connsiteX2" fmla="*/ 3039994 w 3089194"/>
              <a:gd name="connsiteY2" fmla="*/ 425424 h 1016000"/>
              <a:gd name="connsiteX3" fmla="*/ 2070100 w 3089194"/>
              <a:gd name="connsiteY3" fmla="*/ 1016000 h 1016000"/>
              <a:gd name="connsiteX0" fmla="*/ 0 w 3231087"/>
              <a:gd name="connsiteY0" fmla="*/ 138637 h 1154637"/>
              <a:gd name="connsiteX1" fmla="*/ 2474874 w 3231087"/>
              <a:gd name="connsiteY1" fmla="*/ 189437 h 1154637"/>
              <a:gd name="connsiteX2" fmla="*/ 3136900 w 3231087"/>
              <a:gd name="connsiteY2" fmla="*/ 62437 h 1154637"/>
              <a:gd name="connsiteX3" fmla="*/ 3039994 w 3231087"/>
              <a:gd name="connsiteY3" fmla="*/ 564061 h 1154637"/>
              <a:gd name="connsiteX4" fmla="*/ 2070100 w 3231087"/>
              <a:gd name="connsiteY4" fmla="*/ 1154637 h 1154637"/>
              <a:gd name="connsiteX0" fmla="*/ 0 w 3107456"/>
              <a:gd name="connsiteY0" fmla="*/ 0 h 1016000"/>
              <a:gd name="connsiteX1" fmla="*/ 2474874 w 3107456"/>
              <a:gd name="connsiteY1" fmla="*/ 50800 h 1016000"/>
              <a:gd name="connsiteX2" fmla="*/ 3039994 w 3107456"/>
              <a:gd name="connsiteY2" fmla="*/ 425424 h 1016000"/>
              <a:gd name="connsiteX3" fmla="*/ 2070100 w 3107456"/>
              <a:gd name="connsiteY3" fmla="*/ 1016000 h 1016000"/>
              <a:gd name="connsiteX0" fmla="*/ 0 w 3107456"/>
              <a:gd name="connsiteY0" fmla="*/ 0 h 1016000"/>
              <a:gd name="connsiteX1" fmla="*/ 2474874 w 3107456"/>
              <a:gd name="connsiteY1" fmla="*/ 50800 h 1016000"/>
              <a:gd name="connsiteX2" fmla="*/ 3039994 w 3107456"/>
              <a:gd name="connsiteY2" fmla="*/ 425424 h 1016000"/>
              <a:gd name="connsiteX3" fmla="*/ 2070100 w 3107456"/>
              <a:gd name="connsiteY3" fmla="*/ 1016000 h 1016000"/>
              <a:gd name="connsiteX0" fmla="*/ 0 w 3810501"/>
              <a:gd name="connsiteY0" fmla="*/ 297413 h 1313413"/>
              <a:gd name="connsiteX1" fmla="*/ 2474874 w 3810501"/>
              <a:gd name="connsiteY1" fmla="*/ 348213 h 1313413"/>
              <a:gd name="connsiteX2" fmla="*/ 3716314 w 3810501"/>
              <a:gd name="connsiteY2" fmla="*/ 62437 h 1313413"/>
              <a:gd name="connsiteX3" fmla="*/ 3039994 w 3810501"/>
              <a:gd name="connsiteY3" fmla="*/ 722837 h 1313413"/>
              <a:gd name="connsiteX4" fmla="*/ 2070100 w 3810501"/>
              <a:gd name="connsiteY4" fmla="*/ 1313413 h 1313413"/>
              <a:gd name="connsiteX0" fmla="*/ 0 w 3107456"/>
              <a:gd name="connsiteY0" fmla="*/ 0 h 1016000"/>
              <a:gd name="connsiteX1" fmla="*/ 2474874 w 3107456"/>
              <a:gd name="connsiteY1" fmla="*/ 50800 h 1016000"/>
              <a:gd name="connsiteX2" fmla="*/ 3039994 w 3107456"/>
              <a:gd name="connsiteY2" fmla="*/ 425424 h 1016000"/>
              <a:gd name="connsiteX3" fmla="*/ 2070100 w 3107456"/>
              <a:gd name="connsiteY3" fmla="*/ 1016000 h 1016000"/>
              <a:gd name="connsiteX0" fmla="*/ 0 w 3499349"/>
              <a:gd name="connsiteY0" fmla="*/ 440289 h 1456289"/>
              <a:gd name="connsiteX1" fmla="*/ 2474874 w 3499349"/>
              <a:gd name="connsiteY1" fmla="*/ 491089 h 1456289"/>
              <a:gd name="connsiteX2" fmla="*/ 3405162 w 3499349"/>
              <a:gd name="connsiteY2" fmla="*/ 62437 h 1456289"/>
              <a:gd name="connsiteX3" fmla="*/ 3039994 w 3499349"/>
              <a:gd name="connsiteY3" fmla="*/ 865713 h 1456289"/>
              <a:gd name="connsiteX4" fmla="*/ 2070100 w 3499349"/>
              <a:gd name="connsiteY4" fmla="*/ 1456289 h 1456289"/>
              <a:gd name="connsiteX0" fmla="*/ 0 w 3107456"/>
              <a:gd name="connsiteY0" fmla="*/ 0 h 1016000"/>
              <a:gd name="connsiteX1" fmla="*/ 2474874 w 3107456"/>
              <a:gd name="connsiteY1" fmla="*/ 50800 h 1016000"/>
              <a:gd name="connsiteX2" fmla="*/ 3039994 w 3107456"/>
              <a:gd name="connsiteY2" fmla="*/ 425424 h 1016000"/>
              <a:gd name="connsiteX3" fmla="*/ 2070100 w 3107456"/>
              <a:gd name="connsiteY3" fmla="*/ 1016000 h 1016000"/>
              <a:gd name="connsiteX0" fmla="*/ 0 w 3369173"/>
              <a:gd name="connsiteY0" fmla="*/ 356151 h 1372151"/>
              <a:gd name="connsiteX1" fmla="*/ 2474874 w 3369173"/>
              <a:gd name="connsiteY1" fmla="*/ 406951 h 1372151"/>
              <a:gd name="connsiteX2" fmla="*/ 3274986 w 3369173"/>
              <a:gd name="connsiteY2" fmla="*/ 62437 h 1372151"/>
              <a:gd name="connsiteX3" fmla="*/ 3039994 w 3369173"/>
              <a:gd name="connsiteY3" fmla="*/ 781575 h 1372151"/>
              <a:gd name="connsiteX4" fmla="*/ 2070100 w 3369173"/>
              <a:gd name="connsiteY4" fmla="*/ 1372151 h 1372151"/>
              <a:gd name="connsiteX0" fmla="*/ 0 w 3107456"/>
              <a:gd name="connsiteY0" fmla="*/ 0 h 1016000"/>
              <a:gd name="connsiteX1" fmla="*/ 2474874 w 3107456"/>
              <a:gd name="connsiteY1" fmla="*/ 50800 h 1016000"/>
              <a:gd name="connsiteX2" fmla="*/ 3039994 w 3107456"/>
              <a:gd name="connsiteY2" fmla="*/ 425424 h 1016000"/>
              <a:gd name="connsiteX3" fmla="*/ 2070100 w 3107456"/>
              <a:gd name="connsiteY3" fmla="*/ 1016000 h 1016000"/>
              <a:gd name="connsiteX0" fmla="*/ 0 w 3107456"/>
              <a:gd name="connsiteY0" fmla="*/ 0 h 1016000"/>
              <a:gd name="connsiteX1" fmla="*/ 1454128 w 3107456"/>
              <a:gd name="connsiteY1" fmla="*/ 357166 h 1016000"/>
              <a:gd name="connsiteX2" fmla="*/ 2474874 w 3107456"/>
              <a:gd name="connsiteY2" fmla="*/ 50800 h 1016000"/>
              <a:gd name="connsiteX3" fmla="*/ 3039994 w 3107456"/>
              <a:gd name="connsiteY3" fmla="*/ 425424 h 1016000"/>
              <a:gd name="connsiteX4" fmla="*/ 2070100 w 3107456"/>
              <a:gd name="connsiteY4" fmla="*/ 1016000 h 1016000"/>
              <a:gd name="connsiteX0" fmla="*/ 0 w 3107456"/>
              <a:gd name="connsiteY0" fmla="*/ 0 h 1016000"/>
              <a:gd name="connsiteX1" fmla="*/ 2474874 w 3107456"/>
              <a:gd name="connsiteY1" fmla="*/ 50800 h 1016000"/>
              <a:gd name="connsiteX2" fmla="*/ 3039994 w 3107456"/>
              <a:gd name="connsiteY2" fmla="*/ 425424 h 1016000"/>
              <a:gd name="connsiteX3" fmla="*/ 2070100 w 3107456"/>
              <a:gd name="connsiteY3" fmla="*/ 1016000 h 1016000"/>
              <a:gd name="connsiteX0" fmla="*/ 0 w 3107727"/>
              <a:gd name="connsiteY0" fmla="*/ 0 h 1016000"/>
              <a:gd name="connsiteX1" fmla="*/ 2474874 w 3107727"/>
              <a:gd name="connsiteY1" fmla="*/ 50800 h 1016000"/>
              <a:gd name="connsiteX2" fmla="*/ 2476500 w 3107727"/>
              <a:gd name="connsiteY2" fmla="*/ 550842 h 1016000"/>
              <a:gd name="connsiteX3" fmla="*/ 3039994 w 3107727"/>
              <a:gd name="connsiteY3" fmla="*/ 425424 h 1016000"/>
              <a:gd name="connsiteX4" fmla="*/ 2070100 w 3107727"/>
              <a:gd name="connsiteY4" fmla="*/ 1016000 h 1016000"/>
              <a:gd name="connsiteX0" fmla="*/ 0 w 3107456"/>
              <a:gd name="connsiteY0" fmla="*/ 0 h 1016000"/>
              <a:gd name="connsiteX1" fmla="*/ 2474874 w 3107456"/>
              <a:gd name="connsiteY1" fmla="*/ 50800 h 1016000"/>
              <a:gd name="connsiteX2" fmla="*/ 3039994 w 3107456"/>
              <a:gd name="connsiteY2" fmla="*/ 425424 h 1016000"/>
              <a:gd name="connsiteX3" fmla="*/ 2070100 w 3107456"/>
              <a:gd name="connsiteY3" fmla="*/ 1016000 h 1016000"/>
              <a:gd name="connsiteX0" fmla="*/ 0 w 3107456"/>
              <a:gd name="connsiteY0" fmla="*/ 0 h 1016000"/>
              <a:gd name="connsiteX1" fmla="*/ 2474874 w 3107456"/>
              <a:gd name="connsiteY1" fmla="*/ 50800 h 1016000"/>
              <a:gd name="connsiteX2" fmla="*/ 3039994 w 3107456"/>
              <a:gd name="connsiteY2" fmla="*/ 425424 h 1016000"/>
              <a:gd name="connsiteX3" fmla="*/ 2070100 w 3107456"/>
              <a:gd name="connsiteY3" fmla="*/ 1016000 h 1016000"/>
              <a:gd name="connsiteX0" fmla="*/ 0 w 3089194"/>
              <a:gd name="connsiteY0" fmla="*/ 0 h 1016000"/>
              <a:gd name="connsiteX1" fmla="*/ 2474874 w 3089194"/>
              <a:gd name="connsiteY1" fmla="*/ 50800 h 1016000"/>
              <a:gd name="connsiteX2" fmla="*/ 3039994 w 3089194"/>
              <a:gd name="connsiteY2" fmla="*/ 425424 h 1016000"/>
              <a:gd name="connsiteX3" fmla="*/ 2070100 w 3089194"/>
              <a:gd name="connsiteY3" fmla="*/ 1016000 h 1016000"/>
              <a:gd name="connsiteX0" fmla="*/ 0 w 3089194"/>
              <a:gd name="connsiteY0" fmla="*/ 0 h 1016000"/>
              <a:gd name="connsiteX1" fmla="*/ 2474874 w 3089194"/>
              <a:gd name="connsiteY1" fmla="*/ 50800 h 1016000"/>
              <a:gd name="connsiteX2" fmla="*/ 3039994 w 3089194"/>
              <a:gd name="connsiteY2" fmla="*/ 425424 h 1016000"/>
              <a:gd name="connsiteX3" fmla="*/ 2070100 w 3089194"/>
              <a:gd name="connsiteY3" fmla="*/ 1016000 h 1016000"/>
              <a:gd name="connsiteX0" fmla="*/ 0 w 3196949"/>
              <a:gd name="connsiteY0" fmla="*/ 0 h 1185847"/>
              <a:gd name="connsiteX1" fmla="*/ 2474874 w 3196949"/>
              <a:gd name="connsiteY1" fmla="*/ 50800 h 1185847"/>
              <a:gd name="connsiteX2" fmla="*/ 3039994 w 3196949"/>
              <a:gd name="connsiteY2" fmla="*/ 425424 h 1185847"/>
              <a:gd name="connsiteX3" fmla="*/ 3035300 w 3196949"/>
              <a:gd name="connsiteY3" fmla="*/ 1087418 h 1185847"/>
              <a:gd name="connsiteX4" fmla="*/ 2070100 w 3196949"/>
              <a:gd name="connsiteY4" fmla="*/ 1016000 h 1185847"/>
              <a:gd name="connsiteX0" fmla="*/ 0 w 3039994"/>
              <a:gd name="connsiteY0" fmla="*/ 0 h 1016000"/>
              <a:gd name="connsiteX1" fmla="*/ 2474874 w 3039994"/>
              <a:gd name="connsiteY1" fmla="*/ 50800 h 1016000"/>
              <a:gd name="connsiteX2" fmla="*/ 3039994 w 3039994"/>
              <a:gd name="connsiteY2" fmla="*/ 425424 h 1016000"/>
              <a:gd name="connsiteX3" fmla="*/ 2070100 w 3039994"/>
              <a:gd name="connsiteY3" fmla="*/ 1016000 h 1016000"/>
              <a:gd name="connsiteX0" fmla="*/ 0 w 3196949"/>
              <a:gd name="connsiteY0" fmla="*/ 0 h 1016000"/>
              <a:gd name="connsiteX1" fmla="*/ 2474874 w 3196949"/>
              <a:gd name="connsiteY1" fmla="*/ 50800 h 1016000"/>
              <a:gd name="connsiteX2" fmla="*/ 3039994 w 3196949"/>
              <a:gd name="connsiteY2" fmla="*/ 425424 h 1016000"/>
              <a:gd name="connsiteX3" fmla="*/ 3035300 w 3196949"/>
              <a:gd name="connsiteY3" fmla="*/ 860404 h 1016000"/>
              <a:gd name="connsiteX4" fmla="*/ 2070100 w 3196949"/>
              <a:gd name="connsiteY4" fmla="*/ 1016000 h 1016000"/>
              <a:gd name="connsiteX0" fmla="*/ 0 w 3039994"/>
              <a:gd name="connsiteY0" fmla="*/ 0 h 1016000"/>
              <a:gd name="connsiteX1" fmla="*/ 2474874 w 3039994"/>
              <a:gd name="connsiteY1" fmla="*/ 50800 h 1016000"/>
              <a:gd name="connsiteX2" fmla="*/ 3039994 w 3039994"/>
              <a:gd name="connsiteY2" fmla="*/ 425424 h 1016000"/>
              <a:gd name="connsiteX3" fmla="*/ 2070100 w 3039994"/>
              <a:gd name="connsiteY3" fmla="*/ 1016000 h 1016000"/>
              <a:gd name="connsiteX0" fmla="*/ 0 w 3171549"/>
              <a:gd name="connsiteY0" fmla="*/ 0 h 1089009"/>
              <a:gd name="connsiteX1" fmla="*/ 2474874 w 3171549"/>
              <a:gd name="connsiteY1" fmla="*/ 50800 h 1089009"/>
              <a:gd name="connsiteX2" fmla="*/ 3039994 w 3171549"/>
              <a:gd name="connsiteY2" fmla="*/ 425424 h 1089009"/>
              <a:gd name="connsiteX3" fmla="*/ 3009900 w 3171549"/>
              <a:gd name="connsiteY3" fmla="*/ 990580 h 1089009"/>
              <a:gd name="connsiteX4" fmla="*/ 2070100 w 3171549"/>
              <a:gd name="connsiteY4" fmla="*/ 1016000 h 1089009"/>
              <a:gd name="connsiteX0" fmla="*/ 0 w 3039994"/>
              <a:gd name="connsiteY0" fmla="*/ 0 h 1016000"/>
              <a:gd name="connsiteX1" fmla="*/ 2474874 w 3039994"/>
              <a:gd name="connsiteY1" fmla="*/ 50800 h 1016000"/>
              <a:gd name="connsiteX2" fmla="*/ 3039994 w 3039994"/>
              <a:gd name="connsiteY2" fmla="*/ 425424 h 1016000"/>
              <a:gd name="connsiteX3" fmla="*/ 2070100 w 3039994"/>
              <a:gd name="connsiteY3" fmla="*/ 1016000 h 1016000"/>
              <a:gd name="connsiteX0" fmla="*/ 0 w 3039994"/>
              <a:gd name="connsiteY0" fmla="*/ 0 h 1016000"/>
              <a:gd name="connsiteX1" fmla="*/ 2474874 w 3039994"/>
              <a:gd name="connsiteY1" fmla="*/ 50800 h 1016000"/>
              <a:gd name="connsiteX2" fmla="*/ 3039994 w 3039994"/>
              <a:gd name="connsiteY2" fmla="*/ 425424 h 1016000"/>
              <a:gd name="connsiteX3" fmla="*/ 2070100 w 3039994"/>
              <a:gd name="connsiteY3" fmla="*/ 1016000 h 1016000"/>
              <a:gd name="connsiteX0" fmla="*/ 0 w 3089988"/>
              <a:gd name="connsiteY0" fmla="*/ 0 h 1243511"/>
              <a:gd name="connsiteX1" fmla="*/ 2474874 w 3089988"/>
              <a:gd name="connsiteY1" fmla="*/ 50800 h 1243511"/>
              <a:gd name="connsiteX2" fmla="*/ 3039994 w 3089988"/>
              <a:gd name="connsiteY2" fmla="*/ 425424 h 1243511"/>
              <a:gd name="connsiteX3" fmla="*/ 2070100 w 3089988"/>
              <a:gd name="connsiteY3" fmla="*/ 1016000 h 1243511"/>
              <a:gd name="connsiteX0" fmla="*/ 0 w 3499349"/>
              <a:gd name="connsiteY0" fmla="*/ 595865 h 1839376"/>
              <a:gd name="connsiteX1" fmla="*/ 2474874 w 3499349"/>
              <a:gd name="connsiteY1" fmla="*/ 646665 h 1839376"/>
              <a:gd name="connsiteX2" fmla="*/ 3405162 w 3499349"/>
              <a:gd name="connsiteY2" fmla="*/ 62437 h 1839376"/>
              <a:gd name="connsiteX3" fmla="*/ 3039994 w 3499349"/>
              <a:gd name="connsiteY3" fmla="*/ 1021289 h 1839376"/>
              <a:gd name="connsiteX4" fmla="*/ 2070100 w 3499349"/>
              <a:gd name="connsiteY4" fmla="*/ 1611865 h 1839376"/>
              <a:gd name="connsiteX0" fmla="*/ 0 w 3107456"/>
              <a:gd name="connsiteY0" fmla="*/ 0 h 1243511"/>
              <a:gd name="connsiteX1" fmla="*/ 2474874 w 3107456"/>
              <a:gd name="connsiteY1" fmla="*/ 50800 h 1243511"/>
              <a:gd name="connsiteX2" fmla="*/ 3039994 w 3107456"/>
              <a:gd name="connsiteY2" fmla="*/ 425424 h 1243511"/>
              <a:gd name="connsiteX3" fmla="*/ 2070100 w 3107456"/>
              <a:gd name="connsiteY3" fmla="*/ 1016000 h 1243511"/>
              <a:gd name="connsiteX0" fmla="*/ 0 w 3107456"/>
              <a:gd name="connsiteY0" fmla="*/ 877918 h 2121429"/>
              <a:gd name="connsiteX1" fmla="*/ 2474874 w 3107456"/>
              <a:gd name="connsiteY1" fmla="*/ 0 h 2121429"/>
              <a:gd name="connsiteX2" fmla="*/ 3039994 w 3107456"/>
              <a:gd name="connsiteY2" fmla="*/ 1303342 h 2121429"/>
              <a:gd name="connsiteX3" fmla="*/ 2070100 w 3107456"/>
              <a:gd name="connsiteY3" fmla="*/ 1893918 h 2121429"/>
              <a:gd name="connsiteX0" fmla="*/ 0 w 3114077"/>
              <a:gd name="connsiteY0" fmla="*/ 1021851 h 2265362"/>
              <a:gd name="connsiteX1" fmla="*/ 2474874 w 3114077"/>
              <a:gd name="connsiteY1" fmla="*/ 143933 h 2265362"/>
              <a:gd name="connsiteX2" fmla="*/ 2514600 w 3114077"/>
              <a:gd name="connsiteY2" fmla="*/ 1015483 h 2265362"/>
              <a:gd name="connsiteX3" fmla="*/ 3039994 w 3114077"/>
              <a:gd name="connsiteY3" fmla="*/ 1447275 h 2265362"/>
              <a:gd name="connsiteX4" fmla="*/ 2070100 w 3114077"/>
              <a:gd name="connsiteY4" fmla="*/ 2037851 h 2265362"/>
              <a:gd name="connsiteX0" fmla="*/ 0 w 3107456"/>
              <a:gd name="connsiteY0" fmla="*/ 877918 h 2121429"/>
              <a:gd name="connsiteX1" fmla="*/ 2474874 w 3107456"/>
              <a:gd name="connsiteY1" fmla="*/ 0 h 2121429"/>
              <a:gd name="connsiteX2" fmla="*/ 3039994 w 3107456"/>
              <a:gd name="connsiteY2" fmla="*/ 1303342 h 2121429"/>
              <a:gd name="connsiteX3" fmla="*/ 2070100 w 3107456"/>
              <a:gd name="connsiteY3" fmla="*/ 1893918 h 2121429"/>
              <a:gd name="connsiteX0" fmla="*/ 0 w 3107456"/>
              <a:gd name="connsiteY0" fmla="*/ 20686 h 1264197"/>
              <a:gd name="connsiteX1" fmla="*/ 2474874 w 3107456"/>
              <a:gd name="connsiteY1" fmla="*/ 0 h 1264197"/>
              <a:gd name="connsiteX2" fmla="*/ 3039994 w 3107456"/>
              <a:gd name="connsiteY2" fmla="*/ 446110 h 1264197"/>
              <a:gd name="connsiteX3" fmla="*/ 2070100 w 3107456"/>
              <a:gd name="connsiteY3" fmla="*/ 1036686 h 1264197"/>
              <a:gd name="connsiteX0" fmla="*/ 0 w 3107456"/>
              <a:gd name="connsiteY0" fmla="*/ 29158 h 1272669"/>
              <a:gd name="connsiteX1" fmla="*/ 2474874 w 3107456"/>
              <a:gd name="connsiteY1" fmla="*/ 8472 h 1272669"/>
              <a:gd name="connsiteX2" fmla="*/ 3039994 w 3107456"/>
              <a:gd name="connsiteY2" fmla="*/ 454582 h 1272669"/>
              <a:gd name="connsiteX3" fmla="*/ 2070100 w 3107456"/>
              <a:gd name="connsiteY3" fmla="*/ 1045158 h 1272669"/>
              <a:gd name="connsiteX0" fmla="*/ 0 w 4464746"/>
              <a:gd name="connsiteY0" fmla="*/ 33129 h 1133740"/>
              <a:gd name="connsiteX1" fmla="*/ 2474874 w 4464746"/>
              <a:gd name="connsiteY1" fmla="*/ 12443 h 1133740"/>
              <a:gd name="connsiteX2" fmla="*/ 4397284 w 4464746"/>
              <a:gd name="connsiteY2" fmla="*/ 315653 h 1133740"/>
              <a:gd name="connsiteX3" fmla="*/ 2070100 w 4464746"/>
              <a:gd name="connsiteY3" fmla="*/ 1049129 h 1133740"/>
              <a:gd name="connsiteX0" fmla="*/ 0 w 2964516"/>
              <a:gd name="connsiteY0" fmla="*/ 29158 h 1415497"/>
              <a:gd name="connsiteX1" fmla="*/ 2474874 w 2964516"/>
              <a:gd name="connsiteY1" fmla="*/ 8472 h 1415497"/>
              <a:gd name="connsiteX2" fmla="*/ 2897054 w 2964516"/>
              <a:gd name="connsiteY2" fmla="*/ 597410 h 1415497"/>
              <a:gd name="connsiteX3" fmla="*/ 2070100 w 2964516"/>
              <a:gd name="connsiteY3" fmla="*/ 1045158 h 1415497"/>
              <a:gd name="connsiteX0" fmla="*/ 0 w 2964516"/>
              <a:gd name="connsiteY0" fmla="*/ 29158 h 1415497"/>
              <a:gd name="connsiteX1" fmla="*/ 2189090 w 2964516"/>
              <a:gd name="connsiteY1" fmla="*/ 8472 h 1415497"/>
              <a:gd name="connsiteX2" fmla="*/ 2897054 w 2964516"/>
              <a:gd name="connsiteY2" fmla="*/ 597410 h 1415497"/>
              <a:gd name="connsiteX3" fmla="*/ 2070100 w 2964516"/>
              <a:gd name="connsiteY3" fmla="*/ 1045158 h 1415497"/>
              <a:gd name="connsiteX0" fmla="*/ 0 w 2947048"/>
              <a:gd name="connsiteY0" fmla="*/ 29158 h 1415497"/>
              <a:gd name="connsiteX1" fmla="*/ 2189090 w 2947048"/>
              <a:gd name="connsiteY1" fmla="*/ 8472 h 1415497"/>
              <a:gd name="connsiteX2" fmla="*/ 2897054 w 2947048"/>
              <a:gd name="connsiteY2" fmla="*/ 597410 h 1415497"/>
              <a:gd name="connsiteX3" fmla="*/ 2070100 w 2947048"/>
              <a:gd name="connsiteY3" fmla="*/ 1045158 h 1415497"/>
              <a:gd name="connsiteX0" fmla="*/ 0 w 2929572"/>
              <a:gd name="connsiteY0" fmla="*/ 29158 h 1223399"/>
              <a:gd name="connsiteX1" fmla="*/ 2189090 w 2929572"/>
              <a:gd name="connsiteY1" fmla="*/ 8472 h 1223399"/>
              <a:gd name="connsiteX2" fmla="*/ 2897054 w 2929572"/>
              <a:gd name="connsiteY2" fmla="*/ 597410 h 1223399"/>
              <a:gd name="connsiteX3" fmla="*/ 2070100 w 2929572"/>
              <a:gd name="connsiteY3" fmla="*/ 1045158 h 1223399"/>
              <a:gd name="connsiteX0" fmla="*/ 0 w 2899404"/>
              <a:gd name="connsiteY0" fmla="*/ 29158 h 1223399"/>
              <a:gd name="connsiteX1" fmla="*/ 2189090 w 2899404"/>
              <a:gd name="connsiteY1" fmla="*/ 8472 h 1223399"/>
              <a:gd name="connsiteX2" fmla="*/ 2897054 w 2899404"/>
              <a:gd name="connsiteY2" fmla="*/ 597410 h 1223399"/>
              <a:gd name="connsiteX3" fmla="*/ 2070100 w 2899404"/>
              <a:gd name="connsiteY3" fmla="*/ 1045158 h 1223399"/>
              <a:gd name="connsiteX0" fmla="*/ 0 w 2956522"/>
              <a:gd name="connsiteY0" fmla="*/ 29158 h 1223399"/>
              <a:gd name="connsiteX1" fmla="*/ 2189090 w 2956522"/>
              <a:gd name="connsiteY1" fmla="*/ 8472 h 1223399"/>
              <a:gd name="connsiteX2" fmla="*/ 2897054 w 2956522"/>
              <a:gd name="connsiteY2" fmla="*/ 597410 h 1223399"/>
              <a:gd name="connsiteX3" fmla="*/ 2070100 w 2956522"/>
              <a:gd name="connsiteY3" fmla="*/ 1045158 h 1223399"/>
              <a:gd name="connsiteX0" fmla="*/ 0 w 1261478"/>
              <a:gd name="connsiteY0" fmla="*/ 118891 h 1037455"/>
              <a:gd name="connsiteX1" fmla="*/ 547667 w 1261478"/>
              <a:gd name="connsiteY1" fmla="*/ 769 h 1037455"/>
              <a:gd name="connsiteX2" fmla="*/ 1255631 w 1261478"/>
              <a:gd name="connsiteY2" fmla="*/ 589707 h 1037455"/>
              <a:gd name="connsiteX3" fmla="*/ 428677 w 1261478"/>
              <a:gd name="connsiteY3" fmla="*/ 1037455 h 1037455"/>
              <a:gd name="connsiteX0" fmla="*/ 118990 w 832801"/>
              <a:gd name="connsiteY0" fmla="*/ 769 h 1037455"/>
              <a:gd name="connsiteX1" fmla="*/ 826954 w 832801"/>
              <a:gd name="connsiteY1" fmla="*/ 589707 h 1037455"/>
              <a:gd name="connsiteX2" fmla="*/ 0 w 832801"/>
              <a:gd name="connsiteY2" fmla="*/ 1037455 h 1037455"/>
              <a:gd name="connsiteX0" fmla="*/ 118990 w 488990"/>
              <a:gd name="connsiteY0" fmla="*/ 18660 h 1055346"/>
              <a:gd name="connsiteX1" fmla="*/ 467190 w 488990"/>
              <a:gd name="connsiteY1" fmla="*/ 427717 h 1055346"/>
              <a:gd name="connsiteX2" fmla="*/ 0 w 488990"/>
              <a:gd name="connsiteY2" fmla="*/ 1055346 h 1055346"/>
              <a:gd name="connsiteX0" fmla="*/ 118990 w 469117"/>
              <a:gd name="connsiteY0" fmla="*/ 311 h 1036997"/>
              <a:gd name="connsiteX1" fmla="*/ 467190 w 469117"/>
              <a:gd name="connsiteY1" fmla="*/ 409368 h 1036997"/>
              <a:gd name="connsiteX2" fmla="*/ 0 w 469117"/>
              <a:gd name="connsiteY2" fmla="*/ 1036997 h 1036997"/>
              <a:gd name="connsiteX0" fmla="*/ 118990 w 469117"/>
              <a:gd name="connsiteY0" fmla="*/ 311 h 1036997"/>
              <a:gd name="connsiteX1" fmla="*/ 467190 w 469117"/>
              <a:gd name="connsiteY1" fmla="*/ 409368 h 1036997"/>
              <a:gd name="connsiteX2" fmla="*/ 0 w 469117"/>
              <a:gd name="connsiteY2" fmla="*/ 1036997 h 1036997"/>
              <a:gd name="connsiteX0" fmla="*/ 14059 w 364186"/>
              <a:gd name="connsiteY0" fmla="*/ 311 h 512342"/>
              <a:gd name="connsiteX1" fmla="*/ 362259 w 364186"/>
              <a:gd name="connsiteY1" fmla="*/ 409368 h 512342"/>
              <a:gd name="connsiteX2" fmla="*/ 0 w 364186"/>
              <a:gd name="connsiteY2" fmla="*/ 512342 h 512342"/>
              <a:gd name="connsiteX0" fmla="*/ 14059 w 364186"/>
              <a:gd name="connsiteY0" fmla="*/ 311 h 537041"/>
              <a:gd name="connsiteX1" fmla="*/ 362259 w 364186"/>
              <a:gd name="connsiteY1" fmla="*/ 409368 h 537041"/>
              <a:gd name="connsiteX2" fmla="*/ 0 w 364186"/>
              <a:gd name="connsiteY2" fmla="*/ 512342 h 537041"/>
              <a:gd name="connsiteX0" fmla="*/ 14059 w 364186"/>
              <a:gd name="connsiteY0" fmla="*/ 8328 h 520359"/>
              <a:gd name="connsiteX1" fmla="*/ 362259 w 364186"/>
              <a:gd name="connsiteY1" fmla="*/ 207522 h 520359"/>
              <a:gd name="connsiteX2" fmla="*/ 0 w 364186"/>
              <a:gd name="connsiteY2" fmla="*/ 520359 h 520359"/>
              <a:gd name="connsiteX0" fmla="*/ 14059 w 407948"/>
              <a:gd name="connsiteY0" fmla="*/ 932 h 512963"/>
              <a:gd name="connsiteX1" fmla="*/ 407230 w 407948"/>
              <a:gd name="connsiteY1" fmla="*/ 290067 h 512963"/>
              <a:gd name="connsiteX2" fmla="*/ 0 w 407948"/>
              <a:gd name="connsiteY2" fmla="*/ 512963 h 512963"/>
              <a:gd name="connsiteX0" fmla="*/ 14059 w 407230"/>
              <a:gd name="connsiteY0" fmla="*/ 420 h 512451"/>
              <a:gd name="connsiteX1" fmla="*/ 407230 w 407230"/>
              <a:gd name="connsiteY1" fmla="*/ 289555 h 512451"/>
              <a:gd name="connsiteX2" fmla="*/ 0 w 407230"/>
              <a:gd name="connsiteY2" fmla="*/ 512451 h 512451"/>
              <a:gd name="connsiteX0" fmla="*/ 14059 w 407230"/>
              <a:gd name="connsiteY0" fmla="*/ 420 h 512451"/>
              <a:gd name="connsiteX1" fmla="*/ 407230 w 407230"/>
              <a:gd name="connsiteY1" fmla="*/ 289555 h 512451"/>
              <a:gd name="connsiteX2" fmla="*/ 0 w 407230"/>
              <a:gd name="connsiteY2" fmla="*/ 512451 h 512451"/>
              <a:gd name="connsiteX0" fmla="*/ 14059 w 407230"/>
              <a:gd name="connsiteY0" fmla="*/ 420 h 512635"/>
              <a:gd name="connsiteX1" fmla="*/ 407230 w 407230"/>
              <a:gd name="connsiteY1" fmla="*/ 289555 h 512635"/>
              <a:gd name="connsiteX2" fmla="*/ 0 w 407230"/>
              <a:gd name="connsiteY2" fmla="*/ 512451 h 512635"/>
              <a:gd name="connsiteX0" fmla="*/ 14059 w 512162"/>
              <a:gd name="connsiteY0" fmla="*/ 377 h 512635"/>
              <a:gd name="connsiteX1" fmla="*/ 512162 w 512162"/>
              <a:gd name="connsiteY1" fmla="*/ 304502 h 512635"/>
              <a:gd name="connsiteX2" fmla="*/ 0 w 512162"/>
              <a:gd name="connsiteY2" fmla="*/ 512408 h 512635"/>
              <a:gd name="connsiteX0" fmla="*/ 14059 w 512162"/>
              <a:gd name="connsiteY0" fmla="*/ 582 h 512840"/>
              <a:gd name="connsiteX1" fmla="*/ 512162 w 512162"/>
              <a:gd name="connsiteY1" fmla="*/ 304707 h 512840"/>
              <a:gd name="connsiteX2" fmla="*/ 0 w 512162"/>
              <a:gd name="connsiteY2" fmla="*/ 512613 h 512840"/>
              <a:gd name="connsiteX0" fmla="*/ 14059 w 512162"/>
              <a:gd name="connsiteY0" fmla="*/ 582 h 517334"/>
              <a:gd name="connsiteX1" fmla="*/ 512162 w 512162"/>
              <a:gd name="connsiteY1" fmla="*/ 304707 h 517334"/>
              <a:gd name="connsiteX2" fmla="*/ 0 w 512162"/>
              <a:gd name="connsiteY2" fmla="*/ 512613 h 517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2162" h="517334">
                <a:moveTo>
                  <a:pt x="14059" y="582"/>
                </a:moveTo>
                <a:cubicBezTo>
                  <a:pt x="376243" y="-7890"/>
                  <a:pt x="511670" y="75245"/>
                  <a:pt x="512162" y="304707"/>
                </a:cubicBezTo>
                <a:cubicBezTo>
                  <a:pt x="477037" y="555943"/>
                  <a:pt x="284507" y="516993"/>
                  <a:pt x="0" y="512613"/>
                </a:cubicBezTo>
              </a:path>
            </a:pathLst>
          </a:custGeom>
          <a:ln w="76200">
            <a:solidFill>
              <a:schemeClr val="accent6"/>
            </a:solidFill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6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8500" y="85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66667E-6 3.7037E-6 L 0.44184 -0.362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83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6" grpId="0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4" descr="bep_w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4077072"/>
            <a:ext cx="5423791" cy="2323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BEP reconstruction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836712"/>
            <a:ext cx="53285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pulsed injection septum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RF-system (110 kV, 174.382 MHz, q = 13)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Magnets yokes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reprofiling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(gap reduction, etc.).  Fed in series all magnets has to follow single saturation curve. As well as chromatic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sextupoles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embedded into quads profile.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correction coils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Vacuum chamber local deformation within reduced gaps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pulse “bump” magnets (COD @ extraction)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SR outlet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BmIdep_meas_vs_cal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21" y="1281427"/>
            <a:ext cx="3312358" cy="214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cav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2238584" cy="236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6084168" y="1316825"/>
            <a:ext cx="1080120" cy="984885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@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GeV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 =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26 </a:t>
            </a:r>
            <a:r>
              <a:rPr lang="en-US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kGs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 = 10.2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kA</a:t>
            </a:r>
          </a:p>
          <a:p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 = 2.4 MW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00192" y="847050"/>
            <a:ext cx="2448272" cy="349702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Dipoles excitation curve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18194" y="6438703"/>
            <a:ext cx="1332148" cy="349702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Booster BEP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5616" y="6452726"/>
            <a:ext cx="936104" cy="349702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RF cavity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5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556" y="4261653"/>
            <a:ext cx="4182933" cy="2119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commissioning (2016)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2955537"/>
            <a:ext cx="65527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tacking rate of 2×10</a:t>
            </a:r>
            <a:r>
              <a:rPr lang="en-US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/sec @ 390 MeV is obtained (gain factor of 10 in comparison to old production system)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BEP operates stable up to E = 1 GeV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5816" y="4168723"/>
            <a:ext cx="581914" cy="349702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000" rIns="0" bIns="36000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I, mA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5" descr="pic_2016-02-04_18-19-5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4673749"/>
            <a:ext cx="1974589" cy="16219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5720" y="6319990"/>
            <a:ext cx="1771170" cy="288147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beam SR @ BEP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" y="1172330"/>
            <a:ext cx="6676625" cy="15909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7504" y="864553"/>
            <a:ext cx="4646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Image current BPMs @ K-500 transfer channel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843" y="1536666"/>
            <a:ext cx="2001941" cy="12265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963843" y="816586"/>
            <a:ext cx="2001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K-500 tunnel and beam @ scintillator screen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59687" y="6464063"/>
            <a:ext cx="2661371" cy="288147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Positrons stacking @ BEP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36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complex layout</a:t>
            </a:r>
            <a:endParaRPr lang="en-US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2"/>
          <a:stretch/>
        </p:blipFill>
        <p:spPr>
          <a:xfrm>
            <a:off x="35496" y="1810512"/>
            <a:ext cx="9076336" cy="4068247"/>
          </a:xfrm>
          <a:prstGeom prst="rect">
            <a:avLst/>
          </a:prstGeom>
        </p:spPr>
      </p:pic>
      <p:cxnSp>
        <p:nvCxnSpPr>
          <p:cNvPr id="25" name="Прямая соединительная линия 24"/>
          <p:cNvCxnSpPr/>
          <p:nvPr/>
        </p:nvCxnSpPr>
        <p:spPr>
          <a:xfrm>
            <a:off x="1403648" y="5620958"/>
            <a:ext cx="0" cy="576064"/>
          </a:xfrm>
          <a:prstGeom prst="line">
            <a:avLst/>
          </a:prstGeom>
          <a:ln>
            <a:solidFill>
              <a:srgbClr val="96FF32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6300192" y="4180798"/>
            <a:ext cx="0" cy="2086491"/>
          </a:xfrm>
          <a:prstGeom prst="line">
            <a:avLst/>
          </a:prstGeom>
          <a:ln>
            <a:solidFill>
              <a:srgbClr val="96FF32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1259632" y="5980998"/>
            <a:ext cx="4752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Injection </a:t>
            </a:r>
            <a:r>
              <a:rPr lang="en-US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Complex and </a:t>
            </a:r>
            <a:r>
              <a:rPr lang="en-US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transfer lines</a:t>
            </a:r>
            <a:endParaRPr lang="ru-RU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24128" y="3028670"/>
            <a:ext cx="792088" cy="2880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VEPP-3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0272" y="1577528"/>
            <a:ext cx="10081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VEPP-4M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722" y="5796024"/>
            <a:ext cx="12641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VEPP-2000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8806" y="4947044"/>
            <a:ext cx="5040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96726" y="3943644"/>
            <a:ext cx="96806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Damping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56127" y="3731803"/>
            <a:ext cx="792088" cy="2880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Linacs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Рисунок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34" y="3028670"/>
            <a:ext cx="1635960" cy="100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0" y="4031951"/>
            <a:ext cx="1706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Beamline to VEPP-2000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 m</a:t>
            </a:r>
          </a:p>
        </p:txBody>
      </p:sp>
      <p:cxnSp>
        <p:nvCxnSpPr>
          <p:cNvPr id="40" name="Прямая со стрелкой 39"/>
          <p:cNvCxnSpPr/>
          <p:nvPr/>
        </p:nvCxnSpPr>
        <p:spPr>
          <a:xfrm flipH="1" flipV="1">
            <a:off x="1463408" y="4294776"/>
            <a:ext cx="438315" cy="929267"/>
          </a:xfrm>
          <a:prstGeom prst="straightConnector1">
            <a:avLst/>
          </a:prstGeom>
          <a:ln w="19050">
            <a:solidFill>
              <a:srgbClr val="92D050"/>
            </a:solidFill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2" name="Рисунок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2180" y="4941168"/>
            <a:ext cx="1523920" cy="1030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Box 42"/>
          <p:cNvSpPr txBox="1"/>
          <p:nvPr/>
        </p:nvSpPr>
        <p:spPr>
          <a:xfrm>
            <a:off x="6748104" y="5973243"/>
            <a:ext cx="1611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Beamline to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VEPP-4M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130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79512" y="947340"/>
            <a:ext cx="49343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IC Parameters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(2016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 Energy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395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 rate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12.5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Hz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4.0·10</a:t>
            </a:r>
            <a:r>
              <a:rPr lang="ru-RU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(70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 rate e</a:t>
            </a:r>
            <a:r>
              <a:rPr lang="ru-RU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@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12.5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Hz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4.0·10</a:t>
            </a:r>
            <a:r>
              <a:rPr lang="ru-RU" sz="1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(7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8" descr="IMG_004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6838" y="2492896"/>
            <a:ext cx="1009845" cy="73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46"/>
          <p:cNvSpPr txBox="1"/>
          <p:nvPr/>
        </p:nvSpPr>
        <p:spPr>
          <a:xfrm>
            <a:off x="3563888" y="3261537"/>
            <a:ext cx="122413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Conversion System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2" name="Прямая со стрелкой 51"/>
          <p:cNvCxnSpPr/>
          <p:nvPr/>
        </p:nvCxnSpPr>
        <p:spPr>
          <a:xfrm flipH="1" flipV="1">
            <a:off x="4283968" y="3463021"/>
            <a:ext cx="382854" cy="614051"/>
          </a:xfrm>
          <a:prstGeom prst="straightConnector1">
            <a:avLst/>
          </a:prstGeom>
          <a:ln w="19050">
            <a:solidFill>
              <a:srgbClr val="92D050"/>
            </a:solidFill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>
            <a:off x="4987183" y="4801034"/>
            <a:ext cx="1700665" cy="536412"/>
          </a:xfrm>
          <a:prstGeom prst="straightConnector1">
            <a:avLst/>
          </a:prstGeom>
          <a:ln w="19050">
            <a:solidFill>
              <a:srgbClr val="92D050"/>
            </a:solidFill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94" t="5846" r="3644" b="19294"/>
          <a:stretch/>
        </p:blipFill>
        <p:spPr>
          <a:xfrm>
            <a:off x="7653362" y="3444183"/>
            <a:ext cx="1126673" cy="915892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7597288" y="4388428"/>
            <a:ext cx="1223184" cy="18466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@ VEPP-3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9" name="Прямая со стрелкой 58"/>
          <p:cNvCxnSpPr/>
          <p:nvPr/>
        </p:nvCxnSpPr>
        <p:spPr>
          <a:xfrm>
            <a:off x="6584933" y="3884841"/>
            <a:ext cx="1012355" cy="58803"/>
          </a:xfrm>
          <a:prstGeom prst="straightConnector1">
            <a:avLst/>
          </a:prstGeom>
          <a:ln w="19050">
            <a:solidFill>
              <a:srgbClr val="92D050"/>
            </a:solidFill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70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with new </a:t>
            </a:r>
            <a:r>
              <a:rPr lang="en-US" dirty="0" smtClean="0"/>
              <a:t>injector (2017)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49" y="2996952"/>
            <a:ext cx="6028620" cy="3608560"/>
          </a:xfrm>
          <a:prstGeom prst="rect">
            <a:avLst/>
          </a:prstGeom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6843561" y="4869160"/>
            <a:ext cx="1904903" cy="8302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CMD-3 luminosity</a:t>
            </a:r>
            <a:r>
              <a:rPr lang="en-US" alt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averaged over 10% of best runs</a:t>
            </a:r>
            <a:endParaRPr lang="ru-RU" alt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7380312" y="2719953"/>
            <a:ext cx="1477968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Run-2017 </a:t>
            </a:r>
            <a:r>
              <a:rPr lang="en-US" alt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ru-RU" altLang="ru-RU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314556" y="5877272"/>
            <a:ext cx="3872084" cy="55399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Achieved peak luminosity 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4×10</a:t>
            </a:r>
            <a:r>
              <a:rPr lang="en-US" altLang="ru-RU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 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ru-RU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ru-RU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n-US" altLang="ru-RU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Best day integral 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1.2 pb</a:t>
            </a:r>
            <a:r>
              <a:rPr lang="en-US" altLang="ru-RU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n-US" altLang="ru-RU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46" y="856500"/>
            <a:ext cx="6184154" cy="275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0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Collected data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24" y="1052736"/>
            <a:ext cx="8676456" cy="30280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7824" y="1517302"/>
            <a:ext cx="432048" cy="3077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,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39952" y="1517302"/>
            <a:ext cx="144016" cy="3077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9912" y="1537047"/>
            <a:ext cx="216024" cy="3077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̍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45409" y="1537047"/>
            <a:ext cx="426991" cy="3077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60432" y="1537047"/>
            <a:ext cx="360040" cy="3077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</a:t>
            </a:r>
            <a:r>
              <a:rPr lang="en-US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*0</a:t>
            </a:r>
            <a:endParaRPr lang="en-US" sz="20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5" y="4149080"/>
            <a:ext cx="2833549" cy="1926513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>
            <a:off x="1259632" y="3862922"/>
            <a:ext cx="0" cy="4301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691680" y="3862922"/>
            <a:ext cx="0" cy="4301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2123728" y="3862922"/>
            <a:ext cx="0" cy="4301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8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" t="5016" r="4664" b="486"/>
          <a:stretch/>
        </p:blipFill>
        <p:spPr>
          <a:xfrm>
            <a:off x="5329772" y="4126601"/>
            <a:ext cx="3490700" cy="2691624"/>
          </a:xfrm>
        </p:spPr>
      </p:pic>
      <p:cxnSp>
        <p:nvCxnSpPr>
          <p:cNvPr id="11" name="Прямая соединительная линия 10"/>
          <p:cNvCxnSpPr>
            <a:stCxn id="7" idx="0"/>
          </p:cNvCxnSpPr>
          <p:nvPr/>
        </p:nvCxnSpPr>
        <p:spPr>
          <a:xfrm>
            <a:off x="7958905" y="1537047"/>
            <a:ext cx="1414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611560" y="6150859"/>
            <a:ext cx="2448272" cy="55399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Lowest energy 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 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obtained 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ru-RU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colliders</a:t>
            </a:r>
            <a:endParaRPr lang="en-US" altLang="ru-RU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15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 C-tau Factory project</a:t>
            </a:r>
            <a:endParaRPr lang="en-US" dirty="0"/>
          </a:p>
        </p:txBody>
      </p:sp>
      <p:pic>
        <p:nvPicPr>
          <p:cNvPr id="4" name="Picture 42" descr="Schem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9781" y="804252"/>
            <a:ext cx="6188723" cy="3704867"/>
          </a:xfrm>
        </p:spPr>
      </p:pic>
      <p:graphicFrame>
        <p:nvGraphicFramePr>
          <p:cNvPr id="5" name="Group 4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8925966"/>
              </p:ext>
            </p:extLst>
          </p:nvPr>
        </p:nvGraphicFramePr>
        <p:xfrm>
          <a:off x="107504" y="1011583"/>
          <a:ext cx="2808311" cy="4145609"/>
        </p:xfrm>
        <a:graphic>
          <a:graphicData uri="http://schemas.openxmlformats.org/drawingml/2006/table">
            <a:tbl>
              <a:tblPr/>
              <a:tblGrid>
                <a:gridCol w="1512167"/>
                <a:gridCol w="1296144"/>
              </a:tblGrid>
              <a:tr h="3188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Beam energy</a:t>
                      </a:r>
                      <a:endParaRPr kumimoji="0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1.0 </a:t>
                      </a:r>
                      <a:r>
                        <a:rPr kumimoji="0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 2.5</a:t>
                      </a:r>
                      <a:r>
                        <a:rPr kumimoji="0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 GeV</a:t>
                      </a:r>
                      <a:endParaRPr kumimoji="0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88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Circumference</a:t>
                      </a:r>
                      <a:endParaRPr kumimoji="0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780</a:t>
                      </a:r>
                      <a:r>
                        <a:rPr kumimoji="0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 m</a:t>
                      </a:r>
                      <a:endParaRPr kumimoji="0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88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Emittance (hor.)</a:t>
                      </a:r>
                      <a:endParaRPr kumimoji="0" lang="pt-BR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8 nm</a:t>
                      </a:r>
                      <a:endParaRPr kumimoji="0" lang="pt-BR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88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Damping times</a:t>
                      </a:r>
                      <a:endParaRPr kumimoji="0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30/30/15 ms</a:t>
                      </a:r>
                      <a:endParaRPr kumimoji="0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88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Bunch length</a:t>
                      </a:r>
                      <a:endParaRPr kumimoji="0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16 </a:t>
                      </a:r>
                      <a:r>
                        <a:rPr kumimoji="0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 10</a:t>
                      </a:r>
                      <a:r>
                        <a:rPr kumimoji="0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 mm</a:t>
                      </a:r>
                      <a:endParaRPr kumimoji="0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88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Energy spread</a:t>
                      </a:r>
                      <a:endParaRPr kumimoji="0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10.1 </a:t>
                      </a:r>
                      <a:r>
                        <a:rPr kumimoji="0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 </a:t>
                      </a:r>
                      <a:r>
                        <a:rPr kumimoji="0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7.38</a:t>
                      </a:r>
                      <a:r>
                        <a:rPr kumimoji="0" lang="fr-FR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·10</a:t>
                      </a:r>
                      <a:r>
                        <a:rPr kumimoji="0" lang="fr-FR" altLang="ja-JP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-4</a:t>
                      </a:r>
                      <a:endParaRPr kumimoji="0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88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RF frequency</a:t>
                      </a:r>
                      <a:endParaRPr kumimoji="0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508 MHz</a:t>
                      </a:r>
                      <a:endParaRPr kumimoji="0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88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Harmonic number</a:t>
                      </a:r>
                      <a:endParaRPr kumimoji="0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1300</a:t>
                      </a:r>
                      <a:endParaRPr kumimoji="0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88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Particles in bunch</a:t>
                      </a:r>
                      <a:endParaRPr kumimoji="0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7·10</a:t>
                      </a:r>
                      <a:r>
                        <a:rPr kumimoji="0" lang="en-US" altLang="ja-JP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10</a:t>
                      </a:r>
                      <a:endParaRPr kumimoji="0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88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N of bunches</a:t>
                      </a:r>
                      <a:endParaRPr kumimoji="0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390</a:t>
                      </a:r>
                      <a:endParaRPr kumimoji="0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88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Total beam current</a:t>
                      </a:r>
                      <a:endParaRPr kumimoji="0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1.7 A</a:t>
                      </a:r>
                      <a:endParaRPr kumimoji="0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88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Bb parameter</a:t>
                      </a:r>
                      <a:endParaRPr kumimoji="0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0.15 </a:t>
                      </a:r>
                      <a:r>
                        <a:rPr kumimoji="0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 0.095</a:t>
                      </a:r>
                      <a:endParaRPr kumimoji="0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88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Luminosity</a:t>
                      </a:r>
                      <a:endParaRPr kumimoji="0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0.63 </a:t>
                      </a:r>
                      <a:r>
                        <a:rPr kumimoji="0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 1.00</a:t>
                      </a:r>
                      <a:r>
                        <a:rPr kumimoji="0" lang="fr-FR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·10</a:t>
                      </a:r>
                      <a:r>
                        <a:rPr kumimoji="0" lang="fr-FR" altLang="ja-JP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35</a:t>
                      </a:r>
                      <a:endParaRPr kumimoji="0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738" y="5085184"/>
            <a:ext cx="3084447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90609" y="5293839"/>
            <a:ext cx="1813209" cy="13653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Max.gradient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100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T/m</a:t>
            </a:r>
          </a:p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Max.current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1100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Length: 40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Aperture: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cm</a:t>
            </a:r>
          </a:p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NbTi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1.8 x 1.4 mm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Saddle-type coils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5589240"/>
            <a:ext cx="3495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version of QD0 was developed at BINP recently and a single-aperture prototype was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manufactured and tested.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29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r>
              <a:rPr lang="en-US" altLang="ru-RU" smtClean="0"/>
              <a:t>Summary</a:t>
            </a:r>
            <a:endParaRPr lang="ru-RU" altLang="ru-RU" smtClean="0"/>
          </a:p>
        </p:txBody>
      </p:sp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571500" y="857250"/>
            <a:ext cx="8215313" cy="477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BINP </a:t>
            </a:r>
            <a:r>
              <a:rPr lang="en-GB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injection </a:t>
            </a:r>
            <a:r>
              <a:rPr lang="en-GB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complex started to serve both colliders.</a:t>
            </a:r>
          </a:p>
          <a:p>
            <a:pPr eaLnBrk="1" hangingPunct="1">
              <a:lnSpc>
                <a:spcPct val="11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VEPP-4M is under preparation for work at high energy with resonance depolarization system for precise energy control.</a:t>
            </a:r>
            <a:endParaRPr lang="en-GB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Round beams concept gives the luminosity enhancement @ VEPP-2000. The 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achieved beam-beam parameter value at middle energies amounts to </a:t>
            </a:r>
            <a:r>
              <a:rPr lang="en-GB" altLang="ru-RU" sz="22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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~ 0.1–0.12 during regular </a:t>
            </a:r>
            <a:r>
              <a:rPr lang="en-US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operation.</a:t>
            </a:r>
            <a:endParaRPr lang="en-US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VEPP-2000 resumed data taking after injection chain upgrade. During </a:t>
            </a:r>
            <a:r>
              <a:rPr lang="en-US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</a:t>
            </a:r>
            <a:r>
              <a:rPr lang="en-US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run 52 pb</a:t>
            </a:r>
            <a:r>
              <a:rPr lang="en-US" altLang="ru-RU" sz="2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  <a:r>
              <a:rPr lang="en-US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 detector already collected.</a:t>
            </a:r>
            <a:endParaRPr lang="en-US" altLang="ru-RU" sz="2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 c-tau factory project with luminosity of </a:t>
            </a:r>
            <a:r>
              <a:rPr lang="en-US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1×10</a:t>
            </a:r>
            <a:r>
              <a:rPr lang="en-US" altLang="ru-RU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en-US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ru-RU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ru-RU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GB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proposed.</a:t>
            </a:r>
            <a:endParaRPr lang="ru-RU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103983" y="6174159"/>
            <a:ext cx="5150346" cy="31836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C00000"/>
                </a:solidFill>
                <a:latin typeface="Courier New" pitchFamily="49" charset="0"/>
                <a:ea typeface="+mj-ea"/>
                <a:cs typeface="Courier New" pitchFamily="49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defRPr>
            </a:lvl9pPr>
          </a:lstStyle>
          <a:p>
            <a:r>
              <a:rPr lang="en-US" altLang="ru-RU" sz="2000" dirty="0" smtClean="0"/>
              <a:t>Thank you for your attention</a:t>
            </a:r>
            <a:endParaRPr lang="ru-RU" alt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smtClean="0"/>
              <a:t>Backup slides</a:t>
            </a:r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571500"/>
          </a:xfrm>
        </p:spPr>
        <p:txBody>
          <a:bodyPr/>
          <a:lstStyle/>
          <a:p>
            <a:r>
              <a:rPr lang="en-US" dirty="0" smtClean="0"/>
              <a:t>VEPP-2000 </a:t>
            </a:r>
            <a:r>
              <a:rPr lang="en-US" dirty="0"/>
              <a:t>modifications</a:t>
            </a:r>
            <a:endParaRPr lang="ru-RU" dirty="0" smtClean="0"/>
          </a:p>
        </p:txBody>
      </p:sp>
      <p:pic>
        <p:nvPicPr>
          <p:cNvPr id="25604" name="Рисунок 4" descr="vepp_vacuu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64704"/>
            <a:ext cx="3214681" cy="274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Рисунок 5" descr="vepp_screper.jpg"/>
          <p:cNvPicPr>
            <a:picLocks noChangeAspect="1"/>
          </p:cNvPicPr>
          <p:nvPr/>
        </p:nvPicPr>
        <p:blipFill>
          <a:blip r:embed="rId3"/>
          <a:srcRect t="6469"/>
          <a:stretch>
            <a:fillRect/>
          </a:stretch>
        </p:blipFill>
        <p:spPr bwMode="auto">
          <a:xfrm>
            <a:off x="7058071" y="785794"/>
            <a:ext cx="1585895" cy="309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Box 6"/>
          <p:cNvSpPr txBox="1">
            <a:spLocks noChangeArrowheads="1"/>
          </p:cNvSpPr>
          <p:nvPr/>
        </p:nvSpPr>
        <p:spPr bwMode="auto">
          <a:xfrm>
            <a:off x="3214678" y="928670"/>
            <a:ext cx="2941498" cy="903700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36000" rIns="0" bIns="3600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New vacuum chambers in two dipoles with additional kicker electrodes (injection @ 1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GeV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774" y="3770713"/>
            <a:ext cx="4487540" cy="1944303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>
            <a:off x="4788024" y="3111851"/>
            <a:ext cx="0" cy="806894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724128" y="2928145"/>
            <a:ext cx="0" cy="1347666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497082" y="2472800"/>
            <a:ext cx="18002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Original kicker electrodes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748" y="4546048"/>
            <a:ext cx="1265023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Additional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kicker electrodes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1331640" y="4822928"/>
            <a:ext cx="115207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1331640" y="5272091"/>
            <a:ext cx="204408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5607" name="TextBox 7"/>
          <p:cNvSpPr txBox="1">
            <a:spLocks noChangeArrowheads="1"/>
          </p:cNvSpPr>
          <p:nvPr/>
        </p:nvSpPr>
        <p:spPr bwMode="auto">
          <a:xfrm>
            <a:off x="785786" y="3972998"/>
            <a:ext cx="1143008" cy="349702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36000" rIns="0" bIns="36000">
            <a:spAutoFit/>
          </a:bodyPr>
          <a:lstStyle/>
          <a:p>
            <a:r>
              <a:rPr lang="en-US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Scraper</a:t>
            </a:r>
            <a:r>
              <a:rPr lang="ru-RU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ru-RU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7"/>
          <p:cNvSpPr txBox="1">
            <a:spLocks noChangeArrowheads="1"/>
          </p:cNvSpPr>
          <p:nvPr/>
        </p:nvSpPr>
        <p:spPr bwMode="auto">
          <a:xfrm>
            <a:off x="7139768" y="3929066"/>
            <a:ext cx="1289884" cy="349702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36000" rIns="0" bIns="3600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Scraper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rot="10800000" flipV="1">
            <a:off x="6022314" y="4143380"/>
            <a:ext cx="978578" cy="390006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0" name="Рисунок 4" descr="vepp_zerkalo_new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49" y="4653136"/>
            <a:ext cx="2619363" cy="1964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Прямая со стрелкой 18"/>
          <p:cNvCxnSpPr/>
          <p:nvPr/>
        </p:nvCxnSpPr>
        <p:spPr>
          <a:xfrm>
            <a:off x="1880707" y="4196345"/>
            <a:ext cx="472973" cy="349703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2627784" y="6138216"/>
            <a:ext cx="3649608" cy="349702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36000" rIns="0" bIns="3600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New SR mirrors for beam diagnostics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3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35891B1-F75D-4374-8E0D-B454D512CBCB}" type="slidenum">
              <a:rPr lang="ru-RU" altLang="ru-RU" sz="1400">
                <a:solidFill>
                  <a:srgbClr val="000000"/>
                </a:solidFill>
                <a:latin typeface="Arial Narrow" panose="020B0606020202030204" pitchFamily="34" charset="0"/>
              </a:rPr>
              <a:pPr algn="r" eaLnBrk="1" hangingPunct="1"/>
              <a:t>26</a:t>
            </a:fld>
            <a:endParaRPr lang="ru-RU" altLang="ru-RU" sz="140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4579" name="Picture 58" descr="erun1_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3875088"/>
            <a:ext cx="440055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9" descr="erun1_s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849313"/>
            <a:ext cx="4392613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smtClean="0"/>
              <a:t>Bunch lengthening: microwave inst.</a:t>
            </a:r>
            <a:endParaRPr lang="ru-RU" altLang="ru-RU" smtClean="0"/>
          </a:p>
        </p:txBody>
      </p:sp>
      <p:sp>
        <p:nvSpPr>
          <p:cNvPr id="24582" name="TextBox 7"/>
          <p:cNvSpPr txBox="1">
            <a:spLocks noChangeArrowheads="1"/>
          </p:cNvSpPr>
          <p:nvPr/>
        </p:nvSpPr>
        <p:spPr bwMode="auto">
          <a:xfrm>
            <a:off x="5072063" y="1143000"/>
            <a:ext cx="35004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Bunch length measurement with phi-dissector as a function of single beam current for different RF voltage @ 478 MeV.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3" name="TextBox 8"/>
          <p:cNvSpPr txBox="1">
            <a:spLocks noChangeArrowheads="1"/>
          </p:cNvSpPr>
          <p:nvPr/>
        </p:nvSpPr>
        <p:spPr bwMode="auto">
          <a:xfrm>
            <a:off x="5072063" y="4000500"/>
            <a:ext cx="35004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spread dependence, restored from beam transverse profile measurements.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5073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smtClean="0"/>
              <a:t>Beam sizes data analysis @ 392.5 MeV</a:t>
            </a:r>
            <a:endParaRPr lang="ru-RU" altLang="ru-RU" smtClean="0"/>
          </a:p>
        </p:txBody>
      </p:sp>
      <p:pic>
        <p:nvPicPr>
          <p:cNvPr id="25603" name="Рисунок 3" descr="sigma_vs_curr_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813"/>
            <a:ext cx="514350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Рисунок 2" descr="sigma_vs_curr_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209925"/>
            <a:ext cx="514350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68"/>
          <p:cNvSpPr txBox="1">
            <a:spLocks noChangeArrowheads="1"/>
          </p:cNvSpPr>
          <p:nvPr/>
        </p:nvSpPr>
        <p:spPr bwMode="auto">
          <a:xfrm>
            <a:off x="2071688" y="3286125"/>
            <a:ext cx="1285875" cy="35718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07988" eaLnBrk="0" hangingPunct="0"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07988" eaLnBrk="0" hangingPunct="0"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07988" eaLnBrk="0" hangingPunct="0"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07988" eaLnBrk="0" hangingPunct="0"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07988" eaLnBrk="0" hangingPunct="0"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116000"/>
              </a:lnSpc>
            </a:pPr>
            <a:r>
              <a:rPr lang="en-US" altLang="ja-JP" sz="2000">
                <a:solidFill>
                  <a:srgbClr val="800000"/>
                </a:solidFill>
              </a:rPr>
              <a:t>U</a:t>
            </a:r>
            <a:r>
              <a:rPr lang="en-US" altLang="ja-JP" sz="2000" baseline="-25000">
                <a:solidFill>
                  <a:srgbClr val="800000"/>
                </a:solidFill>
              </a:rPr>
              <a:t>RF</a:t>
            </a:r>
            <a:r>
              <a:rPr lang="ru-RU" altLang="ja-JP" sz="2000">
                <a:solidFill>
                  <a:srgbClr val="800000"/>
                </a:solidFill>
              </a:rPr>
              <a:t>= </a:t>
            </a:r>
            <a:r>
              <a:rPr lang="en-US" altLang="ja-JP" sz="2000">
                <a:solidFill>
                  <a:srgbClr val="800000"/>
                </a:solidFill>
              </a:rPr>
              <a:t>35</a:t>
            </a:r>
            <a:r>
              <a:rPr lang="ru-RU" altLang="ja-JP" sz="2000">
                <a:solidFill>
                  <a:srgbClr val="800000"/>
                </a:solidFill>
              </a:rPr>
              <a:t> </a:t>
            </a:r>
            <a:r>
              <a:rPr lang="en-US" altLang="ja-JP" sz="2000">
                <a:solidFill>
                  <a:srgbClr val="800000"/>
                </a:solidFill>
              </a:rPr>
              <a:t>kV</a:t>
            </a:r>
            <a:endParaRPr lang="en-GB" altLang="ru-RU" sz="2000" u="sng">
              <a:solidFill>
                <a:srgbClr val="800000"/>
              </a:solidFill>
            </a:endParaRPr>
          </a:p>
        </p:txBody>
      </p:sp>
      <p:sp>
        <p:nvSpPr>
          <p:cNvPr id="25606" name="Text Box 68"/>
          <p:cNvSpPr txBox="1">
            <a:spLocks noChangeArrowheads="1"/>
          </p:cNvSpPr>
          <p:nvPr/>
        </p:nvSpPr>
        <p:spPr bwMode="auto">
          <a:xfrm>
            <a:off x="6429375" y="5715000"/>
            <a:ext cx="1285875" cy="35718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07988" eaLnBrk="0" hangingPunct="0"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07988" eaLnBrk="0" hangingPunct="0"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07988" eaLnBrk="0" hangingPunct="0"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07988" eaLnBrk="0" hangingPunct="0"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07988" eaLnBrk="0" hangingPunct="0"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116000"/>
              </a:lnSpc>
            </a:pPr>
            <a:r>
              <a:rPr lang="en-US" altLang="ja-JP" sz="2000">
                <a:solidFill>
                  <a:srgbClr val="800000"/>
                </a:solidFill>
              </a:rPr>
              <a:t>U</a:t>
            </a:r>
            <a:r>
              <a:rPr lang="en-US" altLang="ja-JP" sz="2000" baseline="-25000">
                <a:solidFill>
                  <a:srgbClr val="800000"/>
                </a:solidFill>
              </a:rPr>
              <a:t>RF</a:t>
            </a:r>
            <a:r>
              <a:rPr lang="ru-RU" altLang="ja-JP" sz="2000">
                <a:solidFill>
                  <a:srgbClr val="800000"/>
                </a:solidFill>
              </a:rPr>
              <a:t>= </a:t>
            </a:r>
            <a:r>
              <a:rPr lang="en-US" altLang="ja-JP" sz="2000">
                <a:solidFill>
                  <a:srgbClr val="800000"/>
                </a:solidFill>
              </a:rPr>
              <a:t>17</a:t>
            </a:r>
            <a:r>
              <a:rPr lang="ru-RU" altLang="ja-JP" sz="2000">
                <a:solidFill>
                  <a:srgbClr val="800000"/>
                </a:solidFill>
              </a:rPr>
              <a:t> </a:t>
            </a:r>
            <a:r>
              <a:rPr lang="en-US" altLang="ja-JP" sz="2000">
                <a:solidFill>
                  <a:srgbClr val="800000"/>
                </a:solidFill>
              </a:rPr>
              <a:t>kV</a:t>
            </a:r>
            <a:endParaRPr lang="en-GB" altLang="ru-RU" sz="2000" u="sng">
              <a:solidFill>
                <a:srgbClr val="800000"/>
              </a:solidFill>
            </a:endParaRPr>
          </a:p>
        </p:txBody>
      </p:sp>
      <p:sp>
        <p:nvSpPr>
          <p:cNvPr id="25607" name="TextBox 9"/>
          <p:cNvSpPr txBox="1">
            <a:spLocks noChangeArrowheads="1"/>
          </p:cNvSpPr>
          <p:nvPr/>
        </p:nvSpPr>
        <p:spPr bwMode="auto">
          <a:xfrm>
            <a:off x="285750" y="5505450"/>
            <a:ext cx="3571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we should keep in mind that bunch lengthening is current-dependent…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8" name="Рисунок 13" descr="1m1r_4m1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087438"/>
            <a:ext cx="3829050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0" name="TextBox 9"/>
          <p:cNvSpPr txBox="1">
            <a:spLocks noChangeArrowheads="1"/>
          </p:cNvSpPr>
          <p:nvPr/>
        </p:nvSpPr>
        <p:spPr bwMode="auto">
          <a:xfrm>
            <a:off x="285750" y="4702175"/>
            <a:ext cx="3500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I = 15 mA corresponds to 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 ~ 0.1</a:t>
            </a:r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71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ext Box 3"/>
          <p:cNvSpPr txBox="1">
            <a:spLocks noChangeArrowheads="1"/>
          </p:cNvSpPr>
          <p:nvPr/>
        </p:nvSpPr>
        <p:spPr bwMode="auto">
          <a:xfrm>
            <a:off x="714375" y="1176338"/>
            <a:ext cx="75596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Luminosity increase scenario:</a:t>
            </a:r>
          </a:p>
          <a:p>
            <a:pPr marL="273050" indent="-2730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Number of bunches (i.e. collision frequency)</a:t>
            </a:r>
          </a:p>
          <a:p>
            <a:pPr marL="273050" indent="-273050" eaLnBrk="1" hangingPunct="1">
              <a:buFont typeface="Wingdings" panose="05000000000000000000" pitchFamily="2" charset="2"/>
              <a:buChar char="ü"/>
            </a:pP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Bunch-by-bunch luminosity</a:t>
            </a:r>
            <a:endParaRPr lang="ru-RU" alt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428625" y="2928938"/>
          <a:ext cx="3624263" cy="10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0" name="Equation" r:id="rId3" imgW="1625400" imgH="507960" progId="Equation.DSMT4">
                  <p:embed/>
                </p:oleObj>
              </mc:Choice>
              <mc:Fallback>
                <p:oleObj name="Equation" r:id="rId3" imgW="162540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2928938"/>
                        <a:ext cx="3624263" cy="1077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Text Box 13"/>
          <p:cNvSpPr txBox="1">
            <a:spLocks noChangeArrowheads="1"/>
          </p:cNvSpPr>
          <p:nvPr/>
        </p:nvSpPr>
        <p:spPr bwMode="auto">
          <a:xfrm>
            <a:off x="6324275" y="2428875"/>
            <a:ext cx="2004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Round Beams:</a:t>
            </a:r>
            <a:endParaRPr lang="ru-RU" altLang="ru-RU" sz="24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3" name="Text Box 8"/>
          <p:cNvSpPr txBox="1">
            <a:spLocks noChangeArrowheads="1"/>
          </p:cNvSpPr>
          <p:nvPr/>
        </p:nvSpPr>
        <p:spPr bwMode="auto">
          <a:xfrm>
            <a:off x="1115616" y="4522765"/>
            <a:ext cx="460920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55600" indent="-35560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ru-RU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Geometric factor: </a:t>
            </a:r>
          </a:p>
          <a:p>
            <a:pPr marL="355600" indent="-35560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ru-RU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Beam-beam limit enhancement:</a:t>
            </a:r>
          </a:p>
          <a:p>
            <a:pPr marL="355600" indent="-35560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ru-RU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IBS for low energy?  Better life time!</a:t>
            </a:r>
            <a:endParaRPr lang="ru-RU" altLang="ru-RU" sz="20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27" name="Object 16"/>
          <p:cNvGraphicFramePr>
            <a:graphicFrameLocks noChangeAspect="1"/>
          </p:cNvGraphicFramePr>
          <p:nvPr>
            <p:extLst/>
          </p:nvPr>
        </p:nvGraphicFramePr>
        <p:xfrm>
          <a:off x="6661504" y="4485968"/>
          <a:ext cx="1972268" cy="563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1" name="Equation" r:id="rId5" imgW="1066680" imgH="304560" progId="Equation.DSMT4">
                  <p:embed/>
                </p:oleObj>
              </mc:Choice>
              <mc:Fallback>
                <p:oleObj name="Equation" r:id="rId5" imgW="106668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1504" y="4485968"/>
                        <a:ext cx="1972268" cy="5637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20"/>
          <p:cNvGraphicFramePr>
            <a:graphicFrameLocks noChangeAspect="1"/>
          </p:cNvGraphicFramePr>
          <p:nvPr>
            <p:extLst/>
          </p:nvPr>
        </p:nvGraphicFramePr>
        <p:xfrm>
          <a:off x="6720021" y="5104808"/>
          <a:ext cx="980728" cy="436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2" name="Equation" r:id="rId7" imgW="457200" imgH="203040" progId="Equation.DSMT4">
                  <p:embed/>
                </p:oleObj>
              </mc:Choice>
              <mc:Fallback>
                <p:oleObj name="Equation" r:id="rId7" imgW="4572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0021" y="5104808"/>
                        <a:ext cx="980728" cy="4363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AutoShape 14"/>
          <p:cNvSpPr>
            <a:spLocks noChangeArrowheads="1"/>
          </p:cNvSpPr>
          <p:nvPr/>
        </p:nvSpPr>
        <p:spPr bwMode="auto">
          <a:xfrm>
            <a:off x="4492625" y="3286125"/>
            <a:ext cx="1079500" cy="288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74493265 h 21600"/>
              <a:gd name="T4" fmla="*/ 2147483647 w 21600"/>
              <a:gd name="T5" fmla="*/ 154589212 h 21600"/>
              <a:gd name="T6" fmla="*/ 2147483647 w 21600"/>
              <a:gd name="T7" fmla="*/ 7449326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67 w 21600"/>
              <a:gd name="T13" fmla="*/ 5341 h 21600"/>
              <a:gd name="T14" fmla="*/ 18900 w 21600"/>
              <a:gd name="T15" fmla="*/ 1614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graphicFrame>
        <p:nvGraphicFramePr>
          <p:cNvPr id="1029" name="Object 15"/>
          <p:cNvGraphicFramePr>
            <a:graphicFrameLocks noChangeAspect="1"/>
          </p:cNvGraphicFramePr>
          <p:nvPr/>
        </p:nvGraphicFramePr>
        <p:xfrm>
          <a:off x="6072188" y="2928938"/>
          <a:ext cx="2514600" cy="111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3" name="Equation" r:id="rId9" imgW="939600" imgH="457200" progId="Equation.DSMT4">
                  <p:embed/>
                </p:oleObj>
              </mc:Choice>
              <mc:Fallback>
                <p:oleObj name="Equation" r:id="rId9" imgW="9396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2188" y="2928938"/>
                        <a:ext cx="2514600" cy="1116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dirty="0"/>
              <a:t>Round beams at </a:t>
            </a:r>
            <a:r>
              <a:rPr lang="en-US" altLang="ru-RU" dirty="0" err="1"/>
              <a:t>e</a:t>
            </a:r>
            <a:r>
              <a:rPr lang="en-US" altLang="ru-RU" baseline="30000" dirty="0" err="1"/>
              <a:t>+</a:t>
            </a:r>
            <a:r>
              <a:rPr lang="en-US" altLang="ru-RU" dirty="0" err="1"/>
              <a:t>e</a:t>
            </a:r>
            <a:r>
              <a:rPr lang="en-US" altLang="ru-RU" baseline="30000" dirty="0"/>
              <a:t>-</a:t>
            </a:r>
            <a:r>
              <a:rPr lang="en-US" altLang="ru-RU" dirty="0"/>
              <a:t> collider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69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rbschem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1285875"/>
            <a:ext cx="5214938" cy="4549775"/>
          </a:xfrm>
          <a:noFill/>
        </p:spPr>
      </p:pic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4929188" y="5643563"/>
            <a:ext cx="40608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/>
              <a:t>Flat to Round or Mobius change needs polarity switch in solenoids and new orbit correction.</a:t>
            </a:r>
          </a:p>
        </p:txBody>
      </p:sp>
      <p:sp>
        <p:nvSpPr>
          <p:cNvPr id="19460" name="Line 8"/>
          <p:cNvSpPr>
            <a:spLocks noChangeShapeType="1"/>
          </p:cNvSpPr>
          <p:nvPr/>
        </p:nvSpPr>
        <p:spPr bwMode="auto">
          <a:xfrm flipH="1">
            <a:off x="4500563" y="2143125"/>
            <a:ext cx="1143000" cy="1143000"/>
          </a:xfrm>
          <a:prstGeom prst="line">
            <a:avLst/>
          </a:prstGeom>
          <a:ln>
            <a:headEnd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/>
          <a:lstStyle/>
          <a:p>
            <a:pPr>
              <a:defRPr/>
            </a:pPr>
            <a:endParaRPr lang="ru-RU"/>
          </a:p>
        </p:txBody>
      </p:sp>
      <p:sp>
        <p:nvSpPr>
          <p:cNvPr id="18437" name="Text Box 9"/>
          <p:cNvSpPr txBox="1">
            <a:spLocks noChangeArrowheads="1"/>
          </p:cNvSpPr>
          <p:nvPr/>
        </p:nvSpPr>
        <p:spPr bwMode="auto">
          <a:xfrm>
            <a:off x="5715000" y="1071563"/>
            <a:ext cx="31130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000">
                <a:cs typeface="Arial" panose="020B0604020202020204" pitchFamily="34" charset="0"/>
              </a:rPr>
              <a:t>Round beam due to coupling resonance? </a:t>
            </a:r>
          </a:p>
          <a:p>
            <a:pPr eaLnBrk="1" hangingPunct="1"/>
            <a:r>
              <a:rPr lang="en-US" altLang="ru-RU" sz="2000">
                <a:cs typeface="Arial" panose="020B0604020202020204" pitchFamily="34" charset="0"/>
              </a:rPr>
              <a:t>The simplest practical solution!</a:t>
            </a:r>
            <a:endParaRPr lang="ru-RU" altLang="ru-RU" sz="2000">
              <a:cs typeface="Arial" panose="020B0604020202020204" pitchFamily="34" charset="0"/>
            </a:endParaRPr>
          </a:p>
        </p:txBody>
      </p:sp>
      <p:sp>
        <p:nvSpPr>
          <p:cNvPr id="18438" name="Заголовок 6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smtClean="0"/>
              <a:t>Round Beams Options for VEPP-2000</a:t>
            </a:r>
            <a:endParaRPr lang="ru-RU" altLang="ru-RU" smtClean="0"/>
          </a:p>
        </p:txBody>
      </p:sp>
      <p:sp>
        <p:nvSpPr>
          <p:cNvPr id="18439" name="Text Box 6"/>
          <p:cNvSpPr txBox="1">
            <a:spLocks noChangeArrowheads="1"/>
          </p:cNvSpPr>
          <p:nvPr/>
        </p:nvSpPr>
        <p:spPr bwMode="auto">
          <a:xfrm>
            <a:off x="5786438" y="3143250"/>
            <a:ext cx="321468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000"/>
              <a:t>Both simulations and experimental tests showed insufficient dynamic aperture for regular work in circular modes options.</a:t>
            </a:r>
          </a:p>
        </p:txBody>
      </p:sp>
    </p:spTree>
    <p:extLst>
      <p:ext uri="{BB962C8B-B14F-4D97-AF65-F5344CB8AC3E}">
        <p14:creationId xmlns:p14="http://schemas.microsoft.com/office/powerpoint/2010/main" val="417208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Название 1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r>
              <a:rPr lang="en-US" altLang="en-US" dirty="0" smtClean="0">
                <a:ea typeface="Arial" panose="020B0604020202020204" pitchFamily="34" charset="0"/>
              </a:rPr>
              <a:t>VEPP-4M</a:t>
            </a:r>
            <a:endParaRPr lang="ru-RU" altLang="en-US" dirty="0" smtClean="0">
              <a:ea typeface="Arial" panose="020B0604020202020204" pitchFamily="34" charset="0"/>
            </a:endParaRPr>
          </a:p>
        </p:txBody>
      </p:sp>
      <p:pic>
        <p:nvPicPr>
          <p:cNvPr id="41986" name="Содержимое 21" descr="v4_layout3_top-en_2000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0" r="15952"/>
          <a:stretch>
            <a:fillRect/>
          </a:stretch>
        </p:blipFill>
        <p:spPr>
          <a:xfrm>
            <a:off x="4432300" y="3284538"/>
            <a:ext cx="4676775" cy="3529012"/>
          </a:xfrm>
        </p:spPr>
      </p:pic>
      <p:graphicFrame>
        <p:nvGraphicFramePr>
          <p:cNvPr id="8" name="Содержимое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673179"/>
              </p:ext>
            </p:extLst>
          </p:nvPr>
        </p:nvGraphicFramePr>
        <p:xfrm>
          <a:off x="179388" y="3317048"/>
          <a:ext cx="4176712" cy="3424320"/>
        </p:xfrm>
        <a:graphic>
          <a:graphicData uri="http://schemas.openxmlformats.org/drawingml/2006/table">
            <a:tbl>
              <a:tblPr/>
              <a:tblGrid>
                <a:gridCol w="1512292"/>
                <a:gridCol w="353020"/>
                <a:gridCol w="433388"/>
                <a:gridCol w="434975"/>
                <a:gridCol w="434975"/>
                <a:gridCol w="1008062"/>
              </a:tblGrid>
              <a:tr h="252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</a:t>
                      </a: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0.925 ÷ 4.75 (</a:t>
                      </a: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5.3</a:t>
                      </a: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ru-RU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252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Circumference</a:t>
                      </a:r>
                      <a:endParaRPr kumimoji="0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</a:t>
                      </a:r>
                      <a:endParaRPr kumimoji="0" lang="ru-RU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kumimoji="0" lang="ru-RU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252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of bunches</a:t>
                      </a:r>
                      <a:endParaRPr kumimoji="0" lang="ru-RU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2e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× 2e</a:t>
                      </a:r>
                      <a:r>
                        <a:rPr kumimoji="0" lang="en-US" altLang="en-US" sz="1400" baseline="30000" dirty="0" smtClean="0"/>
                        <a:t>–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(16e</a:t>
                      </a:r>
                      <a:r>
                        <a:rPr kumimoji="0" lang="en-US" altLang="en-US" sz="1400" baseline="30000" dirty="0" smtClean="0"/>
                        <a:t>–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ru-RU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252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Harmonic number</a:t>
                      </a:r>
                      <a:endParaRPr kumimoji="0" lang="ru-RU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</a:t>
                      </a:r>
                      <a:endParaRPr kumimoji="0" lang="ru-RU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252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Betatron tunes, h/v</a:t>
                      </a:r>
                      <a:endParaRPr kumimoji="0" lang="ru-RU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8.54/7.57</a:t>
                      </a:r>
                      <a:endParaRPr kumimoji="0" lang="ru-RU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252413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Coupling</a:t>
                      </a:r>
                      <a:endParaRPr kumimoji="0" lang="ru-RU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0.05%</a:t>
                      </a:r>
                      <a:endParaRPr kumimoji="0" lang="ru-RU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252413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Bunch length</a:t>
                      </a:r>
                      <a:endParaRPr kumimoji="0" lang="ru-RU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endParaRPr kumimoji="0" lang="ru-RU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252413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Energy</a:t>
                      </a:r>
                      <a:endParaRPr kumimoji="0" lang="ru-RU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kumimoji="0" lang="ru-RU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kumimoji="0" lang="ru-RU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</a:t>
                      </a:r>
                      <a:endParaRPr kumimoji="0" lang="ru-RU" altLang="en-US" sz="1400" b="1" i="1" u="none" strike="noStrike" cap="none" normalizeH="0" baseline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</a:t>
                      </a:r>
                      <a:endParaRPr kumimoji="0" lang="ru-RU" altLang="en-US" sz="1400" b="1" i="1" u="none" strike="noStrike" cap="none" normalizeH="0" baseline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GeV</a:t>
                      </a:r>
                      <a:endParaRPr kumimoji="0" lang="ru-RU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252413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Emittance</a:t>
                      </a:r>
                      <a:endParaRPr kumimoji="0" lang="ru-RU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kumimoji="0" lang="ru-RU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kumimoji="0" lang="ru-RU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</a:t>
                      </a:r>
                      <a:endParaRPr kumimoji="0" lang="ru-RU" altLang="en-US" sz="1400" b="1" i="1" u="none" strike="noStrike" cap="none" normalizeH="0" baseline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kumimoji="0" lang="ru-RU" altLang="en-US" sz="1400" b="1" i="1" u="none" strike="noStrike" cap="none" normalizeH="0" baseline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nm·rad</a:t>
                      </a:r>
                      <a:endParaRPr kumimoji="0" lang="ru-RU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252413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 Spread</a:t>
                      </a:r>
                      <a:endParaRPr kumimoji="0" lang="ru-RU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kumimoji="0" lang="ru-RU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  <a:endParaRPr kumimoji="0" lang="ru-RU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7.8</a:t>
                      </a:r>
                      <a:endParaRPr kumimoji="0" lang="ru-RU" altLang="en-US" sz="1400" b="1" i="1" u="none" strike="noStrike" cap="none" normalizeH="0" baseline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</a:t>
                      </a:r>
                      <a:endParaRPr kumimoji="0" lang="ru-RU" altLang="en-US" sz="1400" b="1" i="1" u="none" strike="noStrike" cap="none" normalizeH="0" baseline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·10</a:t>
                      </a:r>
                      <a:r>
                        <a:rPr kumimoji="0" lang="en-US" alt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</a:t>
                      </a:r>
                      <a:endParaRPr kumimoji="0" lang="ru-RU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252413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Bunch Current</a:t>
                      </a:r>
                      <a:endParaRPr kumimoji="0" lang="ru-RU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kumimoji="0" lang="ru-RU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kumimoji="0" lang="ru-RU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kumimoji="0" lang="ru-RU" altLang="en-US" sz="1400" b="1" i="1" u="none" strike="noStrike" cap="none" normalizeH="0" baseline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kumimoji="0" lang="ru-RU" altLang="en-US" sz="1400" b="1" i="1" u="none" strike="noStrike" cap="none" normalizeH="0" baseline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</a:t>
                      </a:r>
                      <a:endParaRPr kumimoji="0" lang="ru-RU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252413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Luminosity</a:t>
                      </a:r>
                      <a:endParaRPr kumimoji="0" lang="ru-RU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  <a:endParaRPr kumimoji="0" lang="ru-RU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kumimoji="0" lang="ru-RU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kumimoji="0" lang="ru-RU" altLang="en-US" sz="1400" b="1" i="1" u="none" strike="noStrike" cap="none" normalizeH="0" baseline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kumimoji="0" lang="ru-RU" altLang="en-US" sz="1400" b="1" i="1" u="none" strike="noStrike" cap="none" normalizeH="0" baseline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cm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·s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kumimoji="0" lang="ru-RU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</a:tbl>
          </a:graphicData>
        </a:graphic>
      </p:graphicFrame>
      <p:pic>
        <p:nvPicPr>
          <p:cNvPr id="42059" name="Содержимо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21" r="-2921"/>
          <a:stretch>
            <a:fillRect/>
          </a:stretch>
        </p:blipFill>
        <p:spPr bwMode="auto">
          <a:xfrm>
            <a:off x="5541963" y="836613"/>
            <a:ext cx="3494087" cy="22685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60" name="TextBox 10"/>
          <p:cNvSpPr txBox="1">
            <a:spLocks noChangeArrowheads="1"/>
          </p:cNvSpPr>
          <p:nvPr/>
        </p:nvSpPr>
        <p:spPr bwMode="auto">
          <a:xfrm>
            <a:off x="179388" y="1063625"/>
            <a:ext cx="6408737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0" lang="en-US" altLang="en-US" sz="1800" dirty="0" err="1"/>
              <a:t>e</a:t>
            </a:r>
            <a:r>
              <a:rPr kumimoji="0" lang="en-US" altLang="en-US" sz="1800" baseline="30000" dirty="0" err="1"/>
              <a:t>+</a:t>
            </a:r>
            <a:r>
              <a:rPr kumimoji="0" lang="en-US" altLang="en-US" sz="1800" dirty="0" err="1"/>
              <a:t>e</a:t>
            </a:r>
            <a:r>
              <a:rPr kumimoji="0" lang="en-US" altLang="en-US" sz="1800" baseline="30000" dirty="0"/>
              <a:t>–</a:t>
            </a:r>
            <a:r>
              <a:rPr kumimoji="0" lang="en-US" altLang="en-US" sz="1800" dirty="0"/>
              <a:t> HEP at VEPP-4M with KEDR detector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0" lang="en-US" altLang="en-US" sz="1800" dirty="0"/>
              <a:t>SR at VEPP-3 (2 GeV) 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0" lang="en-US" altLang="en-US" sz="1800" dirty="0"/>
              <a:t>SR at VEPP-4M (2</a:t>
            </a:r>
            <a:r>
              <a:rPr kumimoji="0" lang="ru-RU" altLang="en-US" sz="1800" dirty="0"/>
              <a:t>÷</a:t>
            </a:r>
            <a:r>
              <a:rPr kumimoji="0" lang="en-US" altLang="en-US" sz="1800" dirty="0"/>
              <a:t>4 GeV)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0" lang="en-US" altLang="en-US" sz="1800" dirty="0"/>
              <a:t>Nuclear </a:t>
            </a:r>
            <a:r>
              <a:rPr kumimoji="0" lang="en-US" altLang="en-US" sz="1800" dirty="0" smtClean="0"/>
              <a:t>physics </a:t>
            </a:r>
            <a:r>
              <a:rPr kumimoji="0" lang="en-US" altLang="en-US" sz="1800" dirty="0"/>
              <a:t>at VEPP-3 with Deuteron facility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0" lang="en-US" altLang="en-US" sz="1800" dirty="0"/>
              <a:t>Test Beam Facility at VEPP-4M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0" lang="en-US" altLang="en-US" sz="1800" dirty="0" smtClean="0"/>
              <a:t>Accelerator </a:t>
            </a:r>
            <a:r>
              <a:rPr kumimoji="0" lang="en-US" altLang="en-US" sz="1800" dirty="0"/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352297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1543050" y="129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0483" name="Picture 4" descr="sizes_510MeV_50x60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Oval 7"/>
          <p:cNvSpPr>
            <a:spLocks noChangeArrowheads="1"/>
          </p:cNvSpPr>
          <p:nvPr/>
        </p:nvSpPr>
        <p:spPr bwMode="auto">
          <a:xfrm>
            <a:off x="6227763" y="2138363"/>
            <a:ext cx="2232025" cy="5762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0485" name="Рисунок 7" descr="ccd_bb_sizes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841375"/>
            <a:ext cx="3571875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7358063" y="1571625"/>
            <a:ext cx="1785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>
                <a:solidFill>
                  <a:srgbClr val="FF0000"/>
                </a:solidFill>
                <a:sym typeface="Symbol" panose="05050102010706020507" pitchFamily="18" charset="2"/>
              </a:rPr>
              <a:t></a:t>
            </a:r>
            <a:r>
              <a:rPr lang="en-US" altLang="ru-RU" sz="2400" baseline="-25000">
                <a:solidFill>
                  <a:srgbClr val="FF0000"/>
                </a:solidFill>
                <a:sym typeface="Symbol" panose="05050102010706020507" pitchFamily="18" charset="2"/>
              </a:rPr>
              <a:t>nom</a:t>
            </a:r>
            <a:r>
              <a:rPr lang="en-US" altLang="ru-RU" sz="2400">
                <a:solidFill>
                  <a:srgbClr val="FF0000"/>
                </a:solidFill>
                <a:sym typeface="Symbol" panose="05050102010706020507" pitchFamily="18" charset="2"/>
              </a:rPr>
              <a:t> ~ 0.12</a:t>
            </a:r>
            <a:endParaRPr lang="ru-RU" altLang="ru-RU" sz="2400">
              <a:solidFill>
                <a:srgbClr val="FF0000"/>
              </a:solidFill>
            </a:endParaRPr>
          </a:p>
        </p:txBody>
      </p:sp>
      <p:sp>
        <p:nvSpPr>
          <p:cNvPr id="20487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smtClean="0"/>
              <a:t>Dynamic sizes at the beam-size monitors</a:t>
            </a:r>
            <a:endParaRPr lang="ru-RU" altLang="ru-RU" smtClean="0"/>
          </a:p>
        </p:txBody>
      </p:sp>
      <p:sp>
        <p:nvSpPr>
          <p:cNvPr id="9" name="Дуга 8"/>
          <p:cNvSpPr/>
          <p:nvPr/>
        </p:nvSpPr>
        <p:spPr>
          <a:xfrm rot="13300739">
            <a:off x="361950" y="2579688"/>
            <a:ext cx="3602038" cy="3749675"/>
          </a:xfrm>
          <a:prstGeom prst="arc">
            <a:avLst/>
          </a:prstGeom>
          <a:ln w="38100"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83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142875" y="1154113"/>
            <a:ext cx="407193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Proper profile of longitudinal distribution together with </a:t>
            </a:r>
            <a:r>
              <a:rPr lang="en-US" altLang="ru-RU" sz="2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 = n</a:t>
            </a:r>
            <a:r>
              <a:rPr lang="en-US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betatron phase advance between IPs makes the Hamiltonian time-independent, i.e. integral of motion.</a:t>
            </a:r>
          </a:p>
        </p:txBody>
      </p:sp>
      <p:graphicFrame>
        <p:nvGraphicFramePr>
          <p:cNvPr id="5122" name="Object 5"/>
          <p:cNvGraphicFramePr>
            <a:graphicFrameLocks noChangeAspect="1"/>
          </p:cNvGraphicFramePr>
          <p:nvPr/>
        </p:nvGraphicFramePr>
        <p:xfrm>
          <a:off x="214313" y="2714625"/>
          <a:ext cx="1384300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4" name="Equation" r:id="rId3" imgW="685800" imgH="381000" progId="Equation.DSMT4">
                  <p:embed/>
                </p:oleObj>
              </mc:Choice>
              <mc:Fallback>
                <p:oleObj name="Equation" r:id="rId3" imgW="685800" imgH="381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2714625"/>
                        <a:ext cx="1384300" cy="773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1857375" y="2786063"/>
          <a:ext cx="1665288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5" name="Equation" r:id="rId5" imgW="825480" imgH="380880" progId="Equation.DSMT4">
                  <p:embed/>
                </p:oleObj>
              </mc:Choice>
              <mc:Fallback>
                <p:oleObj name="Equation" r:id="rId5" imgW="82548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75" y="2786063"/>
                        <a:ext cx="1665288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3932238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7"/>
          <p:cNvSpPr txBox="1">
            <a:spLocks noChangeArrowheads="1"/>
          </p:cNvSpPr>
          <p:nvPr/>
        </p:nvSpPr>
        <p:spPr bwMode="auto">
          <a:xfrm>
            <a:off x="2714625" y="714375"/>
            <a:ext cx="3714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000" i="1">
                <a:solidFill>
                  <a:srgbClr val="000066"/>
                </a:solidFill>
                <a:cs typeface="Arial" panose="020B0604020202020204" pitchFamily="34" charset="0"/>
              </a:rPr>
              <a:t>(Danilov, Perevedentsev, 1997)</a:t>
            </a:r>
            <a:endParaRPr lang="ru-RU" altLang="ru-RU" sz="2000" i="1">
              <a:solidFill>
                <a:srgbClr val="000066"/>
              </a:solidFill>
              <a:cs typeface="Arial" panose="020B0604020202020204" pitchFamily="34" charset="0"/>
            </a:endParaRPr>
          </a:p>
        </p:txBody>
      </p:sp>
      <p:sp>
        <p:nvSpPr>
          <p:cNvPr id="5127" name="Заголовок 14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smtClean="0"/>
              <a:t>Integrable round beam?</a:t>
            </a:r>
            <a:endParaRPr lang="ru-RU" altLang="ru-RU" smtClean="0"/>
          </a:p>
        </p:txBody>
      </p:sp>
      <p:pic>
        <p:nvPicPr>
          <p:cNvPr id="16" name="Picture 4" descr="v2k_l050_xi15_as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338" y="4305300"/>
            <a:ext cx="2643187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v2k_l050_xi15_as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88" y="4357688"/>
            <a:ext cx="2601912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2786063" y="4929188"/>
            <a:ext cx="12144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>
                <a:sym typeface="Symbol" panose="05050102010706020507" pitchFamily="18" charset="2"/>
              </a:rPr>
              <a:t></a:t>
            </a:r>
            <a:r>
              <a:rPr lang="en-US" altLang="ru-RU" sz="2000" baseline="30000">
                <a:sym typeface="Symbol" panose="05050102010706020507" pitchFamily="18" charset="2"/>
              </a:rPr>
              <a:t>* </a:t>
            </a:r>
            <a:r>
              <a:rPr lang="en-US" altLang="ru-RU" sz="2000">
                <a:sym typeface="Symbol" panose="05050102010706020507" pitchFamily="18" charset="2"/>
              </a:rPr>
              <a:t>= 5cm</a:t>
            </a:r>
          </a:p>
          <a:p>
            <a:pPr eaLnBrk="1" hangingPunct="1"/>
            <a:r>
              <a:rPr lang="en-US" altLang="ru-RU" sz="2000">
                <a:sym typeface="Symbol" panose="05050102010706020507" pitchFamily="18" charset="2"/>
              </a:rPr>
              <a:t></a:t>
            </a:r>
            <a:r>
              <a:rPr lang="en-US" altLang="ru-RU" sz="2000" baseline="-25000">
                <a:sym typeface="Symbol" panose="05050102010706020507" pitchFamily="18" charset="2"/>
              </a:rPr>
              <a:t>s </a:t>
            </a:r>
            <a:r>
              <a:rPr lang="en-US" altLang="ru-RU" sz="2000">
                <a:sym typeface="Symbol" panose="05050102010706020507" pitchFamily="18" charset="2"/>
              </a:rPr>
              <a:t>= 5cm</a:t>
            </a:r>
          </a:p>
          <a:p>
            <a:pPr eaLnBrk="1" hangingPunct="1"/>
            <a:r>
              <a:rPr lang="en-US" altLang="ru-RU" sz="2000">
                <a:sym typeface="Symbol" panose="05050102010706020507" pitchFamily="18" charset="2"/>
              </a:rPr>
              <a:t> = 0.15</a:t>
            </a: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4286250" y="4500563"/>
            <a:ext cx="1500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000">
                <a:solidFill>
                  <a:srgbClr val="800000"/>
                </a:solidFill>
                <a:sym typeface="Symbol" panose="05050102010706020507" pitchFamily="18" charset="2"/>
              </a:rPr>
              <a:t>a</a:t>
            </a:r>
            <a:r>
              <a:rPr lang="en-US" altLang="ru-RU" sz="2000" baseline="-25000">
                <a:solidFill>
                  <a:srgbClr val="800000"/>
                </a:solidFill>
                <a:sym typeface="Symbol" panose="05050102010706020507" pitchFamily="18" charset="2"/>
              </a:rPr>
              <a:t>s </a:t>
            </a:r>
            <a:r>
              <a:rPr lang="en-US" altLang="ru-RU" sz="2000">
                <a:solidFill>
                  <a:srgbClr val="800000"/>
                </a:solidFill>
                <a:sym typeface="Symbol" panose="05050102010706020507" pitchFamily="18" charset="2"/>
              </a:rPr>
              <a:t>= 0.0</a:t>
            </a:r>
            <a:endParaRPr lang="ru-RU" altLang="ru-RU" sz="2000">
              <a:solidFill>
                <a:srgbClr val="800000"/>
              </a:solidFill>
            </a:endParaRPr>
          </a:p>
        </p:txBody>
      </p: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6858000" y="4500563"/>
            <a:ext cx="1500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000">
                <a:solidFill>
                  <a:srgbClr val="800000"/>
                </a:solidFill>
                <a:sym typeface="Symbol" panose="05050102010706020507" pitchFamily="18" charset="2"/>
              </a:rPr>
              <a:t>a</a:t>
            </a:r>
            <a:r>
              <a:rPr lang="en-US" altLang="ru-RU" sz="2000" baseline="-25000">
                <a:solidFill>
                  <a:srgbClr val="800000"/>
                </a:solidFill>
                <a:sym typeface="Symbol" panose="05050102010706020507" pitchFamily="18" charset="2"/>
              </a:rPr>
              <a:t>s </a:t>
            </a:r>
            <a:r>
              <a:rPr lang="en-US" altLang="ru-RU" sz="2000">
                <a:solidFill>
                  <a:srgbClr val="800000"/>
                </a:solidFill>
                <a:sym typeface="Symbol" panose="05050102010706020507" pitchFamily="18" charset="2"/>
              </a:rPr>
              <a:t>= 1.0</a:t>
            </a:r>
            <a:endParaRPr lang="ru-RU" altLang="ru-RU" sz="2000">
              <a:solidFill>
                <a:srgbClr val="800000"/>
              </a:solidFill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0" y="6215063"/>
            <a:ext cx="385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solidFill>
                  <a:srgbClr val="000066"/>
                </a:solidFill>
              </a:rPr>
              <a:t>D.Shatilov, A.Valishev, NaPAC’13</a:t>
            </a:r>
            <a:endParaRPr lang="ru-RU" altLang="ru-RU" i="1">
              <a:solidFill>
                <a:srgbClr val="000066"/>
              </a:solidFill>
            </a:endParaRP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0" y="4214813"/>
            <a:ext cx="3214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/>
              <a:t>Synchrotron motion destroys full </a:t>
            </a:r>
            <a:r>
              <a:rPr lang="en-US" altLang="ru-RU" dirty="0" err="1"/>
              <a:t>integrability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1036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0" y="142875"/>
            <a:ext cx="9144000" cy="642938"/>
          </a:xfrm>
        </p:spPr>
        <p:txBody>
          <a:bodyPr/>
          <a:lstStyle/>
          <a:p>
            <a:pPr eaLnBrk="1" hangingPunct="1"/>
            <a:r>
              <a:rPr lang="en-US" altLang="ru-RU" i="1" smtClean="0"/>
              <a:t>LIFETRAC</a:t>
            </a:r>
            <a:r>
              <a:rPr lang="en-US" altLang="ru-RU" smtClean="0"/>
              <a:t> predictions</a:t>
            </a:r>
            <a:endParaRPr lang="ru-RU" altLang="ru-RU" smtClean="0"/>
          </a:p>
        </p:txBody>
      </p:sp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214313" y="923925"/>
            <a:ext cx="8715375" cy="486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spcAft>
                <a:spcPts val="800"/>
              </a:spcAft>
              <a:buFontTx/>
              <a:buAutoNum type="arabicPeriod"/>
              <a:defRPr/>
            </a:pPr>
            <a:r>
              <a:rPr lang="en-US" dirty="0">
                <a:latin typeface="Arial" charset="0"/>
              </a:rPr>
              <a:t>Very high </a:t>
            </a:r>
            <a:r>
              <a:rPr lang="ru-RU" dirty="0">
                <a:latin typeface="Arial" charset="0"/>
                <a:sym typeface="Symbol" pitchFamily="18" charset="2"/>
              </a:rPr>
              <a:t></a:t>
            </a:r>
            <a:r>
              <a:rPr lang="en-US" dirty="0">
                <a:latin typeface="Arial" charset="0"/>
              </a:rPr>
              <a:t> threshold values for ideal linear machine lattice</a:t>
            </a:r>
            <a:r>
              <a:rPr lang="ru-RU" dirty="0">
                <a:latin typeface="Arial" charset="0"/>
              </a:rPr>
              <a:t>, </a:t>
            </a:r>
            <a:r>
              <a:rPr lang="ru-RU" dirty="0">
                <a:latin typeface="Arial" charset="0"/>
                <a:sym typeface="Symbol" pitchFamily="18" charset="2"/>
              </a:rPr>
              <a:t></a:t>
            </a:r>
            <a:r>
              <a:rPr lang="en-US" baseline="-25000" dirty="0" err="1">
                <a:latin typeface="Arial" charset="0"/>
              </a:rPr>
              <a:t>th</a:t>
            </a:r>
            <a:r>
              <a:rPr lang="en-US" dirty="0">
                <a:latin typeface="Arial" charset="0"/>
              </a:rPr>
              <a:t> </a:t>
            </a:r>
            <a:r>
              <a:rPr lang="ru-RU" dirty="0">
                <a:latin typeface="Arial" charset="0"/>
              </a:rPr>
              <a:t>~</a:t>
            </a:r>
            <a:r>
              <a:rPr lang="en-US" dirty="0">
                <a:latin typeface="Arial" charset="0"/>
              </a:rPr>
              <a:t> </a:t>
            </a:r>
            <a:r>
              <a:rPr lang="ru-RU" dirty="0">
                <a:latin typeface="Arial" charset="0"/>
              </a:rPr>
              <a:t>0.25.</a:t>
            </a:r>
            <a:endParaRPr lang="en-US" dirty="0">
              <a:latin typeface="Arial" charset="0"/>
            </a:endParaRPr>
          </a:p>
          <a:p>
            <a:pPr marL="228600" indent="-228600">
              <a:spcAft>
                <a:spcPts val="800"/>
              </a:spcAft>
              <a:buFontTx/>
              <a:buAutoNum type="arabicPeriod"/>
              <a:defRPr/>
            </a:pPr>
            <a:r>
              <a:rPr lang="en-US" dirty="0">
                <a:latin typeface="Arial" charset="0"/>
              </a:rPr>
              <a:t>Chromatic sextupoles affect significantly on bb-effects decreasing threshold down to</a:t>
            </a:r>
            <a:r>
              <a:rPr lang="ru-RU" dirty="0">
                <a:latin typeface="Arial" charset="0"/>
              </a:rPr>
              <a:t> </a:t>
            </a:r>
            <a:r>
              <a:rPr lang="ru-RU" dirty="0">
                <a:latin typeface="Arial" charset="0"/>
                <a:sym typeface="Symbol" pitchFamily="18" charset="2"/>
              </a:rPr>
              <a:t></a:t>
            </a:r>
            <a:r>
              <a:rPr lang="en-US" baseline="-25000" dirty="0" err="1">
                <a:latin typeface="Arial" charset="0"/>
              </a:rPr>
              <a:t>th</a:t>
            </a:r>
            <a:r>
              <a:rPr lang="en-US" dirty="0">
                <a:latin typeface="Arial" charset="0"/>
              </a:rPr>
              <a:t> </a:t>
            </a:r>
            <a:r>
              <a:rPr lang="ru-RU" dirty="0">
                <a:latin typeface="Arial" charset="0"/>
              </a:rPr>
              <a:t>~</a:t>
            </a:r>
            <a:r>
              <a:rPr lang="en-US" dirty="0">
                <a:latin typeface="Arial" charset="0"/>
              </a:rPr>
              <a:t> </a:t>
            </a:r>
            <a:r>
              <a:rPr lang="ru-RU" dirty="0">
                <a:latin typeface="Arial" charset="0"/>
              </a:rPr>
              <a:t>0.15.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(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Break of the angular momentum conservation by nonlinear fields asymmetric to x-y motion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 marL="228600" indent="-228600">
              <a:spcAft>
                <a:spcPts val="800"/>
              </a:spcAft>
              <a:buFontTx/>
              <a:buAutoNum type="arabicPeriod"/>
              <a:defRPr/>
            </a:pPr>
            <a:r>
              <a:rPr lang="en-US" dirty="0">
                <a:latin typeface="Arial" charset="0"/>
              </a:rPr>
              <a:t>Working point shift from coupling resonance under diagonal </a:t>
            </a:r>
            <a:r>
              <a:rPr lang="ru-RU" dirty="0">
                <a:latin typeface="Arial" charset="0"/>
              </a:rPr>
              <a:t>(</a:t>
            </a:r>
            <a:r>
              <a:rPr lang="ru-RU" dirty="0">
                <a:latin typeface="Arial" charset="0"/>
                <a:sym typeface="Symbol" pitchFamily="18" charset="2"/>
              </a:rPr>
              <a:t></a:t>
            </a:r>
            <a:r>
              <a:rPr lang="ru-RU" baseline="-25000" dirty="0" err="1">
                <a:latin typeface="Arial" charset="0"/>
              </a:rPr>
              <a:t>x</a:t>
            </a:r>
            <a:r>
              <a:rPr lang="en-US" baseline="-25000" dirty="0">
                <a:latin typeface="Arial" charset="0"/>
              </a:rPr>
              <a:t> </a:t>
            </a:r>
            <a:r>
              <a:rPr lang="ru-RU" dirty="0">
                <a:latin typeface="Arial" charset="0"/>
              </a:rPr>
              <a:t>&gt;</a:t>
            </a:r>
            <a:r>
              <a:rPr lang="en-US" dirty="0">
                <a:latin typeface="Arial" charset="0"/>
              </a:rPr>
              <a:t> </a:t>
            </a:r>
            <a:r>
              <a:rPr lang="ru-RU" dirty="0">
                <a:latin typeface="Arial" charset="0"/>
                <a:sym typeface="Symbol" pitchFamily="18" charset="2"/>
              </a:rPr>
              <a:t></a:t>
            </a:r>
            <a:r>
              <a:rPr lang="en-US" baseline="-25000" dirty="0">
                <a:latin typeface="Arial" charset="0"/>
              </a:rPr>
              <a:t>z</a:t>
            </a:r>
            <a:r>
              <a:rPr lang="ru-RU" dirty="0">
                <a:latin typeface="Arial" charset="0"/>
              </a:rPr>
              <a:t>)</a:t>
            </a:r>
            <a:r>
              <a:rPr lang="en-US" dirty="0">
                <a:latin typeface="Arial" charset="0"/>
              </a:rPr>
              <a:t> preferable</a:t>
            </a:r>
            <a:r>
              <a:rPr lang="ru-RU" dirty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than vise versa</a:t>
            </a:r>
            <a:r>
              <a:rPr lang="ru-RU" dirty="0">
                <a:latin typeface="Arial" charset="0"/>
              </a:rPr>
              <a:t>.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(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Emittances parity breaking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.)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 marL="228600" indent="-228600">
              <a:spcAft>
                <a:spcPts val="800"/>
              </a:spcAft>
              <a:buFontTx/>
              <a:buAutoNum type="arabicPeriod"/>
              <a:defRPr/>
            </a:pPr>
            <a:r>
              <a:rPr lang="en-US" dirty="0">
                <a:latin typeface="Arial" charset="0"/>
              </a:rPr>
              <a:t>Uncompensated solenoids acceptable in wide range </a:t>
            </a:r>
            <a:r>
              <a:rPr lang="ru-RU" dirty="0">
                <a:latin typeface="Arial" charset="0"/>
              </a:rPr>
              <a:t>(</a:t>
            </a:r>
            <a:r>
              <a:rPr lang="ru-RU" dirty="0">
                <a:latin typeface="Arial" charset="0"/>
                <a:sym typeface="Symbol" pitchFamily="18" charset="2"/>
              </a:rPr>
              <a:t></a:t>
            </a:r>
            <a:r>
              <a:rPr lang="ru-RU" baseline="-25000" dirty="0" err="1">
                <a:latin typeface="Arial" charset="0"/>
              </a:rPr>
              <a:t>x,z</a:t>
            </a:r>
            <a:r>
              <a:rPr lang="ru-RU" dirty="0">
                <a:latin typeface="Arial" charset="0"/>
              </a:rPr>
              <a:t> ~ 0.02)</a:t>
            </a:r>
            <a:r>
              <a:rPr lang="en-US" dirty="0">
                <a:latin typeface="Arial" charset="0"/>
              </a:rPr>
              <a:t> while coupling in arcs provided by skew-quadrupole fields should be avoided</a:t>
            </a:r>
            <a:r>
              <a:rPr lang="ru-RU" dirty="0">
                <a:latin typeface="Arial" charset="0"/>
              </a:rPr>
              <a:t>.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(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Angular momentum conservation break by skew-quads, breaking x-y symmetry of transport matrix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.)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 marL="228600" indent="-228600">
              <a:spcAft>
                <a:spcPts val="800"/>
              </a:spcAft>
              <a:buFontTx/>
              <a:buAutoNum type="arabicPeriod"/>
              <a:defRPr/>
            </a:pPr>
            <a:r>
              <a:rPr lang="en-US" dirty="0">
                <a:latin typeface="Arial" charset="0"/>
              </a:rPr>
              <a:t>Inequality of x-y beta-functions in IP within</a:t>
            </a:r>
            <a:r>
              <a:rPr lang="ru-RU" dirty="0">
                <a:latin typeface="Arial" charset="0"/>
              </a:rPr>
              <a:t> 10 %</a:t>
            </a:r>
            <a:r>
              <a:rPr lang="en-US" dirty="0">
                <a:latin typeface="Arial" charset="0"/>
              </a:rPr>
              <a:t> tolerance does not affect on bb-effects</a:t>
            </a:r>
            <a:r>
              <a:rPr lang="ru-RU" dirty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  <a:p>
            <a:pPr marL="228600" indent="-228600">
              <a:spcAft>
                <a:spcPts val="800"/>
              </a:spcAft>
              <a:buFontTx/>
              <a:buAutoNum type="arabicPeriod"/>
              <a:defRPr/>
            </a:pPr>
            <a:r>
              <a:rPr lang="en-US" dirty="0">
                <a:latin typeface="Arial" charset="0"/>
              </a:rPr>
              <a:t>Bb-effects do not cause emittance blow-up but reduce beam lifetime via non-Gaussian “tails” growth in transverse particles distribution.</a:t>
            </a:r>
          </a:p>
          <a:p>
            <a:pPr marL="228600" indent="-228600">
              <a:spcAft>
                <a:spcPts val="800"/>
              </a:spcAft>
              <a:buFontTx/>
              <a:buAutoNum type="arabicPeriod"/>
              <a:defRPr/>
            </a:pPr>
            <a:r>
              <a:rPr lang="en-US" dirty="0">
                <a:latin typeface="Arial" charset="0"/>
              </a:rPr>
              <a:t>Beam lifetime improves with working point approach to the integer resonance.</a:t>
            </a:r>
            <a:endParaRPr lang="ru-RU" dirty="0">
              <a:latin typeface="Arial" charset="0"/>
            </a:endParaRPr>
          </a:p>
        </p:txBody>
      </p:sp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642938" y="6215063"/>
            <a:ext cx="7929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b="1">
                <a:solidFill>
                  <a:srgbClr val="800000"/>
                </a:solidFill>
              </a:rPr>
              <a:t>Qualitative agreement of all predictions with experimental experience.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lumi_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714375"/>
            <a:ext cx="7329487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5" descr="lumi_online_1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8550"/>
            <a:ext cx="7572375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7"/>
          <p:cNvSpPr txBox="1">
            <a:spLocks noChangeArrowheads="1"/>
          </p:cNvSpPr>
          <p:nvPr/>
        </p:nvSpPr>
        <p:spPr bwMode="auto">
          <a:xfrm>
            <a:off x="7572375" y="1785938"/>
            <a:ext cx="1428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400"/>
              <a:t>800 MeV</a:t>
            </a:r>
            <a:endParaRPr lang="ru-RU" altLang="ru-RU" sz="2400"/>
          </a:p>
        </p:txBody>
      </p:sp>
      <p:sp>
        <p:nvSpPr>
          <p:cNvPr id="32773" name="TextBox 8"/>
          <p:cNvSpPr txBox="1">
            <a:spLocks noChangeArrowheads="1"/>
          </p:cNvSpPr>
          <p:nvPr/>
        </p:nvSpPr>
        <p:spPr bwMode="auto">
          <a:xfrm>
            <a:off x="7572375" y="4643438"/>
            <a:ext cx="1428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18</a:t>
            </a:r>
            <a:r>
              <a:rPr lang="en-US" altLang="ru-RU" sz="2400"/>
              <a:t>0 MeV</a:t>
            </a:r>
            <a:endParaRPr lang="ru-RU" altLang="ru-RU" sz="2400"/>
          </a:p>
        </p:txBody>
      </p:sp>
      <p:sp>
        <p:nvSpPr>
          <p:cNvPr id="32774" name="Заголовок 6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r>
              <a:rPr lang="en-US" altLang="ru-RU" smtClean="0"/>
              <a:t>Luminosity monitor</a:t>
            </a:r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Название 1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r>
              <a:rPr lang="en-US" altLang="en-US" dirty="0" smtClean="0">
                <a:ea typeface="Arial" panose="020B0604020202020204" pitchFamily="34" charset="0"/>
              </a:rPr>
              <a:t>VEPP-4M Laser </a:t>
            </a:r>
            <a:r>
              <a:rPr lang="en-US" altLang="en-US" dirty="0" err="1" smtClean="0">
                <a:ea typeface="Arial" panose="020B0604020202020204" pitchFamily="34" charset="0"/>
              </a:rPr>
              <a:t>Polarimeter</a:t>
            </a:r>
            <a:r>
              <a:rPr lang="en-US" altLang="en-US" dirty="0" smtClean="0">
                <a:ea typeface="Arial" panose="020B0604020202020204" pitchFamily="34" charset="0"/>
              </a:rPr>
              <a:t> @ 4.1 GeV</a:t>
            </a:r>
            <a:endParaRPr lang="ru-RU" altLang="en-US" dirty="0" smtClean="0">
              <a:ea typeface="Arial" panose="020B0604020202020204" pitchFamily="34" charset="0"/>
            </a:endParaRPr>
          </a:p>
        </p:txBody>
      </p:sp>
      <p:pic>
        <p:nvPicPr>
          <p:cNvPr id="43010" name="Изображение 3" descr="schem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4598988"/>
            <a:ext cx="5951537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Содержимое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889" b="-7889"/>
          <a:stretch>
            <a:fillRect/>
          </a:stretch>
        </p:blipFill>
        <p:spPr>
          <a:xfrm>
            <a:off x="3698875" y="1412875"/>
            <a:ext cx="5049838" cy="2776538"/>
          </a:xfrm>
        </p:spPr>
      </p:pic>
      <p:pic>
        <p:nvPicPr>
          <p:cNvPr id="43012" name="Изображение 5" descr="result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55650"/>
            <a:ext cx="3241675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667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Название 1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r>
              <a:rPr lang="en-US" altLang="en-US" dirty="0" smtClean="0">
                <a:ea typeface="Arial" panose="020B0604020202020204" pitchFamily="34" charset="0"/>
              </a:rPr>
              <a:t>VEPP-4M Plans</a:t>
            </a:r>
            <a:endParaRPr lang="ru-RU" altLang="en-US" dirty="0" smtClean="0">
              <a:ea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813"/>
            <a:ext cx="8229600" cy="5883275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kumimoji="0" lang="en-US" altLang="en-US" sz="1800" b="1" dirty="0" smtClean="0"/>
              <a:t>Experiments at High Energy of VEPP-4M</a:t>
            </a:r>
          </a:p>
          <a:p>
            <a:pPr marL="179388" indent="-179388"/>
            <a:r>
              <a:rPr kumimoji="0" lang="en-US" altLang="en-US" sz="1800" dirty="0" smtClean="0"/>
              <a:t>R measurement  from 5 to 7 GeV</a:t>
            </a:r>
          </a:p>
          <a:p>
            <a:pPr marL="179388" indent="-179388"/>
            <a:r>
              <a:rPr kumimoji="0" lang="en-US" altLang="en-US" sz="1800" dirty="0" smtClean="0"/>
              <a:t>Mass and lepton width of  Y-mesons</a:t>
            </a:r>
          </a:p>
          <a:p>
            <a:pPr marL="179388" indent="-179388"/>
            <a:r>
              <a:rPr kumimoji="0" lang="en-US" altLang="en-US" sz="1800" dirty="0" smtClean="0">
                <a:latin typeface="Symbol" panose="05050102010706020507" pitchFamily="18" charset="2"/>
                <a:cs typeface="Arial" panose="020B0604020202020204" pitchFamily="34" charset="0"/>
              </a:rPr>
              <a:t>gg</a:t>
            </a:r>
            <a:r>
              <a:rPr kumimoji="0" lang="en-US" altLang="en-US" sz="1800" dirty="0" smtClean="0"/>
              <a:t>-physics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kumimoji="0" lang="en-US" altLang="en-US" sz="1800" b="1" dirty="0" smtClean="0"/>
              <a:t>Upgrade</a:t>
            </a:r>
          </a:p>
          <a:p>
            <a:pPr marL="179388" indent="-179388"/>
            <a:r>
              <a:rPr kumimoji="0" lang="en-US" altLang="en-US" sz="1800" dirty="0" smtClean="0"/>
              <a:t>RF system upgrade </a:t>
            </a:r>
          </a:p>
          <a:p>
            <a:pPr marL="179388" indent="-179388"/>
            <a:r>
              <a:rPr kumimoji="0" lang="en-US" altLang="en-US" sz="1800" dirty="0" smtClean="0"/>
              <a:t>New power supplies for VEPP-3 &amp; VEPP-4 (4.75 → 5.3 GeV) </a:t>
            </a:r>
          </a:p>
          <a:p>
            <a:pPr marL="179388" indent="-179388"/>
            <a:r>
              <a:rPr kumimoji="0" lang="en-US" altLang="en-US" sz="1800" dirty="0" smtClean="0"/>
              <a:t>Longitudinal Feedback for VEPP-3</a:t>
            </a:r>
          </a:p>
          <a:p>
            <a:pPr marL="179388" indent="-179388"/>
            <a:r>
              <a:rPr kumimoji="0" lang="en-US" altLang="en-US" sz="1800" dirty="0" smtClean="0"/>
              <a:t>New BPM system for VEPP-4 &amp; VEPP-3</a:t>
            </a:r>
          </a:p>
          <a:p>
            <a:pPr marL="179388" indent="-179388"/>
            <a:r>
              <a:rPr kumimoji="0" lang="en-US" altLang="en-US" sz="1800" dirty="0" smtClean="0"/>
              <a:t>2T Hybrid Wiggler for SR program at VEPP-4M</a:t>
            </a:r>
          </a:p>
          <a:p>
            <a:pPr marL="179388" indent="-179388"/>
            <a:r>
              <a:rPr kumimoji="0" lang="en-US" altLang="en-US" sz="1800" dirty="0" smtClean="0"/>
              <a:t>Streak-camera (~ 1 </a:t>
            </a:r>
            <a:r>
              <a:rPr kumimoji="0" lang="en-US" altLang="en-US" sz="1800" dirty="0" err="1" smtClean="0"/>
              <a:t>ps</a:t>
            </a:r>
            <a:r>
              <a:rPr kumimoji="0" lang="en-US" altLang="en-US" sz="1800" dirty="0" smtClean="0"/>
              <a:t>)</a:t>
            </a:r>
          </a:p>
          <a:p>
            <a:pPr marL="179388" indent="-179388"/>
            <a:r>
              <a:rPr kumimoji="0" lang="en-US" altLang="en-US" sz="1800" dirty="0" smtClean="0"/>
              <a:t>EPICS for Control System</a:t>
            </a:r>
          </a:p>
          <a:p>
            <a:pPr marL="0" indent="0">
              <a:buFont typeface="Arial" panose="020B0604020202020204" pitchFamily="34" charset="0"/>
              <a:buNone/>
            </a:pPr>
            <a:endParaRPr kumimoji="0" lang="en-US" altLang="en-US" sz="1800" dirty="0" smtClean="0"/>
          </a:p>
          <a:p>
            <a:pPr marL="0" indent="0"/>
            <a:endParaRPr kumimoji="0" lang="ru-RU" altLang="en-US" sz="1800" dirty="0" smtClean="0"/>
          </a:p>
        </p:txBody>
      </p:sp>
      <p:pic>
        <p:nvPicPr>
          <p:cNvPr id="39939" name="Изображение 4" descr="Профиль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5033963"/>
            <a:ext cx="381635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Изображение 6" descr="IMG_931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5" b="14110"/>
          <a:stretch>
            <a:fillRect/>
          </a:stretch>
        </p:blipFill>
        <p:spPr bwMode="auto">
          <a:xfrm>
            <a:off x="5795963" y="4914900"/>
            <a:ext cx="3313112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Box 7"/>
          <p:cNvSpPr txBox="1">
            <a:spLocks noChangeArrowheads="1"/>
          </p:cNvSpPr>
          <p:nvPr/>
        </p:nvSpPr>
        <p:spPr bwMode="auto">
          <a:xfrm>
            <a:off x="-722313" y="4689475"/>
            <a:ext cx="18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kumimoji="0" lang="ru-RU" altLang="en-US" sz="1800"/>
          </a:p>
        </p:txBody>
      </p:sp>
      <p:pic>
        <p:nvPicPr>
          <p:cNvPr id="39942" name="Изображение 10" descr="Стрик камера со слайда презентации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195372"/>
            <a:ext cx="1583829" cy="125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3122613"/>
            <a:ext cx="2771775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43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428" y="785811"/>
            <a:ext cx="5522222" cy="4141667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121851"/>
              </p:ext>
            </p:extLst>
          </p:nvPr>
        </p:nvGraphicFramePr>
        <p:xfrm>
          <a:off x="142875" y="5000625"/>
          <a:ext cx="8858251" cy="173196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714625"/>
                <a:gridCol w="1604686"/>
                <a:gridCol w="2562304"/>
                <a:gridCol w="1976636"/>
              </a:tblGrid>
              <a:tr h="346393"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VEPP-2000 main design parameters @ 1 </a:t>
                      </a:r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GeV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6008" marB="3600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46393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Circumference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6008" marB="3600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24.388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6008" marB="360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 range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6008" marB="3600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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1000 MeV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6008" marB="360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6393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bunches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6008" marB="3600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6008" marB="360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particles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6008" marB="3600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10</a:t>
                      </a: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11</a:t>
                      </a:r>
                      <a:endParaRPr lang="ru-RU" sz="18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6008" marB="360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6393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Betatron tunes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6008" marB="3600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4.1/2.1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6008" marB="360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Beta-functions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@ IP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6008" marB="3600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 cm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6008" marB="360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6393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Beam-beam parameter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6008" marB="3600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6008" marB="360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Luminosity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6008" marB="3600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10</a:t>
                      </a: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32  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cm</a:t>
                      </a: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-2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s</a:t>
                      </a: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-1</a:t>
                      </a:r>
                      <a:endParaRPr lang="ru-RU" sz="1800" baseline="30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6008" marB="360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Рисунок 454" descr="v2000_complex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76288"/>
            <a:ext cx="8961437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55"/>
          <p:cNvSpPr txBox="1">
            <a:spLocks noChangeArrowheads="1"/>
          </p:cNvSpPr>
          <p:nvPr/>
        </p:nvSpPr>
        <p:spPr bwMode="auto">
          <a:xfrm>
            <a:off x="3491880" y="857250"/>
            <a:ext cx="193737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T final focusing</a:t>
            </a:r>
          </a:p>
          <a:p>
            <a:pPr eaLnBrk="1" hangingPunct="1"/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solenoids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459"/>
          <p:cNvCxnSpPr>
            <a:cxnSpLocks noChangeShapeType="1"/>
          </p:cNvCxnSpPr>
          <p:nvPr/>
        </p:nvCxnSpPr>
        <p:spPr bwMode="auto">
          <a:xfrm flipH="1" flipV="1">
            <a:off x="5429250" y="1180307"/>
            <a:ext cx="642938" cy="534194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Прямая соединительная линия 461"/>
          <p:cNvCxnSpPr>
            <a:cxnSpLocks noChangeShapeType="1"/>
          </p:cNvCxnSpPr>
          <p:nvPr/>
        </p:nvCxnSpPr>
        <p:spPr bwMode="auto">
          <a:xfrm flipH="1" flipV="1">
            <a:off x="5429250" y="1180307"/>
            <a:ext cx="1143000" cy="3413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2771800" y="3573016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max. production rate:</a:t>
            </a:r>
          </a:p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2×10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/s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VEPP-2000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22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program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1028"/>
              <p:cNvSpPr txBox="1">
                <a:spLocks noGrp="1" noChangeArrowheads="1"/>
              </p:cNvSpPr>
              <p:nvPr/>
            </p:nvSpPr>
            <p:spPr bwMode="auto">
              <a:xfrm>
                <a:off x="282352" y="1052736"/>
                <a:ext cx="8579296" cy="45397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rtlCol="0">
                <a:spAutoFit/>
              </a:bodyPr>
              <a:lstStyle>
                <a:lvl1pPr marL="1828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88720" indent="-13716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716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544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3736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9202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71463" indent="-271463" eaLnBrk="1" hangingPunct="1">
                  <a:buClrTx/>
                  <a:buFont typeface="Garamond" pitchFamily="18" charset="0"/>
                  <a:buAutoNum type="arabicPeriod"/>
                </a:pPr>
                <a:r>
                  <a:rPr lang="en-US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Precision measurement  of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𝑅</m:t>
                    </m:r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/>
                        <a:sym typeface="Symbol" pitchFamily="18" charset="2"/>
                      </a:rPr>
                      <m:t></m:t>
                    </m:r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 err="1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 err="1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→</m:t>
                    </m:r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/>
                      </a:rPr>
                      <m:t>h</m:t>
                    </m:r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/>
                      </a:rPr>
                      <m:t>𝑎𝑑𝑟𝑜𝑛𝑠</m:t>
                    </m:r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/>
                      </a:rPr>
                      <m:t>)/ </m:t>
                    </m:r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𝜎</m:t>
                    </m:r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 err="1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→</m:t>
                    </m:r>
                    <m:sSup>
                      <m:sSupPr>
                        <m:ctrlP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𝜇</m:t>
                        </m:r>
                      </m:e>
                      <m:sup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𝜇</m:t>
                        </m:r>
                      </m:e>
                      <m:sup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/>
                        <a:sym typeface="Symbol" pitchFamily="18" charset="2"/>
                      </a:rPr>
                      <m:t>) </m:t>
                    </m:r>
                  </m:oMath>
                </a14:m>
                <a:endPara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endParaRPr>
              </a:p>
              <a:p>
                <a:pPr marL="271463" lvl="2" indent="0" eaLnBrk="1" hangingPunct="1">
                  <a:buNone/>
                </a:pPr>
                <a:r>
                  <a:rPr lang="en-US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itchFamily="18" charset="2"/>
                  </a:rPr>
                  <a:t>exclusive approach, up to &lt;1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itchFamily="18" charset="2"/>
                  </a:rPr>
                  <a:t>% </a:t>
                </a:r>
                <a:r>
                  <a:rPr lang="en-US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itchFamily="18" charset="2"/>
                  </a:rPr>
                  <a:t>for major modes</a:t>
                </a:r>
                <a:endPara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endParaRPr>
              </a:p>
              <a:p>
                <a:pPr marL="271463" indent="-271463" eaLnBrk="1" hangingPunct="1">
                  <a:spcBef>
                    <a:spcPts val="300"/>
                  </a:spcBef>
                  <a:buClrTx/>
                  <a:buFont typeface="Garamond" pitchFamily="18" charset="0"/>
                  <a:buAutoNum type="arabicPeriod"/>
                </a:pP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Study of hadronic final states: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71463" lvl="2" indent="-271463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→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2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h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3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h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4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h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,…   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h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𝜋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𝐾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𝜂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endParaRPr>
              </a:p>
              <a:p>
                <a:pPr marL="271463" indent="-271463" eaLnBrk="1" hangingPunct="1">
                  <a:spcBef>
                    <a:spcPts val="300"/>
                  </a:spcBef>
                  <a:buClrTx/>
                  <a:buFont typeface="Garamond" pitchFamily="18" charset="0"/>
                  <a:buAutoNum type="arabicPeriod"/>
                </a:pP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Study of vector mesons and theirs excitations:</a:t>
                </a:r>
              </a:p>
              <a:p>
                <a:pPr marL="271463" lvl="1" indent="-271463" eaLnBrk="1" hangingPunct="1">
                  <a:spcBef>
                    <a:spcPts val="3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/>
                          <a:sym typeface="Symbol" pitchFamily="18" charset="2"/>
                        </a:rPr>
                        <m:t>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/>
                          <a:sym typeface="Symbol" pitchFamily="18" charset="2"/>
                        </a:rPr>
                        <m:t>’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/>
                          <a:sym typeface="Symbol" pitchFamily="18" charset="2"/>
                        </a:rPr>
                        <m:t>, 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/>
                          <a:sym typeface="Symbol" pitchFamily="18" charset="2"/>
                        </a:rPr>
                        <m:t>’’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/>
                          <a:sym typeface="Symbol" pitchFamily="18" charset="2"/>
                        </a:rPr>
                        <m:t>, 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/>
                          <a:sym typeface="Symbol" pitchFamily="18" charset="2"/>
                        </a:rPr>
                        <m:t>’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/>
                          <a:sym typeface="Symbol" pitchFamily="18" charset="2"/>
                        </a:rPr>
                        <m:t>, 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/>
                          <a:sym typeface="Symbol" pitchFamily="18" charset="2"/>
                        </a:rPr>
                        <m:t>’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/>
                          <a:sym typeface="Symbol" pitchFamily="18" charset="2"/>
                        </a:rPr>
                        <m:t>,…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71463" indent="-271463" eaLnBrk="1" hangingPunct="1">
                  <a:spcBef>
                    <a:spcPts val="300"/>
                  </a:spcBef>
                  <a:buClrTx/>
                  <a:buFont typeface="Garamond" pitchFamily="18" charset="0"/>
                  <a:buAutoNum type="arabicPeriod"/>
                </a:pPr>
                <a:r>
                  <a:rPr lang="en-US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Comparison of cross-sections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 err="1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 err="1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/>
                      </a:rPr>
                      <m:t>→</m:t>
                    </m:r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/>
                      </a:rPr>
                      <m:t>h</m:t>
                    </m:r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/>
                      </a:rPr>
                      <m:t>𝑎𝑑𝑟𝑜𝑛𝑠</m:t>
                    </m:r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 (</m:t>
                    </m:r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𝑇</m:t>
                    </m:r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1</m:t>
                    </m:r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spectral functions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𝜏</m:t>
                    </m:r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-decays</a:t>
                </a:r>
                <a:endPara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71463" indent="-271463" eaLnBrk="1" hangingPunct="1">
                  <a:spcBef>
                    <a:spcPts val="300"/>
                  </a:spcBef>
                  <a:buClrTx/>
                  <a:buFont typeface="Garamond" pitchFamily="18" charset="0"/>
                  <a:buAutoNum type="arabicPeriod"/>
                </a:pPr>
                <a:r>
                  <a:rPr lang="en-US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Study of nucleon electromagnetic </a:t>
                </a:r>
                <a:r>
                  <a:rPr lang="en-US" sz="20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formfactor</a:t>
                </a:r>
                <a:r>
                  <a:rPr lang="en-US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threshold</a:t>
                </a:r>
              </a:p>
              <a:p>
                <a:pPr marL="271463" lvl="1" indent="-271463" eaLnBrk="1" hangingPunct="1">
                  <a:spcBef>
                    <a:spcPts val="3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𝑝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𝑛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71463" indent="-271463" eaLnBrk="1" hangingPunct="1">
                  <a:spcBef>
                    <a:spcPts val="300"/>
                  </a:spcBef>
                  <a:buClrTx/>
                  <a:buFont typeface="Garamond" pitchFamily="18" charset="0"/>
                  <a:buAutoNum type="arabicPeriod"/>
                </a:pP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 of the cross-sections using ISR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71463" indent="-271463" eaLnBrk="1" hangingPunct="1">
                  <a:spcBef>
                    <a:spcPts val="300"/>
                  </a:spcBef>
                  <a:buClrTx/>
                  <a:buFont typeface="Garamond" pitchFamily="18" charset="0"/>
                  <a:buAutoNum type="arabicPeriod"/>
                </a:pPr>
                <a:r>
                  <a:rPr lang="en-US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Study of higher order QED processes</a:t>
                </a:r>
                <a:endPara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 eaLnBrk="1" hangingPunct="1">
                  <a:spcBef>
                    <a:spcPts val="1200"/>
                  </a:spcBef>
                  <a:buNone/>
                </a:pPr>
                <a:r>
                  <a:rPr lang="en-US" sz="2000" dirty="0" smtClean="0">
                    <a:solidFill>
                      <a:srgbClr val="A5002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Target luminosity integral is 1 fb</a:t>
                </a:r>
                <a:r>
                  <a:rPr lang="en-US" sz="2000" baseline="30000" dirty="0" smtClean="0">
                    <a:solidFill>
                      <a:srgbClr val="A5002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endParaRPr lang="ru-RU" sz="2000" baseline="30000" dirty="0">
                  <a:solidFill>
                    <a:srgbClr val="A50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 Box 1028"/>
              <p:cNvSpPr txBox="1"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2352" y="1052736"/>
                <a:ext cx="8579296" cy="4539704"/>
              </a:xfrm>
              <a:prstGeom prst="rect">
                <a:avLst/>
              </a:prstGeom>
              <a:blipFill rotWithShape="0">
                <a:blip r:embed="rId2"/>
                <a:stretch>
                  <a:fillRect l="-355" t="-806" b="-161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11560" y="5877272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66"/>
                </a:solidFill>
                <a:cs typeface="Arial" panose="020B0604020202020204" pitchFamily="34" charset="0"/>
              </a:rPr>
              <a:t>Dedicated talks by I. </a:t>
            </a:r>
            <a:r>
              <a:rPr lang="en-US" i="1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Logashenko</a:t>
            </a:r>
            <a:r>
              <a:rPr lang="en-US" i="1" dirty="0" smtClean="0">
                <a:solidFill>
                  <a:srgbClr val="000066"/>
                </a:solidFill>
                <a:cs typeface="Arial" panose="020B0604020202020204" pitchFamily="34" charset="0"/>
              </a:rPr>
              <a:t>, </a:t>
            </a:r>
            <a:r>
              <a:rPr lang="en-US" i="1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T.Dimova</a:t>
            </a:r>
            <a:r>
              <a:rPr lang="en-US" i="1" dirty="0" smtClean="0">
                <a:solidFill>
                  <a:srgbClr val="000066"/>
                </a:solidFill>
                <a:cs typeface="Arial" panose="020B0604020202020204" pitchFamily="34" charset="0"/>
              </a:rPr>
              <a:t>, </a:t>
            </a:r>
            <a:r>
              <a:rPr lang="en-US" i="1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F.Ignatov</a:t>
            </a:r>
            <a:r>
              <a:rPr lang="en-US" i="1" dirty="0" smtClean="0">
                <a:solidFill>
                  <a:srgbClr val="000066"/>
                </a:solidFill>
                <a:cs typeface="Arial" panose="020B0604020202020204" pitchFamily="34" charset="0"/>
              </a:rPr>
              <a:t>, </a:t>
            </a:r>
            <a:r>
              <a:rPr lang="en-US" i="1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L.Kardapoltsev</a:t>
            </a:r>
            <a:r>
              <a:rPr lang="en-US" i="1" dirty="0" smtClean="0">
                <a:solidFill>
                  <a:srgbClr val="000066"/>
                </a:solidFill>
                <a:cs typeface="Arial" panose="020B0604020202020204" pitchFamily="34" charset="0"/>
              </a:rPr>
              <a:t>, </a:t>
            </a:r>
            <a:r>
              <a:rPr lang="en-US" i="1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A.Milstein</a:t>
            </a:r>
            <a:endParaRPr lang="en-US" i="1" dirty="0" smtClean="0">
              <a:solidFill>
                <a:srgbClr val="000066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00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3" descr="C:\frankz\HALO03\beambeam\seeman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493838"/>
            <a:ext cx="7624763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357938"/>
            <a:ext cx="1857375" cy="36988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J.Seeman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(1983)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63" y="785813"/>
            <a:ext cx="4143375" cy="70802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Beam-beam parameter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saturation,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emittance (and beam size) growth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794" name="Object 27"/>
          <p:cNvGraphicFramePr>
            <a:graphicFrameLocks noChangeAspect="1"/>
          </p:cNvGraphicFramePr>
          <p:nvPr/>
        </p:nvGraphicFramePr>
        <p:xfrm>
          <a:off x="5203825" y="714375"/>
          <a:ext cx="2792413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7" name="Equation" r:id="rId4" imgW="1384200" imgH="419040" progId="Equation.DSMT4">
                  <p:embed/>
                </p:oleObj>
              </mc:Choice>
              <mc:Fallback>
                <p:oleObj name="Equation" r:id="rId4" imgW="138420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3825" y="714375"/>
                        <a:ext cx="2792413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429375" y="714375"/>
            <a:ext cx="1571625" cy="8572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1" name="Прямая со стрелкой 10"/>
          <p:cNvCxnSpPr>
            <a:stCxn id="7" idx="2"/>
          </p:cNvCxnSpPr>
          <p:nvPr/>
        </p:nvCxnSpPr>
        <p:spPr>
          <a:xfrm rot="16200000" flipH="1">
            <a:off x="2247106" y="1818482"/>
            <a:ext cx="1006475" cy="357188"/>
          </a:xfrm>
          <a:prstGeom prst="straightConnector1">
            <a:avLst/>
          </a:prstGeom>
          <a:ln w="19050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43688" y="4509120"/>
            <a:ext cx="2428875" cy="1323975"/>
          </a:xfrm>
          <a:prstGeom prst="rect">
            <a:avLst/>
          </a:prstGeom>
          <a:solidFill>
            <a:schemeClr val="bg1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Final limit:</a:t>
            </a:r>
          </a:p>
          <a:p>
            <a:pPr marL="342900" indent="-342900">
              <a:buFontTx/>
              <a:buAutoNum type="arabicParenR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emittance blowup,</a:t>
            </a:r>
          </a:p>
          <a:p>
            <a:pPr marL="342900" indent="-342900">
              <a:buFontTx/>
              <a:buAutoNum type="arabicParenR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lifetime reduction,</a:t>
            </a:r>
          </a:p>
          <a:p>
            <a:pPr marL="342900" indent="-342900">
              <a:buFontTx/>
              <a:buAutoNum type="arabicParenR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flip-flop effect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Прямая со стрелкой 14"/>
          <p:cNvCxnSpPr>
            <a:stCxn id="13" idx="0"/>
          </p:cNvCxnSpPr>
          <p:nvPr/>
        </p:nvCxnSpPr>
        <p:spPr>
          <a:xfrm flipH="1" flipV="1">
            <a:off x="7308304" y="3284984"/>
            <a:ext cx="549822" cy="1224136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Beam-beam limit @ lepton colliders</a:t>
            </a:r>
            <a:endParaRPr lang="en-US" dirty="0"/>
          </a:p>
        </p:txBody>
      </p:sp>
      <p:graphicFrame>
        <p:nvGraphicFramePr>
          <p:cNvPr id="1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797522"/>
              </p:ext>
            </p:extLst>
          </p:nvPr>
        </p:nvGraphicFramePr>
        <p:xfrm>
          <a:off x="6637722" y="6021288"/>
          <a:ext cx="2398774" cy="713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8" name="Equation" r:id="rId6" imgW="1625400" imgH="507960" progId="Equation.DSMT4">
                  <p:embed/>
                </p:oleObj>
              </mc:Choice>
              <mc:Fallback>
                <p:oleObj name="Equation" r:id="rId6" imgW="162540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7722" y="6021288"/>
                        <a:ext cx="2398774" cy="713433"/>
                      </a:xfrm>
                      <a:prstGeom prst="rect">
                        <a:avLst/>
                      </a:prstGeom>
                      <a:solidFill>
                        <a:schemeClr val="bg1">
                          <a:alpha val="90000"/>
                        </a:schemeClr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059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88" y="1071563"/>
            <a:ext cx="8215312" cy="403187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increase significantly beam-beam parameter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threshold the motion stochasticity should be suppressed.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Half-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integrability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lnSpc>
                <a:spcPct val="120000"/>
              </a:lnSpc>
              <a:buFontTx/>
              <a:buAutoNum type="arabicParenR"/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Working point vicinity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to half-integer resonance.</a:t>
            </a:r>
          </a:p>
          <a:p>
            <a:pPr marL="457200" indent="-457200">
              <a:lnSpc>
                <a:spcPct val="120000"/>
              </a:lnSpc>
              <a:buFontTx/>
              <a:buAutoNum type="arabicParenR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Crab-waist approach for large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Piwinsky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angle</a:t>
            </a:r>
          </a:p>
          <a:p>
            <a:pPr marL="457200" indent="-457200">
              <a:lnSpc>
                <a:spcPct val="120000"/>
              </a:lnSpc>
              <a:buFontTx/>
              <a:buAutoNum type="arabicParenR"/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Round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beams (+1 integral of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motion  &gt;&gt; 1D nonlinearity remains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defRPr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defRPr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Even closer to full-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integrable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beam-beam?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AutoNum type="arabicParenR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Round beams + special longitudinal profile?</a:t>
            </a:r>
          </a:p>
          <a:p>
            <a:pPr marL="457200" indent="-457200">
              <a:buFontTx/>
              <a:buAutoNum type="arabicParenR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…?</a:t>
            </a:r>
          </a:p>
        </p:txBody>
      </p:sp>
      <p:sp>
        <p:nvSpPr>
          <p:cNvPr id="67589" name="TextBox 4"/>
          <p:cNvSpPr txBox="1">
            <a:spLocks noChangeArrowheads="1"/>
          </p:cNvSpPr>
          <p:nvPr/>
        </p:nvSpPr>
        <p:spPr bwMode="auto">
          <a:xfrm>
            <a:off x="1619672" y="5401628"/>
            <a:ext cx="56435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Reduction of nonlinear motion dimensions number is very important: diffusion along stochastic layer through additional dimension is suppressed</a:t>
            </a:r>
            <a:endParaRPr lang="ru-RU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Дуга 5"/>
          <p:cNvSpPr/>
          <p:nvPr/>
        </p:nvSpPr>
        <p:spPr>
          <a:xfrm rot="3333906">
            <a:off x="4854979" y="3166513"/>
            <a:ext cx="2587109" cy="2141505"/>
          </a:xfrm>
          <a:prstGeom prst="arc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Towards </a:t>
            </a:r>
            <a:r>
              <a:rPr lang="en-US" altLang="en-US" dirty="0" err="1" smtClean="0"/>
              <a:t>Integrability</a:t>
            </a:r>
            <a:r>
              <a:rPr lang="en-US" altLang="en-US" dirty="0" smtClean="0"/>
              <a:t> for Beam-Beam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98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14926</TotalTime>
  <Words>1504</Words>
  <Application>Microsoft Office PowerPoint</Application>
  <PresentationFormat>Экран (4:3)</PresentationFormat>
  <Paragraphs>358</Paragraphs>
  <Slides>33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8" baseType="lpstr">
      <vt:lpstr>Courier New</vt:lpstr>
      <vt:lpstr>MS Mincho</vt:lpstr>
      <vt:lpstr>Arial Narrow</vt:lpstr>
      <vt:lpstr>Calibri</vt:lpstr>
      <vt:lpstr>Garamond</vt:lpstr>
      <vt:lpstr>Cambria Math</vt:lpstr>
      <vt:lpstr>Symbol</vt:lpstr>
      <vt:lpstr>MS PGothic</vt:lpstr>
      <vt:lpstr>Times New Roman</vt:lpstr>
      <vt:lpstr>Arial</vt:lpstr>
      <vt:lpstr>Wingdings</vt:lpstr>
      <vt:lpstr>1_Специальное оформление</vt:lpstr>
      <vt:lpstr>Специальное оформление</vt:lpstr>
      <vt:lpstr>Тема2</vt:lpstr>
      <vt:lpstr>Equation</vt:lpstr>
      <vt:lpstr>Overview of the  BINP accelerator complex</vt:lpstr>
      <vt:lpstr>Accelerator complex layout</vt:lpstr>
      <vt:lpstr>VEPP-4M</vt:lpstr>
      <vt:lpstr>VEPP-4M Laser Polarimeter @ 4.1 GeV</vt:lpstr>
      <vt:lpstr>VEPP-4M Plans</vt:lpstr>
      <vt:lpstr>VEPP-2000</vt:lpstr>
      <vt:lpstr>Experimental program</vt:lpstr>
      <vt:lpstr>Beam-beam limit @ lepton colliders</vt:lpstr>
      <vt:lpstr>Towards Integrability for Beam-Beam</vt:lpstr>
      <vt:lpstr>The concept of Round Colliding Beams</vt:lpstr>
      <vt:lpstr>Historic beam-beam simulations</vt:lpstr>
      <vt:lpstr>Beam size measurement via SR @ CCDs</vt:lpstr>
      <vt:lpstr>Beam-beam parameter</vt:lpstr>
      <vt:lpstr>“Flip-flop” effect</vt:lpstr>
      <vt:lpstr>Luminosity vs. beam energy 2010-2013</vt:lpstr>
      <vt:lpstr>Beam energy measurements: CBS system</vt:lpstr>
      <vt:lpstr>VEPP-2000 upgrade: 2013 &gt;&gt; 2016</vt:lpstr>
      <vt:lpstr>BEP reconstruction</vt:lpstr>
      <vt:lpstr>Beam commissioning (2016)</vt:lpstr>
      <vt:lpstr>Luminosity with new injector (2017)</vt:lpstr>
      <vt:lpstr>Collected data</vt:lpstr>
      <vt:lpstr>Super C-tau Factory project</vt:lpstr>
      <vt:lpstr>Summary</vt:lpstr>
      <vt:lpstr>Backup slides</vt:lpstr>
      <vt:lpstr>VEPP-2000 modifications</vt:lpstr>
      <vt:lpstr>Bunch lengthening: microwave inst.</vt:lpstr>
      <vt:lpstr>Beam sizes data analysis @ 392.5 MeV</vt:lpstr>
      <vt:lpstr>Round beams at e+e- collider</vt:lpstr>
      <vt:lpstr>Round Beams Options for VEPP-2000</vt:lpstr>
      <vt:lpstr>Dynamic sizes at the beam-size monitors</vt:lpstr>
      <vt:lpstr>Integrable round beam?</vt:lpstr>
      <vt:lpstr>LIFETRAC predictions</vt:lpstr>
      <vt:lpstr>Luminosity monitor</vt:lpstr>
    </vt:vector>
  </TitlesOfParts>
  <Company>BINP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Round Colliding Beams  at VEPP-2000</dc:title>
  <dc:creator>Perevedentsev</dc:creator>
  <cp:lastModifiedBy>dima</cp:lastModifiedBy>
  <cp:revision>455</cp:revision>
  <cp:lastPrinted>1601-01-01T00:00:00Z</cp:lastPrinted>
  <dcterms:created xsi:type="dcterms:W3CDTF">2008-04-13T10:16:58Z</dcterms:created>
  <dcterms:modified xsi:type="dcterms:W3CDTF">2017-06-29T00:35:47Z</dcterms:modified>
</cp:coreProperties>
</file>