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76" r:id="rId3"/>
    <p:sldId id="384" r:id="rId4"/>
    <p:sldId id="398" r:id="rId5"/>
    <p:sldId id="386" r:id="rId6"/>
    <p:sldId id="404" r:id="rId7"/>
    <p:sldId id="405" r:id="rId8"/>
    <p:sldId id="396" r:id="rId9"/>
    <p:sldId id="387" r:id="rId10"/>
    <p:sldId id="403" r:id="rId11"/>
    <p:sldId id="400" r:id="rId12"/>
    <p:sldId id="401" r:id="rId13"/>
    <p:sldId id="402" r:id="rId14"/>
    <p:sldId id="399" r:id="rId15"/>
    <p:sldId id="388" r:id="rId16"/>
    <p:sldId id="392" r:id="rId17"/>
    <p:sldId id="389" r:id="rId18"/>
    <p:sldId id="394" r:id="rId19"/>
    <p:sldId id="397" r:id="rId20"/>
    <p:sldId id="390" r:id="rId21"/>
    <p:sldId id="391" r:id="rId22"/>
    <p:sldId id="373" r:id="rId23"/>
    <p:sldId id="315" r:id="rId24"/>
    <p:sldId id="363" r:id="rId25"/>
    <p:sldId id="406" r:id="rId26"/>
    <p:sldId id="393" r:id="rId27"/>
    <p:sldId id="407" r:id="rId28"/>
    <p:sldId id="395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rgbClr val="FF0000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66"/>
    <a:srgbClr val="CC66FF"/>
    <a:srgbClr val="339933"/>
    <a:srgbClr val="FF00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3" autoAdjust="0"/>
    <p:restoredTop sz="99818" autoAdjust="0"/>
  </p:normalViewPr>
  <p:slideViewPr>
    <p:cSldViewPr snapToGrid="0" showGuides="1">
      <p:cViewPr>
        <p:scale>
          <a:sx n="100" d="100"/>
          <a:sy n="100" d="100"/>
        </p:scale>
        <p:origin x="-864" y="-88"/>
      </p:cViewPr>
      <p:guideLst>
        <p:guide orient="horz" pos="3269"/>
        <p:guide pos="12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9B077-1B05-1947-A323-1DAA420EE1FF}" type="datetimeFigureOut">
              <a:rPr lang="en-US" smtClean="0"/>
              <a:t>27/06/17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C715F-2A97-B54E-BB0C-778AA1CA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01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9D1A1A7-F83B-3F48-889D-ED3FC72EF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26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444C7B-9AEF-9F42-8E46-697660E84DFD}" type="slidenum">
              <a:rPr lang="en-US"/>
              <a:pPr/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19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22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A888A4-03CB-EB41-8E8A-4EAD36848CA5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28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3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5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6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7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8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193C9-B777-474A-8E90-1C0C4DF7D6B0}" type="slidenum">
              <a:rPr lang="en-US"/>
              <a:pPr/>
              <a:t>9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D4F1E-B93B-5444-B15D-8DB9A6CEA304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07357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FC27A-C3BC-634B-9046-9EBA7C634FD8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2833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AC84F-885F-644A-AAB0-EDBD16F129A5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55571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AB328-206B-464A-9F7C-914886B9F9B7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0543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1BFAB-1FA0-0543-A5B1-1CC24CFD688F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1152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6D37-E6E4-3646-8720-45A2D1EF55CA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43558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1005B-91F3-774F-A76B-A99D798D49F1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95119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1B45E-A30C-7E49-B93F-05F86F3BF691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8026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D7DA1-A027-074D-B2A1-65E086A030CF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40570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0DE59-6F80-7F49-9CC4-E0CB50220FC9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7299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0BF8E-76C2-644F-BB70-6D79C94E2C78}" type="slidenum">
              <a:rPr lang="en-US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1847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600200" y="662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DCF6E3C7-5CEF-AA40-A432-11D08E08DA30}" type="slidenum">
              <a:rPr lang="en-US"/>
              <a:pPr/>
              <a:t>‹#›</a:t>
            </a:fld>
            <a:endParaRPr 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5.png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5.png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2.emf"/><Relationship Id="rId6" Type="http://schemas.openxmlformats.org/officeDocument/2006/relationships/image" Target="../media/image63.png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TLadders_NiceEvent_7_HiResX_red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26425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6A733-149E-1340-8EB9-03BD8B9B89F6}" type="slidenum">
              <a:rPr lang="en-US"/>
              <a:pPr/>
              <a:t>1</a:t>
            </a:fld>
            <a:endParaRPr lang="en-US" sz="10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115616" y="836712"/>
            <a:ext cx="7056784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Recent results on </a:t>
            </a:r>
            <a:r>
              <a:rPr lang="en-US" sz="4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en-US" sz="4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adronic</a:t>
            </a:r>
            <a:r>
              <a:rPr lang="en-US" sz="4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spectroscopy at </a:t>
            </a:r>
            <a:r>
              <a:rPr lang="en-US" sz="4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LHCb</a:t>
            </a:r>
            <a:endParaRPr lang="en-US" sz="4400" baseline="300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475656" y="5013176"/>
            <a:ext cx="5472608" cy="1569660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smtClean="0">
                <a:solidFill>
                  <a:srgbClr val="000000"/>
                </a:solidFill>
              </a:rPr>
              <a:t>Needham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University of Edinburgh</a:t>
            </a:r>
          </a:p>
          <a:p>
            <a:pPr algn="ctr"/>
            <a:r>
              <a:rPr lang="en-US" sz="2400" smtClean="0">
                <a:solidFill>
                  <a:srgbClr val="000000"/>
                </a:solidFill>
              </a:rPr>
              <a:t>Mainz, 28</a:t>
            </a:r>
            <a:r>
              <a:rPr lang="en-US" sz="2400" baseline="30000" smtClean="0">
                <a:solidFill>
                  <a:srgbClr val="000000"/>
                </a:solidFill>
              </a:rPr>
              <a:t>th</a:t>
            </a:r>
            <a:r>
              <a:rPr lang="en-US" sz="240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June 2017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On behalf of the </a:t>
            </a:r>
            <a:r>
              <a:rPr lang="en-US" sz="2400" dirty="0" err="1" smtClean="0">
                <a:solidFill>
                  <a:srgbClr val="000000"/>
                </a:solidFill>
              </a:rPr>
              <a:t>LHCb</a:t>
            </a:r>
            <a:r>
              <a:rPr lang="en-US" sz="2400" dirty="0" smtClean="0">
                <a:solidFill>
                  <a:srgbClr val="000000"/>
                </a:solidFill>
              </a:rPr>
              <a:t> collaboration</a:t>
            </a: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152400" y="6400800"/>
            <a:ext cx="9906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-993775" y="4292600"/>
            <a:ext cx="184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126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reen Shot 2017-05-21 at 11.34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44" y="5805264"/>
            <a:ext cx="1500456" cy="93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10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Pentaquarks</a:t>
            </a:r>
            <a:endParaRPr lang="en-US" dirty="0"/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24744"/>
            <a:ext cx="8561458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Summer 2015 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observed two </a:t>
            </a:r>
            <a:r>
              <a:rPr lang="en-US" dirty="0" err="1" smtClean="0">
                <a:solidFill>
                  <a:srgbClr val="000000"/>
                </a:solidFill>
              </a:rPr>
              <a:t>pentaquark</a:t>
            </a:r>
            <a:r>
              <a:rPr lang="en-US" dirty="0" smtClean="0">
                <a:solidFill>
                  <a:srgbClr val="000000"/>
                </a:solidFill>
              </a:rPr>
              <a:t> candidates in </a:t>
            </a:r>
            <a:r>
              <a:rPr lang="en-US" dirty="0" err="1" smtClean="0">
                <a:solidFill>
                  <a:srgbClr val="000000"/>
                </a:solidFill>
              </a:rPr>
              <a:t>Λ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J/</a:t>
            </a:r>
            <a:r>
              <a:rPr lang="en-US" dirty="0" err="1" smtClean="0">
                <a:solidFill>
                  <a:srgbClr val="000000"/>
                </a:solidFill>
              </a:rPr>
              <a:t>ψpK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249839" y="3418191"/>
            <a:ext cx="3053240" cy="338554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Phys. Rev. </a:t>
            </a:r>
            <a:r>
              <a:rPr lang="en-US" sz="1600" dirty="0" err="1" smtClean="0">
                <a:solidFill>
                  <a:srgbClr val="000000"/>
                </a:solidFill>
              </a:rPr>
              <a:t>Lett</a:t>
            </a:r>
            <a:r>
              <a:rPr lang="en-US" sz="1600" dirty="0" smtClean="0">
                <a:solidFill>
                  <a:srgbClr val="000000"/>
                </a:solidFill>
              </a:rPr>
              <a:t> 115 (072001) 2015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7" name="Picture 16" descr="hidef_fitmass-newbd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960434" cy="2736000"/>
          </a:xfrm>
          <a:prstGeom prst="rect">
            <a:avLst/>
          </a:prstGeom>
        </p:spPr>
      </p:pic>
      <p:pic>
        <p:nvPicPr>
          <p:cNvPr id="13" name="Picture 12" descr="hidef_MatrixElement-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18000"/>
            <a:ext cx="5180812" cy="234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6016" y="1988840"/>
            <a:ext cx="4320480" cy="1446550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Contributions from  both </a:t>
            </a:r>
            <a:r>
              <a:rPr lang="en-US" dirty="0" err="1">
                <a:solidFill>
                  <a:srgbClr val="000000"/>
                </a:solidFill>
              </a:rPr>
              <a:t>Λ</a:t>
            </a:r>
            <a:r>
              <a:rPr lang="en-US" baseline="30000" dirty="0">
                <a:solidFill>
                  <a:srgbClr val="000000"/>
                </a:solidFill>
              </a:rPr>
              <a:t>*</a:t>
            </a:r>
            <a:r>
              <a:rPr lang="en-US" dirty="0">
                <a:solidFill>
                  <a:srgbClr val="000000"/>
                </a:solidFill>
              </a:rPr>
              <a:t> 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err="1">
                <a:solidFill>
                  <a:srgbClr val="000000"/>
                </a:solidFill>
              </a:rPr>
              <a:t>p</a:t>
            </a:r>
            <a:r>
              <a:rPr lang="en-US" dirty="0" err="1" smtClean="0">
                <a:solidFill>
                  <a:srgbClr val="000000"/>
                </a:solidFill>
              </a:rPr>
              <a:t>entaquark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states possible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Disentangle </a:t>
            </a:r>
            <a:r>
              <a:rPr lang="en-US" dirty="0" smtClean="0">
                <a:solidFill>
                  <a:srgbClr val="000000"/>
                </a:solidFill>
              </a:rPr>
              <a:t>with </a:t>
            </a:r>
            <a:r>
              <a:rPr lang="en-US" dirty="0">
                <a:solidFill>
                  <a:srgbClr val="000000"/>
                </a:solidFill>
              </a:rPr>
              <a:t>angular analysis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437112"/>
            <a:ext cx="2841300" cy="118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5670000"/>
            <a:ext cx="2870575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9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11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Pentaquarks</a:t>
            </a:r>
            <a:endParaRPr lang="en-US" dirty="0"/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0828" y="6245696"/>
            <a:ext cx="8378541" cy="3693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Important to confirm these observations in other channels + search for other </a:t>
            </a:r>
            <a:r>
              <a:rPr lang="en-US" sz="1800" dirty="0" err="1" smtClean="0">
                <a:solidFill>
                  <a:srgbClr val="000000"/>
                </a:solidFill>
              </a:rPr>
              <a:t>pentaquarks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249839" y="3634215"/>
            <a:ext cx="3053240" cy="338554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Phys. Rev. </a:t>
            </a:r>
            <a:r>
              <a:rPr lang="en-US" sz="1600" dirty="0" err="1" smtClean="0">
                <a:solidFill>
                  <a:srgbClr val="000000"/>
                </a:solidFill>
              </a:rPr>
              <a:t>Lett</a:t>
            </a:r>
            <a:r>
              <a:rPr lang="en-US" sz="1600" dirty="0" smtClean="0">
                <a:solidFill>
                  <a:srgbClr val="000000"/>
                </a:solidFill>
              </a:rPr>
              <a:t> 115 (072001) 2015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8" name="Picture 17" descr="hidef_mjpsip-defaul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96" y="980728"/>
            <a:ext cx="4425152" cy="363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 descr="hidef_mkp-extended1P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0" y="908720"/>
            <a:ext cx="4425152" cy="36360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61828" y="4005064"/>
            <a:ext cx="2312020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486164" y="4365104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 bwMode="auto">
          <a:xfrm>
            <a:off x="1517612" y="1556792"/>
            <a:ext cx="360040" cy="3600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773848" y="1628800"/>
            <a:ext cx="360040" cy="3684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7584" y="5301208"/>
            <a:ext cx="32403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Width 200 MeV, spin 3/2 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6056" y="5301208"/>
            <a:ext cx="3744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Width 40 </a:t>
            </a:r>
            <a:r>
              <a:rPr lang="en-US" dirty="0" smtClean="0">
                <a:solidFill>
                  <a:srgbClr val="000000"/>
                </a:solidFill>
              </a:rPr>
              <a:t>MeV, spin </a:t>
            </a:r>
            <a:r>
              <a:rPr lang="en-US" dirty="0">
                <a:solidFill>
                  <a:srgbClr val="000000"/>
                </a:solidFill>
              </a:rPr>
              <a:t>5/2 ?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4829538"/>
            <a:ext cx="1294054" cy="360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0" y="4829538"/>
            <a:ext cx="1294054" cy="3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00" y="5765800"/>
            <a:ext cx="6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Confirmed with model independent approach PRL 117, 082003 (2016)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5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12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Study of </a:t>
            </a:r>
            <a:r>
              <a:rPr lang="en-US" dirty="0" err="1" smtClean="0">
                <a:latin typeface="Times New Roman" charset="0"/>
              </a:rPr>
              <a:t>Λ</a:t>
            </a:r>
            <a:r>
              <a:rPr lang="en-US" baseline="-25000" dirty="0" err="1" smtClean="0">
                <a:latin typeface="Times New Roman"/>
                <a:cs typeface="Times New Roman"/>
              </a:rPr>
              <a:t>b</a:t>
            </a:r>
            <a:r>
              <a:rPr lang="en-US" dirty="0" err="1" smtClean="0"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J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/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ψp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π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36712"/>
            <a:ext cx="3859976" cy="262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429000"/>
            <a:ext cx="3466437" cy="334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3508413"/>
            <a:ext cx="3466437" cy="3348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085184"/>
            <a:ext cx="1411201" cy="252000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23" name="Right Arrow 22"/>
          <p:cNvSpPr/>
          <p:nvPr/>
        </p:nvSpPr>
        <p:spPr bwMode="auto">
          <a:xfrm>
            <a:off x="4067944" y="4293096"/>
            <a:ext cx="1008112" cy="576064"/>
          </a:xfrm>
          <a:prstGeom prst="rightArrow">
            <a:avLst/>
          </a:prstGeom>
          <a:solidFill>
            <a:srgbClr val="3366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9912" y="6394285"/>
            <a:ext cx="2091789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PRL 117 082003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95936" y="1052736"/>
            <a:ext cx="5138722" cy="212365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Cabibbo</a:t>
            </a:r>
            <a:r>
              <a:rPr lang="en-US" dirty="0" smtClean="0">
                <a:solidFill>
                  <a:srgbClr val="000000"/>
                </a:solidFill>
              </a:rPr>
              <a:t> suppressed mode (less statistics)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Can be exotic Z contributions in J/</a:t>
            </a:r>
            <a:r>
              <a:rPr lang="en-US" dirty="0" err="1" smtClean="0">
                <a:solidFill>
                  <a:srgbClr val="000000"/>
                </a:solidFill>
              </a:rPr>
              <a:t>ψ</a:t>
            </a:r>
            <a:r>
              <a:rPr lang="en-US" dirty="0" smtClean="0">
                <a:solidFill>
                  <a:srgbClr val="000000"/>
                </a:solidFill>
              </a:rPr>
              <a:t> p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Fit with 2 </a:t>
            </a:r>
            <a:r>
              <a:rPr lang="en-US" dirty="0" err="1" smtClean="0">
                <a:solidFill>
                  <a:srgbClr val="000000"/>
                </a:solidFill>
              </a:rPr>
              <a:t>pentaquarks</a:t>
            </a:r>
            <a:r>
              <a:rPr lang="en-US" dirty="0" smtClean="0">
                <a:solidFill>
                  <a:srgbClr val="000000"/>
                </a:solidFill>
              </a:rPr>
              <a:t> +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baseline="-25000" dirty="0" err="1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(4200) </a:t>
            </a:r>
            <a:r>
              <a:rPr lang="en-US" dirty="0" err="1" smtClean="0">
                <a:solidFill>
                  <a:srgbClr val="000000"/>
                </a:solidFill>
              </a:rPr>
              <a:t>favoured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y 3σ compared to no exotic contributions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1663" y="4797152"/>
            <a:ext cx="529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N*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628775" y="4293096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6012160" y="3789040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2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2776"/>
            <a:ext cx="4103999" cy="5318098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13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Observation of </a:t>
            </a:r>
            <a:r>
              <a:rPr lang="en-US" dirty="0" err="1" smtClean="0">
                <a:latin typeface="Times New Roman" charset="0"/>
              </a:rPr>
              <a:t>Ξ</a:t>
            </a:r>
            <a:r>
              <a:rPr lang="en-US" baseline="-25000" dirty="0" err="1" smtClean="0">
                <a:latin typeface="Times New Roman"/>
                <a:cs typeface="Times New Roman"/>
              </a:rPr>
              <a:t>b</a:t>
            </a:r>
            <a:r>
              <a:rPr lang="en-US" baseline="30000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J/</a:t>
            </a:r>
            <a:r>
              <a:rPr lang="en-US" dirty="0" err="1" smtClean="0">
                <a:latin typeface="Times New Roman"/>
                <a:cs typeface="Times New Roman"/>
                <a:sym typeface="Wingdings"/>
              </a:rPr>
              <a:t>ψΛK</a:t>
            </a:r>
            <a:r>
              <a:rPr lang="en-US" baseline="30000" dirty="0" smtClean="0">
                <a:latin typeface="Times New Roman"/>
                <a:cs typeface="Times New Roman"/>
                <a:sym typeface="Wingdings"/>
              </a:rPr>
              <a:t>-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908720"/>
            <a:ext cx="9042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Suggested in </a:t>
            </a:r>
            <a:r>
              <a:rPr lang="en-US" dirty="0" err="1" smtClean="0">
                <a:solidFill>
                  <a:srgbClr val="000000"/>
                </a:solidFill>
              </a:rPr>
              <a:t>arxiv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1604.03769 to look for </a:t>
            </a:r>
            <a:r>
              <a:rPr lang="en-US" dirty="0" err="1" smtClean="0">
                <a:solidFill>
                  <a:srgbClr val="000000"/>
                </a:solidFill>
              </a:rPr>
              <a:t>udscc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pentaquark</a:t>
            </a:r>
            <a:r>
              <a:rPr lang="en-US" dirty="0" smtClean="0">
                <a:solidFill>
                  <a:srgbClr val="000000"/>
                </a:solidFill>
              </a:rPr>
              <a:t> in this mode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764704"/>
            <a:ext cx="2786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7688" y="2433588"/>
            <a:ext cx="843550" cy="738664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Λ</a:t>
            </a:r>
            <a:r>
              <a:rPr lang="en-US" sz="1400" dirty="0" smtClean="0">
                <a:solidFill>
                  <a:srgbClr val="000000"/>
                </a:solidFill>
              </a:rPr>
              <a:t> decays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</a:t>
            </a:r>
            <a:r>
              <a:rPr lang="en-US" sz="1400" dirty="0" smtClean="0">
                <a:solidFill>
                  <a:srgbClr val="000000"/>
                </a:solidFill>
              </a:rPr>
              <a:t>n vertex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9872" y="4509120"/>
            <a:ext cx="1080120" cy="738664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Λ</a:t>
            </a:r>
            <a:r>
              <a:rPr lang="en-US" sz="1400" dirty="0">
                <a:solidFill>
                  <a:srgbClr val="000000"/>
                </a:solidFill>
              </a:rPr>
              <a:t> decays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</a:t>
            </a:r>
            <a:r>
              <a:rPr lang="en-US" sz="1400" dirty="0" smtClean="0">
                <a:solidFill>
                  <a:srgbClr val="000000"/>
                </a:solidFill>
              </a:rPr>
              <a:t>fter vertex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768476" y="3872932"/>
            <a:ext cx="2182847" cy="430887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arxiv:</a:t>
            </a:r>
            <a:r>
              <a:rPr lang="en-US" dirty="0" smtClean="0">
                <a:solidFill>
                  <a:srgbClr val="000000"/>
                </a:solidFill>
              </a:rPr>
              <a:t>1701.05274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6016" y="1628800"/>
            <a:ext cx="4232699" cy="550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 observed for first time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 Run 1 data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Around 300 </a:t>
            </a:r>
            <a:r>
              <a:rPr lang="en-US" dirty="0" err="1" smtClean="0">
                <a:solidFill>
                  <a:srgbClr val="000000"/>
                </a:solidFill>
              </a:rPr>
              <a:t>Ξ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candidates seen.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BF fraction and </a:t>
            </a:r>
            <a:r>
              <a:rPr lang="en-US" dirty="0" err="1" smtClean="0">
                <a:solidFill>
                  <a:srgbClr val="000000"/>
                </a:solidFill>
              </a:rPr>
              <a:t>Ξ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mass measured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 agreement with previous 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Measurements [Slight tension with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CDF]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Including Run 2 data full amplitude</a:t>
            </a:r>
          </a:p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nalysis can be performed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4320000" cy="2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1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14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11560" y="-171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Observation of </a:t>
            </a:r>
            <a:r>
              <a:rPr lang="en-US" dirty="0" err="1" smtClean="0">
                <a:latin typeface="Times New Roman"/>
                <a:cs typeface="Times New Roman"/>
              </a:rPr>
              <a:t>Λ</a:t>
            </a:r>
            <a:r>
              <a:rPr lang="en-US" baseline="-25000" dirty="0" err="1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ea typeface="Wingdings"/>
                <a:cs typeface="Times New Roman"/>
                <a:sym typeface="Wingdings"/>
              </a:rPr>
              <a:t>χ</a:t>
            </a:r>
            <a:r>
              <a:rPr lang="en-US" baseline="-25000" dirty="0" smtClean="0">
                <a:latin typeface="Times New Roman"/>
                <a:ea typeface="Wingdings"/>
                <a:cs typeface="Times New Roman"/>
                <a:sym typeface="Wingdings"/>
              </a:rPr>
              <a:t>c1,2</a:t>
            </a:r>
            <a:r>
              <a:rPr lang="en-US" dirty="0" smtClean="0">
                <a:latin typeface="Times New Roman"/>
                <a:ea typeface="Lucida Grande"/>
                <a:cs typeface="Times New Roman"/>
                <a:sym typeface="Wingdings"/>
              </a:rPr>
              <a:t>pK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95" y="908720"/>
            <a:ext cx="9009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smtClean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(4450)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 very close to χ</a:t>
            </a:r>
            <a:r>
              <a:rPr lang="en-US" sz="2000" baseline="-25000" dirty="0" smtClean="0">
                <a:solidFill>
                  <a:srgbClr val="000000"/>
                </a:solidFill>
              </a:rPr>
              <a:t>c1</a:t>
            </a:r>
            <a:r>
              <a:rPr lang="en-US" sz="2000" dirty="0" smtClean="0">
                <a:solidFill>
                  <a:srgbClr val="000000"/>
                </a:solidFill>
              </a:rPr>
              <a:t>p threshold: Triangle singularity ?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is-IS" sz="2000" dirty="0">
                <a:solidFill>
                  <a:schemeClr val="tx1"/>
                </a:solidFill>
              </a:rPr>
              <a:t>PRD92 071502 (2015)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r>
              <a:rPr lang="en-US" sz="2000" dirty="0" smtClean="0">
                <a:solidFill>
                  <a:srgbClr val="000000"/>
                </a:solidFill>
              </a:rPr>
              <a:t>. 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Motivates studies in this mode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803742" y="3188118"/>
            <a:ext cx="2253379" cy="430887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is-IS" dirty="0" smtClean="0">
                <a:solidFill>
                  <a:srgbClr val="000000"/>
                </a:solidFill>
              </a:rPr>
              <a:t>rxiv: 1704.07900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1988840"/>
            <a:ext cx="37809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Study with </a:t>
            </a:r>
            <a:r>
              <a:rPr lang="en-US" dirty="0" err="1" smtClean="0">
                <a:solidFill>
                  <a:srgbClr val="000000"/>
                </a:solidFill>
              </a:rPr>
              <a:t>radiative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χ</a:t>
            </a:r>
            <a:r>
              <a:rPr lang="en-US" baseline="-25000" dirty="0" err="1" smtClean="0">
                <a:solidFill>
                  <a:srgbClr val="000000"/>
                </a:solidFill>
              </a:rPr>
              <a:t>cJ</a:t>
            </a:r>
            <a:r>
              <a:rPr lang="en-US" dirty="0" smtClean="0">
                <a:solidFill>
                  <a:srgbClr val="000000"/>
                </a:solidFill>
              </a:rPr>
              <a:t> decays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Mass constraint on χ</a:t>
            </a:r>
            <a:r>
              <a:rPr lang="en-US" baseline="-25000" dirty="0" smtClean="0">
                <a:solidFill>
                  <a:srgbClr val="000000"/>
                </a:solidFill>
              </a:rPr>
              <a:t>c1</a:t>
            </a:r>
            <a:r>
              <a:rPr lang="en-US" dirty="0" smtClean="0">
                <a:solidFill>
                  <a:srgbClr val="000000"/>
                </a:solidFill>
              </a:rPr>
              <a:t> mass to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improve resolution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Forces χ</a:t>
            </a:r>
            <a:r>
              <a:rPr lang="en-US" baseline="-25000" dirty="0" smtClean="0">
                <a:solidFill>
                  <a:srgbClr val="000000"/>
                </a:solidFill>
              </a:rPr>
              <a:t>c2 </a:t>
            </a:r>
            <a:r>
              <a:rPr lang="en-US" dirty="0" smtClean="0">
                <a:solidFill>
                  <a:srgbClr val="000000"/>
                </a:solidFill>
              </a:rPr>
              <a:t>signal to lower mass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772816"/>
            <a:ext cx="4192500" cy="2880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56832" y="4648338"/>
            <a:ext cx="4372868" cy="1752462"/>
            <a:chOff x="4932040" y="4941168"/>
            <a:chExt cx="4163644" cy="16919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2040" y="4941168"/>
              <a:ext cx="4163644" cy="16919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8820472" y="6165304"/>
              <a:ext cx="45719" cy="720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 flipH="1">
              <a:off x="8820471" y="5949280"/>
              <a:ext cx="144016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79512" y="4869160"/>
            <a:ext cx="4401078" cy="178510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First study observation of this mode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Measure BF, </a:t>
            </a:r>
            <a:r>
              <a:rPr lang="en-US" dirty="0" err="1" smtClean="0">
                <a:solidFill>
                  <a:srgbClr val="000000"/>
                </a:solidFill>
              </a:rPr>
              <a:t>Λ</a:t>
            </a:r>
            <a:r>
              <a:rPr lang="en-US" baseline="-25000" dirty="0" err="1" smtClean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 mass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Next step angular analysis adding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Run 2 data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6453336"/>
            <a:ext cx="2490353" cy="288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453336"/>
            <a:ext cx="916364" cy="252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779912" y="1988840"/>
            <a:ext cx="864096" cy="648000"/>
            <a:chOff x="251520" y="188640"/>
            <a:chExt cx="864096" cy="648000"/>
          </a:xfrm>
        </p:grpSpPr>
        <p:sp>
          <p:nvSpPr>
            <p:cNvPr id="30" name="Explosion 2 29"/>
            <p:cNvSpPr/>
            <p:nvPr/>
          </p:nvSpPr>
          <p:spPr bwMode="auto">
            <a:xfrm>
              <a:off x="251520" y="188640"/>
              <a:ext cx="864096" cy="648000"/>
            </a:xfrm>
            <a:prstGeom prst="irregularSeal2">
              <a:avLst/>
            </a:prstGeom>
            <a:solidFill>
              <a:srgbClr val="FFB3A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536" y="35278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New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9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15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pic>
        <p:nvPicPr>
          <p:cNvPr id="4" name="Picture 3" descr="cms41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4291599" cy="327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852936"/>
            <a:ext cx="4243249" cy="32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836712"/>
            <a:ext cx="83150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CDF observed a narrow structure at threshold in B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(J/</a:t>
            </a:r>
            <a:r>
              <a:rPr lang="en-US" dirty="0" err="1" smtClean="0">
                <a:solidFill>
                  <a:srgbClr val="000000"/>
                </a:solidFill>
              </a:rPr>
              <a:t>ψϕ</a:t>
            </a:r>
            <a:r>
              <a:rPr lang="en-US" dirty="0" smtClean="0">
                <a:solidFill>
                  <a:srgbClr val="000000"/>
                </a:solidFill>
              </a:rPr>
              <a:t>) K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CMS also saw this and confirmed hint of structure at X(4300)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CMS and CDF parameters not in best of agreement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Early 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analysis: no narrow structure (PRD 85 091103(R) 2012)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6309320"/>
            <a:ext cx="7414347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Exotic </a:t>
            </a:r>
            <a:r>
              <a:rPr lang="en-US" dirty="0" err="1" smtClean="0">
                <a:solidFill>
                  <a:srgbClr val="000000"/>
                </a:solidFill>
              </a:rPr>
              <a:t>quarkonia</a:t>
            </a:r>
            <a:r>
              <a:rPr lang="en-US" dirty="0" smtClean="0">
                <a:solidFill>
                  <a:srgbClr val="000000"/>
                </a:solidFill>
              </a:rPr>
              <a:t> candidates: </a:t>
            </a:r>
            <a:r>
              <a:rPr lang="en-US" dirty="0" err="1" smtClean="0">
                <a:solidFill>
                  <a:srgbClr val="000000"/>
                </a:solidFill>
              </a:rPr>
              <a:t>Tetraquarks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? molecules ?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usps 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3284984"/>
            <a:ext cx="1506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Phys. </a:t>
            </a:r>
            <a:r>
              <a:rPr lang="en-US" sz="1000" dirty="0" err="1" smtClean="0">
                <a:solidFill>
                  <a:srgbClr val="000000"/>
                </a:solidFill>
              </a:rPr>
              <a:t>Lett</a:t>
            </a:r>
            <a:r>
              <a:rPr lang="en-US" sz="1000" dirty="0" smtClean="0">
                <a:solidFill>
                  <a:srgbClr val="000000"/>
                </a:solidFill>
              </a:rPr>
              <a:t> B 734 261-281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648" y="3413939"/>
            <a:ext cx="2558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CDF/DOC/BOTTOM/PUBLIC/10244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3645024"/>
            <a:ext cx="87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X(4140)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7744" y="4077072"/>
            <a:ext cx="879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X(</a:t>
            </a:r>
            <a:r>
              <a:rPr lang="en-US" sz="1600" dirty="0" smtClean="0">
                <a:solidFill>
                  <a:schemeClr val="tx1"/>
                </a:solidFill>
              </a:rPr>
              <a:t>4300)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 descr="UoE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66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29000"/>
            <a:ext cx="3445399" cy="32760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16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1124744"/>
            <a:ext cx="4384771" cy="1897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First full amplitude analysis using 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Run 1 dataset 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</a:rPr>
              <a:t> (J/</a:t>
            </a:r>
            <a:r>
              <a:rPr lang="en-US" dirty="0" err="1">
                <a:solidFill>
                  <a:srgbClr val="000000"/>
                </a:solidFill>
              </a:rPr>
              <a:t>ψϕ</a:t>
            </a:r>
            <a:r>
              <a:rPr lang="en-US" dirty="0">
                <a:solidFill>
                  <a:srgbClr val="000000"/>
                </a:solidFill>
              </a:rPr>
              <a:t>) K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</a:p>
          <a:p>
            <a:endParaRPr lang="en-US" baseline="30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Complication: have to deal with </a:t>
            </a:r>
          </a:p>
          <a:p>
            <a:r>
              <a:rPr lang="en-US" dirty="0">
                <a:solidFill>
                  <a:srgbClr val="000000"/>
                </a:solidFill>
              </a:rPr>
              <a:t>decays of excited K</a:t>
            </a:r>
            <a:r>
              <a:rPr lang="en-US" baseline="30000" dirty="0">
                <a:solidFill>
                  <a:srgbClr val="000000"/>
                </a:solidFill>
              </a:rPr>
              <a:t>* </a:t>
            </a:r>
            <a:r>
              <a:rPr lang="en-US" dirty="0">
                <a:solidFill>
                  <a:srgbClr val="000000"/>
                </a:solidFill>
              </a:rPr>
              <a:t> to </a:t>
            </a:r>
            <a:r>
              <a:rPr lang="en-US" dirty="0" err="1" smtClean="0">
                <a:solidFill>
                  <a:srgbClr val="000000"/>
                </a:solidFill>
              </a:rPr>
              <a:t>ϕK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</a:p>
          <a:p>
            <a:endParaRPr lang="en-US" baseline="30000" dirty="0">
              <a:solidFill>
                <a:srgbClr val="000000"/>
              </a:solidFill>
            </a:endParaRPr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8" y="908720"/>
            <a:ext cx="3710430" cy="252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7624" y="1124744"/>
            <a:ext cx="1118014" cy="584776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>4289 ± </a:t>
            </a:r>
            <a:r>
              <a:rPr lang="cs-CZ" sz="1600" dirty="0" smtClean="0">
                <a:solidFill>
                  <a:srgbClr val="000000"/>
                </a:solidFill>
              </a:rPr>
              <a:t>151</a:t>
            </a:r>
          </a:p>
          <a:p>
            <a:r>
              <a:rPr lang="cs-CZ" sz="1600" dirty="0" err="1" smtClean="0">
                <a:solidFill>
                  <a:srgbClr val="000000"/>
                </a:solidFill>
              </a:rPr>
              <a:t>candidates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-1101080" y="3341440"/>
            <a:ext cx="3001944" cy="584776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is-IS" sz="1600" dirty="0">
                <a:solidFill>
                  <a:srgbClr val="000000"/>
                </a:solidFill>
              </a:rPr>
              <a:t>Phys. Rev. D95 (2017) </a:t>
            </a:r>
            <a:r>
              <a:rPr lang="is-IS" sz="1600" dirty="0" smtClean="0">
                <a:solidFill>
                  <a:srgbClr val="000000"/>
                </a:solidFill>
              </a:rPr>
              <a:t>012002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Phys</a:t>
            </a:r>
            <a:r>
              <a:rPr lang="en-US" sz="1600" dirty="0" smtClean="0">
                <a:solidFill>
                  <a:srgbClr val="000000"/>
                </a:solidFill>
              </a:rPr>
              <a:t> Rev. </a:t>
            </a:r>
            <a:r>
              <a:rPr lang="en-US" sz="1600" dirty="0" err="1" smtClean="0">
                <a:solidFill>
                  <a:srgbClr val="000000"/>
                </a:solidFill>
              </a:rPr>
              <a:t>Lett</a:t>
            </a:r>
            <a:r>
              <a:rPr lang="en-US" sz="1600" dirty="0" smtClean="0">
                <a:solidFill>
                  <a:srgbClr val="000000"/>
                </a:solidFill>
              </a:rPr>
              <a:t> 118 (2017) 022003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2924944"/>
            <a:ext cx="4357195" cy="2952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04048" y="5949280"/>
            <a:ext cx="3451782" cy="769441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Model with excited </a:t>
            </a:r>
            <a:r>
              <a:rPr lang="en-US" dirty="0">
                <a:solidFill>
                  <a:srgbClr val="000000"/>
                </a:solidFill>
              </a:rPr>
              <a:t>K</a:t>
            </a:r>
            <a:r>
              <a:rPr lang="en-US" baseline="30000" dirty="0">
                <a:solidFill>
                  <a:srgbClr val="000000"/>
                </a:solidFill>
              </a:rPr>
              <a:t>* </a:t>
            </a:r>
            <a:r>
              <a:rPr lang="en-US" baseline="30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alone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cannot describe the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30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17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pic>
        <p:nvPicPr>
          <p:cNvPr id="2" name="Picture 1" descr="hidef_newbase_JpsiPhi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8" y="2132856"/>
            <a:ext cx="6519756" cy="442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124744"/>
            <a:ext cx="8238416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Data well described by inclusion of four broad exotic resonances found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78" y="4947257"/>
            <a:ext cx="1177901" cy="76944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X(4140)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</a:t>
            </a:r>
            <a:r>
              <a:rPr lang="en-US" baseline="30000" dirty="0" smtClean="0">
                <a:solidFill>
                  <a:srgbClr val="000000"/>
                </a:solidFill>
              </a:rPr>
              <a:t>PC</a:t>
            </a:r>
            <a:r>
              <a:rPr lang="en-US" dirty="0" smtClean="0">
                <a:solidFill>
                  <a:srgbClr val="000000"/>
                </a:solidFill>
              </a:rPr>
              <a:t> = 1</a:t>
            </a:r>
            <a:r>
              <a:rPr lang="en-US" baseline="30000" dirty="0" smtClean="0">
                <a:solidFill>
                  <a:srgbClr val="000000"/>
                </a:solidFill>
              </a:rPr>
              <a:t>++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78" y="3219065"/>
            <a:ext cx="1177901" cy="769441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X(</a:t>
            </a:r>
            <a:r>
              <a:rPr lang="en-US" dirty="0" smtClean="0">
                <a:solidFill>
                  <a:srgbClr val="000000"/>
                </a:solidFill>
              </a:rPr>
              <a:t>4274)</a:t>
            </a:r>
          </a:p>
          <a:p>
            <a:r>
              <a:rPr lang="en-US" dirty="0">
                <a:solidFill>
                  <a:srgbClr val="000000"/>
                </a:solidFill>
              </a:rPr>
              <a:t>J</a:t>
            </a:r>
            <a:r>
              <a:rPr lang="en-US" baseline="30000" dirty="0">
                <a:solidFill>
                  <a:srgbClr val="000000"/>
                </a:solidFill>
              </a:rPr>
              <a:t>PC</a:t>
            </a:r>
            <a:r>
              <a:rPr lang="en-US" dirty="0">
                <a:solidFill>
                  <a:srgbClr val="000000"/>
                </a:solidFill>
              </a:rPr>
              <a:t> = 1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5326" y="3425696"/>
            <a:ext cx="1177901" cy="769441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X(</a:t>
            </a:r>
            <a:r>
              <a:rPr lang="en-US" dirty="0" smtClean="0">
                <a:solidFill>
                  <a:srgbClr val="000000"/>
                </a:solidFill>
              </a:rPr>
              <a:t>4500)</a:t>
            </a:r>
          </a:p>
          <a:p>
            <a:r>
              <a:rPr lang="en-US" dirty="0">
                <a:solidFill>
                  <a:srgbClr val="000000"/>
                </a:solidFill>
              </a:rPr>
              <a:t>J</a:t>
            </a:r>
            <a:r>
              <a:rPr lang="en-US" baseline="30000" dirty="0">
                <a:solidFill>
                  <a:srgbClr val="000000"/>
                </a:solidFill>
              </a:rPr>
              <a:t>PC</a:t>
            </a:r>
            <a:r>
              <a:rPr lang="en-US" dirty="0">
                <a:solidFill>
                  <a:srgbClr val="000000"/>
                </a:solidFill>
              </a:rPr>
              <a:t> = 0</a:t>
            </a:r>
            <a:r>
              <a:rPr lang="en-US" baseline="30000" dirty="0" smtClean="0">
                <a:solidFill>
                  <a:srgbClr val="000000"/>
                </a:solidFill>
              </a:rPr>
              <a:t>++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55326" y="5019265"/>
            <a:ext cx="1177901" cy="769441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(4700)</a:t>
            </a:r>
          </a:p>
          <a:p>
            <a:r>
              <a:rPr lang="en-US" dirty="0">
                <a:solidFill>
                  <a:srgbClr val="000000"/>
                </a:solidFill>
              </a:rPr>
              <a:t>J</a:t>
            </a:r>
            <a:r>
              <a:rPr lang="en-US" baseline="30000" dirty="0">
                <a:solidFill>
                  <a:srgbClr val="000000"/>
                </a:solidFill>
              </a:rPr>
              <a:t>PC</a:t>
            </a:r>
            <a:r>
              <a:rPr lang="en-US" dirty="0">
                <a:solidFill>
                  <a:srgbClr val="000000"/>
                </a:solidFill>
              </a:rPr>
              <a:t> = 0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719222" y="5307297"/>
            <a:ext cx="8640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5423078" y="3651113"/>
            <a:ext cx="208823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246614" y="5379305"/>
            <a:ext cx="115212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1246614" y="3579105"/>
            <a:ext cx="23762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5927134" y="1994929"/>
            <a:ext cx="3001944" cy="584776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is-IS" sz="1600" dirty="0">
                <a:solidFill>
                  <a:srgbClr val="000000"/>
                </a:solidFill>
              </a:rPr>
              <a:t>Phys. Rev. D95 (2017) </a:t>
            </a:r>
            <a:r>
              <a:rPr lang="is-IS" sz="1600" dirty="0" smtClean="0">
                <a:solidFill>
                  <a:srgbClr val="000000"/>
                </a:solidFill>
              </a:rPr>
              <a:t>012002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Phys</a:t>
            </a:r>
            <a:r>
              <a:rPr lang="en-US" sz="1600" dirty="0" smtClean="0">
                <a:solidFill>
                  <a:srgbClr val="000000"/>
                </a:solidFill>
              </a:rPr>
              <a:t> Rev. </a:t>
            </a:r>
            <a:r>
              <a:rPr lang="en-US" sz="1600" dirty="0" err="1" smtClean="0">
                <a:solidFill>
                  <a:srgbClr val="000000"/>
                </a:solidFill>
              </a:rPr>
              <a:t>Lett</a:t>
            </a:r>
            <a:r>
              <a:rPr lang="en-US" sz="1600" dirty="0" smtClean="0">
                <a:solidFill>
                  <a:srgbClr val="000000"/>
                </a:solidFill>
              </a:rPr>
              <a:t> 118 (2017) 022003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6309320"/>
            <a:ext cx="3201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Reflections from K* states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550870" y="5451313"/>
            <a:ext cx="86409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29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18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4941168"/>
            <a:ext cx="38475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12" y="1083216"/>
            <a:ext cx="5618943" cy="29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1136" y="1382296"/>
            <a:ext cx="2591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Measured width </a:t>
            </a:r>
          </a:p>
          <a:p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dirty="0" smtClean="0">
                <a:solidFill>
                  <a:srgbClr val="000000"/>
                </a:solidFill>
              </a:rPr>
              <a:t>f X(4140) bigger than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revious experiments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Analysis also provides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recise information 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xcited K* states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4221088"/>
            <a:ext cx="7293684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What are the observed states ? Molecules, cusps,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dirty="0" err="1" smtClean="0">
                <a:solidFill>
                  <a:srgbClr val="000000"/>
                </a:solidFill>
              </a:rPr>
              <a:t>etraquarks</a:t>
            </a:r>
            <a:r>
              <a:rPr lang="en-US" dirty="0" smtClean="0">
                <a:solidFill>
                  <a:srgbClr val="000000"/>
                </a:solidFill>
              </a:rPr>
              <a:t> 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2160" y="638132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Resonance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56376" y="6381328"/>
            <a:ext cx="659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Cusp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941168"/>
            <a:ext cx="50049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X(4140) fits </a:t>
            </a:r>
            <a:r>
              <a:rPr lang="en-US" sz="2000" dirty="0" err="1" smtClean="0">
                <a:solidFill>
                  <a:srgbClr val="000000"/>
                </a:solidFill>
              </a:rPr>
              <a:t>D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000" dirty="0" err="1" smtClean="0">
                <a:solidFill>
                  <a:srgbClr val="000000"/>
                </a:solidFill>
              </a:rPr>
              <a:t>D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* cusp predicted by Swanson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(Int. J Mod </a:t>
            </a:r>
            <a:r>
              <a:rPr lang="en-US" sz="2000" dirty="0" err="1" smtClean="0">
                <a:solidFill>
                  <a:srgbClr val="000000"/>
                </a:solidFill>
              </a:rPr>
              <a:t>Phys</a:t>
            </a:r>
            <a:r>
              <a:rPr lang="en-US" sz="2000" dirty="0" smtClean="0">
                <a:solidFill>
                  <a:srgbClr val="000000"/>
                </a:solidFill>
              </a:rPr>
              <a:t> E25 1652010 16)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X(4274) quantum numbers rules out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usp +  molecule assignments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-1148080" y="2241342"/>
            <a:ext cx="3098800" cy="584776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is-IS" sz="1600" dirty="0">
                <a:solidFill>
                  <a:srgbClr val="000000"/>
                </a:solidFill>
              </a:rPr>
              <a:t>Phys. Rev. D95 (2017) 012002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Phys</a:t>
            </a:r>
            <a:r>
              <a:rPr lang="en-US" sz="1600" dirty="0">
                <a:solidFill>
                  <a:srgbClr val="000000"/>
                </a:solidFill>
              </a:rPr>
              <a:t> Rev. </a:t>
            </a:r>
            <a:r>
              <a:rPr lang="en-US" sz="1600" dirty="0" err="1">
                <a:solidFill>
                  <a:srgbClr val="000000"/>
                </a:solidFill>
              </a:rPr>
              <a:t>Lett</a:t>
            </a:r>
            <a:r>
              <a:rPr lang="en-US" sz="1600" dirty="0">
                <a:solidFill>
                  <a:srgbClr val="000000"/>
                </a:solidFill>
              </a:rPr>
              <a:t> 118 (2017) 022003</a:t>
            </a:r>
          </a:p>
        </p:txBody>
      </p:sp>
    </p:spTree>
    <p:extLst>
      <p:ext uri="{BB962C8B-B14F-4D97-AF65-F5344CB8AC3E}">
        <p14:creationId xmlns:p14="http://schemas.microsoft.com/office/powerpoint/2010/main" val="86612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19</a:t>
            </a:fld>
            <a:endParaRPr lang="en-US" sz="1000" dirty="0"/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2852936"/>
            <a:ext cx="4120163" cy="861774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Charm baryons  </a:t>
            </a:r>
            <a:endParaRPr lang="en-US" sz="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xplosion 2 11"/>
          <p:cNvSpPr/>
          <p:nvPr/>
        </p:nvSpPr>
        <p:spPr bwMode="auto">
          <a:xfrm>
            <a:off x="5979592" y="1595080"/>
            <a:ext cx="864096" cy="648000"/>
          </a:xfrm>
          <a:prstGeom prst="irregularSeal2">
            <a:avLst/>
          </a:prstGeom>
          <a:solidFill>
            <a:srgbClr val="FFB3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200"/>
              <a:pPr/>
              <a:t>2</a:t>
            </a:fld>
            <a:endParaRPr lang="en-US" sz="12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Outline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6986" name="Text Box 4"/>
          <p:cNvSpPr txBox="1">
            <a:spLocks noChangeArrowheads="1"/>
          </p:cNvSpPr>
          <p:nvPr/>
        </p:nvSpPr>
        <p:spPr bwMode="auto">
          <a:xfrm>
            <a:off x="4251325" y="21653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1800">
                <a:ea typeface="宋体" charset="0"/>
                <a:cs typeface="宋体" charset="0"/>
              </a:rPr>
              <a:t> </a:t>
            </a:r>
          </a:p>
        </p:txBody>
      </p:sp>
      <p:pic>
        <p:nvPicPr>
          <p:cNvPr id="466996" name="Picture 52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980728"/>
            <a:ext cx="586570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Introduction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</a:rPr>
              <a:t>Quarkonia</a:t>
            </a:r>
            <a:r>
              <a:rPr lang="en-US" sz="2400" dirty="0" smtClean="0">
                <a:solidFill>
                  <a:srgbClr val="000000"/>
                </a:solidFill>
              </a:rPr>
              <a:t> production in b </a:t>
            </a:r>
            <a:r>
              <a:rPr lang="en-US" sz="24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Φ</a:t>
            </a:r>
            <a:r>
              <a:rPr lang="en-US" sz="2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ΦX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 decays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XYZ states: </a:t>
            </a:r>
            <a:r>
              <a:rPr lang="en-US" sz="2400" dirty="0" err="1" smtClean="0">
                <a:solidFill>
                  <a:srgbClr val="000000"/>
                </a:solidFill>
              </a:rPr>
              <a:t>pentaquarks</a:t>
            </a:r>
            <a:r>
              <a:rPr lang="en-US" sz="2400" dirty="0" smtClean="0">
                <a:solidFill>
                  <a:srgbClr val="000000"/>
                </a:solidFill>
              </a:rPr>
              <a:t> and </a:t>
            </a:r>
            <a:r>
              <a:rPr lang="en-US" sz="2400" dirty="0" err="1" smtClean="0">
                <a:solidFill>
                  <a:srgbClr val="000000"/>
                </a:solidFill>
              </a:rPr>
              <a:t>tetraquarks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Observation of excited </a:t>
            </a:r>
            <a:r>
              <a:rPr lang="en-US" sz="2400" dirty="0" err="1" smtClean="0">
                <a:solidFill>
                  <a:srgbClr val="000000"/>
                </a:solidFill>
              </a:rPr>
              <a:t>Ω</a:t>
            </a:r>
            <a:r>
              <a:rPr lang="en-US" sz="2400" baseline="-25000" dirty="0" err="1">
                <a:solidFill>
                  <a:srgbClr val="000000"/>
                </a:solidFill>
              </a:rPr>
              <a:t>c</a:t>
            </a:r>
            <a:r>
              <a:rPr lang="en-US" sz="2400" dirty="0" smtClean="0">
                <a:solidFill>
                  <a:srgbClr val="000000"/>
                </a:solidFill>
              </a:rPr>
              <a:t> baryons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Summary and outlook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3968" y="5373216"/>
            <a:ext cx="4572000" cy="1107996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Impossible </a:t>
            </a:r>
            <a:r>
              <a:rPr lang="en-US" dirty="0">
                <a:solidFill>
                  <a:srgbClr val="000000"/>
                </a:solidFill>
              </a:rPr>
              <a:t>to present everything </a:t>
            </a:r>
          </a:p>
          <a:p>
            <a:r>
              <a:rPr lang="en-US" dirty="0">
                <a:solidFill>
                  <a:srgbClr val="000000"/>
                </a:solidFill>
              </a:rPr>
              <a:t>in </a:t>
            </a:r>
            <a:r>
              <a:rPr lang="en-US" dirty="0" smtClean="0">
                <a:solidFill>
                  <a:srgbClr val="000000"/>
                </a:solidFill>
              </a:rPr>
              <a:t>25 minutes hence focus </a:t>
            </a:r>
            <a:r>
              <a:rPr lang="en-US" dirty="0">
                <a:solidFill>
                  <a:srgbClr val="000000"/>
                </a:solidFill>
              </a:rPr>
              <a:t>on more </a:t>
            </a:r>
          </a:p>
          <a:p>
            <a:r>
              <a:rPr lang="en-US" dirty="0">
                <a:solidFill>
                  <a:srgbClr val="000000"/>
                </a:solidFill>
              </a:rPr>
              <a:t>recent </a:t>
            </a:r>
            <a:r>
              <a:rPr lang="en-US" dirty="0" smtClean="0">
                <a:solidFill>
                  <a:srgbClr val="000000"/>
                </a:solidFill>
              </a:rPr>
              <a:t>results + XYZ states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6085" y="1699568"/>
            <a:ext cx="778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20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Excited </a:t>
            </a:r>
            <a:r>
              <a:rPr lang="en-US" dirty="0" err="1" smtClean="0">
                <a:latin typeface="Times New Roman" charset="0"/>
              </a:rPr>
              <a:t>Ω</a:t>
            </a:r>
            <a:r>
              <a:rPr lang="en-US" baseline="-25000" dirty="0" err="1" smtClean="0">
                <a:latin typeface="Times New Roman" charset="0"/>
              </a:rPr>
              <a:t>c</a:t>
            </a:r>
            <a:r>
              <a:rPr lang="en-US" dirty="0" smtClean="0">
                <a:latin typeface="Times New Roman" charset="0"/>
              </a:rPr>
              <a:t> states</a:t>
            </a:r>
            <a:endParaRPr lang="en-US" dirty="0"/>
          </a:p>
        </p:txBody>
      </p:sp>
      <p:pic>
        <p:nvPicPr>
          <p:cNvPr id="4" name="Picture 3" descr="hidef_Fi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22000"/>
            <a:ext cx="3790791" cy="3636000"/>
          </a:xfrm>
          <a:prstGeom prst="rect">
            <a:avLst/>
          </a:prstGeom>
        </p:spPr>
      </p:pic>
      <p:pic>
        <p:nvPicPr>
          <p:cNvPr id="10" name="Picture 9" descr="hidef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377930" cy="32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5157192"/>
            <a:ext cx="4765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 new narrow </a:t>
            </a:r>
            <a:r>
              <a:rPr lang="en-US" dirty="0" err="1" smtClean="0">
                <a:solidFill>
                  <a:srgbClr val="000000"/>
                </a:solidFill>
              </a:rPr>
              <a:t>Ω</a:t>
            </a:r>
            <a:r>
              <a:rPr lang="en-US" baseline="-25000" dirty="0" err="1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states clearly observed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983415" cy="252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4499992" y="3933056"/>
            <a:ext cx="504056" cy="43204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432243" y="1314906"/>
            <a:ext cx="4716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Add K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to reconstructed </a:t>
            </a:r>
            <a:r>
              <a:rPr lang="en-US" dirty="0" err="1" smtClean="0">
                <a:solidFill>
                  <a:srgbClr val="000000"/>
                </a:solidFill>
              </a:rPr>
              <a:t>Ξ</a:t>
            </a:r>
            <a:r>
              <a:rPr lang="en-US" baseline="-25000" dirty="0" err="1" smtClean="0">
                <a:solidFill>
                  <a:srgbClr val="000000"/>
                </a:solidFill>
              </a:rPr>
              <a:t>c</a:t>
            </a:r>
            <a:r>
              <a:rPr lang="en-US" baseline="30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candidates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5805264"/>
            <a:ext cx="3953451" cy="769441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Very spectacular </a:t>
            </a:r>
            <a:r>
              <a:rPr lang="en-US" dirty="0" smtClean="0">
                <a:solidFill>
                  <a:srgbClr val="000000"/>
                </a:solidFill>
              </a:rPr>
              <a:t>spectrum and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demonstration of power of LHC </a:t>
            </a:r>
            <a:r>
              <a:rPr lang="en-US" dirty="0">
                <a:solidFill>
                  <a:srgbClr val="000000"/>
                </a:solidFill>
              </a:rPr>
              <a:t>!</a:t>
            </a:r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5899667" y="1916832"/>
            <a:ext cx="2520000" cy="1275471"/>
            <a:chOff x="2699796" y="2078096"/>
            <a:chExt cx="3210954" cy="1625190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2710481" y="2354412"/>
              <a:ext cx="991261" cy="805457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710481" y="3035953"/>
              <a:ext cx="1440426" cy="123916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4150907" y="2215006"/>
              <a:ext cx="867354" cy="820947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150907" y="2772630"/>
              <a:ext cx="1316520" cy="263323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150907" y="3035953"/>
              <a:ext cx="1316520" cy="393047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6" y="2561537"/>
              <a:ext cx="338400" cy="1800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750" y="2741537"/>
              <a:ext cx="338400" cy="1800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804" y="2078096"/>
              <a:ext cx="135000" cy="180000"/>
            </a:xfrm>
            <a:prstGeom prst="rect">
              <a:avLst/>
            </a:prstGeom>
          </p:spPr>
        </p:pic>
        <p:pic>
          <p:nvPicPr>
            <p:cNvPr id="52" name="Picture 5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750" y="3429000"/>
              <a:ext cx="360000" cy="274286"/>
            </a:xfrm>
            <a:prstGeom prst="rect">
              <a:avLst/>
            </a:prstGeom>
          </p:spPr>
        </p:pic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571" y="3237832"/>
              <a:ext cx="386341" cy="3600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00000">
            <a:off x="122554" y="495994"/>
            <a:ext cx="2070000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6200000">
            <a:off x="-711152" y="3383560"/>
            <a:ext cx="2582708" cy="369332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is-IS" sz="1800" dirty="0" smtClean="0">
                <a:solidFill>
                  <a:schemeClr val="tx1"/>
                </a:solidFill>
              </a:rPr>
              <a:t>P R L </a:t>
            </a:r>
            <a:r>
              <a:rPr lang="is-IS" sz="1800" dirty="0">
                <a:solidFill>
                  <a:schemeClr val="tx1"/>
                </a:solidFill>
              </a:rPr>
              <a:t>118, 182001 (2017)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2492896"/>
            <a:ext cx="7402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3.3 fb</a:t>
            </a:r>
            <a:r>
              <a:rPr lang="en-US" sz="1500" baseline="30000" dirty="0" smtClean="0">
                <a:solidFill>
                  <a:srgbClr val="000000"/>
                </a:solidFill>
              </a:rPr>
              <a:t>-1</a:t>
            </a:r>
            <a:r>
              <a:rPr lang="en-US" sz="1500" dirty="0" smtClean="0">
                <a:solidFill>
                  <a:srgbClr val="000000"/>
                </a:solidFill>
              </a:rPr>
              <a:t> </a:t>
            </a:r>
            <a:endParaRPr lang="en-US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21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Excited </a:t>
            </a:r>
            <a:r>
              <a:rPr lang="en-US" dirty="0" err="1" smtClean="0">
                <a:latin typeface="Times New Roman" charset="0"/>
              </a:rPr>
              <a:t>Ω</a:t>
            </a:r>
            <a:r>
              <a:rPr lang="en-US" baseline="-25000" dirty="0" err="1" smtClean="0">
                <a:latin typeface="Times New Roman" charset="0"/>
              </a:rPr>
              <a:t>c</a:t>
            </a:r>
            <a:r>
              <a:rPr lang="en-US" dirty="0" smtClean="0">
                <a:latin typeface="Times New Roman" charset="0"/>
              </a:rPr>
              <a:t> states</a:t>
            </a:r>
            <a:endParaRPr lang="en-US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712" y="3645024"/>
            <a:ext cx="4653992" cy="30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144" y="1556792"/>
            <a:ext cx="2965588" cy="110799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 narrow states evidence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for sixth broader state at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high mass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3933056"/>
            <a:ext cx="4078398" cy="246221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More measurements needed to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match observed states to theory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predictions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One puzzle is narrowness </a:t>
            </a:r>
            <a:r>
              <a:rPr lang="en-US" smtClean="0">
                <a:solidFill>
                  <a:srgbClr val="000000"/>
                </a:solidFill>
              </a:rPr>
              <a:t>of states</a:t>
            </a:r>
            <a:endParaRPr lang="en-US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Paper has 23 citations so far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980728"/>
            <a:ext cx="5400000" cy="252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721958" y="2098224"/>
            <a:ext cx="1966704" cy="307777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is-IS" sz="1400" dirty="0" smtClean="0">
                <a:solidFill>
                  <a:schemeClr val="tx1"/>
                </a:solidFill>
              </a:rPr>
              <a:t>PRL </a:t>
            </a:r>
            <a:r>
              <a:rPr lang="is-IS" sz="1400" dirty="0">
                <a:solidFill>
                  <a:schemeClr val="tx1"/>
                </a:solidFill>
              </a:rPr>
              <a:t>118, 182001 (2017)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6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22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 Summary + Outlook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6996" name="Picture 52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980728"/>
            <a:ext cx="8340745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has made many important contributions to </a:t>
            </a:r>
            <a:r>
              <a:rPr lang="en-US" dirty="0" err="1" smtClean="0">
                <a:solidFill>
                  <a:srgbClr val="000000"/>
                </a:solidFill>
              </a:rPr>
              <a:t>hadronic</a:t>
            </a:r>
            <a:r>
              <a:rPr lang="en-US" dirty="0" smtClean="0">
                <a:solidFill>
                  <a:srgbClr val="000000"/>
                </a:solidFill>
              </a:rPr>
              <a:t> spectroscopy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u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128"/>
            <a:ext cx="2806700" cy="209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700808"/>
            <a:ext cx="6276077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Studies of </a:t>
            </a:r>
            <a:r>
              <a:rPr lang="en-US" dirty="0" err="1" smtClean="0">
                <a:solidFill>
                  <a:srgbClr val="000000"/>
                </a:solidFill>
              </a:rPr>
              <a:t>quarkonia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production and properties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Observation of </a:t>
            </a:r>
            <a:r>
              <a:rPr lang="en-US" dirty="0" err="1" smtClean="0">
                <a:solidFill>
                  <a:srgbClr val="000000"/>
                </a:solidFill>
              </a:rPr>
              <a:t>Pentaquark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 err="1" smtClean="0">
                <a:solidFill>
                  <a:srgbClr val="000000"/>
                </a:solidFill>
              </a:rPr>
              <a:t>tetraquark</a:t>
            </a:r>
            <a:r>
              <a:rPr lang="en-US" dirty="0" smtClean="0">
                <a:solidFill>
                  <a:srgbClr val="000000"/>
                </a:solidFill>
              </a:rPr>
              <a:t> candidates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Observation of new charm baryons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lot more to come exploiting large Run 2 dataset !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8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23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Backup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6996" name="Picture 52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2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742315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LHCb  Detector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339725" y="990600"/>
            <a:ext cx="86106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GB" sz="3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2" name="Text Box 27"/>
          <p:cNvSpPr txBox="1">
            <a:spLocks noChangeArrowheads="1"/>
          </p:cNvSpPr>
          <p:nvPr/>
        </p:nvSpPr>
        <p:spPr bwMode="auto">
          <a:xfrm>
            <a:off x="7010400" y="38862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>
                <a:solidFill>
                  <a:srgbClr val="FF0000"/>
                </a:solidFill>
              </a:rPr>
              <a:t>pp collision Point</a:t>
            </a:r>
            <a:endParaRPr lang="en-US" sz="1400" b="1">
              <a:solidFill>
                <a:srgbClr val="FF3300"/>
              </a:solidFill>
              <a:latin typeface="Tahoma" charset="0"/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6934200" y="1143000"/>
            <a:ext cx="2046288" cy="83185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Vertex Locator</a:t>
            </a:r>
          </a:p>
          <a:p>
            <a:r>
              <a:rPr lang="en-US" sz="2400">
                <a:solidFill>
                  <a:schemeClr val="tx1"/>
                </a:solidFill>
              </a:rPr>
              <a:t>      VELO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419600" y="6096000"/>
            <a:ext cx="2266950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Tracking System</a:t>
            </a:r>
            <a:endParaRPr lang="en-US" sz="2400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228600" y="1143000"/>
            <a:ext cx="1895475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Muon System</a:t>
            </a:r>
            <a:endParaRPr lang="en-US" sz="2400"/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3489325" y="1143000"/>
            <a:ext cx="2165350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RICH Detectors</a:t>
            </a:r>
            <a:endParaRPr lang="en-US" sz="2400"/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1752600" y="6019800"/>
            <a:ext cx="1768475" cy="466725"/>
          </a:xfrm>
          <a:prstGeom prst="rect">
            <a:avLst/>
          </a:prstGeom>
          <a:solidFill>
            <a:srgbClr val="FF6600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Calorimeters</a:t>
            </a:r>
          </a:p>
        </p:txBody>
      </p:sp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59" name="Group 12"/>
          <p:cNvGrpSpPr>
            <a:grpSpLocks noChangeAspect="1"/>
          </p:cNvGrpSpPr>
          <p:nvPr/>
        </p:nvGrpSpPr>
        <p:grpSpPr bwMode="auto">
          <a:xfrm flipH="1">
            <a:off x="6477000" y="4267200"/>
            <a:ext cx="2449513" cy="914400"/>
            <a:chOff x="96" y="3179"/>
            <a:chExt cx="2208" cy="573"/>
          </a:xfrm>
        </p:grpSpPr>
        <p:sp>
          <p:nvSpPr>
            <p:cNvPr id="137229" name="Rectangle 13"/>
            <p:cNvSpPr>
              <a:spLocks noChangeAspect="1" noChangeArrowheads="1"/>
            </p:cNvSpPr>
            <p:nvPr/>
          </p:nvSpPr>
          <p:spPr bwMode="auto">
            <a:xfrm>
              <a:off x="96" y="3179"/>
              <a:ext cx="2208" cy="5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0" name="Line 14"/>
            <p:cNvSpPr>
              <a:spLocks noChangeAspect="1" noChangeShapeType="1"/>
            </p:cNvSpPr>
            <p:nvPr/>
          </p:nvSpPr>
          <p:spPr bwMode="auto">
            <a:xfrm flipV="1">
              <a:off x="351" y="3275"/>
              <a:ext cx="1504" cy="16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1" name="Line 15"/>
            <p:cNvSpPr>
              <a:spLocks noChangeAspect="1" noChangeShapeType="1"/>
            </p:cNvSpPr>
            <p:nvPr/>
          </p:nvSpPr>
          <p:spPr bwMode="auto">
            <a:xfrm flipV="1">
              <a:off x="351" y="3390"/>
              <a:ext cx="1158" cy="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2" name="Line 16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504" cy="13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3" name="Line 17"/>
            <p:cNvSpPr>
              <a:spLocks noChangeAspect="1" noChangeShapeType="1"/>
            </p:cNvSpPr>
            <p:nvPr/>
          </p:nvSpPr>
          <p:spPr bwMode="auto">
            <a:xfrm>
              <a:off x="368" y="3462"/>
              <a:ext cx="1125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4" name="Line 18"/>
            <p:cNvSpPr>
              <a:spLocks noChangeAspect="1" noChangeShapeType="1"/>
            </p:cNvSpPr>
            <p:nvPr/>
          </p:nvSpPr>
          <p:spPr bwMode="auto">
            <a:xfrm flipV="1">
              <a:off x="351" y="3448"/>
              <a:ext cx="1521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5" name="Line 19"/>
            <p:cNvSpPr>
              <a:spLocks noChangeAspect="1" noChangeShapeType="1"/>
            </p:cNvSpPr>
            <p:nvPr/>
          </p:nvSpPr>
          <p:spPr bwMode="auto">
            <a:xfrm flipV="1">
              <a:off x="351" y="3362"/>
              <a:ext cx="312" cy="9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6" name="Line 20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97" cy="25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7" name="Line 21"/>
            <p:cNvSpPr>
              <a:spLocks noChangeAspect="1" noChangeShapeType="1"/>
            </p:cNvSpPr>
            <p:nvPr/>
          </p:nvSpPr>
          <p:spPr bwMode="auto">
            <a:xfrm flipH="1" flipV="1">
              <a:off x="145" y="3434"/>
              <a:ext cx="206" cy="2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8" name="Line 22"/>
            <p:cNvSpPr>
              <a:spLocks noChangeAspect="1" noChangeShapeType="1"/>
            </p:cNvSpPr>
            <p:nvPr/>
          </p:nvSpPr>
          <p:spPr bwMode="auto">
            <a:xfrm flipH="1" flipV="1">
              <a:off x="160" y="3405"/>
              <a:ext cx="190" cy="5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39" name="Line 23"/>
            <p:cNvSpPr>
              <a:spLocks noChangeAspect="1" noChangeShapeType="1"/>
            </p:cNvSpPr>
            <p:nvPr/>
          </p:nvSpPr>
          <p:spPr bwMode="auto">
            <a:xfrm flipH="1">
              <a:off x="213" y="3462"/>
              <a:ext cx="137" cy="9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40" name="Line 24"/>
            <p:cNvSpPr>
              <a:spLocks noChangeAspect="1" noChangeShapeType="1"/>
            </p:cNvSpPr>
            <p:nvPr/>
          </p:nvSpPr>
          <p:spPr bwMode="auto">
            <a:xfrm flipH="1" flipV="1">
              <a:off x="316" y="3318"/>
              <a:ext cx="34" cy="12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41" name="Line 25"/>
            <p:cNvSpPr>
              <a:spLocks noChangeAspect="1" noChangeShapeType="1"/>
            </p:cNvSpPr>
            <p:nvPr/>
          </p:nvSpPr>
          <p:spPr bwMode="auto">
            <a:xfrm>
              <a:off x="351" y="3462"/>
              <a:ext cx="1037" cy="1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27684" name="Group 26"/>
            <p:cNvGrpSpPr>
              <a:grpSpLocks noChangeAspect="1"/>
            </p:cNvGrpSpPr>
            <p:nvPr/>
          </p:nvGrpSpPr>
          <p:grpSpPr bwMode="auto">
            <a:xfrm>
              <a:off x="351" y="3383"/>
              <a:ext cx="1845" cy="213"/>
              <a:chOff x="1632" y="1584"/>
              <a:chExt cx="1845" cy="213"/>
            </a:xfrm>
          </p:grpSpPr>
          <p:sp>
            <p:nvSpPr>
              <p:cNvPr id="137243" name="Line 27"/>
              <p:cNvSpPr>
                <a:spLocks noChangeAspect="1" noChangeShapeType="1"/>
              </p:cNvSpPr>
              <p:nvPr/>
            </p:nvSpPr>
            <p:spPr bwMode="auto">
              <a:xfrm rot="316140" flipV="1">
                <a:off x="2208" y="1584"/>
                <a:ext cx="1255" cy="18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7244" name="Line 28"/>
              <p:cNvSpPr>
                <a:spLocks noChangeAspect="1" noChangeShapeType="1"/>
              </p:cNvSpPr>
              <p:nvPr/>
            </p:nvSpPr>
            <p:spPr bwMode="auto">
              <a:xfrm rot="312573" flipV="1">
                <a:off x="2208" y="1699"/>
                <a:ext cx="966" cy="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7245" name="Line 29"/>
              <p:cNvSpPr>
                <a:spLocks noChangeAspect="1" noChangeShapeType="1"/>
              </p:cNvSpPr>
              <p:nvPr/>
            </p:nvSpPr>
            <p:spPr bwMode="auto">
              <a:xfrm rot="315663">
                <a:off x="2223" y="1771"/>
                <a:ext cx="851" cy="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7246" name="Line 30"/>
              <p:cNvSpPr>
                <a:spLocks noChangeAspect="1" noChangeShapeType="1"/>
              </p:cNvSpPr>
              <p:nvPr/>
            </p:nvSpPr>
            <p:spPr bwMode="auto">
              <a:xfrm rot="315204" flipV="1">
                <a:off x="2208" y="1757"/>
                <a:ext cx="1269" cy="1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7247" name="Line 31"/>
              <p:cNvSpPr>
                <a:spLocks noChangeAspect="1" noChangeShapeType="1"/>
              </p:cNvSpPr>
              <p:nvPr/>
            </p:nvSpPr>
            <p:spPr bwMode="auto">
              <a:xfrm>
                <a:off x="1632" y="1662"/>
                <a:ext cx="577" cy="6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/>
              </a:p>
            </p:txBody>
          </p:sp>
        </p:grpSp>
        <p:sp>
          <p:nvSpPr>
            <p:cNvPr id="137248" name="Line 32"/>
            <p:cNvSpPr>
              <a:spLocks noChangeAspect="1" noChangeShapeType="1"/>
            </p:cNvSpPr>
            <p:nvPr/>
          </p:nvSpPr>
          <p:spPr bwMode="auto">
            <a:xfrm>
              <a:off x="384" y="3323"/>
              <a:ext cx="4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7249" name="Text Box 33"/>
            <p:cNvSpPr txBox="1">
              <a:spLocks noChangeAspect="1" noChangeArrowheads="1"/>
            </p:cNvSpPr>
            <p:nvPr/>
          </p:nvSpPr>
          <p:spPr bwMode="auto">
            <a:xfrm>
              <a:off x="547" y="3182"/>
              <a:ext cx="16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endParaRPr lang="en-GB" sz="14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37250" name="Text Box 34"/>
            <p:cNvSpPr txBox="1">
              <a:spLocks noChangeAspect="1" noChangeArrowheads="1"/>
            </p:cNvSpPr>
            <p:nvPr/>
          </p:nvSpPr>
          <p:spPr bwMode="auto">
            <a:xfrm>
              <a:off x="528" y="3474"/>
              <a:ext cx="16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GB" sz="1800">
                <a:solidFill>
                  <a:srgbClr val="FF0000"/>
                </a:solidFill>
                <a:latin typeface="Times" charset="0"/>
              </a:endParaRPr>
            </a:p>
          </p:txBody>
        </p:sp>
      </p:grpSp>
      <p:sp>
        <p:nvSpPr>
          <p:cNvPr id="27660" name="Text Box 35"/>
          <p:cNvSpPr txBox="1">
            <a:spLocks noChangeArrowheads="1"/>
          </p:cNvSpPr>
          <p:nvPr/>
        </p:nvSpPr>
        <p:spPr bwMode="auto">
          <a:xfrm>
            <a:off x="7924800" y="4191000"/>
            <a:ext cx="746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~ 1 cm</a:t>
            </a:r>
          </a:p>
        </p:txBody>
      </p:sp>
      <p:sp>
        <p:nvSpPr>
          <p:cNvPr id="27661" name="Text Box 36"/>
          <p:cNvSpPr txBox="1">
            <a:spLocks noChangeArrowheads="1"/>
          </p:cNvSpPr>
          <p:nvPr/>
        </p:nvSpPr>
        <p:spPr bwMode="auto">
          <a:xfrm>
            <a:off x="7924800" y="480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FF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B</a:t>
            </a:r>
          </a:p>
        </p:txBody>
      </p:sp>
      <p:sp>
        <p:nvSpPr>
          <p:cNvPr id="27662" name="Line 37"/>
          <p:cNvSpPr>
            <a:spLocks noChangeShapeType="1"/>
          </p:cNvSpPr>
          <p:nvPr/>
        </p:nvSpPr>
        <p:spPr bwMode="auto">
          <a:xfrm flipH="1">
            <a:off x="7162800" y="2057400"/>
            <a:ext cx="533400" cy="152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Line 38"/>
          <p:cNvSpPr>
            <a:spLocks noChangeShapeType="1"/>
          </p:cNvSpPr>
          <p:nvPr/>
        </p:nvSpPr>
        <p:spPr bwMode="auto">
          <a:xfrm>
            <a:off x="1371600" y="16764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39"/>
          <p:cNvSpPr>
            <a:spLocks noChangeShapeType="1"/>
          </p:cNvSpPr>
          <p:nvPr/>
        </p:nvSpPr>
        <p:spPr bwMode="auto">
          <a:xfrm>
            <a:off x="4572000" y="1752600"/>
            <a:ext cx="2057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Line 40"/>
          <p:cNvSpPr>
            <a:spLocks noChangeShapeType="1"/>
          </p:cNvSpPr>
          <p:nvPr/>
        </p:nvSpPr>
        <p:spPr bwMode="auto">
          <a:xfrm flipV="1">
            <a:off x="2514600" y="4343400"/>
            <a:ext cx="533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Line 41"/>
          <p:cNvSpPr>
            <a:spLocks noChangeShapeType="1"/>
          </p:cNvSpPr>
          <p:nvPr/>
        </p:nvSpPr>
        <p:spPr bwMode="auto">
          <a:xfrm flipH="1" flipV="1">
            <a:off x="4572000" y="4267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Line 42"/>
          <p:cNvSpPr>
            <a:spLocks noChangeShapeType="1"/>
          </p:cNvSpPr>
          <p:nvPr/>
        </p:nvSpPr>
        <p:spPr bwMode="auto">
          <a:xfrm flipV="1">
            <a:off x="5486400" y="4114800"/>
            <a:ext cx="914400" cy="1905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Line 43"/>
          <p:cNvSpPr>
            <a:spLocks noChangeShapeType="1"/>
          </p:cNvSpPr>
          <p:nvPr/>
        </p:nvSpPr>
        <p:spPr bwMode="auto">
          <a:xfrm flipH="1">
            <a:off x="3962400" y="17526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9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7380288" y="3573463"/>
            <a:ext cx="151288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FBA76-D529-3E4E-81D2-EF4655123092}" type="slidenum">
              <a:rPr lang="en-US" sz="1000" smtClean="0"/>
              <a:pPr>
                <a:defRPr/>
              </a:pPr>
              <a:t>24</a:t>
            </a:fld>
            <a:endParaRPr lang="en-US" sz="1000"/>
          </a:p>
        </p:txBody>
      </p:sp>
      <p:sp>
        <p:nvSpPr>
          <p:cNvPr id="5" name="Rectangle 4"/>
          <p:cNvSpPr/>
          <p:nvPr/>
        </p:nvSpPr>
        <p:spPr>
          <a:xfrm>
            <a:off x="6889527" y="6426657"/>
            <a:ext cx="2147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dirty="0">
                <a:solidFill>
                  <a:srgbClr val="000000"/>
                </a:solidFill>
              </a:rPr>
              <a:t>JINST 3 (2008) S08005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Tm="933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25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r>
              <a:rPr lang="en-US" sz="3600" dirty="0" err="1" smtClean="0">
                <a:latin typeface="Times New Roman" charset="0"/>
              </a:rPr>
              <a:t>Quarkonia</a:t>
            </a:r>
            <a:r>
              <a:rPr lang="en-US" sz="3600" dirty="0" smtClean="0">
                <a:latin typeface="Times New Roman" charset="0"/>
              </a:rPr>
              <a:t> with b </a:t>
            </a: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 smtClean="0">
                <a:latin typeface="Times New Roman" charset="0"/>
              </a:rPr>
              <a:t> </a:t>
            </a:r>
            <a:r>
              <a:rPr lang="en-US" sz="3600" dirty="0" err="1" smtClean="0">
                <a:latin typeface="Times New Roman" charset="0"/>
              </a:rPr>
              <a:t>ϕϕX</a:t>
            </a:r>
            <a:r>
              <a:rPr lang="en-US" sz="3600" dirty="0" smtClean="0">
                <a:latin typeface="Times New Roman" charset="0"/>
              </a:rPr>
              <a:t> decays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268760"/>
            <a:ext cx="6652035" cy="32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4653136"/>
            <a:ext cx="6732000" cy="13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26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72816"/>
            <a:ext cx="879069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27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sz="3600" dirty="0" smtClean="0">
                <a:latin typeface="Times New Roman" charset="0"/>
              </a:rPr>
              <a:t>Mass measurements + </a:t>
            </a:r>
            <a:r>
              <a:rPr lang="en-US" sz="3600" dirty="0" err="1" smtClean="0">
                <a:latin typeface="Times New Roman" charset="0"/>
              </a:rPr>
              <a:t>Pentaquarks</a:t>
            </a:r>
            <a:endParaRPr lang="en-US" sz="3600" dirty="0"/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423" y="1052736"/>
            <a:ext cx="4935665" cy="5724000"/>
          </a:xfrm>
          <a:prstGeom prst="rect">
            <a:avLst/>
          </a:prstGeom>
        </p:spPr>
      </p:pic>
      <p:pic>
        <p:nvPicPr>
          <p:cNvPr id="3" name="Picture 2" descr="xi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232085" cy="28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4293096"/>
            <a:ext cx="2679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2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/>
              <a:pPr/>
              <a:t>28</a:t>
            </a:fld>
            <a:endParaRPr lang="en-US" sz="100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The puzzle of the X(4140)</a:t>
            </a:r>
            <a:endParaRPr lang="en-US" dirty="0"/>
          </a:p>
        </p:txBody>
      </p:sp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908720"/>
            <a:ext cx="5106609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gratedLumiLHCbTime_Year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4608763" cy="29160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3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Introduction </a:t>
            </a:r>
            <a:endParaRPr lang="en-US" dirty="0"/>
          </a:p>
        </p:txBody>
      </p:sp>
      <p:pic>
        <p:nvPicPr>
          <p:cNvPr id="4669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6996" name="Picture 52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85090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idef_DiMuon-Run1+2015_stackUpsil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032000" cy="2721600"/>
          </a:xfrm>
          <a:prstGeom prst="rect">
            <a:avLst/>
          </a:prstGeom>
        </p:spPr>
      </p:pic>
      <p:pic>
        <p:nvPicPr>
          <p:cNvPr id="6" name="Picture 5" descr="hidef_2011+12_K^_-__pi^_+__ma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9040"/>
            <a:ext cx="4123865" cy="29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3933056"/>
            <a:ext cx="468052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World largest heavy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flavour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dataset ! 3 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 Run 1, 2 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 Run2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recision tracking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Excellent PID using RICH 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Trigger for fully </a:t>
            </a:r>
            <a:r>
              <a:rPr lang="en-US" dirty="0" err="1" smtClean="0">
                <a:solidFill>
                  <a:srgbClr val="000000"/>
                </a:solidFill>
              </a:rPr>
              <a:t>hadronic</a:t>
            </a:r>
            <a:r>
              <a:rPr lang="en-US" dirty="0" smtClean="0">
                <a:solidFill>
                  <a:srgbClr val="000000"/>
                </a:solidFill>
              </a:rPr>
              <a:t> decays 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7219944" y="3661376"/>
            <a:ext cx="3055880" cy="430887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LHCb-CONF-2016-005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149080"/>
            <a:ext cx="1101818" cy="180000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9" name="TextBox 8"/>
          <p:cNvSpPr txBox="1"/>
          <p:nvPr/>
        </p:nvSpPr>
        <p:spPr>
          <a:xfrm>
            <a:off x="8748464" y="3356992"/>
            <a:ext cx="184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4406632"/>
            <a:ext cx="1224136" cy="584776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630 million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andidates !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4</a:t>
            </a:fld>
            <a:endParaRPr lang="en-US" sz="1000" dirty="0"/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2492896"/>
            <a:ext cx="5972070" cy="1631216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5000" dirty="0" err="1" smtClean="0">
                <a:solidFill>
                  <a:srgbClr val="000000"/>
                </a:solidFill>
              </a:rPr>
              <a:t>Charmonia</a:t>
            </a:r>
            <a:r>
              <a:rPr lang="en-US" sz="5000" dirty="0" smtClean="0">
                <a:solidFill>
                  <a:srgbClr val="000000"/>
                </a:solidFill>
              </a:rPr>
              <a:t> production</a:t>
            </a:r>
          </a:p>
          <a:p>
            <a:r>
              <a:rPr lang="en-US" sz="5000" dirty="0" smtClean="0">
                <a:solidFill>
                  <a:srgbClr val="000000"/>
                </a:solidFill>
              </a:rPr>
              <a:t> in b </a:t>
            </a:r>
            <a:r>
              <a:rPr lang="en-US" sz="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50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ϕ</a:t>
            </a:r>
            <a:r>
              <a:rPr lang="en-US" sz="50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ϕ</a:t>
            </a:r>
            <a:r>
              <a:rPr lang="en-US" sz="5000" dirty="0" err="1" smtClean="0">
                <a:solidFill>
                  <a:srgbClr val="000000"/>
                </a:solidFill>
              </a:rPr>
              <a:t>X</a:t>
            </a:r>
            <a:r>
              <a:rPr lang="en-US" sz="5000" dirty="0" smtClean="0">
                <a:solidFill>
                  <a:srgbClr val="000000"/>
                </a:solidFill>
              </a:rPr>
              <a:t> decays  </a:t>
            </a:r>
            <a:endParaRPr lang="en-US" sz="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46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998"/>
            <a:ext cx="6682150" cy="39600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5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r>
              <a:rPr lang="en-US" sz="3600" dirty="0" err="1" smtClean="0">
                <a:latin typeface="Times New Roman" charset="0"/>
              </a:rPr>
              <a:t>Quarkonia</a:t>
            </a:r>
            <a:r>
              <a:rPr lang="en-US" sz="3600" dirty="0" smtClean="0">
                <a:latin typeface="Times New Roman" charset="0"/>
              </a:rPr>
              <a:t> with b </a:t>
            </a: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 smtClean="0">
                <a:latin typeface="Times New Roman" charset="0"/>
              </a:rPr>
              <a:t> </a:t>
            </a:r>
            <a:r>
              <a:rPr lang="en-US" sz="3600" dirty="0" err="1" smtClean="0">
                <a:latin typeface="Times New Roman" charset="0"/>
              </a:rPr>
              <a:t>ϕϕX</a:t>
            </a:r>
            <a:r>
              <a:rPr lang="en-US" sz="3600" dirty="0" smtClean="0">
                <a:latin typeface="Times New Roman" charset="0"/>
              </a:rPr>
              <a:t> decays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899592" y="2915880"/>
            <a:ext cx="864096" cy="648000"/>
            <a:chOff x="251520" y="188640"/>
            <a:chExt cx="864096" cy="648000"/>
          </a:xfrm>
        </p:grpSpPr>
        <p:sp>
          <p:nvSpPr>
            <p:cNvPr id="35" name="Explosion 2 34"/>
            <p:cNvSpPr/>
            <p:nvPr/>
          </p:nvSpPr>
          <p:spPr bwMode="auto">
            <a:xfrm>
              <a:off x="251520" y="188640"/>
              <a:ext cx="864096" cy="648000"/>
            </a:xfrm>
            <a:prstGeom prst="irregularSeal2">
              <a:avLst/>
            </a:prstGeom>
            <a:solidFill>
              <a:srgbClr val="FFB3A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95536" y="35278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New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9512" y="1196752"/>
            <a:ext cx="8701283" cy="769441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Studies of  inclusive </a:t>
            </a:r>
            <a:r>
              <a:rPr lang="en-US" dirty="0" err="1" smtClean="0">
                <a:solidFill>
                  <a:srgbClr val="000000"/>
                </a:solidFill>
              </a:rPr>
              <a:t>quarkonia</a:t>
            </a:r>
            <a:r>
              <a:rPr lang="en-US" dirty="0" smtClean="0">
                <a:solidFill>
                  <a:srgbClr val="000000"/>
                </a:solidFill>
              </a:rPr>
              <a:t> production in b-hadron decays allows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probe QCD production models and to make spectroscopic measurements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3340" y="2929136"/>
            <a:ext cx="2308069" cy="31393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 1 dataset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Hadronic</a:t>
            </a:r>
            <a:r>
              <a:rPr lang="en-US" dirty="0" smtClean="0">
                <a:solidFill>
                  <a:srgbClr val="000000"/>
                </a:solidFill>
              </a:rPr>
              <a:t> trigger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to select displaced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ϕϕ</a:t>
            </a:r>
            <a:r>
              <a:rPr lang="en-US" dirty="0" smtClean="0">
                <a:solidFill>
                  <a:srgbClr val="000000"/>
                </a:solidFill>
              </a:rPr>
              <a:t> final state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 evidence for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X(3872), X(3915),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χ</a:t>
            </a:r>
            <a:r>
              <a:rPr lang="en-US" baseline="-25000" dirty="0" smtClean="0">
                <a:solidFill>
                  <a:srgbClr val="000000"/>
                </a:solidFill>
              </a:rPr>
              <a:t>c2</a:t>
            </a:r>
            <a:r>
              <a:rPr lang="en-US" dirty="0" smtClean="0">
                <a:solidFill>
                  <a:srgbClr val="000000"/>
                </a:solidFill>
              </a:rPr>
              <a:t>(2P), limits 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132856"/>
            <a:ext cx="5362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Many </a:t>
            </a:r>
            <a:r>
              <a:rPr lang="en-US" dirty="0" err="1" smtClean="0">
                <a:solidFill>
                  <a:srgbClr val="000000"/>
                </a:solidFill>
              </a:rPr>
              <a:t>charmonia</a:t>
            </a:r>
            <a:r>
              <a:rPr lang="en-US" dirty="0" smtClean="0">
                <a:solidFill>
                  <a:srgbClr val="000000"/>
                </a:solidFill>
              </a:rPr>
              <a:t> states decay to </a:t>
            </a:r>
            <a:r>
              <a:rPr lang="en-US" dirty="0" err="1">
                <a:solidFill>
                  <a:srgbClr val="000000"/>
                </a:solidFill>
              </a:rPr>
              <a:t>ϕϕ</a:t>
            </a:r>
            <a:r>
              <a:rPr lang="en-US" dirty="0">
                <a:solidFill>
                  <a:srgbClr val="000000"/>
                </a:solidFill>
              </a:rPr>
              <a:t> final state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02129" y="6381328"/>
            <a:ext cx="1870825" cy="369332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arXiv:1706.07013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258544" y="3200276"/>
            <a:ext cx="3168352" cy="936104"/>
          </a:xfrm>
          <a:prstGeom prst="rect">
            <a:avLst/>
          </a:prstGeom>
          <a:solidFill>
            <a:srgbClr val="FFCC6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6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r>
              <a:rPr lang="en-US" sz="3600" dirty="0" err="1" smtClean="0">
                <a:latin typeface="Times New Roman" charset="0"/>
              </a:rPr>
              <a:t>Quarkonia</a:t>
            </a:r>
            <a:r>
              <a:rPr lang="en-US" sz="3600" dirty="0" smtClean="0">
                <a:latin typeface="Times New Roman" charset="0"/>
              </a:rPr>
              <a:t> with b </a:t>
            </a: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 smtClean="0">
                <a:latin typeface="Times New Roman" charset="0"/>
              </a:rPr>
              <a:t> </a:t>
            </a:r>
            <a:r>
              <a:rPr lang="en-US" sz="3600" dirty="0" err="1" smtClean="0">
                <a:latin typeface="Times New Roman" charset="0"/>
              </a:rPr>
              <a:t>ϕϕX</a:t>
            </a:r>
            <a:r>
              <a:rPr lang="en-US" sz="3600" dirty="0" smtClean="0">
                <a:latin typeface="Times New Roman" charset="0"/>
              </a:rPr>
              <a:t> decays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371" y="1196752"/>
            <a:ext cx="8763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Measured </a:t>
            </a:r>
            <a:r>
              <a:rPr lang="en-US" dirty="0" err="1" smtClean="0">
                <a:solidFill>
                  <a:srgbClr val="000000"/>
                </a:solidFill>
              </a:rPr>
              <a:t>charmonium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masses in agreement with world averages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Precision of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(1S) mass comparable to/in agreement with 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orld average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788024" y="5661248"/>
            <a:ext cx="360040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004048" y="5373216"/>
            <a:ext cx="360040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220072" y="5013176"/>
            <a:ext cx="360040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5229200"/>
            <a:ext cx="3327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EPJC 75 (2015) 311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Phys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Lett</a:t>
            </a:r>
            <a:r>
              <a:rPr lang="en-US" dirty="0" smtClean="0">
                <a:solidFill>
                  <a:srgbClr val="000000"/>
                </a:solidFill>
              </a:rPr>
              <a:t> B769 (2017) 305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44" y="3348484"/>
            <a:ext cx="3132000" cy="3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1244" y="3814440"/>
            <a:ext cx="3132000" cy="28635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5004048" y="5445224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5004048" y="5805264"/>
            <a:ext cx="8640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5940152" y="6093296"/>
            <a:ext cx="1077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>
                <a:solidFill>
                  <a:srgbClr val="000000"/>
                </a:solidFill>
              </a:rPr>
              <a:t>]</a:t>
            </a:r>
          </a:p>
        </p:txBody>
      </p:sp>
      <p:pic>
        <p:nvPicPr>
          <p:cNvPr id="10" name="Picture 9" descr="Fig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9525"/>
            <a:ext cx="4853358" cy="3563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80761" y="6385868"/>
            <a:ext cx="1870825" cy="369332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arXiv:1706.07013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0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7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539552" y="-99392"/>
            <a:ext cx="7772400" cy="1143000"/>
          </a:xfrm>
        </p:spPr>
        <p:txBody>
          <a:bodyPr/>
          <a:lstStyle/>
          <a:p>
            <a:r>
              <a:rPr lang="en-US" sz="3600" dirty="0" err="1" smtClean="0">
                <a:latin typeface="Times New Roman" charset="0"/>
              </a:rPr>
              <a:t>Quarkonia</a:t>
            </a:r>
            <a:r>
              <a:rPr lang="en-US" sz="3600" dirty="0" smtClean="0">
                <a:latin typeface="Times New Roman" charset="0"/>
              </a:rPr>
              <a:t> with b </a:t>
            </a:r>
            <a:r>
              <a:rPr lang="en-US" sz="3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dirty="0" smtClean="0">
                <a:latin typeface="Times New Roman" charset="0"/>
              </a:rPr>
              <a:t> </a:t>
            </a:r>
            <a:r>
              <a:rPr lang="en-US" sz="3600" dirty="0" err="1" smtClean="0">
                <a:latin typeface="Times New Roman" charset="0"/>
              </a:rPr>
              <a:t>ϕϕX</a:t>
            </a:r>
            <a:r>
              <a:rPr lang="en-US" sz="3600" dirty="0" smtClean="0">
                <a:latin typeface="Times New Roman" charset="0"/>
              </a:rPr>
              <a:t> decays</a:t>
            </a:r>
            <a:endParaRPr lang="en-US" sz="3600" dirty="0"/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48948" y="942628"/>
            <a:ext cx="509505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Differential cross-section versus </a:t>
            </a:r>
            <a:r>
              <a:rPr lang="en-US" dirty="0" err="1" smtClean="0">
                <a:solidFill>
                  <a:srgbClr val="000000"/>
                </a:solidFill>
              </a:rPr>
              <a:t>pt</a:t>
            </a:r>
            <a:r>
              <a:rPr lang="en-US" dirty="0" smtClean="0">
                <a:solidFill>
                  <a:srgbClr val="000000"/>
                </a:solidFill>
              </a:rPr>
              <a:t> studied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Various branching ratios quoted, </a:t>
            </a:r>
            <a:r>
              <a:rPr lang="en-US" dirty="0" err="1" smtClean="0">
                <a:solidFill>
                  <a:srgbClr val="000000"/>
                </a:solidFill>
              </a:rPr>
              <a:t>LHCb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measurement of b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η</a:t>
            </a:r>
            <a:r>
              <a:rPr lang="en-US" baseline="-25000" dirty="0" err="1" smtClean="0">
                <a:solidFill>
                  <a:srgbClr val="000000"/>
                </a:solidFill>
              </a:rPr>
              <a:t>c</a:t>
            </a:r>
            <a:r>
              <a:rPr lang="en-US" dirty="0" err="1" smtClean="0">
                <a:solidFill>
                  <a:srgbClr val="000000"/>
                </a:solidFill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 inclusive BF in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EPJC </a:t>
            </a:r>
            <a:r>
              <a:rPr lang="en-US" dirty="0">
                <a:solidFill>
                  <a:srgbClr val="000000"/>
                </a:solidFill>
              </a:rPr>
              <a:t>75 (2015) </a:t>
            </a:r>
            <a:r>
              <a:rPr lang="en-US" dirty="0" smtClean="0">
                <a:solidFill>
                  <a:srgbClr val="000000"/>
                </a:solidFill>
              </a:rPr>
              <a:t>311 used for normalization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220" y="2852936"/>
            <a:ext cx="4900573" cy="1152000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2" name="TextBox 1"/>
          <p:cNvSpPr txBox="1"/>
          <p:nvPr/>
        </p:nvSpPr>
        <p:spPr>
          <a:xfrm>
            <a:off x="3851920" y="4077072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(Factorization: χ</a:t>
            </a:r>
            <a:r>
              <a:rPr lang="en-US" baseline="-25000" dirty="0" smtClean="0">
                <a:solidFill>
                  <a:srgbClr val="000000"/>
                </a:solidFill>
              </a:rPr>
              <a:t>c0 </a:t>
            </a:r>
            <a:r>
              <a:rPr lang="en-US" dirty="0" smtClean="0">
                <a:solidFill>
                  <a:srgbClr val="000000"/>
                </a:solidFill>
              </a:rPr>
              <a:t>and χ</a:t>
            </a:r>
            <a:r>
              <a:rPr lang="en-US" baseline="-25000" dirty="0" smtClean="0">
                <a:solidFill>
                  <a:srgbClr val="000000"/>
                </a:solidFill>
              </a:rPr>
              <a:t>c2</a:t>
            </a:r>
            <a:r>
              <a:rPr lang="en-US" dirty="0" smtClean="0">
                <a:solidFill>
                  <a:srgbClr val="000000"/>
                </a:solidFill>
              </a:rPr>
              <a:t> suppressed. Spin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counting χ</a:t>
            </a:r>
            <a:r>
              <a:rPr lang="en-US" baseline="-25000" dirty="0" smtClean="0">
                <a:solidFill>
                  <a:srgbClr val="000000"/>
                </a:solidFill>
              </a:rPr>
              <a:t>c0 </a:t>
            </a:r>
            <a:r>
              <a:rPr lang="en-US" dirty="0" smtClean="0">
                <a:solidFill>
                  <a:srgbClr val="000000"/>
                </a:solidFill>
              </a:rPr>
              <a:t>suppressed to χ</a:t>
            </a:r>
            <a:r>
              <a:rPr lang="en-US" baseline="-25000" dirty="0" smtClean="0">
                <a:solidFill>
                  <a:srgbClr val="000000"/>
                </a:solidFill>
              </a:rPr>
              <a:t>c2 </a:t>
            </a:r>
            <a:r>
              <a:rPr lang="en-US" dirty="0" err="1" smtClean="0">
                <a:solidFill>
                  <a:srgbClr val="000000"/>
                </a:solidFill>
              </a:rPr>
              <a:t>arxiv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9808360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00" y="5062538"/>
            <a:ext cx="3556098" cy="16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4101" y="5087938"/>
            <a:ext cx="3370345" cy="16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600" y="6578600"/>
            <a:ext cx="738948" cy="1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00" y="1016000"/>
            <a:ext cx="3563367" cy="363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98500" y="2324100"/>
            <a:ext cx="254000" cy="241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27100" y="4343400"/>
            <a:ext cx="254000" cy="241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075753" y="5795546"/>
            <a:ext cx="1496123" cy="307777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tx1"/>
                </a:solidFill>
              </a:rPr>
              <a:t>arXiv:1706.07013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22300" y="3797300"/>
            <a:ext cx="254000" cy="2413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66800"/>
            <a:ext cx="393454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3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8</a:t>
            </a:fld>
            <a:endParaRPr lang="en-US" sz="1000" dirty="0"/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0" descr="Uo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2852936"/>
            <a:ext cx="5473323" cy="861774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00000"/>
                </a:solidFill>
              </a:rPr>
              <a:t>Exotic Spectroscopy </a:t>
            </a:r>
            <a:endParaRPr lang="en-US" sz="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08E9D-D45F-4742-B71D-AFB2CD82E25E}" type="slidenum">
              <a:rPr lang="en-US" sz="1000"/>
              <a:pPr/>
              <a:t>9</a:t>
            </a:fld>
            <a:endParaRPr lang="en-US" sz="1000" dirty="0"/>
          </a:p>
        </p:txBody>
      </p:sp>
      <p:sp>
        <p:nvSpPr>
          <p:cNvPr id="4669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Exotic Spectroscopy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0" y="1772816"/>
            <a:ext cx="9040530" cy="2160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349220" y="2780928"/>
            <a:ext cx="2088232" cy="864096"/>
          </a:xfrm>
          <a:prstGeom prst="ellipse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980728"/>
            <a:ext cx="5791707" cy="430887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Why do quarks seem to come in twos or threes 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313" y="6021288"/>
            <a:ext cx="59529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Hot topic in recent </a:t>
            </a:r>
            <a:r>
              <a:rPr lang="en-US" dirty="0" smtClean="0">
                <a:solidFill>
                  <a:srgbClr val="000000"/>
                </a:solidFill>
              </a:rPr>
              <a:t>years. Many </a:t>
            </a:r>
            <a:r>
              <a:rPr lang="en-US" dirty="0">
                <a:solidFill>
                  <a:srgbClr val="000000"/>
                </a:solidFill>
              </a:rPr>
              <a:t>candidates </a:t>
            </a:r>
            <a:r>
              <a:rPr lang="en-US" dirty="0" smtClean="0">
                <a:solidFill>
                  <a:srgbClr val="000000"/>
                </a:solidFill>
              </a:rPr>
              <a:t>claimed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412776"/>
            <a:ext cx="5511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puzzle since earliest days of the quark model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767925"/>
            <a:ext cx="7493000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9592" y="5424109"/>
            <a:ext cx="720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Baryon                Meson            </a:t>
            </a:r>
            <a:r>
              <a:rPr lang="en-US" dirty="0" err="1" smtClean="0">
                <a:solidFill>
                  <a:srgbClr val="000000"/>
                </a:solidFill>
              </a:rPr>
              <a:t>Tetraquark</a:t>
            </a:r>
            <a:r>
              <a:rPr lang="en-US" dirty="0" smtClean="0">
                <a:solidFill>
                  <a:srgbClr val="000000"/>
                </a:solidFill>
              </a:rPr>
              <a:t>             </a:t>
            </a:r>
            <a:r>
              <a:rPr lang="en-US" dirty="0" err="1" smtClean="0">
                <a:solidFill>
                  <a:srgbClr val="000000"/>
                </a:solidFill>
              </a:rPr>
              <a:t>Pentaquark</a:t>
            </a:r>
            <a:r>
              <a:rPr lang="en-US" dirty="0" smtClean="0">
                <a:solidFill>
                  <a:srgbClr val="000000"/>
                </a:solidFill>
              </a:rPr>
              <a:t>      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883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 descr="UoE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5888"/>
            <a:ext cx="8509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38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Times New Roman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146388</TotalTime>
  <Words>1203</Words>
  <Application>Microsoft Macintosh PowerPoint</Application>
  <PresentationFormat>On-screen Show (4:3)</PresentationFormat>
  <Paragraphs>292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Blank Presentation</vt:lpstr>
      <vt:lpstr>PowerPoint Presentation</vt:lpstr>
      <vt:lpstr>Outline </vt:lpstr>
      <vt:lpstr>Introduction </vt:lpstr>
      <vt:lpstr>PowerPoint Presentation</vt:lpstr>
      <vt:lpstr>Quarkonia with b  ϕϕX decays</vt:lpstr>
      <vt:lpstr>Quarkonia with b  ϕϕX decays</vt:lpstr>
      <vt:lpstr>Quarkonia with b  ϕϕX decays</vt:lpstr>
      <vt:lpstr>PowerPoint Presentation</vt:lpstr>
      <vt:lpstr>Exotic Spectroscopy</vt:lpstr>
      <vt:lpstr>Pentaquarks</vt:lpstr>
      <vt:lpstr>Pentaquarks</vt:lpstr>
      <vt:lpstr>Study of ΛbJ/ψpπ</vt:lpstr>
      <vt:lpstr>Observation of Ξb- J/ψΛK-</vt:lpstr>
      <vt:lpstr>Observation of Λb χc1,2pK</vt:lpstr>
      <vt:lpstr>The puzzle of the X(4140)</vt:lpstr>
      <vt:lpstr>The puzzle of the X(4140)</vt:lpstr>
      <vt:lpstr>The puzzle of the X(4140)</vt:lpstr>
      <vt:lpstr>The puzzle of the X(4140)</vt:lpstr>
      <vt:lpstr>PowerPoint Presentation</vt:lpstr>
      <vt:lpstr>Excited Ωc states</vt:lpstr>
      <vt:lpstr>Excited Ωc states</vt:lpstr>
      <vt:lpstr> Summary + Outlook</vt:lpstr>
      <vt:lpstr>Backup</vt:lpstr>
      <vt:lpstr>The LHCb  Detector</vt:lpstr>
      <vt:lpstr>Quarkonia with b  ϕϕX decays</vt:lpstr>
      <vt:lpstr>The puzzle of the X(4140)</vt:lpstr>
      <vt:lpstr>Mass measurements + Pentaquarks</vt:lpstr>
      <vt:lpstr>The puzzle of the X(4140)</vt:lpstr>
    </vt:vector>
  </TitlesOfParts>
  <Company>EPFL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Needha</dc:creator>
  <cp:lastModifiedBy>matthew needham</cp:lastModifiedBy>
  <cp:revision>1154</cp:revision>
  <cp:lastPrinted>2017-06-27T13:26:04Z</cp:lastPrinted>
  <dcterms:created xsi:type="dcterms:W3CDTF">2008-06-12T12:37:55Z</dcterms:created>
  <dcterms:modified xsi:type="dcterms:W3CDTF">2017-06-27T13:26:56Z</dcterms:modified>
</cp:coreProperties>
</file>