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</p:sldMasterIdLst>
  <p:notesMasterIdLst>
    <p:notesMasterId r:id="rId49"/>
  </p:notesMasterIdLst>
  <p:handoutMasterIdLst>
    <p:handoutMasterId r:id="rId50"/>
  </p:handoutMasterIdLst>
  <p:sldIdLst>
    <p:sldId id="313" r:id="rId8"/>
    <p:sldId id="317" r:id="rId9"/>
    <p:sldId id="297" r:id="rId10"/>
    <p:sldId id="298" r:id="rId11"/>
    <p:sldId id="299" r:id="rId12"/>
    <p:sldId id="300" r:id="rId13"/>
    <p:sldId id="330" r:id="rId14"/>
    <p:sldId id="328" r:id="rId15"/>
    <p:sldId id="331" r:id="rId16"/>
    <p:sldId id="274" r:id="rId17"/>
    <p:sldId id="261" r:id="rId18"/>
    <p:sldId id="304" r:id="rId19"/>
    <p:sldId id="305" r:id="rId20"/>
    <p:sldId id="314" r:id="rId21"/>
    <p:sldId id="306" r:id="rId22"/>
    <p:sldId id="307" r:id="rId23"/>
    <p:sldId id="319" r:id="rId24"/>
    <p:sldId id="320" r:id="rId25"/>
    <p:sldId id="287" r:id="rId26"/>
    <p:sldId id="325" r:id="rId27"/>
    <p:sldId id="322" r:id="rId28"/>
    <p:sldId id="324" r:id="rId29"/>
    <p:sldId id="326" r:id="rId30"/>
    <p:sldId id="327" r:id="rId31"/>
    <p:sldId id="329" r:id="rId32"/>
    <p:sldId id="263" r:id="rId33"/>
    <p:sldId id="301" r:id="rId34"/>
    <p:sldId id="303" r:id="rId35"/>
    <p:sldId id="265" r:id="rId36"/>
    <p:sldId id="269" r:id="rId37"/>
    <p:sldId id="283" r:id="rId38"/>
    <p:sldId id="321" r:id="rId39"/>
    <p:sldId id="302" r:id="rId40"/>
    <p:sldId id="260" r:id="rId41"/>
    <p:sldId id="308" r:id="rId42"/>
    <p:sldId id="312" r:id="rId43"/>
    <p:sldId id="316" r:id="rId44"/>
    <p:sldId id="315" r:id="rId45"/>
    <p:sldId id="311" r:id="rId46"/>
    <p:sldId id="309" r:id="rId47"/>
    <p:sldId id="310" r:id="rId4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282"/>
    <p:restoredTop sz="94686"/>
  </p:normalViewPr>
  <p:slideViewPr>
    <p:cSldViewPr snapToGrid="0" snapToObjects="1">
      <p:cViewPr>
        <p:scale>
          <a:sx n="81" d="100"/>
          <a:sy n="81" d="100"/>
        </p:scale>
        <p:origin x="1248" y="1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Relationship Id="rId3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2C724-4255-4C4E-9517-B77E95292014}" type="datetimeFigureOut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B5DC5-C214-8642-B922-8F5B42E034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071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1EAB9-9F70-D148-A293-FC1A0BD51A2E}" type="datetimeFigureOut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A6E5A-2ED9-1F4C-B3C3-8F82E18F0D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262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A6E5A-2ED9-1F4C-B3C3-8F82E18F0D4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9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7034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0423C-9F9C-4244-A8C2-FAD2EA5EA256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8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9E72F-01E4-114A-B8E8-319EFD108794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23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ED6B-2861-9F4B-8C2E-36D1E1C7A552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2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1E1B-BD4F-9449-9804-C566BFEA5A37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5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877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2834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29325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126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343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980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4030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522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FFB1-B459-8B44-95B7-443C2727EF5B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818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8146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444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34510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0591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7163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3077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6871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3108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4425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845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7F7-48F1-A349-AF15-890CFE6E13F8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308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6225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816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0128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361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BAA1F-356F-4E59-90D8-03BB0637D0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8060-0E59-41BA-8523-F3E7B4B46C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F9F3-91BF-408C-B302-BEF6D77B49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837-5E6F-4862-B929-C51B2EE19C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B559-B71D-434B-9B3F-8118624824B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9F88-FA81-499C-BD86-9942AAF0D93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5C6C-0F79-4C5A-BF33-45FB1CD942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0B16-4EF5-4344-831F-C30BE008DA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1005-DD1D-4F2F-978C-B569446E348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096A-AF6E-475E-AB96-8AC147BA1CE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1A90-2492-4BD0-916D-B19B514B64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5930-F011-48C2-860D-D0020FE113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F6B9-8970-574E-BD32-30497102469F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66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4F5C-5FC6-4F19-AF73-2BFE18F514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5BF1-C160-4DB7-BFA5-E5B2F623206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9C30-77ED-4696-BE44-9BB13334EA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EF5DA-0BD0-4FE4-98D8-0C6F8B9F5DA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6C0-3576-403D-946F-5ED95E4BCB1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3AE5B-F3AB-4914-B1B3-737AAD59135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69D9-FE68-477C-9C7B-A4CBD9F36D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7A6F-5F85-4935-ABA9-335939991B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E042-C2BC-4959-997E-3C8F4D17D4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36F0-8F75-4B9F-AC34-9D4C06E249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BAA1F-356F-4E59-90D8-03BB0637D0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8060-0E59-41BA-8523-F3E7B4B46C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F9F3-91BF-408C-B302-BEF6D77B49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837-5E6F-4862-B929-C51B2EE19C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B559-B71D-434B-9B3F-8118624824B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9F88-FA81-499C-BD86-9942AAF0D93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5C6C-0F79-4C5A-BF33-45FB1CD942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0B16-4EF5-4344-831F-C30BE008DA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F2AC-4ED2-7E48-88BE-57F28A5C1CF6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054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1005-DD1D-4F2F-978C-B569446E348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096A-AF6E-475E-AB96-8AC147BA1CE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1A90-2492-4BD0-916D-B19B514B64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5930-F011-48C2-860D-D0020FE113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4F5C-5FC6-4F19-AF73-2BFE18F514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5BF1-C160-4DB7-BFA5-E5B2F623206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9C30-77ED-4696-BE44-9BB13334EA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EF5DA-0BD0-4FE4-98D8-0C6F8B9F5DA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6C0-3576-403D-946F-5ED95E4BCB1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3AE5B-F3AB-4914-B1B3-737AAD59135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69D9-FE68-477C-9C7B-A4CBD9F36D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7A6F-5F85-4935-ABA9-335939991B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E042-C2BC-4959-997E-3C8F4D17D4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36F0-8F75-4B9F-AC34-9D4C06E249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BAA1F-356F-4E59-90D8-03BB0637D0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8060-0E59-41BA-8523-F3E7B4B46C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F9F3-91BF-408C-B302-BEF6D77B49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837-5E6F-4862-B929-C51B2EE19C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D4E8-3F4B-A742-8527-20F85C40BB51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003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B559-B71D-434B-9B3F-8118624824B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9F88-FA81-499C-BD86-9942AAF0D93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5C6C-0F79-4C5A-BF33-45FB1CD942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0B16-4EF5-4344-831F-C30BE008DA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1005-DD1D-4F2F-978C-B569446E348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096A-AF6E-475E-AB96-8AC147BA1CE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1A90-2492-4BD0-916D-B19B514B64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5930-F011-48C2-860D-D0020FE113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4F5C-5FC6-4F19-AF73-2BFE18F514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5BF1-C160-4DB7-BFA5-E5B2F623206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9C30-77ED-4696-BE44-9BB13334EA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EF5DA-0BD0-4FE4-98D8-0C6F8B9F5DA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6C0-3576-403D-946F-5ED95E4BCB1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3AE5B-F3AB-4914-B1B3-737AAD59135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69D9-FE68-477C-9C7B-A4CBD9F36D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7A6F-5F85-4935-ABA9-335939991B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E042-C2BC-4959-997E-3C8F4D17D4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36F0-8F75-4B9F-AC34-9D4C06E249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29DA-AA13-8D4F-B4E7-9048BEA16BEA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7911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BAA1F-356F-4E59-90D8-03BB0637D0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8060-0E59-41BA-8523-F3E7B4B46C1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4F9F3-91BF-408C-B302-BEF6D77B499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837-5E6F-4862-B929-C51B2EE19C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B559-B71D-434B-9B3F-8118624824B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69F88-FA81-499C-BD86-9942AAF0D93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5C6C-0F79-4C5A-BF33-45FB1CD9423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0B16-4EF5-4344-831F-C30BE008DA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1005-DD1D-4F2F-978C-B569446E348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096A-AF6E-475E-AB96-8AC147BA1CE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1A90-2492-4BD0-916D-B19B514B64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5930-F011-48C2-860D-D0020FE113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4F5C-5FC6-4F19-AF73-2BFE18F5140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55BF1-C160-4DB7-BFA5-E5B2F623206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9C30-77ED-4696-BE44-9BB13334EA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EF5DA-0BD0-4FE4-98D8-0C6F8B9F5DA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216C0-3576-403D-946F-5ED95E4BCB1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3AE5B-F3AB-4914-B1B3-737AAD59135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69D9-FE68-477C-9C7B-A4CBD9F36D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7A6F-5F85-4935-ABA9-335939991BF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C2C1-69B9-4046-820C-75350BAE2D31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4422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2E042-C2BC-4959-997E-3C8F4D17D41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36F0-8F75-4B9F-AC34-9D4C06E2496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97C1-4193-C948-B4A3-8968CBF77D95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1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ED6DA-2ED2-2F4B-9E75-C5E45BEC32CD}" type="datetime1">
              <a:rPr kumimoji="1" lang="ja-JP" altLang="en-US" smtClean="0"/>
              <a:t>2017/6/26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1C42-945A-684C-A1CA-AF2EFA9403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40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3AFD2-4499-EF46-BB0F-9197DEFA023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692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5D9A39-BC63-44AD-8AB7-DB1A3E6D03F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E8375FC-BCAD-4940-B689-017D7DE825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2957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32ED882-23B3-4C85-8E2F-F5566F3619AB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DB01531D-E28F-482B-B378-141EA811112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32ED882-23B3-4C85-8E2F-F5566F3619AB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DB01531D-E28F-482B-B378-141EA811112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32ED882-23B3-4C85-8E2F-F5566F3619AB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DB01531D-E28F-482B-B378-141EA811112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9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32ED882-23B3-4C85-8E2F-F5566F3619AB}" type="datetime1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DB01531D-E28F-482B-B378-141EA811112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0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emf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jpg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45.emf"/><Relationship Id="rId6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wmf"/><Relationship Id="rId7" Type="http://schemas.openxmlformats.org/officeDocument/2006/relationships/image" Target="../media/image6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tep.oxfordjournals.org/content/2014/9/091C01" TargetMode="External"/><Relationship Id="rId4" Type="http://schemas.openxmlformats.org/officeDocument/2006/relationships/hyperlink" Target="http://ptep.oxfordjournals.org/content/2013/10/103C01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391" y="-8963"/>
            <a:ext cx="9143999" cy="1293233"/>
          </a:xfrm>
          <a:solidFill>
            <a:schemeClr val="tx1">
              <a:alpha val="37000"/>
            </a:schemeClr>
          </a:solidFill>
        </p:spPr>
        <p:txBody>
          <a:bodyPr>
            <a:noAutofit/>
          </a:bodyPr>
          <a:lstStyle/>
          <a:p>
            <a:r>
              <a:rPr lang="en-US" altLang="ja-JP" b="1">
                <a:solidFill>
                  <a:schemeClr val="bg1"/>
                </a:solidFill>
              </a:rPr>
              <a:t>The muon g-2/EDM experiment </a:t>
            </a:r>
            <a:br>
              <a:rPr lang="en-US" altLang="ja-JP" b="1">
                <a:solidFill>
                  <a:schemeClr val="bg1"/>
                </a:solidFill>
              </a:rPr>
            </a:br>
            <a:r>
              <a:rPr lang="en-US" altLang="ja-JP" b="1">
                <a:solidFill>
                  <a:schemeClr val="bg1"/>
                </a:solidFill>
              </a:rPr>
              <a:t>at J-PARC</a:t>
            </a:r>
            <a:endParaRPr kumimoji="1" lang="ja-JP" alt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896" y="5384680"/>
            <a:ext cx="5378321" cy="1336795"/>
          </a:xfrm>
          <a:solidFill>
            <a:schemeClr val="tx1">
              <a:alpha val="71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ja-JP" sz="2400" dirty="0" smtClean="0">
                <a:solidFill>
                  <a:schemeClr val="bg1"/>
                </a:solidFill>
              </a:rPr>
              <a:t>June 26, </a:t>
            </a:r>
            <a:r>
              <a:rPr lang="en-US" altLang="ja-JP" sz="2400" dirty="0">
                <a:solidFill>
                  <a:schemeClr val="bg1"/>
                </a:solidFill>
              </a:rPr>
              <a:t>2017</a:t>
            </a:r>
          </a:p>
          <a:p>
            <a:pPr algn="l"/>
            <a:r>
              <a:rPr lang="en-US" altLang="ja-JP" sz="2400" dirty="0">
                <a:solidFill>
                  <a:schemeClr val="bg1"/>
                </a:solidFill>
              </a:rPr>
              <a:t>Tsutomu Mibe (IPNS/KEK)</a:t>
            </a:r>
          </a:p>
          <a:p>
            <a:pPr algn="l"/>
            <a:r>
              <a:rPr lang="en-US" altLang="ja-JP" sz="2400" dirty="0">
                <a:solidFill>
                  <a:schemeClr val="bg1"/>
                </a:solidFill>
              </a:rPr>
              <a:t>for the J-PARC g-2/EDM collaboration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973417" y="5784575"/>
            <a:ext cx="3180974" cy="1082388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dirty="0" smtClean="0">
                <a:solidFill>
                  <a:schemeClr val="bg1"/>
                </a:solidFill>
              </a:rPr>
              <a:t>Photo of “muon </a:t>
            </a:r>
            <a:r>
              <a:rPr lang="en-US" altLang="ja-JP" sz="2000" dirty="0" smtClean="0">
                <a:solidFill>
                  <a:schemeClr val="bg1"/>
                </a:solidFill>
              </a:rPr>
              <a:t>cooling” </a:t>
            </a:r>
            <a:r>
              <a:rPr lang="en-US" altLang="ja-JP" sz="2000" dirty="0" smtClean="0">
                <a:solidFill>
                  <a:schemeClr val="bg1"/>
                </a:solidFill>
              </a:rPr>
              <a:t>experiment at TRIUMF </a:t>
            </a:r>
            <a:r>
              <a:rPr lang="en-US" altLang="ja-JP" sz="2000" dirty="0" smtClean="0">
                <a:solidFill>
                  <a:schemeClr val="bg1"/>
                </a:solidFill>
              </a:rPr>
              <a:t>M15</a:t>
            </a:r>
          </a:p>
          <a:p>
            <a:pPr algn="l"/>
            <a:r>
              <a:rPr lang="en-US" altLang="ja-JP" sz="2000" dirty="0" smtClean="0">
                <a:solidFill>
                  <a:schemeClr val="bg1"/>
                </a:solidFill>
              </a:rPr>
              <a:t>June 23-July 11, 2017</a:t>
            </a:r>
          </a:p>
        </p:txBody>
      </p:sp>
    </p:spTree>
    <p:extLst>
      <p:ext uri="{BB962C8B-B14F-4D97-AF65-F5344CB8AC3E}">
        <p14:creationId xmlns:p14="http://schemas.microsoft.com/office/powerpoint/2010/main" val="13983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4582"/>
            <a:ext cx="9144000" cy="783074"/>
          </a:xfrm>
        </p:spPr>
        <p:txBody>
          <a:bodyPr>
            <a:normAutofit fontScale="90000"/>
          </a:bodyPr>
          <a:lstStyle/>
          <a:p>
            <a:r>
              <a:rPr kumimoji="1" lang="en-US" altLang="ja-JP" b="1" smtClean="0">
                <a:latin typeface="ヒラギノ角ゴ Pro W3"/>
                <a:ea typeface="ヒラギノ角ゴ Pro W3"/>
                <a:cs typeface="ヒラギノ角ゴ Pro W3"/>
              </a:rPr>
              <a:t>The J-PARC g-2/EDM </a:t>
            </a:r>
            <a:r>
              <a:rPr kumimoji="1" lang="en-US" altLang="ja-JP" b="1" dirty="0" smtClean="0">
                <a:latin typeface="ヒラギノ角ゴ Pro W3"/>
                <a:ea typeface="ヒラギノ角ゴ Pro W3"/>
                <a:cs typeface="ヒラギノ角ゴ Pro W3"/>
              </a:rPr>
              <a:t>collaboration</a:t>
            </a:r>
            <a:endParaRPr kumimoji="1" lang="ja-JP" altLang="en-US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154608" y="671370"/>
            <a:ext cx="8989392" cy="2490553"/>
          </a:xfrm>
        </p:spPr>
        <p:txBody>
          <a:bodyPr>
            <a:no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Collaborators</a:t>
            </a:r>
          </a:p>
          <a:p>
            <a:pPr lvl="1"/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Proposal (2009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                                  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７２</a:t>
            </a:r>
            <a:endParaRPr lang="en-US" altLang="ja-JP" sz="18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Conceptual Design Report (2011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）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        </a:t>
            </a:r>
            <a:r>
              <a:rPr lang="ja-JP" altLang="en-US" sz="1800" dirty="0" smtClean="0">
                <a:latin typeface="ヒラギノ角ゴ Pro W3"/>
                <a:ea typeface="ヒラギノ角ゴ Pro W3"/>
                <a:cs typeface="ヒラギノ角ゴ Pro W3"/>
              </a:rPr>
              <a:t>９２</a:t>
            </a:r>
            <a:endParaRPr lang="en-US" altLang="ja-JP" sz="1800" dirty="0"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kumimoji="1"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Technical Design Report (2015)          </a:t>
            </a:r>
            <a:r>
              <a:rPr kumimoji="1"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１３７</a:t>
            </a:r>
            <a:endParaRPr kumimoji="1" lang="en-US" altLang="ja-JP" sz="1800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Technical Design 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Report (rev.) </a:t>
            </a:r>
            <a:r>
              <a:rPr lang="en-US" altLang="ja-JP" sz="1800" dirty="0">
                <a:latin typeface="ヒラギノ角ゴ Pro W3"/>
                <a:ea typeface="ヒラギノ角ゴ Pro W3"/>
                <a:cs typeface="ヒラギノ角ゴ Pro W3"/>
              </a:rPr>
              <a:t>(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2016) </a:t>
            </a:r>
            <a:r>
              <a:rPr lang="ja-JP" altLang="en-US" sz="1800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１４４</a:t>
            </a:r>
            <a:endParaRPr lang="en-US" altLang="ja-JP" sz="1800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lvl="1"/>
            <a:endParaRPr kumimoji="1" lang="en-US" altLang="ja-JP" sz="1800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ja-JP" altLang="en-US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９</a:t>
            </a:r>
            <a:r>
              <a:rPr lang="en-US" altLang="ja-JP" sz="2000" b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 countries, 49 institutions</a:t>
            </a:r>
          </a:p>
          <a:p>
            <a:pPr lvl="1"/>
            <a:r>
              <a:rPr lang="en-US" altLang="ja-JP" sz="1800" dirty="0" err="1" smtClean="0">
                <a:latin typeface="ヒラギノ角ゴ Pro W3"/>
                <a:ea typeface="ヒラギノ角ゴ Pro W3"/>
                <a:cs typeface="ヒラギノ角ゴ Pro W3"/>
              </a:rPr>
              <a:t>Canda</a:t>
            </a:r>
            <a:r>
              <a:rPr lang="en-US" altLang="ja-JP" sz="1800" dirty="0" smtClean="0">
                <a:latin typeface="ヒラギノ角ゴ Pro W3"/>
                <a:ea typeface="ヒラギノ角ゴ Pro W3"/>
                <a:cs typeface="ヒラギノ角ゴ Pro W3"/>
              </a:rPr>
              <a:t>, Japan, Korea, UK, USA, France, Russia, Czech, China</a:t>
            </a:r>
            <a:endParaRPr lang="en-US" altLang="ja-JP" sz="2000" b="1" dirty="0" smtClean="0">
              <a:latin typeface="ヒラギノ角ゴ Pro W3"/>
              <a:ea typeface="ヒラギノ角ゴ Pro W3"/>
              <a:cs typeface="ヒラギノ角ゴ Pro W3"/>
            </a:endParaRPr>
          </a:p>
          <a:p>
            <a:endParaRPr lang="ja-JP" altLang="en-US" sz="2000" b="1" dirty="0" smtClean="0">
              <a:solidFill>
                <a:srgbClr val="0000FF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/>
          <a:stretch/>
        </p:blipFill>
        <p:spPr>
          <a:xfrm>
            <a:off x="1767840" y="3552111"/>
            <a:ext cx="5608320" cy="33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8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11</a:t>
            </a:fld>
            <a:endParaRPr lang="en-US" altLang="ja-JP" dirty="0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360832" y="4273932"/>
            <a:ext cx="4134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</a:t>
            </a:r>
            <a:r>
              <a:rPr lang="en-US" altLang="ja-JP" sz="1400" dirty="0" err="1" smtClean="0">
                <a:solidFill>
                  <a:srgbClr val="FFFFFF"/>
                </a:solidFill>
              </a:rPr>
              <a:t>Muonium</a:t>
            </a:r>
            <a:endParaRPr lang="en-US" altLang="ja-JP" sz="1400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</a:rPr>
              <a:t>Production target</a:t>
            </a:r>
            <a:endParaRPr lang="en-US" altLang="ja-JP" sz="1200" dirty="0">
              <a:solidFill>
                <a:srgbClr val="FFFFFF"/>
              </a:solidFill>
            </a:endParaRPr>
          </a:p>
          <a:p>
            <a:r>
              <a:rPr lang="en-US" altLang="ja-JP" sz="1200" dirty="0">
                <a:solidFill>
                  <a:srgbClr val="FFFFFF"/>
                </a:solidFill>
              </a:rPr>
              <a:t> (20 mm)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(28 MeV/</a:t>
            </a:r>
            <a:r>
              <a:rPr lang="en-US" altLang="ja-JP" sz="1200" dirty="0" smtClean="0">
                <a:solidFill>
                  <a:srgbClr val="FFFFFF"/>
                </a:solidFill>
              </a:rPr>
              <a:t>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7571" y="48690"/>
            <a:ext cx="5380532" cy="830997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 err="1" smtClean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 smtClean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Muon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55602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8964488" y="2996952"/>
            <a:ext cx="179512" cy="1800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02" y="4577701"/>
            <a:ext cx="3982907" cy="214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 flipH="1">
            <a:off x="203802" y="3124200"/>
            <a:ext cx="2789663" cy="1457509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378861" y="3224768"/>
            <a:ext cx="807848" cy="135293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552209" y="107838"/>
            <a:ext cx="3664599" cy="2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000000"/>
                </a:solidFill>
              </a:rPr>
              <a:t>Silicon</a:t>
            </a:r>
          </a:p>
          <a:p>
            <a:r>
              <a:rPr lang="en-US" altLang="ja-JP" sz="1400" b="1" dirty="0" smtClean="0">
                <a:solidFill>
                  <a:srgbClr val="000000"/>
                </a:solidFill>
              </a:rPr>
              <a:t>Tracker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/>
              <a:t>66 </a:t>
            </a:r>
            <a:r>
              <a:rPr lang="en-US" altLang="ja-JP" b="1" dirty="0" smtClean="0"/>
              <a:t>cm</a:t>
            </a:r>
            <a:endParaRPr lang="en-US" altLang="ja-JP" b="1" dirty="0"/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</a:t>
            </a:r>
            <a:r>
              <a:rPr lang="en-US" altLang="ja-JP" sz="1400" dirty="0" smtClean="0">
                <a:solidFill>
                  <a:srgbClr val="FFFFFF"/>
                </a:solidFill>
              </a:rPr>
              <a:t>Storage Magnet</a:t>
            </a:r>
            <a:endParaRPr lang="en-US" altLang="ja-JP" sz="1400" dirty="0">
              <a:solidFill>
                <a:srgbClr val="FFFFFF"/>
              </a:solidFill>
            </a:endParaRP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63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3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91400" tIns="45702" rIns="91400" bIns="45702"/>
          <a:lstStyle/>
          <a:p>
            <a:endParaRPr lang="ja-JP" altLang="en-US">
              <a:solidFill>
                <a:prstClr val="black"/>
              </a:solidFill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96" y="1865325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0" tIns="45682" rIns="91360" bIns="45682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prstClr val="white"/>
                </a:solidFill>
                <a:latin typeface="Candara"/>
                <a:ea typeface="HGP明朝E"/>
              </a:rPr>
              <a:t>Bird’s eye photo in Feb. 2008</a:t>
            </a:r>
            <a:endParaRPr lang="en-US" altLang="ja-JP">
              <a:solidFill>
                <a:prstClr val="white"/>
              </a:solidFill>
              <a:latin typeface="Candara"/>
              <a:ea typeface="HGP明朝E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76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  <a:latin typeface="Candara"/>
                <a:ea typeface="HGP明朝E"/>
              </a:endParaRPr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13" y="152426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J-PARC Facility</a:t>
            </a:r>
          </a:p>
          <a:p>
            <a:pPr algn="ctr">
              <a:defRPr/>
            </a:pPr>
            <a:r>
              <a:rPr lang="en-US" altLang="ja-JP" sz="2400" b="1" dirty="0">
                <a:ln w="19050">
                  <a:solidFill>
                    <a:srgbClr val="073E87">
                      <a:tint val="1000"/>
                    </a:srgbClr>
                  </a:solidFill>
                  <a:prstDash val="solid"/>
                </a:ln>
                <a:solidFill>
                  <a:srgbClr val="5BD078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  <a:ea typeface="HGP明朝E"/>
              </a:rPr>
              <a:t>(KEK/JAEA)</a:t>
            </a:r>
            <a:endParaRPr lang="ja-JP" altLang="en-US" sz="2400" b="1" dirty="0">
              <a:ln w="19050">
                <a:solidFill>
                  <a:srgbClr val="073E87">
                    <a:tint val="1000"/>
                  </a:srgbClr>
                </a:solidFill>
                <a:prstDash val="solid"/>
              </a:ln>
              <a:solidFill>
                <a:srgbClr val="5BD078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rgbClr val="05E0DB">
                          <a:shade val="50000"/>
                          <a:satMod val="190000"/>
                        </a:srgbClr>
                      </a:gs>
                      <a:gs pos="0">
                        <a:srgbClr val="05E0DB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5E0DB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HGP明朝E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Science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Neutrino Beam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1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Main Ring 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(30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GeV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rgbClr val="31B6FD">
                        <a:shade val="25000"/>
                        <a:satMod val="190000"/>
                      </a:srgbClr>
                    </a:gs>
                    <a:gs pos="80000">
                      <a:srgbClr val="31B6F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ndara"/>
              <a:ea typeface="HGP明朝E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1" y="5628382"/>
            <a:ext cx="2362200" cy="1069564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3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 lIns="91400" tIns="45702" rIns="91400" bIns="45702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3 GeV</a:t>
            </a:r>
          </a:p>
          <a:p>
            <a:pPr algn="ctr"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rgbClr val="31B6FD">
                          <a:shade val="25000"/>
                          <a:satMod val="190000"/>
                        </a:srgbClr>
                      </a:gs>
                      <a:gs pos="80000">
                        <a:srgbClr val="31B6F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HGP明朝E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12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4166400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747866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41"/>
            <a:ext cx="9144000" cy="5130500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133103" y="3357246"/>
            <a:ext cx="4835383" cy="1247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13</a:t>
            </a:fld>
            <a:endParaRPr lang="ja-JP" altLang="en-US">
              <a:solidFill>
                <a:srgbClr val="073E87"/>
              </a:solidFill>
            </a:endParaRPr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1969035" y="192816"/>
            <a:ext cx="4835383" cy="7455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40552" y="2719836"/>
            <a:ext cx="123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1589" y="4397267"/>
            <a:ext cx="126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lang="en-US" altLang="ja-JP" dirty="0">
              <a:solidFill>
                <a:prstClr val="black"/>
              </a:solidFill>
              <a:latin typeface="Candara"/>
              <a:ea typeface="HGP明朝E"/>
            </a:endParaRP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25449" y="5755770"/>
            <a:ext cx="194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60631" y="2816378"/>
            <a:ext cx="175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4280030" y="3963251"/>
            <a:ext cx="12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lang="en-US" altLang="ja-JP" b="1" dirty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lang="ja-JP" altLang="en-US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138135" y="2707853"/>
            <a:ext cx="6589191" cy="1761304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3476465" y="2990597"/>
            <a:ext cx="167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lang="ja-JP" altLang="en-US" sz="44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59054" y="4389492"/>
            <a:ext cx="1102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MuSEUM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  <a:p>
            <a:r>
              <a:rPr lang="en-US" altLang="ja-JP" b="1" dirty="0" err="1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lang="en-US" altLang="ja-JP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5166" y="964145"/>
            <a:ext cx="4726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Material and Life science Facility in J-PARC</a:t>
            </a:r>
            <a:endParaRPr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952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03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7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580C-4264-4EB6-9E8A-9E739922198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 descr="IMG_07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6632" y="119817"/>
            <a:ext cx="143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2016.8.17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14"/>
          <p:cNvSpPr>
            <a:spLocks noChangeAspect="1"/>
          </p:cNvSpPr>
          <p:nvPr/>
        </p:nvSpPr>
        <p:spPr>
          <a:xfrm>
            <a:off x="-1" y="-1"/>
            <a:ext cx="9144001" cy="6862989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3395" y="18600"/>
            <a:ext cx="8880256" cy="1143000"/>
          </a:xfrm>
          <a:solidFill>
            <a:srgbClr val="FFFFFF">
              <a:alpha val="48000"/>
            </a:srgb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Completion of </a:t>
            </a:r>
            <a:r>
              <a:rPr lang="en-US" altLang="ja-JP" dirty="0" smtClean="0"/>
              <a:t>H</a:t>
            </a:r>
            <a:r>
              <a:rPr lang="en-US" altLang="ja-JP" dirty="0"/>
              <a:t>-line </a:t>
            </a:r>
            <a:r>
              <a:rPr lang="en-US" altLang="ja-JP" dirty="0" smtClean="0"/>
              <a:t>shielding (fall, 2016)</a:t>
            </a:r>
            <a:br>
              <a:rPr lang="en-US" altLang="ja-JP" dirty="0" smtClean="0"/>
            </a:br>
            <a:r>
              <a:rPr lang="en-US" altLang="ja-JP" sz="3600" dirty="0" smtClean="0"/>
              <a:t>by MLF </a:t>
            </a:r>
            <a:r>
              <a:rPr lang="en-US" altLang="ja-JP" sz="3600" dirty="0" err="1" smtClean="0"/>
              <a:t>muon</a:t>
            </a:r>
            <a:r>
              <a:rPr lang="en-US" altLang="ja-JP" sz="3600" dirty="0" smtClean="0"/>
              <a:t> facility group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左矢印 12"/>
          <p:cNvSpPr/>
          <p:nvPr/>
        </p:nvSpPr>
        <p:spPr>
          <a:xfrm rot="21206563">
            <a:off x="4002668" y="2166041"/>
            <a:ext cx="3105320" cy="1673696"/>
          </a:xfrm>
          <a:prstGeom prst="leftArrow">
            <a:avLst/>
          </a:prstGeom>
          <a:scene3d>
            <a:camera prst="isometricTopUp">
              <a:rot lat="20190874" lon="3756289" rev="562332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 smtClean="0">
                <a:solidFill>
                  <a:prstClr val="white"/>
                </a:solidFill>
                <a:latin typeface="Calibri"/>
                <a:ea typeface="ＭＳ Ｐゴシック"/>
              </a:rPr>
              <a:t>branch</a:t>
            </a:r>
          </a:p>
        </p:txBody>
      </p:sp>
      <p:sp>
        <p:nvSpPr>
          <p:cNvPr id="12" name="左矢印 11"/>
          <p:cNvSpPr/>
          <p:nvPr/>
        </p:nvSpPr>
        <p:spPr>
          <a:xfrm rot="250309">
            <a:off x="1308266" y="1796686"/>
            <a:ext cx="5367971" cy="1673696"/>
          </a:xfrm>
          <a:prstGeom prst="leftArrow">
            <a:avLst/>
          </a:prstGeom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 smtClean="0">
                <a:solidFill>
                  <a:prstClr val="white"/>
                </a:solidFill>
                <a:latin typeface="Calibri"/>
                <a:ea typeface="ＭＳ Ｐゴシック"/>
              </a:rPr>
              <a:t>surface </a:t>
            </a:r>
            <a:r>
              <a:rPr lang="en-US" altLang="ja-JP" sz="48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muon</a:t>
            </a:r>
            <a:endParaRPr lang="ja-JP" altLang="en-US" sz="4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左矢印 14"/>
          <p:cNvSpPr/>
          <p:nvPr/>
        </p:nvSpPr>
        <p:spPr>
          <a:xfrm rot="250309">
            <a:off x="-411851" y="3147726"/>
            <a:ext cx="3024079" cy="1673696"/>
          </a:xfrm>
          <a:prstGeom prst="leftArrow">
            <a:avLst/>
          </a:prstGeom>
          <a:solidFill>
            <a:srgbClr val="FF0000"/>
          </a:solidFill>
          <a:scene3d>
            <a:camera prst="isometricTopUp">
              <a:rot lat="19208655" lon="18204191" rev="432541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 smtClean="0">
                <a:solidFill>
                  <a:prstClr val="white"/>
                </a:solidFill>
                <a:latin typeface="Calibri"/>
                <a:ea typeface="ＭＳ Ｐゴシック"/>
              </a:rPr>
              <a:t>mu LINAC</a:t>
            </a:r>
            <a:endParaRPr lang="ja-JP" altLang="en-US" sz="40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5196" y="3663419"/>
            <a:ext cx="3436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MuSEUM</a:t>
            </a:r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 (Mu-HFS, </a:t>
            </a:r>
            <a:r>
              <a:rPr lang="en-US" altLang="ja-JP" sz="24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μ</a:t>
            </a:r>
            <a:r>
              <a:rPr lang="en-US" altLang="ja-JP" sz="2400" baseline="-250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μ</a:t>
            </a:r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/</a:t>
            </a:r>
            <a:r>
              <a:rPr lang="en-US" altLang="ja-JP" sz="24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μ</a:t>
            </a:r>
            <a:r>
              <a:rPr lang="en-US" altLang="ja-JP" sz="2400" baseline="-250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p</a:t>
            </a:r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)</a:t>
            </a:r>
          </a:p>
          <a:p>
            <a:r>
              <a:rPr lang="en-US" altLang="ja-JP" sz="2400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DeeMe</a:t>
            </a:r>
            <a:r>
              <a:rPr lang="en-US" altLang="ja-JP" sz="2400" dirty="0" smtClean="0">
                <a:solidFill>
                  <a:prstClr val="white"/>
                </a:solidFill>
                <a:latin typeface="Calibri"/>
                <a:ea typeface="ＭＳ Ｐゴシック"/>
              </a:rPr>
              <a:t> (mu-e conv.)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78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Q-magnets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5" y="53168"/>
            <a:ext cx="8934107" cy="644872"/>
          </a:xfrm>
        </p:spPr>
        <p:txBody>
          <a:bodyPr>
            <a:noAutofit/>
          </a:bodyPr>
          <a:lstStyle/>
          <a:p>
            <a:r>
              <a:rPr lang="en-US" altLang="ja-JP" sz="4000" dirty="0" err="1" smtClean="0"/>
              <a:t>Beamline</a:t>
            </a:r>
            <a:r>
              <a:rPr lang="en-US" altLang="ja-JP" sz="4000" dirty="0" smtClean="0"/>
              <a:t> and </a:t>
            </a:r>
            <a:r>
              <a:rPr lang="en-US" altLang="ja-JP" sz="4000" dirty="0" err="1" smtClean="0"/>
              <a:t>muon</a:t>
            </a:r>
            <a:r>
              <a:rPr lang="en-US" altLang="ja-JP" sz="4000" dirty="0" smtClean="0"/>
              <a:t> accelerator at </a:t>
            </a:r>
            <a:r>
              <a:rPr kumimoji="1" lang="en-US" altLang="ja-JP" sz="4000" dirty="0" smtClean="0"/>
              <a:t>H-line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 smtClean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136" y="897485"/>
            <a:ext cx="239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J-PARC MLF</a:t>
            </a:r>
          </a:p>
          <a:p>
            <a:r>
              <a:rPr lang="en-US" altLang="ja-JP" sz="2400" dirty="0" smtClean="0"/>
              <a:t>Experimental Hall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Solenoid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 smtClean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H1 </a:t>
            </a:r>
            <a:r>
              <a:rPr kumimoji="1" lang="en-US" altLang="ja-JP" sz="1600" b="1" dirty="0" smtClean="0"/>
              <a:t>area</a:t>
            </a:r>
          </a:p>
          <a:p>
            <a:r>
              <a:rPr kumimoji="1" lang="en-US" altLang="ja-JP" sz="1600" b="1" dirty="0" smtClean="0"/>
              <a:t>(</a:t>
            </a:r>
            <a:r>
              <a:rPr kumimoji="1" lang="en-US" altLang="ja-JP" sz="1600" b="1" dirty="0" err="1" smtClean="0"/>
              <a:t>MuSEUM</a:t>
            </a:r>
            <a:r>
              <a:rPr kumimoji="1" lang="en-US" altLang="ja-JP" sz="1600" b="1" dirty="0" smtClean="0"/>
              <a:t>/</a:t>
            </a:r>
            <a:r>
              <a:rPr kumimoji="1" lang="en-US" altLang="ja-JP" sz="1600" b="1" dirty="0" err="1" smtClean="0"/>
              <a:t>DeeMe</a:t>
            </a:r>
            <a:r>
              <a:rPr kumimoji="1" lang="en-US" altLang="ja-JP" sz="1600" b="1" dirty="0" smtClean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Bend</a:t>
            </a:r>
          </a:p>
          <a:p>
            <a:r>
              <a:rPr lang="en-US" altLang="ja-JP" sz="1400" dirty="0" smtClean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blocker</a:t>
            </a:r>
            <a:endParaRPr kumimoji="1" lang="ja-JP" altLang="en-US" sz="1050" dirty="0"/>
          </a:p>
        </p:txBody>
      </p: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1576" y="4687621"/>
            <a:ext cx="3405099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 err="1" smtClean="0">
                <a:solidFill>
                  <a:srgbClr val="FFFF00"/>
                </a:solidFill>
              </a:rPr>
              <a:t>muon</a:t>
            </a:r>
            <a:r>
              <a:rPr kumimoji="1" lang="en-US" altLang="ja-JP" sz="1600" b="1" dirty="0" smtClean="0">
                <a:solidFill>
                  <a:srgbClr val="FFFF00"/>
                </a:solidFill>
              </a:rPr>
              <a:t> (25meV</a:t>
            </a:r>
            <a:r>
              <a:rPr kumimoji="1" lang="en-US" altLang="ja-JP" sz="16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altLang="ja-JP" sz="1600" b="1" dirty="0" smtClean="0">
                <a:solidFill>
                  <a:srgbClr val="FFFF00"/>
                </a:solidFill>
                <a:sym typeface="Wingdings"/>
              </a:rPr>
              <a:t>4.5</a:t>
            </a:r>
            <a:r>
              <a:rPr kumimoji="1" lang="en-US" altLang="ja-JP" sz="1600" b="1" dirty="0" smtClean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 smtClean="0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  <a:endParaRPr lang="en-US" altLang="ja-JP" sz="1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1780878"/>
            <a:ext cx="8976776" cy="507712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21720" y="4562954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Q-magnets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8780" y="3974019"/>
            <a:ext cx="57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RFQ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49439" y="400063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IH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5" y="53168"/>
            <a:ext cx="8934107" cy="644872"/>
          </a:xfrm>
        </p:spPr>
        <p:txBody>
          <a:bodyPr>
            <a:noAutofit/>
          </a:bodyPr>
          <a:lstStyle/>
          <a:p>
            <a:r>
              <a:rPr lang="en-US" altLang="ja-JP" sz="4000" dirty="0" err="1" smtClean="0"/>
              <a:t>Beamline</a:t>
            </a:r>
            <a:r>
              <a:rPr lang="en-US" altLang="ja-JP" sz="4000" dirty="0" smtClean="0"/>
              <a:t> </a:t>
            </a:r>
            <a:r>
              <a:rPr lang="en-US" altLang="ja-JP" sz="4000" dirty="0"/>
              <a:t>and </a:t>
            </a:r>
            <a:r>
              <a:rPr lang="en-US" altLang="ja-JP" sz="4000" dirty="0" err="1"/>
              <a:t>muon</a:t>
            </a:r>
            <a:r>
              <a:rPr lang="en-US" altLang="ja-JP" sz="4000" dirty="0"/>
              <a:t> accelerator at H-line</a:t>
            </a:r>
            <a:endParaRPr kumimoji="1" lang="ja-JP" altLang="en-US" sz="4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54216" y="3909215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Mu</a:t>
            </a:r>
          </a:p>
          <a:p>
            <a:r>
              <a:rPr lang="en-US" altLang="ja-JP" sz="1400" dirty="0" smtClean="0">
                <a:solidFill>
                  <a:srgbClr val="FFFF00"/>
                </a:solidFill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2937" y="4236247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Beam </a:t>
            </a:r>
          </a:p>
          <a:p>
            <a:r>
              <a:rPr kumimoji="1" lang="en-US" altLang="ja-JP" sz="1200" dirty="0" smtClean="0">
                <a:solidFill>
                  <a:srgbClr val="FFFF00"/>
                </a:solidFill>
              </a:rPr>
              <a:t>diagnostics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</a:rPr>
              <a:t>detectors</a:t>
            </a:r>
            <a:endParaRPr kumimoji="1"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136" y="897485"/>
            <a:ext cx="239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J-PARC MLF</a:t>
            </a:r>
          </a:p>
          <a:p>
            <a:r>
              <a:rPr lang="en-US" altLang="ja-JP" sz="2400" dirty="0" smtClean="0"/>
              <a:t>Experimental Hall</a:t>
            </a:r>
            <a:endParaRPr kumimoji="1" lang="ja-JP" altLang="en-US" sz="2400" dirty="0"/>
          </a:p>
        </p:txBody>
      </p:sp>
      <p:pic>
        <p:nvPicPr>
          <p:cNvPr id="15" name="図 14" descr="写真 2015-06-12 16 45 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297" y="5281629"/>
            <a:ext cx="2006903" cy="150517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8" name="テキスト ボックス 17"/>
          <p:cNvSpPr txBox="1"/>
          <p:nvPr/>
        </p:nvSpPr>
        <p:spPr>
          <a:xfrm>
            <a:off x="1958647" y="4544024"/>
            <a:ext cx="90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Solenoid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27929" y="4516295"/>
            <a:ext cx="72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</a:rPr>
              <a:t>Beam</a:t>
            </a:r>
          </a:p>
          <a:p>
            <a:r>
              <a:rPr kumimoji="1" lang="en-US" altLang="ja-JP" sz="1400" dirty="0" smtClean="0">
                <a:solidFill>
                  <a:srgbClr val="000000"/>
                </a:solidFill>
              </a:rPr>
              <a:t>Blocker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 rot="19074295">
            <a:off x="1766421" y="1963117"/>
            <a:ext cx="18190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H1 </a:t>
            </a:r>
            <a:r>
              <a:rPr kumimoji="1" lang="en-US" altLang="ja-JP" sz="1600" b="1" dirty="0" smtClean="0"/>
              <a:t>area</a:t>
            </a:r>
          </a:p>
          <a:p>
            <a:r>
              <a:rPr kumimoji="1" lang="en-US" altLang="ja-JP" sz="1600" b="1" dirty="0" smtClean="0"/>
              <a:t>(</a:t>
            </a:r>
            <a:r>
              <a:rPr kumimoji="1" lang="en-US" altLang="ja-JP" sz="1600" b="1" dirty="0" err="1" smtClean="0"/>
              <a:t>MuSEUM</a:t>
            </a:r>
            <a:r>
              <a:rPr kumimoji="1" lang="en-US" altLang="ja-JP" sz="1600" b="1" dirty="0" smtClean="0"/>
              <a:t>/</a:t>
            </a:r>
            <a:r>
              <a:rPr kumimoji="1" lang="en-US" altLang="ja-JP" sz="1600" b="1" dirty="0" err="1" smtClean="0"/>
              <a:t>DeeMe</a:t>
            </a:r>
            <a:r>
              <a:rPr kumimoji="1" lang="en-US" altLang="ja-JP" sz="1600" b="1" dirty="0" smtClean="0"/>
              <a:t>)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4272843"/>
            <a:ext cx="4401141" cy="243452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401141" y="4516295"/>
            <a:ext cx="2898548" cy="15669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2895" y="5328288"/>
            <a:ext cx="2101633" cy="1458519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235475" y="4466893"/>
            <a:ext cx="74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Bend</a:t>
            </a:r>
          </a:p>
          <a:p>
            <a:r>
              <a:rPr lang="en-US" altLang="ja-JP" sz="1400" dirty="0" smtClean="0"/>
              <a:t>magnet</a:t>
            </a:r>
            <a:endParaRPr kumimoji="1" lang="ja-JP" altLang="en-US" sz="1400" dirty="0"/>
          </a:p>
        </p:txBody>
      </p:sp>
      <p:sp>
        <p:nvSpPr>
          <p:cNvPr id="27" name="テキスト ボックス 26"/>
          <p:cNvSpPr txBox="1"/>
          <p:nvPr/>
        </p:nvSpPr>
        <p:spPr>
          <a:xfrm rot="19039667">
            <a:off x="699649" y="2942326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Q-magnets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473434" y="3493511"/>
            <a:ext cx="60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blocker</a:t>
            </a:r>
            <a:endParaRPr kumimoji="1" lang="ja-JP" altLang="en-US" sz="1050" dirty="0"/>
          </a:p>
        </p:txBody>
      </p:sp>
      <p:cxnSp>
        <p:nvCxnSpPr>
          <p:cNvPr id="30" name="直線コネクタ 29"/>
          <p:cNvCxnSpPr>
            <a:endCxn id="6" idx="2"/>
          </p:cNvCxnSpPr>
          <p:nvPr/>
        </p:nvCxnSpPr>
        <p:spPr>
          <a:xfrm flipV="1">
            <a:off x="7391194" y="3322929"/>
            <a:ext cx="221743" cy="133032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47" idx="3"/>
          </p:cNvCxnSpPr>
          <p:nvPr/>
        </p:nvCxnSpPr>
        <p:spPr>
          <a:xfrm flipV="1">
            <a:off x="4035661" y="4529825"/>
            <a:ext cx="721769" cy="122519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15" idx="0"/>
          </p:cNvCxnSpPr>
          <p:nvPr/>
        </p:nvCxnSpPr>
        <p:spPr>
          <a:xfrm flipH="1" flipV="1">
            <a:off x="5506961" y="4580521"/>
            <a:ext cx="42788" cy="701108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24" idx="0"/>
          </p:cNvCxnSpPr>
          <p:nvPr/>
        </p:nvCxnSpPr>
        <p:spPr>
          <a:xfrm flipH="1" flipV="1">
            <a:off x="6672895" y="4653256"/>
            <a:ext cx="1050817" cy="675032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 rot="217081">
            <a:off x="8588" y="3903076"/>
            <a:ext cx="2313892" cy="369332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surface 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muon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(4 MeV)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217081">
            <a:off x="4381576" y="4687621"/>
            <a:ext cx="3405099" cy="33855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</a:rPr>
              <a:t>accelerated </a:t>
            </a:r>
            <a:r>
              <a:rPr kumimoji="1" lang="en-US" altLang="ja-JP" sz="1600" b="1" dirty="0" err="1" smtClean="0">
                <a:solidFill>
                  <a:srgbClr val="FFFF00"/>
                </a:solidFill>
              </a:rPr>
              <a:t>muon</a:t>
            </a:r>
            <a:r>
              <a:rPr kumimoji="1" lang="en-US" altLang="ja-JP" sz="1600" b="1" dirty="0" smtClean="0">
                <a:solidFill>
                  <a:srgbClr val="FFFF00"/>
                </a:solidFill>
              </a:rPr>
              <a:t> (25meV</a:t>
            </a:r>
            <a:r>
              <a:rPr kumimoji="1" lang="en-US" altLang="ja-JP" sz="1600" b="1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altLang="ja-JP" sz="1600" b="1" dirty="0" smtClean="0">
                <a:solidFill>
                  <a:srgbClr val="FFFF00"/>
                </a:solidFill>
                <a:sym typeface="Wingdings"/>
              </a:rPr>
              <a:t>4.5</a:t>
            </a:r>
            <a:r>
              <a:rPr kumimoji="1" lang="en-US" altLang="ja-JP" sz="1600" b="1" dirty="0" smtClean="0">
                <a:solidFill>
                  <a:srgbClr val="FFFF00"/>
                </a:solidFill>
              </a:rPr>
              <a:t> MeV)</a:t>
            </a:r>
            <a:endParaRPr kumimoji="1" lang="ja-JP" alt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5" name="図 4" descr="muonium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3760" r="7861" b="8587"/>
          <a:stretch/>
        </p:blipFill>
        <p:spPr>
          <a:xfrm>
            <a:off x="2696864" y="884726"/>
            <a:ext cx="3316151" cy="242906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6" name="図 5" descr="P106019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172" y="1239795"/>
            <a:ext cx="2943530" cy="208313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42" name="直線コネクタ 41"/>
          <p:cNvCxnSpPr>
            <a:endCxn id="5" idx="2"/>
          </p:cNvCxnSpPr>
          <p:nvPr/>
        </p:nvCxnSpPr>
        <p:spPr>
          <a:xfrm flipH="1" flipV="1">
            <a:off x="4354940" y="3313790"/>
            <a:ext cx="191357" cy="120250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図 46" descr="IMG_8787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668" y="4672990"/>
            <a:ext cx="3069993" cy="2164059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60" name="テキスト ボックス 59"/>
          <p:cNvSpPr txBox="1"/>
          <p:nvPr/>
        </p:nvSpPr>
        <p:spPr>
          <a:xfrm>
            <a:off x="4547258" y="3900607"/>
            <a:ext cx="1064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FF00"/>
                </a:solidFill>
              </a:rPr>
              <a:t>Initial</a:t>
            </a:r>
          </a:p>
          <a:p>
            <a:r>
              <a:rPr lang="en-US" altLang="ja-JP" sz="1400" dirty="0" err="1" smtClean="0">
                <a:solidFill>
                  <a:srgbClr val="FFFF00"/>
                </a:solidFill>
              </a:rPr>
              <a:t>Accel</a:t>
            </a:r>
            <a:r>
              <a:rPr lang="en-US" altLang="ja-JP" sz="1400" dirty="0">
                <a:solidFill>
                  <a:srgbClr val="FFFF00"/>
                </a:solidFill>
              </a:rPr>
              <a:t>.</a:t>
            </a:r>
            <a:endParaRPr lang="en-US" altLang="ja-JP" sz="1400" dirty="0" smtClean="0">
              <a:solidFill>
                <a:srgbClr val="FFFF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023898" y="2897506"/>
            <a:ext cx="19528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Data taken in 2016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089671" y="6418001"/>
            <a:ext cx="19528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Data taken </a:t>
            </a:r>
            <a:r>
              <a:rPr lang="en-US" altLang="ja-JP" dirty="0" smtClean="0">
                <a:solidFill>
                  <a:srgbClr val="FF0000"/>
                </a:solidFill>
              </a:rPr>
              <a:t>in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2016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722911" y="2900858"/>
            <a:ext cx="19528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Data taken in </a:t>
            </a:r>
            <a:r>
              <a:rPr kumimoji="1" lang="en-US" altLang="ja-JP" dirty="0" smtClean="0">
                <a:solidFill>
                  <a:srgbClr val="FF0000"/>
                </a:solidFill>
              </a:rPr>
              <a:t>2016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635949" y="6329512"/>
            <a:ext cx="11230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Prototype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43354" y="6352143"/>
            <a:ext cx="10508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Reserved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67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 2017-01-16 6.32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48576"/>
            <a:ext cx="4796319" cy="290122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83318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acceleration test at D-line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4506" y="840690"/>
            <a:ext cx="47193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Scheduled at D2 area in this November.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11217-510E-7B4F-9062-4FD371E769F8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 descr="スクリーンショット 2017-01-15 9.52.1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525" y="4540602"/>
            <a:ext cx="2461470" cy="181574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77647" y="6334780"/>
            <a:ext cx="235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Simulated beam profile</a:t>
            </a:r>
          </a:p>
          <a:p>
            <a:pPr defTabSz="914400"/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after acceleration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38" name="図 37" descr="P106019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71"/>
          <a:stretch/>
        </p:blipFill>
        <p:spPr>
          <a:xfrm>
            <a:off x="226304" y="4642654"/>
            <a:ext cx="2690295" cy="1818807"/>
          </a:xfrm>
          <a:prstGeom prst="rect">
            <a:avLst/>
          </a:prstGeom>
          <a:ln w="38100" cmpd="sng">
            <a:noFill/>
          </a:ln>
        </p:spPr>
      </p:pic>
      <p:pic>
        <p:nvPicPr>
          <p:cNvPr id="39" name="図 38" descr="DSCN027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937" y="980727"/>
            <a:ext cx="3203863" cy="2141013"/>
          </a:xfrm>
          <a:prstGeom prst="rect">
            <a:avLst/>
          </a:prstGeom>
          <a:ln w="38100" cmpd="sng">
            <a:noFill/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37" y="3206500"/>
            <a:ext cx="3514975" cy="3514975"/>
          </a:xfrm>
          <a:prstGeom prst="rect">
            <a:avLst/>
          </a:prstGeom>
        </p:spPr>
      </p:pic>
      <p:sp>
        <p:nvSpPr>
          <p:cNvPr id="44" name="左矢印 43"/>
          <p:cNvSpPr/>
          <p:nvPr/>
        </p:nvSpPr>
        <p:spPr>
          <a:xfrm rot="20391408">
            <a:off x="4606214" y="1843228"/>
            <a:ext cx="1258763" cy="461836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左矢印 44"/>
          <p:cNvSpPr/>
          <p:nvPr/>
        </p:nvSpPr>
        <p:spPr>
          <a:xfrm rot="1794033">
            <a:off x="4174431" y="2959756"/>
            <a:ext cx="1535332" cy="461836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左矢印 45"/>
          <p:cNvSpPr/>
          <p:nvPr/>
        </p:nvSpPr>
        <p:spPr>
          <a:xfrm rot="6086034">
            <a:off x="1033886" y="4261912"/>
            <a:ext cx="1097931" cy="461836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180986" y="2752408"/>
            <a:ext cx="2505814" cy="369332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Tested in 2015B/2016AB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7200" y="6461461"/>
            <a:ext cx="2505814" cy="369332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Tested in 2015B/2016AB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055331" y="6033184"/>
            <a:ext cx="2505814" cy="646331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Prototype of J-PARC RFQ</a:t>
            </a:r>
          </a:p>
          <a:p>
            <a:r>
              <a:rPr lang="en-US" altLang="ja-JP" dirty="0" smtClean="0"/>
              <a:t>(to be tested in 2017)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847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317509" y="726517"/>
            <a:ext cx="8826491" cy="1242494"/>
          </a:xfrm>
        </p:spPr>
        <p:txBody>
          <a:bodyPr>
            <a:noAutofit/>
          </a:bodyPr>
          <a:lstStyle/>
          <a:p>
            <a:pPr marL="0" indent="0">
              <a:buClrTx/>
              <a:buSzPct val="70000"/>
              <a:buNone/>
            </a:pPr>
            <a:r>
              <a:rPr lang="en-US" altLang="ja-JP" sz="2400" dirty="0" err="1" smtClean="0"/>
              <a:t>a</a:t>
            </a:r>
            <a:r>
              <a:rPr lang="en-US" altLang="ja-JP" sz="2400" baseline="-25000" dirty="0" err="1" smtClean="0"/>
              <a:t>μ</a:t>
            </a:r>
            <a:r>
              <a:rPr lang="en-US" altLang="ja-JP" sz="2400" dirty="0" smtClean="0"/>
              <a:t> = (g-2)/2</a:t>
            </a:r>
          </a:p>
          <a:p>
            <a:pPr marL="0" indent="0">
              <a:buClrTx/>
              <a:buSzPct val="70000"/>
              <a:buNone/>
            </a:pPr>
            <a:r>
              <a:rPr lang="el-GR" altLang="ja-JP" sz="2400" dirty="0" smtClean="0"/>
              <a:t>ω</a:t>
            </a:r>
            <a:r>
              <a:rPr lang="el-GR" altLang="ja-JP" sz="2400" baseline="-25000" dirty="0" smtClean="0"/>
              <a:t>a</a:t>
            </a:r>
            <a:r>
              <a:rPr lang="en-US" altLang="ja-JP" sz="2400" dirty="0" smtClean="0"/>
              <a:t>  : anomalous spin precession frequency</a:t>
            </a:r>
          </a:p>
          <a:p>
            <a:pPr marL="0" indent="0">
              <a:buSzPct val="70000"/>
              <a:buNone/>
            </a:pPr>
            <a:r>
              <a:rPr lang="el-GR" altLang="ja-JP" sz="2400" dirty="0" smtClean="0"/>
              <a:t>ω</a:t>
            </a:r>
            <a:r>
              <a:rPr lang="en-US" altLang="ja-JP" sz="2400" baseline="-25000" dirty="0" smtClean="0"/>
              <a:t>p</a:t>
            </a:r>
            <a:r>
              <a:rPr lang="en-US" altLang="ja-JP" sz="2400" dirty="0" smtClean="0"/>
              <a:t>  </a:t>
            </a:r>
            <a:r>
              <a:rPr lang="en-US" altLang="ja-JP" sz="2400" dirty="0"/>
              <a:t>: </a:t>
            </a:r>
            <a:r>
              <a:rPr lang="en-US" altLang="ja-JP" sz="2400" dirty="0" smtClean="0"/>
              <a:t>proton’s </a:t>
            </a:r>
            <a:r>
              <a:rPr lang="en-US" altLang="ja-JP" sz="2400" dirty="0" err="1" smtClean="0"/>
              <a:t>Lamor</a:t>
            </a:r>
            <a:r>
              <a:rPr lang="en-US" altLang="ja-JP" sz="2400" dirty="0" smtClean="0"/>
              <a:t> precession frequency</a:t>
            </a:r>
            <a:endParaRPr lang="en-US" altLang="ja-JP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388634" y="6492875"/>
            <a:ext cx="2133600" cy="365125"/>
          </a:xfrm>
        </p:spPr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6492" y="0"/>
            <a:ext cx="9150492" cy="72524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Experimental determination</a:t>
            </a:r>
            <a:r>
              <a:rPr kumimoji="1" lang="en-US" altLang="ja-JP" dirty="0" smtClean="0"/>
              <a:t> of 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μ</a:t>
            </a:r>
            <a:r>
              <a:rPr kumimoji="1" lang="en-US" altLang="ja-JP" baseline="-25000" dirty="0" smtClean="0"/>
              <a:t> </a:t>
            </a:r>
            <a:r>
              <a:rPr kumimoji="1" lang="en-US" altLang="ja-JP" dirty="0" smtClean="0"/>
              <a:t>= (g-2)/2</a:t>
            </a:r>
            <a:endParaRPr kumimoji="1" lang="ja-JP" altLang="en-US" dirty="0"/>
          </a:p>
        </p:txBody>
      </p:sp>
      <p:pic>
        <p:nvPicPr>
          <p:cNvPr id="8" name="図 7" descr="am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3" y="2482035"/>
            <a:ext cx="4121049" cy="197584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75883" y="5628500"/>
            <a:ext cx="8409654" cy="1200321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Present uncertainty ~ 120ppb (direct) (LANL)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                                       ~  30ppb </a:t>
            </a:r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</a:rPr>
              <a:t>(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indirect from HFS, assuming SM)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                                   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 </a:t>
            </a:r>
            <a:r>
              <a:rPr lang="en-US" altLang="ja-JP" sz="2400" b="1" dirty="0" smtClean="0">
                <a:solidFill>
                  <a:srgbClr val="00B050"/>
                </a:solidFill>
                <a:latin typeface="Candara"/>
                <a:ea typeface="HGP明朝E"/>
                <a:sym typeface="Wingdings"/>
              </a:rPr>
              <a:t>60ppb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(direct, </a:t>
            </a:r>
            <a:r>
              <a:rPr lang="en-US" altLang="ja-JP" sz="2400" b="1" dirty="0" smtClean="0">
                <a:solidFill>
                  <a:srgbClr val="0421FF"/>
                </a:solidFill>
                <a:latin typeface="Candara"/>
                <a:ea typeface="HGP明朝E"/>
                <a:sym typeface="Wingdings"/>
              </a:rPr>
              <a:t>J-PARC </a:t>
            </a:r>
            <a:r>
              <a:rPr lang="en-US" altLang="ja-JP" sz="2400" b="1" dirty="0" err="1" smtClean="0">
                <a:solidFill>
                  <a:srgbClr val="0421FF"/>
                </a:solidFill>
                <a:latin typeface="Candara"/>
                <a:ea typeface="HGP明朝E"/>
                <a:sym typeface="Wingdings"/>
              </a:rPr>
              <a:t>MuSEUM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goal)</a:t>
            </a:r>
            <a:endParaRPr lang="en-US" altLang="ja-JP" sz="2400" dirty="0" smtClean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94260" y="2408925"/>
            <a:ext cx="918791" cy="992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2" name="上矢印 1"/>
          <p:cNvSpPr/>
          <p:nvPr/>
        </p:nvSpPr>
        <p:spPr>
          <a:xfrm>
            <a:off x="2553818" y="4642959"/>
            <a:ext cx="640442" cy="98554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4" name="上矢印 13"/>
          <p:cNvSpPr/>
          <p:nvPr/>
        </p:nvSpPr>
        <p:spPr>
          <a:xfrm rot="16200000">
            <a:off x="4870786" y="2516830"/>
            <a:ext cx="640442" cy="834042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08028" y="2703975"/>
            <a:ext cx="3535973" cy="193898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</a:rPr>
              <a:t>Present : 0.54ppm (BNL)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  </a:t>
            </a:r>
            <a:r>
              <a:rPr lang="en-US" altLang="ja-JP" sz="2400" b="1" dirty="0" smtClean="0">
                <a:solidFill>
                  <a:srgbClr val="00B050"/>
                </a:solidFill>
                <a:latin typeface="Candara"/>
                <a:ea typeface="HGP明朝E"/>
                <a:sym typeface="Wingdings"/>
              </a:rPr>
              <a:t>140ppb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       (</a:t>
            </a:r>
            <a:r>
              <a:rPr lang="en-US" altLang="ja-JP" sz="2400" b="1" dirty="0" smtClean="0">
                <a:solidFill>
                  <a:srgbClr val="7030A0"/>
                </a:solidFill>
                <a:latin typeface="Candara"/>
                <a:ea typeface="HGP明朝E"/>
                <a:sym typeface="Wingdings"/>
              </a:rPr>
              <a:t>FNAL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/</a:t>
            </a:r>
            <a:r>
              <a:rPr lang="en-US" altLang="ja-JP" sz="2400" b="1" dirty="0" smtClean="0">
                <a:solidFill>
                  <a:srgbClr val="FF0000"/>
                </a:solidFill>
                <a:latin typeface="Candara"/>
                <a:ea typeface="HGP明朝E"/>
                <a:sym typeface="Wingdings"/>
              </a:rPr>
              <a:t>J-PARC</a:t>
            </a:r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goal)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  <a:latin typeface="Candara"/>
                <a:ea typeface="HGP明朝E"/>
                <a:sym typeface="Wingdings"/>
              </a:rPr>
              <a:t>(400ppb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ndara"/>
                <a:ea typeface="HGP明朝E"/>
                <a:sym typeface="Wingdings"/>
              </a:rPr>
              <a:t> </a:t>
            </a:r>
            <a:endParaRPr lang="en-US" altLang="en-US" sz="2400" dirty="0" smtClean="0">
              <a:solidFill>
                <a:schemeClr val="bg1">
                  <a:lumMod val="50000"/>
                </a:schemeClr>
              </a:solidFill>
              <a:latin typeface="Candara"/>
              <a:ea typeface="HGP明朝E"/>
              <a:sym typeface="Wingdings"/>
            </a:endParaRPr>
          </a:p>
          <a:p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ndara"/>
                <a:ea typeface="HGP明朝E"/>
                <a:sym typeface="Wingdings"/>
              </a:rPr>
              <a:t> </a:t>
            </a:r>
            <a:r>
              <a:rPr lang="en-US" altLang="en-US" sz="2400" dirty="0" smtClean="0">
                <a:solidFill>
                  <a:schemeClr val="bg1">
                    <a:lumMod val="50000"/>
                  </a:schemeClr>
                </a:solidFill>
                <a:latin typeface="Candara"/>
                <a:ea typeface="HGP明朝E"/>
                <a:sym typeface="Wingdings"/>
              </a:rPr>
              <a:t>      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  <a:latin typeface="Candara"/>
                <a:ea typeface="HGP明朝E"/>
                <a:sym typeface="Wingdings"/>
              </a:rPr>
              <a:t>(J-PARC phase-I))</a:t>
            </a:r>
            <a:endParaRPr lang="en-US" altLang="ja-JP" sz="2400" dirty="0" smtClean="0">
              <a:solidFill>
                <a:schemeClr val="bg1">
                  <a:lumMod val="50000"/>
                </a:schemeClr>
              </a:solidFill>
              <a:latin typeface="Candara"/>
              <a:ea typeface="HGP明朝E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973191" y="3513412"/>
            <a:ext cx="918791" cy="9923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62963" y="3481929"/>
            <a:ext cx="918791" cy="9923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1437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971220" y="639255"/>
            <a:ext cx="7682513" cy="623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Muon storage magnet and detector</a:t>
            </a: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srgbClr val="073E87"/>
                </a:solidFill>
              </a:rPr>
              <a:pPr/>
              <a:t>20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115522" y="1694054"/>
            <a:ext cx="1188731" cy="3436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Cryogenics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4489" y="3790011"/>
            <a:ext cx="1531188" cy="70788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e+ tracking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Candara"/>
                <a:ea typeface="HGP明朝E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361872" y="1865866"/>
            <a:ext cx="0" cy="39607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33939" y="3387515"/>
            <a:ext cx="913398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2900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4367627" y="3129411"/>
            <a:ext cx="402366" cy="996137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4314902" y="3139186"/>
            <a:ext cx="506782" cy="1024975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706" y="3248132"/>
            <a:ext cx="2421236" cy="40011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andara"/>
                <a:ea typeface="HGP明朝E"/>
              </a:rPr>
              <a:t>Muon storage orbit</a:t>
            </a:r>
            <a:endParaRPr lang="ja-JP" altLang="en-US" sz="20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328417" y="3426293"/>
            <a:ext cx="1744989" cy="221951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2420805" y="3841115"/>
            <a:ext cx="1887381" cy="15393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054830" y="1432368"/>
            <a:ext cx="1138202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  <a:latin typeface="Candara"/>
                <a:ea typeface="HGP明朝E"/>
              </a:rPr>
              <a:t>Iron yoke</a:t>
            </a:r>
            <a:endParaRPr lang="ja-JP" altLang="en-US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5002039" y="3699498"/>
            <a:ext cx="1960417" cy="27699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ndara"/>
                <a:ea typeface="HGP明朝E"/>
              </a:rPr>
              <a:t>Super conducting coils</a:t>
            </a:r>
            <a:endParaRPr lang="ja-JP" altLang="en-US" sz="12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55805" y="5454028"/>
            <a:ext cx="1039912" cy="1250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4239817" y="5454033"/>
            <a:ext cx="819247" cy="307766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  <a:latin typeface="Candara"/>
                <a:ea typeface="HGP明朝E"/>
              </a:rPr>
              <a:t>666 mm</a:t>
            </a:r>
            <a:endParaRPr lang="ja-JP" altLang="en-US" sz="1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6553200" y="6149268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4738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inisoleno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Demonstration of spiral injection with low-E electron beam in  Tsukuba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349990">
            <a:off x="6439216" y="1337470"/>
            <a:ext cx="207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Mini-</a:t>
            </a:r>
            <a:r>
              <a:rPr lang="en-US" altLang="ja-JP" sz="2400" dirty="0" smtClean="0">
                <a:solidFill>
                  <a:srgbClr val="FF0000"/>
                </a:solidFill>
              </a:rPr>
              <a:t>solenoid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(102 G)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7191" y="3476037"/>
            <a:ext cx="136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Electron gun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(112 </a:t>
            </a:r>
            <a:r>
              <a:rPr lang="en-US" altLang="ja-JP" dirty="0" err="1" smtClean="0">
                <a:solidFill>
                  <a:srgbClr val="FFFF00"/>
                </a:solidFill>
              </a:rPr>
              <a:t>keV</a:t>
            </a:r>
            <a:r>
              <a:rPr lang="en-US" altLang="ja-JP" dirty="0" smtClean="0">
                <a:solidFill>
                  <a:srgbClr val="FFFF00"/>
                </a:solidFill>
              </a:rPr>
              <a:t>/c)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4214" y="6350253"/>
            <a:ext cx="3929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FFFFFF"/>
                </a:solidFill>
              </a:rPr>
              <a:t>Iinuma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, Nakayama, </a:t>
            </a:r>
            <a:r>
              <a:rPr kumimoji="1" lang="en-US" altLang="ja-JP" sz="2000" dirty="0" err="1" smtClean="0">
                <a:solidFill>
                  <a:srgbClr val="FFFFFF"/>
                </a:solidFill>
              </a:rPr>
              <a:t>Osawa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, </a:t>
            </a:r>
            <a:r>
              <a:rPr kumimoji="1" lang="en-US" altLang="ja-JP" sz="2000" dirty="0" err="1" smtClean="0">
                <a:solidFill>
                  <a:srgbClr val="FFFFFF"/>
                </a:solidFill>
              </a:rPr>
              <a:t>Rehman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111444" y="3448845"/>
            <a:ext cx="4358594" cy="95253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6470038" y="3799203"/>
            <a:ext cx="974344" cy="60218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 descr="スクリーンショット 2015-10-20 14.29.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831" y="4293746"/>
            <a:ext cx="1836412" cy="245661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A437-8092-0B4C-82D1-C0C92EA520C6}" type="slidenum">
              <a:rPr kumimoji="1" lang="ja-JP" altLang="en-US" smtClean="0"/>
              <a:t>21</a:t>
            </a:fld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195317" y="2372103"/>
            <a:ext cx="2229492" cy="3178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289226">
            <a:off x="7372464" y="253121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rgbClr val="FF0000"/>
                </a:solidFill>
              </a:rPr>
              <a:t>400mm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iromi\Desktop\e-gunPhotos\July21\dmf160721-004JP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1038" cy="68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954708">
            <a:off x="130640" y="1337692"/>
            <a:ext cx="1688958" cy="231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425" y="644717"/>
            <a:ext cx="495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2283709" y="5348416"/>
            <a:ext cx="1022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Beam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entrance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696104" y="3685362"/>
            <a:ext cx="1587605" cy="1663054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3220622" y="5142849"/>
            <a:ext cx="1745011" cy="445012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717735" y="1587692"/>
            <a:ext cx="242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Slide by H. </a:t>
            </a:r>
            <a:r>
              <a:rPr kumimoji="1" lang="en-US" altLang="ja-JP" sz="2400" dirty="0" err="1" smtClean="0">
                <a:solidFill>
                  <a:schemeClr val="bg1"/>
                </a:solidFill>
              </a:rPr>
              <a:t>Iinuma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14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First observation of spiral track</a:t>
            </a:r>
            <a:br>
              <a:rPr kumimoji="1" lang="en-US" altLang="ja-JP" dirty="0" smtClean="0">
                <a:solidFill>
                  <a:srgbClr val="FFFFFF"/>
                </a:solidFill>
              </a:rPr>
            </a:br>
            <a:r>
              <a:rPr lang="en-US" altLang="ja-JP" dirty="0" smtClean="0">
                <a:solidFill>
                  <a:srgbClr val="FFFFFF"/>
                </a:solidFill>
              </a:rPr>
              <a:t>(nominal B-field)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2" name="円弧 11"/>
          <p:cNvSpPr/>
          <p:nvPr/>
        </p:nvSpPr>
        <p:spPr>
          <a:xfrm>
            <a:off x="4006131" y="2228968"/>
            <a:ext cx="2815940" cy="2831690"/>
          </a:xfrm>
          <a:prstGeom prst="arc">
            <a:avLst>
              <a:gd name="adj1" fmla="val 7891409"/>
              <a:gd name="adj2" fmla="val 5226933"/>
            </a:avLst>
          </a:prstGeom>
          <a:ln w="57150" cmpd="sng">
            <a:solidFill>
              <a:srgbClr val="FF6600"/>
            </a:solidFill>
            <a:prstDash val="sysDash"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66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0CBA-5314-491A-81F6-E990FB17893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 descr="IMG_55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図 6" descr="IMG_54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096" y="4334694"/>
            <a:ext cx="1179904" cy="2523306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5368"/>
          </a:xfrm>
          <a:solidFill>
            <a:schemeClr val="tx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B-field shimming test with the </a:t>
            </a:r>
            <a:r>
              <a:rPr lang="en-US" altLang="ja-JP" sz="3600" dirty="0" err="1" smtClean="0">
                <a:solidFill>
                  <a:schemeClr val="bg1"/>
                </a:solidFill>
              </a:rPr>
              <a:t>MuSEUM</a:t>
            </a:r>
            <a:r>
              <a:rPr lang="en-US" altLang="ja-JP" sz="3600" dirty="0" smtClean="0">
                <a:solidFill>
                  <a:schemeClr val="bg1"/>
                </a:solidFill>
              </a:rPr>
              <a:t> magnet (1.7 T) at J-PARC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g-2meeting150519ks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8" t="40975" b="19035"/>
          <a:stretch/>
        </p:blipFill>
        <p:spPr>
          <a:xfrm>
            <a:off x="2067399" y="936750"/>
            <a:ext cx="5022951" cy="274252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578"/>
          </a:xfrm>
        </p:spPr>
        <p:txBody>
          <a:bodyPr/>
          <a:lstStyle/>
          <a:p>
            <a:r>
              <a:rPr kumimoji="1" lang="en-US" altLang="ja-JP" dirty="0" smtClean="0"/>
              <a:t>Field shimming by iron arrays</a:t>
            </a:r>
            <a:endParaRPr kumimoji="1" lang="ja-JP" altLang="en-US" dirty="0"/>
          </a:p>
        </p:txBody>
      </p:sp>
      <p:pic>
        <p:nvPicPr>
          <p:cNvPr id="12" name="コンテンツ プレースホルダー 11" descr="g-2meeting150519ks（ドラッグされました）.pd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t="46433" r="16538"/>
          <a:stretch/>
        </p:blipFill>
        <p:spPr>
          <a:xfrm>
            <a:off x="2167199" y="3731960"/>
            <a:ext cx="5094813" cy="305849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-36512" y="3933056"/>
            <a:ext cx="210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After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36512" y="78523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Before shimming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730" y="0"/>
            <a:ext cx="195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Plots by K. Sasaki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96515" y="167523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756406">
            <a:off x="5111769" y="3052694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30022">
            <a:off x="2389861" y="3352038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5911864"/>
            <a:ext cx="16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r = 140 mm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04607" y="4458291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B(</a:t>
            </a:r>
            <a:r>
              <a:rPr lang="en-US" altLang="en-US" sz="2400" dirty="0" err="1">
                <a:solidFill>
                  <a:prstClr val="black"/>
                </a:solidFill>
                <a:latin typeface="Calibri"/>
              </a:rPr>
              <a:t>μT</a:t>
            </a: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9756406">
            <a:off x="5219861" y="5835748"/>
            <a:ext cx="217221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azimuthal angle (rad)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798431">
            <a:off x="2470929" y="6135092"/>
            <a:ext cx="19827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axial position (mm)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78996" y="891164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00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96954" y="3724082"/>
            <a:ext cx="121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0.4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ppm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78996" y="2059373"/>
            <a:ext cx="138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6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00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ppm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96954" y="4845070"/>
            <a:ext cx="1307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0.5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ppm</a:t>
            </a:r>
          </a:p>
        </p:txBody>
      </p:sp>
    </p:spTree>
    <p:extLst>
      <p:ext uri="{BB962C8B-B14F-4D97-AF65-F5344CB8AC3E}">
        <p14:creationId xmlns:p14="http://schemas.microsoft.com/office/powerpoint/2010/main" val="5147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3628"/>
          </a:xfrm>
        </p:spPr>
        <p:txBody>
          <a:bodyPr/>
          <a:lstStyle/>
          <a:p>
            <a:r>
              <a:rPr kumimoji="1" lang="en-US" altLang="ja-JP" smtClean="0"/>
              <a:t>Positron tracking detector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1" b="16522"/>
          <a:stretch/>
        </p:blipFill>
        <p:spPr>
          <a:xfrm>
            <a:off x="3997908" y="1719470"/>
            <a:ext cx="5026823" cy="51385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16044" r="37269" b="16656"/>
          <a:stretch/>
        </p:blipFill>
        <p:spPr bwMode="auto">
          <a:xfrm>
            <a:off x="0" y="763628"/>
            <a:ext cx="3997908" cy="60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997908" y="763628"/>
            <a:ext cx="3492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smtClean="0"/>
              <a:t>Funded to</a:t>
            </a:r>
            <a:r>
              <a:rPr lang="en-US" altLang="ja-JP" sz="2800"/>
              <a:t> </a:t>
            </a:r>
            <a:r>
              <a:rPr lang="en-US" altLang="ja-JP" sz="2800" smtClean="0"/>
              <a:t>build</a:t>
            </a:r>
          </a:p>
          <a:p>
            <a:r>
              <a:rPr lang="en-US" altLang="ja-JP" sz="2800" dirty="0" smtClean="0"/>
              <a:t>~1/3 of detector vanes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9082" y="4272969"/>
            <a:ext cx="1125180" cy="1200329"/>
          </a:xfrm>
          <a:prstGeom prst="rect">
            <a:avLst/>
          </a:prstGeom>
          <a:noFill/>
          <a:scene3d>
            <a:camera prst="orthographicFront">
              <a:rot lat="1964801" lon="18590544" rev="21478885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strip</a:t>
            </a:r>
          </a:p>
          <a:p>
            <a:r>
              <a:rPr lang="en-US" altLang="ja-JP" sz="2400" dirty="0" smtClean="0">
                <a:solidFill>
                  <a:schemeClr val="bg1"/>
                </a:solidFill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17836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904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Experimental sequence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7381" y="6418647"/>
            <a:ext cx="2133600" cy="365125"/>
          </a:xfrm>
        </p:spPr>
        <p:txBody>
          <a:bodyPr/>
          <a:lstStyle/>
          <a:p>
            <a:fld id="{5F79012C-5A70-044D-BC82-EA403CE0E215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50363" y="1614805"/>
            <a:ext cx="1721942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>
            <a:off x="1960094" y="1111200"/>
            <a:ext cx="134336" cy="515816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094430" y="1627016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2326467" y="1111200"/>
            <a:ext cx="146548" cy="515817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460803" y="1614805"/>
            <a:ext cx="4888435" cy="1221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>
            <a:off x="7215066" y="1517117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曲線コネクタ 16"/>
          <p:cNvCxnSpPr/>
          <p:nvPr/>
        </p:nvCxnSpPr>
        <p:spPr>
          <a:xfrm>
            <a:off x="7318872" y="1492695"/>
            <a:ext cx="305309" cy="280853"/>
          </a:xfrm>
          <a:prstGeom prst="curvedConnector3">
            <a:avLst/>
          </a:prstGeom>
          <a:ln w="19050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484657" y="1614805"/>
            <a:ext cx="398435" cy="246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7883091" y="1111200"/>
            <a:ext cx="134337" cy="51828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8005217" y="1629482"/>
            <a:ext cx="244246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8237254" y="1111200"/>
            <a:ext cx="134336" cy="518283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8371590" y="1629482"/>
            <a:ext cx="464057" cy="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1960094" y="1017569"/>
            <a:ext cx="60207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541913" y="673889"/>
            <a:ext cx="140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40ms (25 Hz)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280887" y="2956186"/>
            <a:ext cx="1721942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2015034" y="2443325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3199640" y="2956186"/>
            <a:ext cx="4149598" cy="12216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132297" y="2635698"/>
            <a:ext cx="63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~1μs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2449138" y="1913369"/>
            <a:ext cx="393675" cy="504086"/>
          </a:xfrm>
          <a:prstGeom prst="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00"/>
              </a:solidFill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280889" y="3884222"/>
            <a:ext cx="2442475" cy="12215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フリーフォーム 36"/>
          <p:cNvSpPr/>
          <p:nvPr/>
        </p:nvSpPr>
        <p:spPr>
          <a:xfrm>
            <a:off x="2723365" y="3371361"/>
            <a:ext cx="73974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2797339" y="3884223"/>
            <a:ext cx="4551899" cy="12216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80889" y="4653515"/>
            <a:ext cx="7037983" cy="18641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280889" y="5973873"/>
            <a:ext cx="4844073" cy="18641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5124962" y="5184872"/>
            <a:ext cx="0" cy="786535"/>
          </a:xfrm>
          <a:prstGeom prst="line">
            <a:avLst/>
          </a:pr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6948829" y="5973873"/>
            <a:ext cx="370043" cy="388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フリーフォーム 70"/>
          <p:cNvSpPr/>
          <p:nvPr/>
        </p:nvSpPr>
        <p:spPr>
          <a:xfrm>
            <a:off x="5124962" y="5145598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4494143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V="1">
            <a:off x="4431275" y="4174842"/>
            <a:ext cx="0" cy="47867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flipV="1">
            <a:off x="4368406" y="4579394"/>
            <a:ext cx="0" cy="74123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曲線コネクタ 91"/>
          <p:cNvCxnSpPr/>
          <p:nvPr/>
        </p:nvCxnSpPr>
        <p:spPr>
          <a:xfrm>
            <a:off x="7202855" y="2856032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曲線コネクタ 92"/>
          <p:cNvCxnSpPr/>
          <p:nvPr/>
        </p:nvCxnSpPr>
        <p:spPr>
          <a:xfrm>
            <a:off x="7306661" y="2831610"/>
            <a:ext cx="305309" cy="280853"/>
          </a:xfrm>
          <a:prstGeom prst="curvedConnector3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/>
        </p:nvCxnSpPr>
        <p:spPr>
          <a:xfrm>
            <a:off x="7472446" y="2953720"/>
            <a:ext cx="410646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曲線コネクタ 94"/>
          <p:cNvCxnSpPr/>
          <p:nvPr/>
        </p:nvCxnSpPr>
        <p:spPr>
          <a:xfrm>
            <a:off x="7202855" y="3784068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曲線コネクタ 95"/>
          <p:cNvCxnSpPr/>
          <p:nvPr/>
        </p:nvCxnSpPr>
        <p:spPr>
          <a:xfrm>
            <a:off x="7306661" y="3759646"/>
            <a:ext cx="305309" cy="280853"/>
          </a:xfrm>
          <a:prstGeom prst="curvedConnector3">
            <a:avLst/>
          </a:prstGeom>
          <a:ln w="1905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>
            <a:off x="7472446" y="3881756"/>
            <a:ext cx="1363201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曲線コネクタ 97"/>
          <p:cNvCxnSpPr/>
          <p:nvPr/>
        </p:nvCxnSpPr>
        <p:spPr>
          <a:xfrm>
            <a:off x="7155372" y="4565936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曲線コネクタ 98"/>
          <p:cNvCxnSpPr/>
          <p:nvPr/>
        </p:nvCxnSpPr>
        <p:spPr>
          <a:xfrm>
            <a:off x="7259178" y="4541514"/>
            <a:ext cx="305309" cy="280853"/>
          </a:xfrm>
          <a:prstGeom prst="curvedConnector3">
            <a:avLst/>
          </a:prstGeom>
          <a:ln w="1905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 flipV="1">
            <a:off x="7424963" y="4653515"/>
            <a:ext cx="1410684" cy="10109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曲線コネクタ 100"/>
          <p:cNvCxnSpPr/>
          <p:nvPr/>
        </p:nvCxnSpPr>
        <p:spPr>
          <a:xfrm>
            <a:off x="7160439" y="5873719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曲線コネクタ 101"/>
          <p:cNvCxnSpPr/>
          <p:nvPr/>
        </p:nvCxnSpPr>
        <p:spPr>
          <a:xfrm>
            <a:off x="7264245" y="5849297"/>
            <a:ext cx="305309" cy="280853"/>
          </a:xfrm>
          <a:prstGeom prst="curvedConnector3">
            <a:avLst/>
          </a:prstGeom>
          <a:ln w="1905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>
            <a:off x="7430030" y="5971407"/>
            <a:ext cx="1405617" cy="21107"/>
          </a:xfrm>
          <a:prstGeom prst="line">
            <a:avLst/>
          </a:pr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フリーフォーム 108"/>
          <p:cNvSpPr/>
          <p:nvPr/>
        </p:nvSpPr>
        <p:spPr>
          <a:xfrm>
            <a:off x="7858333" y="2431114"/>
            <a:ext cx="1184606" cy="525072"/>
          </a:xfrm>
          <a:custGeom>
            <a:avLst/>
            <a:gdLst>
              <a:gd name="connsiteX0" fmla="*/ 0 w 341945"/>
              <a:gd name="connsiteY0" fmla="*/ 842566 h 854777"/>
              <a:gd name="connsiteX1" fmla="*/ 183185 w 341945"/>
              <a:gd name="connsiteY1" fmla="*/ 7 h 854777"/>
              <a:gd name="connsiteX2" fmla="*/ 341945 w 341945"/>
              <a:gd name="connsiteY2" fmla="*/ 854777 h 85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945" h="854777">
                <a:moveTo>
                  <a:pt x="0" y="842566"/>
                </a:moveTo>
                <a:cubicBezTo>
                  <a:pt x="63097" y="420269"/>
                  <a:pt x="126194" y="-2028"/>
                  <a:pt x="183185" y="7"/>
                </a:cubicBezTo>
                <a:cubicBezTo>
                  <a:pt x="240176" y="2042"/>
                  <a:pt x="341945" y="854777"/>
                  <a:pt x="341945" y="854777"/>
                </a:cubicBez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0" name="直線矢印コネクタ 109"/>
          <p:cNvCxnSpPr/>
          <p:nvPr/>
        </p:nvCxnSpPr>
        <p:spPr>
          <a:xfrm>
            <a:off x="1977315" y="2718169"/>
            <a:ext cx="672384" cy="0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フリーフォーム 117"/>
          <p:cNvSpPr/>
          <p:nvPr/>
        </p:nvSpPr>
        <p:spPr>
          <a:xfrm>
            <a:off x="5728847" y="5409539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/>
          <p:cNvSpPr/>
          <p:nvPr/>
        </p:nvSpPr>
        <p:spPr>
          <a:xfrm>
            <a:off x="6332732" y="5674920"/>
            <a:ext cx="616097" cy="317594"/>
          </a:xfrm>
          <a:custGeom>
            <a:avLst/>
            <a:gdLst>
              <a:gd name="connsiteX0" fmla="*/ 0 w 1282486"/>
              <a:gd name="connsiteY0" fmla="*/ 0 h 754490"/>
              <a:gd name="connsiteX1" fmla="*/ 163454 w 1282486"/>
              <a:gd name="connsiteY1" fmla="*/ 339521 h 754490"/>
              <a:gd name="connsiteX2" fmla="*/ 339482 w 1282486"/>
              <a:gd name="connsiteY2" fmla="*/ 88024 h 754490"/>
              <a:gd name="connsiteX3" fmla="*/ 528083 w 1282486"/>
              <a:gd name="connsiteY3" fmla="*/ 502993 h 754490"/>
              <a:gd name="connsiteX4" fmla="*/ 754404 w 1282486"/>
              <a:gd name="connsiteY4" fmla="*/ 276646 h 754490"/>
              <a:gd name="connsiteX5" fmla="*/ 905285 w 1282486"/>
              <a:gd name="connsiteY5" fmla="*/ 666466 h 754490"/>
              <a:gd name="connsiteX6" fmla="*/ 1106459 w 1282486"/>
              <a:gd name="connsiteY6" fmla="*/ 452694 h 754490"/>
              <a:gd name="connsiteX7" fmla="*/ 1282486 w 1282486"/>
              <a:gd name="connsiteY7" fmla="*/ 754490 h 75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2486" h="754490">
                <a:moveTo>
                  <a:pt x="0" y="0"/>
                </a:moveTo>
                <a:cubicBezTo>
                  <a:pt x="53437" y="162425"/>
                  <a:pt x="106874" y="324850"/>
                  <a:pt x="163454" y="339521"/>
                </a:cubicBezTo>
                <a:cubicBezTo>
                  <a:pt x="220034" y="354192"/>
                  <a:pt x="278711" y="60779"/>
                  <a:pt x="339482" y="88024"/>
                </a:cubicBezTo>
                <a:cubicBezTo>
                  <a:pt x="400254" y="115269"/>
                  <a:pt x="458929" y="471556"/>
                  <a:pt x="528083" y="502993"/>
                </a:cubicBezTo>
                <a:cubicBezTo>
                  <a:pt x="597237" y="534430"/>
                  <a:pt x="691537" y="249401"/>
                  <a:pt x="754404" y="276646"/>
                </a:cubicBezTo>
                <a:cubicBezTo>
                  <a:pt x="817271" y="303891"/>
                  <a:pt x="846609" y="637125"/>
                  <a:pt x="905285" y="666466"/>
                </a:cubicBezTo>
                <a:cubicBezTo>
                  <a:pt x="963961" y="695807"/>
                  <a:pt x="1043592" y="438023"/>
                  <a:pt x="1106459" y="452694"/>
                </a:cubicBezTo>
                <a:cubicBezTo>
                  <a:pt x="1169326" y="467365"/>
                  <a:pt x="1282486" y="754490"/>
                  <a:pt x="1282486" y="754490"/>
                </a:cubicBezTo>
              </a:path>
            </a:pathLst>
          </a:custGeom>
          <a:ln w="28575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1" name="直線矢印コネクタ 120"/>
          <p:cNvCxnSpPr/>
          <p:nvPr/>
        </p:nvCxnSpPr>
        <p:spPr>
          <a:xfrm flipV="1">
            <a:off x="5124962" y="5029341"/>
            <a:ext cx="1823867" cy="8615"/>
          </a:xfrm>
          <a:prstGeom prst="straightConnector1">
            <a:avLst/>
          </a:prstGeom>
          <a:ln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テキスト ボックス 122"/>
          <p:cNvSpPr txBox="1"/>
          <p:nvPr/>
        </p:nvSpPr>
        <p:spPr>
          <a:xfrm>
            <a:off x="5691758" y="4684431"/>
            <a:ext cx="68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660066"/>
                </a:solidFill>
              </a:rPr>
              <a:t>40 </a:t>
            </a:r>
            <a:r>
              <a:rPr kumimoji="1" lang="en-US" altLang="ja-JP" dirty="0" err="1" smtClean="0">
                <a:solidFill>
                  <a:srgbClr val="660066"/>
                </a:solidFill>
              </a:rPr>
              <a:t>μs</a:t>
            </a:r>
            <a:endParaRPr kumimoji="1" lang="ja-JP" altLang="en-US" dirty="0">
              <a:solidFill>
                <a:srgbClr val="660066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250363" y="981777"/>
            <a:ext cx="1316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</a:t>
            </a:r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</a:t>
            </a:r>
          </a:p>
          <a:p>
            <a:r>
              <a:rPr kumimoji="1" lang="en-US" altLang="ja-JP" dirty="0" smtClean="0"/>
              <a:t>(28 MeV/c)</a:t>
            </a:r>
            <a:endParaRPr kumimoji="1" lang="ja-JP" altLang="en-US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274018" y="2325032"/>
            <a:ext cx="109199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Thermal</a:t>
            </a:r>
          </a:p>
          <a:p>
            <a:r>
              <a:rPr lang="en-US" altLang="ja-JP" dirty="0" err="1" smtClean="0">
                <a:solidFill>
                  <a:srgbClr val="FF6600"/>
                </a:solidFill>
              </a:rPr>
              <a:t>muonium</a:t>
            </a:r>
            <a:endParaRPr lang="en-US" altLang="ja-JP" dirty="0" smtClean="0">
              <a:solidFill>
                <a:srgbClr val="FF6600"/>
              </a:solidFill>
            </a:endParaRPr>
          </a:p>
          <a:p>
            <a:r>
              <a:rPr kumimoji="1" lang="en-US" altLang="ja-JP" dirty="0" smtClean="0">
                <a:solidFill>
                  <a:srgbClr val="FF6600"/>
                </a:solidFill>
              </a:rPr>
              <a:t>(3keV/c)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256107" y="3537574"/>
            <a:ext cx="205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Ultra-slow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muon</a:t>
            </a:r>
            <a:r>
              <a:rPr kumimoji="1" lang="en-US" altLang="ja-JP" dirty="0" smtClean="0">
                <a:solidFill>
                  <a:srgbClr val="008000"/>
                </a:solidFill>
              </a:rPr>
              <a:t> </a:t>
            </a:r>
          </a:p>
          <a:p>
            <a:r>
              <a:rPr kumimoji="1" lang="en-US" altLang="ja-JP" dirty="0" smtClean="0">
                <a:solidFill>
                  <a:srgbClr val="008000"/>
                </a:solidFill>
              </a:rPr>
              <a:t>(3keV/c)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28" name="テキスト ボックス 127"/>
          <p:cNvSpPr txBox="1"/>
          <p:nvPr/>
        </p:nvSpPr>
        <p:spPr>
          <a:xfrm>
            <a:off x="274018" y="4320816"/>
            <a:ext cx="2368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Acceleration + injection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(300 MeV/c)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274018" y="5640797"/>
            <a:ext cx="225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660066"/>
                </a:solidFill>
              </a:rPr>
              <a:t>Storage and detection</a:t>
            </a:r>
          </a:p>
          <a:p>
            <a:r>
              <a:rPr lang="en-US" altLang="ja-JP" dirty="0" smtClean="0">
                <a:solidFill>
                  <a:srgbClr val="660066"/>
                </a:solidFill>
              </a:rPr>
              <a:t>(300 MeV/c)</a:t>
            </a:r>
            <a:endParaRPr kumimoji="1" lang="ja-JP" altLang="en-US" dirty="0">
              <a:solidFill>
                <a:srgbClr val="660066"/>
              </a:solidFill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2865209" y="331529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~1ns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31" name="直線矢印コネクタ 130"/>
          <p:cNvCxnSpPr/>
          <p:nvPr/>
        </p:nvCxnSpPr>
        <p:spPr>
          <a:xfrm>
            <a:off x="2460803" y="3684630"/>
            <a:ext cx="26256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/>
          <p:nvPr/>
        </p:nvCxnSpPr>
        <p:spPr>
          <a:xfrm flipH="1">
            <a:off x="2806611" y="3684630"/>
            <a:ext cx="280881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4568373" y="404049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~3ns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>
            <a:off x="4162707" y="4419284"/>
            <a:ext cx="26256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 flipH="1">
            <a:off x="4498548" y="4419284"/>
            <a:ext cx="280881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2960053" y="1700980"/>
            <a:ext cx="160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laser ionization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41" name="テキスト ボックス 140"/>
          <p:cNvSpPr txBox="1"/>
          <p:nvPr/>
        </p:nvSpPr>
        <p:spPr>
          <a:xfrm>
            <a:off x="5231945" y="5702779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660066"/>
                </a:solidFill>
              </a:rPr>
              <a:t>μ</a:t>
            </a:r>
            <a:r>
              <a:rPr lang="en-US" altLang="ja-JP" sz="2400" baseline="30000" dirty="0" smtClean="0">
                <a:solidFill>
                  <a:srgbClr val="660066"/>
                </a:solidFill>
              </a:rPr>
              <a:t>+</a:t>
            </a:r>
            <a:r>
              <a:rPr lang="en-US" altLang="ja-JP" sz="2400" dirty="0" smtClean="0">
                <a:solidFill>
                  <a:srgbClr val="660066"/>
                </a:solidFill>
                <a:sym typeface="Wingdings"/>
              </a:rPr>
              <a:t></a:t>
            </a:r>
            <a:r>
              <a:rPr kumimoji="1" lang="en-US" altLang="ja-JP" sz="2400" dirty="0" smtClean="0">
                <a:solidFill>
                  <a:srgbClr val="660066"/>
                </a:solidFill>
              </a:rPr>
              <a:t>e</a:t>
            </a:r>
            <a:r>
              <a:rPr kumimoji="1" lang="en-US" altLang="ja-JP" sz="2400" baseline="30000" dirty="0" smtClean="0">
                <a:solidFill>
                  <a:srgbClr val="660066"/>
                </a:solidFill>
              </a:rPr>
              <a:t>+</a:t>
            </a:r>
            <a:endParaRPr kumimoji="1" lang="ja-JP" altLang="en-US" sz="2400" baseline="30000" dirty="0">
              <a:solidFill>
                <a:srgbClr val="660066"/>
              </a:solidFill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3857253" y="3942811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μ</a:t>
            </a:r>
            <a:r>
              <a:rPr kumimoji="1" lang="en-US" altLang="ja-JP" sz="2400" baseline="30000" dirty="0" smtClean="0">
                <a:solidFill>
                  <a:srgbClr val="0000FF"/>
                </a:solidFill>
              </a:rPr>
              <a:t>+</a:t>
            </a:r>
            <a:endParaRPr kumimoji="1" lang="ja-JP" alt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2326467" y="3147756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</a:rPr>
              <a:t>μ</a:t>
            </a:r>
            <a:r>
              <a:rPr kumimoji="1" lang="en-US" altLang="ja-JP" sz="2400" baseline="30000" dirty="0" smtClean="0">
                <a:solidFill>
                  <a:srgbClr val="008000"/>
                </a:solidFill>
              </a:rPr>
              <a:t>+</a:t>
            </a:r>
            <a:endParaRPr kumimoji="1" lang="ja-JP" altLang="en-US" sz="2400" baseline="30000" dirty="0">
              <a:solidFill>
                <a:srgbClr val="008000"/>
              </a:solidFill>
            </a:endParaRP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1839626" y="2100154"/>
            <a:ext cx="609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6600"/>
                </a:solidFill>
              </a:rPr>
              <a:t>Mu</a:t>
            </a:r>
            <a:endParaRPr kumimoji="1" lang="ja-JP" altLang="en-US" sz="2400" baseline="30000" dirty="0">
              <a:solidFill>
                <a:srgbClr val="FF6600"/>
              </a:solidFill>
            </a:endParaRPr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1521241" y="880367"/>
            <a:ext cx="45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μ</a:t>
            </a:r>
            <a:r>
              <a:rPr kumimoji="1" lang="en-US" altLang="ja-JP" sz="2400" baseline="30000" dirty="0" smtClean="0"/>
              <a:t>+</a:t>
            </a:r>
            <a:endParaRPr kumimoji="1" lang="ja-JP" altLang="en-US" sz="2400" baseline="30000" dirty="0"/>
          </a:p>
        </p:txBody>
      </p:sp>
      <p:sp>
        <p:nvSpPr>
          <p:cNvPr id="146" name="正方形/長方形 145"/>
          <p:cNvSpPr/>
          <p:nvPr/>
        </p:nvSpPr>
        <p:spPr>
          <a:xfrm>
            <a:off x="8475374" y="1342032"/>
            <a:ext cx="668641" cy="5076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"/>
            <a:ext cx="8686800" cy="828261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Expected time spectrum </a:t>
            </a:r>
            <a:r>
              <a:rPr lang="en-US" altLang="ja-JP" sz="3200" dirty="0" smtClean="0"/>
              <a:t>of e</a:t>
            </a:r>
            <a:r>
              <a:rPr lang="en-US" altLang="ja-JP" sz="3200" baseline="30000" dirty="0" smtClean="0"/>
              <a:t>+</a:t>
            </a:r>
            <a:r>
              <a:rPr lang="en-US" altLang="ja-JP" sz="3200" dirty="0" smtClean="0"/>
              <a:t> in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>
                <a:sym typeface="Wingdings" pitchFamily="2" charset="2"/>
              </a:rPr>
              <a:t></a:t>
            </a:r>
            <a:r>
              <a:rPr lang="en-US" altLang="ja-JP" sz="3200" dirty="0" err="1"/>
              <a:t>e</a:t>
            </a:r>
            <a:r>
              <a:rPr lang="en-US" altLang="ja-JP" sz="3200" baseline="30000" dirty="0" err="1"/>
              <a:t>+</a:t>
            </a:r>
            <a:r>
              <a:rPr lang="en-US" altLang="ja-JP" sz="3200" dirty="0" err="1">
                <a:latin typeface="Symbol" pitchFamily="18" charset="2"/>
              </a:rPr>
              <a:t>nn</a:t>
            </a:r>
            <a:r>
              <a:rPr lang="en-US" altLang="ja-JP" sz="3200" dirty="0"/>
              <a:t> decay </a:t>
            </a:r>
            <a:endParaRPr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109704" y="2936092"/>
            <a:ext cx="4510196" cy="31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7524916" y="328534"/>
            <a:ext cx="17342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3316749" y="4257566"/>
            <a:ext cx="346841" cy="47296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89935" y="3797236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sz="2400" b="1" dirty="0">
                <a:solidFill>
                  <a:srgbClr val="3366FF"/>
                </a:solidFill>
                <a:latin typeface="Symbol" pitchFamily="18" charset="2"/>
                <a:ea typeface="ＭＳ Ｐゴシック"/>
              </a:rPr>
              <a:t>w</a:t>
            </a:r>
            <a:endParaRPr lang="ja-JP" altLang="en-US" sz="2400" b="1" baseline="-25000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2010711" y="835962"/>
          <a:ext cx="4707095" cy="130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数式" r:id="rId4" imgW="1562100" imgH="431800" progId="Equation.3">
                  <p:embed/>
                </p:oleObj>
              </mc:Choice>
              <mc:Fallback>
                <p:oleObj name="数式" r:id="rId4" imgW="1562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711" y="835962"/>
                        <a:ext cx="4707095" cy="1301809"/>
                      </a:xfrm>
                      <a:prstGeom prst="rect">
                        <a:avLst/>
                      </a:prstGeom>
                      <a:solidFill>
                        <a:srgbClr val="FFFFFF">
                          <a:alpha val="79000"/>
                        </a:srgb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8478" y="5863888"/>
            <a:ext cx="3823863" cy="343620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16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 decay time (sec)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8996" y="2750321"/>
            <a:ext cx="2862960" cy="369296"/>
          </a:xfrm>
          <a:prstGeom prst="rect">
            <a:avLst/>
          </a:prstGeom>
          <a:solidFill>
            <a:srgbClr val="FFFFFF"/>
          </a:solidFill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p&gt;200 MeV/c          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14" name="図形グループ 10"/>
          <p:cNvGrpSpPr>
            <a:grpSpLocks/>
          </p:cNvGrpSpPr>
          <p:nvPr/>
        </p:nvGrpSpPr>
        <p:grpSpPr bwMode="auto">
          <a:xfrm>
            <a:off x="4468976" y="2936092"/>
            <a:ext cx="4675024" cy="3075847"/>
            <a:chOff x="0" y="3694113"/>
            <a:chExt cx="4559300" cy="3163887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latin typeface="Calibri"/>
                  <a:ea typeface="ＭＳ Ｐゴシック"/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6838269" y="5800253"/>
            <a:ext cx="181979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16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 decay time (sec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3380261" y="4170702"/>
            <a:ext cx="2506302" cy="338518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Up-down 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asymmetry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733297" y="3834562"/>
            <a:ext cx="186231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number of 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8777056" y="4172049"/>
            <a:ext cx="0" cy="56664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 rot="16200000">
            <a:off x="8436769" y="4171064"/>
            <a:ext cx="1090176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∝</a:t>
            </a:r>
            <a:r>
              <a:rPr lang="en-US" altLang="ja-JP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EDM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874527" y="1877886"/>
            <a:ext cx="1277814" cy="1185378"/>
          </a:xfrm>
          <a:prstGeom prst="straightConnector1">
            <a:avLst/>
          </a:prstGeom>
          <a:ln w="76200" cmpd="sng">
            <a:solidFill>
              <a:srgbClr val="3366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5918638" y="1877886"/>
            <a:ext cx="919631" cy="120892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5455360" y="4004667"/>
            <a:ext cx="346841" cy="0"/>
          </a:xfrm>
          <a:prstGeom prst="straightConnector1">
            <a:avLst/>
          </a:prstGeom>
          <a:ln w="19050">
            <a:solidFill>
              <a:srgbClr val="3366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テキスト ボックス 8196"/>
          <p:cNvSpPr txBox="1"/>
          <p:nvPr/>
        </p:nvSpPr>
        <p:spPr>
          <a:xfrm>
            <a:off x="5455360" y="3599060"/>
            <a:ext cx="35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3366FF"/>
                </a:solidFill>
                <a:latin typeface="Calibri"/>
                <a:ea typeface="ＭＳ Ｐゴシック"/>
              </a:rPr>
              <a:t>ω</a:t>
            </a:r>
            <a:endParaRPr lang="ja-JP" altLang="en-US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515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84461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latin typeface="ヒラギノ角ゴ Pro W3"/>
                <a:ea typeface="ヒラギノ角ゴ Pro W3"/>
                <a:cs typeface="ヒラギノ角ゴ Pro W3"/>
              </a:rPr>
              <a:t>TDR</a:t>
            </a:r>
            <a:endParaRPr lang="ja-JP" altLang="en-US" sz="40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672368" y="2275575"/>
            <a:ext cx="5471632" cy="299036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TDR describes a technical design to achieve measurement of muon g-2 and EDM </a:t>
            </a:r>
            <a:r>
              <a:rPr lang="en-US" altLang="ja-JP" sz="2400" dirty="0">
                <a:solidFill>
                  <a:srgbClr val="FF0000"/>
                </a:solidFill>
              </a:rPr>
              <a:t>beyond BNL E821 precision</a:t>
            </a:r>
            <a:r>
              <a:rPr lang="en-US" altLang="ja-JP" sz="2400" dirty="0"/>
              <a:t>.</a:t>
            </a:r>
          </a:p>
          <a:p>
            <a:pPr marL="457154" lvl="1" indent="0"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BNL E821</a:t>
            </a:r>
            <a:r>
              <a:rPr lang="ja-JP" altLang="en-US" sz="2000" dirty="0"/>
              <a:t>　　　　　</a:t>
            </a:r>
            <a:r>
              <a:rPr lang="en-US" altLang="ja-JP" sz="2000" dirty="0">
                <a:solidFill>
                  <a:srgbClr val="0000FF"/>
                </a:solidFill>
              </a:rPr>
              <a:t>J-PARC E34</a:t>
            </a:r>
          </a:p>
          <a:p>
            <a:pPr marL="457154" lvl="1" indent="0">
              <a:buNone/>
            </a:pPr>
            <a:r>
              <a:rPr lang="en-US" altLang="ja-JP" sz="2000" dirty="0"/>
              <a:t>g-2:    0.46 ppm          </a:t>
            </a:r>
            <a:r>
              <a:rPr lang="en-US" altLang="ja-JP" sz="2000" dirty="0">
                <a:sym typeface="Wingdings"/>
              </a:rPr>
              <a:t>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0.37 ppm (0.1ppm)</a:t>
            </a:r>
          </a:p>
          <a:p>
            <a:pPr marL="457154" lvl="1" indent="0">
              <a:buNone/>
            </a:pPr>
            <a:r>
              <a:rPr lang="en-US" altLang="ja-JP" sz="2000" dirty="0">
                <a:sym typeface="Wingdings"/>
              </a:rPr>
              <a:t>EDM: 0.9 x 10</a:t>
            </a:r>
            <a:r>
              <a:rPr lang="en-US" altLang="ja-JP" sz="2000" baseline="30000" dirty="0">
                <a:sym typeface="Wingdings"/>
              </a:rPr>
              <a:t>-19</a:t>
            </a:r>
            <a:r>
              <a:rPr lang="en-US" altLang="ja-JP" sz="2000" dirty="0">
                <a:sym typeface="Wingdings"/>
              </a:rPr>
              <a:t> </a:t>
            </a:r>
            <a:r>
              <a:rPr lang="en-US" altLang="ja-JP" sz="2000" dirty="0" err="1">
                <a:sym typeface="Wingdings"/>
              </a:rPr>
              <a:t>ecm</a:t>
            </a:r>
            <a:r>
              <a:rPr lang="en-US" altLang="ja-JP" sz="2000" dirty="0">
                <a:sym typeface="Wingdings"/>
              </a:rPr>
              <a:t>  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1.3 x 10</a:t>
            </a:r>
            <a:r>
              <a:rPr lang="en-US" altLang="ja-JP" sz="2000" baseline="30000" dirty="0">
                <a:solidFill>
                  <a:srgbClr val="0000FF"/>
                </a:solidFill>
                <a:sym typeface="Wingdings"/>
              </a:rPr>
              <a:t>-21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000" dirty="0" err="1">
                <a:solidFill>
                  <a:srgbClr val="0000FF"/>
                </a:solidFill>
                <a:sym typeface="Wingdings"/>
              </a:rPr>
              <a:t>ecm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endParaRPr lang="en-US" altLang="ja-JP" sz="1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図 7" descr="MTDR（ドラッグされました）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8" y="1042676"/>
            <a:ext cx="3566780" cy="504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457201" y="6086481"/>
            <a:ext cx="2505932" cy="36932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prepared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by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144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authors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41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62927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TDR focused review (Nov 15-16,2016)</a:t>
            </a:r>
            <a:endParaRPr kumimoji="1" lang="ja-JP" altLang="en-US" dirty="0"/>
          </a:p>
        </p:txBody>
      </p:sp>
      <p:pic>
        <p:nvPicPr>
          <p:cNvPr id="9" name="コンテンツ プレースホルダー 8" descr="161116_8028 -01_yokonaga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9" b="-23"/>
          <a:stretch/>
        </p:blipFill>
        <p:spPr>
          <a:xfrm>
            <a:off x="648318" y="3073824"/>
            <a:ext cx="8088539" cy="3647651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10" name="図 9" descr="g-2_Committee_v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85" b="43608"/>
          <a:stretch/>
        </p:blipFill>
        <p:spPr>
          <a:xfrm>
            <a:off x="385499" y="675073"/>
            <a:ext cx="8351358" cy="249788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0" y="4426630"/>
            <a:ext cx="132500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Gerry</a:t>
            </a:r>
            <a:r>
              <a:rPr lang="en-US" altLang="ja-JP" sz="1200" dirty="0" smtClean="0"/>
              <a:t> </a:t>
            </a:r>
            <a:r>
              <a:rPr lang="en-US" altLang="ja-JP" sz="1200" dirty="0" err="1" smtClean="0"/>
              <a:t>Bunce</a:t>
            </a:r>
            <a:r>
              <a:rPr lang="en-US" altLang="ja-JP" sz="1200" dirty="0" smtClean="0"/>
              <a:t> 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#</a:t>
            </a:r>
            <a:r>
              <a:rPr lang="en-US" altLang="ja-JP" sz="1200" dirty="0" smtClean="0"/>
              <a:t> 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(</a:t>
            </a:r>
            <a:r>
              <a:rPr lang="en-US" altLang="ja-JP" sz="1000" dirty="0" smtClean="0">
                <a:solidFill>
                  <a:srgbClr val="FF0000"/>
                </a:solidFill>
              </a:rPr>
              <a:t>p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rogram manager)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51283" y="2510009"/>
            <a:ext cx="1371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# BNL-E821</a:t>
            </a:r>
          </a:p>
          <a:p>
            <a:r>
              <a:rPr lang="en-US" altLang="ja-JP" b="1" dirty="0" smtClean="0">
                <a:solidFill>
                  <a:srgbClr val="0000FF"/>
                </a:solidFill>
              </a:rPr>
              <a:t>* FNAL-E989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82163" y="128019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37084" y="1290970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 </a:t>
            </a:r>
            <a:r>
              <a:rPr kumimoji="1" lang="en-US" altLang="ja-JP" sz="800" b="1" dirty="0" smtClean="0">
                <a:solidFill>
                  <a:srgbClr val="0000FF"/>
                </a:solidFill>
              </a:rPr>
              <a:t>(co-spokesperson)</a:t>
            </a:r>
            <a:endParaRPr kumimoji="1" lang="ja-JP" altLang="en-US" sz="1050" b="1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37084" y="144485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37084" y="157932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*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37084" y="173321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#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8" y="3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 err="1"/>
              <a:t>muon</a:t>
            </a:r>
            <a:r>
              <a:rPr lang="en-US" altLang="ja-JP" sz="4000" dirty="0"/>
              <a:t> g-</a:t>
            </a:r>
            <a:r>
              <a:rPr lang="en-US" altLang="ja-JP" sz="4000" dirty="0" smtClean="0"/>
              <a:t>2 and EDM </a:t>
            </a:r>
            <a:r>
              <a:rPr lang="en-US" altLang="ja-JP" sz="4000" dirty="0"/>
              <a:t>measurements</a:t>
            </a:r>
            <a:endParaRPr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1160" y="6363971"/>
            <a:ext cx="2133600" cy="365125"/>
          </a:xfrm>
        </p:spPr>
        <p:txBody>
          <a:bodyPr/>
          <a:lstStyle/>
          <a:p>
            <a:fld id="{2850734B-037B-40E1-BB01-0159C3D315B1}" type="slidenum">
              <a:rPr lang="ja-JP" altLang="en-US" smtClean="0">
                <a:solidFill>
                  <a:srgbClr val="073E87"/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 dirty="0">
              <a:solidFill>
                <a:srgbClr val="073E87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519696" y="2981867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96" y="2981867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587716" y="5062328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716" y="5062328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039" y="1039327"/>
            <a:ext cx="2057722" cy="221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72197" y="1628445"/>
            <a:ext cx="6425083" cy="64629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rgbClr val="0000FF"/>
            </a:solidFill>
          </a:ln>
        </p:spPr>
        <p:txBody>
          <a:bodyPr wrap="squar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In uniform magnetic field, </a:t>
            </a:r>
            <a:r>
              <a:rPr lang="en-US" altLang="ja-JP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 spin rotates ahead of momentum due to </a:t>
            </a:r>
            <a:r>
              <a:rPr lang="en-US" altLang="ja-JP" dirty="0">
                <a:solidFill>
                  <a:srgbClr val="FF0000"/>
                </a:solidFill>
                <a:latin typeface="Candara"/>
                <a:ea typeface="HGP明朝E"/>
              </a:rPr>
              <a:t>g-2 = 0</a:t>
            </a:r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/>
          </p:nvPr>
        </p:nvGraphicFramePr>
        <p:xfrm>
          <a:off x="401004" y="5008500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004" y="5008500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418950" y="4153500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34571" y="4132043"/>
            <a:ext cx="1839285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BNL E821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γ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=30 (P=3 </a:t>
            </a:r>
            <a:r>
              <a:rPr lang="en-US" altLang="ja-JP" b="1" i="1" dirty="0" err="1">
                <a:solidFill>
                  <a:srgbClr val="3366FF"/>
                </a:solidFill>
                <a:latin typeface="Candara"/>
                <a:ea typeface="HGP明朝E"/>
              </a:rPr>
              <a:t>GeV</a:t>
            </a:r>
            <a:r>
              <a:rPr lang="en-US" altLang="ja-JP" b="1" i="1" dirty="0">
                <a:solidFill>
                  <a:srgbClr val="3366FF"/>
                </a:solidFill>
                <a:latin typeface="Candara"/>
                <a:ea typeface="HGP明朝E"/>
              </a:rPr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322140" y="4151583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0" tIns="45702" rIns="91400" bIns="45702"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27790" y="4130130"/>
            <a:ext cx="1659248" cy="61551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Candara"/>
                <a:ea typeface="HGP明朝E"/>
              </a:rPr>
              <a:t>J-PARC approach</a:t>
            </a:r>
            <a:endParaRPr lang="ja-JP" altLang="en-US" sz="1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ctr"/>
            <a:r>
              <a:rPr lang="en-US" altLang="ja-JP" b="1" i="1" dirty="0">
                <a:solidFill>
                  <a:srgbClr val="FF0000"/>
                </a:solidFill>
                <a:latin typeface="Candara"/>
                <a:ea typeface="HGP明朝E"/>
              </a:rPr>
              <a:t> E = 0 at any </a:t>
            </a:r>
            <a:r>
              <a:rPr lang="en-US" altLang="en-US" b="1" i="1" dirty="0" err="1">
                <a:solidFill>
                  <a:srgbClr val="FF0000"/>
                </a:solidFill>
                <a:latin typeface="Candara"/>
              </a:rPr>
              <a:t>γ</a:t>
            </a:r>
            <a:endParaRPr lang="en-US" altLang="ja-JP" b="1" i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5755" y="5974899"/>
            <a:ext cx="3484928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andara"/>
                <a:ea typeface="HGP明朝E"/>
              </a:rPr>
              <a:t>J-PARC E34</a:t>
            </a:r>
            <a:endParaRPr lang="en-US" altLang="ja-JP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2587480" y="2039379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72197" y="2548453"/>
            <a:ext cx="384789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ndara"/>
                <a:ea typeface="HGP明朝E"/>
              </a:rPr>
              <a:t>general form of spin precession vector:</a:t>
            </a:r>
            <a:endParaRPr lang="ja-JP" altLang="en-US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7998" y="5957969"/>
            <a:ext cx="3236774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  <a:latin typeface="Candara"/>
                <a:ea typeface="HGP明朝E"/>
              </a:rPr>
              <a:t>FNAL E989</a:t>
            </a:r>
            <a:endParaRPr lang="ja-JP" altLang="en-US" sz="28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2038045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59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R</a:t>
            </a:r>
            <a:r>
              <a:rPr kumimoji="1" lang="en-US" altLang="ja-JP" b="1" dirty="0" smtClean="0"/>
              <a:t>ecommendations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4850" y="1161600"/>
            <a:ext cx="8726618" cy="560806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altLang="ja-JP" dirty="0"/>
              <a:t> </a:t>
            </a:r>
            <a:r>
              <a:rPr lang="en-US" altLang="ja-JP" b="1" dirty="0">
                <a:solidFill>
                  <a:srgbClr val="FF0000"/>
                </a:solidFill>
              </a:rPr>
              <a:t>Develop a “fast track” plan to achieve the Phase-1 result in a timely and cost-effective manner </a:t>
            </a:r>
            <a:r>
              <a:rPr lang="en-US" altLang="ja-JP" dirty="0"/>
              <a:t>to capitalize on possible windows of opportunity, while keeping open an upgrade plan to realize the Phase-2 experiment. This includes value engineering of all systems. </a:t>
            </a:r>
            <a:endParaRPr lang="en-US" altLang="ja-JP" dirty="0"/>
          </a:p>
          <a:p>
            <a:pPr marL="514350" indent="-514350">
              <a:buFont typeface="+mj-lt"/>
              <a:buAutoNum type="arabicParenR"/>
            </a:pPr>
            <a:endParaRPr lang="en-US" altLang="ja-JP" dirty="0" smtClean="0">
              <a:effectLst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altLang="ja-JP" dirty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This </a:t>
            </a:r>
            <a:r>
              <a:rPr lang="en-US" altLang="ja-JP" b="1" dirty="0">
                <a:solidFill>
                  <a:srgbClr val="FF0000"/>
                </a:solidFill>
              </a:rPr>
              <a:t>committee finds that Phase-1 of the E34 experiment is technically ready for Stage-2 approval. </a:t>
            </a:r>
            <a:r>
              <a:rPr lang="en-US" altLang="ja-JP" dirty="0"/>
              <a:t>This is subject to resolution of the remaining technical issues identified herein and optimization of cost and schedule in order to realize a timely result. </a:t>
            </a:r>
            <a:endParaRPr lang="en-US" altLang="ja-JP" dirty="0" smtClean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2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841"/>
            <a:ext cx="8229600" cy="869794"/>
          </a:xfrm>
        </p:spPr>
        <p:txBody>
          <a:bodyPr/>
          <a:lstStyle/>
          <a:p>
            <a:r>
              <a:rPr kumimoji="1" lang="en-US" altLang="ja-JP" b="1" dirty="0" smtClean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014" y="677914"/>
            <a:ext cx="8655269" cy="6085489"/>
          </a:xfrm>
        </p:spPr>
        <p:txBody>
          <a:bodyPr>
            <a:noAutofit/>
          </a:bodyPr>
          <a:lstStyle/>
          <a:p>
            <a:r>
              <a:rPr lang="en-US" altLang="ja-JP" b="1" dirty="0" smtClean="0">
                <a:solidFill>
                  <a:srgbClr val="0421FF"/>
                </a:solidFill>
              </a:rPr>
              <a:t>New g-2/EDM experiment at </a:t>
            </a:r>
            <a:r>
              <a:rPr lang="en-US" altLang="ja-JP" b="1" dirty="0" smtClean="0">
                <a:solidFill>
                  <a:srgbClr val="0421FF"/>
                </a:solidFill>
              </a:rPr>
              <a:t>J-PARC</a:t>
            </a:r>
          </a:p>
          <a:p>
            <a:pPr lvl="1"/>
            <a:r>
              <a:rPr lang="en-US" altLang="ja-JP" b="1" dirty="0" smtClean="0"/>
              <a:t>Ultra-cold muon beam</a:t>
            </a:r>
            <a:endParaRPr lang="en-US" altLang="ja-JP" b="1" dirty="0" smtClean="0"/>
          </a:p>
          <a:p>
            <a:pPr lvl="1"/>
            <a:r>
              <a:rPr lang="en-US" altLang="ja-JP" b="1" dirty="0" smtClean="0"/>
              <a:t>Compact storage ring</a:t>
            </a:r>
            <a:endParaRPr lang="en-US" altLang="ja-JP" b="1" dirty="0" smtClean="0"/>
          </a:p>
          <a:p>
            <a:pPr lvl="1"/>
            <a:endParaRPr lang="en-US" altLang="ja-JP" b="1" dirty="0" smtClean="0"/>
          </a:p>
          <a:p>
            <a:r>
              <a:rPr lang="en-US" altLang="ja-JP" b="1" dirty="0">
                <a:solidFill>
                  <a:srgbClr val="0421FF"/>
                </a:solidFill>
              </a:rPr>
              <a:t>R&amp;D phase is ending. </a:t>
            </a:r>
            <a:endParaRPr lang="en-US" altLang="ja-JP" b="1" dirty="0" smtClean="0">
              <a:solidFill>
                <a:srgbClr val="0421FF"/>
              </a:solidFill>
            </a:endParaRPr>
          </a:p>
          <a:p>
            <a:pPr lvl="1"/>
            <a:r>
              <a:rPr lang="en-US" altLang="ja-JP" b="1" dirty="0" smtClean="0"/>
              <a:t>The TDR was reviewed by the focused review committee in </a:t>
            </a:r>
            <a:r>
              <a:rPr lang="en-US" altLang="ja-JP" b="1" dirty="0" smtClean="0"/>
              <a:t>Nov, </a:t>
            </a:r>
            <a:r>
              <a:rPr lang="en-US" altLang="ja-JP" b="1" dirty="0" smtClean="0"/>
              <a:t>2016</a:t>
            </a:r>
            <a:r>
              <a:rPr lang="en-US" altLang="ja-JP" b="1" dirty="0" smtClean="0"/>
              <a:t>.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b="1" dirty="0" smtClean="0">
                <a:solidFill>
                  <a:srgbClr val="0421FF"/>
                </a:solidFill>
              </a:rPr>
              <a:t>Construction phase is starting.</a:t>
            </a:r>
          </a:p>
          <a:p>
            <a:pPr lvl="1"/>
            <a:r>
              <a:rPr lang="en-US" altLang="ja-JP" b="1" dirty="0" smtClean="0"/>
              <a:t>Surface muon beamline</a:t>
            </a:r>
            <a:r>
              <a:rPr kumimoji="1" lang="en-US" altLang="ja-JP" b="1" dirty="0" smtClean="0"/>
              <a:t> under construction.</a:t>
            </a:r>
          </a:p>
          <a:p>
            <a:pPr lvl="1"/>
            <a:r>
              <a:rPr kumimoji="1" lang="en-US" altLang="ja-JP" b="1" dirty="0" smtClean="0"/>
              <a:t>~3-3.5 years to start data taking when full funding is provided.</a:t>
            </a:r>
          </a:p>
        </p:txBody>
      </p:sp>
    </p:spTree>
    <p:extLst>
      <p:ext uri="{BB962C8B-B14F-4D97-AF65-F5344CB8AC3E}">
        <p14:creationId xmlns:p14="http://schemas.microsoft.com/office/powerpoint/2010/main" val="30365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938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Comparison of experiments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629380"/>
          <a:ext cx="8229600" cy="585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18502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BNL E821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J-PARC E34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momentum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3.09 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0.3 </a:t>
                      </a:r>
                      <a:r>
                        <a:rPr kumimoji="1" lang="en-US" altLang="ja-JP" dirty="0" err="1" smtClean="0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/c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storage ring radius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storage field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 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3.0 T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focusing field (n-index)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0.14 (electric)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1.5 E-4 (magnetic)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average</a:t>
                      </a:r>
                      <a:r>
                        <a:rPr kumimoji="1" lang="en-US" altLang="ja-JP" baseline="0" dirty="0" smtClean="0"/>
                        <a:t> field uniformity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1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&lt;&lt; 1ppm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(local</a:t>
                      </a:r>
                      <a:r>
                        <a:rPr kumimoji="1" lang="en-US" altLang="ja-JP" baseline="0" dirty="0" smtClean="0"/>
                        <a:t> uniformity)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50</a:t>
                      </a:r>
                      <a:r>
                        <a:rPr kumimoji="1" lang="en-US" altLang="ja-JP" baseline="0" dirty="0" smtClean="0"/>
                        <a:t>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≈1ppm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Injection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inflector + kick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spiral + kick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Injection efficiency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3-5%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spin reversal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--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pulse-to-pulse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positron measurement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calorimeters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tracking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positron acceptance*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65%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≈100%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muon</a:t>
                      </a:r>
                      <a:r>
                        <a:rPr kumimoji="1" lang="en-US" altLang="ja-JP" dirty="0" smtClean="0"/>
                        <a:t> polarization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≈</a:t>
                      </a:r>
                      <a:r>
                        <a:rPr kumimoji="1" lang="en-US" altLang="ja-JP" dirty="0" smtClean="0"/>
                        <a:t>100%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≈50%</a:t>
                      </a:r>
                      <a:endParaRPr kumimoji="1" lang="ja-JP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850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events to 0.46 ppm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 x 10</a:t>
                      </a:r>
                      <a:r>
                        <a:rPr kumimoji="1" lang="en-US" altLang="ja-JP" baseline="30000" dirty="0" smtClean="0"/>
                        <a:t>9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0000FF"/>
                          </a:solidFill>
                        </a:rPr>
                        <a:t>5 x 10</a:t>
                      </a:r>
                      <a:r>
                        <a:rPr kumimoji="1" lang="en-US" altLang="ja-JP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endParaRPr kumimoji="1" lang="ja-JP" altLang="en-US" baseline="30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32070" y="6472727"/>
            <a:ext cx="2581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* in the energy region of interest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96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3713"/>
          </a:xfrm>
        </p:spPr>
        <p:txBody>
          <a:bodyPr/>
          <a:lstStyle/>
          <a:p>
            <a:r>
              <a:rPr kumimoji="1" lang="en-US" altLang="ja-JP" dirty="0" smtClean="0"/>
              <a:t>Brief history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/>
          </p:nvPr>
        </p:nvGraphicFramePr>
        <p:xfrm>
          <a:off x="204206" y="1280265"/>
          <a:ext cx="8333864" cy="493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014"/>
                <a:gridCol w="6106850"/>
              </a:tblGrid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Date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Events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July, 2009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0000FF"/>
                          </a:solidFill>
                        </a:rPr>
                        <a:t>LOI</a:t>
                      </a:r>
                      <a:r>
                        <a:rPr kumimoji="1" lang="en-US" altLang="ja-JP" sz="2400" baseline="0" dirty="0" smtClean="0"/>
                        <a:t> </a:t>
                      </a:r>
                      <a:r>
                        <a:rPr kumimoji="1" lang="en-US" altLang="ja-JP" sz="2400" dirty="0" smtClean="0"/>
                        <a:t>submitted to PAC8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January, 2010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0000FF"/>
                          </a:solidFill>
                        </a:rPr>
                        <a:t>Proposal</a:t>
                      </a:r>
                      <a:r>
                        <a:rPr kumimoji="1" lang="en-US" altLang="ja-JP" sz="2400" dirty="0" smtClean="0"/>
                        <a:t> submitted to PAC9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January, 2012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0000FF"/>
                          </a:solidFill>
                        </a:rPr>
                        <a:t>CDR</a:t>
                      </a:r>
                      <a:r>
                        <a:rPr kumimoji="1" lang="en-US" altLang="ja-JP" sz="2400" dirty="0" smtClean="0"/>
                        <a:t> submitted</a:t>
                      </a:r>
                      <a:r>
                        <a:rPr kumimoji="1" lang="en-US" altLang="ja-JP" sz="2400" baseline="0" dirty="0" smtClean="0"/>
                        <a:t> to PAC13, Milestones defined.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July,</a:t>
                      </a:r>
                      <a:r>
                        <a:rPr kumimoji="1" lang="en-US" altLang="ja-JP" sz="2400" baseline="0" dirty="0" smtClean="0"/>
                        <a:t> 2012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Stage-1</a:t>
                      </a:r>
                      <a:r>
                        <a:rPr kumimoji="1" lang="en-US" altLang="ja-JP" sz="2400" baseline="0" dirty="0" smtClean="0"/>
                        <a:t> status recommended by PAC15</a:t>
                      </a:r>
                    </a:p>
                    <a:p>
                      <a:r>
                        <a:rPr kumimoji="1" lang="en-US" altLang="ja-JP" sz="2400" b="1" baseline="0" dirty="0" smtClean="0">
                          <a:solidFill>
                            <a:srgbClr val="FF0000"/>
                          </a:solidFill>
                        </a:rPr>
                        <a:t>Stage-1 status granted by the IPNS director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May, 2015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0000FF"/>
                          </a:solidFill>
                        </a:rPr>
                        <a:t>TDR</a:t>
                      </a:r>
                      <a:r>
                        <a:rPr kumimoji="1" lang="en-US" altLang="ja-JP" sz="2400" dirty="0" smtClean="0"/>
                        <a:t> submitted</a:t>
                      </a:r>
                      <a:r>
                        <a:rPr kumimoji="1" lang="en-US" altLang="ja-JP" sz="2400" baseline="0" dirty="0" smtClean="0"/>
                        <a:t> to PAC 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Oct, 2016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0000FF"/>
                          </a:solidFill>
                        </a:rPr>
                        <a:t>Revised TDR </a:t>
                      </a:r>
                      <a:r>
                        <a:rPr kumimoji="1" lang="en-US" altLang="ja-JP" sz="2400" dirty="0" smtClean="0"/>
                        <a:t>submitted to PAC and FRC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587081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chemeClr val="tx1"/>
                          </a:solidFill>
                        </a:rPr>
                        <a:t>Nov, 2016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Focused</a:t>
                      </a:r>
                      <a:r>
                        <a:rPr kumimoji="1" lang="en-US" altLang="ja-JP" sz="2400" b="1" baseline="0" dirty="0" smtClean="0">
                          <a:solidFill>
                            <a:srgbClr val="FF0000"/>
                          </a:solidFill>
                        </a:rPr>
                        <a:t> review on technical design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822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161128_8491_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7479"/>
          <a:stretch/>
        </p:blipFill>
        <p:spPr>
          <a:xfrm>
            <a:off x="0" y="181229"/>
            <a:ext cx="9144000" cy="6693425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101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g-2/EDM theory workshop at J-PARC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48734" y="5850237"/>
            <a:ext cx="5236370" cy="83099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</a:rPr>
              <a:t>54 participants from 12 </a:t>
            </a:r>
            <a:r>
              <a:rPr lang="en-US" altLang="ja-JP" sz="2400" dirty="0" smtClean="0">
                <a:solidFill>
                  <a:srgbClr val="FFFFFF"/>
                </a:solidFill>
              </a:rPr>
              <a:t>countries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</a:rPr>
              <a:t>http</a:t>
            </a:r>
            <a:r>
              <a:rPr lang="en-US" altLang="ja-JP" sz="2400" dirty="0">
                <a:solidFill>
                  <a:srgbClr val="FFFFFF"/>
                </a:solidFill>
              </a:rPr>
              <a:t>://g-2.kek.jp/meetings/g-2ws_2016</a:t>
            </a:r>
            <a:r>
              <a:rPr lang="en-US" altLang="ja-JP" sz="2400" dirty="0" smtClean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15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85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75259"/>
          </a:xfrm>
          <a:solidFill>
            <a:schemeClr val="tx1">
              <a:alpha val="18000"/>
            </a:schemeClr>
          </a:solidFill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Cross calibration of NMR probes at ANL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BBE57-A613-4510-8EFC-B2EAA2FD12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2017/6/26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2C67-B110-4572-B85F-0567732D616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6757" y="5803754"/>
            <a:ext cx="5925212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magnet is up and running at 1.45T.</a:t>
            </a:r>
          </a:p>
          <a:p>
            <a:r>
              <a:rPr lang="en-US" altLang="ja-JP" dirty="0" smtClean="0"/>
              <a:t>Absolute calibration probes was tested with the same B-field.</a:t>
            </a:r>
          </a:p>
          <a:p>
            <a:r>
              <a:rPr lang="en-US" altLang="ja-JP" dirty="0" smtClean="0"/>
              <a:t>Supported by the US-Japan corporative research program.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72097" y="2063916"/>
            <a:ext cx="149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Ken’ich</a:t>
            </a:r>
            <a:r>
              <a:rPr kumimoji="1" lang="en-US" altLang="ja-JP" dirty="0" smtClean="0"/>
              <a:t> Sasaki</a:t>
            </a:r>
          </a:p>
          <a:p>
            <a:r>
              <a:rPr lang="en-US" altLang="ja-JP" dirty="0" smtClean="0"/>
              <a:t>(KEK)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91608" y="1542325"/>
            <a:ext cx="1395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Peter Winter</a:t>
            </a:r>
          </a:p>
          <a:p>
            <a:r>
              <a:rPr lang="en-US" altLang="ja-JP" dirty="0" smtClean="0"/>
              <a:t>(ANL)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55270" y="2063916"/>
            <a:ext cx="2088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Koichiro</a:t>
            </a:r>
            <a:r>
              <a:rPr kumimoji="1" lang="en-US" altLang="ja-JP" dirty="0" smtClean="0"/>
              <a:t> Shimomura</a:t>
            </a:r>
          </a:p>
          <a:p>
            <a:r>
              <a:rPr lang="en-US" altLang="ja-JP" dirty="0" smtClean="0"/>
              <a:t>(KEK)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46029" y="6363928"/>
            <a:ext cx="178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Photo by T. </a:t>
            </a:r>
            <a:r>
              <a:rPr kumimoji="1" lang="en-US" altLang="ja-JP" dirty="0" err="1" smtClean="0"/>
              <a:t>Mibe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53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8225"/>
          <a:stretch/>
        </p:blipFill>
        <p:spPr>
          <a:xfrm>
            <a:off x="1160813" y="0"/>
            <a:ext cx="6664974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500" y="1"/>
            <a:ext cx="8229600" cy="878774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½ mechanical mockup of the muon storage vacuum chamber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9273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Mu Hyperfine Structure</a:t>
            </a:r>
            <a:endParaRPr lang="ja-JP" altLang="en-US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1844824"/>
            <a:ext cx="1814513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dirty="0">
                <a:solidFill>
                  <a:prstClr val="black"/>
                </a:solidFill>
              </a:rPr>
              <a:t>Zeeman Splitting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 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10322"/>
          <a:stretch>
            <a:fillRect/>
          </a:stretch>
        </p:blipFill>
        <p:spPr bwMode="auto">
          <a:xfrm>
            <a:off x="4286250" y="2620615"/>
            <a:ext cx="40671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4529138" y="5751513"/>
            <a:ext cx="1482522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prstClr val="black"/>
                </a:solidFill>
                <a:latin typeface="Symbol" pitchFamily="18" charset="2"/>
              </a:rPr>
              <a:t>12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+n</a:t>
            </a:r>
            <a:r>
              <a:rPr lang="en-US" altLang="ja-JP" baseline="-25000" dirty="0" smtClean="0">
                <a:solidFill>
                  <a:prstClr val="black"/>
                </a:solidFill>
                <a:latin typeface="Symbol" pitchFamily="18" charset="2"/>
              </a:rPr>
              <a:t>34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=D</a:t>
            </a:r>
            <a:r>
              <a:rPr lang="en-US" altLang="ja-JP" i="1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prstClr val="black"/>
                </a:solidFill>
              </a:rPr>
              <a:t>HFS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243638" y="5751513"/>
            <a:ext cx="1681162" cy="3683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baseline="-25000" dirty="0">
                <a:solidFill>
                  <a:prstClr val="black"/>
                </a:solidFill>
                <a:latin typeface="Symbol" pitchFamily="18" charset="2"/>
              </a:rPr>
              <a:t>12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-n</a:t>
            </a:r>
            <a:r>
              <a:rPr lang="en-US" altLang="ja-JP" baseline="-25000" dirty="0">
                <a:solidFill>
                  <a:prstClr val="black"/>
                </a:solidFill>
                <a:latin typeface="Symbol" pitchFamily="18" charset="2"/>
              </a:rPr>
              <a:t>34</a:t>
            </a:r>
            <a:r>
              <a:rPr lang="ja-JP" altLang="en-US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ja-JP" altLang="en-US" dirty="0">
                <a:solidFill>
                  <a:prstClr val="black"/>
                </a:solidFill>
              </a:rPr>
              <a:t>∝</a:t>
            </a:r>
            <a:r>
              <a:rPr lang="ja-JP" altLang="en-US" baseline="-25000" dirty="0">
                <a:solidFill>
                  <a:prstClr val="black"/>
                </a:solidFill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altLang="ja-JP" baseline="-25000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altLang="ja-JP" dirty="0">
                <a:solidFill>
                  <a:prstClr val="black"/>
                </a:solidFill>
                <a:latin typeface="Symbol" pitchFamily="18" charset="2"/>
              </a:rPr>
              <a:t>/m</a:t>
            </a:r>
            <a:r>
              <a:rPr lang="en-US" altLang="ja-JP" baseline="-25000" dirty="0">
                <a:solidFill>
                  <a:prstClr val="black"/>
                </a:solidFill>
              </a:rPr>
              <a:t>p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 rot="20873827">
            <a:off x="1327150" y="4479925"/>
            <a:ext cx="2640013" cy="61118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 rot="20873827">
            <a:off x="1136650" y="2968625"/>
            <a:ext cx="2640013" cy="61118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16200000" flipV="1">
            <a:off x="3087688" y="2873375"/>
            <a:ext cx="1214438" cy="39687"/>
          </a:xfrm>
          <a:prstGeom prst="straightConnector1">
            <a:avLst/>
          </a:prstGeom>
          <a:ln w="127000">
            <a:solidFill>
              <a:schemeClr val="accent2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6200000" flipV="1">
            <a:off x="1750218" y="3107532"/>
            <a:ext cx="1357313" cy="0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2114535" y="2973421"/>
            <a:ext cx="678661" cy="678661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ja-JP" sz="2400" dirty="0">
                <a:solidFill>
                  <a:prstClr val="white"/>
                </a:solidFill>
                <a:latin typeface="Symbol" pitchFamily="18" charset="2"/>
              </a:rPr>
              <a:t>m</a:t>
            </a:r>
            <a:r>
              <a:rPr lang="en-US" altLang="ja-JP" sz="2400" baseline="30000" dirty="0">
                <a:solidFill>
                  <a:prstClr val="white"/>
                </a:solidFill>
              </a:rPr>
              <a:t>+</a:t>
            </a:r>
            <a:endParaRPr lang="ja-JP" alt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3403991" y="2786055"/>
            <a:ext cx="596505" cy="542929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ja-JP" sz="2400" dirty="0">
                <a:solidFill>
                  <a:prstClr val="white"/>
                </a:solidFill>
              </a:rPr>
              <a:t>e</a:t>
            </a:r>
            <a:r>
              <a:rPr lang="en-US" altLang="ja-JP" sz="2400" baseline="30000" dirty="0">
                <a:solidFill>
                  <a:prstClr val="white"/>
                </a:solidFill>
              </a:rPr>
              <a:t>-</a:t>
            </a:r>
            <a:endParaRPr lang="ja-JP" altLang="en-US" sz="2400" baseline="30000" dirty="0">
              <a:solidFill>
                <a:prstClr val="white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3212306" y="4712494"/>
            <a:ext cx="1290638" cy="0"/>
          </a:xfrm>
          <a:prstGeom prst="straightConnector1">
            <a:avLst/>
          </a:prstGeom>
          <a:ln w="127000">
            <a:solidFill>
              <a:schemeClr val="accent2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 flipH="1" flipV="1">
            <a:off x="1968501" y="4603750"/>
            <a:ext cx="1357312" cy="7937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/>
        </p:nvSpPr>
        <p:spPr>
          <a:xfrm>
            <a:off x="2310987" y="4471238"/>
            <a:ext cx="678661" cy="678661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ja-JP" sz="2400" dirty="0">
                <a:solidFill>
                  <a:prstClr val="white"/>
                </a:solidFill>
                <a:latin typeface="Symbol" pitchFamily="18" charset="2"/>
              </a:rPr>
              <a:t>m</a:t>
            </a:r>
            <a:r>
              <a:rPr lang="en-US" altLang="ja-JP" sz="2400" baseline="30000" dirty="0">
                <a:solidFill>
                  <a:prstClr val="white"/>
                </a:solidFill>
              </a:rPr>
              <a:t>+</a:t>
            </a:r>
            <a:endParaRPr lang="ja-JP" alt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3529005" y="4214816"/>
            <a:ext cx="614367" cy="542929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ja-JP" sz="2400" dirty="0">
                <a:solidFill>
                  <a:prstClr val="white"/>
                </a:solidFill>
              </a:rPr>
              <a:t>e</a:t>
            </a:r>
            <a:r>
              <a:rPr lang="en-US" altLang="ja-JP" sz="2400" baseline="30000" dirty="0">
                <a:solidFill>
                  <a:prstClr val="white"/>
                </a:solidFill>
              </a:rPr>
              <a:t>-</a:t>
            </a:r>
            <a:endParaRPr lang="ja-JP" altLang="en-US" sz="2400" baseline="30000" dirty="0">
              <a:solidFill>
                <a:prstClr val="white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rot="10800000">
            <a:off x="785813" y="3286125"/>
            <a:ext cx="1214437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0800000" flipV="1">
            <a:off x="739775" y="5000625"/>
            <a:ext cx="133191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上下矢印 21"/>
          <p:cNvSpPr/>
          <p:nvPr/>
        </p:nvSpPr>
        <p:spPr>
          <a:xfrm>
            <a:off x="1168400" y="3286125"/>
            <a:ext cx="474663" cy="1697038"/>
          </a:xfrm>
          <a:prstGeom prst="upDownArrow">
            <a:avLst/>
          </a:prstGeom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5786" y="3966601"/>
            <a:ext cx="1335750" cy="40011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sz="2000" dirty="0">
                <a:solidFill>
                  <a:prstClr val="black"/>
                </a:solidFill>
              </a:rPr>
              <a:t>4463 MHz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1844824"/>
            <a:ext cx="313380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i="1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prstClr val="black"/>
                </a:solidFill>
              </a:rPr>
              <a:t>HFS</a:t>
            </a:r>
            <a:r>
              <a:rPr lang="en-US" altLang="ja-JP" dirty="0">
                <a:solidFill>
                  <a:prstClr val="black"/>
                </a:solidFill>
              </a:rPr>
              <a:t>: Mu Hyperfine Structure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403648" y="5517232"/>
            <a:ext cx="237626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ja-JP" dirty="0" smtClean="0">
                <a:solidFill>
                  <a:prstClr val="black"/>
                </a:solidFill>
              </a:rPr>
              <a:t>Pure  leptonic system</a:t>
            </a:r>
            <a:endParaRPr lang="en-US" altLang="ja-JP" dirty="0">
              <a:solidFill>
                <a:prstClr val="black"/>
              </a:solidFill>
            </a:endParaRPr>
          </a:p>
          <a:p>
            <a:pPr defTabSz="914400">
              <a:defRPr/>
            </a:pPr>
            <a:r>
              <a:rPr lang="en-US" altLang="ja-JP" dirty="0" smtClean="0">
                <a:solidFill>
                  <a:prstClr val="black"/>
                </a:solidFill>
              </a:rPr>
              <a:t>(No composite particle)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41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400" y="1257300"/>
            <a:ext cx="6281738" cy="503238"/>
          </a:xfrm>
          <a:prstGeom prst="rect">
            <a:avLst/>
          </a:prstGeom>
          <a:solidFill>
            <a:srgbClr val="FFC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3A9478-2FCE-4844-B067-1A5139A3A1C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2017/6/26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MuSAC2016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4559309" y="3730382"/>
            <a:ext cx="504056" cy="86694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7084219" y="3022466"/>
            <a:ext cx="659180" cy="237497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96571" y="47019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92D050"/>
                </a:solidFill>
                <a:latin typeface="Arial" pitchFamily="34" charset="0"/>
              </a:rPr>
              <a:t>ZF</a:t>
            </a:r>
            <a:endParaRPr lang="ja-JP" altLang="en-US" dirty="0">
              <a:solidFill>
                <a:srgbClr val="92D050"/>
              </a:solidFill>
              <a:latin typeface="Arial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180412" y="399737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92D050"/>
                </a:solidFill>
                <a:latin typeface="Arial" pitchFamily="34" charset="0"/>
              </a:rPr>
              <a:t>H</a:t>
            </a:r>
            <a:r>
              <a:rPr lang="en-US" altLang="ja-JP" dirty="0" smtClean="0">
                <a:solidFill>
                  <a:srgbClr val="92D050"/>
                </a:solidFill>
                <a:latin typeface="Arial" pitchFamily="34" charset="0"/>
              </a:rPr>
              <a:t>F</a:t>
            </a:r>
            <a:endParaRPr lang="ja-JP" altLang="en-US" dirty="0">
              <a:solidFill>
                <a:srgbClr val="92D050"/>
              </a:solidFill>
              <a:latin typeface="Arial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869723" y="92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K</a:t>
            </a:r>
            <a:r>
              <a:rPr kumimoji="1" lang="en-US" altLang="ja-JP" smtClean="0"/>
              <a:t>. </a:t>
            </a:r>
            <a:r>
              <a:rPr kumimoji="1" lang="en-US" altLang="ja-JP" dirty="0" smtClean="0"/>
              <a:t>Shimomura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17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z="4400" b="1" kern="120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MuSEUM</a:t>
            </a:r>
            <a:r>
              <a:rPr kumimoji="1" lang="en-US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Collaboration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1" name="Picture 30" descr="MuSEUM Collabora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DA93-C844-4A83-B8F4-78EC604ACF0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2017/6/26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MuSAC2016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5043" y="874594"/>
            <a:ext cx="7559998" cy="157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Y.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Fukao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H.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Iinuma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Y.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Ikedo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R.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Kadono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 , N. Kawamura,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A. </a:t>
            </a:r>
            <a:r>
              <a:rPr lang="en-US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Koda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M. Kojima, T.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Mibe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Y. Miyake, K.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Nagamine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. Nishimura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Nishiyama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T.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Ogitsu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R. Okubo, N. Saito,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Sasaki,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Shimomura,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P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Strasser, M. Sugano, A. Toyoda,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Ueno,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Yamamoto, M.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Yoshida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8610" y="2857940"/>
            <a:ext cx="7776862" cy="984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Y. Higashi, T. Higuchi,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S. Kanda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Y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Matsuda, Y.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Matsudate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T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Mizutani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S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Seo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M. Tajima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K. S.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Tanaka (currently @ Tohoku Univ.), </a:t>
            </a:r>
          </a:p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T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. Tanaka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H. A. Torii,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Y. Ueno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D.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Yagi</a:t>
            </a:r>
            <a:endParaRPr lang="en-US" dirty="0">
              <a:solidFill>
                <a:srgbClr val="FF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9632" y="4236720"/>
            <a:ext cx="4851915" cy="39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K. Ishida, M. Iwasaki, O. </a:t>
            </a:r>
            <a:r>
              <a:rPr lang="en-US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Kamigaito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59638" y="4959122"/>
            <a:ext cx="3059989" cy="39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K.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Kubo             D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Kawall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9638" y="5689084"/>
            <a:ext cx="3059989" cy="39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M. 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Aoki, D. </a:t>
            </a:r>
            <a:r>
              <a:rPr lang="en-US" dirty="0" err="1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Tomono</a:t>
            </a:r>
            <a:r>
              <a:rPr lang="en-US" dirty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9632" y="6398121"/>
            <a:ext cx="1620167" cy="39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E. </a:t>
            </a:r>
            <a:r>
              <a:rPr lang="en-US" dirty="0" err="1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Torikai</a:t>
            </a:r>
            <a:endParaRPr lang="en-US" dirty="0" smtClean="0">
              <a:solidFill>
                <a:srgbClr val="00009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29419" y="3851506"/>
            <a:ext cx="909233" cy="377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JAEA</a:t>
            </a:r>
            <a:endParaRPr lang="en-US" sz="2400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2240" y="3826536"/>
            <a:ext cx="1620167" cy="39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50" charset="-128"/>
              </a:rPr>
              <a:t>T. U. Ito</a:t>
            </a:r>
          </a:p>
        </p:txBody>
      </p:sp>
      <p:pic>
        <p:nvPicPr>
          <p:cNvPr id="35" name="Picture 34" descr="JAEA-official_logo_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645024"/>
            <a:ext cx="1287264" cy="64363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869723" y="92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K</a:t>
            </a:r>
            <a:r>
              <a:rPr kumimoji="1" lang="en-US" altLang="ja-JP" smtClean="0"/>
              <a:t>. </a:t>
            </a:r>
            <a:r>
              <a:rPr kumimoji="1" lang="en-US" altLang="ja-JP" dirty="0" smtClean="0"/>
              <a:t>Shimomura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94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103279" y="138563"/>
            <a:ext cx="9061807" cy="854461"/>
          </a:xfrm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r>
              <a:rPr sz="4400" dirty="0"/>
              <a:t>Resonance </a:t>
            </a:r>
            <a:r>
              <a:rPr sz="4400" dirty="0" smtClean="0"/>
              <a:t>Measurement</a:t>
            </a:r>
            <a:r>
              <a:rPr lang="en-US" sz="4400" dirty="0" smtClean="0"/>
              <a:t> at B=0</a:t>
            </a:r>
            <a:endParaRPr sz="4400" dirty="0"/>
          </a:p>
        </p:txBody>
      </p:sp>
      <p:pic>
        <p:nvPicPr>
          <p:cNvPr id="318" name="setup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3925" y="860824"/>
            <a:ext cx="7456150" cy="5589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3548550" y="4906165"/>
            <a:ext cx="2171267" cy="64213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859" tIns="17859" rIns="17859" bIns="17859" anchor="ctr">
            <a:spAutoFit/>
          </a:bodyPr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</a:defRPr>
            </a:pPr>
            <a:r>
              <a:rPr sz="1969" b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Kr Gas Chamber</a:t>
            </a:r>
          </a:p>
          <a:p>
            <a:pPr defTabSz="294669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</a:defRPr>
            </a:pPr>
            <a:r>
              <a:rPr sz="1969" b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(RF Cavity inside)</a:t>
            </a:r>
          </a:p>
        </p:txBody>
      </p:sp>
      <p:sp>
        <p:nvSpPr>
          <p:cNvPr id="320" name="Shape 320"/>
          <p:cNvSpPr/>
          <p:nvPr/>
        </p:nvSpPr>
        <p:spPr>
          <a:xfrm>
            <a:off x="4173361" y="5866788"/>
            <a:ext cx="3815948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969">
                <a:latin typeface="Arial" pitchFamily="34" charset="0"/>
                <a:ea typeface="ＭＳ Ｐゴシック" pitchFamily="50" charset="-128"/>
              </a:rPr>
              <a:t>Three layers of magnetic shield</a:t>
            </a:r>
          </a:p>
        </p:txBody>
      </p:sp>
      <p:sp>
        <p:nvSpPr>
          <p:cNvPr id="321" name="Shape 321"/>
          <p:cNvSpPr/>
          <p:nvPr/>
        </p:nvSpPr>
        <p:spPr>
          <a:xfrm>
            <a:off x="5556712" y="1163343"/>
            <a:ext cx="2095926" cy="64213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859" tIns="17859" rIns="17859" bIns="17859" anchor="ctr">
            <a:spAutoFit/>
          </a:bodyPr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</a:defRPr>
            </a:pPr>
            <a:r>
              <a:rPr sz="1969" b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Positron Counter</a:t>
            </a:r>
          </a:p>
          <a:p>
            <a:pPr defTabSz="294669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</a:defRPr>
            </a:pPr>
            <a:r>
              <a:rPr sz="1969" b="1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t>w/Al Absorber</a:t>
            </a:r>
          </a:p>
        </p:txBody>
      </p:sp>
      <p:sp>
        <p:nvSpPr>
          <p:cNvPr id="322" name="Shape 322"/>
          <p:cNvSpPr/>
          <p:nvPr/>
        </p:nvSpPr>
        <p:spPr>
          <a:xfrm>
            <a:off x="1305395" y="1314859"/>
            <a:ext cx="3262912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969">
                <a:latin typeface="Arial" pitchFamily="34" charset="0"/>
                <a:ea typeface="ＭＳ Ｐゴシック" pitchFamily="50" charset="-128"/>
              </a:rPr>
              <a:t>Fiber Beam Profile Monitor</a:t>
            </a:r>
          </a:p>
        </p:txBody>
      </p:sp>
      <p:sp>
        <p:nvSpPr>
          <p:cNvPr id="323" name="Shape 323"/>
          <p:cNvSpPr/>
          <p:nvPr/>
        </p:nvSpPr>
        <p:spPr>
          <a:xfrm>
            <a:off x="916404" y="4161218"/>
            <a:ext cx="1569407" cy="339098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solidFill>
              <a:srgbClr val="000000">
                <a:alpha val="7000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859" tIns="17859" rIns="17859" bIns="17859" anchor="ctr">
            <a:spAutoFit/>
          </a:bodyPr>
          <a:lstStyle>
            <a:lvl1pPr defTabSz="419100">
              <a:defRPr sz="2800" b="1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969">
                <a:latin typeface="Arial" pitchFamily="34" charset="0"/>
                <a:ea typeface="ＭＳ Ｐゴシック" pitchFamily="50" charset="-128"/>
              </a:rPr>
              <a:t>Muon Beam</a:t>
            </a:r>
          </a:p>
        </p:txBody>
      </p:sp>
      <p:sp>
        <p:nvSpPr>
          <p:cNvPr id="324" name="Shape 324"/>
          <p:cNvSpPr/>
          <p:nvPr/>
        </p:nvSpPr>
        <p:spPr>
          <a:xfrm>
            <a:off x="1022895" y="3705820"/>
            <a:ext cx="993483" cy="0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>
              <a:solidFill>
                <a:srgbClr val="FFFFFF"/>
              </a:solidFill>
              <a:sym typeface="Helvetica Neue Light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1415801" y="6036337"/>
            <a:ext cx="1320706" cy="1"/>
          </a:xfrm>
          <a:prstGeom prst="line">
            <a:avLst/>
          </a:prstGeom>
          <a:ln w="38100">
            <a:solidFill>
              <a:srgbClr val="FFFFFF">
                <a:alpha val="70000"/>
              </a:srgbClr>
            </a:solidFill>
            <a:miter lim="400000"/>
            <a:headEnd type="arrow"/>
            <a:tailEnd type="arrow"/>
          </a:ln>
        </p:spPr>
        <p:txBody>
          <a:bodyPr lIns="35719" tIns="35719" rIns="35719" bIns="35719" anchor="ctr"/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>
              <a:solidFill>
                <a:srgbClr val="FFFFFF"/>
              </a:solidFill>
              <a:sym typeface="Helvetica Neue Light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1514191" y="5656518"/>
            <a:ext cx="90569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>
                <a:latin typeface="Arial" pitchFamily="34" charset="0"/>
                <a:ea typeface="ＭＳ Ｐゴシック" pitchFamily="50" charset="-128"/>
              </a:rPr>
              <a:t>200 mm</a:t>
            </a:r>
          </a:p>
        </p:txBody>
      </p:sp>
      <p:sp>
        <p:nvSpPr>
          <p:cNvPr id="327" name="Shape 327"/>
          <p:cNvSpPr/>
          <p:nvPr/>
        </p:nvSpPr>
        <p:spPr>
          <a:xfrm>
            <a:off x="2936135" y="1812726"/>
            <a:ext cx="1" cy="8929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>
              <a:solidFill>
                <a:srgbClr val="FFFFFF"/>
              </a:solidFill>
              <a:sym typeface="Helvetica Neue Light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6634758" y="1995480"/>
            <a:ext cx="1" cy="71021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 defTabSz="294669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1687">
              <a:solidFill>
                <a:srgbClr val="FFFFFF"/>
              </a:solidFill>
              <a:sym typeface="Helvetica Neue Ligh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69723" y="92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K</a:t>
            </a:r>
            <a:r>
              <a:rPr kumimoji="1" lang="en-US" altLang="ja-JP" smtClean="0"/>
              <a:t>. </a:t>
            </a:r>
            <a:r>
              <a:rPr kumimoji="1" lang="en-US" altLang="ja-JP" dirty="0" smtClean="0"/>
              <a:t>Shimomura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545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beam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pic>
        <p:nvPicPr>
          <p:cNvPr id="2" name="図 1" descr="2013-05-03_Mod_OLD_Light_01-thumbnai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12516" y="3627568"/>
            <a:ext cx="4230055" cy="3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26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First data at B=0 (2016A)</a:t>
            </a:r>
            <a:endParaRPr dirty="0"/>
          </a:p>
        </p:txBody>
      </p:sp>
      <p:sp>
        <p:nvSpPr>
          <p:cNvPr id="423" name="Shape 423"/>
          <p:cNvSpPr/>
          <p:nvPr/>
        </p:nvSpPr>
        <p:spPr>
          <a:xfrm>
            <a:off x="34933" y="5042605"/>
            <a:ext cx="8095166" cy="1424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401822" indent="-357175" defTabSz="914400" fontAlgn="base">
              <a:lnSpc>
                <a:spcPct val="90000"/>
              </a:lnSpc>
              <a:spcBef>
                <a:spcPts val="1406"/>
              </a:spcBef>
              <a:spcAft>
                <a:spcPct val="0"/>
              </a:spcAft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 dirty="0">
                <a:solidFill>
                  <a:prstClr val="black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Muonium HFS resonance was observed</a:t>
            </a:r>
          </a:p>
          <a:p>
            <a:pPr marL="401822" indent="-357175" defTabSz="914400" fontAlgn="base">
              <a:lnSpc>
                <a:spcPct val="90000"/>
              </a:lnSpc>
              <a:spcBef>
                <a:spcPts val="1406"/>
              </a:spcBef>
              <a:spcAft>
                <a:spcPct val="0"/>
              </a:spcAft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 dirty="0">
                <a:solidFill>
                  <a:prstClr val="black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Fitted by Lorenzian and freq. center was 4463.1+-0.02 MHz</a:t>
            </a:r>
          </a:p>
          <a:p>
            <a:pPr marL="401822" indent="-357175" defTabSz="914400" fontAlgn="base">
              <a:lnSpc>
                <a:spcPct val="90000"/>
              </a:lnSpc>
              <a:spcBef>
                <a:spcPts val="1406"/>
              </a:spcBef>
              <a:spcAft>
                <a:spcPct val="0"/>
              </a:spcAft>
              <a:buClr>
                <a:srgbClr val="A93400"/>
              </a:buClr>
              <a:buSzPct val="125000"/>
              <a:buFont typeface="Lucida Grande"/>
              <a:buChar char="■"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391" dirty="0">
                <a:solidFill>
                  <a:prstClr val="black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Expectation from precursor experiments is 4463.1 MHz</a:t>
            </a:r>
          </a:p>
        </p:txBody>
      </p:sp>
      <p:grpSp>
        <p:nvGrpSpPr>
          <p:cNvPr id="5" name="Group 236"/>
          <p:cNvGrpSpPr/>
          <p:nvPr/>
        </p:nvGrpSpPr>
        <p:grpSpPr>
          <a:xfrm>
            <a:off x="1259632" y="763004"/>
            <a:ext cx="6045573" cy="4464496"/>
            <a:chOff x="-77484" y="-88066"/>
            <a:chExt cx="8206933" cy="5737909"/>
          </a:xfrm>
        </p:grpSpPr>
        <p:pic>
          <p:nvPicPr>
            <p:cNvPr id="6" name="lineshap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68" t="2960" r="1689" b="6398"/>
            <a:stretch>
              <a:fillRect/>
            </a:stretch>
          </p:blipFill>
          <p:spPr>
            <a:xfrm>
              <a:off x="551046" y="0"/>
              <a:ext cx="7578404" cy="5051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234"/>
            <p:cNvSpPr/>
            <p:nvPr/>
          </p:nvSpPr>
          <p:spPr>
            <a:xfrm>
              <a:off x="3542732" y="5080067"/>
              <a:ext cx="4513714" cy="569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t>Frequency detuning (kHz)</a:t>
              </a:r>
            </a:p>
          </p:txBody>
        </p:sp>
        <p:sp>
          <p:nvSpPr>
            <p:cNvPr id="8" name="Shape 235"/>
            <p:cNvSpPr/>
            <p:nvPr/>
          </p:nvSpPr>
          <p:spPr>
            <a:xfrm rot="16200000">
              <a:off x="-1551872" y="1386319"/>
              <a:ext cx="3479464" cy="530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t>Spin flip signal (%)</a:t>
              </a: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869723" y="92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K</a:t>
            </a:r>
            <a:r>
              <a:rPr kumimoji="1" lang="en-US" altLang="ja-JP" smtClean="0"/>
              <a:t>. </a:t>
            </a:r>
            <a:r>
              <a:rPr kumimoji="1" lang="en-US" altLang="ja-JP" dirty="0" smtClean="0"/>
              <a:t>Shimomura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33858" y="947899"/>
            <a:ext cx="1225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Ph.D</a:t>
            </a:r>
            <a:r>
              <a:rPr kumimoji="1" lang="en-US" altLang="ja-JP" dirty="0" smtClean="0"/>
              <a:t> thesis</a:t>
            </a:r>
          </a:p>
          <a:p>
            <a:r>
              <a:rPr lang="en-US" altLang="ja-JP" dirty="0" smtClean="0"/>
              <a:t>S. Kanda</a:t>
            </a:r>
          </a:p>
          <a:p>
            <a:r>
              <a:rPr kumimoji="1" lang="en-US" altLang="ja-JP" dirty="0" smtClean="0"/>
              <a:t>(2016)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89973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133815" y="274638"/>
            <a:ext cx="8842917" cy="1143000"/>
          </a:xfrm>
          <a:prstGeom prst="rect">
            <a:avLst/>
          </a:prstGeom>
        </p:spPr>
        <p:txBody>
          <a:bodyPr/>
          <a:lstStyle/>
          <a:p>
            <a:r>
              <a:rPr/>
              <a:t>Resonance </a:t>
            </a:r>
            <a:r>
              <a:rPr smtClean="0"/>
              <a:t>Lineshape</a:t>
            </a:r>
            <a:r>
              <a:rPr lang="en-US" smtClean="0"/>
              <a:t> at B=0</a:t>
            </a:r>
            <a:r>
              <a:rPr smtClean="0"/>
              <a:t> </a:t>
            </a:r>
            <a:r>
              <a:rPr dirty="0"/>
              <a:t>(</a:t>
            </a:r>
            <a:r>
              <a:rPr dirty="0" smtClean="0"/>
              <a:t>201</a:t>
            </a:r>
            <a:r>
              <a:rPr lang="en-US" dirty="0" smtClean="0"/>
              <a:t>6B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255" name="Screenshot 2017-03-18 01.14.17.png"/>
          <p:cNvPicPr>
            <a:picLocks noChangeAspect="1"/>
          </p:cNvPicPr>
          <p:nvPr/>
        </p:nvPicPr>
        <p:blipFill>
          <a:blip r:embed="rId2">
            <a:extLst/>
          </a:blip>
          <a:srcRect b="4659"/>
          <a:stretch>
            <a:fillRect/>
          </a:stretch>
        </p:blipFill>
        <p:spPr>
          <a:xfrm>
            <a:off x="1932501" y="1271380"/>
            <a:ext cx="5302433" cy="3623217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4096510" y="4943727"/>
            <a:ext cx="3173705" cy="400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Frequency detuning (kHz)</a:t>
            </a:r>
          </a:p>
        </p:txBody>
      </p:sp>
      <p:sp>
        <p:nvSpPr>
          <p:cNvPr id="257" name="Shape 257"/>
          <p:cNvSpPr/>
          <p:nvPr/>
        </p:nvSpPr>
        <p:spPr>
          <a:xfrm rot="16200000">
            <a:off x="467497" y="2299691"/>
            <a:ext cx="2446499" cy="37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Spin flip signal (%)</a:t>
            </a:r>
          </a:p>
        </p:txBody>
      </p:sp>
      <p:sp>
        <p:nvSpPr>
          <p:cNvPr id="258" name="Shape 258"/>
          <p:cNvSpPr/>
          <p:nvPr/>
        </p:nvSpPr>
        <p:spPr>
          <a:xfrm>
            <a:off x="328767" y="5323306"/>
            <a:ext cx="8486466" cy="1266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61928" indent="-261928">
              <a:spcBef>
                <a:spcPts val="141"/>
              </a:spcBef>
              <a:buClr>
                <a:srgbClr val="A93400"/>
              </a:buClr>
              <a:buSzPct val="125000"/>
              <a:buFont typeface="Lucida Grande"/>
              <a:buChar char="■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531" dirty="0"/>
              <a:t>Statistical uncertainty ~ 4 kHz (x5 improvement</a:t>
            </a:r>
            <a:r>
              <a:rPr sz="2531" dirty="0" smtClean="0"/>
              <a:t>)</a:t>
            </a:r>
            <a:endParaRPr lang="en-US" sz="2531" dirty="0" smtClean="0"/>
          </a:p>
          <a:p>
            <a:pPr marL="261928" indent="-261928">
              <a:spcBef>
                <a:spcPts val="141"/>
              </a:spcBef>
              <a:buClr>
                <a:srgbClr val="A93400"/>
              </a:buClr>
              <a:buSzPct val="125000"/>
              <a:buFont typeface="Lucida Grande"/>
              <a:buChar char="■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531" dirty="0" smtClean="0"/>
              <a:t>More data to be collected in 2017</a:t>
            </a:r>
          </a:p>
          <a:p>
            <a:pPr marL="261928" indent="-261928">
              <a:spcBef>
                <a:spcPts val="141"/>
              </a:spcBef>
              <a:buClr>
                <a:srgbClr val="A93400"/>
              </a:buClr>
              <a:buSzPct val="125000"/>
              <a:buFont typeface="Lucida Grande"/>
              <a:buChar char="■"/>
              <a:defRPr sz="3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531" dirty="0" smtClean="0"/>
              <a:t>High-field data taking in preparation</a:t>
            </a:r>
            <a:endParaRPr sz="2531" dirty="0"/>
          </a:p>
        </p:txBody>
      </p:sp>
      <p:sp>
        <p:nvSpPr>
          <p:cNvPr id="259" name="Shape 259"/>
          <p:cNvSpPr/>
          <p:nvPr/>
        </p:nvSpPr>
        <p:spPr>
          <a:xfrm>
            <a:off x="3393677" y="3919770"/>
            <a:ext cx="2162451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0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3516"/>
              <a:t>Preliminary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69723" y="92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K</a:t>
            </a:r>
            <a:r>
              <a:rPr kumimoji="1" lang="en-US" altLang="ja-JP" smtClean="0"/>
              <a:t>. </a:t>
            </a:r>
            <a:r>
              <a:rPr kumimoji="1" lang="en-US" altLang="ja-JP" dirty="0" smtClean="0"/>
              <a:t>Shimomura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939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384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beam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1444" y="5649099"/>
            <a:ext cx="2235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Ultra-cold</a:t>
            </a:r>
          </a:p>
          <a:p>
            <a:r>
              <a:rPr lang="en-US" altLang="ja-JP" sz="3200" b="1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srgbClr val="0000FF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225" y="649099"/>
            <a:ext cx="4591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Conventional </a:t>
            </a:r>
            <a:r>
              <a:rPr lang="en-US" altLang="ja-JP" sz="3200" b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32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 beam</a:t>
            </a:r>
            <a:endParaRPr lang="ja-JP" altLang="en-US" sz="3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01050" y="1995455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3846" y="211258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36176" y="1878329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846642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2406" y="1280642"/>
            <a:ext cx="108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proton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 rot="16200000">
            <a:off x="1599884" y="1783603"/>
            <a:ext cx="1174934" cy="694941"/>
          </a:xfrm>
          <a:prstGeom prst="can">
            <a:avLst>
              <a:gd name="adj" fmla="val 39355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2289720" y="1878329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412516" y="2229705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78319" y="1742440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729105" y="2118743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2657617" y="185956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2534821" y="1964362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955523" y="2038336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2955523" y="2352994"/>
            <a:ext cx="245592" cy="234251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4395121" y="17612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5233540" y="1526953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14330" y="2303679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898644" y="181025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272325" y="213107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814330" y="273519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4395121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5479132" y="2420804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5356336" y="204477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5233540" y="253793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1228859" y="2168061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210456" y="2198613"/>
            <a:ext cx="106086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656620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π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74726" y="1280642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870801" y="1995454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00550" y="1785592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883632" y="182861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613380" y="2038336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34814" y="2100251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723846" y="1866000"/>
            <a:ext cx="245592" cy="23425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645435" y="2716700"/>
            <a:ext cx="1334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pion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production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447234" y="2761692"/>
            <a:ext cx="794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decay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4927324" y="5246720"/>
            <a:ext cx="1060861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 rot="5400000">
            <a:off x="4590035" y="3994519"/>
            <a:ext cx="123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cooling</a:t>
            </a:r>
            <a:endParaRPr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6214158" y="509693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0" name="円/楕円 89"/>
          <p:cNvSpPr/>
          <p:nvPr/>
        </p:nvSpPr>
        <p:spPr>
          <a:xfrm>
            <a:off x="6214158" y="523466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6091362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6422785" y="5111101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3" name="円/楕円 92"/>
          <p:cNvSpPr/>
          <p:nvPr/>
        </p:nvSpPr>
        <p:spPr>
          <a:xfrm>
            <a:off x="6336954" y="5271378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4" name="円/楕円 93"/>
          <p:cNvSpPr/>
          <p:nvPr/>
        </p:nvSpPr>
        <p:spPr>
          <a:xfrm>
            <a:off x="6299989" y="5000140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6177193" y="5049456"/>
            <a:ext cx="245592" cy="23425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153045" y="4439710"/>
            <a:ext cx="66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en-US" sz="2400" baseline="30000" dirty="0" smtClean="0">
                <a:solidFill>
                  <a:prstClr val="black"/>
                </a:solidFill>
                <a:latin typeface="Calibri"/>
              </a:rPr>
              <a:t>+</a:t>
            </a:r>
            <a:endParaRPr lang="ja-JP" altLang="en-US" sz="24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664101" y="1390791"/>
            <a:ext cx="340155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~1000π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656551" y="4720440"/>
            <a:ext cx="2573203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emittance</a:t>
            </a:r>
            <a:endParaRPr lang="en-US" altLang="ja-JP" sz="3200" i="1" dirty="0" smtClean="0">
              <a:solidFill>
                <a:srgbClr val="008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1π mm</a:t>
            </a:r>
            <a:r>
              <a:rPr lang="ja-JP" altLang="en-US" sz="3200" i="1" dirty="0" smtClean="0">
                <a:solidFill>
                  <a:srgbClr val="008000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3200" i="1" dirty="0" err="1" smtClean="0">
                <a:solidFill>
                  <a:srgbClr val="008000"/>
                </a:solidFill>
                <a:latin typeface="Calibri"/>
                <a:ea typeface="ＭＳ Ｐゴシック"/>
              </a:rPr>
              <a:t>mrad</a:t>
            </a:r>
            <a:endParaRPr lang="ja-JP" altLang="en-US" sz="3200" i="1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796690" y="2611905"/>
            <a:ext cx="22651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Strong focusing</a:t>
            </a:r>
          </a:p>
          <a:p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loss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BG π contamination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764649" y="5868577"/>
            <a:ext cx="231377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Free from any of these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4948701" y="3161802"/>
            <a:ext cx="0" cy="2116011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 descr="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06" y="3878118"/>
            <a:ext cx="3874837" cy="29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/>
      <p:bldP spid="99" grpId="0"/>
      <p:bldP spid="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i.e. 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59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95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855956"/>
            <a:ext cx="6900795" cy="156966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altLang="ja-JP" sz="2400" u="sng" dirty="0" smtClean="0">
                <a:solidFill>
                  <a:prstClr val="black"/>
                </a:solidFill>
                <a:latin typeface="Calibri"/>
                <a:ea typeface="ＭＳ Ｐゴシック"/>
              </a:rPr>
              <a:t>Requirement for zero E-field: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Muons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should be kept stored without E-focusing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  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 Beam with ultra-small transverse dispersion, </a:t>
            </a:r>
          </a:p>
          <a:p>
            <a:pPr defTabSz="457200"/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          i.e.  </a:t>
            </a:r>
            <a:r>
              <a:rPr lang="en-US" altLang="ja-JP" sz="24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sz="2400" baseline="-25000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/p ~0</a:t>
            </a:r>
            <a:endParaRPr lang="en-US" altLang="ja-JP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282" y="3018544"/>
            <a:ext cx="6004713" cy="32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408097" y="6033103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28MeV/c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99912" y="6061251"/>
            <a:ext cx="9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 </a:t>
            </a:r>
            <a:r>
              <a:rPr lang="en-US" altLang="ja-JP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keV</a:t>
            </a: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6731" y="5232372"/>
            <a:ext cx="216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400" b="1" dirty="0" smtClean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9021" y="6088294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300 MeV/c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6878" y="6019302"/>
            <a:ext cx="5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p =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7164" y="6380830"/>
            <a:ext cx="351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Δp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T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p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~3 </a:t>
            </a:r>
            <a:r>
              <a:rPr lang="en-US" altLang="ja-JP" b="1" dirty="0" err="1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keV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Calibri"/>
                <a:ea typeface="ＭＳ Ｐゴシック"/>
                <a:sym typeface="Wingdings"/>
              </a:rPr>
              <a:t>/ 300 MeV =1E-5</a:t>
            </a:r>
            <a:endParaRPr lang="en-US" altLang="ja-JP" b="1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7853" y="2719727"/>
            <a:ext cx="41238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Laser resonant ionization of Mu (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baseline="30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+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82" y="1889336"/>
            <a:ext cx="1333500" cy="2301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4" name="図 13" descr="muonium_emission_animated_fast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376" y="3016143"/>
            <a:ext cx="2285612" cy="3428418"/>
          </a:xfrm>
          <a:prstGeom prst="rect">
            <a:avLst/>
          </a:prstGeom>
        </p:spPr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4883727" y="3040224"/>
            <a:ext cx="2845955" cy="1139232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3555470" y="6457626"/>
            <a:ext cx="125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G. Marshall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685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110359" y="2861441"/>
            <a:ext cx="3783724" cy="56755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061" y="2555173"/>
            <a:ext cx="2671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smtClean="0">
                <a:solidFill>
                  <a:schemeClr val="bg1"/>
                </a:solidFill>
              </a:rPr>
              <a:t>surface muon beam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56832" y="4012431"/>
            <a:ext cx="139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chemeClr val="bg1"/>
                </a:solidFill>
              </a:rPr>
              <a:t>Muonium</a:t>
            </a:r>
            <a:endParaRPr kumimoji="1" lang="en-US" altLang="ja-JP" sz="1600" dirty="0" smtClean="0">
              <a:solidFill>
                <a:schemeClr val="bg1"/>
              </a:solidFill>
            </a:endParaRPr>
          </a:p>
          <a:p>
            <a:r>
              <a:rPr kumimoji="1" lang="en-US" altLang="ja-JP" sz="1600" dirty="0" smtClean="0">
                <a:solidFill>
                  <a:schemeClr val="bg1"/>
                </a:solidFill>
              </a:rPr>
              <a:t>production</a:t>
            </a:r>
          </a:p>
          <a:p>
            <a:r>
              <a:rPr lang="en-US" altLang="ja-JP" sz="1600" dirty="0" smtClean="0">
                <a:solidFill>
                  <a:schemeClr val="bg1"/>
                </a:solidFill>
              </a:rPr>
              <a:t>target</a:t>
            </a:r>
          </a:p>
          <a:p>
            <a:r>
              <a:rPr kumimoji="1" lang="en-US" altLang="ja-JP" sz="1600" dirty="0" smtClean="0">
                <a:solidFill>
                  <a:schemeClr val="bg1"/>
                </a:solidFill>
              </a:rPr>
              <a:t>(Silica aerogel)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曲線コネクタ 11"/>
          <p:cNvCxnSpPr/>
          <p:nvPr/>
        </p:nvCxnSpPr>
        <p:spPr>
          <a:xfrm>
            <a:off x="4432436" y="3223866"/>
            <a:ext cx="454874" cy="43534"/>
          </a:xfrm>
          <a:prstGeom prst="curved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 flipV="1">
            <a:off x="4459165" y="2874779"/>
            <a:ext cx="573614" cy="177190"/>
          </a:xfrm>
          <a:prstGeom prst="curved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曲線コネクタ 18"/>
          <p:cNvCxnSpPr/>
          <p:nvPr/>
        </p:nvCxnSpPr>
        <p:spPr>
          <a:xfrm>
            <a:off x="4584836" y="3376266"/>
            <a:ext cx="447943" cy="241882"/>
          </a:xfrm>
          <a:prstGeom prst="curved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698128" y="1669155"/>
            <a:ext cx="2851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err="1" smtClean="0">
                <a:solidFill>
                  <a:srgbClr val="00B050"/>
                </a:solidFill>
              </a:rPr>
              <a:t>Muonium</a:t>
            </a:r>
            <a:endParaRPr lang="en-US" altLang="ja-JP" sz="2800" b="1" dirty="0" smtClean="0">
              <a:solidFill>
                <a:srgbClr val="00B050"/>
              </a:solidFill>
            </a:endParaRPr>
          </a:p>
          <a:p>
            <a:r>
              <a:rPr kumimoji="1" lang="en-US" altLang="ja-JP" sz="2800" b="1" dirty="0" smtClean="0">
                <a:solidFill>
                  <a:srgbClr val="00B050"/>
                </a:solidFill>
              </a:rPr>
              <a:t>at thermal energy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alpha val="31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Optimization of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muonium</a:t>
            </a:r>
            <a:r>
              <a:rPr lang="en-US" altLang="ja-JP" dirty="0" smtClean="0">
                <a:solidFill>
                  <a:schemeClr val="bg1"/>
                </a:solidFill>
              </a:rPr>
              <a:t> production target at TRIUMF (June 23 </a:t>
            </a:r>
            <a:r>
              <a:rPr lang="mr-IN" altLang="ja-JP" dirty="0" smtClean="0">
                <a:solidFill>
                  <a:schemeClr val="bg1"/>
                </a:solidFill>
              </a:rPr>
              <a:t>–</a:t>
            </a:r>
            <a:r>
              <a:rPr lang="en-US" altLang="ja-JP" dirty="0" smtClean="0">
                <a:solidFill>
                  <a:schemeClr val="bg1"/>
                </a:solidFill>
              </a:rPr>
              <a:t> July 11, 2017)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6698" y="5894685"/>
            <a:ext cx="3957302" cy="92333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See also previous publications</a:t>
            </a:r>
          </a:p>
          <a:p>
            <a:r>
              <a:rPr lang="sk-SK" altLang="ja-JP" dirty="0"/>
              <a:t> </a:t>
            </a:r>
            <a:r>
              <a:rPr lang="sk-SK" altLang="ja-JP" u="sng" dirty="0">
                <a:hlinkClick r:id="rId3"/>
              </a:rPr>
              <a:t>Prog. Theor. Exp. Phys.  091C01 (2014</a:t>
            </a:r>
            <a:r>
              <a:rPr lang="sk-SK" altLang="ja-JP" u="sng" dirty="0" smtClean="0">
                <a:hlinkClick r:id="rId3"/>
              </a:rPr>
              <a:t>)</a:t>
            </a:r>
            <a:endParaRPr lang="sk-SK" altLang="ja-JP" u="sng" dirty="0" smtClean="0"/>
          </a:p>
          <a:p>
            <a:r>
              <a:rPr lang="sk-SK" altLang="ja-JP" dirty="0"/>
              <a:t> </a:t>
            </a:r>
            <a:r>
              <a:rPr lang="sk-SK" altLang="ja-JP" u="sng" dirty="0">
                <a:hlinkClick r:id="rId4"/>
              </a:rPr>
              <a:t>Prog. Theor. Exp. Phys.  103C01 (2013)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4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</TotalTime>
  <Words>1753</Words>
  <Application>Microsoft Macintosh PowerPoint</Application>
  <PresentationFormat>画面に合わせる (4:3)</PresentationFormat>
  <Paragraphs>503</Paragraphs>
  <Slides>41</Slides>
  <Notes>3</Notes>
  <HiddenSlides>10</HiddenSlides>
  <MMClips>0</MMClips>
  <ScaleCrop>false</ScaleCrop>
  <HeadingPairs>
    <vt:vector size="8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65" baseType="lpstr">
      <vt:lpstr>Calibri</vt:lpstr>
      <vt:lpstr>Candara</vt:lpstr>
      <vt:lpstr>Franklin Gothic Book</vt:lpstr>
      <vt:lpstr>Helvetica Neue Light</vt:lpstr>
      <vt:lpstr>Helvetica Neue Medium</vt:lpstr>
      <vt:lpstr>HGP明朝E</vt:lpstr>
      <vt:lpstr>HGｺﾞｼｯｸE</vt:lpstr>
      <vt:lpstr>Lucida Grande</vt:lpstr>
      <vt:lpstr>Mangal</vt:lpstr>
      <vt:lpstr>ＭＳ Ｐゴシック</vt:lpstr>
      <vt:lpstr>Symbol</vt:lpstr>
      <vt:lpstr>Times New Roman</vt:lpstr>
      <vt:lpstr>Wingdings</vt:lpstr>
      <vt:lpstr>ヒラギノ角ゴ Pro W3</vt:lpstr>
      <vt:lpstr>宋体</vt:lpstr>
      <vt:lpstr>Arial</vt:lpstr>
      <vt:lpstr>ホワイト</vt:lpstr>
      <vt:lpstr>1_ホワイト</vt:lpstr>
      <vt:lpstr>Office ​​テーマ</vt:lpstr>
      <vt:lpstr>1_Office ​​テーマ</vt:lpstr>
      <vt:lpstr>2_Office ​​テーマ</vt:lpstr>
      <vt:lpstr>3_Office ​​テーマ</vt:lpstr>
      <vt:lpstr>4_Office ​​テーマ</vt:lpstr>
      <vt:lpstr>数式</vt:lpstr>
      <vt:lpstr>The muon g-2/EDM experiment  at J-PARC</vt:lpstr>
      <vt:lpstr>Experimental determination of aμ = (g-2)/2</vt:lpstr>
      <vt:lpstr>muon g-2 and EDM measurements</vt:lpstr>
      <vt:lpstr>Muon beam</vt:lpstr>
      <vt:lpstr>Muon beam</vt:lpstr>
      <vt:lpstr>Ultra-cold Muon</vt:lpstr>
      <vt:lpstr>Ultra-cold Muon</vt:lpstr>
      <vt:lpstr>PowerPoint プレゼンテーション</vt:lpstr>
      <vt:lpstr>Optimization of muonium production target at TRIUMF (June 23 – July 11, 2017)</vt:lpstr>
      <vt:lpstr>The J-PARC g-2/EDM collaboration</vt:lpstr>
      <vt:lpstr>PowerPoint プレゼンテーション</vt:lpstr>
      <vt:lpstr>PowerPoint プレゼンテーション</vt:lpstr>
      <vt:lpstr>Proposed experimental site</vt:lpstr>
      <vt:lpstr>PowerPoint プレゼンテーション</vt:lpstr>
      <vt:lpstr>PowerPoint プレゼンテーション</vt:lpstr>
      <vt:lpstr>Completion of H-line shielding (fall, 2016) by MLF muon facility group</vt:lpstr>
      <vt:lpstr>Beamline and muon accelerator at H-line</vt:lpstr>
      <vt:lpstr>Beamline and muon accelerator at H-line</vt:lpstr>
      <vt:lpstr> Muon acceleration test at D-line</vt:lpstr>
      <vt:lpstr>Muon storage magnet and detector</vt:lpstr>
      <vt:lpstr>Demonstration of spiral injection with low-E electron beam in  Tsukuba</vt:lpstr>
      <vt:lpstr>First observation of spiral track (nominal B-field)</vt:lpstr>
      <vt:lpstr>B-field shimming test with the MuSEUM magnet (1.7 T) at J-PARC</vt:lpstr>
      <vt:lpstr>Field shimming by iron arrays</vt:lpstr>
      <vt:lpstr>Positron tracking detector</vt:lpstr>
      <vt:lpstr>Experimental sequence</vt:lpstr>
      <vt:lpstr>Expected time spectrum of e+ in me+nn decay </vt:lpstr>
      <vt:lpstr>TDR</vt:lpstr>
      <vt:lpstr>TDR focused review (Nov 15-16,2016)</vt:lpstr>
      <vt:lpstr>Recommendations</vt:lpstr>
      <vt:lpstr>Summary</vt:lpstr>
      <vt:lpstr>Comparison of experiments</vt:lpstr>
      <vt:lpstr>Brief history</vt:lpstr>
      <vt:lpstr>muon g-2/EDM theory workshop at J-PARC</vt:lpstr>
      <vt:lpstr>Cross calibration of NMR probes at ANL</vt:lpstr>
      <vt:lpstr>½ mechanical mockup of the muon storage vacuum chamber</vt:lpstr>
      <vt:lpstr>Mu Hyperfine Structure</vt:lpstr>
      <vt:lpstr>MuSEUM Collaboration </vt:lpstr>
      <vt:lpstr>Resonance Measurement at B=0</vt:lpstr>
      <vt:lpstr>First data at B=0 (2016A)</vt:lpstr>
      <vt:lpstr>Resonance Lineshape at B=0 (2016B)</vt:lpstr>
    </vt:vector>
  </TitlesOfParts>
  <Company>高エネルギー加速器研究機構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g-2/EDM</dc:title>
  <dc:creator>三部 勉</dc:creator>
  <cp:lastModifiedBy>Tsutomu Mibe</cp:lastModifiedBy>
  <cp:revision>80</cp:revision>
  <dcterms:created xsi:type="dcterms:W3CDTF">2017-02-13T07:47:17Z</dcterms:created>
  <dcterms:modified xsi:type="dcterms:W3CDTF">2017-06-26T04:13:20Z</dcterms:modified>
</cp:coreProperties>
</file>