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jpg" ContentType="image/jpeg"/>
  <Default Extension="mp4" ContentType="video/mp4"/>
  <Default Extension="vml" ContentType="application/vnd.openxmlformats-officedocument.vmlDrawin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707" r:id="rId3"/>
    <p:sldMasterId id="2147483715" r:id="rId4"/>
    <p:sldMasterId id="2147483728" r:id="rId5"/>
  </p:sldMasterIdLst>
  <p:notesMasterIdLst>
    <p:notesMasterId r:id="rId48"/>
  </p:notesMasterIdLst>
  <p:handoutMasterIdLst>
    <p:handoutMasterId r:id="rId49"/>
  </p:handoutMasterIdLst>
  <p:sldIdLst>
    <p:sldId id="256" r:id="rId6"/>
    <p:sldId id="302" r:id="rId7"/>
    <p:sldId id="298" r:id="rId8"/>
    <p:sldId id="258" r:id="rId9"/>
    <p:sldId id="293" r:id="rId10"/>
    <p:sldId id="266" r:id="rId11"/>
    <p:sldId id="261" r:id="rId12"/>
    <p:sldId id="260" r:id="rId13"/>
    <p:sldId id="265" r:id="rId14"/>
    <p:sldId id="273" r:id="rId15"/>
    <p:sldId id="268" r:id="rId16"/>
    <p:sldId id="299" r:id="rId17"/>
    <p:sldId id="300" r:id="rId18"/>
    <p:sldId id="288" r:id="rId19"/>
    <p:sldId id="291" r:id="rId20"/>
    <p:sldId id="276" r:id="rId21"/>
    <p:sldId id="295" r:id="rId22"/>
    <p:sldId id="287" r:id="rId23"/>
    <p:sldId id="286" r:id="rId24"/>
    <p:sldId id="281" r:id="rId25"/>
    <p:sldId id="279" r:id="rId26"/>
    <p:sldId id="308" r:id="rId27"/>
    <p:sldId id="282" r:id="rId28"/>
    <p:sldId id="303" r:id="rId29"/>
    <p:sldId id="309" r:id="rId30"/>
    <p:sldId id="304" r:id="rId31"/>
    <p:sldId id="294" r:id="rId32"/>
    <p:sldId id="272" r:id="rId33"/>
    <p:sldId id="274" r:id="rId34"/>
    <p:sldId id="275" r:id="rId35"/>
    <p:sldId id="283" r:id="rId36"/>
    <p:sldId id="296" r:id="rId37"/>
    <p:sldId id="301" r:id="rId38"/>
    <p:sldId id="289" r:id="rId39"/>
    <p:sldId id="290" r:id="rId40"/>
    <p:sldId id="297" r:id="rId41"/>
    <p:sldId id="259" r:id="rId42"/>
    <p:sldId id="305" r:id="rId43"/>
    <p:sldId id="306" r:id="rId44"/>
    <p:sldId id="307" r:id="rId45"/>
    <p:sldId id="284" r:id="rId46"/>
    <p:sldId id="285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7ACA"/>
    <a:srgbClr val="3073C5"/>
    <a:srgbClr val="FF6581"/>
    <a:srgbClr val="4CA6D7"/>
    <a:srgbClr val="8DB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7"/>
    <p:restoredTop sz="94364"/>
  </p:normalViewPr>
  <p:slideViewPr>
    <p:cSldViewPr snapToGrid="0" snapToObjects="1">
      <p:cViewPr>
        <p:scale>
          <a:sx n="100" d="100"/>
          <a:sy n="100" d="100"/>
        </p:scale>
        <p:origin x="11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Relationship Id="rId2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0F8417-DBD0-E84F-810F-BC4310284CFA}" type="datetimeFigureOut">
              <a:rPr lang="en-US"/>
              <a:pPr>
                <a:defRPr/>
              </a:pPr>
              <a:t>6/28/17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E7932D-38F8-B04E-AF40-A10B55BE5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3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8B43EA-657E-B840-BF1E-650272ECDAFD}" type="datetimeFigureOut">
              <a:rPr lang="en-US"/>
              <a:pPr>
                <a:defRPr/>
              </a:pPr>
              <a:t>6/28/17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552455-33A0-2745-A428-A59D9AC3B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66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36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DB3620-5685-8B40-80C1-FA7ADC0C133F}" type="slidenum">
              <a:rPr lang="en-US"/>
              <a:pPr/>
              <a:t>29</a:t>
            </a:fld>
            <a:endParaRPr lang="en-US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77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17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6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7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58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40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DC032-87B0-4A4B-9FCB-417551DB73F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3E37555-A2A6-4B4E-A389-9F3D3CFE2482}" type="slidenum">
              <a:rPr lang="en-US" sz="1200" b="0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94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8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7300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21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01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52455-33A0-2745-A428-A59D9AC3B92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39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84A0F8-6B8E-48C9-9D9C-0B27A8847F6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79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E4CF5-F22B-2340-900B-331711E7093A}" type="datetime1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23068-BE8B-3D4B-AB33-9A085C33A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6" name="Picture 2" descr="mage result for muon g-2 experiment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552" y="25400"/>
            <a:ext cx="96889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57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96FC-34DC-074A-A0CB-15412E547883}" type="datetime1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36F2-15E4-9A47-9ACB-4CB139E51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66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173C1-10E8-1446-BE45-A6F9504113B6}" type="datetime1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798C1-D113-EB46-AADB-C39641E05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7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A3D3751-5BB7-DB4B-BC1B-85C8C7BE653A}" type="datetime1">
              <a:rPr lang="en-US" smtClean="0"/>
              <a:t>6/28/17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smtClean="0"/>
              <a:t>B. Lee Roberts -  PhiPsi 2016- Mainz 26 June 2017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3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6C61-72DF-374F-8E89-6BCC294FF4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23068-BE8B-3D4B-AB33-9A085C33AA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AD148-B241-854C-9AE2-76196BED62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A988C-DA7E-3F44-BEF2-CD5F2132FC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F768F-C325-1249-8A7B-E9FFA3ACFB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52CC5-B725-4541-82F3-437CA6D3F0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DA7FD-150C-2044-9863-6FAD069483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3EED7-486E-654F-B341-ABA3D0E588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00516-A238-6341-BAA8-8B43AE0CD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5AA7A-9B77-3D4F-AD4E-4A749FB7F3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56916-079D-B849-8C20-55BD66D32F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BFFE6-3357-D342-A9FE-00E972276D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513EE-328D-B843-86B0-F179D46750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DA50-209F-AB4B-9690-230E65FCCC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491F7-7868-B640-B27C-C65E20E1361D}" type="datetime1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A988C-DA7E-3F44-BEF2-CD5F2132F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89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DE34A-B9B6-F24E-922E-D1E5549A41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B808-2C28-1548-A33C-6AB3B10E2A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EBB8D-D3CD-5B41-B919-189BF69200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F2C09-930A-A14B-8B86-D8AF61E324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67CDB-9769-2F49-8F20-876BD456D4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36F2-15E4-9A47-9ACB-4CB139E51E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9E9EE-E3C4-2C45-91C0-0F9EC77980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798C1-D113-EB46-AADB-C39641E05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590065" y="1029126"/>
            <a:ext cx="275323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spc="-300" err="1" smtClean="0">
                <a:solidFill>
                  <a:srgbClr val="004C97"/>
                </a:solidFill>
                <a:latin typeface="Arial"/>
                <a:ea typeface=""/>
                <a:cs typeface=""/>
              </a:rPr>
              <a:t>Muon</a:t>
            </a:r>
            <a:r>
              <a:rPr lang="en-US" sz="4800" b="1" spc="-300" smtClean="0">
                <a:solidFill>
                  <a:srgbClr val="004C97"/>
                </a:solidFill>
                <a:latin typeface="Arial"/>
                <a:ea typeface=""/>
                <a:cs typeface=""/>
              </a:rPr>
              <a:t> g-2</a:t>
            </a:r>
            <a:endParaRPr lang="en-US" sz="4800" b="1" spc="-300">
              <a:solidFill>
                <a:srgbClr val="004C97"/>
              </a:solidFill>
              <a:latin typeface="Arial"/>
              <a:ea typeface=""/>
              <a:cs typeface=""/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105" y="1145540"/>
            <a:ext cx="822960" cy="594360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E14094F0-2673-474E-B5AB-829089C7B453}" type="datetime1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69970-60EE-486F-AAF8-4744CB561250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4E448156-70B9-6C46-A6EF-5F2D936F9914}" type="datetime1">
              <a:rPr lang="en-US" smtClean="0"/>
              <a:t>6/28/17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EB69970-60EE-486F-AAF8-4744CB561250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19DB6167-4AC8-364F-856D-E02534E7CC82}" type="datetime1">
              <a:rPr lang="en-US" smtClean="0"/>
              <a:t>6/28/17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DEB69970-60EE-486F-AAF8-4744CB561250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144107-6167-7540-86FE-CCB5D8830008}" type="datetime1">
              <a:rPr lang="en-US" smtClean="0"/>
              <a:t>6/28/17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69970-60EE-486F-AAF8-4744CB561250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7017" y="6153190"/>
            <a:ext cx="781907" cy="554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3" y="820216"/>
            <a:ext cx="9166861" cy="3108960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2B070-35DF-6741-B224-C679C7B14C0D}" type="datetime1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52CC5-B725-4541-82F3-437CA6D3F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7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78AFE-3C0D-1448-B6EA-F79BAF0600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23068-BE8B-3D4B-AB33-9A085C33AA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mage result for muon g-2 experiment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52" y="25400"/>
            <a:ext cx="96889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7DC41-99B6-C74E-9690-3519795316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A988C-DA7E-3F44-BEF2-CD5F2132FC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B9757-1F45-8443-8775-11F39BCA63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52CC5-B725-4541-82F3-437CA6D3F0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08BDF-0943-DF49-AA8B-B14E2B5097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3EED7-486E-654F-B341-ABA3D0E588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466DC-BCFA-3E46-B09D-F5ABD5779C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5AA7A-9B77-3D4F-AD4E-4A749FB7F3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2A099-D0AD-9146-B7C2-717583B32C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BFFE6-3357-D342-A9FE-00E972276D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4D581-9221-4A4C-837B-50179B4A73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DA50-209F-AB4B-9690-230E65FCCC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C3074-3FB4-4043-AAA1-A214CC5547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B808-2C28-1548-A33C-6AB3B10E2A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49B0C-188F-7D4C-B59E-5B140B568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F2C09-930A-A14B-8B86-D8AF61E324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B83A1-DE5D-494A-8F6F-F0609B8C02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36F2-15E4-9A47-9ACB-4CB139E51E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D7EB6-CE75-ED47-8C2B-748ECAF33061}" type="datetime1">
              <a:rPr lang="en-US" smtClean="0"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3EED7-486E-654F-B341-ABA3D0E58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75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1A106-B235-7546-95EA-F47EFB8CA3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798C1-D113-EB46-AADB-C39641E05E2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71BE66B-C70F-B64E-976E-C501E31BCD53}" type="datetime1">
              <a:rPr lang="en-US"/>
              <a:pPr>
                <a:defRPr/>
              </a:pPr>
              <a:t>6/28/17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smtClean="0"/>
              <a:t>B. Lee Roberts -  g-2 Theory Initiative - 3 June 2017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84292C-1B6F-4749-A3D8-D3D6FD465F4F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782CBA95-B530-8840-8BF0-4F1F471B6EB3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020F9A-9001-F540-BF20-ED15A36269DC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BDABFA04-9812-FF4A-AFD5-56049DC51F9A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083E0D-15C9-0642-9A14-812671E013FD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D09BD04C-9890-8C41-AF68-E4B80566CD4E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5688"/>
            <a:ext cx="4038600" cy="507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5688"/>
            <a:ext cx="4038600" cy="507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36C73C-9055-2E4D-B011-BA83FCBBCA2C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ECEDC48F-84D9-6140-AE3C-0026BEE6A858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AF5532-048C-B742-AE8E-581AEFEA740F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2D2B6A77-E829-1041-A4F6-94328BB9E950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8F9FAC-97DC-3F49-BC6F-7788C282BA51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4AEBD4ED-0FB2-174E-AC82-FC54E5EBC1E7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367295-0530-FA44-A552-9C60AF5E985F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D3F12683-42EC-6F45-B97F-F50255E46D4F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FE986A-4D4E-9049-9FDE-4DEC43C267BC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9F0CB667-8C78-DF42-A378-1028935530D6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FCA54-B6D8-7842-9D02-C59B8AD5F294}" type="datetime1">
              <a:rPr lang="en-US" smtClean="0"/>
              <a:t>6/28/17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5AA7A-9B77-3D4F-AD4E-4A749FB7F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56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A77B07-53A5-3048-894D-84F2E1EB07B3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26F54971-E3AB-4940-8D7F-47A94AAD0DE4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DCD723-7829-FF41-A4DB-DC50A2D3E025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692E8CDE-D657-7044-97F8-2E388D963F5E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69E4A5-7C1C-2B4E-8C81-FB20393166EF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FAC11240-0B8A-CB4D-9C0F-EE63062BCD1D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55688"/>
            <a:ext cx="8229600" cy="2459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667125"/>
            <a:ext cx="8229600" cy="2459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0" y="6381750"/>
            <a:ext cx="1371600" cy="476250"/>
          </a:xfrm>
        </p:spPr>
        <p:txBody>
          <a:bodyPr/>
          <a:lstStyle>
            <a:lvl1pPr>
              <a:defRPr/>
            </a:lvl1pPr>
          </a:lstStyle>
          <a:p>
            <a:fld id="{ED3C6307-3158-2742-9172-C624E508BD0E}" type="datetime1">
              <a:rPr lang="en-US" altLang="x-none" smtClean="0">
                <a:solidFill>
                  <a:srgbClr val="FFFFFF"/>
                </a:solidFill>
              </a:rPr>
              <a:pPr/>
              <a:t>6/28/17</a:t>
            </a:fld>
            <a:endParaRPr lang="en-US" altLang="x-none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71600" y="6553200"/>
            <a:ext cx="670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-  g-2 Theory Initiative - 3 June 2017</a:t>
            </a:r>
            <a:endParaRPr lang="en-US" altLang="x-none" sz="140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85BC0DF1-0AE1-0D45-B913-1E12B1ACB5A6}" type="slidenum">
              <a:rPr lang="en-US" altLang="x-none">
                <a:solidFill>
                  <a:srgbClr val="FFFFFF"/>
                </a:solidFill>
              </a:rPr>
              <a:pPr/>
              <a:t>‹#›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C647E-CEDB-A846-9A39-C7807C9FF252}" type="datetime1">
              <a:rPr lang="en-US" smtClean="0"/>
              <a:t>6/28/17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BFFE6-3357-D342-A9FE-00E972276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4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A0697-709A-D841-A86A-664DB4CF0AF5}" type="datetime1">
              <a:rPr lang="en-US" smtClean="0"/>
              <a:t>6/28/17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DA50-209F-AB4B-9690-230E65FC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6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4C912-A1DE-A144-80BD-BB9266C979D7}" type="datetime1">
              <a:rPr lang="en-US" smtClean="0"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B808-2C28-1548-A33C-6AB3B10E2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97535-67B1-8E4E-8F3B-807BC0E1B4DC}" type="datetime1">
              <a:rPr lang="en-US" smtClean="0"/>
              <a:t>6/28/17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F2C09-930A-A14B-8B86-D8AF61E32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4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14" Type="http://schemas.openxmlformats.org/officeDocument/2006/relationships/image" Target="../media/image11.jpeg"/><Relationship Id="rId15" Type="http://schemas.openxmlformats.org/officeDocument/2006/relationships/image" Target="../media/image12.jpeg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8DBEE3"/>
            </a:gs>
          </a:gsLst>
          <a:lin ang="1674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5088"/>
            <a:ext cx="8229600" cy="5397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14375"/>
            <a:ext cx="8229600" cy="54117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7CBAB8E-4CCE-7240-AC5D-21A463629C62}" type="datetime1">
              <a:rPr lang="en-US" smtClean="0"/>
              <a:t>6/28/17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553200"/>
            <a:ext cx="39624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4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A866F1-E07D-2247-B339-333BAAFEE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6" descr="bu-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26213"/>
            <a:ext cx="74453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mage result for muon g-2 experiment logo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2300" y="2383"/>
            <a:ext cx="879163" cy="7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71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 Bold"/>
          <a:ea typeface="ＭＳ Ｐゴシック" charset="0"/>
          <a:cs typeface="Arial Bold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FF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FF0000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8DBEE3"/>
            </a:gs>
          </a:gsLst>
          <a:lin ang="1674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5088"/>
            <a:ext cx="8229600" cy="5397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14375"/>
            <a:ext cx="8229600" cy="54117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79282-D41F-D245-B8A6-1CE1C57236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553200"/>
            <a:ext cx="39624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4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A866F1-E07D-2247-B339-333BAAFEE9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16" descr="bu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26213"/>
            <a:ext cx="74453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 Bold"/>
          <a:ea typeface="ＭＳ Ｐゴシック" charset="0"/>
          <a:cs typeface="Arial Bold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FF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FF0000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8A66A1B-1A54-1E4E-960E-BCBDFD86F26D}" type="datetime1">
              <a:rPr lang="en-US" smtClean="0">
                <a:ea typeface=""/>
                <a:cs typeface=""/>
              </a:rPr>
              <a:t>6/28/17</a:t>
            </a:fld>
            <a:endParaRPr lang="en-US">
              <a:ea typeface=""/>
              <a:cs typeface="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EB69970-60EE-486F-AAF8-4744CB561250}" type="slidenum">
              <a:rPr lang="en-US" smtClean="0">
                <a:ea typeface=""/>
                <a:cs typeface="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ea typeface=""/>
              <a:cs typeface=""/>
            </a:endParaRPr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0" y="85987"/>
            <a:ext cx="118872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1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8DBEE3"/>
            </a:gs>
          </a:gsLst>
          <a:lin ang="1674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5088"/>
            <a:ext cx="8229600" cy="5397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14375"/>
            <a:ext cx="8229600" cy="54117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EA3CED0-C881-F242-96FF-08185C49299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6/28/17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553200"/>
            <a:ext cx="39624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B. Lee Roberts -  g-2 Theory Initiative - 3 June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4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A866F1-E07D-2247-B339-333BAAFEE9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16" descr="bu-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6213"/>
            <a:ext cx="74453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mage result for muon g-2 experiment logo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00" y="2383"/>
            <a:ext cx="879163" cy="7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00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 Bold"/>
          <a:ea typeface="ＭＳ Ｐゴシック" charset="0"/>
          <a:cs typeface="Arial Bold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old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FF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FF0000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5688"/>
            <a:ext cx="8229600" cy="507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/>
            <a:fld id="{3D550990-39B8-654C-A68D-9C38DAB38EF2}" type="datetime1">
              <a:rPr lang="en-US" altLang="x-none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pPr defTabSz="914400"/>
              <a:t>6/28/17</a:t>
            </a:fld>
            <a:endParaRPr lang="en-US" altLang="x-none" smtClean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71600" y="6553200"/>
            <a:ext cx="670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defTabSz="914400"/>
            <a:r>
              <a:rPr lang="en-US" altLang="x-none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B. Lee Roberts -  g-2 Theory Initiative - 3 June 2017</a:t>
            </a:r>
            <a:endParaRPr lang="en-US" altLang="x-none" sz="1400" smtClean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/>
            <a:r>
              <a:rPr lang="en-US" altLang="x-none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- p. </a:t>
            </a:r>
            <a:fld id="{5E84616A-B826-1341-9686-1C2BA7E104D6}" type="slidenum">
              <a:rPr lang="en-US" altLang="x-none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pPr defTabSz="914400"/>
              <a:t>‹#›</a:t>
            </a:fld>
            <a:r>
              <a:rPr lang="en-US" altLang="x-none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/27</a:t>
            </a:r>
          </a:p>
        </p:txBody>
      </p:sp>
      <p:pic>
        <p:nvPicPr>
          <p:cNvPr id="1032" name="Picture 8" descr="cit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6723" r="5840" b="13446"/>
          <a:stretch>
            <a:fillRect/>
          </a:stretch>
        </p:blipFill>
        <p:spPr bwMode="auto">
          <a:xfrm>
            <a:off x="8548688" y="63500"/>
            <a:ext cx="585787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nal_mu_group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3572" r="1198" b="3572"/>
          <a:stretch>
            <a:fillRect/>
          </a:stretch>
        </p:blipFill>
        <p:spPr bwMode="auto">
          <a:xfrm>
            <a:off x="17463" y="6456363"/>
            <a:ext cx="1371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7314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rgbClr val="F0B71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F0B716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F0B716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F0B716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F0B716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0B716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0B716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0B716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0B716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rgbClr val="FF00FF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99FF99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rgbClr val="CC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2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3.w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5" Type="http://schemas.openxmlformats.org/officeDocument/2006/relationships/image" Target="../media/image61.emf"/><Relationship Id="rId6" Type="http://schemas.openxmlformats.org/officeDocument/2006/relationships/image" Target="../media/image62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png"/><Relationship Id="rId5" Type="http://schemas.openxmlformats.org/officeDocument/2006/relationships/image" Target="../media/image88.emf"/><Relationship Id="rId6" Type="http://schemas.openxmlformats.org/officeDocument/2006/relationships/image" Target="../media/image89.emf"/><Relationship Id="rId7" Type="http://schemas.openxmlformats.org/officeDocument/2006/relationships/image" Target="../media/image90.png"/><Relationship Id="rId8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Relationship Id="rId3" Type="http://schemas.openxmlformats.org/officeDocument/2006/relationships/image" Target="../media/image9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5" Type="http://schemas.openxmlformats.org/officeDocument/2006/relationships/image" Target="../media/image100.emf"/><Relationship Id="rId6" Type="http://schemas.openxmlformats.org/officeDocument/2006/relationships/image" Target="../media/image101.emf"/><Relationship Id="rId7" Type="http://schemas.openxmlformats.org/officeDocument/2006/relationships/image" Target="../media/image102.emf"/><Relationship Id="rId8" Type="http://schemas.openxmlformats.org/officeDocument/2006/relationships/image" Target="../media/image103.emf"/><Relationship Id="rId9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emf"/><Relationship Id="rId5" Type="http://schemas.openxmlformats.org/officeDocument/2006/relationships/image" Target="../media/image110.tiff"/><Relationship Id="rId6" Type="http://schemas.openxmlformats.org/officeDocument/2006/relationships/image" Target="../media/image111.tif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image" Target="../media/image114.emf"/><Relationship Id="rId5" Type="http://schemas.openxmlformats.org/officeDocument/2006/relationships/image" Target="../media/image115.emf"/><Relationship Id="rId6" Type="http://schemas.openxmlformats.org/officeDocument/2006/relationships/image" Target="../media/image116.emf"/><Relationship Id="rId7" Type="http://schemas.openxmlformats.org/officeDocument/2006/relationships/image" Target="../media/image117.emf"/><Relationship Id="rId8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4.png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jpeg"/><Relationship Id="rId7" Type="http://schemas.openxmlformats.org/officeDocument/2006/relationships/image" Target="../media/image41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28788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rial Bold" charset="0"/>
              </a:rPr>
              <a:t>The </a:t>
            </a:r>
            <a:r>
              <a:rPr lang="en-US" sz="3600" dirty="0" err="1" smtClean="0">
                <a:solidFill>
                  <a:srgbClr val="FFFF00"/>
                </a:solidFill>
                <a:latin typeface="Arial Bold" charset="0"/>
              </a:rPr>
              <a:t>Fermilab</a:t>
            </a:r>
            <a:r>
              <a:rPr lang="en-US" sz="3600" smtClean="0">
                <a:solidFill>
                  <a:srgbClr val="FFFF00"/>
                </a:solidFill>
                <a:latin typeface="Arial Bold" charset="0"/>
              </a:rPr>
              <a:t> Muon (</a:t>
            </a:r>
            <a:r>
              <a:rPr lang="en-US" sz="3600" smtClean="0">
                <a:solidFill>
                  <a:srgbClr val="FFFF00"/>
                </a:solidFill>
                <a:latin typeface="cmmi10"/>
                <a:cs typeface="cmmi10"/>
              </a:rPr>
              <a:t>g </a:t>
            </a:r>
            <a:r>
              <a:rPr lang="en-US" sz="360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600" smtClean="0">
                <a:solidFill>
                  <a:srgbClr val="FFFF00"/>
                </a:solidFill>
                <a:latin typeface="Arial Bold" charset="0"/>
              </a:rPr>
              <a:t>- </a:t>
            </a:r>
            <a:r>
              <a:rPr lang="en-US" sz="3600" smtClean="0">
                <a:solidFill>
                  <a:srgbClr val="FFFF00"/>
                </a:solidFill>
                <a:latin typeface="Symbol" charset="2"/>
                <a:cs typeface="Symbol" charset="2"/>
              </a:rPr>
              <a:t>2</a:t>
            </a:r>
            <a:r>
              <a:rPr lang="en-US" sz="3600" smtClean="0">
                <a:solidFill>
                  <a:srgbClr val="FFFF00"/>
                </a:solidFill>
                <a:latin typeface="Arial Bold" charset="0"/>
              </a:rPr>
              <a:t>) Experiment:</a:t>
            </a:r>
            <a:endParaRPr lang="en-US" sz="3600">
              <a:solidFill>
                <a:srgbClr val="FFFF00"/>
              </a:solidFill>
              <a:latin typeface="Arial Bold" charset="0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0" y="1711324"/>
            <a:ext cx="9144000" cy="1158875"/>
          </a:xfrm>
          <a:solidFill>
            <a:srgbClr val="0000FF"/>
          </a:solidFill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Lee Roberts  –  Boston </a:t>
            </a:r>
            <a:r>
              <a:rPr lang="en-US" smtClean="0">
                <a:solidFill>
                  <a:srgbClr val="FFFF00"/>
                </a:solidFill>
                <a:latin typeface="Arial" charset="0"/>
              </a:rPr>
              <a:t>University </a:t>
            </a:r>
          </a:p>
          <a:p>
            <a:r>
              <a:rPr lang="en-US" smtClean="0">
                <a:solidFill>
                  <a:srgbClr val="FFFF00"/>
                </a:solidFill>
                <a:latin typeface="Arial" charset="0"/>
              </a:rPr>
              <a:t>on behalf of the Muon g-2 collaboration </a:t>
            </a:r>
            <a:endParaRPr lang="en-US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16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2540000" y="6605588"/>
            <a:ext cx="4268788" cy="2508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010B7-74C0-1D4B-BD25-61368CE06B5F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96407"/>
            <a:ext cx="9133073" cy="13239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1" t="11099" r="1111" b="15671"/>
          <a:stretch/>
        </p:blipFill>
        <p:spPr>
          <a:xfrm rot="10800000">
            <a:off x="0" y="2870199"/>
            <a:ext cx="9144000" cy="2009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smtClean="0"/>
              <a:t>B. Lee Roberts -  PhiPsi 2016- Mainz 26 June 2017</a:t>
            </a:r>
            <a:endParaRPr lang="en-US" sz="1400" b="0"/>
          </a:p>
        </p:txBody>
      </p:sp>
      <p:sp>
        <p:nvSpPr>
          <p:cNvPr id="1208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- p. </a:t>
            </a:r>
            <a:fld id="{67B641DA-5222-2D42-A93F-8B13631C9C4B}" type="slidenum">
              <a:rPr lang="en-US" sz="1400" b="0"/>
              <a:pPr eaLnBrk="1" hangingPunct="1"/>
              <a:t>10</a:t>
            </a:fld>
            <a:r>
              <a:rPr lang="en-US" sz="1400" b="0"/>
              <a:t>/62</a:t>
            </a:r>
          </a:p>
        </p:txBody>
      </p:sp>
      <p:sp>
        <p:nvSpPr>
          <p:cNvPr id="120835" name="Footer Placeholder 5"/>
          <p:cNvSpPr txBox="1">
            <a:spLocks noGrp="1"/>
          </p:cNvSpPr>
          <p:nvPr/>
        </p:nvSpPr>
        <p:spPr bwMode="auto">
          <a:xfrm>
            <a:off x="990600" y="6599238"/>
            <a:ext cx="716280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sz="1000"/>
              <a:t>B. L.  Roberts,  Fermilab , 3 September 2008</a:t>
            </a:r>
            <a:r>
              <a:rPr lang="en-US" sz="1400" b="0"/>
              <a:t> </a:t>
            </a:r>
          </a:p>
        </p:txBody>
      </p:sp>
      <p:sp>
        <p:nvSpPr>
          <p:cNvPr id="120836" name="Slide Number Placeholder 6"/>
          <p:cNvSpPr txBox="1">
            <a:spLocks noGrp="1"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1400" b="0"/>
              <a:t>- p. </a:t>
            </a:r>
            <a:fld id="{5916201F-DB2C-7341-BB6D-F9A02C4BDCB3}" type="slidenum">
              <a:rPr lang="en-US" sz="1400" b="0"/>
              <a:pPr algn="r" eaLnBrk="1" hangingPunct="1">
                <a:spcBef>
                  <a:spcPct val="0"/>
                </a:spcBef>
              </a:pPr>
              <a:t>10</a:t>
            </a:fld>
            <a:r>
              <a:rPr lang="en-US" sz="1400" b="0"/>
              <a:t>/68</a:t>
            </a:r>
          </a:p>
        </p:txBody>
      </p:sp>
      <p:sp>
        <p:nvSpPr>
          <p:cNvPr id="12083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33CC"/>
              </a:solidFill>
            </a:endParaRPr>
          </a:p>
        </p:txBody>
      </p:sp>
      <p:sp>
        <p:nvSpPr>
          <p:cNvPr id="120838" name="AutoShape 3"/>
          <p:cNvSpPr>
            <a:spLocks noChangeArrowheads="1"/>
          </p:cNvSpPr>
          <p:nvPr/>
        </p:nvSpPr>
        <p:spPr bwMode="auto">
          <a:xfrm>
            <a:off x="4645025" y="2490788"/>
            <a:ext cx="4110038" cy="414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0" name="Oval 4"/>
          <p:cNvSpPr>
            <a:spLocks noChangeArrowheads="1"/>
          </p:cNvSpPr>
          <p:nvPr/>
        </p:nvSpPr>
        <p:spPr bwMode="auto">
          <a:xfrm>
            <a:off x="4759325" y="2490788"/>
            <a:ext cx="3916363" cy="3878262"/>
          </a:xfrm>
          <a:prstGeom prst="ellipse">
            <a:avLst/>
          </a:prstGeom>
          <a:noFill/>
          <a:ln w="25400">
            <a:solidFill>
              <a:srgbClr val="FF66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 b="0">
              <a:solidFill>
                <a:schemeClr val="tx1"/>
              </a:solidFill>
              <a:cs typeface="SimSun" charset="0"/>
            </a:endParaRPr>
          </a:p>
        </p:txBody>
      </p:sp>
      <p:sp>
        <p:nvSpPr>
          <p:cNvPr id="120840" name="Rectangle 5" descr="Light upward diagonal"/>
          <p:cNvSpPr>
            <a:spLocks noChangeArrowheads="1"/>
          </p:cNvSpPr>
          <p:nvPr/>
        </p:nvSpPr>
        <p:spPr bwMode="auto">
          <a:xfrm>
            <a:off x="5715000" y="2438400"/>
            <a:ext cx="1152525" cy="115888"/>
          </a:xfrm>
          <a:prstGeom prst="rect">
            <a:avLst/>
          </a:prstGeom>
          <a:pattFill prst="ltUpDiag">
            <a:fgClr>
              <a:srgbClr val="00FF00"/>
            </a:fgClr>
            <a:bgClr>
              <a:schemeClr val="tx1"/>
            </a:bgClr>
          </a:patt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lang="en-US" sz="1800" b="0">
              <a:solidFill>
                <a:srgbClr val="FF33CC"/>
              </a:solidFill>
              <a:cs typeface="SimSun" charset="0"/>
            </a:endParaRPr>
          </a:p>
        </p:txBody>
      </p:sp>
      <p:sp>
        <p:nvSpPr>
          <p:cNvPr id="500742" name="Line 6"/>
          <p:cNvSpPr>
            <a:spLocks noChangeShapeType="1"/>
          </p:cNvSpPr>
          <p:nvPr/>
        </p:nvSpPr>
        <p:spPr bwMode="auto">
          <a:xfrm>
            <a:off x="5702788" y="2490178"/>
            <a:ext cx="1112838" cy="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2" name="Text Box 7"/>
          <p:cNvSpPr txBox="1">
            <a:spLocks noChangeArrowheads="1"/>
          </p:cNvSpPr>
          <p:nvPr/>
        </p:nvSpPr>
        <p:spPr bwMode="auto">
          <a:xfrm>
            <a:off x="5715000" y="2002959"/>
            <a:ext cx="111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>
                <a:solidFill>
                  <a:schemeClr val="tx1"/>
                </a:solidFill>
                <a:cs typeface="SimSun" charset="0"/>
              </a:rPr>
              <a:t>Inflector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718300" y="4025900"/>
            <a:ext cx="1651000" cy="1027113"/>
            <a:chOff x="4232" y="2536"/>
            <a:chExt cx="1040" cy="647"/>
          </a:xfrm>
        </p:grpSpPr>
        <p:sp>
          <p:nvSpPr>
            <p:cNvPr id="120931" name="Rectangle 9"/>
            <p:cNvSpPr>
              <a:spLocks noChangeArrowheads="1"/>
            </p:cNvSpPr>
            <p:nvPr/>
          </p:nvSpPr>
          <p:spPr bwMode="auto">
            <a:xfrm>
              <a:off x="4813" y="2730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sp>
          <p:nvSpPr>
            <p:cNvPr id="120932" name="Rectangle 10"/>
            <p:cNvSpPr>
              <a:spLocks noChangeArrowheads="1"/>
            </p:cNvSpPr>
            <p:nvPr/>
          </p:nvSpPr>
          <p:spPr bwMode="auto">
            <a:xfrm rot="645551">
              <a:off x="4813" y="2924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sp>
          <p:nvSpPr>
            <p:cNvPr id="120933" name="Rectangle 11"/>
            <p:cNvSpPr>
              <a:spLocks noChangeArrowheads="1"/>
            </p:cNvSpPr>
            <p:nvPr/>
          </p:nvSpPr>
          <p:spPr bwMode="auto">
            <a:xfrm rot="-926560">
              <a:off x="4789" y="2536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endParaRPr lang="en-US" sz="1800" b="0">
                <a:solidFill>
                  <a:srgbClr val="FF33CC"/>
                </a:solidFill>
                <a:cs typeface="SimSun" charset="0"/>
              </a:endParaRPr>
            </a:p>
          </p:txBody>
        </p:sp>
        <p:sp>
          <p:nvSpPr>
            <p:cNvPr id="120934" name="Text Box 12"/>
            <p:cNvSpPr txBox="1">
              <a:spLocks noChangeArrowheads="1"/>
            </p:cNvSpPr>
            <p:nvPr/>
          </p:nvSpPr>
          <p:spPr bwMode="auto">
            <a:xfrm>
              <a:off x="4232" y="2779"/>
              <a:ext cx="6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>
                  <a:solidFill>
                    <a:schemeClr val="accent3">
                      <a:lumMod val="75000"/>
                    </a:schemeClr>
                  </a:solidFill>
                  <a:cs typeface="SimSun" charset="0"/>
                </a:rPr>
                <a:t>Kicker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zh-CN" sz="1800" b="0">
                  <a:solidFill>
                    <a:schemeClr val="accent3">
                      <a:lumMod val="75000"/>
                    </a:schemeClr>
                  </a:solidFill>
                  <a:cs typeface="SimSun" charset="0"/>
                </a:rPr>
                <a:t>Modules</a:t>
              </a:r>
            </a:p>
          </p:txBody>
        </p:sp>
      </p:grpSp>
      <p:sp>
        <p:nvSpPr>
          <p:cNvPr id="500749" name="Arc 13"/>
          <p:cNvSpPr>
            <a:spLocks/>
          </p:cNvSpPr>
          <p:nvPr/>
        </p:nvSpPr>
        <p:spPr bwMode="auto">
          <a:xfrm>
            <a:off x="6794500" y="2495023"/>
            <a:ext cx="1884363" cy="2003425"/>
          </a:xfrm>
          <a:custGeom>
            <a:avLst/>
            <a:gdLst>
              <a:gd name="T0" fmla="*/ 0 w 22075"/>
              <a:gd name="T1" fmla="*/ 2147483647 h 21882"/>
              <a:gd name="T2" fmla="*/ 2147483647 w 22075"/>
              <a:gd name="T3" fmla="*/ 2147483647 h 21882"/>
              <a:gd name="T4" fmla="*/ 2147483647 w 22075"/>
              <a:gd name="T5" fmla="*/ 2147483647 h 21882"/>
              <a:gd name="T6" fmla="*/ 0 60000 65536"/>
              <a:gd name="T7" fmla="*/ 0 60000 65536"/>
              <a:gd name="T8" fmla="*/ 0 60000 65536"/>
              <a:gd name="T9" fmla="*/ 0 w 22075"/>
              <a:gd name="T10" fmla="*/ 0 h 21882"/>
              <a:gd name="T11" fmla="*/ 22075 w 22075"/>
              <a:gd name="T12" fmla="*/ 21882 h 21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75" h="21882" fill="none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</a:path>
              <a:path w="22075" h="21882" stroke="0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  <a:lnTo>
                  <a:pt x="475" y="21600"/>
                </a:lnTo>
                <a:lnTo>
                  <a:pt x="0" y="5"/>
                </a:lnTo>
                <a:close/>
              </a:path>
            </a:pathLst>
          </a:cu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0" name="Arc 14"/>
          <p:cNvSpPr>
            <a:spLocks/>
          </p:cNvSpPr>
          <p:nvPr/>
        </p:nvSpPr>
        <p:spPr bwMode="auto">
          <a:xfrm flipV="1">
            <a:off x="4759325" y="2605088"/>
            <a:ext cx="3917950" cy="3916362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</a:path>
              <a:path w="43200" h="43200" stroke="0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  <a:lnTo>
                  <a:pt x="21600" y="21600"/>
                </a:lnTo>
                <a:lnTo>
                  <a:pt x="25498" y="4284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120846" name="Text Box 15"/>
          <p:cNvSpPr txBox="1">
            <a:spLocks noChangeArrowheads="1"/>
          </p:cNvSpPr>
          <p:nvPr/>
        </p:nvSpPr>
        <p:spPr bwMode="auto">
          <a:xfrm>
            <a:off x="4876800" y="4419600"/>
            <a:ext cx="1036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1800" b="0">
                <a:solidFill>
                  <a:schemeClr val="folHlink"/>
                </a:solidFill>
                <a:cs typeface="SimSun" charset="0"/>
              </a:rPr>
              <a:t>Storage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1800" b="0">
                <a:solidFill>
                  <a:schemeClr val="folHlink"/>
                </a:solidFill>
                <a:cs typeface="SimSun" charset="0"/>
              </a:rPr>
              <a:t>ring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065713" y="3552825"/>
            <a:ext cx="2030412" cy="404813"/>
            <a:chOff x="3216" y="2246"/>
            <a:chExt cx="1279" cy="255"/>
          </a:xfrm>
        </p:grpSpPr>
        <p:sp>
          <p:nvSpPr>
            <p:cNvPr id="120929" name="Line 17"/>
            <p:cNvSpPr>
              <a:spLocks noChangeShapeType="1"/>
            </p:cNvSpPr>
            <p:nvPr/>
          </p:nvSpPr>
          <p:spPr bwMode="auto">
            <a:xfrm>
              <a:off x="3216" y="2246"/>
              <a:ext cx="338" cy="1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930" name="Text Box 18"/>
            <p:cNvSpPr txBox="1">
              <a:spLocks noChangeArrowheads="1"/>
            </p:cNvSpPr>
            <p:nvPr/>
          </p:nvSpPr>
          <p:spPr bwMode="auto">
            <a:xfrm>
              <a:off x="3555" y="2270"/>
              <a:ext cx="9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>
                  <a:solidFill>
                    <a:srgbClr val="FF0066"/>
                  </a:solidFill>
                  <a:cs typeface="SimSun" charset="0"/>
                </a:rPr>
                <a:t>Central  orbit</a:t>
              </a:r>
            </a:p>
          </p:txBody>
        </p:sp>
      </p:grpSp>
      <p:sp>
        <p:nvSpPr>
          <p:cNvPr id="500755" name="Line 19"/>
          <p:cNvSpPr>
            <a:spLocks noChangeShapeType="1"/>
          </p:cNvSpPr>
          <p:nvPr/>
        </p:nvSpPr>
        <p:spPr bwMode="auto">
          <a:xfrm flipV="1">
            <a:off x="7200900" y="2951163"/>
            <a:ext cx="746125" cy="477837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0756" name="Text Box 20"/>
          <p:cNvSpPr txBox="1">
            <a:spLocks noChangeArrowheads="1"/>
          </p:cNvSpPr>
          <p:nvPr/>
        </p:nvSpPr>
        <p:spPr bwMode="auto">
          <a:xfrm>
            <a:off x="5689600" y="32766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800" b="0">
                <a:solidFill>
                  <a:srgbClr val="FF66CC"/>
                </a:solidFill>
                <a:cs typeface="SimSun" charset="0"/>
              </a:rPr>
              <a:t>Injection orbit</a:t>
            </a:r>
          </a:p>
        </p:txBody>
      </p:sp>
      <p:sp>
        <p:nvSpPr>
          <p:cNvPr id="500757" name="Line 21"/>
          <p:cNvSpPr>
            <a:spLocks noChangeShapeType="1"/>
          </p:cNvSpPr>
          <p:nvPr/>
        </p:nvSpPr>
        <p:spPr bwMode="auto">
          <a:xfrm>
            <a:off x="4729163" y="2490788"/>
            <a:ext cx="960437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0758" name="Line 22"/>
          <p:cNvSpPr>
            <a:spLocks noChangeShapeType="1"/>
          </p:cNvSpPr>
          <p:nvPr/>
        </p:nvSpPr>
        <p:spPr bwMode="auto">
          <a:xfrm>
            <a:off x="2417763" y="2490788"/>
            <a:ext cx="2265362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514600" y="1981202"/>
            <a:ext cx="1651000" cy="900113"/>
            <a:chOff x="1584" y="1248"/>
            <a:chExt cx="1040" cy="567"/>
          </a:xfrm>
        </p:grpSpPr>
        <p:sp>
          <p:nvSpPr>
            <p:cNvPr id="120926" name="Text Box 26"/>
            <p:cNvSpPr txBox="1">
              <a:spLocks noChangeArrowheads="1"/>
            </p:cNvSpPr>
            <p:nvPr/>
          </p:nvSpPr>
          <p:spPr bwMode="auto">
            <a:xfrm>
              <a:off x="1584" y="1248"/>
              <a:ext cx="9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2400">
                  <a:solidFill>
                    <a:srgbClr val="0000FF"/>
                  </a:solidFill>
                  <a:cs typeface="SimSun" charset="0"/>
                </a:rPr>
                <a:t>Pions</a:t>
              </a:r>
              <a:endParaRPr lang="en-US" altLang="zh-CN">
                <a:solidFill>
                  <a:srgbClr val="0000FF"/>
                </a:solidFill>
                <a:cs typeface="SimSun" charset="0"/>
              </a:endParaRPr>
            </a:p>
          </p:txBody>
        </p:sp>
        <p:sp>
          <p:nvSpPr>
            <p:cNvPr id="120928" name="Text Box 28"/>
            <p:cNvSpPr txBox="1">
              <a:spLocks noChangeArrowheads="1"/>
            </p:cNvSpPr>
            <p:nvPr/>
          </p:nvSpPr>
          <p:spPr bwMode="auto">
            <a:xfrm>
              <a:off x="1728" y="1584"/>
              <a:ext cx="8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>
                  <a:solidFill>
                    <a:srgbClr val="0000FF"/>
                  </a:solidFill>
                  <a:cs typeface="SimSun" charset="0"/>
                </a:rPr>
                <a:t>p=3.1GeV/c</a:t>
              </a:r>
            </a:p>
          </p:txBody>
        </p:sp>
      </p:grpSp>
      <p:sp>
        <p:nvSpPr>
          <p:cNvPr id="120854" name="Text Box 29"/>
          <p:cNvSpPr txBox="1">
            <a:spLocks noChangeArrowheads="1"/>
          </p:cNvSpPr>
          <p:nvPr/>
        </p:nvSpPr>
        <p:spPr bwMode="auto">
          <a:xfrm>
            <a:off x="533400" y="0"/>
            <a:ext cx="8385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3600">
                <a:solidFill>
                  <a:schemeClr val="tx1"/>
                </a:solidFill>
                <a:latin typeface="Arial Unicode MS" charset="0"/>
                <a:cs typeface="SimSun" charset="0"/>
              </a:rPr>
              <a:t>Experimental Technique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0" y="2449513"/>
            <a:ext cx="4225925" cy="4214812"/>
            <a:chOff x="2880" y="1543"/>
            <a:chExt cx="2662" cy="2655"/>
          </a:xfrm>
        </p:grpSpPr>
        <p:grpSp>
          <p:nvGrpSpPr>
            <p:cNvPr id="120913" name="Group 31"/>
            <p:cNvGrpSpPr>
              <a:grpSpLocks/>
            </p:cNvGrpSpPr>
            <p:nvPr/>
          </p:nvGrpSpPr>
          <p:grpSpPr bwMode="auto">
            <a:xfrm>
              <a:off x="4176" y="1543"/>
              <a:ext cx="1255" cy="1750"/>
              <a:chOff x="4176" y="1543"/>
              <a:chExt cx="1255" cy="1750"/>
            </a:xfrm>
          </p:grpSpPr>
          <p:sp>
            <p:nvSpPr>
              <p:cNvPr id="120923" name="Arc 32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924" name="Arc 33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0914" name="Group 34"/>
            <p:cNvGrpSpPr>
              <a:grpSpLocks/>
            </p:cNvGrpSpPr>
            <p:nvPr/>
          </p:nvGrpSpPr>
          <p:grpSpPr bwMode="auto">
            <a:xfrm rot="5400000">
              <a:off x="4039" y="2585"/>
              <a:ext cx="1255" cy="1750"/>
              <a:chOff x="4176" y="1543"/>
              <a:chExt cx="1255" cy="1750"/>
            </a:xfrm>
          </p:grpSpPr>
          <p:sp>
            <p:nvSpPr>
              <p:cNvPr id="120921" name="Arc 35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120922" name="Arc 36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  <p:grpSp>
          <p:nvGrpSpPr>
            <p:cNvPr id="120915" name="Group 37"/>
            <p:cNvGrpSpPr>
              <a:grpSpLocks/>
            </p:cNvGrpSpPr>
            <p:nvPr/>
          </p:nvGrpSpPr>
          <p:grpSpPr bwMode="auto">
            <a:xfrm rot="10800000">
              <a:off x="3024" y="2448"/>
              <a:ext cx="1255" cy="1750"/>
              <a:chOff x="4176" y="1543"/>
              <a:chExt cx="1255" cy="1750"/>
            </a:xfrm>
          </p:grpSpPr>
          <p:sp>
            <p:nvSpPr>
              <p:cNvPr id="120919" name="Arc 38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20920" name="Arc 39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</p:grpSp>
        <p:grpSp>
          <p:nvGrpSpPr>
            <p:cNvPr id="120916" name="Group 40"/>
            <p:cNvGrpSpPr>
              <a:grpSpLocks/>
            </p:cNvGrpSpPr>
            <p:nvPr/>
          </p:nvGrpSpPr>
          <p:grpSpPr bwMode="auto">
            <a:xfrm rot="-5652832">
              <a:off x="3127" y="1433"/>
              <a:ext cx="1255" cy="1750"/>
              <a:chOff x="4176" y="1543"/>
              <a:chExt cx="1255" cy="1750"/>
            </a:xfrm>
          </p:grpSpPr>
          <p:sp>
            <p:nvSpPr>
              <p:cNvPr id="120917" name="Arc 41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20918" name="Arc 42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120856" name="AutoShape 43"/>
          <p:cNvSpPr>
            <a:spLocks noChangeArrowheads="1"/>
          </p:cNvSpPr>
          <p:nvPr/>
        </p:nvSpPr>
        <p:spPr bwMode="auto">
          <a:xfrm>
            <a:off x="7162800" y="2590800"/>
            <a:ext cx="230188" cy="230188"/>
          </a:xfrm>
          <a:prstGeom prst="flowChartSummingJunction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33CC"/>
              </a:solidFill>
            </a:endParaRPr>
          </a:p>
        </p:txBody>
      </p:sp>
      <p:graphicFrame>
        <p:nvGraphicFramePr>
          <p:cNvPr id="120857" name="Object 46"/>
          <p:cNvGraphicFramePr>
            <a:graphicFrameLocks noChangeAspect="1"/>
          </p:cNvGraphicFramePr>
          <p:nvPr/>
        </p:nvGraphicFramePr>
        <p:xfrm>
          <a:off x="6934200" y="2667000"/>
          <a:ext cx="261938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9" name="Equation" r:id="rId4" imgW="139639" imgH="203112" progId="Equation.3">
                  <p:embed/>
                </p:oleObj>
              </mc:Choice>
              <mc:Fallback>
                <p:oleObj name="Equation" r:id="rId4" imgW="13963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667000"/>
                        <a:ext cx="261938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46"/>
          <p:cNvGrpSpPr>
            <a:grpSpLocks/>
          </p:cNvGrpSpPr>
          <p:nvPr/>
        </p:nvGrpSpPr>
        <p:grpSpPr bwMode="auto">
          <a:xfrm>
            <a:off x="4953000" y="4419600"/>
            <a:ext cx="2044700" cy="1295400"/>
            <a:chOff x="3120" y="2784"/>
            <a:chExt cx="1288" cy="816"/>
          </a:xfrm>
        </p:grpSpPr>
        <p:sp>
          <p:nvSpPr>
            <p:cNvPr id="120909" name="Line 47"/>
            <p:cNvSpPr>
              <a:spLocks noChangeShapeType="1"/>
            </p:cNvSpPr>
            <p:nvPr/>
          </p:nvSpPr>
          <p:spPr bwMode="auto">
            <a:xfrm flipH="1">
              <a:off x="3168" y="2784"/>
              <a:ext cx="1008" cy="67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910" name="Text Box 48"/>
            <p:cNvSpPr txBox="1">
              <a:spLocks noChangeArrowheads="1"/>
            </p:cNvSpPr>
            <p:nvPr/>
          </p:nvSpPr>
          <p:spPr bwMode="auto">
            <a:xfrm>
              <a:off x="3552" y="3120"/>
              <a:ext cx="8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>
                  <a:solidFill>
                    <a:schemeClr val="folHlink"/>
                  </a:solidFill>
                  <a:cs typeface="SimSun" charset="0"/>
                </a:rPr>
                <a:t>R=711.2cm</a:t>
              </a:r>
            </a:p>
          </p:txBody>
        </p:sp>
        <p:sp>
          <p:nvSpPr>
            <p:cNvPr id="120911" name="Line 49"/>
            <p:cNvSpPr>
              <a:spLocks noChangeShapeType="1"/>
            </p:cNvSpPr>
            <p:nvPr/>
          </p:nvSpPr>
          <p:spPr bwMode="auto">
            <a:xfrm flipH="1">
              <a:off x="3120" y="3504"/>
              <a:ext cx="144" cy="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912" name="Text Box 50"/>
            <p:cNvSpPr txBox="1">
              <a:spLocks noChangeArrowheads="1"/>
            </p:cNvSpPr>
            <p:nvPr/>
          </p:nvSpPr>
          <p:spPr bwMode="auto">
            <a:xfrm>
              <a:off x="3264" y="3360"/>
              <a:ext cx="5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 b="0">
                  <a:solidFill>
                    <a:schemeClr val="folHlink"/>
                  </a:solidFill>
                  <a:cs typeface="SimSun" charset="0"/>
                </a:rPr>
                <a:t>d=9cm</a:t>
              </a:r>
              <a:endParaRPr lang="el-GR" altLang="zh-CN" sz="1800" b="0">
                <a:solidFill>
                  <a:schemeClr val="folHlink"/>
                </a:solidFill>
                <a:cs typeface="SimSun" charset="0"/>
              </a:endParaRPr>
            </a:p>
          </p:txBody>
        </p:sp>
      </p:grpSp>
      <p:sp>
        <p:nvSpPr>
          <p:cNvPr id="120860" name="Text Box 51"/>
          <p:cNvSpPr txBox="1">
            <a:spLocks noChangeArrowheads="1"/>
          </p:cNvSpPr>
          <p:nvPr/>
        </p:nvSpPr>
        <p:spPr bwMode="auto">
          <a:xfrm>
            <a:off x="6629400" y="2895600"/>
            <a:ext cx="839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1600">
                <a:solidFill>
                  <a:srgbClr val="FF9933"/>
                </a:solidFill>
                <a:cs typeface="SimSun" charset="0"/>
              </a:rPr>
              <a:t>(1.45T)</a:t>
            </a:r>
          </a:p>
        </p:txBody>
      </p: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3124200" y="5486400"/>
            <a:ext cx="2943225" cy="1068388"/>
            <a:chOff x="1946" y="3455"/>
            <a:chExt cx="1854" cy="673"/>
          </a:xfrm>
        </p:grpSpPr>
        <p:sp>
          <p:nvSpPr>
            <p:cNvPr id="120905" name="Line 53"/>
            <p:cNvSpPr>
              <a:spLocks noChangeShapeType="1"/>
            </p:cNvSpPr>
            <p:nvPr/>
          </p:nvSpPr>
          <p:spPr bwMode="auto">
            <a:xfrm flipV="1">
              <a:off x="2945" y="3808"/>
              <a:ext cx="295" cy="144"/>
            </a:xfrm>
            <a:prstGeom prst="line">
              <a:avLst/>
            </a:prstGeom>
            <a:noFill/>
            <a:ln w="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906" name="Text Box 54"/>
            <p:cNvSpPr txBox="1">
              <a:spLocks noChangeArrowheads="1"/>
            </p:cNvSpPr>
            <p:nvPr/>
          </p:nvSpPr>
          <p:spPr bwMode="auto">
            <a:xfrm>
              <a:off x="1946" y="3897"/>
              <a:ext cx="15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1800">
                  <a:solidFill>
                    <a:srgbClr val="0000FF"/>
                  </a:solidFill>
                  <a:cs typeface="SimSun" charset="0"/>
                </a:rPr>
                <a:t>Electric Quadrupoles</a:t>
              </a:r>
            </a:p>
          </p:txBody>
        </p:sp>
        <p:sp>
          <p:nvSpPr>
            <p:cNvPr id="120907" name="Line 55"/>
            <p:cNvSpPr>
              <a:spLocks noChangeShapeType="1"/>
            </p:cNvSpPr>
            <p:nvPr/>
          </p:nvSpPr>
          <p:spPr bwMode="auto">
            <a:xfrm flipV="1">
              <a:off x="3485" y="3776"/>
              <a:ext cx="164" cy="21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0908" name="Object 58"/>
            <p:cNvGraphicFramePr>
              <a:graphicFrameLocks noChangeAspect="1"/>
            </p:cNvGraphicFramePr>
            <p:nvPr/>
          </p:nvGraphicFramePr>
          <p:xfrm>
            <a:off x="3631" y="3455"/>
            <a:ext cx="169" cy="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0" name="Equation" r:id="rId6" imgW="203112" imgH="444307" progId="Equation.DSMT4">
                    <p:embed/>
                  </p:oleObj>
                </mc:Choice>
                <mc:Fallback>
                  <p:oleObj name="Equation" r:id="rId6" imgW="203112" imgH="44430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1" y="3455"/>
                          <a:ext cx="169" cy="5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58"/>
          <p:cNvGrpSpPr>
            <a:grpSpLocks/>
          </p:cNvGrpSpPr>
          <p:nvPr/>
        </p:nvGrpSpPr>
        <p:grpSpPr bwMode="auto">
          <a:xfrm>
            <a:off x="4953000" y="2819400"/>
            <a:ext cx="3505200" cy="3514725"/>
            <a:chOff x="3120" y="1776"/>
            <a:chExt cx="2208" cy="2214"/>
          </a:xfrm>
        </p:grpSpPr>
        <p:sp>
          <p:nvSpPr>
            <p:cNvPr id="120881" name="Rectangle 59"/>
            <p:cNvSpPr>
              <a:spLocks noChangeArrowheads="1"/>
            </p:cNvSpPr>
            <p:nvPr/>
          </p:nvSpPr>
          <p:spPr bwMode="auto">
            <a:xfrm>
              <a:off x="3120" y="278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2" name="Rectangle 60"/>
            <p:cNvSpPr>
              <a:spLocks noChangeArrowheads="1"/>
            </p:cNvSpPr>
            <p:nvPr/>
          </p:nvSpPr>
          <p:spPr bwMode="auto">
            <a:xfrm>
              <a:off x="4128" y="177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3" name="Rectangle 61"/>
            <p:cNvSpPr>
              <a:spLocks noChangeArrowheads="1"/>
            </p:cNvSpPr>
            <p:nvPr/>
          </p:nvSpPr>
          <p:spPr bwMode="auto">
            <a:xfrm>
              <a:off x="5184" y="283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4" name="Rectangle 62"/>
            <p:cNvSpPr>
              <a:spLocks noChangeArrowheads="1"/>
            </p:cNvSpPr>
            <p:nvPr/>
          </p:nvSpPr>
          <p:spPr bwMode="auto">
            <a:xfrm>
              <a:off x="5136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5" name="Rectangle 63"/>
            <p:cNvSpPr>
              <a:spLocks noChangeArrowheads="1"/>
            </p:cNvSpPr>
            <p:nvPr/>
          </p:nvSpPr>
          <p:spPr bwMode="auto">
            <a:xfrm>
              <a:off x="4704" y="370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6" name="Rectangle 64"/>
            <p:cNvSpPr>
              <a:spLocks noChangeArrowheads="1"/>
            </p:cNvSpPr>
            <p:nvPr/>
          </p:nvSpPr>
          <p:spPr bwMode="auto">
            <a:xfrm>
              <a:off x="5149" y="308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7" name="Rectangle 65"/>
            <p:cNvSpPr>
              <a:spLocks noChangeArrowheads="1"/>
            </p:cNvSpPr>
            <p:nvPr/>
          </p:nvSpPr>
          <p:spPr bwMode="auto">
            <a:xfrm>
              <a:off x="4848" y="20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8" name="Rectangle 66"/>
            <p:cNvSpPr>
              <a:spLocks noChangeArrowheads="1"/>
            </p:cNvSpPr>
            <p:nvPr/>
          </p:nvSpPr>
          <p:spPr bwMode="auto">
            <a:xfrm>
              <a:off x="3273" y="234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89" name="Rectangle 67"/>
            <p:cNvSpPr>
              <a:spLocks noChangeArrowheads="1"/>
            </p:cNvSpPr>
            <p:nvPr/>
          </p:nvSpPr>
          <p:spPr bwMode="auto">
            <a:xfrm>
              <a:off x="3168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0" name="Rectangle 68"/>
            <p:cNvSpPr>
              <a:spLocks noChangeArrowheads="1"/>
            </p:cNvSpPr>
            <p:nvPr/>
          </p:nvSpPr>
          <p:spPr bwMode="auto">
            <a:xfrm>
              <a:off x="3408" y="211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1" name="Rectangle 69"/>
            <p:cNvSpPr>
              <a:spLocks noChangeArrowheads="1"/>
            </p:cNvSpPr>
            <p:nvPr/>
          </p:nvSpPr>
          <p:spPr bwMode="auto">
            <a:xfrm>
              <a:off x="3620" y="19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2" name="Rectangle 70"/>
            <p:cNvSpPr>
              <a:spLocks noChangeArrowheads="1"/>
            </p:cNvSpPr>
            <p:nvPr/>
          </p:nvSpPr>
          <p:spPr bwMode="auto">
            <a:xfrm>
              <a:off x="3849" y="181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3" name="Rectangle 71"/>
            <p:cNvSpPr>
              <a:spLocks noChangeArrowheads="1"/>
            </p:cNvSpPr>
            <p:nvPr/>
          </p:nvSpPr>
          <p:spPr bwMode="auto">
            <a:xfrm>
              <a:off x="4368" y="182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4" name="Rectangle 72"/>
            <p:cNvSpPr>
              <a:spLocks noChangeArrowheads="1"/>
            </p:cNvSpPr>
            <p:nvPr/>
          </p:nvSpPr>
          <p:spPr bwMode="auto">
            <a:xfrm>
              <a:off x="4608" y="1920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5" name="Rectangle 73"/>
            <p:cNvSpPr>
              <a:spLocks noChangeArrowheads="1"/>
            </p:cNvSpPr>
            <p:nvPr/>
          </p:nvSpPr>
          <p:spPr bwMode="auto">
            <a:xfrm>
              <a:off x="5003" y="2265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6" name="Rectangle 74"/>
            <p:cNvSpPr>
              <a:spLocks noChangeArrowheads="1"/>
            </p:cNvSpPr>
            <p:nvPr/>
          </p:nvSpPr>
          <p:spPr bwMode="auto">
            <a:xfrm>
              <a:off x="5037" y="332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7" name="Rectangle 75"/>
            <p:cNvSpPr>
              <a:spLocks noChangeArrowheads="1"/>
            </p:cNvSpPr>
            <p:nvPr/>
          </p:nvSpPr>
          <p:spPr bwMode="auto">
            <a:xfrm>
              <a:off x="4885" y="352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8" name="Rectangle 76"/>
            <p:cNvSpPr>
              <a:spLocks noChangeArrowheads="1"/>
            </p:cNvSpPr>
            <p:nvPr/>
          </p:nvSpPr>
          <p:spPr bwMode="auto">
            <a:xfrm>
              <a:off x="4450" y="379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99" name="Rectangle 77"/>
            <p:cNvSpPr>
              <a:spLocks noChangeArrowheads="1"/>
            </p:cNvSpPr>
            <p:nvPr/>
          </p:nvSpPr>
          <p:spPr bwMode="auto">
            <a:xfrm>
              <a:off x="4147" y="384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900" name="Rectangle 78"/>
            <p:cNvSpPr>
              <a:spLocks noChangeArrowheads="1"/>
            </p:cNvSpPr>
            <p:nvPr/>
          </p:nvSpPr>
          <p:spPr bwMode="auto">
            <a:xfrm>
              <a:off x="3870" y="3783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901" name="Rectangle 79"/>
            <p:cNvSpPr>
              <a:spLocks noChangeArrowheads="1"/>
            </p:cNvSpPr>
            <p:nvPr/>
          </p:nvSpPr>
          <p:spPr bwMode="auto">
            <a:xfrm>
              <a:off x="3648" y="364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902" name="Rectangle 80"/>
            <p:cNvSpPr>
              <a:spLocks noChangeArrowheads="1"/>
            </p:cNvSpPr>
            <p:nvPr/>
          </p:nvSpPr>
          <p:spPr bwMode="auto">
            <a:xfrm>
              <a:off x="3430" y="344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903" name="Rectangle 81"/>
            <p:cNvSpPr>
              <a:spLocks noChangeArrowheads="1"/>
            </p:cNvSpPr>
            <p:nvPr/>
          </p:nvSpPr>
          <p:spPr bwMode="auto">
            <a:xfrm>
              <a:off x="3242" y="323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904" name="Rectangle 82"/>
            <p:cNvSpPr>
              <a:spLocks noChangeArrowheads="1"/>
            </p:cNvSpPr>
            <p:nvPr/>
          </p:nvSpPr>
          <p:spPr bwMode="auto">
            <a:xfrm>
              <a:off x="3133" y="3001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</p:grpSp>
      <p:sp>
        <p:nvSpPr>
          <p:cNvPr id="500820" name="Text Box 84"/>
          <p:cNvSpPr txBox="1">
            <a:spLocks noChangeArrowheads="1"/>
          </p:cNvSpPr>
          <p:nvPr/>
        </p:nvSpPr>
        <p:spPr bwMode="auto">
          <a:xfrm>
            <a:off x="7086600" y="974725"/>
            <a:ext cx="1905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x</a:t>
            </a:r>
            <a:r>
              <a:rPr lang="en-US" baseline="-25000">
                <a:solidFill>
                  <a:schemeClr val="tx1"/>
                </a:solidFill>
              </a:rPr>
              <a:t>c</a:t>
            </a:r>
            <a:r>
              <a:rPr lang="en-US">
                <a:solidFill>
                  <a:schemeClr val="tx1"/>
                </a:solidFill>
              </a:rPr>
              <a:t> ≈ 77 mm</a:t>
            </a:r>
          </a:p>
          <a:p>
            <a:pPr eaLnBrk="1" hangingPunct="1"/>
            <a:r>
              <a:rPr lang="en-US">
                <a:solidFill>
                  <a:schemeClr val="tx1"/>
                </a:solidFill>
                <a:latin typeface="Symbol" charset="0"/>
              </a:rPr>
              <a:t>b</a:t>
            </a:r>
            <a:r>
              <a:rPr lang="en-US">
                <a:solidFill>
                  <a:schemeClr val="tx1"/>
                </a:solidFill>
              </a:rPr>
              <a:t> ≈ 10 mrad</a:t>
            </a:r>
          </a:p>
          <a:p>
            <a:pPr eaLnBrk="1" hangingPunct="1"/>
            <a:r>
              <a:rPr lang="en-US">
                <a:solidFill>
                  <a:schemeClr val="tx1"/>
                </a:solidFill>
                <a:latin typeface="cmmi8" charset="0"/>
              </a:rPr>
              <a:t>B</a:t>
            </a:r>
            <a:r>
              <a:rPr lang="en-US">
                <a:solidFill>
                  <a:schemeClr val="tx1"/>
                </a:solidFill>
              </a:rPr>
              <a:t>·</a:t>
            </a:r>
            <a:r>
              <a:rPr lang="en-US">
                <a:solidFill>
                  <a:schemeClr val="tx1"/>
                </a:solidFill>
                <a:latin typeface="cmmi8" charset="0"/>
              </a:rPr>
              <a:t>dl</a:t>
            </a:r>
            <a:r>
              <a:rPr lang="en-US">
                <a:solidFill>
                  <a:schemeClr val="tx1"/>
                </a:solidFill>
              </a:rPr>
              <a:t> ≈ 0.1 Tm</a:t>
            </a:r>
          </a:p>
        </p:txBody>
      </p:sp>
      <p:grpSp>
        <p:nvGrpSpPr>
          <p:cNvPr id="13" name="Group 85"/>
          <p:cNvGrpSpPr>
            <a:grpSpLocks/>
          </p:cNvGrpSpPr>
          <p:nvPr/>
        </p:nvGrpSpPr>
        <p:grpSpPr bwMode="auto">
          <a:xfrm>
            <a:off x="8229600" y="4419599"/>
            <a:ext cx="838200" cy="2349500"/>
            <a:chOff x="5184" y="2784"/>
            <a:chExt cx="528" cy="1480"/>
          </a:xfrm>
        </p:grpSpPr>
        <p:grpSp>
          <p:nvGrpSpPr>
            <p:cNvPr id="120873" name="Group 86"/>
            <p:cNvGrpSpPr>
              <a:grpSpLocks/>
            </p:cNvGrpSpPr>
            <p:nvPr/>
          </p:nvGrpSpPr>
          <p:grpSpPr bwMode="auto">
            <a:xfrm>
              <a:off x="5356" y="2784"/>
              <a:ext cx="356" cy="1480"/>
              <a:chOff x="5356" y="2784"/>
              <a:chExt cx="356" cy="1480"/>
            </a:xfrm>
          </p:grpSpPr>
          <p:sp>
            <p:nvSpPr>
              <p:cNvPr id="120876" name="Line 87"/>
              <p:cNvSpPr>
                <a:spLocks noChangeShapeType="1"/>
              </p:cNvSpPr>
              <p:nvPr/>
            </p:nvSpPr>
            <p:spPr bwMode="auto">
              <a:xfrm flipH="1">
                <a:off x="5376" y="2784"/>
                <a:ext cx="96" cy="1296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877" name="Line 88"/>
              <p:cNvSpPr>
                <a:spLocks noChangeShapeType="1"/>
              </p:cNvSpPr>
              <p:nvPr/>
            </p:nvSpPr>
            <p:spPr bwMode="auto">
              <a:xfrm>
                <a:off x="5472" y="2800"/>
                <a:ext cx="144" cy="128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878" name="Line 89"/>
              <p:cNvSpPr>
                <a:spLocks noChangeShapeType="1"/>
              </p:cNvSpPr>
              <p:nvPr/>
            </p:nvSpPr>
            <p:spPr bwMode="auto">
              <a:xfrm flipV="1">
                <a:off x="5364" y="4062"/>
                <a:ext cx="252" cy="12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879" name="Text Box 90"/>
              <p:cNvSpPr txBox="1">
                <a:spLocks noChangeArrowheads="1"/>
              </p:cNvSpPr>
              <p:nvPr/>
            </p:nvSpPr>
            <p:spPr bwMode="auto">
              <a:xfrm>
                <a:off x="5356" y="4033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solidFill>
                      <a:srgbClr val="0000FF"/>
                    </a:solidFill>
                  </a:rPr>
                  <a:t>x</a:t>
                </a:r>
                <a:r>
                  <a:rPr lang="en-US" sz="1800" baseline="-25000">
                    <a:solidFill>
                      <a:srgbClr val="0000FF"/>
                    </a:solidFill>
                  </a:rPr>
                  <a:t>c</a:t>
                </a:r>
              </a:p>
            </p:txBody>
          </p:sp>
          <p:sp>
            <p:nvSpPr>
              <p:cNvPr id="120880" name="Text Box 91"/>
              <p:cNvSpPr txBox="1">
                <a:spLocks noChangeArrowheads="1"/>
              </p:cNvSpPr>
              <p:nvPr/>
            </p:nvSpPr>
            <p:spPr bwMode="auto">
              <a:xfrm>
                <a:off x="5568" y="3408"/>
                <a:ext cx="1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FF0000"/>
                    </a:solidFill>
                  </a:rPr>
                  <a:t>R</a:t>
                </a:r>
              </a:p>
            </p:txBody>
          </p:sp>
        </p:grpSp>
        <p:sp>
          <p:nvSpPr>
            <p:cNvPr id="120874" name="Text Box 92"/>
            <p:cNvSpPr txBox="1">
              <a:spLocks noChangeArrowheads="1"/>
            </p:cNvSpPr>
            <p:nvPr/>
          </p:nvSpPr>
          <p:spPr bwMode="auto">
            <a:xfrm>
              <a:off x="5184" y="3744"/>
              <a:ext cx="1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FF33CC"/>
                  </a:solidFill>
                </a:rPr>
                <a:t>R</a:t>
              </a:r>
            </a:p>
          </p:txBody>
        </p:sp>
        <p:sp>
          <p:nvSpPr>
            <p:cNvPr id="120875" name="Text Box 93"/>
            <p:cNvSpPr txBox="1">
              <a:spLocks noChangeArrowheads="1"/>
            </p:cNvSpPr>
            <p:nvPr/>
          </p:nvSpPr>
          <p:spPr bwMode="auto">
            <a:xfrm>
              <a:off x="5312" y="3688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chemeClr val="tx1"/>
                  </a:solidFill>
                  <a:latin typeface="Symbol" charset="0"/>
                </a:rPr>
                <a:t>b</a:t>
              </a:r>
            </a:p>
          </p:txBody>
        </p:sp>
      </p:grpSp>
      <p:grpSp>
        <p:nvGrpSpPr>
          <p:cNvPr id="15" name="Group 94"/>
          <p:cNvGrpSpPr>
            <a:grpSpLocks/>
          </p:cNvGrpSpPr>
          <p:nvPr/>
        </p:nvGrpSpPr>
        <p:grpSpPr bwMode="auto">
          <a:xfrm>
            <a:off x="0" y="1066800"/>
            <a:ext cx="2560638" cy="2225675"/>
            <a:chOff x="0" y="672"/>
            <a:chExt cx="1613" cy="1402"/>
          </a:xfrm>
        </p:grpSpPr>
        <p:sp>
          <p:nvSpPr>
            <p:cNvPr id="120867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>
                  <a:solidFill>
                    <a:srgbClr val="000000"/>
                  </a:solidFill>
                  <a:cs typeface="SimSun" charset="0"/>
                </a:rPr>
                <a:t>Target</a:t>
              </a:r>
            </a:p>
          </p:txBody>
        </p:sp>
        <p:sp>
          <p:nvSpPr>
            <p:cNvPr id="120868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CC"/>
                </a:solidFill>
              </a:endParaRPr>
            </a:p>
          </p:txBody>
        </p:sp>
        <p:sp>
          <p:nvSpPr>
            <p:cNvPr id="120869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70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zh-CN" sz="1800">
                <a:solidFill>
                  <a:schemeClr val="tx1"/>
                </a:solidFill>
                <a:cs typeface="SimSun" charset="0"/>
              </a:endParaRPr>
            </a:p>
          </p:txBody>
        </p:sp>
        <p:sp>
          <p:nvSpPr>
            <p:cNvPr id="120871" name="Text Box 99"/>
            <p:cNvSpPr txBox="1">
              <a:spLocks noChangeArrowheads="1"/>
            </p:cNvSpPr>
            <p:nvPr/>
          </p:nvSpPr>
          <p:spPr bwMode="auto">
            <a:xfrm>
              <a:off x="96" y="672"/>
              <a:ext cx="148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narrow </a:t>
              </a:r>
              <a:r>
                <a:rPr lang="en-US" smtClean="0">
                  <a:solidFill>
                    <a:schemeClr val="tx1"/>
                  </a:solidFill>
                </a:rPr>
                <a:t> time bunch </a:t>
              </a:r>
              <a:r>
                <a:rPr lang="en-US">
                  <a:solidFill>
                    <a:schemeClr val="tx1"/>
                  </a:solidFill>
                </a:rPr>
                <a:t>of protons</a:t>
              </a:r>
            </a:p>
          </p:txBody>
        </p:sp>
        <p:sp>
          <p:nvSpPr>
            <p:cNvPr id="120872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457" y="1950083"/>
            <a:ext cx="279400" cy="431800"/>
          </a:xfrm>
          <a:prstGeom prst="rect">
            <a:avLst/>
          </a:prstGeom>
        </p:spPr>
      </p:pic>
      <p:sp>
        <p:nvSpPr>
          <p:cNvPr id="105" name="Content Placeholder 2"/>
          <p:cNvSpPr txBox="1">
            <a:spLocks/>
          </p:cNvSpPr>
          <p:nvPr/>
        </p:nvSpPr>
        <p:spPr bwMode="auto">
          <a:xfrm>
            <a:off x="50799" y="3348208"/>
            <a:ext cx="4360133" cy="20238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Muon storage </a:t>
            </a:r>
            <a:r>
              <a:rPr lang="en-US" sz="2000" smtClean="0"/>
              <a:t>ring – weak focusing betatron</a:t>
            </a:r>
            <a:endParaRPr lang="en-US" sz="2000"/>
          </a:p>
          <a:p>
            <a:r>
              <a:rPr lang="en-US" sz="2000" smtClean="0"/>
              <a:t>Muon polarization</a:t>
            </a:r>
          </a:p>
          <a:p>
            <a:r>
              <a:rPr lang="en-US" sz="2000" smtClean="0"/>
              <a:t>Injection &amp; kicking</a:t>
            </a:r>
          </a:p>
          <a:p>
            <a:r>
              <a:rPr lang="en-US" sz="2000" smtClean="0"/>
              <a:t>Focus with electric quads</a:t>
            </a:r>
          </a:p>
          <a:p>
            <a:r>
              <a:rPr lang="en-US" sz="2000" smtClean="0"/>
              <a:t>24 electron calorimeters</a:t>
            </a:r>
            <a:endParaRPr lang="en-US" sz="200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5613400"/>
            <a:ext cx="2997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0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0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8" dur="500"/>
                                        <p:tgtEl>
                                          <p:spTgt spid="50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0" grpId="0" animBg="1" autoUpdateAnimBg="0"/>
      <p:bldP spid="500742" grpId="0" animBg="1"/>
      <p:bldP spid="500749" grpId="0" animBg="1"/>
      <p:bldP spid="500750" grpId="0" animBg="1"/>
      <p:bldP spid="500755" grpId="0" animBg="1"/>
      <p:bldP spid="500756" grpId="0" autoUpdateAnimBg="0"/>
      <p:bldP spid="500757" grpId="0" animBg="1"/>
      <p:bldP spid="500758" grpId="0" animBg="1"/>
      <p:bldP spid="500820" grpId="0" autoUpdateAnimBg="0"/>
      <p:bldP spid="500820" grpId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3327823" cy="539750"/>
          </a:xfrm>
        </p:spPr>
        <p:txBody>
          <a:bodyPr/>
          <a:lstStyle/>
          <a:p>
            <a:r>
              <a:rPr lang="en-US" smtClean="0"/>
              <a:t>Beam:   BNL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38162"/>
            <a:ext cx="3822700" cy="2756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276600"/>
            <a:ext cx="363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GeV/c proton beam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pion </a:t>
            </a:r>
            <a:r>
              <a:rPr lang="en-US" sz="2000" dirty="0" smtClean="0"/>
              <a:t>decay channel </a:t>
            </a:r>
            <a:r>
              <a:rPr lang="en-US" sz="2000" dirty="0"/>
              <a:t>is </a:t>
            </a:r>
            <a:r>
              <a:rPr lang="en-US" sz="2400" b="1" dirty="0">
                <a:solidFill>
                  <a:srgbClr val="FF0000"/>
                </a:solidFill>
              </a:rPr>
              <a:t>80 m</a:t>
            </a:r>
            <a:r>
              <a:rPr lang="en-US" sz="2400" b="1" dirty="0"/>
              <a:t> </a:t>
            </a:r>
            <a:r>
              <a:rPr lang="en-US" sz="2000" dirty="0"/>
              <a:t>and the ring diameter is 14.1 m</a:t>
            </a:r>
            <a:r>
              <a:rPr lang="en-US" sz="2000" dirty="0" smtClean="0"/>
              <a:t>. Most m are thrown away to minimize pion content of the beam.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/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x-none" sz="2000" dirty="0" smtClean="0">
                <a:solidFill>
                  <a:srgbClr val="FF0000"/>
                </a:solidFill>
                <a:latin typeface="Arial Unicode MS" charset="0"/>
                <a:ea typeface="Arial Unicode MS" charset="0"/>
              </a:rPr>
              <a:t>≃ 1:1</a:t>
            </a:r>
            <a:r>
              <a:rPr lang="en-US" altLang="x-none" sz="2000" dirty="0" smtClean="0">
                <a:latin typeface="Arial Unicode MS" charset="0"/>
                <a:ea typeface="Arial Unicode MS" charset="0"/>
              </a:rPr>
              <a:t>, big source of background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5562580"/>
            <a:ext cx="876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Analyzed Events:                          E989</a:t>
            </a:r>
          </a:p>
          <a:p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b="1" dirty="0" smtClean="0">
                <a:latin typeface="Arial"/>
                <a:cs typeface="Arial"/>
              </a:rPr>
              <a:t>9 </a:t>
            </a:r>
            <a:r>
              <a:rPr lang="en-US" altLang="x-none" sz="2800" b="1" dirty="0" smtClean="0">
                <a:ea typeface="Arial Unicode MS" charset="0"/>
              </a:rPr>
              <a:t>× 10</a:t>
            </a:r>
            <a:r>
              <a:rPr lang="en-US" altLang="x-none" sz="2800" b="1" baseline="30000" dirty="0" smtClean="0">
                <a:ea typeface="Arial Unicode MS" charset="0"/>
              </a:rPr>
              <a:t>9   </a:t>
            </a:r>
            <a:r>
              <a:rPr lang="en-US" altLang="x-none" sz="2800" b="1" dirty="0" smtClean="0">
                <a:ea typeface="Arial Unicode MS" charset="0"/>
              </a:rPr>
              <a:t> </a:t>
            </a:r>
            <a:r>
              <a:rPr lang="en-US" altLang="x-none" sz="2800" dirty="0" smtClean="0">
                <a:ea typeface="Arial Unicode MS" charset="0"/>
              </a:rPr>
              <a:t>                                          </a:t>
            </a:r>
            <a:r>
              <a:rPr lang="en-US" altLang="x-none" sz="2800" b="1" dirty="0" smtClean="0">
                <a:ea typeface="Arial Unicode MS" charset="0"/>
              </a:rPr>
              <a:t>goal:  2 × 10</a:t>
            </a:r>
            <a:r>
              <a:rPr lang="en-US" altLang="x-none" sz="2800" b="1" baseline="30000" dirty="0" smtClean="0">
                <a:ea typeface="Arial Unicode MS" charset="0"/>
              </a:rPr>
              <a:t>11</a:t>
            </a:r>
            <a:endParaRPr lang="en-US" sz="2800" b="1" baseline="30000" dirty="0" smtClean="0"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785023" y="615950"/>
            <a:ext cx="5289176" cy="5036641"/>
            <a:chOff x="3785023" y="615950"/>
            <a:chExt cx="5289176" cy="5036641"/>
          </a:xfrm>
        </p:grpSpPr>
        <p:sp>
          <p:nvSpPr>
            <p:cNvPr id="10" name="TextBox 9"/>
            <p:cNvSpPr txBox="1"/>
            <p:nvPr/>
          </p:nvSpPr>
          <p:spPr>
            <a:xfrm>
              <a:off x="3785023" y="4883150"/>
              <a:ext cx="528917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8 GeV/c proton beam from Booster</a:t>
              </a:r>
            </a:p>
            <a:p>
              <a:r>
                <a:rPr lang="en-US" sz="2000" dirty="0" smtClean="0"/>
                <a:t>The </a:t>
              </a:r>
              <a:r>
                <a:rPr lang="en-US" sz="2000" dirty="0"/>
                <a:t>pion </a:t>
              </a:r>
              <a:r>
                <a:rPr lang="en-US" sz="2000" dirty="0" smtClean="0"/>
                <a:t>decay channel </a:t>
              </a:r>
              <a:r>
                <a:rPr lang="en-US" sz="2000" dirty="0"/>
                <a:t>is </a:t>
              </a:r>
              <a:r>
                <a:rPr lang="en-US" altLang="x-none" sz="2000" dirty="0">
                  <a:latin typeface="Arial Unicode MS" charset="0"/>
                  <a:ea typeface="Arial Unicode MS" charset="0"/>
                </a:rPr>
                <a:t>≃ </a:t>
              </a:r>
              <a:r>
                <a:rPr lang="en-US" altLang="x-none" sz="2400" b="1" dirty="0" smtClean="0">
                  <a:solidFill>
                    <a:srgbClr val="FF0000"/>
                  </a:solidFill>
                </a:rPr>
                <a:t>2 km</a:t>
              </a:r>
              <a:r>
                <a:rPr lang="en-US" altLang="x-none" sz="2000" dirty="0" smtClean="0"/>
                <a:t>,</a:t>
              </a:r>
              <a:r>
                <a:rPr lang="en-US" sz="2000" dirty="0" smtClean="0"/>
                <a:t> No </a:t>
              </a:r>
              <a:r>
                <a:rPr lang="en-US" sz="2000" dirty="0" err="1" smtClean="0"/>
                <a:t>pions</a:t>
              </a:r>
              <a:r>
                <a:rPr lang="en-US" sz="2000" dirty="0" smtClean="0"/>
                <a:t> left</a:t>
              </a:r>
              <a:endParaRPr lang="en-US" sz="20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7035" y="615950"/>
              <a:ext cx="3807350" cy="4318000"/>
            </a:xfrm>
            <a:prstGeom prst="rect">
              <a:avLst/>
            </a:prstGeom>
          </p:spPr>
        </p:pic>
      </p:grpSp>
      <p:sp>
        <p:nvSpPr>
          <p:cNvPr id="19" name="Title 1"/>
          <p:cNvSpPr txBox="1">
            <a:spLocks/>
          </p:cNvSpPr>
          <p:nvPr/>
        </p:nvSpPr>
        <p:spPr bwMode="auto">
          <a:xfrm>
            <a:off x="5283200" y="28506"/>
            <a:ext cx="3403600" cy="5397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 Bold"/>
                <a:ea typeface="ＭＳ Ｐゴシック" charset="0"/>
                <a:cs typeface="Arial Bold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 Bold" charset="0"/>
                <a:ea typeface="ＭＳ Ｐゴシック" charset="0"/>
              </a:defRPr>
            </a:lvl9pPr>
          </a:lstStyle>
          <a:p>
            <a:r>
              <a:rPr lang="en-US" smtClean="0"/>
              <a:t>Fermilab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84" y="200021"/>
            <a:ext cx="5613921" cy="63892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19361" y="5541559"/>
            <a:ext cx="256585" cy="2308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120189" y="3182214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01785" y="3093759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461484" y="2990706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35782" y="2857089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24787" y="4649015"/>
            <a:ext cx="141941" cy="13447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671739" y="4125119"/>
            <a:ext cx="141941" cy="13447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00384" y="6162805"/>
            <a:ext cx="2943616" cy="69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59214" y="5230"/>
            <a:ext cx="320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Muon g-2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5" name="TextBox 4"/>
          <p:cNvSpPr txBox="1"/>
          <p:nvPr/>
        </p:nvSpPr>
        <p:spPr>
          <a:xfrm>
            <a:off x="5987439" y="1097880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8 GeV p batch into Recycler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87439" y="1996365"/>
            <a:ext cx="308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Split into 4 bunches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7439" y="2629593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Extract each bunch to strike target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87439" y="3460590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Long FODO channel to collect </a:t>
            </a:r>
            <a:r>
              <a:rPr lang="en-US" smtClean="0">
                <a:latin typeface="Symbol" panose="05050102010706020507" pitchFamily="18" charset="2"/>
              </a:rPr>
              <a:t>p </a:t>
            </a:r>
            <a:r>
              <a:rPr lang="en-US" smtClean="0">
                <a:latin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lang="en-US" b="1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err="1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endParaRPr lang="en-US">
              <a:latin typeface="Symbol" panose="05050102010706020507" pitchFamily="18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87439" y="4345942"/>
            <a:ext cx="3081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mtClean="0"/>
              <a:t>p/</a:t>
            </a:r>
            <a:r>
              <a:rPr lang="en-US" smtClean="0">
                <a:latin typeface="Symbol" panose="05050102010706020507" pitchFamily="18" charset="2"/>
              </a:rPr>
              <a:t>p</a:t>
            </a:r>
            <a:r>
              <a:rPr lang="en-US" smtClean="0"/>
              <a:t>/</a:t>
            </a:r>
            <a:r>
              <a:rPr lang="en-US" smtClean="0">
                <a:latin typeface="Symbol" panose="05050102010706020507" pitchFamily="18" charset="2"/>
              </a:rPr>
              <a:t>m</a:t>
            </a:r>
            <a:r>
              <a:rPr lang="en-US" smtClean="0"/>
              <a:t> beam enters DR; protons kicked out; </a:t>
            </a:r>
            <a:r>
              <a:rPr lang="en-US" smtClean="0">
                <a:latin typeface="Symbol" panose="05050102010706020507" pitchFamily="18" charset="2"/>
              </a:rPr>
              <a:t>p</a:t>
            </a:r>
            <a:r>
              <a:rPr lang="en-US" smtClean="0"/>
              <a:t> decay away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~10,000 m </a:t>
            </a:r>
            <a:r>
              <a:rPr lang="en-US" b="1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stored in ring per pulse</a:t>
            </a:r>
            <a:endParaRPr lang="en-US">
              <a:latin typeface="+mn-lt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279005" y="5660463"/>
            <a:ext cx="1776742" cy="22545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74598" y="1858296"/>
            <a:ext cx="3810000" cy="2214544"/>
            <a:chOff x="1074598" y="1858296"/>
            <a:chExt cx="3810000" cy="221454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598" y="1858296"/>
              <a:ext cx="3810000" cy="701675"/>
            </a:xfrm>
            <a:prstGeom prst="rect">
              <a:avLst/>
            </a:prstGeom>
            <a:noFill/>
            <a:ln w="28575">
              <a:solidFill>
                <a:srgbClr val="00308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711105" y="2458030"/>
              <a:ext cx="960634" cy="1614810"/>
            </a:xfrm>
            <a:prstGeom prst="straightConnector1">
              <a:avLst/>
            </a:prstGeom>
            <a:ln w="28575">
              <a:solidFill>
                <a:srgbClr val="00308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 b="1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BCF68-52EF-A147-AF4D-24E554BE1E9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9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199" y="5257982"/>
            <a:ext cx="1496806" cy="1132772"/>
          </a:xfrm>
          <a:ln w="28575">
            <a:solidFill>
              <a:srgbClr val="FFFF00"/>
            </a:solidFill>
          </a:ln>
        </p:spPr>
      </p:pic>
      <p:sp>
        <p:nvSpPr>
          <p:cNvPr id="30" name="Date Placeholder 3"/>
          <p:cNvSpPr txBox="1">
            <a:spLocks/>
          </p:cNvSpPr>
          <p:nvPr/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mtClean="0">
                <a:ea typeface="Helvetica" charset="0"/>
                <a:cs typeface="Helvetica" charset="0"/>
              </a:rPr>
              <a:t>6/7/17</a:t>
            </a:r>
            <a:endParaRPr lang="en-US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1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265E-6 2.82905E-6 C -0.00937 -0.01874 -0.01857 -0.03724 -0.02516 -0.05436 C -0.03176 -0.07148 -0.03644 -0.08836 -0.03922 -0.10294 C -0.04199 -0.11751 -0.04529 -0.12376 -0.04199 -0.14203 C -0.0387 -0.16031 -0.02828 -0.19084 -0.01961 -0.21305 C -0.01093 -0.23525 -0.00833 -0.25075 0.0099 -0.27481 C 0.02812 -0.29887 0.07029 -0.33403 0.08973 -0.35716 C 0.10899 -0.38029 0.1142 -0.38954 0.12618 -0.41314 C 0.13815 -0.43673 0.15603 -0.4712 0.16123 -0.49919 C 0.16644 -0.52718 0.16436 -0.55263 0.15707 -0.58131 C 0.14978 -0.60999 0.13659 -0.64539 0.11785 -0.67106 C 0.0991 -0.69674 0.07116 -0.71871 0.04495 -0.73468 C 0.01857 -0.75064 -0.0118 -0.76197 -0.04061 -0.76637 C -0.06942 -0.77076 -0.10048 -0.76544 -0.12756 -0.76081 C -0.15463 -0.75619 -0.18049 -0.74994 -0.2034 -0.73838 C -0.22631 -0.72681 -0.24626 -0.70946 -0.26501 -0.69165 C -0.28375 -0.67384 -0.30475 -0.65533 -0.31551 -0.63174 C -0.32627 -0.60814 -0.33373 -0.58501 -0.32957 -0.54962 C -0.3254 -0.51423 -0.31447 -0.45339 -0.29035 -0.41869 C -0.26622 -0.38399 -0.22353 -0.35808 -0.18517 -0.34212 C -0.14682 -0.32616 -0.0984 -0.32177 -0.06022 -0.32339 C -0.02204 -0.32501 0.01076 -0.33102 0.04357 -0.35138 C 0.07637 -0.37173 0.11628 -0.41406 0.13607 -0.44483 C 0.15585 -0.4756 0.16245 -0.50335 0.16262 -0.53643 C 0.1628 -0.56951 0.15828 -0.60953 0.13746 -0.64307 C 0.11663 -0.67661 0.06977 -0.71756 0.03784 -0.73838 C 0.00591 -0.7592 -0.02273 -0.76452 -0.05466 -0.76822 C -0.0866 -0.77192 -0.12374 -0.76891 -0.15428 -0.76081 C -0.18483 -0.75272 -0.21364 -0.73745 -0.23845 -0.71964 C -0.26327 -0.70183 -0.28809 -0.67777 -0.30302 -0.65418 C -0.31794 -0.63058 -0.32731 -0.61092 -0.32818 -0.57761 C -0.32905 -0.5443 -0.32349 -0.48971 -0.30857 -0.45431 C -0.29364 -0.41892 -0.26154 -0.38422 -0.23845 -0.36456 C -0.21537 -0.3449 -0.19871 -0.34397 -0.16973 -0.33657 C -0.14074 -0.32917 -0.0977 -0.31853 -0.06456 -0.31969 C -0.03141 -0.32084 0.00313 -0.33218 0.02951 -0.34397 C 0.05589 -0.35577 0.08244 -0.38191 0.0939 -0.3907 " pathEditMode="relative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4 -0.0676 C 0.05504 -0.10139 0.0592 -0.13658 0.05243 -0.1713 C 0.04549 -0.20648 0.02674 -0.24908 0.00174 -0.27755 C -0.02344 -0.30602 -0.06059 -0.32824 -0.09791 -0.3419 C -0.13524 -0.35556 -0.1842 -0.36227 -0.22239 -0.35973 C -0.26111 -0.35718 -0.29739 -0.34352 -0.32812 -0.32616 C -0.35868 -0.30903 -0.38646 -0.28426 -0.40607 -0.25579 C -0.42222 -0.23843 -0.42673 -0.22176 -0.43316 -0.2051 C -0.43976 -0.1882 -0.44496 -0.18426 -0.44479 -0.15486 C -0.44739 -0.12199 -0.43732 -0.07732 -0.42378 -0.04607 C -0.41041 -0.01505 -0.37969 0.01041 -0.36354 0.03194 C -0.34687 0.05347 -0.33611 0.06018 -0.32014 0.07777 C -0.30399 0.09537 -0.28229 0.11643 -0.26406 0.13472 C -0.24583 0.15301 -0.22899 0.17037 -0.21232 0.18865 " pathEditMode="relative" rAng="0" ptsTypes="AAAAAAAAAAAAAA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3" y="-182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49 -0.05879 C 0.05695 -0.08102 0.07257 -0.10509 0.07223 -0.14375 C 0.07136 -0.18403 0.05122 -0.24676 0.03143 -0.28009 C 0.01181 -0.31389 -0.02066 -0.33171 -0.04427 -0.34745 C -0.0677 -0.36296 -0.08437 -0.36829 -0.11093 -0.37361 C -0.1375 -0.37893 -0.17204 -0.38241 -0.20312 -0.37963 C -0.23402 -0.37662 -0.26753 -0.37153 -0.29704 -0.35625 C -0.32638 -0.34097 -0.35868 -0.31852 -0.3802 -0.28796 C -0.40156 -0.25717 -0.42343 -0.20995 -0.42604 -0.17153 C -0.42847 -0.13333 -0.41458 -0.08495 -0.4 -0.05417 C -0.38524 -0.02338 -0.35833 -0.00625 -0.33784 0.01042 C -0.31718 0.02871 -0.29635 0.03912 -0.27691 0.04792 C -0.25746 0.05695 -0.23819 0.06227 -0.22118 0.06458 C -0.20399 0.0669 -0.18263 0.06482 -0.175 0.06621 " pathEditMode="relative" rAng="0" ptsTypes="AAAAAAAAAAAAAA">
                                      <p:cBhvr>
                                        <p:cTn id="3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57" y="-983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1 -0.04838 C 0.04913 -0.05463 0.06181 -0.0669 0.0691 -0.08542 C 0.07622 -0.10371 0.08837 -0.12801 0.08872 -0.15857 C 0.08958 -0.19144 0.0816 -0.23889 0.06736 -0.26991 C 0.05312 -0.30093 0.03108 -0.32454 0.0033 -0.34491 C -0.02448 -0.36528 -0.06441 -0.38472 -0.09878 -0.39283 C -0.13316 -0.40116 -0.17344 -0.39792 -0.20399 -0.39398 C -0.2349 -0.38982 -0.25816 -0.38148 -0.28316 -0.36806 C -0.30816 -0.35463 -0.33472 -0.33565 -0.35399 -0.31366 C -0.37326 -0.29144 -0.38958 -0.26343 -0.39878 -0.23542 C -0.40816 -0.20764 -0.40955 -0.17014 -0.40556 -0.14259 C -0.40174 -0.11551 -0.39201 -0.09259 -0.38038 -0.07107 C -0.36875 -0.04977 -0.34948 -0.02986 -0.33559 -0.01597 C -0.3217 -0.00162 -0.31111 0.00555 -0.29688 0.01342 C -0.28281 0.02199 -0.26597 0.02731 -0.25052 0.0331 C -0.23507 0.03889 -0.21493 0.04352 -0.20399 0.04653 C -0.19271 0.04953 -0.18715 0.04953 -0.18385 0.05116 " pathEditMode="relative" rAng="0" ptsTypes="AAAAAAAAAAAAAAAAA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-12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18 -0.03796 C 0.06128 -0.04931 0.07344 -0.06435 0.08507 -0.08704 C 0.09722 -0.10926 0.11024 -0.13889 0.11007 -0.17824 C 0.10937 -0.21713 0.09132 -0.26644 0.07413 -0.30208 C 0.05607 -0.3375 0.02621 -0.35857 -0.00278 -0.37639 C -0.03247 -0.39445 -0.07084 -0.4044 -0.10226 -0.40926 C -0.13368 -0.41412 -0.16372 -0.41111 -0.19184 -0.40579 C -0.22014 -0.40046 -0.24636 -0.39144 -0.27118 -0.37685 C -0.29618 -0.36227 -0.3224 -0.34167 -0.34115 -0.31852 C -0.35972 -0.29537 -0.37865 -0.26991 -0.38299 -0.2382 C -0.38733 -0.20625 -0.38646 -0.14699 -0.37656 -0.11597 C -0.36667 -0.08542 -0.34323 -0.05648 -0.32379 -0.03542 C -0.30434 -0.01389 -0.27899 -0.00208 -0.26042 0.01065 C -0.24184 0.02222 -0.22292 0.02616 -0.21077 0.03055 C -0.19861 0.03356 -0.19028 0.03264 -0.18698 0.03588 " pathEditMode="relative" rAng="0" ptsTypes="AAAAAAAAAAAAAAA">
                                      <p:cBhvr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6059 0.07662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C 0.00486 0.00833 0.01093 0.01389 0.01632 0.02546 C 0.0217 0.03658 0.02743 0.05602 0.03263 0.06806 C 0.03784 0.07963 0.0427 0.0882 0.04739 0.0963 C 0.05208 0.10394 0.0559 0.11505 0.06128 0.11505 C 0.06666 0.11458 0.07395 0.10185 0.08003 0.09421 C 0.08611 0.08634 0.09218 0.07824 0.09791 0.06667 C 0.10364 0.05556 0.11093 0.03704 0.11423 0.02639 C 0.11753 0.01597 0.11944 0.01134 0.11753 0.00486 C 0.11562 -0.00162 0.11076 -0.00972 0.10295 -0.01273 C 0.09513 -0.01574 0.07934 -0.01273 0.07013 -0.01273 C 0.06093 -0.01273 0.05625 -0.01319 0.04739 -0.01273 C 0.03854 -0.01227 0.02309 -0.0118 0.01701 -0.00972 C 0.01093 -0.00787 0.01128 -0.00717 0.01059 -0.00069 C 0.00989 0.00533 0.01128 0.01945 0.01302 0.02755 C 0.01475 0.03542 0.01788 0.04005 0.02118 0.04699 C 0.02448 0.05417 0.02847 0.06111 0.03263 0.06875 C 0.0368 0.07662 0.04201 0.08681 0.04652 0.09283 C 0.05104 0.09931 0.05329 0.10648 0.05954 0.10695 C 0.06579 0.10787 0.07812 0.1044 0.08402 0.09746 C 0.08993 0.09028 0.09079 0.07523 0.09548 0.06574 C 0.10017 0.05602 0.1085 0.04746 0.1118 0.03843 C 0.1151 0.0294 0.11614 0.01783 0.1151 0.00972 C 0.11406 0.00232 0.11215 -0.00486 0.10538 -0.00833 C 0.09861 -0.01227 0.08472 -0.01273 0.0743 -0.01389 C 0.06388 -0.01481 0.05156 -0.01528 0.04236 -0.01481 C 0.03316 -0.01435 0.02465 -0.01342 0.01875 -0.01042 C 0.01284 -0.00787 0.00763 -0.0037 0.00729 0.00371 C 0.00694 0.01088 0.01232 0.02246 0.01632 0.03287 C 0.02031 0.04352 0.02621 0.05718 0.03177 0.06806 C 0.03732 0.07871 0.04392 0.09028 0.04982 0.09746 C 0.05573 0.1044 0.06111 0.11296 0.0677 0.11042 C 0.0743 0.10741 0.08246 0.09121 0.08906 0.08079 C 0.09566 0.0706 0.10225 0.05903 0.10694 0.04815 C 0.11163 0.0375 0.11684 0.02639 0.11753 0.01783 C 0.11823 0.0088 0.11823 -0.00023 0.11111 -0.00532 C 0.10399 -0.01018 0.08489 -0.01018 0.0743 -0.0118 C 0.06371 -0.01319 0.05642 -0.01481 0.04739 -0.01481 C 0.03836 -0.01481 0.02604 -0.01481 0.01961 -0.0118 C 0.01319 -0.00833 0.0092 -0.0037 0.00885 0.00486 C 0.0085 0.01343 0.01354 0.02894 0.01788 0.03958 C 0.02222 0.05 0.02951 0.0581 0.03507 0.06875 C 0.04062 0.07963 0.04566 0.09375 0.05138 0.10394 C 0.05711 0.11389 0.06475 0.12315 0.06944 0.12917 C 0.07413 0.13472 0.07569 0.13519 0.07916 0.13866 C 0.08263 0.14236 0.08871 0.14792 0.09062 0.15 " pathEditMode="relative" rAng="0" ptsTypes="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path" presetSubtype="0" repeatCount="1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0989 0.16852 C 0.10989 0.18056 0.10312 0.19051 0.09479 0.19051 C 0.08611 0.19051 0.07916 0.18056 0.07916 0.16852 C 0.07916 0.15695 0.08611 0.14769 0.09479 0.14769 C 0.10312 0.14769 0.10989 0.15695 0.10989 0.16852 Z " pathEditMode="relative" rAng="5400000" ptsTypes="AAAAA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22" grpId="0" animBg="1"/>
      <p:bldP spid="22" grpId="1" animBg="1"/>
      <p:bldP spid="22" grpId="2" animBg="1"/>
      <p:bldP spid="5" grpId="0"/>
      <p:bldP spid="15" grpId="0"/>
      <p:bldP spid="16" grpId="0"/>
      <p:bldP spid="19" grpId="0"/>
      <p:bldP spid="20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524000"/>
            <a:ext cx="9144000" cy="5334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 descr="magnet_NIM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892300"/>
            <a:ext cx="61722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00FF"/>
          </a:solidFill>
        </p:spPr>
        <p:txBody>
          <a:bodyPr/>
          <a:lstStyle/>
          <a:p>
            <a:pPr algn="ctr">
              <a:defRPr/>
            </a:pPr>
            <a:r>
              <a:rPr lang="en-US" sz="5400" b="0" smtClean="0">
                <a:solidFill>
                  <a:srgbClr val="FFFF00"/>
                </a:solidFill>
                <a:latin typeface="Arial Bold"/>
                <a:cs typeface="Arial Bold"/>
              </a:rPr>
              <a:t>The Magnet (@</a:t>
            </a:r>
            <a:r>
              <a:rPr lang="en-US" sz="5400" b="0" err="1" smtClean="0">
                <a:solidFill>
                  <a:srgbClr val="FFFF00"/>
                </a:solidFill>
                <a:latin typeface="Arial Bold"/>
                <a:cs typeface="Arial Bold"/>
              </a:rPr>
              <a:t>Fermilab</a:t>
            </a:r>
            <a:r>
              <a:rPr lang="en-US" sz="5400" b="0" smtClean="0">
                <a:solidFill>
                  <a:srgbClr val="FFFF00"/>
                </a:solidFill>
                <a:latin typeface="Arial Bold"/>
                <a:cs typeface="Arial Bold"/>
              </a:rPr>
              <a:t>)</a:t>
            </a:r>
            <a:endParaRPr lang="en-US" sz="5400" b="0">
              <a:solidFill>
                <a:srgbClr val="FFFF00"/>
              </a:solidFill>
              <a:latin typeface="Arial Bold"/>
              <a:cs typeface="Arial Bold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828800" y="5257800"/>
            <a:ext cx="5486400" cy="156966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Muon lifetime         </a:t>
            </a:r>
            <a:r>
              <a:rPr kumimoji="0" lang="en-US" sz="2400" b="0" i="1" u="none" strike="noStrike" kern="0" cap="none" spc="0" normalizeH="0" baseline="0" noProof="0" err="1" smtClean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gt</a:t>
            </a:r>
            <a:r>
              <a:rPr kumimoji="0" lang="en-US" sz="2400" b="0" i="1" u="none" strike="noStrike" kern="0" cap="none" spc="0" normalizeH="0" baseline="-25000" noProof="0" err="1" smtClean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m</a:t>
            </a:r>
            <a:r>
              <a:rPr kumimoji="0" lang="en-US" sz="2400" b="0" i="0" u="none" strike="noStrike" kern="0" cap="none" spc="0" normalizeH="0" baseline="-25000" noProof="0" smtClean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=  64.4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m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(g-2) period            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t</a:t>
            </a:r>
            <a:r>
              <a:rPr kumimoji="0" lang="en-US" sz="2400" b="0" i="0" u="none" strike="noStrike" kern="0" cap="none" spc="0" normalizeH="0" baseline="-2500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cmmib8" charset="0"/>
              </a:rPr>
              <a:t>a</a:t>
            </a:r>
            <a:r>
              <a:rPr kumimoji="0" lang="en-US" sz="2400" b="0" i="0" u="none" strike="noStrike" kern="0" cap="none" spc="0" normalizeH="0" baseline="-2500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 = 4.37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m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Cyclotron period    </a:t>
            </a:r>
            <a:r>
              <a:rPr kumimoji="0" lang="en-US" sz="2400" b="0" i="1" u="none" strike="noStrike" kern="0" cap="none" spc="0" normalizeH="0" baseline="0" noProof="0" err="1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Symbol" charset="0"/>
              </a:rPr>
              <a:t>t</a:t>
            </a:r>
            <a:r>
              <a:rPr kumimoji="0" lang="en-US" sz="2400" b="0" i="0" u="none" strike="noStrike" kern="0" cap="none" spc="0" normalizeH="0" baseline="-25000" noProof="0" err="1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  <a:latin typeface="cmmib8" charset="0"/>
              </a:rPr>
              <a:t>C</a:t>
            </a:r>
            <a:r>
              <a:rPr kumimoji="0" lang="en-US" sz="2400" b="0" i="0" u="none" strike="noStrike" kern="0" cap="none" spc="0" normalizeH="0" baseline="-2500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0E500"/>
                </a:solidFill>
                <a:effectLst/>
                <a:uLnTx/>
                <a:uFillTx/>
              </a:rPr>
              <a:t> =  149 ns</a:t>
            </a:r>
          </a:p>
        </p:txBody>
      </p:sp>
    </p:spTree>
    <p:extLst>
      <p:ext uri="{BB962C8B-B14F-4D97-AF65-F5344CB8AC3E}">
        <p14:creationId xmlns:p14="http://schemas.microsoft.com/office/powerpoint/2010/main" val="33717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425450"/>
          </a:xfrm>
        </p:spPr>
        <p:txBody>
          <a:bodyPr/>
          <a:lstStyle/>
          <a:p>
            <a:r>
              <a:rPr lang="en-US" smtClean="0"/>
              <a:t>The storage ring:  June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899" y="596106"/>
            <a:ext cx="3835400" cy="2876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38700" y="596104"/>
            <a:ext cx="3780444" cy="28353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199" y="3552446"/>
            <a:ext cx="3932768" cy="2949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3600" y="3594042"/>
            <a:ext cx="3945544" cy="29591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8301" y="850900"/>
            <a:ext cx="1447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/>
                <a:cs typeface="Arial"/>
              </a:rPr>
              <a:t>Calorimeter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260600" y="1155700"/>
            <a:ext cx="88900" cy="5080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65801" y="812800"/>
            <a:ext cx="1447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/>
                <a:cs typeface="Arial"/>
              </a:rPr>
              <a:t>8 Trackers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2498" y="3746502"/>
            <a:ext cx="21081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err="1" smtClean="0">
                <a:latin typeface="Arial"/>
                <a:cs typeface="Arial"/>
              </a:rPr>
              <a:t>Blumlein</a:t>
            </a:r>
            <a:r>
              <a:rPr lang="en-US" smtClean="0">
                <a:latin typeface="Arial"/>
                <a:cs typeface="Arial"/>
              </a:rPr>
              <a:t> PFNs</a:t>
            </a:r>
          </a:p>
        </p:txBody>
      </p:sp>
    </p:spTree>
    <p:extLst>
      <p:ext uri="{BB962C8B-B14F-4D97-AF65-F5344CB8AC3E}">
        <p14:creationId xmlns:p14="http://schemas.microsoft.com/office/powerpoint/2010/main" val="79075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Pole piece installation (angle, match edges)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218" name="Picture 2" descr="ttp://www.g-2.bnl.gov/pictures/lee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863600"/>
            <a:ext cx="3535707" cy="52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tp://www.g-2.bnl.gov/pictures/lee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900" y="1035649"/>
            <a:ext cx="4533900" cy="306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67200" y="4546600"/>
            <a:ext cx="341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/>
                <a:cs typeface="Arial"/>
              </a:rPr>
              <a:t>(From BNL installation)</a:t>
            </a:r>
          </a:p>
        </p:txBody>
      </p:sp>
    </p:spTree>
    <p:extLst>
      <p:ext uri="{BB962C8B-B14F-4D97-AF65-F5344CB8AC3E}">
        <p14:creationId xmlns:p14="http://schemas.microsoft.com/office/powerpoint/2010/main" val="16588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2" charset="0"/>
                <a:ea typeface="cmmi12" charset="0"/>
                <a:cs typeface="cmmi12" charset="0"/>
              </a:rPr>
              <a:t>p</a:t>
            </a:r>
            <a:r>
              <a:rPr lang="en-US" baseline="-25000" dirty="0" smtClean="0">
                <a:latin typeface="cmmi12" charset="0"/>
                <a:ea typeface="cmmi12" charset="0"/>
                <a:cs typeface="cmmi12" charset="0"/>
              </a:rPr>
              <a:t>  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The Magnetic field:</a:t>
            </a:r>
            <a:endParaRPr lang="en-US" dirty="0">
              <a:latin typeface="cmmi12" charset="0"/>
              <a:ea typeface="cmmi12" charset="0"/>
              <a:cs typeface="cmmi1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604838"/>
            <a:ext cx="8229600" cy="6215062"/>
          </a:xfrm>
          <a:noFill/>
        </p:spPr>
        <p:txBody>
          <a:bodyPr/>
          <a:lstStyle/>
          <a:p>
            <a:r>
              <a:rPr lang="en-US" smtClean="0"/>
              <a:t>We use pulsed NMR.  A </a:t>
            </a:r>
            <a:r>
              <a:rPr lang="en-US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mtClean="0"/>
              <a:t>/2 pulse is applied to a petroleum jelly sample, and the free-induction-decay is digitized and analyzed to determine the FID frequency</a:t>
            </a:r>
          </a:p>
          <a:p>
            <a:r>
              <a:rPr lang="en-US" smtClean="0"/>
              <a:t>We monitor the field during data</a:t>
            </a:r>
            <a:r>
              <a:rPr lang="en-US"/>
              <a:t> </a:t>
            </a:r>
            <a:r>
              <a:rPr lang="en-US" smtClean="0"/>
              <a:t>collection with 378 NMR probes	outside of the vacuum chamber.</a:t>
            </a:r>
          </a:p>
          <a:p>
            <a:r>
              <a:rPr lang="en-US" smtClean="0"/>
              <a:t>We map the field inside of the ring	with dedicated “trolley runs” </a:t>
            </a:r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z="1200" smtClean="0"/>
          </a:p>
          <a:p>
            <a:endParaRPr lang="en-US" smtClean="0"/>
          </a:p>
          <a:p>
            <a:r>
              <a:rPr lang="en-US" smtClean="0"/>
              <a:t>Through a series of steps using a spherical water probe, we calibrate to the </a:t>
            </a:r>
            <a:r>
              <a:rPr lang="en-US" u="sng" err="1" smtClean="0"/>
              <a:t>Larmor</a:t>
            </a:r>
            <a:r>
              <a:rPr lang="en-US" u="sng"/>
              <a:t> </a:t>
            </a:r>
            <a:r>
              <a:rPr lang="en-US" u="sng" smtClean="0"/>
              <a:t>frequency	of a free proton</a:t>
            </a:r>
            <a:r>
              <a:rPr lang="en-US" smtClean="0"/>
              <a:t>.</a:t>
            </a:r>
          </a:p>
          <a:p>
            <a:pPr lvl="1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3445219"/>
            <a:ext cx="6515100" cy="243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0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err="1" smtClean="0">
                <a:latin typeface="cmmi12" charset="0"/>
                <a:ea typeface="cmmi12" charset="0"/>
                <a:cs typeface="cmmi12" charset="0"/>
              </a:rPr>
              <a:t>p</a:t>
            </a:r>
            <a:r>
              <a:rPr lang="en-US" baseline="-25000" smtClean="0">
                <a:latin typeface="cmmi12" charset="0"/>
                <a:ea typeface="cmmi12" charset="0"/>
                <a:cs typeface="cmmi12" charset="0"/>
              </a:rPr>
              <a:t>  </a:t>
            </a:r>
            <a:r>
              <a:rPr lang="en-US" baseline="-25000" smtClean="0"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 Initial course </a:t>
            </a:r>
            <a:r>
              <a:rPr lang="en-US" err="1" smtClean="0">
                <a:latin typeface="Arial" charset="0"/>
                <a:ea typeface="Arial" charset="0"/>
                <a:cs typeface="Arial" charset="0"/>
              </a:rPr>
              <a:t>shiming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 of the magnet</a:t>
            </a:r>
            <a:endParaRPr lang="en-US">
              <a:latin typeface="cmmi12" charset="0"/>
              <a:ea typeface="cmmi12" charset="0"/>
              <a:cs typeface="cmmi1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714375"/>
            <a:ext cx="8229600" cy="5411788"/>
          </a:xfrm>
        </p:spPr>
        <p:txBody>
          <a:bodyPr/>
          <a:lstStyle/>
          <a:p>
            <a:r>
              <a:rPr lang="en-US" smtClean="0"/>
              <a:t>Use a special trolley </a:t>
            </a:r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r>
              <a:rPr lang="en-US" smtClean="0"/>
              <a:t>Beating         gradients</a:t>
            </a:r>
          </a:p>
          <a:p>
            <a:pPr lvl="1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full_scan_f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5875" y="800400"/>
            <a:ext cx="4273025" cy="5175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50" y="4375150"/>
            <a:ext cx="419100" cy="266700"/>
          </a:xfrm>
          <a:prstGeom prst="rect">
            <a:avLst/>
          </a:prstGeom>
        </p:spPr>
      </p:pic>
      <p:pic>
        <p:nvPicPr>
          <p:cNvPr id="9" name="Picture 8" descr="IMG_134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4" b="-5642"/>
          <a:stretch/>
        </p:blipFill>
        <p:spPr>
          <a:xfrm rot="10800000">
            <a:off x="464076" y="1031875"/>
            <a:ext cx="4107924" cy="307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precision field emerges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1852553"/>
          </a:xfrm>
        </p:spPr>
        <p:txBody>
          <a:bodyPr/>
          <a:lstStyle/>
          <a:p>
            <a:r>
              <a:rPr lang="en-US" sz="2000" smtClean="0"/>
              <a:t>Initial dipole field map October 14, 2015 peak variation 1400 ppm</a:t>
            </a:r>
          </a:p>
          <a:p>
            <a:r>
              <a:rPr lang="en-US" sz="2000" smtClean="0"/>
              <a:t>Evolution of the field map over the shimming period to date shows progress towards goal</a:t>
            </a:r>
          </a:p>
          <a:p>
            <a:r>
              <a:rPr lang="en-US" sz="2000" smtClean="0"/>
              <a:t>Black dot on bottom plot follows timeline</a:t>
            </a:r>
          </a:p>
          <a:p>
            <a:r>
              <a:rPr lang="en-US" sz="2000"/>
              <a:t>L</a:t>
            </a:r>
            <a:r>
              <a:rPr lang="en-US" sz="2000" smtClean="0"/>
              <a:t>egend shows shimming phases from pole moves to surface iron foils </a:t>
            </a:r>
          </a:p>
          <a:p>
            <a:endParaRPr lang="en-US" sz="200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18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28221" y="5684520"/>
            <a:ext cx="619579" cy="640080"/>
            <a:chOff x="1255776" y="3048"/>
            <a:chExt cx="6632448" cy="68519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26080" y="268605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600" y="5715000"/>
            <a:ext cx="812800" cy="457200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358096" y="5684520"/>
            <a:ext cx="619579" cy="640080"/>
            <a:chOff x="1255776" y="3048"/>
            <a:chExt cx="6632448" cy="68519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907030" y="268986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162221" y="5684520"/>
            <a:ext cx="619579" cy="640080"/>
            <a:chOff x="1255776" y="3048"/>
            <a:chExt cx="6632448" cy="685190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918460" y="268986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18606" y="5744203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74" y="2861932"/>
            <a:ext cx="8259737" cy="2834640"/>
          </a:xfrm>
          <a:prstGeom prst="rect">
            <a:avLst/>
          </a:prstGeom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Lee Roberts -  PhiPsi 2016- Mainz 26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9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precision field emerges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1852553"/>
          </a:xfrm>
        </p:spPr>
        <p:txBody>
          <a:bodyPr/>
          <a:lstStyle/>
          <a:p>
            <a:r>
              <a:rPr lang="en-US" sz="2000"/>
              <a:t>Initial dipole field map October 14, 2015 peak variation 1400 ppm</a:t>
            </a:r>
          </a:p>
          <a:p>
            <a:r>
              <a:rPr lang="en-US" sz="2000"/>
              <a:t>Evolution of the field map over the shimming period to date shows progress towards goal</a:t>
            </a:r>
          </a:p>
          <a:p>
            <a:r>
              <a:rPr lang="en-US" sz="2000"/>
              <a:t>Black dot on bottom plot follows timeline</a:t>
            </a:r>
          </a:p>
          <a:p>
            <a:r>
              <a:rPr lang="en-US" sz="2000"/>
              <a:t>Legend shows shimming phases from pole moves to surface iron foils </a:t>
            </a:r>
          </a:p>
          <a:p>
            <a:endParaRPr lang="en-US" sz="200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28221" y="5684520"/>
            <a:ext cx="619579" cy="640080"/>
            <a:chOff x="1255776" y="3048"/>
            <a:chExt cx="6632448" cy="68519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26080" y="268605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643" y="5715000"/>
            <a:ext cx="2037469" cy="1146076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358096" y="5684520"/>
            <a:ext cx="619579" cy="640080"/>
            <a:chOff x="1255776" y="3048"/>
            <a:chExt cx="6632448" cy="68519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907030" y="268986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162221" y="5684520"/>
            <a:ext cx="619579" cy="640080"/>
            <a:chOff x="1255776" y="3048"/>
            <a:chExt cx="6632448" cy="685190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5776" y="3048"/>
              <a:ext cx="6632448" cy="685190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918460" y="2689860"/>
              <a:ext cx="994410" cy="857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18606" y="5744203"/>
            <a:ext cx="26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smtClean="0">
                <a:solidFill>
                  <a:srgbClr val="004C97"/>
                </a:solidFill>
                <a:latin typeface="Arial"/>
                <a:ea typeface=""/>
                <a:cs typeface=""/>
              </a:rPr>
              <a:t>+</a:t>
            </a:r>
            <a:endParaRPr lang="en-US" sz="2400">
              <a:solidFill>
                <a:srgbClr val="004C97"/>
              </a:solidFill>
              <a:latin typeface="Arial"/>
              <a:ea typeface=""/>
              <a:cs typeface=""/>
            </a:endParaRPr>
          </a:p>
        </p:txBody>
      </p:sp>
      <p:pic>
        <p:nvPicPr>
          <p:cNvPr id="18" name="full_scan_all_dipo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2895600"/>
            <a:ext cx="8229600" cy="2743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B. Lee Roberts -  PhiPsi 2016- Mainz 26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I.I. Rabi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874838"/>
            <a:ext cx="5062537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953292" y="1011877"/>
            <a:ext cx="3048000" cy="1292225"/>
            <a:chOff x="1953292" y="1011877"/>
            <a:chExt cx="3048000" cy="1292225"/>
          </a:xfrm>
        </p:grpSpPr>
        <p:sp>
          <p:nvSpPr>
            <p:cNvPr id="8" name="Oval Callout 7"/>
            <p:cNvSpPr>
              <a:spLocks noChangeArrowheads="1"/>
            </p:cNvSpPr>
            <p:nvPr/>
          </p:nvSpPr>
          <p:spPr bwMode="auto">
            <a:xfrm>
              <a:off x="1953292" y="1011877"/>
              <a:ext cx="2776714" cy="1292225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rgbClr val="FFFF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2410480" y="1164261"/>
              <a:ext cx="2590812" cy="101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0000"/>
                  </a:solidFill>
                </a:rPr>
                <a:t>Never measure anything but frequency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0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2401"/>
            <a:ext cx="8229600" cy="1699874"/>
          </a:xfrm>
        </p:spPr>
        <p:txBody>
          <a:bodyPr/>
          <a:lstStyle/>
          <a:p>
            <a:r>
              <a:rPr lang="en-US" sz="2400" smtClean="0"/>
              <a:t>Polarized muons born from pion decay</a:t>
            </a:r>
          </a:p>
          <a:p>
            <a:r>
              <a:rPr lang="en-US" sz="2400" smtClean="0"/>
              <a:t>The highest energy positrons are correlated with the muon spin.</a:t>
            </a:r>
          </a:p>
          <a:p>
            <a:r>
              <a:rPr lang="en-US" sz="2400" smtClean="0"/>
              <a:t>As the spin rotates forward and backward the number of </a:t>
            </a:r>
            <a:r>
              <a:rPr lang="en-US" sz="2400" smtClean="0">
                <a:latin typeface="cmmi10"/>
                <a:cs typeface="cmmi10"/>
              </a:rPr>
              <a:t>e</a:t>
            </a:r>
            <a:r>
              <a:rPr lang="en-US" sz="2400" baseline="30000" smtClean="0"/>
              <a:t>+</a:t>
            </a:r>
            <a:r>
              <a:rPr lang="en-US" sz="2400" smtClean="0"/>
              <a:t> is modulated </a:t>
            </a:r>
            <a:r>
              <a:rPr lang="en-US" sz="2400"/>
              <a:t>by </a:t>
            </a:r>
            <a:r>
              <a:rPr lang="en-US" sz="2400" i="1" err="1">
                <a:latin typeface="Symbol" charset="2"/>
                <a:cs typeface="Symbol" charset="2"/>
              </a:rPr>
              <a:t>w</a:t>
            </a:r>
            <a:r>
              <a:rPr lang="en-US" sz="2400" baseline="-25000" err="1">
                <a:latin typeface="cmmi10"/>
                <a:cs typeface="cmmi10"/>
              </a:rPr>
              <a:t>a</a:t>
            </a:r>
            <a:endParaRPr lang="en-US" sz="2400" baseline="-25000">
              <a:latin typeface="cmmi10"/>
              <a:cs typeface="cmmi10"/>
            </a:endParaRPr>
          </a:p>
          <a:p>
            <a:endParaRPr lang="en-US" sz="2400" baseline="-25000">
              <a:latin typeface="cmmi10"/>
              <a:cs typeface="cmmi1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1"/>
            <a:ext cx="9144000" cy="227124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11500" i="1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w</a:t>
            </a:r>
            <a:r>
              <a:rPr lang="en-US" sz="11500" baseline="-25000" err="1" smtClean="0">
                <a:solidFill>
                  <a:srgbClr val="FFFF00"/>
                </a:solidFill>
                <a:latin typeface="cmmi10"/>
                <a:cs typeface="cmmi10"/>
              </a:rPr>
              <a:t>a</a:t>
            </a:r>
            <a:endParaRPr lang="en-US" sz="11500" baseline="-25000" smtClean="0">
              <a:solidFill>
                <a:srgbClr val="FFFF00"/>
              </a:solidFill>
              <a:latin typeface="cmmi10"/>
              <a:cs typeface="cmmi10"/>
            </a:endParaRPr>
          </a:p>
          <a:p>
            <a:pPr algn="ctr">
              <a:spcBef>
                <a:spcPct val="0"/>
              </a:spcBef>
              <a:defRPr/>
            </a:pPr>
            <a:endParaRPr lang="en-US" sz="11500" baseline="-25000">
              <a:solidFill>
                <a:srgbClr val="FFFF00"/>
              </a:solidFill>
              <a:latin typeface="cmmi10"/>
              <a:cs typeface="cmmi10"/>
            </a:endParaRPr>
          </a:p>
        </p:txBody>
      </p:sp>
      <p:pic>
        <p:nvPicPr>
          <p:cNvPr id="10" name="Picture 4" descr="muon_decay_lsp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247" y="4753694"/>
            <a:ext cx="3934668" cy="170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4955928" y="4290078"/>
            <a:ext cx="3743325" cy="2566988"/>
            <a:chOff x="402" y="2407"/>
            <a:chExt cx="2432" cy="1741"/>
          </a:xfrm>
        </p:grpSpPr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402" y="2407"/>
              <a:ext cx="2432" cy="1741"/>
              <a:chOff x="2976" y="2420"/>
              <a:chExt cx="2432" cy="1741"/>
            </a:xfrm>
          </p:grpSpPr>
          <p:pic>
            <p:nvPicPr>
              <p:cNvPr id="14" name="Picture 6" descr="fo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2420"/>
                <a:ext cx="2432" cy="1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7"/>
              <p:cNvSpPr>
                <a:spLocks noChangeArrowheads="1"/>
              </p:cNvSpPr>
              <p:nvPr/>
            </p:nvSpPr>
            <p:spPr bwMode="auto">
              <a:xfrm>
                <a:off x="3264" y="2544"/>
                <a:ext cx="25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en-US" sz="2400" b="0">
                    <a:solidFill>
                      <a:srgbClr val="00FF00"/>
                    </a:solidFill>
                  </a:rPr>
                  <a:t>N</a:t>
                </a:r>
                <a:endParaRPr lang="en-US" sz="24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3840" y="3600"/>
                <a:ext cx="24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en-US" sz="2400" b="0">
                    <a:solidFill>
                      <a:srgbClr val="FF0000"/>
                    </a:solidFill>
                  </a:rPr>
                  <a:t>A</a:t>
                </a:r>
                <a:endParaRPr lang="en-US" sz="24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4416" y="2448"/>
                <a:ext cx="45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en-US" sz="2400" b="0">
                    <a:solidFill>
                      <a:srgbClr val="0000FF"/>
                    </a:solidFill>
                  </a:rPr>
                  <a:t>NA</a:t>
                </a:r>
                <a:r>
                  <a:rPr lang="en-US" sz="2400" b="0" baseline="30000">
                    <a:solidFill>
                      <a:srgbClr val="0000FF"/>
                    </a:solidFill>
                  </a:rPr>
                  <a:t>2</a:t>
                </a:r>
                <a:endParaRPr lang="en-US" sz="24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4464" y="3600"/>
                <a:ext cx="84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</a:pPr>
                <a:r>
                  <a:rPr lang="en-US" sz="2400" b="0">
                    <a:solidFill>
                      <a:srgbClr val="0000FF"/>
                    </a:solidFill>
                  </a:rPr>
                  <a:t>&lt;A&gt;=0.4</a:t>
                </a:r>
                <a:endParaRPr lang="en-US" sz="24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Line 11"/>
              <p:cNvSpPr>
                <a:spLocks noChangeShapeType="1"/>
              </p:cNvSpPr>
              <p:nvPr/>
            </p:nvSpPr>
            <p:spPr bwMode="auto">
              <a:xfrm flipV="1">
                <a:off x="4416" y="2448"/>
                <a:ext cx="0" cy="1488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840" y="2450"/>
              <a:ext cx="920" cy="1126"/>
            </a:xfrm>
            <a:custGeom>
              <a:avLst/>
              <a:gdLst>
                <a:gd name="T0" fmla="*/ 0 w 920"/>
                <a:gd name="T1" fmla="*/ 1126 h 1126"/>
                <a:gd name="T2" fmla="*/ 0 w 920"/>
                <a:gd name="T3" fmla="*/ 877 h 1126"/>
                <a:gd name="T4" fmla="*/ 120 w 920"/>
                <a:gd name="T5" fmla="*/ 739 h 1126"/>
                <a:gd name="T6" fmla="*/ 197 w 920"/>
                <a:gd name="T7" fmla="*/ 568 h 1126"/>
                <a:gd name="T8" fmla="*/ 335 w 920"/>
                <a:gd name="T9" fmla="*/ 327 h 1126"/>
                <a:gd name="T10" fmla="*/ 447 w 920"/>
                <a:gd name="T11" fmla="*/ 138 h 1126"/>
                <a:gd name="T12" fmla="*/ 524 w 920"/>
                <a:gd name="T13" fmla="*/ 35 h 1126"/>
                <a:gd name="T14" fmla="*/ 610 w 920"/>
                <a:gd name="T15" fmla="*/ 0 h 1126"/>
                <a:gd name="T16" fmla="*/ 679 w 920"/>
                <a:gd name="T17" fmla="*/ 86 h 1126"/>
                <a:gd name="T18" fmla="*/ 748 w 920"/>
                <a:gd name="T19" fmla="*/ 224 h 1126"/>
                <a:gd name="T20" fmla="*/ 842 w 920"/>
                <a:gd name="T21" fmla="*/ 568 h 1126"/>
                <a:gd name="T22" fmla="*/ 851 w 920"/>
                <a:gd name="T23" fmla="*/ 774 h 1126"/>
                <a:gd name="T24" fmla="*/ 920 w 920"/>
                <a:gd name="T25" fmla="*/ 1101 h 1126"/>
                <a:gd name="T26" fmla="*/ 0 w 920"/>
                <a:gd name="T27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0" h="1126">
                  <a:moveTo>
                    <a:pt x="0" y="1126"/>
                  </a:moveTo>
                  <a:lnTo>
                    <a:pt x="0" y="877"/>
                  </a:lnTo>
                  <a:lnTo>
                    <a:pt x="120" y="739"/>
                  </a:lnTo>
                  <a:lnTo>
                    <a:pt x="197" y="568"/>
                  </a:lnTo>
                  <a:lnTo>
                    <a:pt x="335" y="327"/>
                  </a:lnTo>
                  <a:lnTo>
                    <a:pt x="447" y="138"/>
                  </a:lnTo>
                  <a:lnTo>
                    <a:pt x="524" y="35"/>
                  </a:lnTo>
                  <a:lnTo>
                    <a:pt x="610" y="0"/>
                  </a:lnTo>
                  <a:lnTo>
                    <a:pt x="679" y="86"/>
                  </a:lnTo>
                  <a:lnTo>
                    <a:pt x="748" y="224"/>
                  </a:lnTo>
                  <a:lnTo>
                    <a:pt x="842" y="568"/>
                  </a:lnTo>
                  <a:lnTo>
                    <a:pt x="851" y="774"/>
                  </a:lnTo>
                  <a:lnTo>
                    <a:pt x="920" y="1101"/>
                  </a:lnTo>
                  <a:lnTo>
                    <a:pt x="0" y="1126"/>
                  </a:lnTo>
                  <a:close/>
                </a:path>
              </a:pathLst>
            </a:custGeom>
            <a:solidFill>
              <a:schemeClr val="tx2">
                <a:alpha val="30000"/>
              </a:schemeClr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67" y="1631865"/>
            <a:ext cx="2857500" cy="5461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879" y="1619654"/>
            <a:ext cx="3771900" cy="546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7427" y="998245"/>
            <a:ext cx="2334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Arial"/>
                <a:cs typeface="Arial"/>
              </a:rPr>
              <a:t>Birth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7416" y="998245"/>
            <a:ext cx="3028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Arial"/>
                <a:cs typeface="Arial"/>
              </a:rPr>
              <a:t>after 2.2</a:t>
            </a:r>
            <a:r>
              <a:rPr lang="en-US" sz="280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sz="2800" smtClean="0">
                <a:solidFill>
                  <a:srgbClr val="FFFF00"/>
                </a:solidFill>
                <a:latin typeface="Arial"/>
                <a:cs typeface="Arial"/>
              </a:rPr>
              <a:t>s Death</a:t>
            </a:r>
          </a:p>
        </p:txBody>
      </p:sp>
    </p:spTree>
    <p:extLst>
      <p:ext uri="{BB962C8B-B14F-4D97-AF65-F5344CB8AC3E}">
        <p14:creationId xmlns:p14="http://schemas.microsoft.com/office/powerpoint/2010/main" val="14771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1828801"/>
            <a:ext cx="6019801" cy="1845870"/>
          </a:xfrm>
        </p:spPr>
        <p:txBody>
          <a:bodyPr/>
          <a:lstStyle/>
          <a:p>
            <a:r>
              <a:rPr lang="en-US" sz="2400" dirty="0" smtClean="0"/>
              <a:t>24 new </a:t>
            </a:r>
            <a:r>
              <a:rPr lang="en-US" sz="2400" dirty="0"/>
              <a:t>segmented </a:t>
            </a:r>
            <a:r>
              <a:rPr lang="en-US" sz="2400" dirty="0" err="1"/>
              <a:t>PbF</a:t>
            </a:r>
            <a:r>
              <a:rPr lang="en-US" sz="2400" dirty="0"/>
              <a:t> </a:t>
            </a:r>
            <a:r>
              <a:rPr lang="en-US" sz="2400" dirty="0" smtClean="0"/>
              <a:t>detectors  6 </a:t>
            </a:r>
            <a:r>
              <a:rPr lang="en-US" altLang="x-none" dirty="0" smtClean="0">
                <a:ea typeface="Arial Unicode MS" charset="0"/>
              </a:rPr>
              <a:t>× 9 array</a:t>
            </a:r>
            <a:endParaRPr lang="en-US" sz="2400" dirty="0" smtClean="0"/>
          </a:p>
          <a:p>
            <a:pPr lvl="1"/>
            <a:r>
              <a:rPr lang="en-US" sz="2000" dirty="0" smtClean="0"/>
              <a:t>measure </a:t>
            </a:r>
            <a:r>
              <a:rPr lang="en-US" sz="2000" dirty="0" smtClean="0">
                <a:latin typeface="cmmi10"/>
                <a:cs typeface="cmmi10"/>
              </a:rPr>
              <a:t>E</a:t>
            </a:r>
            <a:r>
              <a:rPr lang="en-US" sz="2000" dirty="0" smtClean="0"/>
              <a:t> and </a:t>
            </a:r>
            <a:r>
              <a:rPr lang="en-US" sz="2000" dirty="0" smtClean="0">
                <a:latin typeface="cmmi10"/>
                <a:cs typeface="cmmi10"/>
              </a:rPr>
              <a:t>t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dirty="0"/>
              <a:t>C</a:t>
            </a:r>
            <a:r>
              <a:rPr lang="en-US" sz="2400" dirty="0" smtClean="0"/>
              <a:t>ustom </a:t>
            </a:r>
            <a:r>
              <a:rPr lang="en-US" sz="2400" dirty="0"/>
              <a:t>800 MHz waveform </a:t>
            </a:r>
            <a:r>
              <a:rPr lang="en-US" sz="2400" dirty="0" smtClean="0"/>
              <a:t>digitizers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82100" cy="1828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11500" i="1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w</a:t>
            </a:r>
            <a:r>
              <a:rPr lang="en-US" sz="11500" baseline="-25000" err="1" smtClean="0">
                <a:solidFill>
                  <a:srgbClr val="FFFF00"/>
                </a:solidFill>
                <a:latin typeface="cmmi10"/>
                <a:cs typeface="cmmi10"/>
              </a:rPr>
              <a:t>a</a:t>
            </a:r>
            <a:r>
              <a:rPr lang="en-US" sz="11500" baseline="-25000" smtClean="0">
                <a:solidFill>
                  <a:srgbClr val="FFFF00"/>
                </a:solidFill>
                <a:latin typeface="cmmi10"/>
                <a:cs typeface="cmmi10"/>
              </a:rPr>
              <a:t> </a:t>
            </a:r>
            <a:r>
              <a:rPr lang="en-US" sz="11500" baseline="-2500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8800" smtClean="0">
                <a:solidFill>
                  <a:srgbClr val="FFFF00"/>
                </a:solidFill>
                <a:latin typeface="Arial"/>
                <a:cs typeface="Arial"/>
              </a:rPr>
              <a:t>at Fermilab</a:t>
            </a:r>
          </a:p>
          <a:p>
            <a:pPr algn="ctr">
              <a:spcBef>
                <a:spcPct val="0"/>
              </a:spcBef>
              <a:defRPr/>
            </a:pPr>
            <a:endParaRPr lang="en-US" sz="2400" baseline="-25000" smtClean="0">
              <a:solidFill>
                <a:srgbClr val="FFFF00"/>
              </a:solidFill>
              <a:latin typeface="cmmi10"/>
              <a:cs typeface="cmmi1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1872" y="2095972"/>
            <a:ext cx="2484156" cy="365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57" y="5422900"/>
            <a:ext cx="2163916" cy="133828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706757" y="5571100"/>
            <a:ext cx="2957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Intrinsic 2-pulse resolution &lt;5 ns</a:t>
            </a:r>
          </a:p>
          <a:p>
            <a:r>
              <a:rPr lang="en-US" sz="1600" b="1" dirty="0" smtClean="0"/>
              <a:t>Fitting automatic</a:t>
            </a:r>
            <a:endParaRPr lang="en-US" sz="1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67" y="3848100"/>
            <a:ext cx="2071277" cy="143441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782957" y="3815053"/>
            <a:ext cx="2258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Single pulse:</a:t>
            </a:r>
          </a:p>
          <a:p>
            <a:r>
              <a:rPr lang="en-US" sz="1600" b="1" dirty="0" smtClean="0"/>
              <a:t>~5 ns </a:t>
            </a:r>
            <a:r>
              <a:rPr lang="en-US" sz="1600" b="1" dirty="0" err="1" smtClean="0"/>
              <a:t>fwhm</a:t>
            </a:r>
            <a:endParaRPr lang="en-US" sz="1600" b="1" dirty="0" smtClean="0"/>
          </a:p>
          <a:p>
            <a:r>
              <a:rPr lang="en-US" sz="1600" b="1" dirty="0" smtClean="0"/>
              <a:t>~25 </a:t>
            </a:r>
            <a:r>
              <a:rPr lang="en-US" sz="1600" b="1" dirty="0" err="1" smtClean="0"/>
              <a:t>ps</a:t>
            </a:r>
            <a:r>
              <a:rPr lang="en-US" sz="1600" b="1" dirty="0" smtClean="0"/>
              <a:t> timing</a:t>
            </a:r>
          </a:p>
          <a:p>
            <a:r>
              <a:rPr lang="en-US" sz="1600" b="1" dirty="0" smtClean="0"/>
              <a:t>~</a:t>
            </a:r>
            <a:r>
              <a:rPr lang="en-US" sz="1600" b="1" dirty="0" smtClean="0">
                <a:solidFill>
                  <a:srgbClr val="C00000"/>
                </a:solidFill>
              </a:rPr>
              <a:t>20</a:t>
            </a:r>
            <a:r>
              <a:rPr lang="en-US" sz="1600" b="1" dirty="0" smtClean="0"/>
              <a:t> – 6000 MeV range</a:t>
            </a:r>
          </a:p>
          <a:p>
            <a:r>
              <a:rPr lang="en-US" sz="1600" b="1" dirty="0" smtClean="0"/>
              <a:t>Template fitting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493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34" y="942976"/>
            <a:ext cx="3657600" cy="274320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for </a:t>
            </a:r>
            <a:r>
              <a:rPr lang="en-US" dirty="0" smtClean="0">
                <a:solidFill>
                  <a:srgbClr val="FF0000"/>
                </a:solidFill>
              </a:rPr>
              <a:t>GAIN stability </a:t>
            </a:r>
            <a:r>
              <a:rPr lang="en-US" dirty="0" smtClean="0"/>
              <a:t>to ~few x 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1600" dirty="0" smtClean="0"/>
              <a:t>Our state-of-the-art </a:t>
            </a:r>
            <a:r>
              <a:rPr lang="en-US" sz="1600" dirty="0"/>
              <a:t>Laser-based calibration </a:t>
            </a:r>
            <a:r>
              <a:rPr lang="en-US" sz="1600" dirty="0" smtClean="0"/>
              <a:t>system with demonstrated success</a:t>
            </a:r>
            <a:endParaRPr lang="en-US" sz="1600" baseline="30000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1"/>
          <a:stretch/>
        </p:blipFill>
        <p:spPr bwMode="auto">
          <a:xfrm>
            <a:off x="204842" y="963196"/>
            <a:ext cx="4127426" cy="259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5562600" y="909119"/>
            <a:ext cx="1143000" cy="107208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715000" y="1990254"/>
            <a:ext cx="1013988" cy="40397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3543300" y="3968104"/>
            <a:ext cx="4978434" cy="2673996"/>
            <a:chOff x="228600" y="4100830"/>
            <a:chExt cx="3810000" cy="2021239"/>
          </a:xfrm>
        </p:grpSpPr>
        <p:pic>
          <p:nvPicPr>
            <p:cNvPr id="18227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100830"/>
              <a:ext cx="3810000" cy="2021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2213" y="4182553"/>
              <a:ext cx="22445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10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-4</a:t>
              </a:r>
              <a:r>
                <a:rPr lang="en-US" sz="1600" dirty="0" smtClean="0">
                  <a:solidFill>
                    <a:srgbClr val="FF0000"/>
                  </a:solidFill>
                </a:rPr>
                <a:t> / h demonstrated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22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55" y="3669127"/>
            <a:ext cx="1933503" cy="250127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692877" y="3194706"/>
            <a:ext cx="2025445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Inside the laser hut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39687" y="5708733"/>
            <a:ext cx="147483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Source, splitting, and filter wheel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077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E821 arrival-time spectrum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2" descr="wiggl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6769582" cy="411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wiggl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340031"/>
            <a:ext cx="6769582" cy="411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895600" y="6324545"/>
            <a:ext cx="4343400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Time modulo 100 </a:t>
            </a:r>
            <a:r>
              <a:rPr lang="en-US">
                <a:solidFill>
                  <a:schemeClr val="tx1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7124700" y="2960688"/>
            <a:ext cx="1752600" cy="3162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/>
              <a:t>    </a:t>
            </a:r>
            <a:r>
              <a:rPr lang="en-US" b="0"/>
              <a:t>0 – 100 </a:t>
            </a:r>
            <a:r>
              <a:rPr lang="en-US" b="0" err="1">
                <a:latin typeface="Symbol" charset="2"/>
                <a:cs typeface="Symbol" charset="2"/>
              </a:rPr>
              <a:t>m</a:t>
            </a:r>
            <a:r>
              <a:rPr lang="en-US" b="0" err="1"/>
              <a:t>s</a:t>
            </a:r>
            <a:endParaRPr lang="en-US" b="0"/>
          </a:p>
          <a:p>
            <a:pPr>
              <a:defRPr/>
            </a:pPr>
            <a:r>
              <a:rPr lang="en-US" sz="800" b="0"/>
              <a:t>  </a:t>
            </a:r>
          </a:p>
          <a:p>
            <a:pPr>
              <a:defRPr/>
            </a:pPr>
            <a:r>
              <a:rPr lang="en-US" b="0"/>
              <a:t>100 – 200 </a:t>
            </a:r>
            <a:r>
              <a:rPr lang="en-US" b="0" err="1">
                <a:latin typeface="Symbol" charset="2"/>
                <a:cs typeface="Symbol" charset="2"/>
              </a:rPr>
              <a:t>m</a:t>
            </a:r>
            <a:r>
              <a:rPr lang="en-US" b="0" err="1"/>
              <a:t>s</a:t>
            </a:r>
            <a:endParaRPr lang="en-US" b="0"/>
          </a:p>
          <a:p>
            <a:pPr>
              <a:defRPr/>
            </a:pPr>
            <a:r>
              <a:rPr lang="en-US" sz="700" b="0"/>
              <a:t>   </a:t>
            </a:r>
            <a:r>
              <a:rPr lang="en-US" sz="800" b="0"/>
              <a:t>       </a:t>
            </a:r>
          </a:p>
          <a:p>
            <a:pPr>
              <a:defRPr/>
            </a:pPr>
            <a:r>
              <a:rPr lang="en-US" b="0"/>
              <a:t>200 – 300 </a:t>
            </a:r>
            <a:r>
              <a:rPr lang="en-US" b="0" err="1">
                <a:latin typeface="Symbol" charset="2"/>
                <a:cs typeface="Symbol" charset="2"/>
              </a:rPr>
              <a:t>m</a:t>
            </a:r>
            <a:r>
              <a:rPr lang="en-US" b="0" err="1"/>
              <a:t>s</a:t>
            </a:r>
            <a:endParaRPr lang="en-US" b="0"/>
          </a:p>
          <a:p>
            <a:pPr>
              <a:defRPr/>
            </a:pPr>
            <a:r>
              <a:rPr lang="en-US" sz="1000" b="0"/>
              <a:t>  </a:t>
            </a:r>
          </a:p>
          <a:p>
            <a:pPr>
              <a:defRPr/>
            </a:pPr>
            <a:r>
              <a:rPr lang="en-US" b="0"/>
              <a:t>300 – 400 </a:t>
            </a:r>
            <a:r>
              <a:rPr lang="en-US" b="0" err="1">
                <a:latin typeface="Symbol" charset="2"/>
                <a:cs typeface="Symbol" charset="2"/>
              </a:rPr>
              <a:t>m</a:t>
            </a:r>
            <a:r>
              <a:rPr lang="en-US" b="0" err="1"/>
              <a:t>s</a:t>
            </a:r>
            <a:endParaRPr lang="en-US" b="0"/>
          </a:p>
          <a:p>
            <a:pPr>
              <a:defRPr/>
            </a:pPr>
            <a:r>
              <a:rPr lang="en-US" sz="1200" b="0"/>
              <a:t>  </a:t>
            </a:r>
          </a:p>
          <a:p>
            <a:pPr>
              <a:defRPr/>
            </a:pPr>
            <a:r>
              <a:rPr lang="en-US" b="0"/>
              <a:t>400 – 500 </a:t>
            </a:r>
            <a:r>
              <a:rPr lang="en-US" b="0" err="1">
                <a:latin typeface="Symbol" charset="2"/>
                <a:cs typeface="Symbol" charset="2"/>
              </a:rPr>
              <a:t>m</a:t>
            </a:r>
            <a:r>
              <a:rPr lang="en-US" b="0" err="1"/>
              <a:t>s</a:t>
            </a:r>
            <a:endParaRPr lang="en-US" b="0"/>
          </a:p>
          <a:p>
            <a:pPr>
              <a:defRPr/>
            </a:pPr>
            <a:r>
              <a:rPr lang="en-US" sz="1050" b="0"/>
              <a:t>  </a:t>
            </a:r>
          </a:p>
          <a:p>
            <a:pPr>
              <a:defRPr/>
            </a:pPr>
            <a:r>
              <a:rPr lang="en-US" b="0"/>
              <a:t>500 – 600 </a:t>
            </a:r>
            <a:r>
              <a:rPr lang="en-US" b="0" err="1">
                <a:latin typeface="Symbol" charset="2"/>
                <a:cs typeface="Symbol" charset="2"/>
              </a:rPr>
              <a:t>m</a:t>
            </a:r>
            <a:r>
              <a:rPr lang="en-US" b="0" err="1"/>
              <a:t>s</a:t>
            </a:r>
            <a:endParaRPr lang="en-US" b="0"/>
          </a:p>
          <a:p>
            <a:pPr>
              <a:defRPr/>
            </a:pPr>
            <a:r>
              <a:rPr lang="en-US" sz="1200" b="0"/>
              <a:t>  </a:t>
            </a:r>
          </a:p>
          <a:p>
            <a:pPr>
              <a:defRPr/>
            </a:pPr>
            <a:r>
              <a:rPr lang="en-US" b="0"/>
              <a:t>600 – 700 </a:t>
            </a:r>
            <a:r>
              <a:rPr lang="en-US" b="0" err="1">
                <a:latin typeface="Symbol" charset="2"/>
                <a:cs typeface="Symbol" charset="2"/>
              </a:rPr>
              <a:t>m</a:t>
            </a:r>
            <a:r>
              <a:rPr lang="en-US" b="0" err="1"/>
              <a:t>s</a:t>
            </a:r>
            <a:endParaRPr lang="en-US" b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265238" y="2928938"/>
            <a:ext cx="3668712" cy="28575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240424">
            <a:off x="930275" y="2454275"/>
            <a:ext cx="454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0000"/>
                </a:solidFill>
                <a:latin typeface="Symbol" charset="0"/>
                <a:cs typeface="Symbol" charset="0"/>
              </a:rPr>
              <a:t>gt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67" y="1563007"/>
            <a:ext cx="5499100" cy="5080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739159"/>
            <a:ext cx="6591300" cy="533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4495800"/>
            <a:ext cx="5156200" cy="13843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2360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6512"/>
            <a:ext cx="8229600" cy="539750"/>
          </a:xfrm>
        </p:spPr>
        <p:txBody>
          <a:bodyPr/>
          <a:lstStyle/>
          <a:p>
            <a:r>
              <a:rPr lang="en-US" smtClean="0"/>
              <a:t>First observation of muon spin precession!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219200"/>
            <a:ext cx="7366000" cy="542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800" y="630238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smtClean="0">
                <a:solidFill>
                  <a:srgbClr val="0000FF"/>
                </a:solidFill>
                <a:latin typeface="Arial"/>
                <a:cs typeface="Arial"/>
              </a:rPr>
              <a:t>From an unseparated beam of  </a:t>
            </a:r>
            <a:r>
              <a:rPr lang="en-US" sz="2400" smtClean="0">
                <a:solidFill>
                  <a:srgbClr val="0000FF"/>
                </a:solidFill>
                <a:latin typeface="cmmi12" charset="0"/>
                <a:ea typeface="cmmi12" charset="0"/>
                <a:cs typeface="cmmi12" charset="0"/>
              </a:rPr>
              <a:t>p</a:t>
            </a:r>
            <a:r>
              <a:rPr lang="en-US" sz="2400" smtClean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-US" sz="2400" i="1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30000" smtClean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sz="2400" smtClean="0">
                <a:solidFill>
                  <a:srgbClr val="0000FF"/>
                </a:solidFill>
                <a:latin typeface="Arial"/>
                <a:cs typeface="Arial"/>
              </a:rPr>
              <a:t> and </a:t>
            </a:r>
            <a:r>
              <a:rPr lang="en-US" sz="2400" i="1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aseline="30000" smtClean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sz="2400" smtClean="0">
                <a:solidFill>
                  <a:srgbClr val="0000FF"/>
                </a:solidFill>
                <a:latin typeface="Arial"/>
                <a:cs typeface="Arial"/>
              </a:rPr>
              <a:t>  (11 June 2017)</a:t>
            </a:r>
            <a:endParaRPr lang="en-US" sz="2400" baseline="3000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324600" y="3327400"/>
            <a:ext cx="1498600" cy="355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4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2017  ~ 700,000 </a:t>
            </a:r>
            <a:r>
              <a:rPr lang="en-US" dirty="0" smtClean="0"/>
              <a:t>positrons (~2 weeks)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866096"/>
            <a:ext cx="8428868" cy="57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0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Tracking stations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09" y="859631"/>
            <a:ext cx="3311525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000" y="105855"/>
            <a:ext cx="3860800" cy="2332221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 bwMode="auto">
          <a:xfrm>
            <a:off x="622300" y="1261270"/>
            <a:ext cx="2629883" cy="2002630"/>
          </a:xfrm>
          <a:custGeom>
            <a:avLst/>
            <a:gdLst>
              <a:gd name="connsiteX0" fmla="*/ 0 w 2476500"/>
              <a:gd name="connsiteY0" fmla="*/ 1752600 h 1752600"/>
              <a:gd name="connsiteX1" fmla="*/ 508000 w 2476500"/>
              <a:gd name="connsiteY1" fmla="*/ 1346200 h 1752600"/>
              <a:gd name="connsiteX2" fmla="*/ 965200 w 2476500"/>
              <a:gd name="connsiteY2" fmla="*/ 977900 h 1752600"/>
              <a:gd name="connsiteX3" fmla="*/ 1866900 w 2476500"/>
              <a:gd name="connsiteY3" fmla="*/ 368300 h 1752600"/>
              <a:gd name="connsiteX4" fmla="*/ 2476500 w 2476500"/>
              <a:gd name="connsiteY4" fmla="*/ 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1752600">
                <a:moveTo>
                  <a:pt x="0" y="1752600"/>
                </a:moveTo>
                <a:lnTo>
                  <a:pt x="508000" y="1346200"/>
                </a:lnTo>
                <a:cubicBezTo>
                  <a:pt x="668867" y="1217083"/>
                  <a:pt x="738717" y="1140883"/>
                  <a:pt x="965200" y="977900"/>
                </a:cubicBezTo>
                <a:cubicBezTo>
                  <a:pt x="1191683" y="814917"/>
                  <a:pt x="1615017" y="531283"/>
                  <a:pt x="1866900" y="368300"/>
                </a:cubicBezTo>
                <a:cubicBezTo>
                  <a:pt x="2118783" y="205317"/>
                  <a:pt x="2297641" y="102658"/>
                  <a:pt x="2476500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2539715"/>
            <a:ext cx="4572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27600" y="300038"/>
            <a:ext cx="2590800" cy="381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/>
                <a:cs typeface="Arial"/>
              </a:rPr>
              <a:t>One of the first tracks</a:t>
            </a:r>
          </a:p>
        </p:txBody>
      </p:sp>
      <p:sp>
        <p:nvSpPr>
          <p:cNvPr id="14" name="TextBox 13"/>
          <p:cNvSpPr txBox="1"/>
          <p:nvPr/>
        </p:nvSpPr>
        <p:spPr>
          <a:xfrm rot="19641344">
            <a:off x="3154693" y="248031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/>
                <a:cs typeface="Arial"/>
              </a:rPr>
              <a:t>calorimeter</a:t>
            </a:r>
          </a:p>
        </p:txBody>
      </p:sp>
      <p:sp>
        <p:nvSpPr>
          <p:cNvPr id="15" name="Rectangle 14"/>
          <p:cNvSpPr/>
          <p:nvPr/>
        </p:nvSpPr>
        <p:spPr bwMode="auto">
          <a:xfrm rot="19315825">
            <a:off x="3016825" y="1040426"/>
            <a:ext cx="347508" cy="459435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-77130" y="3746215"/>
            <a:ext cx="8903630" cy="2873959"/>
          </a:xfrm>
        </p:spPr>
        <p:txBody>
          <a:bodyPr/>
          <a:lstStyle/>
          <a:p>
            <a:r>
              <a:rPr lang="en-US" dirty="0" smtClean="0"/>
              <a:t>Trackers are useful to:	</a:t>
            </a:r>
          </a:p>
          <a:p>
            <a:pPr lvl="1"/>
            <a:r>
              <a:rPr lang="en-US" dirty="0" smtClean="0"/>
              <a:t>determine the muon distribution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r </a:t>
            </a:r>
            <a:r>
              <a:rPr lang="en-US" dirty="0" smtClean="0"/>
              <a:t>(</a:t>
            </a:r>
            <a:r>
              <a:rPr lang="en-US" dirty="0" err="1" smtClean="0">
                <a:latin typeface="cmmi12" charset="0"/>
                <a:ea typeface="cmmi12" charset="0"/>
                <a:cs typeface="cmmi12" charset="0"/>
              </a:rPr>
              <a:t>x</a:t>
            </a:r>
            <a:r>
              <a:rPr lang="en-US" dirty="0" err="1" smtClean="0"/>
              <a:t>,</a:t>
            </a:r>
            <a:r>
              <a:rPr lang="en-US" dirty="0" err="1" smtClean="0">
                <a:latin typeface="cmmi12" charset="0"/>
                <a:ea typeface="cmmi12" charset="0"/>
                <a:cs typeface="cmmi12" charset="0"/>
              </a:rPr>
              <a:t>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study pileup in the calorimeters</a:t>
            </a:r>
          </a:p>
          <a:p>
            <a:pPr lvl="1"/>
            <a:r>
              <a:rPr lang="en-US" dirty="0" smtClean="0"/>
              <a:t>determine the “electric field correction” from       , since not all muons are at the magic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g </a:t>
            </a:r>
            <a:r>
              <a:rPr lang="en-US" dirty="0" smtClean="0"/>
              <a:t>.  </a:t>
            </a:r>
          </a:p>
          <a:p>
            <a:pPr lvl="1"/>
            <a:r>
              <a:rPr lang="en-US" dirty="0" smtClean="0"/>
              <a:t>determine the “pitch” correction from         , since the vertical </a:t>
            </a:r>
            <a:r>
              <a:rPr lang="en-US" dirty="0" err="1" smtClean="0"/>
              <a:t>betatron</a:t>
            </a:r>
            <a:r>
              <a:rPr lang="en-US" dirty="0" smtClean="0"/>
              <a:t> motion changes the measured frequency.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5629873"/>
            <a:ext cx="40640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288" y="2654959"/>
            <a:ext cx="3745112" cy="1581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4114" y="4927600"/>
            <a:ext cx="438453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7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37684"/>
            <a:ext cx="8672513" cy="5059363"/>
          </a:xfrm>
          <a:noFill/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Snowmass White Paper:</a:t>
            </a:r>
          </a:p>
          <a:p>
            <a:r>
              <a:rPr lang="nb-NO" sz="1400" err="1" smtClean="0">
                <a:solidFill>
                  <a:srgbClr val="000000"/>
                </a:solidFill>
              </a:rPr>
              <a:t>Blum</a:t>
            </a:r>
            <a:r>
              <a:rPr lang="nb-NO" sz="1400" smtClean="0">
                <a:solidFill>
                  <a:srgbClr val="000000"/>
                </a:solidFill>
              </a:rPr>
              <a:t> et al, arXiv:1311.2198v1 </a:t>
            </a:r>
            <a:r>
              <a:rPr lang="nb-NO" sz="1400">
                <a:solidFill>
                  <a:srgbClr val="000000"/>
                </a:solidFill>
              </a:rPr>
              <a:t>[</a:t>
            </a:r>
            <a:r>
              <a:rPr lang="nb-NO" sz="1400" err="1">
                <a:solidFill>
                  <a:srgbClr val="000000"/>
                </a:solidFill>
              </a:rPr>
              <a:t>hep-ph</a:t>
            </a:r>
            <a:r>
              <a:rPr lang="nb-NO" sz="1400">
                <a:solidFill>
                  <a:srgbClr val="000000"/>
                </a:solidFill>
              </a:rPr>
              <a:t>] 9 Nov 2013</a:t>
            </a:r>
          </a:p>
          <a:p>
            <a:r>
              <a:rPr lang="en-US" smtClean="0">
                <a:solidFill>
                  <a:srgbClr val="000000"/>
                </a:solidFill>
              </a:rPr>
              <a:t> Assume:</a:t>
            </a:r>
          </a:p>
          <a:p>
            <a:pPr lvl="1"/>
            <a:r>
              <a:rPr lang="en-US" smtClean="0">
                <a:solidFill>
                  <a:srgbClr val="000000"/>
                </a:solidFill>
              </a:rPr>
              <a:t>SM improves</a:t>
            </a:r>
          </a:p>
          <a:p>
            <a:pPr lvl="1"/>
            <a:r>
              <a:rPr lang="en-US" smtClean="0">
                <a:solidFill>
                  <a:srgbClr val="000000"/>
                </a:solidFill>
              </a:rPr>
              <a:t>Exp. reaches </a:t>
            </a:r>
            <a:r>
              <a:rPr lang="en-US"/>
              <a:t>1.6 </a:t>
            </a:r>
            <a:r>
              <a:rPr lang="en-US" altLang="x-none">
                <a:ea typeface="Arial Unicode MS" charset="0"/>
              </a:rPr>
              <a:t>× 10</a:t>
            </a:r>
            <a:r>
              <a:rPr lang="en-US" altLang="x-none" baseline="30000">
                <a:ea typeface="Arial Unicode MS" charset="0"/>
              </a:rPr>
              <a:t>-10</a:t>
            </a:r>
            <a:r>
              <a:rPr lang="en-US" altLang="x-none">
                <a:ea typeface="Arial Unicode MS" charset="0"/>
              </a:rPr>
              <a:t> </a:t>
            </a:r>
            <a:endParaRPr lang="en-US" smtClean="0">
              <a:solidFill>
                <a:srgbClr val="000000"/>
              </a:solidFill>
            </a:endParaRPr>
          </a:p>
          <a:p>
            <a:endParaRPr lang="en-US" sz="14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Where will we be when E989 is finished?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B. Lee Roberts -  PhiPsi 2016- Mainz 26 June 2017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2" r="7774"/>
          <a:stretch/>
        </p:blipFill>
        <p:spPr>
          <a:xfrm>
            <a:off x="4857390" y="1073148"/>
            <a:ext cx="4206240" cy="468085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959360" y="1587110"/>
            <a:ext cx="1160666" cy="949163"/>
            <a:chOff x="5791200" y="1587110"/>
            <a:chExt cx="1160666" cy="949163"/>
          </a:xfrm>
        </p:grpSpPr>
        <p:grpSp>
          <p:nvGrpSpPr>
            <p:cNvPr id="11" name="Group 10"/>
            <p:cNvGrpSpPr/>
            <p:nvPr/>
          </p:nvGrpSpPr>
          <p:grpSpPr>
            <a:xfrm>
              <a:off x="5791200" y="1587110"/>
              <a:ext cx="1105349" cy="253916"/>
              <a:chOff x="3963168" y="3873231"/>
              <a:chExt cx="1105349" cy="247842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H="1">
                <a:off x="4702757" y="3999126"/>
                <a:ext cx="365760" cy="1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963168" y="3873231"/>
                <a:ext cx="753372" cy="247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smtClean="0">
                    <a:solidFill>
                      <a:srgbClr val="FF0000"/>
                    </a:solidFill>
                  </a:rPr>
                  <a:t>Davier17</a:t>
                </a:r>
                <a:endParaRPr lang="en-US" sz="1050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066358" y="2282357"/>
              <a:ext cx="67423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smtClean="0">
                  <a:solidFill>
                    <a:srgbClr val="0070C0"/>
                  </a:solidFill>
                </a:rPr>
                <a:t>KNT17</a:t>
              </a:r>
              <a:endParaRPr lang="en-US" sz="1050" b="1">
                <a:solidFill>
                  <a:srgbClr val="0070C0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6613538" y="2411639"/>
              <a:ext cx="338328" cy="1528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0" y="3031069"/>
            <a:ext cx="30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2013</a:t>
            </a:r>
            <a:endParaRPr lang="en-US" sz="18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86" y="3138702"/>
            <a:ext cx="4313087" cy="1175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4800" y="4611117"/>
            <a:ext cx="4390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New data and dispersive evaluations</a:t>
            </a:r>
          </a:p>
          <a:p>
            <a:r>
              <a:rPr lang="en-US" dirty="0" smtClean="0">
                <a:latin typeface="Arial"/>
                <a:cs typeface="Arial"/>
              </a:rPr>
              <a:t>Error goals for HLO essentially reached.</a:t>
            </a:r>
          </a:p>
          <a:p>
            <a:r>
              <a:rPr lang="en-US" dirty="0" smtClean="0">
                <a:latin typeface="Arial"/>
                <a:cs typeface="Arial"/>
              </a:rPr>
              <a:t>Lattice is becoming competitive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2900" y="5614417"/>
            <a:ext cx="466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New </a:t>
            </a:r>
            <a:r>
              <a:rPr lang="en-US" dirty="0" smtClean="0">
                <a:latin typeface="cmmi12" charset="0"/>
                <a:ea typeface="cmmi12" charset="0"/>
                <a:cs typeface="cmmi12" charset="0"/>
              </a:rPr>
              <a:t>g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- 2</a:t>
            </a:r>
            <a:r>
              <a:rPr lang="en-US" dirty="0" smtClean="0">
                <a:latin typeface="Arial"/>
                <a:cs typeface="Arial"/>
              </a:rPr>
              <a:t> theory </a:t>
            </a:r>
            <a:r>
              <a:rPr lang="en-US" dirty="0">
                <a:latin typeface="Arial"/>
                <a:cs typeface="Arial"/>
              </a:rPr>
              <a:t>initiative began as an international collaboration </a:t>
            </a:r>
            <a:r>
              <a:rPr lang="en-US" dirty="0" smtClean="0">
                <a:latin typeface="Arial"/>
                <a:cs typeface="Arial"/>
              </a:rPr>
              <a:t>with a meeting at </a:t>
            </a:r>
            <a:r>
              <a:rPr lang="en-US" dirty="0" err="1" smtClean="0">
                <a:latin typeface="Arial"/>
                <a:cs typeface="Arial"/>
              </a:rPr>
              <a:t>Fermilab</a:t>
            </a:r>
            <a:r>
              <a:rPr lang="en-US" dirty="0" smtClean="0">
                <a:latin typeface="Arial"/>
                <a:cs typeface="Arial"/>
              </a:rPr>
              <a:t> in June!  (</a:t>
            </a:r>
            <a:r>
              <a:rPr lang="en-US" smtClean="0">
                <a:latin typeface="Arial"/>
                <a:cs typeface="Arial"/>
              </a:rPr>
              <a:t>Aida El-Khadra’s</a:t>
            </a:r>
            <a:r>
              <a:rPr lang="en-US" dirty="0" smtClean="0">
                <a:latin typeface="Arial"/>
                <a:cs typeface="Arial"/>
              </a:rPr>
              <a:t> talk)</a:t>
            </a:r>
          </a:p>
        </p:txBody>
      </p:sp>
    </p:spTree>
    <p:extLst>
      <p:ext uri="{BB962C8B-B14F-4D97-AF65-F5344CB8AC3E}">
        <p14:creationId xmlns:p14="http://schemas.microsoft.com/office/powerpoint/2010/main" val="14122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 smtClean="0"/>
              <a:t>Fermilab</a:t>
            </a:r>
            <a:r>
              <a:rPr lang="en-US" smtClean="0"/>
              <a:t> Timescale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Year: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e are in first commissioning now until 7 July</a:t>
            </a:r>
          </a:p>
          <a:p>
            <a:pPr lvl="1"/>
            <a:r>
              <a:rPr lang="en-US" dirty="0" smtClean="0"/>
              <a:t>We will turn back on in November and finish </a:t>
            </a:r>
            <a:r>
              <a:rPr lang="en-US" dirty="0" err="1" smtClean="0"/>
              <a:t>comissioning</a:t>
            </a:r>
            <a:endParaRPr lang="en-US" dirty="0" smtClean="0"/>
          </a:p>
          <a:p>
            <a:pPr lvl="1"/>
            <a:r>
              <a:rPr lang="en-US" dirty="0" smtClean="0"/>
              <a:t>US budget willing, we will then move to production running</a:t>
            </a:r>
          </a:p>
          <a:p>
            <a:r>
              <a:rPr lang="en-US" dirty="0" smtClean="0"/>
              <a:t>Anticipated results:  (</a:t>
            </a:r>
            <a:r>
              <a:rPr lang="en-US" altLang="x-none" dirty="0">
                <a:latin typeface="Arial Unicode MS" charset="0"/>
                <a:ea typeface="Arial Unicode MS" charset="0"/>
              </a:rPr>
              <a:t>≃</a:t>
            </a:r>
            <a:r>
              <a:rPr lang="en-US" dirty="0" smtClean="0"/>
              <a:t> 1, 5, 25 </a:t>
            </a:r>
            <a:r>
              <a:rPr lang="en-US" altLang="x-none" dirty="0">
                <a:ea typeface="Arial Unicode MS" charset="0"/>
              </a:rPr>
              <a:t>× </a:t>
            </a:r>
            <a:r>
              <a:rPr lang="en-US" altLang="x-none" dirty="0" smtClean="0">
                <a:ea typeface="Arial Unicode MS" charset="0"/>
              </a:rPr>
              <a:t> </a:t>
            </a:r>
            <a:r>
              <a:rPr lang="en-US" dirty="0" smtClean="0"/>
              <a:t>BNL data set)</a:t>
            </a:r>
          </a:p>
          <a:p>
            <a:pPr lvl="1"/>
            <a:r>
              <a:rPr lang="en-US" dirty="0" smtClean="0"/>
              <a:t>A BNL level data set should obtained relative quickly.  </a:t>
            </a:r>
          </a:p>
          <a:p>
            <a:pPr lvl="2"/>
            <a:r>
              <a:rPr lang="en-US" dirty="0" smtClean="0"/>
              <a:t>We will stop data collection, and re-blind and keep running.</a:t>
            </a:r>
          </a:p>
          <a:p>
            <a:pPr lvl="2"/>
            <a:r>
              <a:rPr lang="en-US" dirty="0" smtClean="0"/>
              <a:t>BNL level result perhaps by late 2018, early 2019.</a:t>
            </a:r>
          </a:p>
          <a:p>
            <a:pPr lvl="1"/>
            <a:r>
              <a:rPr lang="en-US" dirty="0" smtClean="0"/>
              <a:t>The next data set should give us half the BNL error</a:t>
            </a:r>
          </a:p>
          <a:p>
            <a:pPr lvl="1"/>
            <a:r>
              <a:rPr lang="en-US" dirty="0" smtClean="0"/>
              <a:t>The final data set should give us one-fourth the BNL error.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4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 algn="ctr" defTabSz="914400">
              <a:spcBef>
                <a:spcPct val="50000"/>
              </a:spcBef>
            </a:pPr>
            <a:endParaRPr lang="en-US" sz="2000" b="1" smtClean="0">
              <a:solidFill>
                <a:srgbClr val="FF33CC"/>
              </a:solidFill>
              <a:latin typeface="Arial" charset="0"/>
              <a:cs typeface="Arial" charset="0"/>
            </a:endParaRPr>
          </a:p>
        </p:txBody>
      </p:sp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Will </a:t>
            </a:r>
            <a:r>
              <a:rPr lang="en-US">
                <a:latin typeface="cmmi10"/>
                <a:cs typeface="cmmi10"/>
              </a:rPr>
              <a:t>a</a:t>
            </a:r>
            <a:r>
              <a:rPr lang="en-US" i="1" baseline="-25000">
                <a:latin typeface="Symbol" charset="2"/>
                <a:cs typeface="Symbol" charset="2"/>
              </a:rPr>
              <a:t>m</a:t>
            </a:r>
            <a:r>
              <a:rPr lang="en-US"/>
              <a:t> be inside or outside of the SM?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B. Lee Roberts -  PhiPsi 2016- Mainz 26 June 2017</a:t>
            </a:r>
            <a:endParaRPr lang="en-US" sz="1400" b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- p. </a:t>
            </a:r>
            <a:fld id="{8B66085A-68E5-904A-BB55-46358D529718}" type="slidenum">
              <a:rPr lang="en-US">
                <a:solidFill>
                  <a:srgbClr val="000000"/>
                </a:solidFill>
              </a:rPr>
              <a:pPr/>
              <a:t>29</a:t>
            </a:fld>
            <a:r>
              <a:rPr lang="en-US">
                <a:solidFill>
                  <a:srgbClr val="000000"/>
                </a:solidFill>
              </a:rPr>
              <a:t>/70</a:t>
            </a:r>
          </a:p>
        </p:txBody>
      </p:sp>
      <p:sp>
        <p:nvSpPr>
          <p:cNvPr id="388101" name="Text Box 5"/>
          <p:cNvSpPr txBox="1">
            <a:spLocks noChangeArrowheads="1"/>
          </p:cNvSpPr>
          <p:nvPr/>
        </p:nvSpPr>
        <p:spPr bwMode="auto">
          <a:xfrm>
            <a:off x="2743200" y="-914400"/>
            <a:ext cx="3962400" cy="835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54200" b="1" smtClean="0">
                <a:solidFill>
                  <a:srgbClr val="FFFFFF"/>
                </a:solidFill>
                <a:latin typeface="Century Gothic" charset="0"/>
                <a:cs typeface="Arial" charset="0"/>
              </a:rPr>
              <a:t>?</a:t>
            </a:r>
          </a:p>
        </p:txBody>
      </p:sp>
      <p:pic>
        <p:nvPicPr>
          <p:cNvPr id="388102" name="Picture 6" descr="crystal 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450" y="177800"/>
            <a:ext cx="5138738" cy="6472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36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8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88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88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0" grpId="0" animBg="1"/>
      <p:bldP spid="3881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g-2 Collaboration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2400" y="914400"/>
            <a:ext cx="2959100" cy="5086350"/>
            <a:chOff x="165100" y="1466850"/>
            <a:chExt cx="2959100" cy="5086350"/>
          </a:xfrm>
        </p:grpSpPr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658372" y="1543050"/>
              <a:ext cx="2300288" cy="501015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rgbClr val="0000FF"/>
                  </a:solidFill>
                  <a:latin typeface="Chalkboard"/>
                  <a:ea typeface="+mn-ea"/>
                  <a:cs typeface="Chalkboard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rgbClr val="FF0000"/>
                  </a:solidFill>
                  <a:latin typeface="Chalkboard"/>
                  <a:ea typeface="+mn-ea"/>
                  <a:cs typeface="Chalkboard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halkboard"/>
                  <a:ea typeface="+mn-ea"/>
                  <a:cs typeface="Chalkboard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00FF"/>
                  </a:solidFill>
                  <a:latin typeface="Chalkboard"/>
                  <a:ea typeface="+mn-ea"/>
                  <a:cs typeface="Chalkboard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00FF"/>
                  </a:solidFill>
                  <a:latin typeface="Chalkboard"/>
                  <a:ea typeface="+mn-ea"/>
                  <a:cs typeface="Chalkboard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Clr>
                  <a:srgbClr val="000000"/>
                </a:buClr>
                <a:buNone/>
                <a:defRPr/>
              </a:pPr>
              <a:r>
                <a:rPr lang="en-US" sz="1600" b="0" kern="0" smtClean="0">
                  <a:solidFill>
                    <a:srgbClr val="FF0000"/>
                  </a:solidFill>
                  <a:latin typeface="+mn-lt"/>
                </a:rPr>
                <a:t>US Universities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Boston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Cornell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Illinois 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James Madison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>
                  <a:solidFill>
                    <a:srgbClr val="000000"/>
                  </a:solidFill>
                </a:rPr>
                <a:t>Kentucky </a:t>
              </a:r>
              <a:endParaRPr lang="en-US" sz="1200" b="0" smtClean="0">
                <a:solidFill>
                  <a:srgbClr val="000000"/>
                </a:solidFill>
              </a:endParaRP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Massachusetts</a:t>
              </a: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Michigan</a:t>
              </a:r>
              <a:endParaRPr lang="en-US" sz="1200" b="0">
                <a:solidFill>
                  <a:srgbClr val="000000"/>
                </a:solidFill>
                <a:latin typeface="+mn-lt"/>
              </a:endParaRP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Michigan State</a:t>
              </a: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Mississippi</a:t>
              </a: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Northern Illinois </a:t>
              </a:r>
              <a:endParaRPr lang="en-US" sz="1200" b="0">
                <a:solidFill>
                  <a:srgbClr val="000000"/>
                </a:solidFill>
                <a:latin typeface="+mn-lt"/>
              </a:endParaRP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Regis</a:t>
              </a: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Texas</a:t>
              </a:r>
              <a:endParaRPr lang="en-US" sz="1200" b="0">
                <a:solidFill>
                  <a:srgbClr val="000000"/>
                </a:solidFill>
                <a:latin typeface="+mn-lt"/>
              </a:endParaRP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Virginia</a:t>
              </a:r>
              <a:endParaRPr lang="en-US" sz="1200" b="0">
                <a:solidFill>
                  <a:srgbClr val="000000"/>
                </a:solidFill>
                <a:latin typeface="+mn-lt"/>
              </a:endParaRPr>
            </a:p>
            <a:p>
              <a:pPr lvl="1">
                <a:defRPr/>
              </a:pPr>
              <a:r>
                <a:rPr lang="en-US" sz="1200" b="0" smtClean="0">
                  <a:solidFill>
                    <a:srgbClr val="000000"/>
                  </a:solidFill>
                  <a:latin typeface="+mn-lt"/>
                </a:rPr>
                <a:t>Washington</a:t>
              </a:r>
              <a:endParaRPr lang="en-US" sz="1200" b="0">
                <a:solidFill>
                  <a:srgbClr val="000000"/>
                </a:solidFill>
                <a:latin typeface="+mn-lt"/>
              </a:endParaRPr>
            </a:p>
            <a:p>
              <a:pPr marL="0" indent="0">
                <a:buClr>
                  <a:srgbClr val="000000"/>
                </a:buClr>
                <a:buNone/>
                <a:defRPr/>
              </a:pPr>
              <a:r>
                <a:rPr lang="en-US" sz="1600" b="0" kern="0" smtClean="0">
                  <a:solidFill>
                    <a:srgbClr val="FF0000"/>
                  </a:solidFill>
                  <a:latin typeface="+mn-lt"/>
                </a:rPr>
                <a:t>National </a:t>
              </a:r>
              <a:r>
                <a:rPr lang="en-US" sz="1600" b="0" kern="0">
                  <a:solidFill>
                    <a:srgbClr val="FF0000"/>
                  </a:solidFill>
                  <a:latin typeface="+mn-lt"/>
                </a:rPr>
                <a:t>Labs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Argonne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smtClean="0">
                  <a:solidFill>
                    <a:srgbClr val="000000"/>
                  </a:solidFill>
                  <a:latin typeface="+mn-lt"/>
                </a:rPr>
                <a:t>Brookhaven</a:t>
              </a:r>
            </a:p>
            <a:p>
              <a:pPr lvl="1">
                <a:buClr>
                  <a:srgbClr val="000000"/>
                </a:buClr>
                <a:defRPr/>
              </a:pPr>
              <a:r>
                <a:rPr lang="en-US" sz="1200" b="0" kern="0" err="1" smtClean="0">
                  <a:solidFill>
                    <a:srgbClr val="000000"/>
                  </a:solidFill>
                  <a:latin typeface="+mn-lt"/>
                </a:rPr>
                <a:t>Fermilab</a:t>
              </a:r>
              <a:endParaRPr lang="en-US" sz="1200" b="0" kern="0" smtClean="0">
                <a:solidFill>
                  <a:srgbClr val="000000"/>
                </a:solidFill>
                <a:latin typeface="+mn-lt"/>
              </a:endParaRPr>
            </a:p>
            <a:p>
              <a:pPr>
                <a:buClr>
                  <a:srgbClr val="000000"/>
                </a:buClr>
                <a:defRPr/>
              </a:pPr>
              <a:endParaRPr lang="en-US" sz="1600" b="0" kern="0">
                <a:solidFill>
                  <a:srgbClr val="000000"/>
                </a:solidFill>
              </a:endParaRPr>
            </a:p>
            <a:p>
              <a:pPr>
                <a:buClr>
                  <a:srgbClr val="000000"/>
                </a:buClr>
                <a:defRPr/>
              </a:pPr>
              <a:endParaRPr lang="en-US" sz="1600" b="0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US" sz="1600" b="0">
                <a:solidFill>
                  <a:srgbClr val="000000"/>
                </a:solidFill>
              </a:endParaRPr>
            </a:p>
            <a:p>
              <a:pPr marL="0" indent="0">
                <a:buClr>
                  <a:srgbClr val="000000"/>
                </a:buClr>
                <a:buFontTx/>
                <a:buNone/>
                <a:defRPr/>
              </a:pPr>
              <a:endParaRPr lang="en-US" sz="1600" b="0" kern="0" smtClean="0">
                <a:solidFill>
                  <a:srgbClr val="000000"/>
                </a:solidFill>
              </a:endParaRPr>
            </a:p>
            <a:p>
              <a:pPr marL="0" indent="0">
                <a:buClr>
                  <a:srgbClr val="000000"/>
                </a:buClr>
                <a:buFontTx/>
                <a:buNone/>
                <a:defRPr/>
              </a:pPr>
              <a:endParaRPr lang="en-US" sz="1600" b="0" kern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US" sz="1600" b="0" kern="0">
                <a:solidFill>
                  <a:srgbClr val="000000"/>
                </a:solidFill>
              </a:endParaRPr>
            </a:p>
          </p:txBody>
        </p:sp>
        <p:pic>
          <p:nvPicPr>
            <p:cNvPr id="8" name="Picture 10" descr="us_fla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331" y="1524888"/>
              <a:ext cx="449262" cy="30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165100" y="1466850"/>
              <a:ext cx="2959100" cy="48768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11" name="Picture 8" descr="russia_fla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559" y="3137803"/>
            <a:ext cx="418388" cy="357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321425" y="914400"/>
            <a:ext cx="2670175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000000"/>
              </a:buClr>
            </a:pPr>
            <a:r>
              <a:rPr lang="en-US" altLang="en-US" sz="1600" b="0">
                <a:solidFill>
                  <a:srgbClr val="FF0000"/>
                </a:solidFill>
              </a:rPr>
              <a:t>England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err="1" smtClean="0">
                <a:solidFill>
                  <a:srgbClr val="000000"/>
                </a:solidFill>
              </a:rPr>
              <a:t>Cockroft</a:t>
            </a:r>
            <a:r>
              <a:rPr lang="en-US" altLang="en-US" sz="1200" b="0" smtClean="0">
                <a:solidFill>
                  <a:srgbClr val="000000"/>
                </a:solidFill>
              </a:rPr>
              <a:t> Institute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smtClean="0">
                <a:solidFill>
                  <a:srgbClr val="000000"/>
                </a:solidFill>
              </a:rPr>
              <a:t>Lancaster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 smtClean="0">
                <a:solidFill>
                  <a:srgbClr val="000000"/>
                </a:solidFill>
              </a:rPr>
              <a:t>Liverpool</a:t>
            </a:r>
          </a:p>
          <a:p>
            <a:pPr lvl="1">
              <a:buClr>
                <a:srgbClr val="000000"/>
              </a:buClr>
            </a:pPr>
            <a:r>
              <a:rPr lang="en-US" altLang="en-US" sz="1200" b="0">
                <a:solidFill>
                  <a:srgbClr val="000000"/>
                </a:solidFill>
              </a:rPr>
              <a:t>University College London</a:t>
            </a:r>
          </a:p>
          <a:p>
            <a:pPr lvl="1">
              <a:buClr>
                <a:srgbClr val="000000"/>
              </a:buClr>
            </a:pPr>
            <a:endParaRPr lang="en-US" altLang="en-US" sz="1200" b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en-US" altLang="en-US" sz="1600" b="0" smtClean="0">
              <a:solidFill>
                <a:srgbClr val="FF0000"/>
              </a:solidFill>
            </a:endParaRPr>
          </a:p>
          <a:p>
            <a:pPr>
              <a:buClr>
                <a:srgbClr val="000000"/>
              </a:buClr>
            </a:pPr>
            <a:r>
              <a:rPr lang="en-US" altLang="en-US" sz="1600" b="0" smtClean="0">
                <a:solidFill>
                  <a:srgbClr val="FF0000"/>
                </a:solidFill>
              </a:rPr>
              <a:t>Korea</a:t>
            </a:r>
            <a:endParaRPr lang="en-US" altLang="en-US" sz="1200" b="0">
              <a:solidFill>
                <a:srgbClr val="FF0000"/>
              </a:solidFill>
            </a:endParaRPr>
          </a:p>
          <a:p>
            <a:pPr lvl="1">
              <a:buClr>
                <a:srgbClr val="000000"/>
              </a:buClr>
            </a:pPr>
            <a:r>
              <a:rPr lang="en-US" altLang="en-US" sz="1200" b="0" smtClean="0">
                <a:solidFill>
                  <a:srgbClr val="000000"/>
                </a:solidFill>
              </a:rPr>
              <a:t>KAIST</a:t>
            </a:r>
          </a:p>
          <a:p>
            <a:pPr lvl="1">
              <a:buClr>
                <a:srgbClr val="000000"/>
              </a:buClr>
            </a:pPr>
            <a:endParaRPr lang="en-US" altLang="en-US" sz="1200" b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en-US" sz="1600" b="0">
                <a:solidFill>
                  <a:srgbClr val="FF0000"/>
                </a:solidFill>
              </a:rPr>
              <a:t>Russia</a:t>
            </a:r>
            <a:r>
              <a:rPr lang="en-US" sz="1600" b="0">
                <a:solidFill>
                  <a:srgbClr val="000000"/>
                </a:solidFill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err="1">
                <a:solidFill>
                  <a:srgbClr val="000000"/>
                </a:solidFill>
              </a:rPr>
              <a:t>Dubna</a:t>
            </a:r>
            <a:endParaRPr lang="en-US" sz="1200" b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>
                <a:solidFill>
                  <a:srgbClr val="000000"/>
                </a:solidFill>
              </a:rPr>
              <a:t>Novosibirsk</a:t>
            </a:r>
          </a:p>
          <a:p>
            <a:pPr lvl="1">
              <a:buClr>
                <a:srgbClr val="000000"/>
              </a:buClr>
            </a:pPr>
            <a:endParaRPr lang="en-US" altLang="en-US" sz="1200" b="0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0487" y="990600"/>
            <a:ext cx="389101" cy="30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559" y="2383792"/>
            <a:ext cx="530224" cy="36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 bwMode="auto">
          <a:xfrm>
            <a:off x="3276600" y="914400"/>
            <a:ext cx="5486400" cy="49377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3778250" y="914400"/>
            <a:ext cx="2071688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1600" b="0" kern="0" smtClean="0">
                <a:solidFill>
                  <a:srgbClr val="FF0000"/>
                </a:solidFill>
                <a:latin typeface="+mn-lt"/>
              </a:rPr>
              <a:t>Italy</a:t>
            </a:r>
            <a:r>
              <a:rPr lang="en-US" sz="1600" b="0" kern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smtClean="0">
                <a:solidFill>
                  <a:srgbClr val="000000"/>
                </a:solidFill>
                <a:latin typeface="+mn-lt"/>
              </a:rPr>
              <a:t>INFN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b="0" kern="0" smtClean="0">
                <a:solidFill>
                  <a:srgbClr val="000000"/>
                </a:solidFill>
                <a:latin typeface="+mn-lt"/>
              </a:rPr>
              <a:t>LNF </a:t>
            </a:r>
            <a:r>
              <a:rPr lang="en-US" sz="1000" b="0" kern="0" err="1" smtClean="0">
                <a:solidFill>
                  <a:srgbClr val="000000"/>
                </a:solidFill>
                <a:latin typeface="+mn-lt"/>
              </a:rPr>
              <a:t>Frascati</a:t>
            </a:r>
            <a:r>
              <a:rPr lang="en-US" sz="1000" b="0" kern="0" smtClean="0">
                <a:solidFill>
                  <a:srgbClr val="000000"/>
                </a:solidFill>
                <a:latin typeface="+mn-lt"/>
              </a:rPr>
              <a:t>, 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kern="0" smtClean="0">
                <a:solidFill>
                  <a:srgbClr val="000000"/>
                </a:solidFill>
                <a:latin typeface="+mn-lt"/>
              </a:rPr>
              <a:t>Naples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kern="0" smtClean="0">
                <a:solidFill>
                  <a:srgbClr val="000000"/>
                </a:solidFill>
                <a:latin typeface="+mn-lt"/>
              </a:rPr>
              <a:t>Pisa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kern="0" smtClean="0">
                <a:solidFill>
                  <a:srgbClr val="000000"/>
                </a:solidFill>
                <a:latin typeface="+mn-lt"/>
              </a:rPr>
              <a:t>Roma 2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kern="0" smtClean="0">
                <a:solidFill>
                  <a:srgbClr val="000000"/>
                </a:solidFill>
                <a:latin typeface="+mn-lt"/>
              </a:rPr>
              <a:t>Trieste</a:t>
            </a:r>
          </a:p>
          <a:p>
            <a:pPr lvl="2">
              <a:buClr>
                <a:srgbClr val="000000"/>
              </a:buClr>
              <a:defRPr/>
            </a:pPr>
            <a:r>
              <a:rPr lang="en-US" sz="1000" kern="0" smtClean="0">
                <a:solidFill>
                  <a:srgbClr val="000000"/>
                </a:solidFill>
                <a:latin typeface="+mn-lt"/>
              </a:rPr>
              <a:t>Lecce</a:t>
            </a:r>
          </a:p>
          <a:p>
            <a:pPr lvl="2">
              <a:buClr>
                <a:srgbClr val="000000"/>
              </a:buClr>
              <a:defRPr/>
            </a:pPr>
            <a:endParaRPr lang="en-US" sz="800" b="0" kern="0" smtClean="0">
              <a:solidFill>
                <a:srgbClr val="000000"/>
              </a:solidFill>
              <a:latin typeface="+mn-lt"/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 kern="0" smtClean="0">
                <a:solidFill>
                  <a:srgbClr val="000000"/>
                </a:solidFill>
                <a:latin typeface="+mn-lt"/>
              </a:rPr>
              <a:t>Udine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smtClean="0">
                <a:solidFill>
                  <a:srgbClr val="000000"/>
                </a:solidFill>
                <a:latin typeface="+mn-lt"/>
              </a:rPr>
              <a:t>Naples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smtClean="0">
                <a:solidFill>
                  <a:srgbClr val="000000"/>
                </a:solidFill>
                <a:latin typeface="+mn-lt"/>
              </a:rPr>
              <a:t>Trieste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kern="0" err="1" smtClean="0">
                <a:solidFill>
                  <a:srgbClr val="000000"/>
                </a:solidFill>
                <a:latin typeface="+mn-lt"/>
              </a:rPr>
              <a:t>Rjeka</a:t>
            </a:r>
            <a:endParaRPr lang="en-US" sz="1200" kern="0" smtClean="0">
              <a:solidFill>
                <a:srgbClr val="000000"/>
              </a:solidFill>
              <a:latin typeface="+mn-lt"/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sz="1200" b="0" kern="0" smtClean="0">
                <a:solidFill>
                  <a:srgbClr val="000000"/>
                </a:solidFill>
                <a:latin typeface="+mn-lt"/>
              </a:rPr>
              <a:t>Molise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kern="0">
                <a:solidFill>
                  <a:srgbClr val="000000"/>
                </a:solidFill>
                <a:latin typeface="+mn-lt"/>
              </a:rPr>
              <a:t>SNS </a:t>
            </a:r>
            <a:r>
              <a:rPr lang="en-US" sz="1200" kern="0" smtClean="0">
                <a:solidFill>
                  <a:srgbClr val="000000"/>
                </a:solidFill>
                <a:latin typeface="+mn-lt"/>
              </a:rPr>
              <a:t>Pisa</a:t>
            </a:r>
            <a:endParaRPr lang="en-US" sz="1200" b="0" kern="0" smtClean="0">
              <a:solidFill>
                <a:srgbClr val="000000"/>
              </a:solidFill>
              <a:latin typeface="+mn-lt"/>
            </a:endParaRPr>
          </a:p>
          <a:p>
            <a:pPr lvl="1">
              <a:buClr>
                <a:srgbClr val="000000"/>
              </a:buClr>
              <a:defRPr/>
            </a:pPr>
            <a:endParaRPr lang="en-US" sz="1200" b="0" kern="0" smtClean="0">
              <a:solidFill>
                <a:srgbClr val="000000"/>
              </a:solidFill>
              <a:latin typeface="+mn-lt"/>
            </a:endParaRPr>
          </a:p>
          <a:p>
            <a:pPr>
              <a:buClr>
                <a:srgbClr val="000000"/>
              </a:buClr>
              <a:defRPr/>
            </a:pPr>
            <a:r>
              <a:rPr lang="en-US" sz="1600" b="0" kern="0" smtClean="0">
                <a:solidFill>
                  <a:srgbClr val="FF0000"/>
                </a:solidFill>
                <a:latin typeface="+mn-lt"/>
              </a:rPr>
              <a:t>China</a:t>
            </a:r>
            <a:r>
              <a:rPr lang="en-US" sz="1600" b="0" kern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smtClean="0">
                <a:solidFill>
                  <a:srgbClr val="000000"/>
                </a:solidFill>
                <a:latin typeface="+mn-lt"/>
              </a:rPr>
              <a:t>Shanghai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smtClean="0">
                <a:solidFill>
                  <a:srgbClr val="FF0000"/>
                </a:solidFill>
                <a:latin typeface="+mn-lt"/>
              </a:rPr>
              <a:t>The Netherlands</a:t>
            </a:r>
            <a:r>
              <a:rPr lang="en-US" sz="1600" b="0" kern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Groningen</a:t>
            </a:r>
          </a:p>
          <a:p>
            <a:pPr>
              <a:buClr>
                <a:srgbClr val="000000"/>
              </a:buClr>
              <a:defRPr/>
            </a:pPr>
            <a:r>
              <a:rPr lang="en-US" sz="1600" b="0" kern="0" smtClean="0">
                <a:solidFill>
                  <a:srgbClr val="FF0000"/>
                </a:solidFill>
                <a:latin typeface="+mn-lt"/>
              </a:rPr>
              <a:t>Germany</a:t>
            </a:r>
            <a:r>
              <a:rPr lang="en-US" sz="1600" b="0" kern="0" smtClean="0">
                <a:solidFill>
                  <a:srgbClr val="000000"/>
                </a:solidFill>
                <a:latin typeface="+mn-lt"/>
              </a:rPr>
              <a:t>: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1200" b="0" kern="0" smtClean="0">
                <a:solidFill>
                  <a:srgbClr val="000000"/>
                </a:solidFill>
                <a:latin typeface="+mn-lt"/>
              </a:rPr>
              <a:t>Dresden (thy)</a:t>
            </a:r>
          </a:p>
          <a:p>
            <a:pPr marL="0" indent="0">
              <a:buClr>
                <a:srgbClr val="000000"/>
              </a:buClr>
              <a:buFontTx/>
              <a:buNone/>
              <a:defRPr/>
            </a:pPr>
            <a:endParaRPr lang="en-US" sz="1600" b="0" kern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b="0" kern="0"/>
          </a:p>
        </p:txBody>
      </p:sp>
      <p:pic>
        <p:nvPicPr>
          <p:cNvPr id="12" name="Picture 9" descr="it-lgfla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517" y="977900"/>
            <a:ext cx="449263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Netherlands_fla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517" y="4685764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arge_flag_of_germany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517" y="5274527"/>
            <a:ext cx="45085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517" y="4186245"/>
            <a:ext cx="4540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818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-25400" y="0"/>
            <a:ext cx="9105900" cy="6565900"/>
            <a:chOff x="660400" y="0"/>
            <a:chExt cx="9105900" cy="6565900"/>
          </a:xfrm>
        </p:grpSpPr>
        <p:pic>
          <p:nvPicPr>
            <p:cNvPr id="19" name="Picture 9" descr="ExperimentsVsTime-BLR-v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00" y="0"/>
              <a:ext cx="9105900" cy="656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9"/>
            <p:cNvSpPr txBox="1">
              <a:spLocks noChangeArrowheads="1"/>
            </p:cNvSpPr>
            <p:nvPr/>
          </p:nvSpPr>
          <p:spPr bwMode="auto">
            <a:xfrm>
              <a:off x="4191000" y="4953000"/>
              <a:ext cx="18952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mi10" charset="0"/>
                  <a:ea typeface="ＭＳ Ｐゴシック" charset="0"/>
                  <a:cs typeface="cmmi10" charset="0"/>
                </a:rPr>
                <a:t>g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 = 2(1 + 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a/2p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)</a:t>
              </a:r>
            </a:p>
          </p:txBody>
        </p:sp>
        <p:sp>
          <p:nvSpPr>
            <p:cNvPr id="21" name="TextBox 10"/>
            <p:cNvSpPr txBox="1">
              <a:spLocks noChangeArrowheads="1"/>
            </p:cNvSpPr>
            <p:nvPr/>
          </p:nvSpPr>
          <p:spPr bwMode="auto">
            <a:xfrm>
              <a:off x="3886200" y="4019490"/>
              <a:ext cx="313720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mi10" charset="0"/>
                  <a:ea typeface="ＭＳ Ｐゴシック" charset="0"/>
                  <a:cs typeface="cmmi10" charset="0"/>
                </a:rPr>
                <a:t>g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 = 2(1 + 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a/2p + 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mmi10" charset="0"/>
                  <a:ea typeface="ＭＳ Ｐゴシック" charset="0"/>
                  <a:cs typeface="cmmi10" charset="0"/>
                </a:rPr>
                <a:t>C</a:t>
              </a:r>
              <a:r>
                <a:rPr kumimoji="0" lang="en-US" sz="20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3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(a/p)</a:t>
              </a:r>
              <a:r>
                <a:rPr kumimoji="0" lang="en-US" sz="20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3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0"/>
                  <a:ea typeface="ＭＳ Ｐゴシック" charset="0"/>
                  <a:cs typeface="Symbol" charset="0"/>
                </a:rPr>
                <a:t> </a:t>
              </a: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1400" y="3079750"/>
              <a:ext cx="3151188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g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= 2( </a:t>
              </a:r>
              <a:r>
                <a:rPr kumimoji="0" lang="en-US" sz="2800" b="0" i="0" u="none" strike="noStrike" kern="0" cap="none" spc="0" normalizeH="0" baseline="30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…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+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C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(a/p)</a:t>
              </a:r>
              <a:r>
                <a:rPr kumimoji="0" lang="en-US" sz="1800" b="0" i="0" u="none" strike="noStrike" kern="0" cap="none" spc="0" normalizeH="0" baseline="30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 +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Symbol" charset="2"/>
                </a:rPr>
                <a:t>Had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89500" y="2157413"/>
              <a:ext cx="3151188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g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= 2( </a:t>
              </a:r>
              <a:r>
                <a:rPr kumimoji="0" lang="en-US" sz="2800" b="0" i="0" u="none" strike="noStrike" kern="0" cap="none" spc="0" normalizeH="0" baseline="30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…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+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C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(a/p)</a:t>
              </a:r>
              <a:r>
                <a:rPr kumimoji="0" lang="en-US" sz="1800" b="0" i="0" u="none" strike="noStrike" kern="0" cap="none" spc="0" normalizeH="0" baseline="30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 +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Symbol" charset="2"/>
                </a:rPr>
                <a:t>Had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94100" y="1244600"/>
              <a:ext cx="5703888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g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= 2( </a:t>
              </a:r>
              <a:r>
                <a:rPr kumimoji="0" lang="en-US" sz="2800" b="0" i="0" u="none" strike="noStrike" kern="0" cap="none" spc="0" normalizeH="0" baseline="30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…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+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C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(a/p)</a:t>
              </a:r>
              <a:r>
                <a:rPr kumimoji="0" lang="en-US" sz="1800" b="0" i="0" u="none" strike="noStrike" kern="0" cap="none" spc="0" normalizeH="0" baseline="30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3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 +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mmi10"/>
                  <a:cs typeface="cmmi10"/>
                </a:rPr>
                <a:t>C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4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(a/p)</a:t>
              </a:r>
              <a:r>
                <a:rPr kumimoji="0" lang="en-US" sz="1800" b="0" i="0" u="none" strike="noStrike" kern="0" cap="none" spc="0" normalizeH="0" baseline="30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4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+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Symbol" charset="2"/>
                </a:rPr>
                <a:t>Had + Weak + ? 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80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Extra Slides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Anatomy of the Magnet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3886200" cy="5129154"/>
          </a:xfrm>
        </p:spPr>
        <p:txBody>
          <a:bodyPr/>
          <a:lstStyle/>
          <a:p>
            <a:r>
              <a:rPr lang="en-US" sz="1800"/>
              <a:t>B</a:t>
            </a:r>
            <a:r>
              <a:rPr lang="en-US" sz="1800" smtClean="0"/>
              <a:t> Field 1.45T ~5200 Amps non-persistent current</a:t>
            </a:r>
          </a:p>
          <a:p>
            <a:r>
              <a:rPr lang="en-US" sz="1800" smtClean="0"/>
              <a:t>12 Yokes: C shaped flux returns</a:t>
            </a:r>
          </a:p>
          <a:p>
            <a:r>
              <a:rPr lang="en-US" sz="1800" smtClean="0"/>
              <a:t>72 Poles: shape field </a:t>
            </a:r>
          </a:p>
          <a:p>
            <a:r>
              <a:rPr lang="en-US" sz="1800" smtClean="0"/>
              <a:t>Pole/yoke gaps improve field homogeneity</a:t>
            </a:r>
          </a:p>
          <a:p>
            <a:r>
              <a:rPr lang="en-US" sz="1800" smtClean="0"/>
              <a:t>Wedges: angle - quadrupole (QP) asymmetry, change effective mu (10</a:t>
            </a:r>
            <a:r>
              <a:rPr lang="en-US" sz="1800" baseline="30000" smtClean="0"/>
              <a:t>O</a:t>
            </a:r>
            <a:r>
              <a:rPr lang="en-US" sz="1800" smtClean="0"/>
              <a:t>)</a:t>
            </a:r>
          </a:p>
          <a:p>
            <a:r>
              <a:rPr lang="en-US" sz="1800"/>
              <a:t>Iron Top Hats: </a:t>
            </a:r>
            <a:r>
              <a:rPr lang="en-US" sz="1800" smtClean="0"/>
              <a:t>change </a:t>
            </a:r>
            <a:r>
              <a:rPr lang="en-US" sz="1800"/>
              <a:t>effective mu (</a:t>
            </a:r>
            <a:r>
              <a:rPr lang="en-US" sz="1800" smtClean="0"/>
              <a:t>30</a:t>
            </a:r>
            <a:r>
              <a:rPr lang="en-US" sz="1800" baseline="30000"/>
              <a:t>O</a:t>
            </a:r>
            <a:r>
              <a:rPr lang="en-US" sz="1800" smtClean="0"/>
              <a:t>)</a:t>
            </a:r>
            <a:endParaRPr lang="en-US" sz="1800"/>
          </a:p>
          <a:p>
            <a:r>
              <a:rPr lang="en-US" sz="1800" smtClean="0"/>
              <a:t>Edge Shims: QP, </a:t>
            </a:r>
            <a:r>
              <a:rPr lang="en-US" sz="1800" err="1" smtClean="0"/>
              <a:t>sextapole</a:t>
            </a:r>
            <a:r>
              <a:rPr lang="en-US" sz="1800" smtClean="0"/>
              <a:t> (SP) asymmetry (360</a:t>
            </a:r>
            <a:r>
              <a:rPr lang="en-US" sz="1800" baseline="30000"/>
              <a:t>O</a:t>
            </a:r>
            <a:r>
              <a:rPr lang="en-US" sz="1800" smtClean="0"/>
              <a:t>)</a:t>
            </a:r>
          </a:p>
          <a:p>
            <a:r>
              <a:rPr lang="en-US" sz="1800" smtClean="0"/>
              <a:t>Surface iron foils: change effective mu locally (1</a:t>
            </a:r>
            <a:r>
              <a:rPr lang="en-US" sz="1800" baseline="30000"/>
              <a:t>O</a:t>
            </a:r>
            <a:r>
              <a:rPr lang="en-US" sz="1800" smtClean="0"/>
              <a:t>)</a:t>
            </a:r>
          </a:p>
          <a:p>
            <a:r>
              <a:rPr lang="en-US" sz="1800" smtClean="0"/>
              <a:t>Surface coils: add average field moments (360</a:t>
            </a:r>
            <a:r>
              <a:rPr lang="en-US" sz="1800" baseline="30000"/>
              <a:t>O</a:t>
            </a:r>
            <a:r>
              <a:rPr lang="en-US" sz="1800" smtClean="0"/>
              <a:t>)</a:t>
            </a:r>
          </a:p>
          <a:p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055314"/>
            <a:ext cx="4953000" cy="511688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err="1" smtClean="0">
                <a:latin typeface="cmmi12" charset="0"/>
                <a:ea typeface="cmmi12" charset="0"/>
                <a:cs typeface="cmmi12" charset="0"/>
              </a:rPr>
              <a:t>p</a:t>
            </a:r>
            <a:r>
              <a:rPr lang="en-US" smtClean="0"/>
              <a:t> Absolute Calibration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663575"/>
            <a:ext cx="8229600" cy="5411788"/>
          </a:xfrm>
        </p:spPr>
        <p:txBody>
          <a:bodyPr/>
          <a:lstStyle/>
          <a:p>
            <a:r>
              <a:rPr lang="en-US" smtClean="0"/>
              <a:t>Normalize to the </a:t>
            </a:r>
            <a:r>
              <a:rPr lang="en-US" err="1" smtClean="0"/>
              <a:t>Larmor</a:t>
            </a:r>
            <a:r>
              <a:rPr lang="en-US" smtClean="0"/>
              <a:t> frequency of the free proton</a:t>
            </a:r>
          </a:p>
          <a:p>
            <a:pPr lvl="1"/>
            <a:r>
              <a:rPr lang="en-US" smtClean="0"/>
              <a:t>Need to find an expression in terms of well measured quantities:</a:t>
            </a:r>
          </a:p>
          <a:p>
            <a:endParaRPr lang="en-US"/>
          </a:p>
          <a:p>
            <a:endParaRPr lang="en-US" smtClean="0"/>
          </a:p>
          <a:p>
            <a:pPr lvl="1"/>
            <a:r>
              <a:rPr lang="en-US" smtClean="0"/>
              <a:t>now</a:t>
            </a:r>
          </a:p>
          <a:p>
            <a:pPr lvl="1"/>
            <a:endParaRPr lang="en-US"/>
          </a:p>
          <a:p>
            <a:pPr lvl="1"/>
            <a:r>
              <a:rPr lang="en-US" smtClean="0"/>
              <a:t>substituting for </a:t>
            </a:r>
            <a:r>
              <a:rPr lang="en-US" smtClean="0">
                <a:latin typeface="cmmi12" charset="0"/>
                <a:ea typeface="cmmi12" charset="0"/>
                <a:cs typeface="cmmi12" charset="0"/>
              </a:rPr>
              <a:t>B</a:t>
            </a:r>
            <a:r>
              <a:rPr lang="en-US"/>
              <a:t> </a:t>
            </a:r>
            <a:r>
              <a:rPr lang="en-US" smtClean="0"/>
              <a:t>:</a:t>
            </a:r>
          </a:p>
          <a:p>
            <a:pPr lvl="1"/>
            <a:endParaRPr lang="en-US" smtClean="0"/>
          </a:p>
          <a:p>
            <a:pPr lvl="1"/>
            <a:endParaRPr lang="en-US" sz="900" smtClean="0"/>
          </a:p>
          <a:p>
            <a:pPr lvl="1"/>
            <a:r>
              <a:rPr lang="en-US" smtClean="0"/>
              <a:t>solving for a</a:t>
            </a:r>
            <a:r>
              <a:rPr lang="en-US" baseline="-2500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mtClean="0"/>
              <a:t> </a:t>
            </a:r>
          </a:p>
          <a:p>
            <a:pPr lvl="1"/>
            <a:endParaRPr lang="en-US"/>
          </a:p>
          <a:p>
            <a:pPr lvl="1"/>
            <a:r>
              <a:rPr lang="en-US" smtClean="0"/>
              <a:t>now  </a:t>
            </a:r>
          </a:p>
          <a:p>
            <a:pPr lvl="1"/>
            <a:endParaRPr lang="en-US"/>
          </a:p>
          <a:p>
            <a:pPr lvl="1"/>
            <a:r>
              <a:rPr lang="en-US" smtClean="0"/>
              <a:t>so:</a:t>
            </a:r>
          </a:p>
          <a:p>
            <a:pPr lvl="1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55415"/>
            <a:ext cx="6515100" cy="728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799" y="3809083"/>
            <a:ext cx="2409825" cy="763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374900"/>
            <a:ext cx="1974850" cy="376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750" y="2840017"/>
            <a:ext cx="2520950" cy="830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9650" y="4733466"/>
            <a:ext cx="4375150" cy="7020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5600700"/>
            <a:ext cx="3435350" cy="88503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9043" y="5778500"/>
            <a:ext cx="40513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4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Systematic Errors on </a:t>
            </a:r>
            <a:r>
              <a:rPr lang="en-US" i="1" err="1" smtClean="0">
                <a:latin typeface="Symbol" charset="2"/>
                <a:cs typeface="Symbol" charset="2"/>
              </a:rPr>
              <a:t>w</a:t>
            </a:r>
            <a:r>
              <a:rPr lang="en-US" baseline="-25000" err="1" smtClean="0">
                <a:latin typeface="cmmi10"/>
                <a:cs typeface="cmmi10"/>
              </a:rPr>
              <a:t>a</a:t>
            </a:r>
            <a:r>
              <a:rPr lang="en-US" smtClean="0"/>
              <a:t>  (ppb)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28699"/>
            <a:ext cx="9115485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2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Errors from BNL and projected at Fermilab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4"/>
          <a:stretch/>
        </p:blipFill>
        <p:spPr>
          <a:xfrm>
            <a:off x="0" y="1575778"/>
            <a:ext cx="9144000" cy="4569328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56" y="838810"/>
            <a:ext cx="4813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</a:t>
            </a:r>
            <a:r>
              <a:rPr lang="en-US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err="1" smtClean="0">
                <a:latin typeface="cmmi12" charset="0"/>
                <a:ea typeface="cmmi12" charset="0"/>
                <a:cs typeface="cmmi12" charset="0"/>
              </a:rPr>
              <a:t>a</a:t>
            </a:r>
            <a:r>
              <a:rPr lang="en-US" smtClean="0"/>
              <a:t> and </a:t>
            </a:r>
            <a:r>
              <a:rPr lang="en-US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err="1" smtClean="0">
                <a:latin typeface="cmmi12" charset="0"/>
                <a:ea typeface="cmmi12" charset="0"/>
                <a:cs typeface="cmmi12" charset="0"/>
              </a:rPr>
              <a:t>p</a:t>
            </a:r>
            <a:r>
              <a:rPr lang="en-US" smtClean="0"/>
              <a:t> to </a:t>
            </a:r>
            <a:r>
              <a:rPr lang="en-US" smtClean="0">
                <a:latin typeface="cmmi12" charset="0"/>
                <a:ea typeface="cmmi12" charset="0"/>
                <a:cs typeface="cmmi12" charset="0"/>
              </a:rPr>
              <a:t>a</a:t>
            </a:r>
            <a:r>
              <a:rPr lang="en-US" baseline="-25000" smtClean="0">
                <a:latin typeface="Symbol" charset="2"/>
                <a:ea typeface="Symbol" charset="2"/>
                <a:cs typeface="Symbol" charset="2"/>
              </a:rPr>
              <a:t>m</a:t>
            </a:r>
            <a:endParaRPr lang="en-US" baseline="-2500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Old Formula: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8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6367" y="604838"/>
            <a:ext cx="2726833" cy="140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272132"/>
            <a:ext cx="6121400" cy="11049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3683000" y="1031875"/>
            <a:ext cx="749300" cy="59218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76800" y="1241613"/>
            <a:ext cx="762000" cy="40938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17" y="4656138"/>
            <a:ext cx="6337300" cy="1231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500" y="3486569"/>
            <a:ext cx="3149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785812"/>
          </a:xfrm>
        </p:spPr>
        <p:txBody>
          <a:bodyPr/>
          <a:lstStyle/>
          <a:p>
            <a:r>
              <a:rPr lang="en-US" smtClean="0"/>
              <a:t>Precision Experiments dominated by systematic uncertainties!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699"/>
            <a:ext cx="8229600" cy="5097463"/>
          </a:xfrm>
        </p:spPr>
        <p:txBody>
          <a:bodyPr/>
          <a:lstStyle/>
          <a:p>
            <a:r>
              <a:rPr lang="en-US" smtClean="0"/>
              <a:t>At BNL the systematic errors were: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r>
              <a:rPr lang="en-US" smtClean="0"/>
              <a:t>At </a:t>
            </a:r>
            <a:r>
              <a:rPr lang="en-US" err="1" smtClean="0"/>
              <a:t>Fermilab</a:t>
            </a:r>
            <a:r>
              <a:rPr lang="en-US" smtClean="0"/>
              <a:t> projected systematic errors are: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708150"/>
            <a:ext cx="3454400" cy="67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00" y="1708150"/>
            <a:ext cx="3429000" cy="558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20700" y="3594100"/>
            <a:ext cx="6997700" cy="692150"/>
            <a:chOff x="520700" y="3594100"/>
            <a:chExt cx="6997700" cy="692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700" y="3613150"/>
              <a:ext cx="3225800" cy="6731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8000" y="3594100"/>
              <a:ext cx="3200400" cy="5588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68300" y="4794250"/>
            <a:ext cx="7569200" cy="571500"/>
            <a:chOff x="368300" y="4794250"/>
            <a:chExt cx="7569200" cy="571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300" y="4794250"/>
              <a:ext cx="3429000" cy="571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3900" y="4826000"/>
              <a:ext cx="3403600" cy="50800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300" y="5816600"/>
            <a:ext cx="3327400" cy="5334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083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65088"/>
            <a:ext cx="8915400" cy="539750"/>
          </a:xfrm>
        </p:spPr>
        <p:txBody>
          <a:bodyPr/>
          <a:lstStyle/>
          <a:p>
            <a:r>
              <a:rPr lang="en-US" smtClean="0"/>
              <a:t>In 2004 </a:t>
            </a:r>
            <a:r>
              <a:rPr lang="en-US" err="1" smtClean="0"/>
              <a:t>Fermilab</a:t>
            </a:r>
            <a:r>
              <a:rPr lang="en-US" smtClean="0"/>
              <a:t> hosted a proton driver workshop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We had a muon working group, where the usual cast of characters appeared. John Ellis was our theory leader</a:t>
            </a:r>
          </a:p>
          <a:p>
            <a:r>
              <a:rPr lang="en-US" smtClean="0"/>
              <a:t>We quickly realized that the </a:t>
            </a:r>
            <a:r>
              <a:rPr lang="en-US" err="1" smtClean="0"/>
              <a:t>Fermilab</a:t>
            </a:r>
            <a:r>
              <a:rPr lang="en-US" smtClean="0"/>
              <a:t> complex could provide the perfect beam to a new g-2 experiment, but only if the </a:t>
            </a:r>
            <a:r>
              <a:rPr lang="en-US" err="1" smtClean="0"/>
              <a:t>Tevatron</a:t>
            </a:r>
            <a:r>
              <a:rPr lang="en-US" smtClean="0"/>
              <a:t> was not operational.</a:t>
            </a:r>
          </a:p>
          <a:p>
            <a:r>
              <a:rPr lang="en-US" smtClean="0"/>
              <a:t>I think the physics conclusions that the muon group presented are certainly interesting and relevant now, and show why the Standard-Model value is so very important.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g-2 Theory Initiative - 3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4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3E9C5707-F7FE-E348-9A27-368BB2CD2750}" type="slidenum">
              <a:rPr lang="en-US" altLang="x-none">
                <a:solidFill>
                  <a:srgbClr val="FFFFFF"/>
                </a:solidFill>
              </a:rPr>
              <a:pPr/>
              <a:t>39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The Physics Case: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Scenario 1</a:t>
            </a:r>
          </a:p>
          <a:p>
            <a:pPr lvl="1"/>
            <a:r>
              <a:rPr lang="en-US" altLang="x-none"/>
              <a:t>LHC finds SUSY</a:t>
            </a:r>
          </a:p>
          <a:p>
            <a:r>
              <a:rPr lang="en-US" altLang="x-none"/>
              <a:t>All three will have SUSY enhancements</a:t>
            </a:r>
          </a:p>
          <a:p>
            <a:pPr lvl="1"/>
            <a:r>
              <a:rPr lang="en-US" altLang="x-none"/>
              <a:t>to understand the nature of the SUSY space we need to get all the information possible to understand the nature of this new theory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1524000" y="6248400"/>
            <a:ext cx="670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for the </a:t>
            </a:r>
            <a:r>
              <a:rPr lang="en-US" altLang="x-none" i="1" smtClean="0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 smtClean="0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400" smtClean="0">
                <a:solidFill>
                  <a:srgbClr val="FFFFFF"/>
                </a:solidFill>
              </a:rPr>
              <a:t>  </a:t>
            </a:r>
            <a:endParaRPr lang="en-US" altLang="x-none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  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Muon magnetic moment											consists of a Dirac part 											and a Pauli part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muon anomaly can be measured and calculated to sub ppm level precision, which leads to a confrontation between Nature and the Standard Model.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E989 Goals</a:t>
            </a:r>
          </a:p>
          <a:p>
            <a:r>
              <a:rPr lang="en-US" dirty="0" smtClean="0"/>
              <a:t>Introduction to the experimental technique</a:t>
            </a:r>
          </a:p>
          <a:p>
            <a:pPr lvl="1"/>
            <a:r>
              <a:rPr lang="en-US" dirty="0" smtClean="0"/>
              <a:t>spin equations</a:t>
            </a:r>
          </a:p>
          <a:p>
            <a:pPr lvl="1"/>
            <a:r>
              <a:rPr lang="en-US" dirty="0" smtClean="0"/>
              <a:t>magic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</a:p>
          <a:p>
            <a:r>
              <a:rPr lang="en-US" dirty="0" smtClean="0"/>
              <a:t>E989 improvements</a:t>
            </a:r>
          </a:p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2228850"/>
            <a:ext cx="5575300" cy="1104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654050"/>
            <a:ext cx="2946400" cy="1104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82" y="5190869"/>
            <a:ext cx="3125059" cy="473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923" y="5190869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0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x-none">
                <a:solidFill>
                  <a:srgbClr val="FFFFFF"/>
                </a:solidFill>
              </a:rPr>
              <a:t>- p. </a:t>
            </a:r>
            <a:fld id="{2AA88E36-DB75-6A4C-B3FC-DAD890467915}" type="slidenum">
              <a:rPr lang="en-US" altLang="x-none">
                <a:solidFill>
                  <a:srgbClr val="FFFFFF"/>
                </a:solidFill>
              </a:rPr>
              <a:pPr/>
              <a:t>40</a:t>
            </a:fld>
            <a:r>
              <a:rPr lang="en-US" altLang="x-none">
                <a:solidFill>
                  <a:srgbClr val="FFFFFF"/>
                </a:solidFill>
              </a:rPr>
              <a:t>/27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The Physics Case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/>
              <a:t>Scenario 2</a:t>
            </a:r>
          </a:p>
          <a:p>
            <a:pPr lvl="1"/>
            <a:r>
              <a:rPr lang="en-US" altLang="x-none"/>
              <a:t>LHC finds Standard Model Higgs at a reasonable mass, nothing else, (g-2) discrepancy could be the only indication beyond neutrino mass of New Physics</a:t>
            </a:r>
          </a:p>
          <a:p>
            <a:r>
              <a:rPr lang="en-US" altLang="x-none"/>
              <a:t>Then precision measurements come to the forefront, since they are sensitive to heavier virtual physics. </a:t>
            </a:r>
          </a:p>
          <a:p>
            <a:pPr lvl="1"/>
            <a:r>
              <a:rPr lang="el-GR" altLang="x-none" i="1"/>
              <a:t>μ</a:t>
            </a:r>
            <a:r>
              <a:rPr lang="en-US" altLang="x-none" i="1"/>
              <a:t>-e</a:t>
            </a:r>
            <a:r>
              <a:rPr lang="en-US" altLang="x-none"/>
              <a:t> conversion is especially sensitive to other new physics besides SUSY</a:t>
            </a:r>
          </a:p>
        </p:txBody>
      </p:sp>
      <p:sp>
        <p:nvSpPr>
          <p:cNvPr id="6" name="Footer Placeholder 4"/>
          <p:cNvSpPr txBox="1">
            <a:spLocks/>
          </p:cNvSpPr>
          <p:nvPr/>
        </p:nvSpPr>
        <p:spPr bwMode="auto">
          <a:xfrm>
            <a:off x="1524000" y="6197600"/>
            <a:ext cx="670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x-none" smtClean="0">
                <a:solidFill>
                  <a:srgbClr val="FFFFFF"/>
                </a:solidFill>
              </a:rPr>
              <a:t>B. Lee Roberts for the </a:t>
            </a:r>
            <a:r>
              <a:rPr lang="en-US" altLang="x-none" i="1" smtClean="0">
                <a:solidFill>
                  <a:srgbClr val="FFFFFF"/>
                </a:solidFill>
                <a:latin typeface="Symbol" charset="2"/>
              </a:rPr>
              <a:t>m</a:t>
            </a:r>
            <a:r>
              <a:rPr lang="en-US" altLang="x-none" smtClean="0">
                <a:solidFill>
                  <a:srgbClr val="FFFFFF"/>
                </a:solidFill>
              </a:rPr>
              <a:t> working group: Proton Driver Workshop, FNAL - 9 October 2004</a:t>
            </a:r>
            <a:r>
              <a:rPr lang="en-US" altLang="x-none" sz="1400" smtClean="0">
                <a:solidFill>
                  <a:srgbClr val="FFFFFF"/>
                </a:solidFill>
              </a:rPr>
              <a:t>  </a:t>
            </a:r>
            <a:endParaRPr lang="en-US" altLang="x-none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the SM values from above, 								 present difference with the SM: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difference with		                   								the SM</a:t>
            </a:r>
            <a:r>
              <a:rPr lang="en-US" dirty="0"/>
              <a:t> </a:t>
            </a:r>
            <a:r>
              <a:rPr lang="en-US" dirty="0" smtClean="0"/>
              <a:t>is highly 													cited.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2">
                    <a:lumMod val="75000"/>
                  </a:schemeClr>
                </a:solidFill>
              </a:rPr>
              <a:t>Tension with the Standard Model</a:t>
            </a:r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B. Lee Roberts -  PhiPsi 2016- Mainz 26 June 2017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82" y="1876169"/>
            <a:ext cx="3125059" cy="4731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274" y="176218"/>
            <a:ext cx="3219238" cy="2735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40" y="2505086"/>
            <a:ext cx="4899721" cy="3674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10151" y="3365825"/>
            <a:ext cx="5090962" cy="2571064"/>
            <a:chOff x="3810151" y="3391225"/>
            <a:chExt cx="5090962" cy="25710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151" y="3391225"/>
              <a:ext cx="5090962" cy="257106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27700" y="4089184"/>
              <a:ext cx="1795793" cy="37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latin typeface="Arial"/>
                  <a:cs typeface="Arial"/>
                </a:rPr>
                <a:t>19 June 2017 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35740" y="2911418"/>
            <a:ext cx="4796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KNT  also see &gt; 3.6 </a:t>
            </a:r>
            <a:r>
              <a:rPr lang="en-US" sz="2400" i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7500" y="5842000"/>
            <a:ext cx="819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We need </a:t>
            </a:r>
            <a:r>
              <a:rPr lang="en-US" sz="2000" u="sng" dirty="0" smtClean="0">
                <a:latin typeface="Arial"/>
                <a:cs typeface="Arial"/>
              </a:rPr>
              <a:t>more precise experiment and theory</a:t>
            </a:r>
            <a:r>
              <a:rPr lang="en-US" sz="2000" dirty="0" smtClean="0">
                <a:latin typeface="Arial"/>
                <a:cs typeface="Arial"/>
              </a:rPr>
              <a:t> to determine whether this difference is a harbinger of New Physics, or a fluctuation.</a:t>
            </a:r>
          </a:p>
        </p:txBody>
      </p:sp>
    </p:spTree>
    <p:extLst>
      <p:ext uri="{BB962C8B-B14F-4D97-AF65-F5344CB8AC3E}">
        <p14:creationId xmlns:p14="http://schemas.microsoft.com/office/powerpoint/2010/main" val="105216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</a:t>
            </a:r>
            <a:r>
              <a:rPr lang="en-US" dirty="0" err="1" smtClean="0"/>
              <a:t>Fermilab</a:t>
            </a:r>
            <a:r>
              <a:rPr lang="en-US" dirty="0" smtClean="0"/>
              <a:t> E989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703263"/>
            <a:ext cx="8788400" cy="5422899"/>
          </a:xfrm>
        </p:spPr>
        <p:txBody>
          <a:bodyPr/>
          <a:lstStyle/>
          <a:p>
            <a:r>
              <a:rPr lang="en-US" dirty="0" smtClean="0"/>
              <a:t>A factor of 4 reduction in total error in </a:t>
            </a:r>
            <a:r>
              <a:rPr lang="en-US" dirty="0" smtClean="0">
                <a:latin typeface="cmmi12" charset="0"/>
                <a:ea typeface="cmmi12" charset="0"/>
                <a:cs typeface="cmmi12" charset="0"/>
              </a:rPr>
              <a:t>a</a:t>
            </a:r>
            <a:r>
              <a:rPr lang="en-US" baseline="-25000" dirty="0" smtClean="0">
                <a:latin typeface="Symbol" charset="2"/>
                <a:ea typeface="Symbol" charset="2"/>
                <a:cs typeface="Symbol" charset="2"/>
              </a:rPr>
              <a:t>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over BNL (0.54 ppm)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altLang="x-none" sz="1600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buNone/>
            </a:pPr>
            <a:r>
              <a:rPr lang="en-US" altLang="x-none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x-none" sz="1600" dirty="0" smtClean="0">
                <a:latin typeface="Arial" charset="0"/>
                <a:ea typeface="Arial" charset="0"/>
                <a:cs typeface="Arial" charset="0"/>
              </a:rPr>
              <a:t>          </a:t>
            </a:r>
            <a:r>
              <a:rPr lang="en-US" altLang="x-none" dirty="0" smtClean="0">
                <a:ea typeface="Arial Unicode MS" charset="0"/>
                <a:cs typeface="Arial" charset="0"/>
              </a:rPr>
              <a:t>± 0.54 ppm total error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 things to notice: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statistical error dominates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systematic error is only  2.5 to 3 times larger than E989 goal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How to improve: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get a hotter beam (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Fermilab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  (21 </a:t>
            </a:r>
            <a:r>
              <a:rPr lang="en-US" altLang="x-none" dirty="0">
                <a:ea typeface="Arial Unicode MS" charset="0"/>
              </a:rPr>
              <a:t>×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statistics of BNL)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improve everything in systematics, which have many contributing factors</a:t>
            </a:r>
          </a:p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Fermilab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Goal: Equal statistical and systematic errors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x-none" dirty="0">
                <a:ea typeface="Arial Unicode MS" charset="0"/>
                <a:cs typeface="Arial" charset="0"/>
              </a:rPr>
              <a:t>±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70 ppb for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2" charset="0"/>
                <a:ea typeface="cmmi12" charset="0"/>
                <a:cs typeface="cmmi12" charset="0"/>
              </a:rPr>
              <a:t>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baseline="-25000" dirty="0" err="1" smtClean="0">
                <a:latin typeface="cmmi12" charset="0"/>
                <a:ea typeface="cmmi12" charset="0"/>
                <a:cs typeface="cmmi12" charset="0"/>
              </a:rPr>
              <a:t>p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 total: </a:t>
            </a:r>
            <a:r>
              <a:rPr lang="en-US" altLang="x-none" dirty="0">
                <a:ea typeface="Arial Unicode MS" charset="0"/>
                <a:cs typeface="Arial" charset="0"/>
              </a:rPr>
              <a:t>±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100 ppb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x-none" dirty="0">
                <a:ea typeface="Arial Unicode MS" charset="0"/>
                <a:cs typeface="Arial" charset="0"/>
              </a:rPr>
              <a:t>±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100 ppb for statistics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Total error 140 ppb  ( 0.14 ppm)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25" y="1263650"/>
            <a:ext cx="8459749" cy="56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32200" y="1092200"/>
            <a:ext cx="2603500" cy="9525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11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smtClean="0">
                <a:solidFill>
                  <a:srgbClr val="FFF413"/>
                </a:solidFill>
              </a:rPr>
              <a:t>Measuring Lepton Magnetic Dipole Moments</a:t>
            </a:r>
            <a:br>
              <a:rPr lang="en-US" sz="8000" smtClean="0">
                <a:solidFill>
                  <a:srgbClr val="FFF413"/>
                </a:solidFill>
              </a:rPr>
            </a:br>
            <a:r>
              <a:rPr lang="en-US" sz="4800" smtClean="0">
                <a:solidFill>
                  <a:srgbClr val="FFF413"/>
                </a:solidFill>
              </a:rPr>
              <a:t/>
            </a:r>
            <a:br>
              <a:rPr lang="en-US" sz="4800" smtClean="0">
                <a:solidFill>
                  <a:srgbClr val="FFF413"/>
                </a:solidFill>
              </a:rPr>
            </a:br>
            <a:endParaRPr lang="en-US" sz="8000" smtClean="0">
              <a:solidFill>
                <a:srgbClr val="FFF413"/>
              </a:solidFill>
            </a:endParaRPr>
          </a:p>
        </p:txBody>
      </p:sp>
      <p:pic>
        <p:nvPicPr>
          <p:cNvPr id="7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808" y="3753199"/>
            <a:ext cx="4763321" cy="16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33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336699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311" y="5513387"/>
            <a:ext cx="5206314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1427"/>
            <a:ext cx="8229600" cy="4004736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/>
              <a:t>Particle: </a:t>
            </a:r>
            <a:r>
              <a:rPr lang="en-US">
                <a:latin typeface="cmmi8" charset="0"/>
              </a:rPr>
              <a:t>q  </a:t>
            </a:r>
            <a:r>
              <a:rPr lang="en-US"/>
              <a:t> </a:t>
            </a:r>
            <a:r>
              <a:rPr lang="en-US">
                <a:latin typeface="cmmi8" charset="0"/>
              </a:rPr>
              <a:t> </a:t>
            </a:r>
            <a:r>
              <a:rPr lang="en-US"/>
              <a:t>= </a:t>
            </a:r>
            <a:r>
              <a:rPr lang="en-US" err="1">
                <a:latin typeface="cmmi8" charset="0"/>
              </a:rPr>
              <a:t>Qe</a:t>
            </a:r>
            <a:r>
              <a:rPr lang="en-US"/>
              <a:t>  moving in a magnetic field:                                              momentum turns with cyclotron frequency </a:t>
            </a:r>
            <a:r>
              <a:rPr lang="en-US" i="1" err="1">
                <a:latin typeface="Symbol" charset="0"/>
              </a:rPr>
              <a:t>w</a:t>
            </a:r>
            <a:r>
              <a:rPr lang="en-US" baseline="-25000" err="1">
                <a:latin typeface="cmmi8" charset="0"/>
              </a:rPr>
              <a:t>C</a:t>
            </a:r>
            <a:r>
              <a:rPr lang="en-US"/>
              <a:t>, </a:t>
            </a:r>
          </a:p>
          <a:p>
            <a:pPr eaLnBrk="1" hangingPunct="1">
              <a:buFontTx/>
              <a:buNone/>
              <a:defRPr/>
            </a:pPr>
            <a:r>
              <a:rPr lang="en-US"/>
              <a:t>   spin turns with </a:t>
            </a:r>
            <a:r>
              <a:rPr lang="en-US" i="1" err="1" smtClean="0">
                <a:latin typeface="Symbol" charset="0"/>
              </a:rPr>
              <a:t>w</a:t>
            </a:r>
            <a:r>
              <a:rPr lang="en-US" baseline="-25000" err="1" smtClean="0">
                <a:latin typeface="cmmi8" charset="0"/>
              </a:rPr>
              <a:t>S</a:t>
            </a:r>
            <a:endParaRPr lang="en-US" baseline="-25000" smtClean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 smtClean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>
              <a:latin typeface="cmmi8" charset="0"/>
            </a:endParaRPr>
          </a:p>
          <a:p>
            <a:pPr>
              <a:buNone/>
              <a:defRPr/>
            </a:pPr>
            <a:endParaRPr lang="en-US" smtClean="0"/>
          </a:p>
          <a:p>
            <a:pPr>
              <a:buNone/>
              <a:defRPr/>
            </a:pPr>
            <a:r>
              <a:rPr lang="en-US" smtClean="0"/>
              <a:t>Spin </a:t>
            </a:r>
            <a:r>
              <a:rPr lang="en-US"/>
              <a:t>turns relative to the momentum with </a:t>
            </a:r>
            <a:r>
              <a:rPr lang="en-US" i="1" err="1">
                <a:latin typeface="Symbol" charset="0"/>
              </a:rPr>
              <a:t>w</a:t>
            </a:r>
            <a:r>
              <a:rPr lang="en-US" baseline="-25000" err="1">
                <a:latin typeface="cmmi8" charset="0"/>
              </a:rPr>
              <a:t>a</a:t>
            </a:r>
            <a:endParaRPr lang="en-US" baseline="-2500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 smtClean="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>
              <a:latin typeface="cmmi8" charset="0"/>
            </a:endParaRPr>
          </a:p>
          <a:p>
            <a:pPr eaLnBrk="1" hangingPunct="1">
              <a:buFontTx/>
              <a:buNone/>
              <a:defRPr/>
            </a:pPr>
            <a:endParaRPr lang="en-US" baseline="-25000">
              <a:latin typeface="cmmi8" charset="0"/>
            </a:endParaRP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en-US" sz="6000">
                <a:solidFill>
                  <a:srgbClr val="FFFF00"/>
                </a:solidFill>
                <a:latin typeface="Arial"/>
                <a:cs typeface="Arial"/>
              </a:rPr>
              <a:t>Spin Motion in a Magnetic Field</a:t>
            </a:r>
          </a:p>
        </p:txBody>
      </p:sp>
      <p:pic>
        <p:nvPicPr>
          <p:cNvPr id="7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959" y="3403600"/>
            <a:ext cx="8588241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35" y="5265738"/>
            <a:ext cx="67183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5308600"/>
            <a:ext cx="2057400" cy="965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7505700" y="5473700"/>
            <a:ext cx="609600" cy="8001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5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3124200" y="2971800"/>
            <a:ext cx="533400" cy="68580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 a storage ring, we need vertical focusing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B. Lee Roberts -  PhiPsi 2016- Mainz 26 June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A988C-DA7E-3F44-BEF2-CD5F2132FC9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723" y="835946"/>
            <a:ext cx="30495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23" y="670846"/>
            <a:ext cx="517207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7988" y="1763642"/>
            <a:ext cx="830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FF"/>
                </a:solidFill>
              </a:rPr>
              <a:t>With an electric quadrupole field for vertical </a:t>
            </a:r>
            <a:r>
              <a:rPr lang="en-US" sz="2400" smtClean="0">
                <a:solidFill>
                  <a:srgbClr val="0000FF"/>
                </a:solidFill>
              </a:rPr>
              <a:t>focusing and the magic </a:t>
            </a:r>
            <a:r>
              <a:rPr lang="en-US" sz="2400" i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endParaRPr lang="en-US" sz="2400" i="1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 flipV="1">
            <a:off x="4495800" y="2513013"/>
            <a:ext cx="3886200" cy="1449387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445500" y="2085975"/>
            <a:ext cx="43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3600" b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674938"/>
            <a:ext cx="8026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 bwMode="auto">
          <a:xfrm>
            <a:off x="164612" y="2984011"/>
            <a:ext cx="990600" cy="68580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800" y="4777328"/>
            <a:ext cx="5724856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FF00"/>
                </a:solidFill>
              </a:rPr>
              <a:t>Measure two quantities</a:t>
            </a:r>
            <a:endParaRPr lang="en-US" sz="4000">
              <a:solidFill>
                <a:srgbClr val="FFFF00"/>
              </a:solidFill>
            </a:endParaRPr>
          </a:p>
        </p:txBody>
      </p:sp>
      <p:pic>
        <p:nvPicPr>
          <p:cNvPr id="16" name="Picture 6" descr="spin_prec_ls_ppt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2413" y="4067175"/>
            <a:ext cx="2525712" cy="2784475"/>
          </a:xfrm>
        </p:spPr>
      </p:pic>
      <p:sp>
        <p:nvSpPr>
          <p:cNvPr id="3" name="TextBox 2"/>
          <p:cNvSpPr txBox="1"/>
          <p:nvPr/>
        </p:nvSpPr>
        <p:spPr>
          <a:xfrm>
            <a:off x="431800" y="5677638"/>
            <a:ext cx="5844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/>
                <a:cs typeface="Arial"/>
              </a:rPr>
              <a:t>where </a:t>
            </a:r>
            <a:r>
              <a:rPr lang="en-US" sz="2400" b="1" smtClean="0">
                <a:solidFill>
                  <a:srgbClr val="0000FF"/>
                </a:solidFill>
                <a:latin typeface="cmmi10"/>
                <a:cs typeface="cmmi10"/>
              </a:rPr>
              <a:t>B</a:t>
            </a:r>
            <a:r>
              <a:rPr lang="en-US" sz="2400" smtClean="0">
                <a:latin typeface="Arial"/>
                <a:cs typeface="Arial"/>
              </a:rPr>
              <a:t> is expressed in terms of the Larmor frequency of a </a:t>
            </a:r>
            <a:r>
              <a:rPr lang="en-US" sz="2400" u="sng" smtClean="0">
                <a:latin typeface="Arial"/>
                <a:cs typeface="Arial"/>
              </a:rPr>
              <a:t>free</a:t>
            </a:r>
            <a:r>
              <a:rPr lang="en-US" sz="2400" smtClean="0">
                <a:latin typeface="Arial"/>
                <a:cs typeface="Arial"/>
              </a:rPr>
              <a:t> proton</a:t>
            </a:r>
            <a:endParaRPr lang="en-US" sz="2400"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" y="4108450"/>
            <a:ext cx="6045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 animBg="1"/>
      <p:bldP spid="10" grpId="0"/>
      <p:bldP spid="13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yellow}{$${ \vec \mu = g \left( {Qe \over 2m} \right) \vec s}$$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33"/>
  <p:tag name="PICTUREFILESIZE" val="176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black}{&#10;$$&#10; \omega_C = - {Qe B \over m \gamma};  \qquad \omega_S = -g { QeB \over 2 m }&#10;- (1-\gamma) {Qe B \over \gamma m}&#10;$$}&#10;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449"/>
  <p:tag name="PICTUREFILESIZE" val="381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ue}{&#10;$B \Rightarrow \langle B \rangle_{\rm \mu-dist}    $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37"/>
  <p:tag name="PICTUREFILESIZE" val="114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ack}{&#10;$$ a_{\mu} = { {\omega_a \over \omega_p}\over {\mu_{\mu} \over \mu_p} &#10;- {\omega_a \over \omega_p} }$$}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00"/>
  <p:tag name="BOXHEIGHT" val="388"/>
  <p:tag name="BOXFONT" val="10"/>
  <p:tag name="BOXWRAP" val="False"/>
  <p:tag name="WORKAROUNDTRANSPARENCYBUG" val="False"/>
  <p:tag name="ALLOWFONTSUBSTITUTION" val="False"/>
  <p:tag name="BITMAPFORMAT" val="png256"/>
  <p:tag name="ORIGWIDTH" val="124"/>
  <p:tag name="PICTUREFILESIZE" val="179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C0CFF4D-F3F0-4CE3-9AA5-3D83725B08AA}" vid="{C2C2D576-9321-415C-894A-1592402F87BB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13798</TotalTime>
  <Words>2098</Words>
  <Application>Microsoft Macintosh PowerPoint</Application>
  <PresentationFormat>On-screen Show (4:3)</PresentationFormat>
  <Paragraphs>445</Paragraphs>
  <Slides>42</Slides>
  <Notes>14</Notes>
  <HiddenSlides>0</HiddenSlides>
  <MMClips>2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5" baseType="lpstr">
      <vt:lpstr>Arial Bold</vt:lpstr>
      <vt:lpstr>Arial Unicode MS</vt:lpstr>
      <vt:lpstr>Calibri</vt:lpstr>
      <vt:lpstr>Century Gothic</vt:lpstr>
      <vt:lpstr>Chalkboard</vt:lpstr>
      <vt:lpstr>cmmi10</vt:lpstr>
      <vt:lpstr>cmmi12</vt:lpstr>
      <vt:lpstr>cmmi8</vt:lpstr>
      <vt:lpstr>cmmib8</vt:lpstr>
      <vt:lpstr>Helvetica</vt:lpstr>
      <vt:lpstr>MS PGothic</vt:lpstr>
      <vt:lpstr>ＭＳ Ｐゴシック</vt:lpstr>
      <vt:lpstr>SimSun</vt:lpstr>
      <vt:lpstr>Symbol</vt:lpstr>
      <vt:lpstr>Times New Roman</vt:lpstr>
      <vt:lpstr>Wingdings</vt:lpstr>
      <vt:lpstr>Arial</vt:lpstr>
      <vt:lpstr>Office Theme</vt:lpstr>
      <vt:lpstr>1_Office Theme</vt:lpstr>
      <vt:lpstr>FNAL_TemplateMac_060514</vt:lpstr>
      <vt:lpstr>2_Office Theme</vt:lpstr>
      <vt:lpstr>Default Design</vt:lpstr>
      <vt:lpstr>Equation</vt:lpstr>
      <vt:lpstr>The Fermilab Muon (g  - 2) Experiment:</vt:lpstr>
      <vt:lpstr>I.I. Rabi</vt:lpstr>
      <vt:lpstr>Muon g-2 Collaboration</vt:lpstr>
      <vt:lpstr>Motivation:   Why?</vt:lpstr>
      <vt:lpstr>Tension with the Standard Model</vt:lpstr>
      <vt:lpstr>Goal of Fermilab E989</vt:lpstr>
      <vt:lpstr>Measuring Lepton Magnetic Dipole Moments  </vt:lpstr>
      <vt:lpstr>PowerPoint Presentation</vt:lpstr>
      <vt:lpstr>In a storage ring, we need vertical focusing</vt:lpstr>
      <vt:lpstr>PowerPoint Presentation</vt:lpstr>
      <vt:lpstr>Beam:   BNL</vt:lpstr>
      <vt:lpstr>PowerPoint Presentation</vt:lpstr>
      <vt:lpstr>The Magnet (@Fermilab)</vt:lpstr>
      <vt:lpstr>The storage ring:  June 2017</vt:lpstr>
      <vt:lpstr>Pole piece installation (angle, match edges)</vt:lpstr>
      <vt:lpstr>wp     The Magnetic field:</vt:lpstr>
      <vt:lpstr>wp       Initial course shiming of the magnet</vt:lpstr>
      <vt:lpstr>The precision field emerges</vt:lpstr>
      <vt:lpstr>The precision field emerges</vt:lpstr>
      <vt:lpstr>PowerPoint Presentation</vt:lpstr>
      <vt:lpstr>PowerPoint Presentation</vt:lpstr>
      <vt:lpstr>And for GAIN stability to ~few x 10-4  Our state-of-the-art Laser-based calibration system with demonstrated success</vt:lpstr>
      <vt:lpstr>E821 arrival-time spectrum</vt:lpstr>
      <vt:lpstr>First observation of muon spin precession!</vt:lpstr>
      <vt:lpstr>June 2017  ~ 700,000 positrons (~2 weeks)</vt:lpstr>
      <vt:lpstr>3 Tracking stations</vt:lpstr>
      <vt:lpstr>Where will we be when E989 is finished?</vt:lpstr>
      <vt:lpstr>Fermilab Timescale</vt:lpstr>
      <vt:lpstr>Will am be inside or outside of the SM?</vt:lpstr>
      <vt:lpstr>PowerPoint Presentation</vt:lpstr>
      <vt:lpstr>Extra Slides</vt:lpstr>
      <vt:lpstr>Anatomy of the Magnet</vt:lpstr>
      <vt:lpstr>wp Absolute Calibration</vt:lpstr>
      <vt:lpstr>Systematic Errors on wa  (ppb)</vt:lpstr>
      <vt:lpstr>Errors from BNL and projected at Fermilab</vt:lpstr>
      <vt:lpstr>From wa and wp to am</vt:lpstr>
      <vt:lpstr>Precision Experiments dominated by systematic uncertainties!</vt:lpstr>
      <vt:lpstr>In 2004 Fermilab hosted a proton driver workshop</vt:lpstr>
      <vt:lpstr>The Physics Case:</vt:lpstr>
      <vt:lpstr>The Physics Case</vt:lpstr>
      <vt:lpstr>PowerPoint Presentation</vt:lpstr>
      <vt:lpstr>PowerPoint Presentation</vt:lpstr>
    </vt:vector>
  </TitlesOfParts>
  <Company>Boston University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Bradley Lee Roberts</dc:creator>
  <cp:lastModifiedBy>B. Lee Roberts</cp:lastModifiedBy>
  <cp:revision>288</cp:revision>
  <dcterms:created xsi:type="dcterms:W3CDTF">2014-11-03T13:42:36Z</dcterms:created>
  <dcterms:modified xsi:type="dcterms:W3CDTF">2017-06-28T20:40:09Z</dcterms:modified>
</cp:coreProperties>
</file>