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18"/>
  </p:notesMasterIdLst>
  <p:sldIdLst>
    <p:sldId id="257" r:id="rId2"/>
    <p:sldId id="366" r:id="rId3"/>
    <p:sldId id="359" r:id="rId4"/>
    <p:sldId id="339" r:id="rId5"/>
    <p:sldId id="316" r:id="rId6"/>
    <p:sldId id="317" r:id="rId7"/>
    <p:sldId id="320" r:id="rId8"/>
    <p:sldId id="321" r:id="rId9"/>
    <p:sldId id="323" r:id="rId10"/>
    <p:sldId id="325" r:id="rId11"/>
    <p:sldId id="327" r:id="rId12"/>
    <p:sldId id="362" r:id="rId13"/>
    <p:sldId id="331" r:id="rId14"/>
    <p:sldId id="332" r:id="rId15"/>
    <p:sldId id="364" r:id="rId16"/>
    <p:sldId id="338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88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89F6E1-F2DC-4A7E-B38E-4B39D38D12C5}" type="datetimeFigureOut">
              <a:rPr lang="en-US"/>
              <a:pPr>
                <a:defRPr/>
              </a:pPr>
              <a:t>1/25/2017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US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545A62-706D-42CA-8FFF-BB9FDA069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6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45A62-706D-42CA-8FFF-BB9FDA0692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64461-51F4-4378-AF75-B920DF4A784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1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1867F-67F6-4AD2-9DC0-9CF3883EC63F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9D769075-ADD3-4FCF-A9ED-AB523EA96B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152F1-FA2D-4AE2-BB60-D12EC08BC2B9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394378C-2584-455C-A529-8D7571345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21F567-96F2-4D3C-8608-16D33EFA3579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394378C-2584-455C-A529-8D7571345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18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3FD43-AA10-46AA-97C5-C6DE5A8B8DC6}" type="datetime1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394378C-2584-455C-A529-8D7571345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5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41DAE-0D76-436A-8FC9-FFA8C2EAD444}" type="datetime1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394378C-2584-455C-A529-8D7571345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07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4798A-B296-41FE-8F72-5821CBCA79D3}" type="datetime1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394378C-2584-455C-A529-8D7571345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9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92DAD-E797-44EF-900D-6839CD235D11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5345A-47E1-4AC2-B25E-29EE363761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C1BF-2EA4-42AA-89C2-36FFE8A084C6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2D054-3BEB-424A-9D22-B13A9BB455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9BA9-8422-4137-A248-0444FEDB792A}" type="datetime1">
              <a:rPr lang="en-US" smtClean="0"/>
              <a:t>1/25/2017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E334-47CD-46D8-80FF-0719D88F5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80EAB-D169-4C6C-98F3-ACA36316B661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8E857-6CB9-4B70-867D-355920B721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231D1-BBE1-4AC4-A18C-947AAC507B0E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60F241F-C34B-4485-B102-F8422EC976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A2C82-C721-4CFF-8551-8CAF3E724456}" type="datetime1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C761825D-C9B1-4001-A5E6-23AFEC49F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6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8BBFA-D09C-40F9-8964-1740203FEB5D}" type="datetime1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9D24795-1DEC-46D8-881B-22E5305524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DEBCF-4719-47A0-B01F-AD8B22028271}" type="datetime1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A637F-ED0C-43F8-9388-858C5B1AD9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5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56DEF-3476-4D4D-8BBF-2CF01E72E675}" type="datetime1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EFE-F1D3-423C-9C8F-61485E91A3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7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DEF50-741C-4543-B799-FFC151312E71}" type="datetime1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58FFF-B361-4067-8F33-F03282A09B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3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0602E-BEBC-4662-9165-B62182165FF1}" type="datetime1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CA3DAD5-50C8-49E2-901B-0627AE3F1F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45E041-CCD1-41F3-90F8-34CCEE1F1095}" type="datetime1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394378C-2584-455C-A529-8D7571345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ctrTitle"/>
          </p:nvPr>
        </p:nvSpPr>
        <p:spPr>
          <a:xfrm>
            <a:off x="1703388" y="115889"/>
            <a:ext cx="10350960" cy="20280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results on the Be-8 anomaly</a:t>
            </a:r>
            <a:br>
              <a:rPr lang="en-US" b="1" dirty="0"/>
            </a:br>
            <a:endParaRPr lang="en-US" dirty="0"/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2633663" y="2330720"/>
            <a:ext cx="7275512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A.J. </a:t>
            </a:r>
            <a:r>
              <a:rPr lang="en-US" sz="2800" b="1" dirty="0" err="1" smtClean="0"/>
              <a:t>Krasznahorkay</a:t>
            </a: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Inst. </a:t>
            </a:r>
            <a:r>
              <a:rPr lang="hu-HU" sz="2800" b="1" dirty="0" smtClean="0"/>
              <a:t>f</a:t>
            </a:r>
            <a:r>
              <a:rPr lang="en-US" sz="2800" b="1" dirty="0" smtClean="0"/>
              <a:t>or </a:t>
            </a:r>
            <a:r>
              <a:rPr lang="en-US" sz="2800" b="1" dirty="0" err="1" smtClean="0"/>
              <a:t>Nucl</a:t>
            </a:r>
            <a:r>
              <a:rPr lang="en-US" sz="2800" b="1" dirty="0" smtClean="0"/>
              <a:t>. Res., Hung. Acad. of Sci. (</a:t>
            </a:r>
            <a:r>
              <a:rPr lang="hu-HU" sz="2800" b="1" dirty="0" smtClean="0"/>
              <a:t>MTA-</a:t>
            </a:r>
            <a:r>
              <a:rPr lang="en-US" sz="2800" b="1" dirty="0" smtClean="0"/>
              <a:t>A</a:t>
            </a:r>
            <a:r>
              <a:rPr lang="hu-HU" sz="2800" b="1" dirty="0" err="1" smtClean="0"/>
              <a:t>tomki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8195" name="Picture 19" descr="nikh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5094288"/>
            <a:ext cx="23304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797425"/>
            <a:ext cx="1735138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http://atomki.hu/files/2016/05/aranyos_Atomki_logo_2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730750"/>
            <a:ext cx="26543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1523999" y="304800"/>
            <a:ext cx="10313773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How can we understand the peak like deviation? Fitting the angular correlations</a:t>
            </a:r>
          </a:p>
        </p:txBody>
      </p:sp>
      <p:pic>
        <p:nvPicPr>
          <p:cNvPr id="23555" name="Tartalom helye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628" y="1554163"/>
            <a:ext cx="3673475" cy="3671887"/>
          </a:xfrm>
        </p:spPr>
      </p:pic>
      <p:sp>
        <p:nvSpPr>
          <p:cNvPr id="23556" name="Téglalap 9"/>
          <p:cNvSpPr>
            <a:spLocks noChangeArrowheads="1"/>
          </p:cNvSpPr>
          <p:nvPr/>
        </p:nvSpPr>
        <p:spPr bwMode="auto">
          <a:xfrm>
            <a:off x="1126331" y="5283272"/>
            <a:ext cx="5640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dirty="0"/>
              <a:t>Experimental angular e</a:t>
            </a:r>
            <a:r>
              <a:rPr lang="pt-BR" altLang="en-US" sz="2000" baseline="30000" dirty="0"/>
              <a:t>+</a:t>
            </a:r>
            <a:r>
              <a:rPr lang="pt-BR" altLang="en-US" sz="2000" dirty="0"/>
              <a:t>e</a:t>
            </a:r>
            <a:r>
              <a:rPr lang="pt-BR" altLang="en-US" sz="2000" baseline="30000" dirty="0"/>
              <a:t>−</a:t>
            </a:r>
            <a:r>
              <a:rPr lang="pt-BR" altLang="en-US" sz="2000" dirty="0"/>
              <a:t> pair correlations mea</a:t>
            </a:r>
            <a:r>
              <a:rPr lang="en-US" altLang="en-US" sz="2000" dirty="0" err="1"/>
              <a:t>sured</a:t>
            </a:r>
            <a:r>
              <a:rPr lang="en-US" altLang="en-US" sz="2000" dirty="0"/>
              <a:t> in the </a:t>
            </a:r>
            <a:r>
              <a:rPr lang="en-US" altLang="en-US" sz="2000" baseline="30000" dirty="0"/>
              <a:t>7</a:t>
            </a:r>
            <a:r>
              <a:rPr lang="en-US" altLang="en-US" sz="2000" dirty="0"/>
              <a:t>Li(</a:t>
            </a:r>
            <a:r>
              <a:rPr lang="en-US" altLang="en-US" sz="2000" dirty="0" err="1"/>
              <a:t>p,e</a:t>
            </a:r>
            <a:r>
              <a:rPr lang="en-US" altLang="en-US" sz="2000" baseline="30000" dirty="0" err="1"/>
              <a:t>+</a:t>
            </a:r>
            <a:r>
              <a:rPr lang="en-US" altLang="en-US" sz="2000" dirty="0" err="1"/>
              <a:t>e</a:t>
            </a:r>
            <a:r>
              <a:rPr lang="en-US" altLang="en-US" sz="2000" baseline="30000" dirty="0"/>
              <a:t>−</a:t>
            </a:r>
            <a:r>
              <a:rPr lang="en-US" altLang="en-US" sz="2000" dirty="0"/>
              <a:t>) reaction at Ep=1.10 MeV with -0.5</a:t>
            </a:r>
            <a:r>
              <a:rPr lang="hu-HU" altLang="en-US" sz="2000" dirty="0"/>
              <a:t>&lt;</a:t>
            </a:r>
            <a:r>
              <a:rPr lang="en-US" altLang="en-US" sz="2000" dirty="0"/>
              <a:t> y </a:t>
            </a:r>
            <a:r>
              <a:rPr lang="hu-HU" altLang="en-US" sz="2000" dirty="0"/>
              <a:t>&lt;</a:t>
            </a:r>
            <a:r>
              <a:rPr lang="en-US" altLang="en-US" sz="2000" dirty="0"/>
              <a:t>0.5 (closed circles) and |y|</a:t>
            </a:r>
            <a:r>
              <a:rPr lang="hu-HU" altLang="en-US" sz="2000" dirty="0"/>
              <a:t>&gt;</a:t>
            </a:r>
            <a:r>
              <a:rPr lang="en-US" altLang="en-US" sz="2000" dirty="0"/>
              <a:t>0.5 (open circles). </a:t>
            </a:r>
          </a:p>
        </p:txBody>
      </p:sp>
      <p:sp>
        <p:nvSpPr>
          <p:cNvPr id="3" name="Szövegdoboz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628" y="1611385"/>
            <a:ext cx="1512168" cy="760914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3558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611313"/>
            <a:ext cx="26257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611313"/>
            <a:ext cx="3527425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églalap 3"/>
          <p:cNvSpPr>
            <a:spLocks noChangeArrowheads="1"/>
          </p:cNvSpPr>
          <p:nvPr/>
        </p:nvSpPr>
        <p:spPr bwMode="auto">
          <a:xfrm>
            <a:off x="9187547" y="5270500"/>
            <a:ext cx="2736165" cy="9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Invariant mass distribution plot for the electron-positron pairs</a:t>
            </a:r>
          </a:p>
        </p:txBody>
      </p:sp>
      <p:sp>
        <p:nvSpPr>
          <p:cNvPr id="23561" name="Téglalap 4"/>
          <p:cNvSpPr>
            <a:spLocks noChangeArrowheads="1"/>
          </p:cNvSpPr>
          <p:nvPr/>
        </p:nvSpPr>
        <p:spPr bwMode="auto">
          <a:xfrm>
            <a:off x="6680885" y="5295972"/>
            <a:ext cx="25066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Determination of the mass of the new particle by the Χ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/f method</a:t>
            </a:r>
          </a:p>
        </p:txBody>
      </p:sp>
    </p:spTree>
    <p:extLst>
      <p:ext uri="{BB962C8B-B14F-4D97-AF65-F5344CB8AC3E}">
        <p14:creationId xmlns:p14="http://schemas.microsoft.com/office/powerpoint/2010/main" val="16456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2159000" y="142875"/>
            <a:ext cx="9583738" cy="18811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Introduction of the </a:t>
            </a:r>
            <a:r>
              <a:rPr lang="en-US" altLang="en-US" dirty="0" err="1" smtClean="0"/>
              <a:t>protophobic</a:t>
            </a:r>
            <a:r>
              <a:rPr lang="en-US" altLang="en-US" dirty="0" smtClean="0"/>
              <a:t> fifth force</a:t>
            </a:r>
            <a:r>
              <a:rPr lang="hu-HU" altLang="en-US" dirty="0" smtClean="0"/>
              <a:t> </a:t>
            </a:r>
            <a:br>
              <a:rPr lang="hu-HU" altLang="en-US" dirty="0" smtClean="0"/>
            </a:br>
            <a:r>
              <a:rPr lang="hu-HU" altLang="en-US" dirty="0" smtClean="0"/>
              <a:t>(</a:t>
            </a:r>
            <a:r>
              <a:rPr lang="en-US" altLang="en-US" dirty="0" smtClean="0"/>
              <a:t>J. Feng et al.</a:t>
            </a:r>
            <a:r>
              <a:rPr lang="hu-HU" altLang="en-US" dirty="0" smtClean="0"/>
              <a:t>PRL  </a:t>
            </a:r>
            <a:r>
              <a:rPr lang="en-US" altLang="en-US" dirty="0" smtClean="0"/>
              <a:t>117, 071803</a:t>
            </a:r>
            <a:r>
              <a:rPr lang="hu-HU" altLang="en-US" dirty="0" smtClean="0"/>
              <a:t>, (2016))</a:t>
            </a:r>
            <a:endParaRPr lang="en-US" altLang="en-US" dirty="0" smtClean="0"/>
          </a:p>
        </p:txBody>
      </p:sp>
      <p:pic>
        <p:nvPicPr>
          <p:cNvPr id="25603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962" y="1427162"/>
            <a:ext cx="7874000" cy="1193800"/>
          </a:xfrm>
        </p:spPr>
      </p:pic>
      <p:pic>
        <p:nvPicPr>
          <p:cNvPr id="25604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91" y="2748562"/>
            <a:ext cx="2489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95" y="2748562"/>
            <a:ext cx="2489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2"/>
          <p:cNvSpPr txBox="1">
            <a:spLocks noChangeArrowheads="1"/>
          </p:cNvSpPr>
          <p:nvPr/>
        </p:nvSpPr>
        <p:spPr bwMode="auto">
          <a:xfrm>
            <a:off x="2009561" y="3557243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Branching ratio:</a:t>
            </a:r>
          </a:p>
        </p:txBody>
      </p:sp>
      <p:pic>
        <p:nvPicPr>
          <p:cNvPr id="8" name="Tartalom hely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6370" y="3488917"/>
            <a:ext cx="4978400" cy="741363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2226962" y="4526410"/>
            <a:ext cx="979488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47" y="4543661"/>
            <a:ext cx="31130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98" y="4501010"/>
            <a:ext cx="3521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églalap 9"/>
          <p:cNvSpPr>
            <a:spLocks noChangeArrowheads="1"/>
          </p:cNvSpPr>
          <p:nvPr/>
        </p:nvSpPr>
        <p:spPr bwMode="auto">
          <a:xfrm>
            <a:off x="1617984" y="5484656"/>
            <a:ext cx="1852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Pion decay</a:t>
            </a:r>
            <a:r>
              <a:rPr lang="en-US" altLang="en-US" sz="280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15" name="Kép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47" y="5517199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Jobbra nyíl 15"/>
          <p:cNvSpPr/>
          <p:nvPr/>
        </p:nvSpPr>
        <p:spPr>
          <a:xfrm>
            <a:off x="5184474" y="6286544"/>
            <a:ext cx="979488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Kép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6143076"/>
            <a:ext cx="54292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2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1809135" y="157316"/>
            <a:ext cx="10717161" cy="896938"/>
          </a:xfrm>
        </p:spPr>
        <p:txBody>
          <a:bodyPr>
            <a:normAutofit fontScale="90000"/>
          </a:bodyPr>
          <a:lstStyle/>
          <a:p>
            <a:r>
              <a:rPr lang="hu-HU" altLang="hu-HU" sz="4000" b="1" dirty="0" smtClean="0"/>
              <a:t>A </a:t>
            </a:r>
            <a:r>
              <a:rPr lang="sv-SE" altLang="hu-HU" sz="4000" b="1" dirty="0"/>
              <a:t>2.0 MV Medium-Current Plus Tandetron Accelerator System</a:t>
            </a:r>
            <a:r>
              <a:rPr lang="hu-HU" altLang="hu-HU" sz="4000" b="1" dirty="0"/>
              <a:t/>
            </a:r>
            <a:br>
              <a:rPr lang="hu-HU" altLang="hu-HU" sz="4000" b="1" dirty="0"/>
            </a:br>
            <a:endParaRPr lang="hu-HU" altLang="hu-HU" sz="4000" b="1" dirty="0"/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>
          <a:xfrm>
            <a:off x="313765" y="2203284"/>
            <a:ext cx="3266888" cy="372225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  <a:tabLst>
                <a:tab pos="354013" algn="l"/>
              </a:tabLst>
            </a:pPr>
            <a:endParaRPr lang="hu-HU" altLang="hu-HU" sz="2400" dirty="0"/>
          </a:p>
          <a:p>
            <a:pPr marL="0" indent="0">
              <a:buNone/>
              <a:tabLst>
                <a:tab pos="354013" algn="l"/>
              </a:tabLst>
            </a:pPr>
            <a:r>
              <a:rPr lang="hu-HU" altLang="hu-HU" b="1" dirty="0" smtClean="0"/>
              <a:t>Main </a:t>
            </a:r>
            <a:r>
              <a:rPr lang="hu-HU" altLang="hu-HU" b="1" dirty="0" err="1"/>
              <a:t>specifications</a:t>
            </a:r>
            <a:r>
              <a:rPr lang="hu-HU" altLang="hu-HU" b="1" dirty="0"/>
              <a:t>:</a:t>
            </a:r>
          </a:p>
          <a:p>
            <a:pPr lvl="1">
              <a:tabLst>
                <a:tab pos="354013" algn="l"/>
              </a:tabLst>
            </a:pPr>
            <a:r>
              <a:rPr lang="hu-HU" altLang="hu-HU" sz="1800" dirty="0"/>
              <a:t>TV </a:t>
            </a:r>
            <a:r>
              <a:rPr lang="hu-HU" altLang="hu-HU" sz="1800" dirty="0" err="1"/>
              <a:t>ripple</a:t>
            </a:r>
            <a:r>
              <a:rPr lang="hu-HU" altLang="hu-HU" sz="1800" dirty="0"/>
              <a:t>: 25 V</a:t>
            </a:r>
            <a:r>
              <a:rPr lang="hu-HU" altLang="hu-HU" sz="1800" baseline="-25000" dirty="0"/>
              <a:t>RMS,  </a:t>
            </a:r>
            <a:r>
              <a:rPr lang="hu-HU" altLang="hu-HU" sz="1800" dirty="0"/>
              <a:t>TV </a:t>
            </a:r>
            <a:r>
              <a:rPr lang="hu-HU" altLang="hu-HU" sz="1800" dirty="0" err="1"/>
              <a:t>stability</a:t>
            </a:r>
            <a:r>
              <a:rPr lang="hu-HU" altLang="hu-HU" sz="1800" dirty="0"/>
              <a:t>: 200 V (GVM), 30 V (SLITS)</a:t>
            </a:r>
          </a:p>
          <a:p>
            <a:pPr lvl="1">
              <a:tabLst>
                <a:tab pos="354013" algn="l"/>
              </a:tabLst>
            </a:pPr>
            <a:r>
              <a:rPr lang="hu-HU" altLang="hu-HU" sz="1800" dirty="0" err="1"/>
              <a:t>Beam</a:t>
            </a:r>
            <a:r>
              <a:rPr lang="hu-HU" altLang="hu-HU" sz="1800" dirty="0"/>
              <a:t> </a:t>
            </a:r>
            <a:r>
              <a:rPr lang="hu-HU" altLang="hu-HU" sz="1800" dirty="0" err="1"/>
              <a:t>current</a:t>
            </a:r>
            <a:r>
              <a:rPr lang="hu-HU" altLang="hu-HU" sz="1800" dirty="0"/>
              <a:t> </a:t>
            </a:r>
            <a:r>
              <a:rPr lang="hu-HU" altLang="hu-HU" sz="1800" dirty="0" err="1"/>
              <a:t>capability</a:t>
            </a:r>
            <a:r>
              <a:rPr lang="hu-HU" altLang="hu-HU" sz="1800" dirty="0"/>
              <a:t> </a:t>
            </a:r>
            <a:r>
              <a:rPr lang="hu-HU" altLang="hu-HU" sz="1800" dirty="0" err="1"/>
              <a:t>at</a:t>
            </a:r>
            <a:r>
              <a:rPr lang="hu-HU" altLang="hu-HU" sz="1800" dirty="0"/>
              <a:t> 2 MV: 200 </a:t>
            </a:r>
            <a:r>
              <a:rPr lang="hu-HU" altLang="hu-HU" sz="1800" dirty="0" err="1"/>
              <a:t>µA</a:t>
            </a:r>
            <a:r>
              <a:rPr lang="hu-HU" altLang="hu-HU" sz="1800" dirty="0"/>
              <a:t> proton, 40 </a:t>
            </a:r>
            <a:r>
              <a:rPr lang="hu-HU" altLang="hu-HU" sz="1800" dirty="0" err="1"/>
              <a:t>µA</a:t>
            </a:r>
            <a:r>
              <a:rPr lang="hu-HU" altLang="hu-HU" sz="1800" dirty="0"/>
              <a:t> He</a:t>
            </a:r>
          </a:p>
          <a:p>
            <a:pPr marL="457200" lvl="1" indent="0">
              <a:buNone/>
              <a:tabLst>
                <a:tab pos="354013" algn="l"/>
              </a:tabLst>
            </a:pPr>
            <a:endParaRPr lang="hu-HU" altLang="hu-HU" sz="1800" baseline="30000" dirty="0"/>
          </a:p>
        </p:txBody>
      </p:sp>
      <p:pic>
        <p:nvPicPr>
          <p:cNvPr id="7" name="Tartalom hely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72" y="1392238"/>
            <a:ext cx="8016516" cy="53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1254" y="298623"/>
            <a:ext cx="10058400" cy="1431925"/>
          </a:xfrm>
        </p:spPr>
        <p:txBody>
          <a:bodyPr/>
          <a:lstStyle/>
          <a:p>
            <a:r>
              <a:rPr lang="en-US" dirty="0" smtClean="0"/>
              <a:t>New results for the 17.6 MeV transition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80" y="1935552"/>
            <a:ext cx="3812194" cy="3867103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36" y="1944607"/>
            <a:ext cx="3784013" cy="3858048"/>
          </a:xfrm>
        </p:spPr>
      </p:pic>
      <p:sp>
        <p:nvSpPr>
          <p:cNvPr id="8" name="Szövegdoboz 7"/>
          <p:cNvSpPr txBox="1"/>
          <p:nvPr/>
        </p:nvSpPr>
        <p:spPr>
          <a:xfrm>
            <a:off x="3373395" y="6340474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The prediction of Feng et al.</a:t>
            </a:r>
            <a:r>
              <a:rPr lang="hu-HU" sz="2400" dirty="0" smtClean="0"/>
              <a:t>,</a:t>
            </a:r>
            <a:r>
              <a:rPr lang="en-US" sz="2400" dirty="0" smtClean="0"/>
              <a:t> </a:t>
            </a:r>
            <a:r>
              <a:rPr lang="hu-HU" sz="2400" dirty="0" smtClean="0"/>
              <a:t>i</a:t>
            </a:r>
            <a:r>
              <a:rPr lang="en-US" sz="2400" dirty="0" smtClean="0"/>
              <a:t>s correct. 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1" y="1935552"/>
            <a:ext cx="3858048" cy="38580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532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data with the standard </a:t>
            </a:r>
            <a:r>
              <a:rPr lang="en-US" dirty="0" err="1" smtClean="0"/>
              <a:t>RooFit</a:t>
            </a:r>
            <a:r>
              <a:rPr lang="en-US" dirty="0" smtClean="0"/>
              <a:t> code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8195" y="2019463"/>
            <a:ext cx="5362654" cy="3924136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683005" y="2019463"/>
            <a:ext cx="5148589" cy="39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3800" y="0"/>
            <a:ext cx="9616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5768" y="3624036"/>
            <a:ext cx="9288463" cy="1800225"/>
          </a:xfrm>
        </p:spPr>
        <p:txBody>
          <a:bodyPr>
            <a:normAutofit fontScale="90000"/>
          </a:bodyPr>
          <a:lstStyle/>
          <a:p>
            <a:r>
              <a:rPr lang="en-US" altLang="en-US" sz="6600" dirty="0" smtClean="0">
                <a:solidFill>
                  <a:srgbClr val="FF0000"/>
                </a:solidFill>
                <a:latin typeface="Old English Text MT" panose="03040902040508030806" pitchFamily="66" charset="0"/>
              </a:rPr>
              <a:t>Thank </a:t>
            </a:r>
            <a:r>
              <a:rPr lang="en-US" altLang="en-US" sz="6600" dirty="0">
                <a:solidFill>
                  <a:srgbClr val="FF0000"/>
                </a:solidFill>
                <a:latin typeface="Old English Text MT" panose="03040902040508030806" pitchFamily="66" charset="0"/>
              </a:rPr>
              <a:t>you very much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525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3763" y="2249204"/>
            <a:ext cx="6178237" cy="898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Tartalom hely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3" y="1300383"/>
            <a:ext cx="5861370" cy="308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07842" y="1459406"/>
            <a:ext cx="359355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hu-HU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Phys</a:t>
            </a:r>
            <a:r>
              <a:rPr kumimoji="0" lang="hu-H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Rev. Lett. 117, 071803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127" y="115321"/>
            <a:ext cx="6229443" cy="12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6049" y="981564"/>
            <a:ext cx="8868363" cy="52127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msmincho" charset="0"/>
                <a:cs typeface="msmincho" charset="0"/>
              </a:rPr>
              <a:t>Leitmotif of my present talk:</a:t>
            </a:r>
            <a:endParaRPr lang="hu-HU" sz="3500" b="1" dirty="0" smtClean="0">
              <a:effectLst>
                <a:outerShdw blurRad="38100" dist="38100" dir="2700000" algn="tl">
                  <a:srgbClr val="000000"/>
                </a:outerShdw>
              </a:effectLst>
              <a:ea typeface="msmincho" charset="0"/>
              <a:cs typeface="msmincho" charset="0"/>
            </a:endParaRPr>
          </a:p>
          <a:p>
            <a:pPr marL="0" indent="0">
              <a:buNone/>
            </a:pPr>
            <a:endParaRPr lang="hu-HU" sz="3500" b="1" dirty="0">
              <a:effectLst>
                <a:outerShdw blurRad="38100" dist="38100" dir="2700000" algn="tl">
                  <a:srgbClr val="000000"/>
                </a:outerShdw>
              </a:effectLst>
              <a:ea typeface="msmincho" charset="0"/>
              <a:cs typeface="msmincho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nucleus is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femto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-laboratory including probably all of  the interactions in Nature.  A real discovery machine like LHC, but at low energy.</a:t>
            </a:r>
            <a:endParaRPr lang="hu-HU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mincho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msmincho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age of giant accelerators, of complex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pleasure to report on some simple experiments, made with simple equipment and having a simple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4835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26109" y="259586"/>
            <a:ext cx="8911687" cy="1280890"/>
          </a:xfrm>
        </p:spPr>
        <p:txBody>
          <a:bodyPr/>
          <a:lstStyle/>
          <a:p>
            <a:r>
              <a:rPr lang="en-US" dirty="0" smtClean="0"/>
              <a:t>Dark Photon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186" y="1138881"/>
            <a:ext cx="7705508" cy="37782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34009" y="5020696"/>
            <a:ext cx="11517734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Feynman graphs depicting interactions via a hypothetical Dark Photon </a:t>
            </a:r>
            <a:r>
              <a:rPr lang="en-US" sz="2400" dirty="0" smtClean="0"/>
              <a:t>γ</a:t>
            </a:r>
            <a:r>
              <a:rPr lang="hu-HU" sz="2400" dirty="0" smtClean="0"/>
              <a:t>’, </a:t>
            </a:r>
            <a:r>
              <a:rPr lang="en-US" sz="2400" dirty="0" smtClean="0"/>
              <a:t> </a:t>
            </a:r>
            <a:r>
              <a:rPr lang="hu-HU" sz="2400" dirty="0"/>
              <a:t>k</a:t>
            </a:r>
            <a:r>
              <a:rPr lang="en-US" sz="2400" dirty="0" err="1" smtClean="0"/>
              <a:t>inetic</a:t>
            </a:r>
            <a:r>
              <a:rPr lang="en-US" sz="2400" dirty="0" smtClean="0"/>
              <a:t> </a:t>
            </a:r>
            <a:r>
              <a:rPr lang="en-US" sz="2400" dirty="0"/>
              <a:t>mixing </a:t>
            </a:r>
            <a:r>
              <a:rPr lang="en-US" sz="2400" dirty="0" smtClean="0"/>
              <a:t>model</a:t>
            </a:r>
            <a:r>
              <a:rPr lang="hu-HU" sz="2400" dirty="0" smtClean="0"/>
              <a:t>.</a:t>
            </a:r>
            <a:endParaRPr lang="en-US" sz="2400" dirty="0"/>
          </a:p>
          <a:p>
            <a:r>
              <a:rPr lang="en-US" sz="2400" dirty="0"/>
              <a:t>Down: Interaction between the Standard Model sector and the Dark Sector via a Dark Photon. The loop </a:t>
            </a:r>
            <a:r>
              <a:rPr lang="en-US" sz="2400" dirty="0" smtClean="0"/>
              <a:t>denotes</a:t>
            </a:r>
            <a:r>
              <a:rPr lang="hu-HU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pair of charged leptons, which couple both to the Standard Model photon as well as the Dark Photon.</a:t>
            </a:r>
          </a:p>
        </p:txBody>
      </p:sp>
    </p:spTree>
    <p:extLst>
      <p:ext uri="{BB962C8B-B14F-4D97-AF65-F5344CB8AC3E}">
        <p14:creationId xmlns:p14="http://schemas.microsoft.com/office/powerpoint/2010/main" val="30837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2014538" y="2111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Dark photons and the g-2 anomaly</a:t>
            </a:r>
          </a:p>
        </p:txBody>
      </p:sp>
      <p:pic>
        <p:nvPicPr>
          <p:cNvPr id="12291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438" y="1868488"/>
            <a:ext cx="3994150" cy="4032250"/>
          </a:xfrm>
        </p:spPr>
      </p:pic>
      <p:pic>
        <p:nvPicPr>
          <p:cNvPr id="12292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998663"/>
            <a:ext cx="43227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5561013"/>
            <a:ext cx="36242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Szövegdoboz 7"/>
          <p:cNvSpPr txBox="1">
            <a:spLocks noChangeArrowheads="1"/>
          </p:cNvSpPr>
          <p:nvPr/>
        </p:nvSpPr>
        <p:spPr bwMode="auto">
          <a:xfrm>
            <a:off x="6672263" y="1296988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Branching ratio</a:t>
            </a:r>
          </a:p>
        </p:txBody>
      </p:sp>
      <p:sp>
        <p:nvSpPr>
          <p:cNvPr id="12295" name="Szövegdoboz 8"/>
          <p:cNvSpPr txBox="1">
            <a:spLocks noChangeArrowheads="1"/>
          </p:cNvSpPr>
          <p:nvPr/>
        </p:nvSpPr>
        <p:spPr bwMode="auto">
          <a:xfrm>
            <a:off x="7569200" y="499110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Lifetime</a:t>
            </a:r>
          </a:p>
        </p:txBody>
      </p:sp>
    </p:spTree>
    <p:extLst>
      <p:ext uri="{BB962C8B-B14F-4D97-AF65-F5344CB8AC3E}">
        <p14:creationId xmlns:p14="http://schemas.microsoft.com/office/powerpoint/2010/main" val="17100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2534404" y="251034"/>
            <a:ext cx="9599075" cy="1672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Experiments all over the world. Their Idea is: wherever there is a photon there is a dark photon...</a:t>
            </a:r>
          </a:p>
        </p:txBody>
      </p:sp>
      <p:pic>
        <p:nvPicPr>
          <p:cNvPr id="1331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2925" y="2020330"/>
            <a:ext cx="7731125" cy="4525963"/>
          </a:xfrm>
        </p:spPr>
      </p:pic>
    </p:spTree>
    <p:extLst>
      <p:ext uri="{BB962C8B-B14F-4D97-AF65-F5344CB8AC3E}">
        <p14:creationId xmlns:p14="http://schemas.microsoft.com/office/powerpoint/2010/main" val="19373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1803400" y="216846"/>
            <a:ext cx="9144000" cy="15113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Study the </a:t>
            </a:r>
            <a:r>
              <a:rPr lang="en-US" altLang="en-US" sz="4000" baseline="30000" smtClean="0"/>
              <a:t>8</a:t>
            </a:r>
            <a:r>
              <a:rPr lang="en-US" altLang="en-US" sz="4000" smtClean="0"/>
              <a:t>Be M1 transitions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1797050" y="6238875"/>
            <a:ext cx="33607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803400" y="3035300"/>
            <a:ext cx="304641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803400" y="2566988"/>
            <a:ext cx="31115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1797050" y="5519738"/>
            <a:ext cx="3360738" cy="2143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2782888" y="2566988"/>
            <a:ext cx="0" cy="36718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3325813" y="2566988"/>
            <a:ext cx="0" cy="2952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3840163" y="3063875"/>
            <a:ext cx="0" cy="317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4365625" y="3063875"/>
            <a:ext cx="0" cy="2455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Szövegdoboz 19"/>
          <p:cNvSpPr txBox="1">
            <a:spLocks noChangeArrowheads="1"/>
          </p:cNvSpPr>
          <p:nvPr/>
        </p:nvSpPr>
        <p:spPr bwMode="auto">
          <a:xfrm>
            <a:off x="3052763" y="6324600"/>
            <a:ext cx="1441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800" b="1" baseline="30000">
                <a:latin typeface="Tahoma" panose="020B0604030504040204" pitchFamily="34" charset="0"/>
              </a:rPr>
              <a:t>8</a:t>
            </a:r>
            <a:r>
              <a:rPr lang="hu-HU" altLang="en-US" sz="2800" b="1">
                <a:latin typeface="Tahoma" panose="020B0604030504040204" pitchFamily="34" charset="0"/>
              </a:rPr>
              <a:t>Be</a:t>
            </a:r>
            <a:endParaRPr lang="en-US" altLang="en-US" sz="1800" b="1">
              <a:latin typeface="Tahoma" panose="020B0604030504040204" pitchFamily="34" charset="0"/>
            </a:endParaRPr>
          </a:p>
        </p:txBody>
      </p:sp>
      <p:sp>
        <p:nvSpPr>
          <p:cNvPr id="16396" name="Szövegdoboz 20"/>
          <p:cNvSpPr txBox="1">
            <a:spLocks noChangeArrowheads="1"/>
          </p:cNvSpPr>
          <p:nvPr/>
        </p:nvSpPr>
        <p:spPr bwMode="auto">
          <a:xfrm>
            <a:off x="4583113" y="579120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000">
                <a:latin typeface="Tahoma" panose="020B0604030504040204" pitchFamily="34" charset="0"/>
              </a:rPr>
              <a:t>0</a:t>
            </a:r>
            <a:r>
              <a:rPr lang="hu-HU" altLang="en-US" sz="2400" b="1" baseline="30000">
                <a:latin typeface="Tahoma" panose="020B0604030504040204" pitchFamily="34" charset="0"/>
              </a:rPr>
              <a:t>+</a:t>
            </a:r>
            <a:endParaRPr lang="en-US" altLang="en-US" sz="2400" b="1" baseline="30000">
              <a:latin typeface="Tahoma" panose="020B0604030504040204" pitchFamily="34" charset="0"/>
            </a:endParaRPr>
          </a:p>
        </p:txBody>
      </p:sp>
      <p:sp>
        <p:nvSpPr>
          <p:cNvPr id="16397" name="Téglalap 22"/>
          <p:cNvSpPr>
            <a:spLocks noChangeArrowheads="1"/>
          </p:cNvSpPr>
          <p:nvPr/>
        </p:nvSpPr>
        <p:spPr bwMode="auto">
          <a:xfrm>
            <a:off x="4594225" y="5149850"/>
            <a:ext cx="379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2</a:t>
            </a:r>
            <a:r>
              <a:rPr lang="hu-HU" altLang="en-US" sz="1800" b="1" baseline="30000"/>
              <a:t>+</a:t>
            </a:r>
            <a:endParaRPr lang="en-US" altLang="en-US" sz="1800" b="1" baseline="30000"/>
          </a:p>
        </p:txBody>
      </p:sp>
      <p:sp>
        <p:nvSpPr>
          <p:cNvPr id="16398" name="Téglalap 23"/>
          <p:cNvSpPr>
            <a:spLocks noChangeArrowheads="1"/>
          </p:cNvSpPr>
          <p:nvPr/>
        </p:nvSpPr>
        <p:spPr bwMode="auto">
          <a:xfrm>
            <a:off x="4456113" y="2206625"/>
            <a:ext cx="379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</a:t>
            </a:r>
            <a:r>
              <a:rPr lang="hu-HU" altLang="en-US" sz="1800" b="1" baseline="30000"/>
              <a:t>+</a:t>
            </a:r>
            <a:endParaRPr lang="en-US" altLang="en-US" sz="1800" b="1" baseline="30000"/>
          </a:p>
        </p:txBody>
      </p:sp>
      <p:sp>
        <p:nvSpPr>
          <p:cNvPr id="16399" name="Téglalap 24"/>
          <p:cNvSpPr>
            <a:spLocks noChangeArrowheads="1"/>
          </p:cNvSpPr>
          <p:nvPr/>
        </p:nvSpPr>
        <p:spPr bwMode="auto">
          <a:xfrm>
            <a:off x="4519613" y="2667000"/>
            <a:ext cx="379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</a:t>
            </a:r>
            <a:r>
              <a:rPr lang="hu-HU" altLang="en-US" sz="1800" b="1" baseline="30000"/>
              <a:t>+</a:t>
            </a:r>
            <a:endParaRPr lang="en-US" altLang="en-US" sz="1800" b="1" baseline="30000"/>
          </a:p>
        </p:txBody>
      </p:sp>
      <p:sp>
        <p:nvSpPr>
          <p:cNvPr id="16400" name="Téglalap 30"/>
          <p:cNvSpPr>
            <a:spLocks noChangeArrowheads="1"/>
          </p:cNvSpPr>
          <p:nvPr/>
        </p:nvSpPr>
        <p:spPr bwMode="auto">
          <a:xfrm>
            <a:off x="1963738" y="58689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0</a:t>
            </a:r>
            <a:endParaRPr lang="en-US" altLang="en-US" sz="1800"/>
          </a:p>
        </p:txBody>
      </p:sp>
      <p:sp>
        <p:nvSpPr>
          <p:cNvPr id="16401" name="Téglalap 31"/>
          <p:cNvSpPr>
            <a:spLocks noChangeArrowheads="1"/>
          </p:cNvSpPr>
          <p:nvPr/>
        </p:nvSpPr>
        <p:spPr bwMode="auto">
          <a:xfrm>
            <a:off x="1930400" y="5195888"/>
            <a:ext cx="481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3.0</a:t>
            </a:r>
            <a:endParaRPr lang="en-US" altLang="en-US" sz="1800"/>
          </a:p>
        </p:txBody>
      </p:sp>
      <p:sp>
        <p:nvSpPr>
          <p:cNvPr id="16402" name="Téglalap 32"/>
          <p:cNvSpPr>
            <a:spLocks noChangeArrowheads="1"/>
          </p:cNvSpPr>
          <p:nvPr/>
        </p:nvSpPr>
        <p:spPr bwMode="auto">
          <a:xfrm>
            <a:off x="1782763" y="2695575"/>
            <a:ext cx="59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17.6</a:t>
            </a:r>
            <a:endParaRPr lang="en-US" altLang="en-US" sz="1800"/>
          </a:p>
        </p:txBody>
      </p:sp>
      <p:sp>
        <p:nvSpPr>
          <p:cNvPr id="16403" name="Téglalap 33"/>
          <p:cNvSpPr>
            <a:spLocks noChangeArrowheads="1"/>
          </p:cNvSpPr>
          <p:nvPr/>
        </p:nvSpPr>
        <p:spPr bwMode="auto">
          <a:xfrm>
            <a:off x="1765300" y="2197100"/>
            <a:ext cx="59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/>
              <a:t>18.2</a:t>
            </a:r>
            <a:endParaRPr lang="en-US" altLang="en-US" sz="1800"/>
          </a:p>
        </p:txBody>
      </p:sp>
      <p:sp>
        <p:nvSpPr>
          <p:cNvPr id="16404" name="Téglalap 36"/>
          <p:cNvSpPr>
            <a:spLocks noChangeArrowheads="1"/>
          </p:cNvSpPr>
          <p:nvPr/>
        </p:nvSpPr>
        <p:spPr bwMode="auto">
          <a:xfrm>
            <a:off x="5064125" y="2403475"/>
            <a:ext cx="1465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 dirty="0" err="1" smtClean="0"/>
              <a:t>Ep</a:t>
            </a:r>
            <a:r>
              <a:rPr lang="hu-HU" altLang="en-US" sz="1800" b="1" dirty="0"/>
              <a:t>= 1030 </a:t>
            </a:r>
            <a:r>
              <a:rPr lang="hu-HU" altLang="en-US" sz="1800" b="1" dirty="0" err="1"/>
              <a:t>keV</a:t>
            </a:r>
            <a:endParaRPr lang="en-US" altLang="en-US" sz="1800" dirty="0"/>
          </a:p>
        </p:txBody>
      </p:sp>
      <p:sp>
        <p:nvSpPr>
          <p:cNvPr id="16405" name="Téglalap 37"/>
          <p:cNvSpPr>
            <a:spLocks noChangeArrowheads="1"/>
          </p:cNvSpPr>
          <p:nvPr/>
        </p:nvSpPr>
        <p:spPr bwMode="auto">
          <a:xfrm>
            <a:off x="5053013" y="2851150"/>
            <a:ext cx="244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 b="1" dirty="0" err="1" smtClean="0"/>
              <a:t>Ep</a:t>
            </a:r>
            <a:r>
              <a:rPr lang="hu-HU" altLang="en-US" sz="1800" b="1" dirty="0"/>
              <a:t>=  441 </a:t>
            </a:r>
            <a:r>
              <a:rPr lang="hu-HU" altLang="en-US" sz="1800" b="1" dirty="0" err="1"/>
              <a:t>keV</a:t>
            </a:r>
            <a:endParaRPr lang="en-US" altLang="en-US" sz="1800" dirty="0"/>
          </a:p>
        </p:txBody>
      </p:sp>
      <p:sp>
        <p:nvSpPr>
          <p:cNvPr id="16406" name="Téglalap 5"/>
          <p:cNvSpPr>
            <a:spLocks noChangeArrowheads="1"/>
          </p:cNvSpPr>
          <p:nvPr/>
        </p:nvSpPr>
        <p:spPr bwMode="auto">
          <a:xfrm>
            <a:off x="2184400" y="1322388"/>
            <a:ext cx="2651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Excitation with the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30000" dirty="0"/>
              <a:t>7</a:t>
            </a:r>
            <a:r>
              <a:rPr lang="en-US" altLang="en-US" sz="2400" dirty="0"/>
              <a:t>Li(</a:t>
            </a:r>
            <a:r>
              <a:rPr lang="en-US" altLang="en-US" sz="2400" dirty="0" err="1"/>
              <a:t>p,γ</a:t>
            </a:r>
            <a:r>
              <a:rPr lang="en-US" altLang="en-US" sz="2400" dirty="0"/>
              <a:t>)</a:t>
            </a:r>
            <a:r>
              <a:rPr lang="en-US" altLang="en-US" sz="2400" baseline="30000" dirty="0"/>
              <a:t>8</a:t>
            </a:r>
            <a:r>
              <a:rPr lang="en-US" altLang="en-US" sz="2400" dirty="0"/>
              <a:t>Be reaction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05" y="2971944"/>
            <a:ext cx="2594297" cy="2545578"/>
          </a:xfrm>
          <a:prstGeom prst="rect">
            <a:avLst/>
          </a:prstGeom>
        </p:spPr>
      </p:pic>
      <p:pic>
        <p:nvPicPr>
          <p:cNvPr id="27" name="Tartalom hely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432" y="2988471"/>
            <a:ext cx="2512523" cy="251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103059" y="2403475"/>
            <a:ext cx="468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Signature</a:t>
            </a:r>
            <a:r>
              <a:rPr lang="hu-HU" dirty="0" smtClean="0"/>
              <a:t>                                        </a:t>
            </a:r>
            <a:r>
              <a:rPr lang="hu-HU" dirty="0" err="1"/>
              <a:t>B</a:t>
            </a:r>
            <a:r>
              <a:rPr lang="hu-HU" dirty="0" err="1" smtClean="0"/>
              <a:t>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Geometrical arrangement of the scintillator telescopes</a:t>
            </a:r>
            <a:r>
              <a:rPr lang="hu-HU" altLang="en-US" smtClean="0"/>
              <a:t> (NIM, A808 (2016) 21)</a:t>
            </a:r>
            <a:endParaRPr lang="en-US" altLang="en-US" smtClean="0"/>
          </a:p>
        </p:txBody>
      </p:sp>
      <p:pic>
        <p:nvPicPr>
          <p:cNvPr id="17411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0608" y="1632079"/>
            <a:ext cx="4848225" cy="4940300"/>
          </a:xfrm>
        </p:spPr>
      </p:pic>
      <p:pic>
        <p:nvPicPr>
          <p:cNvPr id="17412" name="Kép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17" y="1632079"/>
            <a:ext cx="3722694" cy="4909262"/>
          </a:xfrm>
        </p:spPr>
      </p:pic>
    </p:spTree>
    <p:extLst>
      <p:ext uri="{BB962C8B-B14F-4D97-AF65-F5344CB8AC3E}">
        <p14:creationId xmlns:p14="http://schemas.microsoft.com/office/powerpoint/2010/main" val="15920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1114810" y="98425"/>
            <a:ext cx="10299357" cy="1371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dirty="0" smtClean="0">
                <a:solidFill>
                  <a:srgbClr val="FF0000"/>
                </a:solidFill>
              </a:rPr>
              <a:t>Results</a:t>
            </a:r>
            <a:r>
              <a:rPr lang="hu-HU" altLang="en-US" dirty="0" smtClean="0">
                <a:solidFill>
                  <a:srgbClr val="FF0000"/>
                </a:solidFill>
              </a:rPr>
              <a:t/>
            </a:r>
            <a:br>
              <a:rPr lang="hu-HU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altLang="en-US" dirty="0" smtClean="0">
                <a:solidFill>
                  <a:srgbClr val="FF0000"/>
                </a:solidFill>
              </a:rPr>
              <a:t> - e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altLang="en-US" dirty="0" smtClean="0">
                <a:solidFill>
                  <a:srgbClr val="FF0000"/>
                </a:solidFill>
              </a:rPr>
              <a:t> sum energy spectra and angular correlations </a:t>
            </a:r>
            <a:r>
              <a:rPr lang="hu-HU" altLang="en-US" dirty="0" smtClean="0"/>
              <a:t>      </a:t>
            </a:r>
            <a:endParaRPr lang="en-US" altLang="en-US" dirty="0" smtClean="0"/>
          </a:p>
        </p:txBody>
      </p:sp>
      <p:pic>
        <p:nvPicPr>
          <p:cNvPr id="21510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6002" y="2273300"/>
            <a:ext cx="3044825" cy="3044825"/>
          </a:xfrm>
        </p:spPr>
      </p:pic>
      <p:pic>
        <p:nvPicPr>
          <p:cNvPr id="21508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2077" y="2273300"/>
            <a:ext cx="3044825" cy="3044825"/>
          </a:xfrm>
        </p:spPr>
      </p:pic>
      <p:pic>
        <p:nvPicPr>
          <p:cNvPr id="21507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53" y="1481138"/>
            <a:ext cx="266541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398509" y="5564867"/>
            <a:ext cx="61229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n-lt"/>
              </a:rPr>
              <a:t>Can it be some artificial effect caused by γ-rays</a:t>
            </a:r>
            <a:r>
              <a:rPr lang="en-US" b="1" dirty="0" smtClean="0">
                <a:latin typeface="+mn-lt"/>
              </a:rPr>
              <a:t>?</a:t>
            </a:r>
            <a:endParaRPr lang="en-US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n-lt"/>
              </a:rPr>
              <a:t>Can it be some nuclear physics effect</a:t>
            </a:r>
            <a:r>
              <a:rPr lang="en-US" b="1" dirty="0" smtClean="0">
                <a:latin typeface="+mn-lt"/>
              </a:rPr>
              <a:t>?</a:t>
            </a:r>
            <a:endParaRPr lang="hu-HU" b="1" dirty="0" smtClean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>
                <a:latin typeface="+mn-lt"/>
              </a:rPr>
              <a:t>…</a:t>
            </a:r>
            <a:endParaRPr lang="hu-HU" b="1" dirty="0">
              <a:latin typeface="+mn-lt"/>
            </a:endParaRPr>
          </a:p>
        </p:txBody>
      </p:sp>
      <p:sp>
        <p:nvSpPr>
          <p:cNvPr id="21511" name="Téglalap 4"/>
          <p:cNvSpPr>
            <a:spLocks noChangeArrowheads="1"/>
          </p:cNvSpPr>
          <p:nvPr/>
        </p:nvSpPr>
        <p:spPr bwMode="auto">
          <a:xfrm>
            <a:off x="5482625" y="1718706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Ep=1.04 MeV     </a:t>
            </a:r>
            <a:r>
              <a:rPr lang="hu-HU" altLang="en-US" sz="2400" dirty="0"/>
              <a:t>         </a:t>
            </a:r>
            <a:r>
              <a:rPr lang="en-US" altLang="en-US" sz="2400" dirty="0"/>
              <a:t>         Ep=1.10 MeV</a:t>
            </a:r>
          </a:p>
        </p:txBody>
      </p:sp>
      <p:sp>
        <p:nvSpPr>
          <p:cNvPr id="10" name="Ellipszis 9"/>
          <p:cNvSpPr/>
          <p:nvPr/>
        </p:nvSpPr>
        <p:spPr>
          <a:xfrm>
            <a:off x="7475752" y="3879850"/>
            <a:ext cx="2089150" cy="9477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Deviation from IPC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7131265" y="4354513"/>
            <a:ext cx="344487" cy="14446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10" idx="6"/>
          </p:cNvCxnSpPr>
          <p:nvPr/>
        </p:nvCxnSpPr>
        <p:spPr>
          <a:xfrm>
            <a:off x="9564902" y="4354513"/>
            <a:ext cx="503238" cy="71437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3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8053</TotalTime>
  <Words>431</Words>
  <Application>Microsoft Office PowerPoint</Application>
  <PresentationFormat>Szélesvásznú</PresentationFormat>
  <Paragraphs>57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msmincho</vt:lpstr>
      <vt:lpstr>Old English Text MT</vt:lpstr>
      <vt:lpstr>Tahoma</vt:lpstr>
      <vt:lpstr>Times New Roman</vt:lpstr>
      <vt:lpstr>Wingdings</vt:lpstr>
      <vt:lpstr>Wingdings 3</vt:lpstr>
      <vt:lpstr>Szálak</vt:lpstr>
      <vt:lpstr>New results on the Be-8 anomaly </vt:lpstr>
      <vt:lpstr>PowerPoint bemutató</vt:lpstr>
      <vt:lpstr>PowerPoint bemutató</vt:lpstr>
      <vt:lpstr>Dark Photon</vt:lpstr>
      <vt:lpstr>Dark photons and the g-2 anomaly</vt:lpstr>
      <vt:lpstr>Experiments all over the world. Their Idea is: wherever there is a photon there is a dark photon...</vt:lpstr>
      <vt:lpstr>Study the 8Be M1 transitions</vt:lpstr>
      <vt:lpstr>Geometrical arrangement of the scintillator telescopes (NIM, A808 (2016) 21)</vt:lpstr>
      <vt:lpstr>Results e+ - e- sum energy spectra and angular correlations       </vt:lpstr>
      <vt:lpstr>How can we understand the peak like deviation? Fitting the angular correlations</vt:lpstr>
      <vt:lpstr>Introduction of the protophobic fifth force  (J. Feng et al.PRL  117, 071803, (2016))</vt:lpstr>
      <vt:lpstr>A 2.0 MV Medium-Current Plus Tandetron Accelerator System </vt:lpstr>
      <vt:lpstr>New results for the 17.6 MeV transition</vt:lpstr>
      <vt:lpstr>Fitting the data with the standard RooFit code</vt:lpstr>
      <vt:lpstr>PowerPoint bemutató</vt:lpstr>
      <vt:lpstr>Thank you very much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anomalous internal pair creation in 8Be: indication of a light neutral boson</dc:title>
  <dc:creator>kraszna</dc:creator>
  <cp:lastModifiedBy>kraszna</cp:lastModifiedBy>
  <cp:revision>107</cp:revision>
  <dcterms:created xsi:type="dcterms:W3CDTF">2016-08-27T15:17:45Z</dcterms:created>
  <dcterms:modified xsi:type="dcterms:W3CDTF">2017-01-25T07:56:11Z</dcterms:modified>
</cp:coreProperties>
</file>