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98" r:id="rId3"/>
    <p:sldId id="391" r:id="rId4"/>
    <p:sldId id="392" r:id="rId5"/>
    <p:sldId id="396" r:id="rId6"/>
    <p:sldId id="399" r:id="rId7"/>
    <p:sldId id="384" r:id="rId8"/>
    <p:sldId id="257" r:id="rId9"/>
    <p:sldId id="412" r:id="rId10"/>
    <p:sldId id="262" r:id="rId11"/>
    <p:sldId id="401" r:id="rId12"/>
    <p:sldId id="397" r:id="rId13"/>
    <p:sldId id="317" r:id="rId14"/>
    <p:sldId id="405" r:id="rId15"/>
    <p:sldId id="387" r:id="rId16"/>
    <p:sldId id="409" r:id="rId17"/>
    <p:sldId id="410" r:id="rId18"/>
    <p:sldId id="361" r:id="rId19"/>
    <p:sldId id="408" r:id="rId20"/>
    <p:sldId id="413" r:id="rId21"/>
    <p:sldId id="411" r:id="rId22"/>
    <p:sldId id="407" r:id="rId23"/>
    <p:sldId id="378" r:id="rId24"/>
    <p:sldId id="415" r:id="rId25"/>
    <p:sldId id="267" r:id="rId26"/>
    <p:sldId id="404" r:id="rId27"/>
    <p:sldId id="265" r:id="rId28"/>
    <p:sldId id="420" r:id="rId29"/>
    <p:sldId id="388" r:id="rId30"/>
    <p:sldId id="287" r:id="rId31"/>
    <p:sldId id="418" r:id="rId32"/>
    <p:sldId id="419" r:id="rId33"/>
    <p:sldId id="41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F72"/>
    <a:srgbClr val="FF2E56"/>
    <a:srgbClr val="20FFFE"/>
    <a:srgbClr val="5CFF16"/>
    <a:srgbClr val="0D4DAE"/>
    <a:srgbClr val="1057C0"/>
    <a:srgbClr val="FF25FB"/>
    <a:srgbClr val="E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76E21-078E-4949-AC62-9F7EC4B86B71}" type="datetimeFigureOut">
              <a:rPr lang="en-US" smtClean="0"/>
              <a:t>24/01/17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EFF47-9204-5C47-A27D-6700074CF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749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71D3D-1AB1-EC48-84E5-FFBD1518D2C0}" type="datetimeFigureOut">
              <a:rPr lang="en-US" smtClean="0"/>
              <a:t>24/01/17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CC654-D7B9-AE40-B59E-7C24C189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08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CC654-D7B9-AE40-B59E-7C24C1895D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7C623-8B73-4ECB-A86D-32FCA6C8965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4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7C623-8B73-4ECB-A86D-32FCA6C8965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7C623-8B73-4ECB-A86D-32FCA6C8965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37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CC654-D7B9-AE40-B59E-7C24C1895D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7C623-8B73-4ECB-A86D-32FCA6C8965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8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7C623-8B73-4ECB-A86D-32FCA6C8965A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13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651C-246E-1347-BE28-D72FEA6D5E97}" type="datetime1">
              <a:rPr lang="en-US" smtClean="0"/>
              <a:t>24/01/17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6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66AB-DB64-CA45-84B0-C58A43B737FF}" type="datetime1">
              <a:rPr lang="en-US" smtClean="0"/>
              <a:t>24/01/17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8E04-07D6-3247-B373-758A439B3844}" type="datetime1">
              <a:rPr lang="en-US" smtClean="0"/>
              <a:t>24/01/17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7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userDrawn="1">
  <p:cSld name="title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19"/>
          <p:cNvCxnSpPr/>
          <p:nvPr userDrawn="1"/>
        </p:nvCxnSpPr>
        <p:spPr>
          <a:xfrm>
            <a:off x="0" y="1004870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3"/>
          <p:cNvSpPr/>
          <p:nvPr userDrawn="1"/>
        </p:nvSpPr>
        <p:spPr>
          <a:xfrm>
            <a:off x="-1" y="-23830"/>
            <a:ext cx="9144001" cy="10287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7" name="Shape 15"/>
          <p:cNvSpPr txBox="1">
            <a:spLocks noGrp="1"/>
          </p:cNvSpPr>
          <p:nvPr>
            <p:ph type="title"/>
          </p:nvPr>
        </p:nvSpPr>
        <p:spPr>
          <a:xfrm>
            <a:off x="261257" y="186967"/>
            <a:ext cx="8425515" cy="607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2167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 userDrawn="1"/>
        </p:nvSpPr>
        <p:spPr>
          <a:xfrm>
            <a:off x="0" y="-23830"/>
            <a:ext cx="9144000" cy="10287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004870"/>
            <a:ext cx="9144000" cy="1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61258" y="186967"/>
            <a:ext cx="8229600" cy="607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14299" y="1215667"/>
            <a:ext cx="8833757" cy="5201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25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C0A9-A501-5542-B61E-5B692C7FB355}" type="datetime1">
              <a:rPr lang="en-US" smtClean="0"/>
              <a:t>24/01/17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0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468B-C254-9643-9AE0-0C4DCCF755E7}" type="datetime1">
              <a:rPr lang="en-US" smtClean="0"/>
              <a:t>24/01/17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3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3AD3-B809-CB49-A892-3FFDE45426D8}" type="datetime1">
              <a:rPr lang="en-US" smtClean="0"/>
              <a:t>24/01/17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8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A452-8D27-6643-AD97-4B45296F560D}" type="datetime1">
              <a:rPr lang="en-US" smtClean="0"/>
              <a:t>24/01/17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4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F44-1576-4443-AFFD-A4978F5E80A0}" type="datetime1">
              <a:rPr lang="en-US" smtClean="0"/>
              <a:t>24/01/17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9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E553-6D7E-FA4A-B5AC-3E3BB8B93C53}" type="datetime1">
              <a:rPr lang="en-US" smtClean="0"/>
              <a:t>24/01/17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0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D081-D597-C142-A87E-FF35A274367A}" type="datetime1">
              <a:rPr lang="en-US" smtClean="0"/>
              <a:t>24/01/17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8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3EC3-6EAD-424D-8A71-4A4388543627}" type="datetime1">
              <a:rPr lang="en-US" smtClean="0"/>
              <a:t>24/01/17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7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gif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9132" y="274638"/>
            <a:ext cx="7002150" cy="812311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67CC5464-A9DF-FF4A-82B6-2D6FEA61CF7B}" type="datetime1">
              <a:rPr lang="en-US" smtClean="0"/>
              <a:pPr/>
              <a:t>24/01/17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0125024E-5463-9D49-938E-E00E1FB39A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OOT_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" y="10856"/>
            <a:ext cx="962289" cy="962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154737" y="95821"/>
            <a:ext cx="968698" cy="9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0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56" r:id="rId12"/>
    <p:sldLayoutId id="2147483757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FF0000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eb.infn.it/f00t/index.php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wmf"/><Relationship Id="rId7" Type="http://schemas.openxmlformats.org/officeDocument/2006/relationships/image" Target="../media/image10.jpeg"/><Relationship Id="rId8" Type="http://schemas.openxmlformats.org/officeDocument/2006/relationships/oleObject" Target="../embeddings/oleObject2.bin"/><Relationship Id="rId9" Type="http://schemas.openxmlformats.org/officeDocument/2006/relationships/image" Target="../media/image8.wmf"/><Relationship Id="rId10" Type="http://schemas.openxmlformats.org/officeDocument/2006/relationships/image" Target="../media/image11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581" y="2348746"/>
            <a:ext cx="5771444" cy="1281655"/>
          </a:xfrm>
          <a:solidFill>
            <a:schemeClr val="bg1"/>
          </a:solidFill>
          <a:ln w="28575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alibri"/>
                <a:cs typeface="Calibri"/>
              </a:rPr>
              <a:t>FOOT</a:t>
            </a:r>
            <a:r>
              <a:rPr lang="en-US" sz="3600" dirty="0" smtClean="0">
                <a:solidFill>
                  <a:srgbClr val="FF0000"/>
                </a:solidFill>
                <a:latin typeface="Calibri"/>
                <a:cs typeface="Calibri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lang="en-US" sz="3600" dirty="0" err="1" smtClean="0">
                <a:solidFill>
                  <a:schemeClr val="tx1"/>
                </a:solidFill>
                <a:latin typeface="Calibri"/>
                <a:cs typeface="Calibri"/>
              </a:rPr>
              <a:t>ragmentati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en-US" sz="3600" dirty="0" err="1" smtClean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en-US" sz="36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O</a:t>
            </a:r>
            <a:r>
              <a:rPr lang="en-US" sz="3600" dirty="0" smtClean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lang="en-US" sz="3600" dirty="0" smtClean="0">
                <a:solidFill>
                  <a:srgbClr val="FF0000"/>
                </a:solidFill>
                <a:latin typeface="Calibri"/>
                <a:cs typeface="Calibri"/>
              </a:rPr>
              <a:t> T</a:t>
            </a:r>
            <a:r>
              <a:rPr lang="en-US" sz="3600" dirty="0" smtClean="0">
                <a:solidFill>
                  <a:srgbClr val="000000"/>
                </a:solidFill>
                <a:latin typeface="Calibri"/>
                <a:cs typeface="Calibri"/>
              </a:rPr>
              <a:t>arget</a:t>
            </a:r>
            <a:r>
              <a:rPr lang="en-US" sz="36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sz="36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FOOT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" y="0"/>
            <a:ext cx="1337324" cy="13373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7454" y="5934747"/>
            <a:ext cx="7591356" cy="808322"/>
          </a:xfrm>
          <a:prstGeom prst="rect">
            <a:avLst/>
          </a:prstGeom>
          <a:ln w="19050" cmpd="sng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0000"/>
                </a:solidFill>
                <a:latin typeface="Comic Sans MS"/>
                <a:ea typeface="+mj-ea"/>
                <a:cs typeface="Comic Sans MS"/>
              </a:defRPr>
            </a:lvl1pPr>
          </a:lstStyle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55th International Winter Meeting on Nuclear Physics</a:t>
            </a:r>
          </a:p>
          <a:p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Bormio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23-27 January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>
                <a:latin typeface="Calibri"/>
                <a:cs typeface="Calibri"/>
              </a:rPr>
              <a:t>1</a:t>
            </a:fld>
            <a:endParaRPr lang="en-US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608" y="3709067"/>
            <a:ext cx="7591356" cy="890105"/>
          </a:xfrm>
          <a:prstGeom prst="rect">
            <a:avLst/>
          </a:prstGeom>
          <a:ln w="19050" cmpd="sng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0000"/>
                </a:solidFill>
                <a:latin typeface="Comic Sans MS"/>
                <a:ea typeface="+mj-ea"/>
                <a:cs typeface="Comic Sans MS"/>
              </a:defRPr>
            </a:lvl1pPr>
          </a:lstStyle>
          <a:p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An experiment for the measurement of nuclear fragmentation cross sections for Particle Therapy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166" y="0"/>
            <a:ext cx="1243269" cy="123774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200913" y="4474043"/>
            <a:ext cx="6373898" cy="1171955"/>
          </a:xfrm>
          <a:prstGeom prst="rect">
            <a:avLst/>
          </a:prstGeom>
          <a:ln w="19050" cmpd="sng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0000"/>
                </a:solidFill>
                <a:latin typeface="Comic Sans MS"/>
                <a:ea typeface="+mj-ea"/>
                <a:cs typeface="Comic Sans MS"/>
              </a:defRPr>
            </a:lvl1pPr>
          </a:lstStyle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G. Battistoni </a:t>
            </a:r>
            <a:r>
              <a:rPr lang="en-US" sz="2000" i="1" dirty="0" smtClean="0">
                <a:solidFill>
                  <a:srgbClr val="000000"/>
                </a:solidFill>
                <a:latin typeface="Calibri"/>
                <a:cs typeface="Calibri"/>
              </a:rPr>
              <a:t>(INFN, Milano)</a:t>
            </a:r>
          </a:p>
          <a:p>
            <a:r>
              <a:rPr lang="en-US" sz="2000" i="1" dirty="0" smtClean="0">
                <a:solidFill>
                  <a:srgbClr val="800000"/>
                </a:solidFill>
                <a:latin typeface="Calibri"/>
                <a:cs typeface="Calibri"/>
              </a:rPr>
              <a:t>for the FOOT Collaboration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053" y="78307"/>
            <a:ext cx="1737946" cy="20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8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449" y="274638"/>
            <a:ext cx="6068840" cy="812311"/>
          </a:xfrm>
        </p:spPr>
        <p:txBody>
          <a:bodyPr>
            <a:normAutofit/>
          </a:bodyPr>
          <a:lstStyle/>
          <a:p>
            <a:r>
              <a:rPr lang="en-US" dirty="0" smtClean="0"/>
              <a:t>Inverse kinematic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09758"/>
            <a:ext cx="8514931" cy="5231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hooting a proton (for instance </a:t>
            </a:r>
            <a:r>
              <a:rPr lang="en-US" sz="2400" dirty="0" err="1" smtClean="0">
                <a:latin typeface="+mj-lt"/>
              </a:rPr>
              <a:t>E</a:t>
            </a:r>
            <a:r>
              <a:rPr lang="en-US" sz="2400" baseline="-25000" dirty="0" err="1" smtClean="0">
                <a:latin typeface="+mj-lt"/>
              </a:rPr>
              <a:t>kin</a:t>
            </a:r>
            <a:r>
              <a:rPr lang="en-US" sz="2400" dirty="0" smtClean="0">
                <a:latin typeface="+mj-lt"/>
              </a:rPr>
              <a:t>=200 MeV </a:t>
            </a:r>
            <a:r>
              <a:rPr lang="en-US" sz="2400" dirty="0" smtClean="0">
                <a:latin typeface="+mj-lt"/>
                <a:ea typeface="Wingdings"/>
                <a:cs typeface="Wingdings"/>
                <a:sym typeface="Wingdings"/>
              </a:rPr>
              <a:t> </a:t>
            </a:r>
            <a:r>
              <a:rPr lang="el-GR" sz="2400" dirty="0" smtClean="0">
                <a:latin typeface="Symbol" charset="2"/>
                <a:cs typeface="Symbol" charset="2"/>
                <a:sym typeface="Wingdings"/>
              </a:rPr>
              <a:t>β</a:t>
            </a:r>
            <a:r>
              <a:rPr lang="el-GR" sz="2400" dirty="0">
                <a:latin typeface="+mj-lt"/>
                <a:sym typeface="Wingdings"/>
              </a:rPr>
              <a:t>~</a:t>
            </a:r>
            <a:r>
              <a:rPr lang="en-US" sz="2400" dirty="0" smtClean="0">
                <a:latin typeface="+mj-lt"/>
                <a:sym typeface="Wingdings"/>
              </a:rPr>
              <a:t>0.6) </a:t>
            </a:r>
            <a:r>
              <a:rPr lang="en-US" sz="2400" dirty="0" smtClean="0">
                <a:latin typeface="+mj-lt"/>
              </a:rPr>
              <a:t> on a “patient” (i.e. at 98% a C,O,H nucleus) could not be the right choice. In particular large systematic on the fragment yields and energies can be due to the non zero target thickness.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 possible work around is to shoot a </a:t>
            </a:r>
            <a:r>
              <a:rPr lang="el-GR" sz="2400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β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sym typeface="Wingdings"/>
              </a:rPr>
              <a:t>=0.6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patient ( i.e. O,C beam) on a target made of protons and measure the fragments..</a:t>
            </a:r>
            <a:r>
              <a:rPr lang="en-US" sz="2400" dirty="0" smtClean="0">
                <a:latin typeface="+mj-lt"/>
              </a:rPr>
              <a:t>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Use as beams the ions that are the constituents of the patient (mainly </a:t>
            </a:r>
            <a:r>
              <a:rPr lang="en-US" sz="2400" baseline="30000" dirty="0" smtClean="0">
                <a:solidFill>
                  <a:srgbClr val="008000"/>
                </a:solidFill>
                <a:latin typeface="+mj-lt"/>
              </a:rPr>
              <a:t>16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O, </a:t>
            </a:r>
            <a:r>
              <a:rPr lang="en-US" sz="2400" baseline="30000" dirty="0" smtClean="0">
                <a:solidFill>
                  <a:srgbClr val="008000"/>
                </a:solidFill>
                <a:latin typeface="+mj-lt"/>
              </a:rPr>
              <a:t>12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C) with</a:t>
            </a:r>
            <a:r>
              <a:rPr lang="en-US" sz="2400" dirty="0" smtClean="0">
                <a:solidFill>
                  <a:srgbClr val="008000"/>
                </a:solidFill>
                <a:latin typeface="+mj-lt"/>
                <a:sym typeface="Wingdings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+mj-lt"/>
              </a:rPr>
              <a:t>E</a:t>
            </a:r>
            <a:r>
              <a:rPr lang="en-US" sz="2400" baseline="-25000" dirty="0" err="1" smtClean="0">
                <a:solidFill>
                  <a:srgbClr val="008000"/>
                </a:solidFill>
                <a:latin typeface="+mj-lt"/>
              </a:rPr>
              <a:t>kin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/</a:t>
            </a:r>
            <a:r>
              <a:rPr lang="en-US" sz="2400" dirty="0" err="1" smtClean="0">
                <a:solidFill>
                  <a:srgbClr val="008000"/>
                </a:solidFill>
                <a:latin typeface="+mj-lt"/>
              </a:rPr>
              <a:t>nucl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 ~ 200MeV/u.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Use twin targets made of C and polyethylene (C</a:t>
            </a:r>
            <a:r>
              <a:rPr lang="en-US" sz="2400" baseline="-25000" dirty="0" smtClean="0">
                <a:solidFill>
                  <a:srgbClr val="0000FF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H</a:t>
            </a:r>
            <a:r>
              <a:rPr lang="en-US" sz="2400" baseline="-25000" dirty="0" smtClean="0">
                <a:solidFill>
                  <a:srgbClr val="0000FF"/>
                </a:solidFill>
                <a:latin typeface="+mj-lt"/>
              </a:rPr>
              <a:t>4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)</a:t>
            </a:r>
            <a:r>
              <a:rPr lang="en-US" sz="2400" baseline="-25000" dirty="0" smtClean="0">
                <a:solidFill>
                  <a:srgbClr val="0000FF"/>
                </a:solidFill>
                <a:latin typeface="+mj-lt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 and obtain the fragmentation results on H target from the difference</a:t>
            </a:r>
          </a:p>
          <a:p>
            <a:r>
              <a:rPr lang="en-US" sz="2400" dirty="0" smtClean="0">
                <a:solidFill>
                  <a:srgbClr val="FF6600"/>
                </a:solidFill>
                <a:latin typeface="+mj-lt"/>
              </a:rPr>
              <a:t>Apply the reverse boost with the well known </a:t>
            </a:r>
            <a:r>
              <a:rPr lang="el-GR" sz="2400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β</a:t>
            </a:r>
            <a:r>
              <a:rPr lang="en-US" sz="2400" dirty="0" smtClean="0">
                <a:solidFill>
                  <a:srgbClr val="FF6600"/>
                </a:solidFill>
                <a:latin typeface="+mj-lt"/>
              </a:rPr>
              <a:t> of the beam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  <a:latin typeface="+mj-lt"/>
              </a:rPr>
              <a:t>CAVEAT!: The fragment direction must be well measured in the Lab frame to obtain the correct energy in the patient frame</a:t>
            </a:r>
            <a:endParaRPr lang="en-US" sz="24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8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at GANIL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Ganil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86" y="1914173"/>
            <a:ext cx="6172006" cy="4304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84" y="1309686"/>
            <a:ext cx="4369266" cy="4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4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Monte Carlo Predictions: example</a:t>
            </a:r>
            <a:endParaRPr lang="en-US" sz="3200" dirty="0"/>
          </a:p>
        </p:txBody>
      </p:sp>
      <p:pic>
        <p:nvPicPr>
          <p:cNvPr id="15" name="Picture 14" descr="DirectO_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04" y="1906273"/>
            <a:ext cx="4171905" cy="3818852"/>
          </a:xfrm>
          <a:prstGeom prst="rect">
            <a:avLst/>
          </a:prstGeom>
        </p:spPr>
      </p:pic>
      <p:pic>
        <p:nvPicPr>
          <p:cNvPr id="17" name="Picture 16" descr="DirectO_A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09" y="1971047"/>
            <a:ext cx="4020508" cy="37387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02505" y="1206517"/>
            <a:ext cx="56073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00FF"/>
                </a:solidFill>
              </a:rPr>
              <a:t>Direct kinematics</a:t>
            </a:r>
            <a:r>
              <a:rPr lang="en-US" sz="2000" u="sng" dirty="0" smtClean="0"/>
              <a:t>: </a:t>
            </a:r>
            <a:r>
              <a:rPr lang="en-US" b="1" baseline="30000" dirty="0" smtClean="0">
                <a:solidFill>
                  <a:srgbClr val="0000FF"/>
                </a:solidFill>
              </a:rPr>
              <a:t>16</a:t>
            </a:r>
            <a:r>
              <a:rPr lang="en-US" b="1" dirty="0" smtClean="0">
                <a:solidFill>
                  <a:srgbClr val="0000FF"/>
                </a:solidFill>
              </a:rPr>
              <a:t>O beam 200 MeV/u on C</a:t>
            </a:r>
            <a:r>
              <a:rPr lang="en-US" b="1" baseline="-25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H</a:t>
            </a:r>
            <a:r>
              <a:rPr lang="en-US" b="1" baseline="-25000" dirty="0" smtClean="0">
                <a:solidFill>
                  <a:srgbClr val="0000FF"/>
                </a:solidFill>
              </a:rPr>
              <a:t>4</a:t>
            </a:r>
            <a:r>
              <a:rPr lang="en-US" b="1" dirty="0" smtClean="0">
                <a:solidFill>
                  <a:srgbClr val="0000FF"/>
                </a:solidFill>
              </a:rPr>
              <a:t> target</a:t>
            </a:r>
          </a:p>
          <a:p>
            <a:pPr algn="ctr"/>
            <a:r>
              <a:rPr lang="en-US" dirty="0" smtClean="0"/>
              <a:t>FLUKA MC code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22094" y="5871286"/>
            <a:ext cx="34820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Fragment </a:t>
            </a:r>
            <a:r>
              <a:rPr lang="en-US" sz="2000" dirty="0"/>
              <a:t>production </a:t>
            </a:r>
            <a:r>
              <a:rPr lang="en-US" sz="2000" dirty="0" smtClean="0"/>
              <a:t>spectra</a:t>
            </a:r>
          </a:p>
          <a:p>
            <a:pPr algn="ctr"/>
            <a:r>
              <a:rPr lang="en-US" dirty="0" smtClean="0"/>
              <a:t>Normalized at the same peak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132" y="274638"/>
            <a:ext cx="6480725" cy="1206902"/>
          </a:xfrm>
        </p:spPr>
        <p:txBody>
          <a:bodyPr>
            <a:normAutofit/>
          </a:bodyPr>
          <a:lstStyle/>
          <a:p>
            <a:r>
              <a:rPr lang="en-US" dirty="0" smtClean="0"/>
              <a:t>Radiobiology requests &amp; detector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6" y="2551545"/>
            <a:ext cx="8551333" cy="399601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Heavy fragment (Z&gt;2) production cross section with uncertainty of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5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%</a:t>
            </a:r>
          </a:p>
          <a:p>
            <a:r>
              <a:rPr lang="en-US" sz="2400" dirty="0">
                <a:solidFill>
                  <a:srgbClr val="008000"/>
                </a:solidFill>
                <a:latin typeface="+mn-lt"/>
              </a:rPr>
              <a:t>F</a:t>
            </a:r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ragment energy spectrum (i.e. d</a:t>
            </a:r>
            <a:r>
              <a:rPr lang="el-GR" sz="24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σ</a:t>
            </a:r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/</a:t>
            </a:r>
            <a:r>
              <a:rPr lang="en-US" sz="2400" dirty="0" err="1" smtClean="0">
                <a:solidFill>
                  <a:srgbClr val="008000"/>
                </a:solidFill>
                <a:latin typeface="+mn-lt"/>
              </a:rPr>
              <a:t>dE</a:t>
            </a:r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) with   1-2 MeV/u accuracy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Capability of resolving Z of fragment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Capability of resolving isotopes, at least for lower Z nuclei.</a:t>
            </a:r>
          </a:p>
          <a:p>
            <a:r>
              <a:rPr lang="en-US" sz="2400" dirty="0" smtClean="0">
                <a:latin typeface="+mn-lt"/>
              </a:rPr>
              <a:t>Study light ions production at large angle</a:t>
            </a:r>
            <a:endParaRPr lang="en-US" sz="2400" dirty="0">
              <a:latin typeface="+mn-lt"/>
            </a:endParaRPr>
          </a:p>
          <a:p>
            <a:r>
              <a:rPr lang="en-US" sz="2400" dirty="0">
                <a:solidFill>
                  <a:srgbClr val="660066"/>
                </a:solidFill>
              </a:rPr>
              <a:t>Angular resolution in “patient frame” is </a:t>
            </a:r>
            <a:r>
              <a:rPr lang="en-US" sz="2400" dirty="0" smtClean="0">
                <a:solidFill>
                  <a:srgbClr val="660066"/>
                </a:solidFill>
              </a:rPr>
              <a:t>instead not relevant. Fragments have a very short range</a:t>
            </a:r>
            <a:endParaRPr lang="en-US" sz="2400" dirty="0">
              <a:solidFill>
                <a:srgbClr val="660066"/>
              </a:solidFill>
            </a:endParaRPr>
          </a:p>
          <a:p>
            <a:endParaRPr lang="en-US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4681" y="1654715"/>
            <a:ext cx="8228947" cy="103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latin typeface="+mn-lt"/>
              </a:rPr>
              <a:t>To implement sound NTCP models the requirements on the knowledge of the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C,O</a:t>
            </a:r>
            <a:r>
              <a:rPr lang="en-US" sz="2400" dirty="0" smtClean="0">
                <a:latin typeface="+mn-lt"/>
              </a:rPr>
              <a:t> interaction @200 MeV are very strict:</a:t>
            </a:r>
          </a:p>
        </p:txBody>
      </p:sp>
    </p:spTree>
    <p:extLst>
      <p:ext uri="{BB962C8B-B14F-4D97-AF65-F5344CB8AC3E}">
        <p14:creationId xmlns:p14="http://schemas.microsoft.com/office/powerpoint/2010/main" val="375872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 lines for the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7" y="1295392"/>
            <a:ext cx="8229600" cy="522394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Main focus on Z&gt;2 fragment yields &amp; emission energy. </a:t>
            </a:r>
            <a:r>
              <a:rPr lang="en-US" sz="2400" b="1" dirty="0" smtClean="0">
                <a:latin typeface="+mj-lt"/>
              </a:rPr>
              <a:t>Precise angle measurement are also needed to apply correct inverse boost transformation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The fragment charge ID is the basis of the measurement.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The fragment mass ID is a challenge and can be performed after a Z ID. An eventual wrong A assignment has an effect on the range evaluation-&gt; </a:t>
            </a:r>
            <a:r>
              <a:rPr lang="en-US" sz="2400" b="1" dirty="0" smtClean="0">
                <a:solidFill>
                  <a:srgbClr val="008000"/>
                </a:solidFill>
                <a:latin typeface="+mj-lt"/>
              </a:rPr>
              <a:t>less severe at high A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PID achieved due to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combinaton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of measurements of energy, momentum and TOF measurement of fragments </a:t>
            </a:r>
          </a:p>
          <a:p>
            <a:r>
              <a:rPr lang="en-US" sz="2400" dirty="0" smtClean="0">
                <a:solidFill>
                  <a:srgbClr val="660066"/>
                </a:solidFill>
                <a:latin typeface="+mj-lt"/>
              </a:rPr>
              <a:t>The fragmentation contribution due to detector material MUST be kept as low as possible and eventually subtracted</a:t>
            </a:r>
          </a:p>
          <a:p>
            <a:r>
              <a:rPr lang="en-US" sz="2400" b="1" dirty="0" smtClean="0">
                <a:solidFill>
                  <a:srgbClr val="FF6600"/>
                </a:solidFill>
                <a:latin typeface="+mj-lt"/>
              </a:rPr>
              <a:t>Detector portability to different beams is an absolute need: size of the detector should be in the 2 meters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0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Dge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0" y="589440"/>
            <a:ext cx="9144000" cy="56255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0196" y="121468"/>
            <a:ext cx="4313965" cy="74136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FOOT Detector</a:t>
            </a:r>
            <a:endParaRPr lang="en-US" b="0" i="1" dirty="0">
              <a:solidFill>
                <a:srgbClr val="66006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>
          <a:xfrm>
            <a:off x="2427543" y="5319604"/>
            <a:ext cx="6543264" cy="1254635"/>
          </a:xfrm>
          <a:solidFill>
            <a:srgbClr val="CCFFCC"/>
          </a:solidFill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American Typewriter"/>
              </a:rPr>
              <a:t>Table top experiment: less than 2 m long. 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American Typewriter"/>
              </a:rPr>
              <a:t>Combines magnetic, TOF and calorimetric measurements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American Typewriter"/>
              </a:rPr>
              <a:t>Secondary fragmentation on detector as low as possible</a:t>
            </a:r>
            <a:endParaRPr lang="en-US" sz="2000" dirty="0">
              <a:solidFill>
                <a:srgbClr val="FF0000"/>
              </a:solidFill>
              <a:latin typeface="+mj-lt"/>
              <a:cs typeface="American Typewrite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6513" y="5274652"/>
            <a:ext cx="1787669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rial"/>
                <a:ea typeface="ＭＳ Ｐゴシック"/>
                <a:cs typeface="Arial"/>
              </a:rPr>
              <a:t>Beam monitor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Arial"/>
                <a:ea typeface="ＭＳ Ｐゴシック"/>
                <a:cs typeface="Arial"/>
              </a:rPr>
              <a:t>Drift chamber</a:t>
            </a:r>
          </a:p>
        </p:txBody>
      </p:sp>
      <p:cxnSp>
        <p:nvCxnSpPr>
          <p:cNvPr id="36" name="Straight Arrow Connector 35"/>
          <p:cNvCxnSpPr>
            <a:stCxn id="26" idx="0"/>
          </p:cNvCxnSpPr>
          <p:nvPr/>
        </p:nvCxnSpPr>
        <p:spPr>
          <a:xfrm flipV="1">
            <a:off x="1220348" y="4874706"/>
            <a:ext cx="139522" cy="399946"/>
          </a:xfrm>
          <a:prstGeom prst="straightConnector1">
            <a:avLst/>
          </a:prstGeom>
          <a:ln w="2857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026" y="2694317"/>
            <a:ext cx="1043876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Start </a:t>
            </a:r>
          </a:p>
          <a:p>
            <a:r>
              <a:rPr lang="en-US" sz="2000" dirty="0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counter</a:t>
            </a:r>
          </a:p>
        </p:txBody>
      </p:sp>
      <p:cxnSp>
        <p:nvCxnSpPr>
          <p:cNvPr id="38" name="Straight Arrow Connector 37"/>
          <p:cNvCxnSpPr>
            <a:stCxn id="37" idx="2"/>
          </p:cNvCxnSpPr>
          <p:nvPr/>
        </p:nvCxnSpPr>
        <p:spPr>
          <a:xfrm>
            <a:off x="553964" y="3402203"/>
            <a:ext cx="66562" cy="1019352"/>
          </a:xfrm>
          <a:prstGeom prst="straightConnector1">
            <a:avLst/>
          </a:prstGeom>
          <a:ln w="28575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0526" y="1395964"/>
            <a:ext cx="1862058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F7F7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Permanent 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Magnet (0.8 T)</a:t>
            </a:r>
            <a:endParaRPr lang="en-US" sz="2000" dirty="0">
              <a:solidFill>
                <a:srgbClr val="FF0000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551555" y="2131485"/>
            <a:ext cx="1624273" cy="91694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17177" y="2176410"/>
            <a:ext cx="970789" cy="10358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36606" y="1226695"/>
            <a:ext cx="2093084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/>
                <a:ea typeface="ＭＳ Ｐゴシック"/>
                <a:cs typeface="Arial"/>
              </a:rPr>
              <a:t>Drift Chamber</a:t>
            </a:r>
            <a:endParaRPr lang="en-US" sz="2000" dirty="0">
              <a:solidFill>
                <a:srgbClr val="800000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60" name="Straight Arrow Connector 59"/>
          <p:cNvCxnSpPr>
            <a:stCxn id="57" idx="2"/>
          </p:cNvCxnSpPr>
          <p:nvPr/>
        </p:nvCxnSpPr>
        <p:spPr>
          <a:xfrm>
            <a:off x="3783148" y="1626805"/>
            <a:ext cx="378606" cy="928211"/>
          </a:xfrm>
          <a:prstGeom prst="straightConnector1">
            <a:avLst/>
          </a:prstGeom>
          <a:ln w="2857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821524" y="4068162"/>
            <a:ext cx="1991936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/>
                <a:ea typeface="ＭＳ Ｐゴシック"/>
                <a:cs typeface="Arial"/>
              </a:rPr>
              <a:t>BGO calorimeter</a:t>
            </a:r>
            <a:endParaRPr lang="en-US" sz="2000" dirty="0">
              <a:solidFill>
                <a:srgbClr val="008000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V="1">
            <a:off x="7817492" y="2555016"/>
            <a:ext cx="796726" cy="151314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673835" y="3160701"/>
            <a:ext cx="2093084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Plastic </a:t>
            </a:r>
            <a:r>
              <a:rPr lang="en-US" sz="2000" dirty="0" err="1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Scint</a:t>
            </a:r>
            <a:r>
              <a:rPr lang="en-US" sz="2000" dirty="0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DE/DX &amp; TOF</a:t>
            </a:r>
            <a:endParaRPr lang="en-US" sz="2000" dirty="0">
              <a:solidFill>
                <a:srgbClr val="660066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66" name="Straight Arrow Connector 65"/>
          <p:cNvCxnSpPr>
            <a:stCxn id="65" idx="0"/>
          </p:cNvCxnSpPr>
          <p:nvPr/>
        </p:nvCxnSpPr>
        <p:spPr>
          <a:xfrm flipV="1">
            <a:off x="6720377" y="2131485"/>
            <a:ext cx="739493" cy="1029216"/>
          </a:xfrm>
          <a:prstGeom prst="straightConnector1">
            <a:avLst/>
          </a:prstGeom>
          <a:ln w="28575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405020" y="3965046"/>
            <a:ext cx="1645173" cy="6109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175828" y="3768515"/>
            <a:ext cx="828015" cy="779518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19845" y="4575993"/>
            <a:ext cx="1923548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E46C0A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  <a:latin typeface="Arial"/>
                <a:ea typeface="ＭＳ Ｐゴシック"/>
                <a:cs typeface="Arial"/>
              </a:rPr>
              <a:t>Silicon trackers</a:t>
            </a:r>
            <a:endParaRPr lang="en-US" sz="2000" dirty="0">
              <a:solidFill>
                <a:srgbClr val="FF66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22344" y="4874706"/>
            <a:ext cx="897501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rial"/>
                <a:ea typeface="ＭＳ Ｐゴシック"/>
                <a:cs typeface="Arial"/>
              </a:rPr>
              <a:t>Target</a:t>
            </a:r>
            <a:endParaRPr lang="en-US" sz="2000" dirty="0">
              <a:solidFill>
                <a:srgbClr val="008000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2405020" y="4158274"/>
            <a:ext cx="331586" cy="7164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51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Dge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0" y="589440"/>
            <a:ext cx="9144000" cy="56255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0196" y="121468"/>
            <a:ext cx="4313965" cy="74136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FOOT Detector</a:t>
            </a:r>
            <a:endParaRPr lang="en-US" b="0" i="1" dirty="0">
              <a:solidFill>
                <a:srgbClr val="66006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>
          <a:xfrm>
            <a:off x="2427543" y="5319604"/>
            <a:ext cx="6543264" cy="1254635"/>
          </a:xfrm>
          <a:solidFill>
            <a:srgbClr val="CCFFCC"/>
          </a:solidFill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American Typewriter"/>
              </a:rPr>
              <a:t>Table top experiment: less than 2 m long. 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American Typewriter"/>
              </a:rPr>
              <a:t>Combines magnetic, TOF and calorimetric measurements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American Typewriter"/>
              </a:rPr>
              <a:t>Secondary fragmentation on detector as low as possible</a:t>
            </a:r>
            <a:endParaRPr lang="en-US" sz="2000" dirty="0">
              <a:solidFill>
                <a:srgbClr val="FF0000"/>
              </a:solidFill>
              <a:latin typeface="+mj-lt"/>
              <a:cs typeface="American Typewrite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6513" y="5274652"/>
            <a:ext cx="1787669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rial"/>
                <a:ea typeface="ＭＳ Ｐゴシック"/>
                <a:cs typeface="Arial"/>
              </a:rPr>
              <a:t>Beam monitor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Arial"/>
                <a:ea typeface="ＭＳ Ｐゴシック"/>
                <a:cs typeface="Arial"/>
              </a:rPr>
              <a:t>Drift chamber</a:t>
            </a:r>
          </a:p>
        </p:txBody>
      </p:sp>
      <p:cxnSp>
        <p:nvCxnSpPr>
          <p:cNvPr id="36" name="Straight Arrow Connector 35"/>
          <p:cNvCxnSpPr>
            <a:stCxn id="26" idx="0"/>
          </p:cNvCxnSpPr>
          <p:nvPr/>
        </p:nvCxnSpPr>
        <p:spPr>
          <a:xfrm flipV="1">
            <a:off x="1220348" y="4874706"/>
            <a:ext cx="139522" cy="399946"/>
          </a:xfrm>
          <a:prstGeom prst="straightConnector1">
            <a:avLst/>
          </a:prstGeom>
          <a:ln w="2857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026" y="2694317"/>
            <a:ext cx="1043876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Start </a:t>
            </a:r>
          </a:p>
          <a:p>
            <a:r>
              <a:rPr lang="en-US" sz="2000" dirty="0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counter</a:t>
            </a:r>
          </a:p>
        </p:txBody>
      </p:sp>
      <p:cxnSp>
        <p:nvCxnSpPr>
          <p:cNvPr id="38" name="Straight Arrow Connector 37"/>
          <p:cNvCxnSpPr>
            <a:stCxn id="37" idx="2"/>
          </p:cNvCxnSpPr>
          <p:nvPr/>
        </p:nvCxnSpPr>
        <p:spPr>
          <a:xfrm>
            <a:off x="553964" y="3402203"/>
            <a:ext cx="66562" cy="1019352"/>
          </a:xfrm>
          <a:prstGeom prst="straightConnector1">
            <a:avLst/>
          </a:prstGeom>
          <a:ln w="28575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0526" y="1395964"/>
            <a:ext cx="1862058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F7F7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Permanent 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Magnet (0.8 T)</a:t>
            </a:r>
            <a:endParaRPr lang="en-US" sz="2000" dirty="0">
              <a:solidFill>
                <a:srgbClr val="FF0000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551555" y="2131485"/>
            <a:ext cx="1624273" cy="91694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17177" y="2176410"/>
            <a:ext cx="970789" cy="10358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36606" y="1226695"/>
            <a:ext cx="2093084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/>
                <a:ea typeface="ＭＳ Ｐゴシック"/>
                <a:cs typeface="Arial"/>
              </a:rPr>
              <a:t>Drift Chamber</a:t>
            </a:r>
            <a:endParaRPr lang="en-US" sz="2000" dirty="0">
              <a:solidFill>
                <a:srgbClr val="800000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60" name="Straight Arrow Connector 59"/>
          <p:cNvCxnSpPr>
            <a:stCxn id="57" idx="2"/>
          </p:cNvCxnSpPr>
          <p:nvPr/>
        </p:nvCxnSpPr>
        <p:spPr>
          <a:xfrm>
            <a:off x="3783148" y="1626805"/>
            <a:ext cx="378606" cy="928211"/>
          </a:xfrm>
          <a:prstGeom prst="straightConnector1">
            <a:avLst/>
          </a:prstGeom>
          <a:ln w="2857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821524" y="4068162"/>
            <a:ext cx="1991936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/>
                <a:ea typeface="ＭＳ Ｐゴシック"/>
                <a:cs typeface="Arial"/>
              </a:rPr>
              <a:t>BGO calorimeter</a:t>
            </a:r>
            <a:endParaRPr lang="en-US" sz="2000" dirty="0">
              <a:solidFill>
                <a:srgbClr val="008000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V="1">
            <a:off x="7817492" y="2555016"/>
            <a:ext cx="796726" cy="151314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673835" y="3160701"/>
            <a:ext cx="2093084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Plastic </a:t>
            </a:r>
            <a:r>
              <a:rPr lang="en-US" sz="2000" dirty="0" err="1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Scint</a:t>
            </a:r>
            <a:r>
              <a:rPr lang="en-US" sz="2000" dirty="0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DE/DX &amp; TOF</a:t>
            </a:r>
            <a:endParaRPr lang="en-US" sz="2000" dirty="0">
              <a:solidFill>
                <a:srgbClr val="660066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66" name="Straight Arrow Connector 65"/>
          <p:cNvCxnSpPr>
            <a:stCxn id="65" idx="0"/>
          </p:cNvCxnSpPr>
          <p:nvPr/>
        </p:nvCxnSpPr>
        <p:spPr>
          <a:xfrm flipV="1">
            <a:off x="6720377" y="2131485"/>
            <a:ext cx="739493" cy="1029216"/>
          </a:xfrm>
          <a:prstGeom prst="straightConnector1">
            <a:avLst/>
          </a:prstGeom>
          <a:ln w="28575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405020" y="3965046"/>
            <a:ext cx="1645173" cy="6109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175828" y="3768515"/>
            <a:ext cx="828015" cy="779518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19845" y="4575993"/>
            <a:ext cx="1923548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E46C0A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  <a:latin typeface="Arial"/>
                <a:ea typeface="ＭＳ Ｐゴシック"/>
                <a:cs typeface="Arial"/>
              </a:rPr>
              <a:t>Silicon trackers</a:t>
            </a:r>
            <a:endParaRPr lang="en-US" sz="2000" dirty="0">
              <a:solidFill>
                <a:srgbClr val="FF66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22344" y="4874706"/>
            <a:ext cx="897501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rial"/>
                <a:ea typeface="ＭＳ Ｐゴシック"/>
                <a:cs typeface="Arial"/>
              </a:rPr>
              <a:t>Target</a:t>
            </a:r>
            <a:endParaRPr lang="en-US" sz="2000" dirty="0">
              <a:solidFill>
                <a:srgbClr val="008000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2405020" y="4158274"/>
            <a:ext cx="331586" cy="7164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93" y="1536613"/>
            <a:ext cx="4495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9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Dge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0" y="589440"/>
            <a:ext cx="9144000" cy="56255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0196" y="121468"/>
            <a:ext cx="4313965" cy="74136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FOOT Detector</a:t>
            </a:r>
            <a:endParaRPr lang="en-US" b="0" i="1" dirty="0">
              <a:solidFill>
                <a:srgbClr val="66006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>
          <a:xfrm>
            <a:off x="2427543" y="5319604"/>
            <a:ext cx="6543264" cy="1254635"/>
          </a:xfrm>
          <a:solidFill>
            <a:srgbClr val="CCFFCC"/>
          </a:solidFill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American Typewriter"/>
              </a:rPr>
              <a:t>Table top experiment: less than 2 m long. 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American Typewriter"/>
              </a:rPr>
              <a:t>Combines magnetic, TOF and calorimetric measurements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American Typewriter"/>
              </a:rPr>
              <a:t>Secondary fragmentation on detector as low as possible</a:t>
            </a:r>
            <a:endParaRPr lang="en-US" sz="2000" dirty="0">
              <a:solidFill>
                <a:srgbClr val="FF0000"/>
              </a:solidFill>
              <a:latin typeface="+mj-lt"/>
              <a:cs typeface="American Typewrite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6513" y="5274652"/>
            <a:ext cx="1787669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rial"/>
                <a:ea typeface="ＭＳ Ｐゴシック"/>
                <a:cs typeface="Arial"/>
              </a:rPr>
              <a:t>Beam monitor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Arial"/>
                <a:ea typeface="ＭＳ Ｐゴシック"/>
                <a:cs typeface="Arial"/>
              </a:rPr>
              <a:t>Drift chamber</a:t>
            </a:r>
          </a:p>
        </p:txBody>
      </p:sp>
      <p:cxnSp>
        <p:nvCxnSpPr>
          <p:cNvPr id="36" name="Straight Arrow Connector 35"/>
          <p:cNvCxnSpPr>
            <a:stCxn id="26" idx="0"/>
          </p:cNvCxnSpPr>
          <p:nvPr/>
        </p:nvCxnSpPr>
        <p:spPr>
          <a:xfrm flipV="1">
            <a:off x="1220348" y="4874706"/>
            <a:ext cx="139522" cy="399946"/>
          </a:xfrm>
          <a:prstGeom prst="straightConnector1">
            <a:avLst/>
          </a:prstGeom>
          <a:ln w="2857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026" y="2694317"/>
            <a:ext cx="1043876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Start </a:t>
            </a:r>
          </a:p>
          <a:p>
            <a:r>
              <a:rPr lang="en-US" sz="2000" dirty="0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counter</a:t>
            </a:r>
          </a:p>
        </p:txBody>
      </p:sp>
      <p:cxnSp>
        <p:nvCxnSpPr>
          <p:cNvPr id="38" name="Straight Arrow Connector 37"/>
          <p:cNvCxnSpPr>
            <a:stCxn id="37" idx="2"/>
          </p:cNvCxnSpPr>
          <p:nvPr/>
        </p:nvCxnSpPr>
        <p:spPr>
          <a:xfrm>
            <a:off x="553964" y="3402203"/>
            <a:ext cx="66562" cy="1019352"/>
          </a:xfrm>
          <a:prstGeom prst="straightConnector1">
            <a:avLst/>
          </a:prstGeom>
          <a:ln w="28575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0526" y="1395964"/>
            <a:ext cx="1862058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F7F7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Permanent 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Magnet (0.8 T)</a:t>
            </a:r>
            <a:endParaRPr lang="en-US" sz="2000" dirty="0">
              <a:solidFill>
                <a:srgbClr val="FF0000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551555" y="2131485"/>
            <a:ext cx="1624273" cy="91694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17177" y="2176410"/>
            <a:ext cx="970789" cy="10358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36606" y="1226695"/>
            <a:ext cx="2093084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/>
                <a:ea typeface="ＭＳ Ｐゴシック"/>
                <a:cs typeface="Arial"/>
              </a:rPr>
              <a:t>Drift Chamber</a:t>
            </a:r>
            <a:endParaRPr lang="en-US" sz="2000" dirty="0">
              <a:solidFill>
                <a:srgbClr val="800000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60" name="Straight Arrow Connector 59"/>
          <p:cNvCxnSpPr>
            <a:stCxn id="57" idx="2"/>
          </p:cNvCxnSpPr>
          <p:nvPr/>
        </p:nvCxnSpPr>
        <p:spPr>
          <a:xfrm>
            <a:off x="3783148" y="1626805"/>
            <a:ext cx="378606" cy="928211"/>
          </a:xfrm>
          <a:prstGeom prst="straightConnector1">
            <a:avLst/>
          </a:prstGeom>
          <a:ln w="2857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821524" y="4068162"/>
            <a:ext cx="1991936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/>
                <a:ea typeface="ＭＳ Ｐゴシック"/>
                <a:cs typeface="Arial"/>
              </a:rPr>
              <a:t>BGO calorimeter</a:t>
            </a:r>
            <a:endParaRPr lang="en-US" sz="2000" dirty="0">
              <a:solidFill>
                <a:srgbClr val="008000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V="1">
            <a:off x="7817492" y="2555016"/>
            <a:ext cx="796726" cy="151314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673835" y="3160701"/>
            <a:ext cx="2093084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Plastic </a:t>
            </a:r>
            <a:r>
              <a:rPr lang="en-US" sz="2000" dirty="0" err="1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Scint</a:t>
            </a:r>
            <a:r>
              <a:rPr lang="en-US" sz="2000" dirty="0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660066"/>
                </a:solidFill>
                <a:latin typeface="Arial"/>
                <a:ea typeface="ＭＳ Ｐゴシック"/>
                <a:cs typeface="Arial"/>
              </a:rPr>
              <a:t>DE/DX &amp; TOF</a:t>
            </a:r>
            <a:endParaRPr lang="en-US" sz="2000" dirty="0">
              <a:solidFill>
                <a:srgbClr val="660066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66" name="Straight Arrow Connector 65"/>
          <p:cNvCxnSpPr>
            <a:stCxn id="65" idx="0"/>
          </p:cNvCxnSpPr>
          <p:nvPr/>
        </p:nvCxnSpPr>
        <p:spPr>
          <a:xfrm flipV="1">
            <a:off x="6720377" y="2131485"/>
            <a:ext cx="739493" cy="1029216"/>
          </a:xfrm>
          <a:prstGeom prst="straightConnector1">
            <a:avLst/>
          </a:prstGeom>
          <a:ln w="28575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405020" y="3965046"/>
            <a:ext cx="1645173" cy="6109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175828" y="3768515"/>
            <a:ext cx="828015" cy="779518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19845" y="4575993"/>
            <a:ext cx="1923548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E46C0A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  <a:latin typeface="Arial"/>
                <a:ea typeface="ＭＳ Ｐゴシック"/>
                <a:cs typeface="Arial"/>
              </a:rPr>
              <a:t>Silicon trackers</a:t>
            </a:r>
            <a:endParaRPr lang="en-US" sz="2000" dirty="0">
              <a:solidFill>
                <a:srgbClr val="FF66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22344" y="4874706"/>
            <a:ext cx="897501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rial"/>
                <a:ea typeface="ＭＳ Ｐゴシック"/>
                <a:cs typeface="Arial"/>
              </a:rPr>
              <a:t>Target</a:t>
            </a:r>
            <a:endParaRPr lang="en-US" sz="2000" dirty="0">
              <a:solidFill>
                <a:srgbClr val="008000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2405020" y="4158274"/>
            <a:ext cx="331586" cy="7164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693" y="1499030"/>
            <a:ext cx="4689740" cy="39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2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geo_blow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013"/>
            <a:ext cx="9144000" cy="5625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242" y="63215"/>
            <a:ext cx="6032490" cy="765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FOOT : momentum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64575" y="6200301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263" y="1131646"/>
            <a:ext cx="1265138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rial"/>
                <a:ea typeface="ＭＳ Ｐゴシック"/>
                <a:cs typeface="Arial"/>
              </a:rPr>
              <a:t>Target</a:t>
            </a:r>
            <a:endParaRPr lang="en-US" sz="2000" dirty="0">
              <a:solidFill>
                <a:srgbClr val="008000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9" name="Picture 8" descr="Target_track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3" t="6212" r="25730"/>
          <a:stretch/>
        </p:blipFill>
        <p:spPr>
          <a:xfrm>
            <a:off x="1028836" y="1785013"/>
            <a:ext cx="1634485" cy="1510186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751832" y="1531756"/>
            <a:ext cx="512676" cy="596701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4" idx="1"/>
          </p:cNvCxnSpPr>
          <p:nvPr/>
        </p:nvCxnSpPr>
        <p:spPr>
          <a:xfrm flipH="1" flipV="1">
            <a:off x="2445279" y="2967277"/>
            <a:ext cx="614281" cy="274150"/>
          </a:xfrm>
          <a:prstGeom prst="straightConnector1">
            <a:avLst/>
          </a:prstGeom>
          <a:ln w="28575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59560" y="2887484"/>
            <a:ext cx="2093084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Silicon Pixel </a:t>
            </a:r>
          </a:p>
          <a:p>
            <a:pPr algn="ctr"/>
            <a:r>
              <a:rPr lang="en-US" sz="2000" dirty="0" smtClean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 Detector</a:t>
            </a:r>
            <a:endParaRPr lang="en-US" sz="2000" dirty="0">
              <a:solidFill>
                <a:schemeClr val="accent2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15" name="Straight Arrow Connector 14"/>
          <p:cNvCxnSpPr>
            <a:stCxn id="21" idx="1"/>
            <a:endCxn id="9" idx="2"/>
          </p:cNvCxnSpPr>
          <p:nvPr/>
        </p:nvCxnSpPr>
        <p:spPr>
          <a:xfrm flipH="1" flipV="1">
            <a:off x="1846079" y="3295199"/>
            <a:ext cx="1295174" cy="122686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056713" y="4439218"/>
            <a:ext cx="577273" cy="56572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35410" y="5737826"/>
            <a:ext cx="1604216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Drift 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chamber</a:t>
            </a:r>
            <a:endParaRPr lang="en-US" sz="2000" dirty="0">
              <a:solidFill>
                <a:srgbClr val="0000FF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490268" y="3602666"/>
            <a:ext cx="111342" cy="711085"/>
          </a:xfrm>
          <a:prstGeom prst="straightConnector1">
            <a:avLst/>
          </a:prstGeom>
          <a:ln w="28575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4" idx="0"/>
          </p:cNvCxnSpPr>
          <p:nvPr/>
        </p:nvCxnSpPr>
        <p:spPr>
          <a:xfrm flipH="1" flipV="1">
            <a:off x="4177054" y="5416022"/>
            <a:ext cx="355584" cy="642166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01609" y="6058188"/>
            <a:ext cx="1862058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7F7F7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Permanent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Magnet (0.8 T) </a:t>
            </a:r>
            <a:endParaRPr lang="en-US" sz="2000" dirty="0">
              <a:solidFill>
                <a:srgbClr val="FF0000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651372" y="5048540"/>
            <a:ext cx="605761" cy="1009648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65422" y="6091769"/>
            <a:ext cx="1691549" cy="7078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Drift 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chamber</a:t>
            </a:r>
            <a:endParaRPr lang="en-US" sz="2000" dirty="0">
              <a:solidFill>
                <a:srgbClr val="0000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2663321" y="912269"/>
            <a:ext cx="5775559" cy="13979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1 vertex + 1 tracking silicon pixel detector: MAPS MIMOSA 28 silicon pixel (20x20 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m)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2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rift chambers : UV 6+6 and 8+8 planes 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Ar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/CO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2 dipole permanent magnets 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Halbach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geometry 0.8 T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03703" y="2518152"/>
            <a:ext cx="1986091" cy="83099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Symbol" charset="2"/>
              </a:rPr>
              <a:t>A</a:t>
            </a:r>
            <a:r>
              <a:rPr lang="en-US" sz="2400" dirty="0" smtClean="0">
                <a:latin typeface="+mj-lt"/>
                <a:cs typeface="Symbol" charset="2"/>
              </a:rPr>
              <a:t>ccuracy goal:</a:t>
            </a:r>
            <a:endParaRPr lang="en-US" sz="2400" dirty="0" smtClean="0">
              <a:latin typeface="+mj-lt"/>
              <a:cs typeface="Symbol" charset="2"/>
            </a:endParaRPr>
          </a:p>
          <a:p>
            <a:pPr algn="ctr"/>
            <a:r>
              <a:rPr lang="el-GR" sz="2400" dirty="0" smtClean="0">
                <a:latin typeface="Symbol" charset="2"/>
                <a:cs typeface="Symbol" charset="2"/>
              </a:rPr>
              <a:t>Δ</a:t>
            </a:r>
            <a:r>
              <a:rPr lang="en-US" sz="2400" dirty="0" smtClean="0"/>
              <a:t>p</a:t>
            </a:r>
            <a:r>
              <a:rPr lang="en-US" sz="2400" dirty="0" smtClean="0"/>
              <a:t>/</a:t>
            </a:r>
            <a:r>
              <a:rPr lang="en-US" sz="2400" dirty="0" smtClean="0"/>
              <a:t>p ~3%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6279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Δ</a:t>
            </a:r>
            <a:r>
              <a:rPr lang="en-US" dirty="0" smtClean="0"/>
              <a:t>E/TOF detector and Calorimeter</a:t>
            </a:r>
            <a:endParaRPr lang="en-US" dirty="0"/>
          </a:p>
        </p:txBody>
      </p:sp>
      <p:pic>
        <p:nvPicPr>
          <p:cNvPr id="3" name="Picture 2" descr="NewCa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40" y="2933609"/>
            <a:ext cx="5913960" cy="3638739"/>
          </a:xfrm>
          <a:prstGeom prst="rect">
            <a:avLst/>
          </a:prstGeom>
        </p:spPr>
      </p:pic>
      <p:pic>
        <p:nvPicPr>
          <p:cNvPr id="4" name="Picture 3" descr="NewW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210" y="1830716"/>
            <a:ext cx="8170730" cy="5027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0184" y="6378639"/>
            <a:ext cx="3013917" cy="360755"/>
          </a:xfrm>
          <a:prstGeom prst="rect">
            <a:avLst/>
          </a:prstGeom>
          <a:solidFill>
            <a:srgbClr val="FFFFFF"/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360 BGO crystals 2 x 2 x 7 cm</a:t>
            </a:r>
            <a:r>
              <a:rPr lang="en-US" b="1" baseline="30000" dirty="0" smtClean="0">
                <a:solidFill>
                  <a:srgbClr val="800000"/>
                </a:solidFill>
              </a:rPr>
              <a:t>3</a:t>
            </a:r>
            <a:endParaRPr lang="en-US" b="1" baseline="30000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6635" y="1034757"/>
            <a:ext cx="2677186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22 Y </a:t>
            </a:r>
            <a:r>
              <a:rPr lang="en-US" dirty="0" smtClean="0">
                <a:solidFill>
                  <a:srgbClr val="0000FF"/>
                </a:solidFill>
              </a:rPr>
              <a:t>bars + </a:t>
            </a:r>
            <a:r>
              <a:rPr lang="en-US" dirty="0">
                <a:solidFill>
                  <a:srgbClr val="0000FF"/>
                </a:solidFill>
              </a:rPr>
              <a:t>22 X </a:t>
            </a:r>
            <a:r>
              <a:rPr lang="en-US" dirty="0" smtClean="0">
                <a:solidFill>
                  <a:srgbClr val="0000FF"/>
                </a:solidFill>
              </a:rPr>
              <a:t>bars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6635" y="1459637"/>
            <a:ext cx="5494169" cy="174575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/>
              <a:t>2 cm x 42 cm x 3 </a:t>
            </a:r>
            <a:r>
              <a:rPr lang="en-US" dirty="0" smtClean="0"/>
              <a:t>mm</a:t>
            </a:r>
          </a:p>
          <a:p>
            <a:pPr>
              <a:buFont typeface="Wingdings" charset="2"/>
              <a:buChar char="ü"/>
            </a:pPr>
            <a:r>
              <a:rPr lang="en-US" dirty="0">
                <a:solidFill>
                  <a:srgbClr val="008000"/>
                </a:solidFill>
              </a:rPr>
              <a:t>TOF measurement below 100ps with heavy fragments: MEG-like digitizers</a:t>
            </a:r>
          </a:p>
          <a:p>
            <a:pPr>
              <a:buFont typeface="Wingdings" charset="2"/>
              <a:buChar char="ü"/>
            </a:pPr>
            <a:r>
              <a:rPr lang="en-US" dirty="0"/>
              <a:t>Charge </a:t>
            </a:r>
            <a:r>
              <a:rPr lang="en-US" dirty="0" err="1"/>
              <a:t>mis</a:t>
            </a:r>
            <a:r>
              <a:rPr lang="en-US" dirty="0"/>
              <a:t>-ID below the 2% level for Z=8 fragment at </a:t>
            </a:r>
            <a:r>
              <a:rPr lang="el-GR" dirty="0">
                <a:latin typeface="Symbol" charset="2"/>
                <a:cs typeface="Symbol" charset="2"/>
              </a:rPr>
              <a:t>β</a:t>
            </a:r>
            <a:r>
              <a:rPr lang="en-US" dirty="0"/>
              <a:t>~0.6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35769" y="1192962"/>
            <a:ext cx="2237718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b="1" dirty="0">
                <a:solidFill>
                  <a:srgbClr val="800000"/>
                </a:solidFill>
              </a:rPr>
              <a:t>Scintillator type:</a:t>
            </a:r>
          </a:p>
          <a:p>
            <a:pPr algn="ctr"/>
            <a:r>
              <a:rPr lang="en-US" b="1" dirty="0">
                <a:solidFill>
                  <a:srgbClr val="800000"/>
                </a:solidFill>
              </a:rPr>
              <a:t>EJ-232</a:t>
            </a:r>
          </a:p>
        </p:txBody>
      </p:sp>
    </p:spTree>
    <p:extLst>
      <p:ext uri="{BB962C8B-B14F-4D97-AF65-F5344CB8AC3E}">
        <p14:creationId xmlns:p14="http://schemas.microsoft.com/office/powerpoint/2010/main" val="279087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Rationale of Charged Particle Therapy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0018" y="1172050"/>
            <a:ext cx="7786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Radiotherapy concerns ~50% of all cancer patients. ~ 2M patients/year. </a:t>
            </a:r>
            <a:endParaRPr lang="en-US" sz="2000" b="1" dirty="0"/>
          </a:p>
        </p:txBody>
      </p:sp>
      <p:pic>
        <p:nvPicPr>
          <p:cNvPr id="8" name="Picture 7" descr="Brag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9" y="1896036"/>
            <a:ext cx="5430766" cy="36023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36" y="1707492"/>
            <a:ext cx="396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“Conventional” radiotherapy (photons)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6125" y="1896036"/>
            <a:ext cx="3442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2E56"/>
                </a:solidFill>
              </a:rPr>
              <a:t>Charged (hadron) particle therapy</a:t>
            </a:r>
          </a:p>
          <a:p>
            <a:r>
              <a:rPr lang="en-US" b="1" dirty="0" smtClean="0">
                <a:solidFill>
                  <a:srgbClr val="FF2E56"/>
                </a:solidFill>
              </a:rPr>
              <a:t>mostly protons; </a:t>
            </a:r>
          </a:p>
          <a:p>
            <a:r>
              <a:rPr lang="en-US" b="1" dirty="0" smtClean="0">
                <a:solidFill>
                  <a:srgbClr val="FF2E56"/>
                </a:solidFill>
              </a:rPr>
              <a:t>in few cases </a:t>
            </a:r>
            <a:r>
              <a:rPr lang="en-US" b="1" baseline="30000" dirty="0" smtClean="0">
                <a:solidFill>
                  <a:srgbClr val="FF2E56"/>
                </a:solidFill>
              </a:rPr>
              <a:t>12</a:t>
            </a:r>
            <a:r>
              <a:rPr lang="en-US" b="1" dirty="0" smtClean="0">
                <a:solidFill>
                  <a:srgbClr val="FF2E56"/>
                </a:solidFill>
              </a:rPr>
              <a:t>C beams</a:t>
            </a:r>
          </a:p>
          <a:p>
            <a:endParaRPr lang="en-US" b="1" dirty="0">
              <a:solidFill>
                <a:srgbClr val="FF2E56"/>
              </a:solidFill>
            </a:endParaRPr>
          </a:p>
        </p:txBody>
      </p:sp>
      <p:pic>
        <p:nvPicPr>
          <p:cNvPr id="11" name="Picture 10" descr="SOB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50" y="4501404"/>
            <a:ext cx="3650986" cy="2352483"/>
          </a:xfrm>
          <a:prstGeom prst="rect">
            <a:avLst/>
          </a:prstGeom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5605231" y="2857306"/>
            <a:ext cx="3502305" cy="1893988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Advantageous for some kind of pathologies</a:t>
            </a: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Peak of dose released at the end of the track,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better sparing the normal tissue </a:t>
            </a:r>
          </a:p>
          <a:p>
            <a:pPr>
              <a:buFont typeface="Wingdings" charset="2"/>
              <a:buChar char="ü"/>
            </a:pPr>
            <a:r>
              <a:rPr lang="en-US" sz="2000" dirty="0">
                <a:latin typeface="Arial"/>
                <a:cs typeface="Arial"/>
              </a:rPr>
              <a:t>Beam penetration in tissue function of the beam energy</a:t>
            </a:r>
          </a:p>
          <a:p>
            <a:pPr>
              <a:buFont typeface="Wingdings" charset="2"/>
              <a:buChar char="ü"/>
            </a:pPr>
            <a:r>
              <a:rPr lang="en-US" sz="2000" dirty="0" smtClean="0">
                <a:latin typeface="Arial"/>
                <a:cs typeface="Arial"/>
              </a:rPr>
              <a:t>Accurate conformal dose to tumor with Spread Out Bragg Peak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61838" y="2304483"/>
            <a:ext cx="1254287" cy="7207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49132" y="2076824"/>
            <a:ext cx="265692" cy="358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9608" y="5543176"/>
            <a:ext cx="5196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800000"/>
                </a:solidFill>
              </a:rPr>
              <a:t>Nuclear physics is contributing to the development of </a:t>
            </a:r>
            <a:r>
              <a:rPr lang="en-US" b="1" i="1" dirty="0" err="1" smtClean="0">
                <a:solidFill>
                  <a:srgbClr val="800000"/>
                </a:solidFill>
              </a:rPr>
              <a:t>hadrontherapy</a:t>
            </a:r>
            <a:r>
              <a:rPr lang="en-US" b="1" i="1" dirty="0" smtClean="0">
                <a:solidFill>
                  <a:srgbClr val="0000FF"/>
                </a:solidFill>
              </a:rPr>
              <a:t>: Accelerator technology, Detectors, Monte Carlo codes and other software, study of contribution of nuclear reactions, 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1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83058" y="2190143"/>
            <a:ext cx="591540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σ</a:t>
            </a:r>
            <a:r>
              <a:rPr lang="en-US" sz="3200" baseline="-25000" dirty="0" smtClean="0"/>
              <a:t>TOF</a:t>
            </a:r>
            <a:r>
              <a:rPr lang="en-US" sz="3200" dirty="0" smtClean="0"/>
              <a:t> ~ 100 </a:t>
            </a:r>
            <a:r>
              <a:rPr lang="en-US" sz="3200" dirty="0" err="1" smtClean="0"/>
              <a:t>ps</a:t>
            </a:r>
            <a:endParaRPr lang="en-US" sz="3200" dirty="0" smtClean="0"/>
          </a:p>
          <a:p>
            <a:r>
              <a:rPr lang="el-GR" sz="3200" dirty="0" smtClean="0"/>
              <a:t>σ</a:t>
            </a:r>
            <a:r>
              <a:rPr lang="en-US" sz="3200" baseline="-25000" dirty="0" smtClean="0"/>
              <a:t>p</a:t>
            </a:r>
            <a:r>
              <a:rPr lang="en-US" sz="3200" dirty="0" smtClean="0"/>
              <a:t>/p ~ 4 % for </a:t>
            </a:r>
            <a:r>
              <a:rPr lang="en-US" sz="3200" dirty="0" err="1" smtClean="0"/>
              <a:t>Ekin</a:t>
            </a:r>
            <a:r>
              <a:rPr lang="en-US" sz="3200" dirty="0" smtClean="0"/>
              <a:t> ~ 200 MeV/u</a:t>
            </a:r>
          </a:p>
          <a:p>
            <a:r>
              <a:rPr lang="el-GR" sz="3200" dirty="0" smtClean="0"/>
              <a:t>σ</a:t>
            </a:r>
            <a:r>
              <a:rPr lang="en-US" sz="3200" baseline="-25000" dirty="0" smtClean="0"/>
              <a:t>E</a:t>
            </a:r>
            <a:r>
              <a:rPr lang="en-US" sz="3200" dirty="0" smtClean="0"/>
              <a:t>/E ~ 2- 3% for </a:t>
            </a:r>
            <a:r>
              <a:rPr lang="en-US" sz="3200" dirty="0" err="1"/>
              <a:t>Ekin</a:t>
            </a:r>
            <a:r>
              <a:rPr lang="en-US" sz="3200" dirty="0"/>
              <a:t> ~ 200 MeV/u</a:t>
            </a:r>
          </a:p>
          <a:p>
            <a:r>
              <a:rPr lang="el-GR" sz="3200" dirty="0" smtClean="0"/>
              <a:t>σ</a:t>
            </a:r>
            <a:r>
              <a:rPr lang="el-GR" sz="3200" baseline="-25000" dirty="0" smtClean="0"/>
              <a:t>Δ</a:t>
            </a:r>
            <a:r>
              <a:rPr lang="en-US" sz="3200" baseline="-25000" dirty="0" smtClean="0"/>
              <a:t>E</a:t>
            </a:r>
            <a:r>
              <a:rPr lang="en-US" sz="3200" dirty="0" smtClean="0"/>
              <a:t>/</a:t>
            </a:r>
            <a:r>
              <a:rPr lang="el-GR" sz="3200" dirty="0" smtClean="0"/>
              <a:t>Δ</a:t>
            </a:r>
            <a:r>
              <a:rPr lang="en-US" sz="3200" dirty="0" smtClean="0"/>
              <a:t>E ~ 3%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99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132" y="60445"/>
            <a:ext cx="7002150" cy="1010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of Energy Resolution in Inverse Kinematics (MC)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O_E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4" y="1535884"/>
            <a:ext cx="7524316" cy="49594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65291" y="1213291"/>
            <a:ext cx="5785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aseline="30000" dirty="0">
                <a:solidFill>
                  <a:srgbClr val="0000FF"/>
                </a:solidFill>
              </a:rPr>
              <a:t>16</a:t>
            </a:r>
            <a:r>
              <a:rPr lang="en-US" sz="2000" dirty="0">
                <a:solidFill>
                  <a:srgbClr val="0000FF"/>
                </a:solidFill>
              </a:rPr>
              <a:t>O beam 200 MeV/u on </a:t>
            </a:r>
            <a:r>
              <a:rPr lang="en-US" sz="2000" dirty="0" smtClean="0">
                <a:solidFill>
                  <a:srgbClr val="0000FF"/>
                </a:solidFill>
              </a:rPr>
              <a:t>C target </a:t>
            </a:r>
            <a:r>
              <a:rPr lang="en-US" sz="2000" b="1" u="sng" dirty="0" smtClean="0">
                <a:solidFill>
                  <a:srgbClr val="FF0000"/>
                </a:solidFill>
              </a:rPr>
              <a:t>assuming </a:t>
            </a:r>
            <a:r>
              <a:rPr lang="el-GR" sz="2000" b="1" u="sng" dirty="0" smtClean="0">
                <a:solidFill>
                  <a:srgbClr val="FF0000"/>
                </a:solidFill>
              </a:rPr>
              <a:t>Δ</a:t>
            </a:r>
            <a:r>
              <a:rPr lang="en-US" sz="2000" b="1" u="sng" dirty="0" smtClean="0">
                <a:solidFill>
                  <a:srgbClr val="FF0000"/>
                </a:solidFill>
              </a:rPr>
              <a:t>p/p ~ 4%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151208">
            <a:off x="7038563" y="3707360"/>
            <a:ext cx="2025439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Preliminary!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7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132" y="274638"/>
            <a:ext cx="7002150" cy="995220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Evaluation of </a:t>
            </a:r>
            <a:r>
              <a:rPr lang="en-US" dirty="0" err="1" smtClean="0"/>
              <a:t>Xsec</a:t>
            </a:r>
            <a:r>
              <a:rPr lang="en-US" dirty="0" smtClean="0"/>
              <a:t> </a:t>
            </a:r>
            <a:r>
              <a:rPr lang="en-US" dirty="0"/>
              <a:t>Resolution in Inverse </a:t>
            </a:r>
            <a:r>
              <a:rPr lang="en-US" dirty="0" smtClean="0"/>
              <a:t>Kinematics (MC)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FigRes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0" y="1577995"/>
            <a:ext cx="8135253" cy="51713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2393" y="1228590"/>
            <a:ext cx="3277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aseline="30000" dirty="0">
                <a:solidFill>
                  <a:srgbClr val="0000FF"/>
                </a:solidFill>
              </a:rPr>
              <a:t>16</a:t>
            </a:r>
            <a:r>
              <a:rPr lang="en-US" dirty="0">
                <a:solidFill>
                  <a:srgbClr val="0000FF"/>
                </a:solidFill>
              </a:rPr>
              <a:t>O beam 200 MeV/u on </a:t>
            </a:r>
            <a:r>
              <a:rPr lang="en-US" dirty="0" smtClean="0">
                <a:solidFill>
                  <a:srgbClr val="0000FF"/>
                </a:solidFill>
              </a:rPr>
              <a:t>C </a:t>
            </a:r>
            <a:r>
              <a:rPr lang="en-US" dirty="0">
                <a:solidFill>
                  <a:srgbClr val="0000FF"/>
                </a:solidFill>
              </a:rPr>
              <a:t>target</a:t>
            </a:r>
          </a:p>
        </p:txBody>
      </p:sp>
      <p:sp>
        <p:nvSpPr>
          <p:cNvPr id="7" name="TextBox 6"/>
          <p:cNvSpPr txBox="1"/>
          <p:nvPr/>
        </p:nvSpPr>
        <p:spPr>
          <a:xfrm rot="20151208">
            <a:off x="7038563" y="3707360"/>
            <a:ext cx="2025439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Preliminary!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6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742" r="50128" b="15094"/>
          <a:stretch/>
        </p:blipFill>
        <p:spPr>
          <a:xfrm>
            <a:off x="4583725" y="1733655"/>
            <a:ext cx="4560275" cy="413371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9132" y="130438"/>
            <a:ext cx="7002150" cy="10658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light fragments (p, He): </a:t>
            </a:r>
            <a:br>
              <a:rPr lang="en-US" dirty="0" smtClean="0"/>
            </a:br>
            <a:r>
              <a:rPr lang="en-US" dirty="0" smtClean="0"/>
              <a:t>FOOT with emulsions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5830" y="1340441"/>
            <a:ext cx="4739278" cy="551755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+mj-lt"/>
              </a:rPr>
              <a:t>T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racking procedure at large angle, up to 75</a:t>
            </a:r>
            <a:r>
              <a:rPr lang="en-US" sz="2400" baseline="30000" dirty="0" smtClean="0">
                <a:solidFill>
                  <a:srgbClr val="008000"/>
                </a:solidFill>
                <a:latin typeface="+mj-lt"/>
              </a:rPr>
              <a:t>0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 with respect to the beam direction, has been developed at Napoli (OPERA)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The emulsion chamber must be exposed with a remotely controlled movement to avoid local pile-up</a:t>
            </a:r>
          </a:p>
          <a:p>
            <a:r>
              <a:rPr lang="en-US" sz="2400" dirty="0" smtClean="0">
                <a:latin typeface="+mj-lt"/>
              </a:rPr>
              <a:t>Must be run inside FOOT with Start counter and Beam monitor for absolute flux normalization</a:t>
            </a:r>
          </a:p>
          <a:p>
            <a:r>
              <a:rPr lang="en-US" sz="2400" dirty="0" smtClean="0">
                <a:solidFill>
                  <a:srgbClr val="FF6600"/>
                </a:solidFill>
                <a:latin typeface="+mj-lt"/>
              </a:rPr>
              <a:t>Particularly suited for radioprotection in space related measurement</a:t>
            </a:r>
            <a:endParaRPr lang="en-US" sz="2400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45108" y="1196241"/>
            <a:ext cx="384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De </a:t>
            </a:r>
            <a:r>
              <a:rPr lang="en-US" dirty="0" err="1" smtClean="0"/>
              <a:t>Lellis</a:t>
            </a:r>
            <a:r>
              <a:rPr lang="en-US" dirty="0" smtClean="0"/>
              <a:t> et al. JINST 2, 2007, P06004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9921" y="5996543"/>
            <a:ext cx="3386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25FB"/>
                </a:solidFill>
              </a:rPr>
              <a:t>Emulsion run could be the first data taking of FOOT in 2018</a:t>
            </a:r>
            <a:endParaRPr lang="en-US" sz="2000" dirty="0">
              <a:solidFill>
                <a:srgbClr val="FF25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3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742" r="50128" b="15094"/>
          <a:stretch/>
        </p:blipFill>
        <p:spPr>
          <a:xfrm>
            <a:off x="4583725" y="1733655"/>
            <a:ext cx="4560275" cy="413371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Emulsions and light fragments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5830" y="1340441"/>
            <a:ext cx="4739278" cy="551755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+mj-lt"/>
              </a:rPr>
              <a:t>T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racking procedure at large angle, up to 75</a:t>
            </a:r>
            <a:r>
              <a:rPr lang="en-US" sz="2400" baseline="30000" dirty="0" smtClean="0">
                <a:solidFill>
                  <a:srgbClr val="008000"/>
                </a:solidFill>
                <a:latin typeface="+mj-lt"/>
              </a:rPr>
              <a:t>0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 with respect to the beam direction, has been developed at Napoli (OPERA)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The emulsion chamber must be exposed with a remotely controlled movement to avoid local pile-up</a:t>
            </a:r>
          </a:p>
          <a:p>
            <a:r>
              <a:rPr lang="en-US" sz="2400" dirty="0" smtClean="0">
                <a:latin typeface="+mj-lt"/>
              </a:rPr>
              <a:t>Must be run inside FOOT with Start counter and Beam monitor for absolute flux normalization</a:t>
            </a:r>
          </a:p>
          <a:p>
            <a:r>
              <a:rPr lang="en-US" sz="2400" dirty="0" smtClean="0">
                <a:solidFill>
                  <a:srgbClr val="FF6600"/>
                </a:solidFill>
                <a:latin typeface="+mj-lt"/>
              </a:rPr>
              <a:t>Particularly suited for radioprotection in space related measurement</a:t>
            </a:r>
            <a:endParaRPr lang="en-US" sz="2400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45108" y="1196241"/>
            <a:ext cx="384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De </a:t>
            </a:r>
            <a:r>
              <a:rPr lang="en-US" dirty="0" err="1" smtClean="0"/>
              <a:t>Lellis</a:t>
            </a:r>
            <a:r>
              <a:rPr lang="en-US" dirty="0" smtClean="0"/>
              <a:t> et al. JINST 2, 2007, P06004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9921" y="5996543"/>
            <a:ext cx="3386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25FB"/>
                </a:solidFill>
              </a:rPr>
              <a:t>Emulsion run could be the first data taking of FOOT in 2018</a:t>
            </a:r>
            <a:endParaRPr lang="en-US" sz="2000" dirty="0">
              <a:solidFill>
                <a:srgbClr val="FF25FB"/>
              </a:solidFill>
            </a:endParaRPr>
          </a:p>
        </p:txBody>
      </p:sp>
      <p:pic>
        <p:nvPicPr>
          <p:cNvPr id="10" name="Picture 9" descr="3-7-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8" y="1705213"/>
            <a:ext cx="7864174" cy="416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can we lay down FOOT?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86" y="1998555"/>
            <a:ext cx="5169753" cy="436250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C,O (N) beams in the 100-350 MeV/u energy range availability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Possibility to mount and calibrate the experimental setup before data taking for “long” time (1-2 week)</a:t>
            </a:r>
          </a:p>
          <a:p>
            <a:r>
              <a:rPr lang="en-US" sz="2400" dirty="0" smtClean="0">
                <a:solidFill>
                  <a:srgbClr val="660066"/>
                </a:solidFill>
                <a:latin typeface="+mn-lt"/>
              </a:rPr>
              <a:t>Beam time availability in the week time range -&gt; dedicated experimental hall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Several data taking period possible, with safe time schedule to be known in advance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25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85568" y="1505056"/>
            <a:ext cx="3555232" cy="5216419"/>
          </a:xfrm>
          <a:prstGeom prst="rect">
            <a:avLst/>
          </a:prstGeom>
          <a:solidFill>
            <a:srgbClr val="0D4DAE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CNAO Experimental room is our choice. Explicit interest and </a:t>
            </a:r>
            <a:r>
              <a:rPr lang="en-US" sz="2400" u="sng" dirty="0" smtClean="0">
                <a:solidFill>
                  <a:srgbClr val="FFFF00"/>
                </a:solidFill>
                <a:latin typeface="+mn-lt"/>
              </a:rPr>
              <a:t>participation</a:t>
            </a: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  in the FOOT project. Exp. Hall ready by 2019 </a:t>
            </a:r>
          </a:p>
          <a:p>
            <a:r>
              <a:rPr lang="en-US" sz="2400" dirty="0" smtClean="0">
                <a:solidFill>
                  <a:srgbClr val="20FFFE"/>
                </a:solidFill>
                <a:latin typeface="+mn-lt"/>
              </a:rPr>
              <a:t>HIT: possible B plan, experimental room a bit small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GSI ?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Trento proton beam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and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LNS ion beams are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fundamental for calibration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purpose</a:t>
            </a:r>
          </a:p>
          <a:p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47" y="1337944"/>
            <a:ext cx="4867221" cy="65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latin typeface="+mn-lt"/>
              </a:rPr>
              <a:t>W</a:t>
            </a:r>
            <a:r>
              <a:rPr lang="en-US" sz="2400" dirty="0" smtClean="0">
                <a:latin typeface="+mn-lt"/>
              </a:rPr>
              <a:t>ish-list for an experimental facility:</a:t>
            </a:r>
            <a:endParaRPr lang="en-US" sz="2400" dirty="0" smtClean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524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2800" dirty="0" smtClean="0"/>
              <a:t>Projectile Fragmentation. Existing thin target, Double Diff Cross Section C-C measurements</a:t>
            </a:r>
            <a:endParaRPr lang="en-US" sz="2800" dirty="0"/>
          </a:p>
        </p:txBody>
      </p:sp>
      <p:pic>
        <p:nvPicPr>
          <p:cNvPr id="4" name="Picture 3" descr="CarbonBeam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/>
          <a:stretch/>
        </p:blipFill>
        <p:spPr>
          <a:xfrm>
            <a:off x="40109" y="1313372"/>
            <a:ext cx="5679694" cy="4078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179" y="5806791"/>
            <a:ext cx="2560021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98D2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8D20"/>
                </a:solidFill>
                <a:latin typeface="Arial"/>
                <a:cs typeface="Arial"/>
              </a:rPr>
              <a:t>LNS 62AMeV C beam</a:t>
            </a:r>
          </a:p>
          <a:p>
            <a:r>
              <a:rPr lang="en-US" dirty="0" smtClean="0">
                <a:solidFill>
                  <a:srgbClr val="F98D20"/>
                </a:solidFill>
                <a:latin typeface="Arial"/>
                <a:cs typeface="Arial"/>
              </a:rPr>
              <a:t>(2009)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863600" y="4876735"/>
            <a:ext cx="564590" cy="930056"/>
          </a:xfrm>
          <a:prstGeom prst="straightConnector1">
            <a:avLst/>
          </a:prstGeom>
          <a:ln>
            <a:solidFill>
              <a:srgbClr val="F98D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5835" y="5570719"/>
            <a:ext cx="2903968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GANIL 95AMeV C beam - E600 exp. (2011)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168400" y="4994582"/>
            <a:ext cx="2828840" cy="57613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86416" y="5691228"/>
            <a:ext cx="2881209" cy="677108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GSI 400MeV C beam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(2011): </a:t>
            </a:r>
            <a:r>
              <a:rPr lang="en-US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to be repeated</a:t>
            </a: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5630678" y="5003184"/>
            <a:ext cx="455738" cy="10265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52684" y="1492997"/>
            <a:ext cx="33033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The community is interested for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lang="en-US" sz="2000" baseline="30000" dirty="0">
                <a:solidFill>
                  <a:srgbClr val="0000FF"/>
                </a:solidFill>
                <a:latin typeface="Arial"/>
                <a:cs typeface="Arial"/>
              </a:rPr>
              <a:t>12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C beam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therapy, to explore the region 150-350 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AMeV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( i.e. 5-17 cm of range in tissue…)</a:t>
            </a:r>
          </a:p>
          <a:p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6396335"/>
            <a:ext cx="3125410" cy="36933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GANIL 50AMeV C beam</a:t>
            </a:r>
          </a:p>
        </p:txBody>
      </p:sp>
    </p:spTree>
    <p:extLst>
      <p:ext uri="{BB962C8B-B14F-4D97-AF65-F5344CB8AC3E}">
        <p14:creationId xmlns:p14="http://schemas.microsoft.com/office/powerpoint/2010/main" val="133028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&amp; measurements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31" y="1257221"/>
            <a:ext cx="8381069" cy="5464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Experimental program of FOOT:</a:t>
            </a:r>
          </a:p>
          <a:p>
            <a:pPr>
              <a:buFont typeface="Wingdings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Target fragmentation of p on </a:t>
            </a:r>
            <a:r>
              <a:rPr lang="en-US" sz="2400" dirty="0" smtClean="0">
                <a:solidFill>
                  <a:srgbClr val="FF0000"/>
                </a:solidFill>
              </a:rPr>
              <a:t>O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>C @100-200 MeV/u 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solidFill>
                  <a:srgbClr val="660066"/>
                </a:solidFill>
              </a:rPr>
              <a:t>Projectile fragmentation of O on C  @200-400 MeV/u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solidFill>
                  <a:srgbClr val="008000"/>
                </a:solidFill>
              </a:rPr>
              <a:t>Projectile fragmentation of C on C  @200-350 MeV/u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solidFill>
                  <a:srgbClr val="0000FF"/>
                </a:solidFill>
              </a:rPr>
              <a:t>Evaluation of 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production of some </a:t>
            </a:r>
            <a:r>
              <a:rPr lang="el-GR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β</a:t>
            </a:r>
            <a:r>
              <a:rPr lang="en-US" sz="2400" baseline="30000" dirty="0" smtClean="0">
                <a:solidFill>
                  <a:srgbClr val="0000FF"/>
                </a:solidFill>
              </a:rPr>
              <a:t>+</a:t>
            </a:r>
            <a:r>
              <a:rPr lang="en-US" sz="2400" dirty="0" smtClean="0">
                <a:solidFill>
                  <a:srgbClr val="0000FF"/>
                </a:solidFill>
              </a:rPr>
              <a:t> emitters production (for example </a:t>
            </a:r>
            <a:r>
              <a:rPr lang="en-US" sz="2400" baseline="30000" dirty="0" smtClean="0">
                <a:solidFill>
                  <a:srgbClr val="0000FF"/>
                </a:solidFill>
              </a:rPr>
              <a:t>8</a:t>
            </a:r>
            <a:r>
              <a:rPr lang="en-US" sz="2400" dirty="0" smtClean="0">
                <a:solidFill>
                  <a:srgbClr val="0000FF"/>
                </a:solidFill>
              </a:rPr>
              <a:t>B) from C,O on C @200-400 MeV/u: </a:t>
            </a:r>
            <a:r>
              <a:rPr lang="en-US" sz="2400" i="1" dirty="0" smtClean="0"/>
              <a:t>useful for range monitoring of Particle Therapy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solidFill>
                  <a:srgbClr val="660066"/>
                </a:solidFill>
              </a:rPr>
              <a:t>Fragmentation measurement of several beam on (C</a:t>
            </a:r>
            <a:r>
              <a:rPr lang="en-US" sz="2400" baseline="-25000" dirty="0" smtClean="0">
                <a:solidFill>
                  <a:srgbClr val="660066"/>
                </a:solidFill>
              </a:rPr>
              <a:t>2</a:t>
            </a:r>
            <a:r>
              <a:rPr lang="en-US" sz="2400" dirty="0" smtClean="0">
                <a:solidFill>
                  <a:srgbClr val="660066"/>
                </a:solidFill>
              </a:rPr>
              <a:t>H</a:t>
            </a:r>
            <a:r>
              <a:rPr lang="en-US" sz="2400" baseline="-25000" dirty="0" smtClean="0">
                <a:solidFill>
                  <a:srgbClr val="660066"/>
                </a:solidFill>
              </a:rPr>
              <a:t>4</a:t>
            </a:r>
            <a:r>
              <a:rPr lang="en-US" sz="2400" dirty="0" smtClean="0">
                <a:solidFill>
                  <a:srgbClr val="660066"/>
                </a:solidFill>
              </a:rPr>
              <a:t>)</a:t>
            </a:r>
            <a:r>
              <a:rPr lang="en-US" sz="2400" baseline="-25000" dirty="0" smtClean="0">
                <a:solidFill>
                  <a:srgbClr val="660066"/>
                </a:solidFill>
              </a:rPr>
              <a:t>n</a:t>
            </a:r>
            <a:r>
              <a:rPr lang="en-US" sz="2400" dirty="0" smtClean="0">
                <a:solidFill>
                  <a:srgbClr val="660066"/>
                </a:solidFill>
              </a:rPr>
              <a:t> of interest for radioprotection in space</a:t>
            </a:r>
          </a:p>
          <a:p>
            <a:pPr>
              <a:buFont typeface="Wingdings" charset="2"/>
              <a:buChar char="ü"/>
            </a:pPr>
            <a:endParaRPr lang="en-US" sz="2400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In a realistic (moderately optimistic) schedule at least the a),b) measurements should start by 2019-2020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1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12" y="191014"/>
            <a:ext cx="6414255" cy="962520"/>
          </a:xfrm>
        </p:spPr>
        <p:txBody>
          <a:bodyPr>
            <a:normAutofit/>
          </a:bodyPr>
          <a:lstStyle/>
          <a:p>
            <a:r>
              <a:rPr lang="en-US" dirty="0" smtClean="0"/>
              <a:t>FOOT collaboration in pills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89" y="1347896"/>
            <a:ext cx="8898211" cy="4652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Starting collaboration, funded by INFN for 2017, with contribution of Centro Fermi Institute</a:t>
            </a:r>
          </a:p>
          <a:p>
            <a:pPr marL="0" indent="0">
              <a:buNone/>
            </a:pPr>
            <a:endParaRPr lang="en-US" sz="800" dirty="0" smtClean="0"/>
          </a:p>
          <a:p>
            <a:pPr marL="162000" indent="-162000"/>
            <a:r>
              <a:rPr lang="en-US" sz="2400" dirty="0" smtClean="0">
                <a:latin typeface="+mj-lt"/>
              </a:rPr>
              <a:t>INFN Sections/Labs: Bologna, </a:t>
            </a:r>
            <a:r>
              <a:rPr lang="en-US" sz="2400" dirty="0" err="1" smtClean="0">
                <a:latin typeface="+mj-lt"/>
              </a:rPr>
              <a:t>Frascati</a:t>
            </a:r>
            <a:r>
              <a:rPr lang="en-US" sz="2400" dirty="0" smtClean="0">
                <a:latin typeface="+mj-lt"/>
              </a:rPr>
              <a:t>, Milano, Napoli, Perugia, Pisa, Roma1, Roma2, Torino, Trento</a:t>
            </a:r>
          </a:p>
          <a:p>
            <a:pPr marL="162000" indent="-162000"/>
            <a:r>
              <a:rPr lang="en-US" sz="2400" dirty="0" smtClean="0">
                <a:latin typeface="+mj-lt"/>
              </a:rPr>
              <a:t>CNAO Collaboration</a:t>
            </a:r>
          </a:p>
          <a:p>
            <a:pPr marL="162000" indent="-162000"/>
            <a:r>
              <a:rPr lang="en-US" dirty="0" smtClean="0">
                <a:solidFill>
                  <a:srgbClr val="E62626"/>
                </a:solidFill>
                <a:latin typeface="+mj-lt"/>
              </a:rPr>
              <a:t>People: ~50 researcher</a:t>
            </a:r>
            <a:endParaRPr lang="en-US" dirty="0">
              <a:solidFill>
                <a:srgbClr val="E62626"/>
              </a:solidFill>
              <a:latin typeface="+mj-lt"/>
            </a:endParaRPr>
          </a:p>
          <a:p>
            <a:pPr marL="162000" indent="-162000"/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DATA taking foreseen @ CNAO/Heidelberg/GSI in 2020</a:t>
            </a:r>
          </a:p>
          <a:p>
            <a:pPr marL="162000" indent="-162000"/>
            <a:r>
              <a:rPr lang="en-US" sz="2400" dirty="0" smtClean="0">
                <a:solidFill>
                  <a:srgbClr val="800000"/>
                </a:solidFill>
                <a:latin typeface="+mj-lt"/>
              </a:rPr>
              <a:t>International collaborations: Nagoya Univ.; GSI under discussion</a:t>
            </a:r>
            <a:r>
              <a:rPr lang="en-US" sz="2400" b="1" dirty="0" smtClean="0">
                <a:solidFill>
                  <a:srgbClr val="800000"/>
                </a:solidFill>
                <a:latin typeface="+mj-lt"/>
              </a:rPr>
              <a:t>; open to other groups and institutions</a:t>
            </a:r>
            <a:endParaRPr lang="en-US" sz="24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0723" y="5495635"/>
            <a:ext cx="7179733" cy="1277505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>
                <a:latin typeface="+mn-lt"/>
              </a:rPr>
              <a:t>Parallel NCTP modeling </a:t>
            </a:r>
            <a:r>
              <a:rPr lang="en-US" sz="2400" dirty="0" smtClean="0">
                <a:latin typeface="+mn-lt"/>
              </a:rPr>
              <a:t>radiobiology </a:t>
            </a:r>
            <a:r>
              <a:rPr lang="en-US" sz="2400" dirty="0" smtClean="0">
                <a:latin typeface="+mn-lt"/>
              </a:rPr>
              <a:t>activity within INFN:  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MoVE</a:t>
            </a:r>
            <a:r>
              <a:rPr lang="en-US" sz="2400" dirty="0" smtClean="0">
                <a:latin typeface="+mn-lt"/>
              </a:rPr>
              <a:t>-IT  (</a:t>
            </a:r>
            <a:r>
              <a:rPr lang="de-DE" sz="2400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Mo</a:t>
            </a:r>
            <a:r>
              <a:rPr lang="de-DE" sz="2400" dirty="0" smtClean="0">
                <a:latin typeface="Calibri" charset="0"/>
                <a:ea typeface="Calibri" charset="0"/>
                <a:cs typeface="Calibri" charset="0"/>
              </a:rPr>
              <a:t>deling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Ve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rification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on beam </a:t>
            </a:r>
            <a:r>
              <a:rPr lang="de-DE" sz="24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reatment </a:t>
            </a:r>
            <a:r>
              <a:rPr lang="de-DE" sz="2400" dirty="0" err="1" smtClean="0">
                <a:latin typeface="Calibri" charset="0"/>
                <a:ea typeface="Calibri" charset="0"/>
                <a:cs typeface="Calibri" charset="0"/>
              </a:rPr>
              <a:t>planning</a:t>
            </a:r>
            <a:r>
              <a:rPr lang="de-DE" sz="2400" dirty="0" smtClean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en-US" sz="2400" dirty="0" smtClean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626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33915"/>
            <a:ext cx="8229600" cy="454699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2400" dirty="0" smtClean="0">
                <a:latin typeface="+mj-lt"/>
              </a:rPr>
              <a:t>The issue of the proton RBE (and of the target fragmentation)  is under the spot in the Particle Therapy community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The FOOT collaboration is designing a detector to measure both target fragmentation in proton therapy and projectile fragmentation in carbon therapy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solidFill>
                  <a:srgbClr val="660066"/>
                </a:solidFill>
                <a:latin typeface="+mj-lt"/>
              </a:rPr>
              <a:t>The R&amp;D for experiment during 2017 has been approved and funded by INFN, with contribution by Centro Fermi Institute. Final approval for the 2018-2021 period expected in </a:t>
            </a:r>
            <a:r>
              <a:rPr lang="en-US" sz="2400" dirty="0" err="1" smtClean="0">
                <a:solidFill>
                  <a:srgbClr val="660066"/>
                </a:solidFill>
                <a:latin typeface="+mj-lt"/>
              </a:rPr>
              <a:t>june</a:t>
            </a:r>
            <a:r>
              <a:rPr lang="en-US" sz="2400" dirty="0" smtClean="0">
                <a:solidFill>
                  <a:srgbClr val="660066"/>
                </a:solidFill>
                <a:latin typeface="+mj-lt"/>
              </a:rPr>
              <a:t> 2017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Initiative in the starting phase and open to collaborations</a:t>
            </a:r>
          </a:p>
          <a:p>
            <a:pPr>
              <a:buFont typeface="Wingdings" charset="2"/>
              <a:buChar char="ü"/>
            </a:pPr>
            <a:r>
              <a:rPr lang="en-US" sz="2400" dirty="0" err="1" smtClean="0">
                <a:solidFill>
                  <a:srgbClr val="FF6600"/>
                </a:solidFill>
                <a:latin typeface="+mj-lt"/>
              </a:rPr>
              <a:t>Datat</a:t>
            </a:r>
            <a:r>
              <a:rPr lang="en-US" sz="2400" dirty="0" smtClean="0">
                <a:solidFill>
                  <a:srgbClr val="FF6600"/>
                </a:solidFill>
                <a:latin typeface="+mj-lt"/>
              </a:rPr>
              <a:t> taking foreseen in late 2019 - 2020</a:t>
            </a:r>
            <a:endParaRPr lang="en-US" sz="2400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8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2636313"/>
            <a:ext cx="3347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b="0" dirty="0" smtClean="0">
                <a:solidFill>
                  <a:srgbClr val="000000"/>
                </a:solidFill>
              </a:rPr>
              <a:t>35</a:t>
            </a:r>
            <a:r>
              <a:rPr lang="en-US" sz="2000" b="0" dirty="0">
                <a:solidFill>
                  <a:srgbClr val="000000"/>
                </a:solidFill>
              </a:rPr>
              <a:t>% local </a:t>
            </a:r>
            <a:r>
              <a:rPr lang="en-US" sz="2000" b="0" dirty="0" smtClean="0">
                <a:solidFill>
                  <a:srgbClr val="000000"/>
                </a:solidFill>
              </a:rPr>
              <a:t>recurrence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b="0" dirty="0" smtClean="0">
                <a:solidFill>
                  <a:srgbClr val="000000"/>
                </a:solidFill>
              </a:rPr>
              <a:t>Preventable </a:t>
            </a:r>
            <a:r>
              <a:rPr lang="en-US" sz="2000" b="0" dirty="0">
                <a:solidFill>
                  <a:srgbClr val="000000"/>
                </a:solidFill>
              </a:rPr>
              <a:t>distant </a:t>
            </a:r>
            <a:r>
              <a:rPr lang="en-US" sz="2000" b="0" dirty="0" smtClean="0">
                <a:solidFill>
                  <a:srgbClr val="000000"/>
                </a:solidFill>
              </a:rPr>
              <a:t>metastases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b="0" dirty="0" smtClean="0">
                <a:solidFill>
                  <a:srgbClr val="000000"/>
                </a:solidFill>
              </a:rPr>
              <a:t>Large volumes irradiated</a:t>
            </a:r>
            <a:endParaRPr lang="en-US" sz="2000" b="0" dirty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000" b="0" dirty="0" smtClean="0">
                <a:solidFill>
                  <a:srgbClr val="E62626"/>
                </a:solidFill>
              </a:rPr>
              <a:t>Early</a:t>
            </a:r>
            <a:r>
              <a:rPr lang="en-US" sz="2000" b="0" dirty="0">
                <a:solidFill>
                  <a:srgbClr val="E62626"/>
                </a:solidFill>
              </a:rPr>
              <a:t>, </a:t>
            </a:r>
            <a:r>
              <a:rPr lang="en-US" sz="2000" b="0" dirty="0" smtClean="0">
                <a:solidFill>
                  <a:srgbClr val="E62626"/>
                </a:solidFill>
              </a:rPr>
              <a:t>late and very late normal tissue damage</a:t>
            </a:r>
            <a:endParaRPr lang="en-US" sz="2000" b="0" dirty="0">
              <a:solidFill>
                <a:srgbClr val="E6262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764" y="1541656"/>
            <a:ext cx="2794000" cy="646331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FF"/>
                </a:solidFill>
              </a:rPr>
              <a:t>Image guided</a:t>
            </a:r>
            <a:r>
              <a:rPr lang="en-US" sz="1800" dirty="0" smtClean="0">
                <a:solidFill>
                  <a:srgbClr val="0000FF"/>
                </a:solidFill>
              </a:rPr>
              <a:t>, conformal </a:t>
            </a:r>
            <a:r>
              <a:rPr lang="en-US" sz="1800" dirty="0">
                <a:solidFill>
                  <a:srgbClr val="0000FF"/>
                </a:solidFill>
              </a:rPr>
              <a:t>(IMRT), photon therapy 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1473510" y="2279781"/>
            <a:ext cx="216024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rebuchet M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9132" y="182613"/>
            <a:ext cx="7002150" cy="1068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example of advantages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of Charged Particle Therapy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367" y="1493306"/>
            <a:ext cx="5448353" cy="37510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6578" y="5396460"/>
            <a:ext cx="45266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Conformal Proton therapy: higher selectivity!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13529" y="1957294"/>
            <a:ext cx="541839" cy="537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34230" y="4575305"/>
            <a:ext cx="889443" cy="781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3764" y="5871264"/>
            <a:ext cx="8830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future development of Charged Particle Therapy is strongly related to the possibility of </a:t>
            </a:r>
            <a:r>
              <a:rPr lang="en-US" b="1" u="sng" dirty="0" smtClean="0">
                <a:solidFill>
                  <a:srgbClr val="FF0000"/>
                </a:solidFill>
              </a:rPr>
              <a:t>demonstrating the effective reduction of complication probability in normal tissues for the same (or sometimes better) control of the </a:t>
            </a:r>
            <a:r>
              <a:rPr lang="en-US" b="1" u="sng" dirty="0" err="1" smtClean="0">
                <a:solidFill>
                  <a:srgbClr val="FF0000"/>
                </a:solidFill>
              </a:rPr>
              <a:t>tumoral</a:t>
            </a:r>
            <a:r>
              <a:rPr lang="en-US" b="1" u="sng" dirty="0" smtClean="0">
                <a:solidFill>
                  <a:srgbClr val="FF0000"/>
                </a:solidFill>
              </a:rPr>
              <a:t> region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2927" y="5359373"/>
            <a:ext cx="7141052" cy="812311"/>
          </a:xfrm>
          <a:ln>
            <a:solidFill>
              <a:srgbClr val="660066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Thanks for your attention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092675" y="1019705"/>
            <a:ext cx="7141052" cy="812311"/>
          </a:xfrm>
          <a:prstGeom prst="rect">
            <a:avLst/>
          </a:prstGeom>
          <a:ln w="38100" cmpd="sng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0000"/>
                </a:solidFill>
                <a:latin typeface="Comic Sans MS"/>
                <a:ea typeface="+mj-ea"/>
                <a:cs typeface="Comic Sans MS"/>
              </a:defRPr>
            </a:lvl1pPr>
          </a:lstStyle>
          <a:p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310" y="989602"/>
            <a:ext cx="880501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US" sz="2000" dirty="0" smtClean="0"/>
              <a:t>M. </a:t>
            </a:r>
            <a:r>
              <a:rPr lang="en-US" sz="2000" dirty="0" err="1" smtClean="0"/>
              <a:t>Franchini</a:t>
            </a:r>
            <a:r>
              <a:rPr lang="en-US" sz="2000" dirty="0" smtClean="0"/>
              <a:t>, M. </a:t>
            </a:r>
            <a:r>
              <a:rPr lang="en-US" sz="2000" dirty="0" err="1" smtClean="0"/>
              <a:t>Negrini</a:t>
            </a:r>
            <a:r>
              <a:rPr lang="en-US" sz="2000" dirty="0" smtClean="0"/>
              <a:t>, G. </a:t>
            </a:r>
            <a:r>
              <a:rPr lang="en-US" sz="2000" dirty="0" err="1" smtClean="0"/>
              <a:t>Sartorelli</a:t>
            </a:r>
            <a:r>
              <a:rPr lang="en-US" sz="2000" dirty="0" smtClean="0"/>
              <a:t> M. </a:t>
            </a:r>
            <a:r>
              <a:rPr lang="en-US" sz="2000" dirty="0" err="1" smtClean="0"/>
              <a:t>Selvi</a:t>
            </a:r>
            <a:r>
              <a:rPr lang="en-US" sz="2000" dirty="0" smtClean="0"/>
              <a:t>, R. </a:t>
            </a:r>
            <a:r>
              <a:rPr lang="en-US" sz="2000" dirty="0" err="1" smtClean="0"/>
              <a:t>Spighi</a:t>
            </a:r>
            <a:r>
              <a:rPr lang="en-US" sz="2000" dirty="0" smtClean="0"/>
              <a:t>, M. Villa </a:t>
            </a:r>
            <a:r>
              <a:rPr lang="en-US" sz="2000" i="1" dirty="0" smtClean="0">
                <a:solidFill>
                  <a:srgbClr val="0000FF"/>
                </a:solidFill>
              </a:rPr>
              <a:t>(INFN &amp; Univ. Bologna); </a:t>
            </a:r>
            <a:r>
              <a:rPr lang="en-US" sz="2000" dirty="0" smtClean="0"/>
              <a:t>A. </a:t>
            </a:r>
            <a:r>
              <a:rPr lang="en-US" sz="2000" dirty="0" err="1" smtClean="0"/>
              <a:t>Sarti</a:t>
            </a:r>
            <a:r>
              <a:rPr lang="en-US" sz="2000" dirty="0" smtClean="0"/>
              <a:t>, E. </a:t>
            </a:r>
            <a:r>
              <a:rPr lang="en-US" sz="2000" dirty="0" err="1" smtClean="0"/>
              <a:t>Spiriti</a:t>
            </a:r>
            <a:r>
              <a:rPr lang="en-US" sz="2000" dirty="0" smtClean="0"/>
              <a:t>, M. </a:t>
            </a:r>
            <a:r>
              <a:rPr lang="en-US" sz="2000" dirty="0" err="1" smtClean="0"/>
              <a:t>Toppi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(INFN-LNF);  </a:t>
            </a:r>
            <a:r>
              <a:rPr lang="en-US" sz="2000" dirty="0" smtClean="0"/>
              <a:t>G. Battistoni, I. </a:t>
            </a:r>
            <a:r>
              <a:rPr lang="en-US" sz="2000" dirty="0" err="1" smtClean="0"/>
              <a:t>Mattei</a:t>
            </a:r>
            <a:r>
              <a:rPr lang="en-US" sz="2000" dirty="0" smtClean="0"/>
              <a:t>, S. </a:t>
            </a:r>
            <a:r>
              <a:rPr lang="en-US" sz="2000" dirty="0" err="1" smtClean="0"/>
              <a:t>Muraro</a:t>
            </a:r>
            <a:r>
              <a:rPr lang="en-US" sz="2000" dirty="0" smtClean="0"/>
              <a:t>, S. Valle</a:t>
            </a:r>
            <a:r>
              <a:rPr lang="en-US" sz="2000" i="1" dirty="0" smtClean="0">
                <a:solidFill>
                  <a:srgbClr val="0000FF"/>
                </a:solidFill>
              </a:rPr>
              <a:t> (INFN Milano); </a:t>
            </a:r>
            <a:r>
              <a:rPr lang="en-US" sz="2000" dirty="0" smtClean="0"/>
              <a:t>G. De </a:t>
            </a:r>
            <a:r>
              <a:rPr lang="en-US" sz="2000" dirty="0" err="1" smtClean="0"/>
              <a:t>Lellis</a:t>
            </a:r>
            <a:r>
              <a:rPr lang="en-US" sz="2000" dirty="0" smtClean="0"/>
              <a:t>, A. </a:t>
            </a:r>
            <a:r>
              <a:rPr lang="en-US" sz="2000" dirty="0" err="1" smtClean="0"/>
              <a:t>Lauria</a:t>
            </a:r>
            <a:r>
              <a:rPr lang="en-US" sz="2000" dirty="0" smtClean="0"/>
              <a:t>, A. Di </a:t>
            </a:r>
            <a:r>
              <a:rPr lang="en-US" sz="2000" dirty="0" err="1" smtClean="0"/>
              <a:t>Crescenzo</a:t>
            </a:r>
            <a:r>
              <a:rPr lang="en-US" sz="2000" dirty="0" smtClean="0"/>
              <a:t>, M.C. </a:t>
            </a:r>
            <a:r>
              <a:rPr lang="en-US" sz="2000" dirty="0" err="1" smtClean="0"/>
              <a:t>Montesi</a:t>
            </a:r>
            <a:r>
              <a:rPr lang="en-US" sz="2000" dirty="0" smtClean="0"/>
              <a:t>, </a:t>
            </a:r>
          </a:p>
          <a:p>
            <a:pPr marL="0" indent="0" algn="just">
              <a:buFont typeface="Arial"/>
              <a:buNone/>
            </a:pPr>
            <a:r>
              <a:rPr lang="en-US" sz="2000" dirty="0" smtClean="0"/>
              <a:t>V. </a:t>
            </a:r>
            <a:r>
              <a:rPr lang="en-US" sz="2000" dirty="0" err="1" smtClean="0"/>
              <a:t>Tioukov</a:t>
            </a:r>
            <a:r>
              <a:rPr lang="en-US" sz="2000" dirty="0" smtClean="0"/>
              <a:t>, G. </a:t>
            </a:r>
            <a:r>
              <a:rPr lang="en-US" sz="2000" dirty="0" err="1" smtClean="0"/>
              <a:t>Galai</a:t>
            </a:r>
            <a:r>
              <a:rPr lang="en-US" sz="2000" dirty="0" smtClean="0"/>
              <a:t>, A. </a:t>
            </a:r>
            <a:r>
              <a:rPr lang="en-US" sz="2000" dirty="0" err="1" smtClean="0"/>
              <a:t>Buonaura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(INFN &amp; Univ. Napoli Federico II); </a:t>
            </a:r>
            <a:r>
              <a:rPr lang="en-US" sz="2000" dirty="0" smtClean="0"/>
              <a:t>L. </a:t>
            </a:r>
            <a:r>
              <a:rPr lang="en-US" sz="2000" dirty="0" err="1" smtClean="0"/>
              <a:t>Servoli</a:t>
            </a:r>
            <a:r>
              <a:rPr lang="en-US" sz="2000" dirty="0" smtClean="0"/>
              <a:t>, </a:t>
            </a:r>
          </a:p>
          <a:p>
            <a:pPr marL="0" indent="0" algn="just">
              <a:buFont typeface="Arial"/>
              <a:buNone/>
            </a:pPr>
            <a:r>
              <a:rPr lang="en-US" sz="2000" dirty="0" smtClean="0"/>
              <a:t>M. Salvatore </a:t>
            </a:r>
            <a:r>
              <a:rPr lang="en-US" sz="2000" i="1" dirty="0" smtClean="0">
                <a:solidFill>
                  <a:srgbClr val="0000FF"/>
                </a:solidFill>
              </a:rPr>
              <a:t>(INFN &amp; Univ. Perugia); </a:t>
            </a:r>
            <a:r>
              <a:rPr lang="en-US" sz="2000" dirty="0" smtClean="0"/>
              <a:t>D. Barbosa, N. </a:t>
            </a:r>
            <a:r>
              <a:rPr lang="en-US" sz="2000" dirty="0" err="1" smtClean="0"/>
              <a:t>Belcari</a:t>
            </a:r>
            <a:r>
              <a:rPr lang="en-US" sz="2000" dirty="0" smtClean="0"/>
              <a:t>, G. </a:t>
            </a:r>
            <a:r>
              <a:rPr lang="en-US" sz="2000" dirty="0" err="1" smtClean="0"/>
              <a:t>Bisogni</a:t>
            </a:r>
            <a:r>
              <a:rPr lang="en-US" sz="2000" dirty="0" smtClean="0"/>
              <a:t>, </a:t>
            </a:r>
          </a:p>
          <a:p>
            <a:pPr marL="0" indent="0" algn="just">
              <a:buFont typeface="Arial"/>
              <a:buNone/>
            </a:pPr>
            <a:r>
              <a:rPr lang="en-US" sz="2000" dirty="0" smtClean="0"/>
              <a:t>N. </a:t>
            </a:r>
            <a:r>
              <a:rPr lang="en-US" sz="2000" dirty="0" err="1" smtClean="0"/>
              <a:t>Camarlinghi</a:t>
            </a:r>
            <a:r>
              <a:rPr lang="en-US" sz="2000" dirty="0" smtClean="0"/>
              <a:t>, M. </a:t>
            </a:r>
            <a:r>
              <a:rPr lang="en-US" sz="2000" dirty="0" err="1" smtClean="0"/>
              <a:t>Morrocchi</a:t>
            </a:r>
            <a:r>
              <a:rPr lang="en-US" sz="2000" dirty="0" smtClean="0"/>
              <a:t>, A. </a:t>
            </a:r>
            <a:r>
              <a:rPr lang="en-US" sz="2000" dirty="0" err="1" smtClean="0"/>
              <a:t>Retico</a:t>
            </a:r>
            <a:r>
              <a:rPr lang="en-US" sz="2000" dirty="0" smtClean="0"/>
              <a:t>, V. </a:t>
            </a:r>
            <a:r>
              <a:rPr lang="en-US" sz="2000" dirty="0" err="1" smtClean="0"/>
              <a:t>Rosso</a:t>
            </a:r>
            <a:r>
              <a:rPr lang="en-US" sz="2000" dirty="0" smtClean="0"/>
              <a:t>, G. </a:t>
            </a:r>
            <a:r>
              <a:rPr lang="en-US" sz="2000" dirty="0" err="1" smtClean="0"/>
              <a:t>Sportelli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(INFN &amp; Univ. Pisa); </a:t>
            </a:r>
            <a:r>
              <a:rPr lang="en-US" sz="2000" dirty="0" smtClean="0"/>
              <a:t>R. </a:t>
            </a:r>
            <a:r>
              <a:rPr lang="en-US" sz="2000" dirty="0" err="1" smtClean="0"/>
              <a:t>Faccini</a:t>
            </a:r>
            <a:r>
              <a:rPr lang="en-US" sz="2000" dirty="0" smtClean="0"/>
              <a:t>, F. </a:t>
            </a:r>
            <a:r>
              <a:rPr lang="en-US" sz="2000" dirty="0" err="1" smtClean="0"/>
              <a:t>Ferroni</a:t>
            </a:r>
            <a:r>
              <a:rPr lang="en-US" sz="2000" dirty="0" smtClean="0"/>
              <a:t>, </a:t>
            </a:r>
            <a:r>
              <a:rPr lang="en-US" sz="2000" b="1" dirty="0" smtClean="0"/>
              <a:t>V. </a:t>
            </a:r>
            <a:r>
              <a:rPr lang="en-US" sz="2000" b="1" dirty="0" err="1" smtClean="0"/>
              <a:t>Patera</a:t>
            </a:r>
            <a:r>
              <a:rPr lang="en-US" sz="2000" dirty="0" smtClean="0"/>
              <a:t>, R. </a:t>
            </a:r>
            <a:r>
              <a:rPr lang="en-US" sz="2000" dirty="0" err="1" smtClean="0"/>
              <a:t>Paramatti</a:t>
            </a:r>
            <a:r>
              <a:rPr lang="en-US" sz="2000" dirty="0" smtClean="0"/>
              <a:t>, A. </a:t>
            </a:r>
            <a:r>
              <a:rPr lang="en-US" sz="2000" dirty="0" err="1" smtClean="0"/>
              <a:t>Schiavi</a:t>
            </a:r>
            <a:r>
              <a:rPr lang="en-US" sz="2000" dirty="0" smtClean="0"/>
              <a:t>, A. </a:t>
            </a:r>
            <a:r>
              <a:rPr lang="en-US" sz="2000" dirty="0" err="1" smtClean="0"/>
              <a:t>Sciubba</a:t>
            </a:r>
            <a:r>
              <a:rPr lang="en-US" sz="2000" dirty="0" smtClean="0"/>
              <a:t>, G. </a:t>
            </a:r>
            <a:r>
              <a:rPr lang="en-US" sz="2000" dirty="0" err="1" smtClean="0"/>
              <a:t>Traini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(INFN &amp; Univ. Roma La </a:t>
            </a:r>
            <a:r>
              <a:rPr lang="en-US" sz="2000" i="1" dirty="0" err="1" smtClean="0">
                <a:solidFill>
                  <a:srgbClr val="0000FF"/>
                </a:solidFill>
              </a:rPr>
              <a:t>Sapienza</a:t>
            </a:r>
            <a:r>
              <a:rPr lang="en-US" sz="2000" i="1" dirty="0" smtClean="0">
                <a:solidFill>
                  <a:srgbClr val="0000FF"/>
                </a:solidFill>
              </a:rPr>
              <a:t>); </a:t>
            </a:r>
            <a:r>
              <a:rPr lang="en-US" sz="2000" dirty="0" smtClean="0"/>
              <a:t>M.C. </a:t>
            </a:r>
            <a:r>
              <a:rPr lang="en-US" sz="2000" dirty="0" err="1" smtClean="0"/>
              <a:t>Morone</a:t>
            </a:r>
            <a:r>
              <a:rPr lang="en-US" sz="2000" dirty="0" smtClean="0"/>
              <a:t>, G. De </a:t>
            </a:r>
            <a:r>
              <a:rPr lang="en-US" sz="2000" dirty="0" err="1" smtClean="0"/>
              <a:t>Vitis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(INFN &amp; Univ. Roma Tor </a:t>
            </a:r>
            <a:r>
              <a:rPr lang="en-US" sz="2000" i="1" dirty="0" err="1" smtClean="0">
                <a:solidFill>
                  <a:srgbClr val="0000FF"/>
                </a:solidFill>
              </a:rPr>
              <a:t>Vergata</a:t>
            </a:r>
            <a:r>
              <a:rPr lang="en-US" sz="2000" i="1" dirty="0" smtClean="0">
                <a:solidFill>
                  <a:srgbClr val="0000FF"/>
                </a:solidFill>
              </a:rPr>
              <a:t>);</a:t>
            </a:r>
            <a:r>
              <a:rPr lang="en-US" sz="2000" dirty="0" smtClean="0"/>
              <a:t> </a:t>
            </a:r>
            <a:r>
              <a:rPr lang="en-US" sz="2000" dirty="0" err="1" smtClean="0"/>
              <a:t>M.Durante</a:t>
            </a:r>
            <a:r>
              <a:rPr lang="en-US" sz="2000" dirty="0" smtClean="0"/>
              <a:t>, F. </a:t>
            </a:r>
            <a:r>
              <a:rPr lang="en-US" sz="2000" dirty="0" err="1" smtClean="0"/>
              <a:t>Tommasino</a:t>
            </a:r>
            <a:r>
              <a:rPr lang="en-US" sz="2000" dirty="0" smtClean="0"/>
              <a:t>, S. </a:t>
            </a:r>
            <a:r>
              <a:rPr lang="en-US" sz="2000" dirty="0" err="1" smtClean="0"/>
              <a:t>Hild</a:t>
            </a:r>
            <a:r>
              <a:rPr lang="en-US" sz="2000" dirty="0" smtClean="0"/>
              <a:t>, M. </a:t>
            </a:r>
            <a:r>
              <a:rPr lang="en-US" sz="2000" dirty="0" err="1" smtClean="0"/>
              <a:t>Rovituso</a:t>
            </a:r>
            <a:r>
              <a:rPr lang="en-US" sz="2000" dirty="0" smtClean="0"/>
              <a:t>, P. </a:t>
            </a:r>
            <a:r>
              <a:rPr lang="en-US" sz="2000" dirty="0" err="1" smtClean="0"/>
              <a:t>Spinnato</a:t>
            </a:r>
            <a:r>
              <a:rPr lang="en-US" sz="2000" dirty="0" smtClean="0"/>
              <a:t>, E. </a:t>
            </a:r>
            <a:r>
              <a:rPr lang="en-US" sz="2000" dirty="0" err="1" smtClean="0"/>
              <a:t>Scifoni</a:t>
            </a:r>
            <a:r>
              <a:rPr lang="en-US" sz="2000" dirty="0" smtClean="0"/>
              <a:t>, </a:t>
            </a:r>
          </a:p>
          <a:p>
            <a:pPr marL="0" indent="0" algn="just">
              <a:buFont typeface="Arial"/>
              <a:buNone/>
            </a:pPr>
            <a:r>
              <a:rPr lang="en-US" sz="2000" dirty="0" smtClean="0"/>
              <a:t>C. </a:t>
            </a:r>
            <a:r>
              <a:rPr lang="en-US" sz="2000" dirty="0" err="1" smtClean="0"/>
              <a:t>Latessa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(INFN &amp; Univ. Trento); </a:t>
            </a:r>
            <a:r>
              <a:rPr lang="en-US" sz="2000" dirty="0" smtClean="0"/>
              <a:t>S. </a:t>
            </a:r>
            <a:r>
              <a:rPr lang="en-US" sz="2000" dirty="0" err="1" smtClean="0"/>
              <a:t>Argiro</a:t>
            </a:r>
            <a:r>
              <a:rPr lang="en-US" sz="2000" dirty="0" smtClean="0"/>
              <a:t>, P. </a:t>
            </a:r>
            <a:r>
              <a:rPr lang="en-US" sz="2000" dirty="0" err="1" smtClean="0"/>
              <a:t>Cerello</a:t>
            </a:r>
            <a:r>
              <a:rPr lang="en-US" sz="2000" dirty="0" smtClean="0"/>
              <a:t>, V. Ferrero, G. </a:t>
            </a:r>
            <a:r>
              <a:rPr lang="en-US" sz="2000" dirty="0" err="1" smtClean="0"/>
              <a:t>Giraudo</a:t>
            </a:r>
            <a:r>
              <a:rPr lang="en-US" sz="2000" dirty="0" smtClean="0"/>
              <a:t>, </a:t>
            </a:r>
          </a:p>
          <a:p>
            <a:pPr marL="0" indent="0" algn="just">
              <a:buNone/>
            </a:pPr>
            <a:r>
              <a:rPr lang="en-US" sz="2000" dirty="0" smtClean="0"/>
              <a:t>N. </a:t>
            </a:r>
            <a:r>
              <a:rPr lang="en-US" sz="2000" dirty="0" err="1" smtClean="0"/>
              <a:t>Pastrone</a:t>
            </a:r>
            <a:r>
              <a:rPr lang="en-US" sz="2000" dirty="0" smtClean="0"/>
              <a:t>, C. </a:t>
            </a:r>
            <a:r>
              <a:rPr lang="en-US" sz="2000" dirty="0" err="1" smtClean="0"/>
              <a:t>Peroni</a:t>
            </a:r>
            <a:r>
              <a:rPr lang="en-US" sz="2000" dirty="0" smtClean="0"/>
              <a:t>, L. </a:t>
            </a:r>
            <a:r>
              <a:rPr lang="en-US" sz="2000" dirty="0" err="1" smtClean="0"/>
              <a:t>Ramello</a:t>
            </a:r>
            <a:r>
              <a:rPr lang="en-US" sz="2000" dirty="0" smtClean="0"/>
              <a:t>, M. </a:t>
            </a:r>
            <a:r>
              <a:rPr lang="en-US" sz="2000" dirty="0" err="1" smtClean="0"/>
              <a:t>Sitta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(INFN &amp; Univ. Torino); </a:t>
            </a:r>
            <a:r>
              <a:rPr lang="en-US" sz="2000" dirty="0" smtClean="0"/>
              <a:t>O. Sato </a:t>
            </a:r>
            <a:r>
              <a:rPr lang="en-US" sz="2000" i="1" dirty="0" smtClean="0">
                <a:solidFill>
                  <a:srgbClr val="0000FF"/>
                </a:solidFill>
              </a:rPr>
              <a:t>(</a:t>
            </a:r>
            <a:r>
              <a:rPr lang="en-US" sz="2000" i="1" dirty="0" err="1" smtClean="0">
                <a:solidFill>
                  <a:srgbClr val="0000FF"/>
                </a:solidFill>
              </a:rPr>
              <a:t>Nagpya</a:t>
            </a:r>
            <a:r>
              <a:rPr lang="en-US" sz="2000" i="1" dirty="0" smtClean="0">
                <a:solidFill>
                  <a:srgbClr val="0000FF"/>
                </a:solidFill>
              </a:rPr>
              <a:t> Univ.); </a:t>
            </a:r>
            <a:r>
              <a:rPr lang="en-US" sz="2000" dirty="0" smtClean="0"/>
              <a:t>M. </a:t>
            </a:r>
            <a:r>
              <a:rPr lang="en-US" sz="2000" dirty="0" err="1" smtClean="0"/>
              <a:t>Pullia</a:t>
            </a:r>
            <a:r>
              <a:rPr lang="en-US" sz="2000" dirty="0" smtClean="0"/>
              <a:t>  </a:t>
            </a:r>
            <a:r>
              <a:rPr lang="en-US" sz="2000" i="1" dirty="0" smtClean="0">
                <a:solidFill>
                  <a:srgbClr val="0000FF"/>
                </a:solidFill>
              </a:rPr>
              <a:t>(CNAO, Pavia)</a:t>
            </a:r>
          </a:p>
          <a:p>
            <a:pPr algn="just"/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67025" y="6244289"/>
            <a:ext cx="3668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err="1">
                <a:hlinkClick r:id="rId2"/>
              </a:rPr>
              <a:t>web.infn.it</a:t>
            </a:r>
            <a:r>
              <a:rPr lang="en-US" sz="2000" dirty="0">
                <a:hlinkClick r:id="rId2"/>
              </a:rPr>
              <a:t>/f00t/</a:t>
            </a:r>
            <a:r>
              <a:rPr lang="en-US" sz="2000" dirty="0" err="1" smtClean="0">
                <a:hlinkClick r:id="rId2"/>
              </a:rPr>
              <a:t>index.php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97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637" y="106246"/>
            <a:ext cx="6176818" cy="812311"/>
          </a:xfrm>
        </p:spPr>
        <p:txBody>
          <a:bodyPr/>
          <a:lstStyle/>
          <a:p>
            <a:r>
              <a:rPr lang="en-US" dirty="0" smtClean="0"/>
              <a:t>TOF &amp; </a:t>
            </a:r>
            <a:r>
              <a:rPr lang="en-US" dirty="0" err="1" smtClean="0"/>
              <a:t>dE</a:t>
            </a:r>
            <a:r>
              <a:rPr lang="en-US" dirty="0" smtClean="0"/>
              <a:t>/dx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25" y="1273150"/>
            <a:ext cx="4720591" cy="244679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A grid of 400x20x2.5 mm</a:t>
            </a:r>
            <a:r>
              <a:rPr lang="en-US" sz="2000" baseline="30000" dirty="0" smtClean="0">
                <a:solidFill>
                  <a:srgbClr val="0000FF"/>
                </a:solidFill>
                <a:latin typeface="+mn-lt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scintillator plastic slabs (XY) can give a very good </a:t>
            </a:r>
            <a:r>
              <a:rPr lang="el-GR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Δ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E ( -&gt; Z  ID) and TOF measurement</a:t>
            </a:r>
            <a:r>
              <a:rPr lang="en-US" sz="2000" dirty="0" smtClean="0">
                <a:latin typeface="+mn-lt"/>
              </a:rPr>
              <a:t>. </a:t>
            </a: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TOF measurement below 100ps with heavy fragments: MEG-like digitizers</a:t>
            </a:r>
          </a:p>
          <a:p>
            <a:pPr>
              <a:buFont typeface="Wingdings" charset="2"/>
              <a:buChar char="ü"/>
            </a:pPr>
            <a:r>
              <a:rPr lang="en-US" sz="2000" dirty="0" smtClean="0">
                <a:latin typeface="+mn-lt"/>
              </a:rPr>
              <a:t>Charge </a:t>
            </a:r>
            <a:r>
              <a:rPr lang="en-US" sz="2000" dirty="0" err="1" smtClean="0">
                <a:latin typeface="+mn-lt"/>
              </a:rPr>
              <a:t>mis</a:t>
            </a:r>
            <a:r>
              <a:rPr lang="en-US" sz="2000" dirty="0" smtClean="0">
                <a:latin typeface="+mn-lt"/>
              </a:rPr>
              <a:t>-ID below the 2% level for Z=8 fragment at </a:t>
            </a:r>
            <a:r>
              <a:rPr lang="el-GR" sz="2000" dirty="0" smtClean="0">
                <a:latin typeface="Symbol" charset="2"/>
                <a:cs typeface="Symbol" charset="2"/>
              </a:rPr>
              <a:t>β</a:t>
            </a:r>
            <a:r>
              <a:rPr lang="en-US" sz="2000" dirty="0" smtClean="0">
                <a:latin typeface="+mn-lt"/>
              </a:rPr>
              <a:t>~0.6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1970" y="5863573"/>
            <a:ext cx="2724728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Marrocchesi</a:t>
            </a:r>
            <a:r>
              <a:rPr lang="en-US" dirty="0" smtClean="0"/>
              <a:t> et al, </a:t>
            </a:r>
          </a:p>
          <a:p>
            <a:r>
              <a:rPr lang="en-US" dirty="0" smtClean="0"/>
              <a:t>NIM </a:t>
            </a:r>
            <a:r>
              <a:rPr lang="en-US" dirty="0"/>
              <a:t>A 659 (2011) 477–483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608" r="50022"/>
          <a:stretch/>
        </p:blipFill>
        <p:spPr>
          <a:xfrm>
            <a:off x="4764337" y="1249219"/>
            <a:ext cx="4110581" cy="3221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64" y="3867375"/>
            <a:ext cx="3863989" cy="279834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873609" y="1063560"/>
            <a:ext cx="2870916" cy="7439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>
                <a:solidFill>
                  <a:srgbClr val="800000"/>
                </a:solidFill>
              </a:rPr>
              <a:t>Modest scintillation light saturation at low Z</a:t>
            </a:r>
            <a:endParaRPr lang="en-US" sz="1800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5695" y="4274368"/>
            <a:ext cx="179023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 detector signal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039600" y="2155314"/>
            <a:ext cx="186451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Plastic </a:t>
            </a:r>
            <a:r>
              <a:rPr lang="en-US" dirty="0" err="1" smtClean="0">
                <a:solidFill>
                  <a:srgbClr val="0000FF"/>
                </a:solidFill>
              </a:rPr>
              <a:t>scint</a:t>
            </a:r>
            <a:r>
              <a:rPr lang="en-US" dirty="0" smtClean="0">
                <a:solidFill>
                  <a:srgbClr val="0000FF"/>
                </a:solidFill>
              </a:rPr>
              <a:t> signal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65216" y="4202299"/>
            <a:ext cx="2069353" cy="2358330"/>
            <a:chOff x="3265208" y="3375917"/>
            <a:chExt cx="2373610" cy="2791686"/>
          </a:xfrm>
        </p:grpSpPr>
        <p:grpSp>
          <p:nvGrpSpPr>
            <p:cNvPr id="15" name="Group 14"/>
            <p:cNvGrpSpPr/>
            <p:nvPr/>
          </p:nvGrpSpPr>
          <p:grpSpPr>
            <a:xfrm>
              <a:off x="3265208" y="3556396"/>
              <a:ext cx="2373610" cy="2405333"/>
              <a:chOff x="6463297" y="3973672"/>
              <a:chExt cx="2373610" cy="2405333"/>
            </a:xfrm>
            <a:solidFill>
              <a:srgbClr val="008000"/>
            </a:solidFill>
          </p:grpSpPr>
          <p:sp>
            <p:nvSpPr>
              <p:cNvPr id="21" name="Cube 20"/>
              <p:cNvSpPr/>
              <p:nvPr/>
            </p:nvSpPr>
            <p:spPr>
              <a:xfrm rot="13547281" flipH="1">
                <a:off x="6700451" y="4242548"/>
                <a:ext cx="1253175" cy="1190938"/>
              </a:xfrm>
              <a:prstGeom prst="cube">
                <a:avLst>
                  <a:gd name="adj" fmla="val 90003"/>
                </a:avLst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ube 21"/>
              <p:cNvSpPr/>
              <p:nvPr/>
            </p:nvSpPr>
            <p:spPr>
              <a:xfrm rot="13547281" flipH="1">
                <a:off x="6439132" y="3997837"/>
                <a:ext cx="1495802" cy="1447472"/>
              </a:xfrm>
              <a:prstGeom prst="cube">
                <a:avLst>
                  <a:gd name="adj" fmla="val 90003"/>
                </a:avLst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ube 22"/>
              <p:cNvSpPr/>
              <p:nvPr/>
            </p:nvSpPr>
            <p:spPr>
              <a:xfrm rot="13547281" flipH="1">
                <a:off x="6624360" y="4179743"/>
                <a:ext cx="1495802" cy="1447472"/>
              </a:xfrm>
              <a:prstGeom prst="cube">
                <a:avLst>
                  <a:gd name="adj" fmla="val 90003"/>
                </a:avLst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ube 23"/>
              <p:cNvSpPr/>
              <p:nvPr/>
            </p:nvSpPr>
            <p:spPr>
              <a:xfrm rot="13547281" flipH="1">
                <a:off x="6809587" y="4361649"/>
                <a:ext cx="1495802" cy="1447472"/>
              </a:xfrm>
              <a:prstGeom prst="cube">
                <a:avLst>
                  <a:gd name="adj" fmla="val 90003"/>
                </a:avLst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ube 24"/>
              <p:cNvSpPr/>
              <p:nvPr/>
            </p:nvSpPr>
            <p:spPr>
              <a:xfrm rot="13547281" flipH="1">
                <a:off x="6994815" y="4543555"/>
                <a:ext cx="1495802" cy="1447472"/>
              </a:xfrm>
              <a:prstGeom prst="cube">
                <a:avLst>
                  <a:gd name="adj" fmla="val 90003"/>
                </a:avLst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ube 25"/>
              <p:cNvSpPr/>
              <p:nvPr/>
            </p:nvSpPr>
            <p:spPr>
              <a:xfrm rot="13547281" flipH="1">
                <a:off x="7180043" y="4725462"/>
                <a:ext cx="1495802" cy="1447472"/>
              </a:xfrm>
              <a:prstGeom prst="cube">
                <a:avLst>
                  <a:gd name="adj" fmla="val 90003"/>
                </a:avLst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ube 26"/>
              <p:cNvSpPr/>
              <p:nvPr/>
            </p:nvSpPr>
            <p:spPr>
              <a:xfrm rot="13547281" flipH="1">
                <a:off x="7365270" y="4907368"/>
                <a:ext cx="1495802" cy="1447472"/>
              </a:xfrm>
              <a:prstGeom prst="cube">
                <a:avLst>
                  <a:gd name="adj" fmla="val 90003"/>
                </a:avLst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Cube 15"/>
            <p:cNvSpPr/>
            <p:nvPr/>
          </p:nvSpPr>
          <p:spPr>
            <a:xfrm flipH="1">
              <a:off x="3604496" y="4874513"/>
              <a:ext cx="1166091" cy="1293090"/>
            </a:xfrm>
            <a:prstGeom prst="cube">
              <a:avLst>
                <a:gd name="adj" fmla="val 8769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be 16"/>
            <p:cNvSpPr/>
            <p:nvPr/>
          </p:nvSpPr>
          <p:spPr>
            <a:xfrm flipH="1">
              <a:off x="3616041" y="4505073"/>
              <a:ext cx="1166091" cy="1293090"/>
            </a:xfrm>
            <a:prstGeom prst="cube">
              <a:avLst>
                <a:gd name="adj" fmla="val 8769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ube 17"/>
            <p:cNvSpPr/>
            <p:nvPr/>
          </p:nvSpPr>
          <p:spPr>
            <a:xfrm flipH="1">
              <a:off x="3606811" y="4126403"/>
              <a:ext cx="1166091" cy="1293090"/>
            </a:xfrm>
            <a:prstGeom prst="cube">
              <a:avLst>
                <a:gd name="adj" fmla="val 8769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/>
            <p:cNvSpPr/>
            <p:nvPr/>
          </p:nvSpPr>
          <p:spPr>
            <a:xfrm flipH="1">
              <a:off x="3616042" y="3754587"/>
              <a:ext cx="1166091" cy="1293090"/>
            </a:xfrm>
            <a:prstGeom prst="cube">
              <a:avLst>
                <a:gd name="adj" fmla="val 8769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be 19"/>
            <p:cNvSpPr/>
            <p:nvPr/>
          </p:nvSpPr>
          <p:spPr>
            <a:xfrm flipH="1">
              <a:off x="3606812" y="3375917"/>
              <a:ext cx="1166091" cy="1293090"/>
            </a:xfrm>
            <a:prstGeom prst="cube">
              <a:avLst>
                <a:gd name="adj" fmla="val 8769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6211970" y="4776917"/>
            <a:ext cx="2810568" cy="1035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+mn-lt"/>
              </a:rPr>
              <a:t>Tested with similar fragment energies and experimental setup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461941" y="4870733"/>
            <a:ext cx="126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6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381" y="157056"/>
            <a:ext cx="5387255" cy="812311"/>
          </a:xfrm>
        </p:spPr>
        <p:txBody>
          <a:bodyPr/>
          <a:lstStyle/>
          <a:p>
            <a:r>
              <a:rPr lang="en-US" dirty="0" smtClean="0"/>
              <a:t>FOOT Calorimeter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3" y="2463141"/>
            <a:ext cx="4329544" cy="36483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800000"/>
                </a:solidFill>
                <a:latin typeface="+mj-lt"/>
              </a:rPr>
              <a:t>TOF asks for 1.2 m lever arm -&gt; R = 20 cm with 10</a:t>
            </a:r>
            <a:r>
              <a:rPr lang="en-US" sz="2000" baseline="30000" dirty="0" smtClean="0">
                <a:solidFill>
                  <a:srgbClr val="800000"/>
                </a:solidFill>
                <a:latin typeface="+mj-lt"/>
              </a:rPr>
              <a:t>0</a:t>
            </a:r>
            <a:r>
              <a:rPr lang="en-US" sz="2000" dirty="0" smtClean="0">
                <a:solidFill>
                  <a:srgbClr val="800000"/>
                </a:solidFill>
                <a:latin typeface="+mj-lt"/>
              </a:rPr>
              <a:t> angular aperture of the fragments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A 2x2 cm</a:t>
            </a:r>
            <a:r>
              <a:rPr lang="en-US" sz="2000" baseline="30000" dirty="0" smtClean="0">
                <a:solidFill>
                  <a:srgbClr val="00800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 granularity is due to the minimum track separation (1deg)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Thickness must contain the heavier fragment @ 200 MeV/u -&gt; 7-10 cm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2x2x7 cm</a:t>
            </a:r>
            <a:r>
              <a:rPr lang="en-US" sz="2000" baseline="30000" dirty="0" smtClean="0">
                <a:solidFill>
                  <a:srgbClr val="0000FF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 BGO units -&gt; 300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2080" y="6207185"/>
            <a:ext cx="8244372" cy="543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+mj-lt"/>
              </a:rPr>
              <a:t>Read-out: not critical due to the high light yield (PMT, APD, </a:t>
            </a:r>
            <a:r>
              <a:rPr lang="en-US" sz="2400" dirty="0" err="1" smtClean="0">
                <a:latin typeface="+mj-lt"/>
              </a:rPr>
              <a:t>SiPM</a:t>
            </a:r>
            <a:r>
              <a:rPr lang="en-US" sz="2400" dirty="0" smtClean="0">
                <a:latin typeface="+mj-lt"/>
              </a:rPr>
              <a:t>)</a:t>
            </a:r>
          </a:p>
        </p:txBody>
      </p:sp>
      <p:pic>
        <p:nvPicPr>
          <p:cNvPr id="7" name="Picture 6" descr="BGO_20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7230"/>
          <a:stretch/>
        </p:blipFill>
        <p:spPr>
          <a:xfrm rot="5400000">
            <a:off x="5176107" y="2268322"/>
            <a:ext cx="3571516" cy="41148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74540" y="5239320"/>
            <a:ext cx="521334" cy="502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A531B1"/>
                </a:solidFill>
              </a:rPr>
              <a:t>4</a:t>
            </a:r>
            <a:r>
              <a:rPr lang="en-US" dirty="0" smtClean="0">
                <a:solidFill>
                  <a:srgbClr val="A531B1"/>
                </a:solidFill>
              </a:rPr>
              <a:t>He</a:t>
            </a:r>
            <a:endParaRPr lang="en-US" dirty="0">
              <a:solidFill>
                <a:srgbClr val="A531B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534" y="2877264"/>
            <a:ext cx="493494" cy="502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16</a:t>
            </a:r>
            <a:r>
              <a:rPr lang="en-US" dirty="0" smtClean="0"/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6629" y="3628712"/>
            <a:ext cx="466794" cy="502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2249" y="4130910"/>
            <a:ext cx="466794" cy="502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8000"/>
                </a:solidFill>
              </a:rPr>
              <a:t>11</a:t>
            </a:r>
            <a:r>
              <a:rPr lang="en-US" dirty="0" smtClean="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7505" y="4737122"/>
            <a:ext cx="503075" cy="502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3366FF"/>
                </a:solidFill>
              </a:rPr>
              <a:t>9</a:t>
            </a:r>
            <a:r>
              <a:rPr lang="en-US" dirty="0" smtClean="0">
                <a:solidFill>
                  <a:srgbClr val="3366FF"/>
                </a:solidFill>
              </a:rPr>
              <a:t>Be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70580" y="5011606"/>
            <a:ext cx="412681" cy="502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9359" y="2169839"/>
            <a:ext cx="350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057C0"/>
                </a:solidFill>
              </a:rPr>
              <a:t>Frag. </a:t>
            </a:r>
            <a:r>
              <a:rPr lang="en-US" dirty="0">
                <a:solidFill>
                  <a:srgbClr val="1057C0"/>
                </a:solidFill>
              </a:rPr>
              <a:t>r</a:t>
            </a:r>
            <a:r>
              <a:rPr lang="en-US" dirty="0" smtClean="0">
                <a:solidFill>
                  <a:srgbClr val="1057C0"/>
                </a:solidFill>
              </a:rPr>
              <a:t>ange in BGO  @200 MeV/u</a:t>
            </a:r>
            <a:endParaRPr lang="en-US" dirty="0">
              <a:solidFill>
                <a:srgbClr val="1057C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81000" y="1142782"/>
            <a:ext cx="8497455" cy="1154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2000" dirty="0" smtClean="0"/>
              <a:t>The calorimeter shape and material choice is dictated by the heavy fragment range and the needed 2-3% energy resolution -&gt; BGO.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Main challenge: neutrons leak out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677727" y="4436940"/>
            <a:ext cx="0" cy="62345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71534" y="3501984"/>
            <a:ext cx="1318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057C0"/>
                </a:solidFill>
              </a:rPr>
              <a:t>FOOT Calorimeter length</a:t>
            </a:r>
            <a:endParaRPr lang="en-US" dirty="0">
              <a:solidFill>
                <a:srgbClr val="1057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8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gnet_B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65" y="760"/>
            <a:ext cx="3956957" cy="3167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622" y="274638"/>
            <a:ext cx="4455661" cy="1152600"/>
          </a:xfrm>
          <a:ln w="28575" cmpd="sng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Halbach</a:t>
            </a:r>
            <a:r>
              <a:rPr lang="en-US" dirty="0" smtClean="0">
                <a:solidFill>
                  <a:srgbClr val="FF0000"/>
                </a:solidFill>
              </a:rPr>
              <a:t> geometry for permanent magnet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1624392"/>
            <a:ext cx="4622800" cy="2282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+mj-lt"/>
              </a:rPr>
              <a:t>Halback</a:t>
            </a:r>
            <a:r>
              <a:rPr lang="en-US" sz="2400" dirty="0" smtClean="0">
                <a:latin typeface="+mj-lt"/>
              </a:rPr>
              <a:t> geometry provides uniform transverse magnetic field in a cylindrical geometry: B field proportional to </a:t>
            </a:r>
            <a:r>
              <a:rPr lang="en-US" sz="2400" dirty="0" err="1" smtClean="0">
                <a:latin typeface="+mj-lt"/>
              </a:rPr>
              <a:t>ln</a:t>
            </a:r>
            <a:r>
              <a:rPr lang="en-US" sz="2400" dirty="0" smtClean="0">
                <a:latin typeface="+mj-lt"/>
              </a:rPr>
              <a:t>(R</a:t>
            </a:r>
            <a:r>
              <a:rPr lang="en-US" sz="2400" baseline="-25000" dirty="0" smtClean="0">
                <a:latin typeface="+mj-lt"/>
              </a:rPr>
              <a:t>out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R</a:t>
            </a:r>
            <a:r>
              <a:rPr lang="en-US" sz="2400" baseline="-25000" dirty="0" err="1" smtClean="0">
                <a:latin typeface="+mj-lt"/>
              </a:rPr>
              <a:t>in</a:t>
            </a:r>
            <a:r>
              <a:rPr lang="en-US" sz="2400" dirty="0">
                <a:latin typeface="+mj-lt"/>
              </a:rPr>
              <a:t>)</a:t>
            </a:r>
          </a:p>
        </p:txBody>
      </p:sp>
      <p:pic>
        <p:nvPicPr>
          <p:cNvPr id="6" name="Picture 5" descr="Untitled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8902" r="12490" b="2967"/>
          <a:stretch/>
        </p:blipFill>
        <p:spPr>
          <a:xfrm>
            <a:off x="166914" y="3287855"/>
            <a:ext cx="4236988" cy="338461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80000" y="2641524"/>
            <a:ext cx="11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B=0.8T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Thick=8cm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238" y="3906761"/>
            <a:ext cx="1167582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in</a:t>
            </a:r>
            <a:r>
              <a:rPr lang="en-US" dirty="0" smtClean="0"/>
              <a:t>=3.5 cm</a:t>
            </a:r>
            <a:endParaRPr lang="en-US" dirty="0"/>
          </a:p>
        </p:txBody>
      </p:sp>
      <p:pic>
        <p:nvPicPr>
          <p:cNvPr id="11" name="Picture 10" descr="B_lin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6728"/>
          <a:stretch/>
        </p:blipFill>
        <p:spPr>
          <a:xfrm>
            <a:off x="4613387" y="3641118"/>
            <a:ext cx="4143565" cy="28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2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9132" y="182844"/>
            <a:ext cx="7002150" cy="812311"/>
          </a:xfrm>
          <a:noFill/>
          <a:ln/>
        </p:spPr>
        <p:txBody>
          <a:bodyPr>
            <a:normAutofit/>
          </a:bodyPr>
          <a:lstStyle/>
          <a:p>
            <a:r>
              <a:rPr lang="it-IT" sz="3200" dirty="0" smtClean="0"/>
              <a:t>The </a:t>
            </a:r>
            <a:r>
              <a:rPr lang="it-IT" sz="3200" dirty="0" err="1" smtClean="0"/>
              <a:t>concept</a:t>
            </a:r>
            <a:r>
              <a:rPr lang="it-IT" sz="3200" dirty="0" smtClean="0"/>
              <a:t> of RBE</a:t>
            </a:r>
            <a:endParaRPr lang="it-IT" sz="3200" dirty="0"/>
          </a:p>
        </p:txBody>
      </p:sp>
      <p:grpSp>
        <p:nvGrpSpPr>
          <p:cNvPr id="431109" name="Group 5"/>
          <p:cNvGrpSpPr>
            <a:grpSpLocks/>
          </p:cNvGrpSpPr>
          <p:nvPr/>
        </p:nvGrpSpPr>
        <p:grpSpPr bwMode="auto">
          <a:xfrm>
            <a:off x="376690" y="1113653"/>
            <a:ext cx="4168852" cy="2232248"/>
            <a:chOff x="1429" y="2251"/>
            <a:chExt cx="3074" cy="1646"/>
          </a:xfrm>
        </p:grpSpPr>
        <p:grpSp>
          <p:nvGrpSpPr>
            <p:cNvPr id="431110" name="Group 6"/>
            <p:cNvGrpSpPr>
              <a:grpSpLocks/>
            </p:cNvGrpSpPr>
            <p:nvPr/>
          </p:nvGrpSpPr>
          <p:grpSpPr bwMode="auto">
            <a:xfrm>
              <a:off x="1429" y="2251"/>
              <a:ext cx="3074" cy="1646"/>
              <a:chOff x="385" y="2238"/>
              <a:chExt cx="3074" cy="1646"/>
            </a:xfrm>
          </p:grpSpPr>
          <p:grpSp>
            <p:nvGrpSpPr>
              <p:cNvPr id="431111" name="Group 7"/>
              <p:cNvGrpSpPr>
                <a:grpSpLocks/>
              </p:cNvGrpSpPr>
              <p:nvPr/>
            </p:nvGrpSpPr>
            <p:grpSpPr bwMode="auto">
              <a:xfrm>
                <a:off x="385" y="2238"/>
                <a:ext cx="3074" cy="1646"/>
                <a:chOff x="385" y="2238"/>
                <a:chExt cx="3074" cy="1646"/>
              </a:xfrm>
            </p:grpSpPr>
            <p:pic>
              <p:nvPicPr>
                <p:cNvPr id="431112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2238"/>
                  <a:ext cx="3074" cy="1646"/>
                </a:xfrm>
                <a:prstGeom prst="rect">
                  <a:avLst/>
                </a:prstGeom>
                <a:noFill/>
                <a:ln w="12700" cap="sq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431113" name="Group 9"/>
                <p:cNvGrpSpPr>
                  <a:grpSpLocks/>
                </p:cNvGrpSpPr>
                <p:nvPr/>
              </p:nvGrpSpPr>
              <p:grpSpPr bwMode="auto">
                <a:xfrm>
                  <a:off x="879" y="2478"/>
                  <a:ext cx="1180" cy="1043"/>
                  <a:chOff x="879" y="2478"/>
                  <a:chExt cx="1180" cy="1043"/>
                </a:xfrm>
              </p:grpSpPr>
              <p:sp>
                <p:nvSpPr>
                  <p:cNvPr id="43111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383" y="2478"/>
                    <a:ext cx="0" cy="104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111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879" y="3294"/>
                    <a:ext cx="1180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111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879" y="2659"/>
                    <a:ext cx="1180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431117" name="Text Box 13"/>
              <p:cNvSpPr txBox="1">
                <a:spLocks noChangeArrowheads="1"/>
              </p:cNvSpPr>
              <p:nvPr/>
            </p:nvSpPr>
            <p:spPr bwMode="auto">
              <a:xfrm>
                <a:off x="1292" y="2309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200" dirty="0" smtClean="0">
                    <a:solidFill>
                      <a:srgbClr val="FF0000"/>
                    </a:solidFill>
                  </a:rPr>
                  <a:t>D</a:t>
                </a:r>
                <a:r>
                  <a:rPr lang="it-IT" sz="1200" baseline="-25000" dirty="0" smtClean="0">
                    <a:solidFill>
                      <a:srgbClr val="FF0000"/>
                    </a:solidFill>
                  </a:rPr>
                  <a:t>0</a:t>
                </a:r>
                <a:endParaRPr lang="it-IT" sz="12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1118" name="Text Box 14"/>
              <p:cNvSpPr txBox="1">
                <a:spLocks noChangeArrowheads="1"/>
              </p:cNvSpPr>
              <p:nvPr/>
            </p:nvSpPr>
            <p:spPr bwMode="auto">
              <a:xfrm>
                <a:off x="1280" y="2580"/>
                <a:ext cx="321" cy="2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200" dirty="0" smtClean="0">
                    <a:solidFill>
                      <a:srgbClr val="FF0000"/>
                    </a:solidFill>
                  </a:rPr>
                  <a:t>SF</a:t>
                </a:r>
                <a:r>
                  <a:rPr lang="it-IT" sz="1200" baseline="-25000" dirty="0" smtClean="0">
                    <a:solidFill>
                      <a:srgbClr val="FF0000"/>
                    </a:solidFill>
                  </a:rPr>
                  <a:t>XR </a:t>
                </a:r>
                <a:endParaRPr lang="it-IT" sz="12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1119" name="Text Box 15"/>
              <p:cNvSpPr txBox="1">
                <a:spLocks noChangeArrowheads="1"/>
              </p:cNvSpPr>
              <p:nvPr/>
            </p:nvSpPr>
            <p:spPr bwMode="auto">
              <a:xfrm>
                <a:off x="1182" y="3048"/>
                <a:ext cx="280" cy="2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200" dirty="0" err="1" smtClean="0">
                    <a:solidFill>
                      <a:srgbClr val="FF0000"/>
                    </a:solidFill>
                  </a:rPr>
                  <a:t>SF</a:t>
                </a:r>
                <a:r>
                  <a:rPr lang="it-IT" sz="1200" baseline="-25000" dirty="0" err="1" smtClean="0">
                    <a:solidFill>
                      <a:srgbClr val="FF0000"/>
                    </a:solidFill>
                  </a:rPr>
                  <a:t>p</a:t>
                </a:r>
                <a:r>
                  <a:rPr lang="it-IT" sz="1200" baseline="-25000" dirty="0" smtClean="0">
                    <a:solidFill>
                      <a:srgbClr val="FF0000"/>
                    </a:solidFill>
                  </a:rPr>
                  <a:t> </a:t>
                </a:r>
                <a:endParaRPr lang="it-IT" sz="12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aphicFrame>
          <p:nvGraphicFramePr>
            <p:cNvPr id="431120" name="Object 16"/>
            <p:cNvGraphicFramePr>
              <a:graphicFrameLocks noChangeAspect="1"/>
            </p:cNvGraphicFramePr>
            <p:nvPr/>
          </p:nvGraphicFramePr>
          <p:xfrm>
            <a:off x="3597" y="3478"/>
            <a:ext cx="780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6" name="Equation" r:id="rId5" imgW="1206360" imgH="545760" progId="Equation.3">
                    <p:embed/>
                  </p:oleObj>
                </mc:Choice>
                <mc:Fallback>
                  <p:oleObj name="Equation" r:id="rId5" imgW="1206360" imgH="545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7" y="3478"/>
                          <a:ext cx="780" cy="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" name="Picture 1031" descr="RBE_vs_L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r="3717"/>
          <a:stretch>
            <a:fillRect/>
          </a:stretch>
        </p:blipFill>
        <p:spPr bwMode="auto">
          <a:xfrm>
            <a:off x="0" y="3258874"/>
            <a:ext cx="5004048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032"/>
          <p:cNvSpPr txBox="1">
            <a:spLocks noChangeArrowheads="1"/>
          </p:cNvSpPr>
          <p:nvPr/>
        </p:nvSpPr>
        <p:spPr bwMode="auto">
          <a:xfrm>
            <a:off x="1146218" y="5463172"/>
            <a:ext cx="39477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1600" dirty="0" smtClean="0">
                <a:solidFill>
                  <a:srgbClr val="FFFF00"/>
                </a:solidFill>
                <a:latin typeface="Arial" charset="0"/>
              </a:rPr>
              <a:t>1            10             100     LET (</a:t>
            </a:r>
            <a:r>
              <a:rPr lang="en-US" altLang="it-IT" sz="1600" dirty="0" err="1" smtClean="0">
                <a:solidFill>
                  <a:srgbClr val="FFFF00"/>
                </a:solidFill>
                <a:latin typeface="Arial" charset="0"/>
              </a:rPr>
              <a:t>keV</a:t>
            </a:r>
            <a:r>
              <a:rPr lang="en-US" altLang="it-IT" sz="1600" dirty="0" smtClean="0">
                <a:solidFill>
                  <a:srgbClr val="FFFF00"/>
                </a:solidFill>
                <a:latin typeface="Arial" charset="0"/>
              </a:rPr>
              <a:t>/</a:t>
            </a:r>
            <a:r>
              <a:rPr lang="el-GR" altLang="it-IT" sz="1600" dirty="0" smtClean="0">
                <a:solidFill>
                  <a:srgbClr val="FFFF00"/>
                </a:solidFill>
                <a:latin typeface="Arial" charset="0"/>
              </a:rPr>
              <a:t>μ</a:t>
            </a:r>
            <a:r>
              <a:rPr lang="en-US" altLang="it-IT" sz="1600" dirty="0" smtClean="0">
                <a:solidFill>
                  <a:srgbClr val="FFFF00"/>
                </a:solidFill>
                <a:latin typeface="Arial" charset="0"/>
              </a:rPr>
              <a:t>m)</a:t>
            </a:r>
          </a:p>
        </p:txBody>
      </p:sp>
      <p:sp>
        <p:nvSpPr>
          <p:cNvPr id="25" name="Text Box 1033"/>
          <p:cNvSpPr txBox="1">
            <a:spLocks noChangeArrowheads="1"/>
          </p:cNvSpPr>
          <p:nvPr/>
        </p:nvSpPr>
        <p:spPr bwMode="auto">
          <a:xfrm>
            <a:off x="717592" y="3568485"/>
            <a:ext cx="601172" cy="2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t-IT" sz="1600" dirty="0" smtClean="0">
                <a:solidFill>
                  <a:srgbClr val="FFFF00"/>
                </a:solidFill>
                <a:latin typeface="Arial" charset="0"/>
              </a:rPr>
              <a:t>RBE</a:t>
            </a:r>
          </a:p>
        </p:txBody>
      </p:sp>
      <p:sp>
        <p:nvSpPr>
          <p:cNvPr id="26" name="Text Box 1034"/>
          <p:cNvSpPr txBox="1">
            <a:spLocks noChangeArrowheads="1"/>
          </p:cNvSpPr>
          <p:nvPr/>
        </p:nvSpPr>
        <p:spPr bwMode="auto">
          <a:xfrm>
            <a:off x="-1291" y="3474897"/>
            <a:ext cx="402698" cy="19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2040"/>
              </a:spcBef>
            </a:pPr>
            <a:r>
              <a:rPr lang="en-US" altLang="it-IT" sz="1400" dirty="0" smtClean="0">
                <a:solidFill>
                  <a:srgbClr val="FFFF00"/>
                </a:solidFill>
                <a:latin typeface="Arial" charset="0"/>
              </a:rPr>
              <a:t>4</a:t>
            </a:r>
          </a:p>
          <a:p>
            <a:pPr algn="ctr" eaLnBrk="1" hangingPunct="1">
              <a:spcBef>
                <a:spcPts val="2040"/>
              </a:spcBef>
            </a:pPr>
            <a:r>
              <a:rPr lang="en-US" altLang="it-IT" sz="1400" dirty="0" smtClean="0">
                <a:solidFill>
                  <a:srgbClr val="FFFF00"/>
                </a:solidFill>
                <a:latin typeface="Arial" charset="0"/>
              </a:rPr>
              <a:t>3</a:t>
            </a:r>
          </a:p>
          <a:p>
            <a:pPr algn="ctr" eaLnBrk="1" hangingPunct="1">
              <a:spcBef>
                <a:spcPts val="2040"/>
              </a:spcBef>
            </a:pPr>
            <a:r>
              <a:rPr lang="en-US" altLang="it-IT" sz="1400" dirty="0" smtClean="0">
                <a:solidFill>
                  <a:srgbClr val="FFFF00"/>
                </a:solidFill>
                <a:latin typeface="Arial" charset="0"/>
              </a:rPr>
              <a:t>2</a:t>
            </a:r>
          </a:p>
          <a:p>
            <a:pPr algn="ctr" eaLnBrk="1" hangingPunct="1">
              <a:spcBef>
                <a:spcPts val="2040"/>
              </a:spcBef>
            </a:pPr>
            <a:r>
              <a:rPr lang="en-US" altLang="it-IT" sz="1400" dirty="0" smtClean="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27" name="Line 1035"/>
          <p:cNvSpPr>
            <a:spLocks noChangeShapeType="1"/>
          </p:cNvSpPr>
          <p:nvPr/>
        </p:nvSpPr>
        <p:spPr bwMode="auto">
          <a:xfrm flipH="1">
            <a:off x="2437265" y="3709055"/>
            <a:ext cx="487711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8" name="Line 1036"/>
          <p:cNvSpPr>
            <a:spLocks noChangeShapeType="1"/>
          </p:cNvSpPr>
          <p:nvPr/>
        </p:nvSpPr>
        <p:spPr bwMode="auto">
          <a:xfrm>
            <a:off x="3087547" y="3709055"/>
            <a:ext cx="487711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 smtClean="0">
              <a:solidFill>
                <a:srgbClr val="000000"/>
              </a:solidFill>
            </a:endParaRPr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016285"/>
              </p:ext>
            </p:extLst>
          </p:nvPr>
        </p:nvGraphicFramePr>
        <p:xfrm>
          <a:off x="4211960" y="1118793"/>
          <a:ext cx="2232248" cy="96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Equation" r:id="rId8" imgW="1320480" imgH="507960" progId="Equation.3">
                  <p:embed/>
                </p:oleObj>
              </mc:Choice>
              <mc:Fallback>
                <p:oleObj name="Equation" r:id="rId8" imgW="1320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118793"/>
                        <a:ext cx="2232248" cy="96655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316856" y="2329130"/>
            <a:ext cx="4104456" cy="923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for a given type of biological end-point and its level of expression.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For example: Survival Fraction 10%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90852" y="1988427"/>
            <a:ext cx="16561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16200000">
            <a:off x="653493" y="2024844"/>
            <a:ext cx="150562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16200000">
            <a:off x="1360629" y="2028117"/>
            <a:ext cx="150562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-1292" y="6211669"/>
            <a:ext cx="616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Protons: RBE slowly varying with LET, approximated by a constant 1.1 factor (➞ 10% more effective than photons)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06732" y="5203089"/>
            <a:ext cx="123411" cy="10238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54139" y="3158569"/>
            <a:ext cx="398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Ions with Z&gt;1 can have </a:t>
            </a:r>
            <a:r>
              <a:rPr lang="el-GR" b="1" dirty="0" smtClean="0">
                <a:solidFill>
                  <a:srgbClr val="0000FF"/>
                </a:solidFill>
              </a:rPr>
              <a:t>Ρ</a:t>
            </a:r>
            <a:r>
              <a:rPr lang="en-US" b="1" dirty="0" smtClean="0">
                <a:solidFill>
                  <a:srgbClr val="0000FF"/>
                </a:solidFill>
              </a:rPr>
              <a:t>R</a:t>
            </a:r>
            <a:r>
              <a:rPr lang="el-GR" b="1" dirty="0" smtClean="0">
                <a:solidFill>
                  <a:srgbClr val="0000FF"/>
                </a:solidFill>
              </a:rPr>
              <a:t>ΒΕ </a:t>
            </a:r>
            <a:r>
              <a:rPr lang="en-US" b="1" dirty="0" smtClean="0">
                <a:solidFill>
                  <a:srgbClr val="0000FF"/>
                </a:solidFill>
              </a:rPr>
              <a:t>significantly &gt;1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011042" y="3709055"/>
            <a:ext cx="2143097" cy="804296"/>
          </a:xfrm>
          <a:prstGeom prst="straightConnector1">
            <a:avLst/>
          </a:prstGeom>
          <a:ln>
            <a:solidFill>
              <a:srgbClr val="F2FF7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RB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06" y="3878240"/>
            <a:ext cx="4121834" cy="262362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9812619">
            <a:off x="4782313" y="5935075"/>
            <a:ext cx="923770" cy="1510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1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  <p:bldP spid="28" grpId="0" animBg="1"/>
      <p:bldP spid="2" grpId="0"/>
      <p:bldP spid="37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Protons are not simply like Photons*1.1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909" y="1441793"/>
            <a:ext cx="377991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smtClean="0">
                <a:latin typeface="Calibri" charset="0"/>
              </a:rPr>
              <a:t>New </a:t>
            </a:r>
            <a:r>
              <a:rPr lang="de-DE" sz="1600" b="1" dirty="0" err="1" smtClean="0">
                <a:latin typeface="Calibri" charset="0"/>
              </a:rPr>
              <a:t>Paradigm</a:t>
            </a:r>
            <a:r>
              <a:rPr lang="de-DE" sz="1600" b="1" dirty="0" smtClean="0">
                <a:latin typeface="Calibri" charset="0"/>
              </a:rPr>
              <a:t> </a:t>
            </a:r>
            <a:r>
              <a:rPr lang="de-DE" sz="1600" b="1" dirty="0" err="1" smtClean="0">
                <a:latin typeface="Calibri" charset="0"/>
              </a:rPr>
              <a:t>for</a:t>
            </a:r>
            <a:r>
              <a:rPr lang="de-DE" sz="1600" b="1" dirty="0" smtClean="0">
                <a:latin typeface="Calibri" charset="0"/>
              </a:rPr>
              <a:t> Proton </a:t>
            </a:r>
            <a:r>
              <a:rPr lang="de-DE" sz="1600" b="1" dirty="0" err="1" smtClean="0">
                <a:latin typeface="Calibri" charset="0"/>
              </a:rPr>
              <a:t>Radiobiology</a:t>
            </a:r>
            <a:endParaRPr lang="de-DE" sz="1600" b="1" dirty="0" smtClean="0">
              <a:latin typeface="Calibri" charset="0"/>
            </a:endParaRPr>
          </a:p>
          <a:p>
            <a:pPr algn="ctr"/>
            <a:r>
              <a:rPr lang="de-DE" sz="1600" b="1" dirty="0" smtClean="0">
                <a:latin typeface="Calibri" charset="0"/>
              </a:rPr>
              <a:t>(</a:t>
            </a:r>
            <a:r>
              <a:rPr lang="de-DE" sz="1600" b="1" dirty="0" err="1" smtClean="0">
                <a:latin typeface="Calibri" charset="0"/>
              </a:rPr>
              <a:t>Girdhani</a:t>
            </a:r>
            <a:r>
              <a:rPr lang="de-DE" sz="1600" b="1" dirty="0" smtClean="0">
                <a:latin typeface="Calibri" charset="0"/>
              </a:rPr>
              <a:t> 2013 </a:t>
            </a:r>
            <a:r>
              <a:rPr lang="de-DE" sz="1600" b="1" dirty="0" err="1" smtClean="0">
                <a:latin typeface="Calibri" charset="0"/>
              </a:rPr>
              <a:t>Radiat</a:t>
            </a:r>
            <a:r>
              <a:rPr lang="de-DE" sz="1600" b="1" dirty="0" smtClean="0">
                <a:latin typeface="Calibri" charset="0"/>
              </a:rPr>
              <a:t> Res)</a:t>
            </a:r>
            <a:endParaRPr lang="de-DE" sz="1600" b="1" dirty="0">
              <a:latin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4893" y="1307353"/>
            <a:ext cx="4572000" cy="9705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de-DE" sz="1600" b="1" dirty="0" smtClean="0">
                <a:solidFill>
                  <a:srgbClr val="0000FF"/>
                </a:solidFill>
                <a:latin typeface="Calibri" charset="0"/>
              </a:rPr>
              <a:t>Resul</a:t>
            </a:r>
            <a:r>
              <a:rPr lang="el-GR" sz="1600" b="1" dirty="0" smtClean="0">
                <a:solidFill>
                  <a:srgbClr val="0000FF"/>
                </a:solidFill>
                <a:latin typeface="Calibri" charset="0"/>
              </a:rPr>
              <a:t>τ</a:t>
            </a:r>
            <a:r>
              <a:rPr lang="de-DE" sz="1600" b="1" dirty="0" smtClean="0">
                <a:solidFill>
                  <a:srgbClr val="0000FF"/>
                </a:solidFill>
                <a:latin typeface="Calibri" charset="0"/>
              </a:rPr>
              <a:t>s </a:t>
            </a:r>
            <a:r>
              <a:rPr lang="de-DE" sz="1600" b="1" dirty="0" err="1" smtClean="0">
                <a:solidFill>
                  <a:srgbClr val="0000FF"/>
                </a:solidFill>
                <a:latin typeface="Calibri" charset="0"/>
              </a:rPr>
              <a:t>point</a:t>
            </a:r>
            <a:r>
              <a:rPr lang="de-DE" sz="1600" b="1" dirty="0" smtClean="0">
                <a:solidFill>
                  <a:srgbClr val="0000FF"/>
                </a:solidFill>
                <a:latin typeface="Calibri" charset="0"/>
              </a:rPr>
              <a:t> out </a:t>
            </a:r>
            <a:r>
              <a:rPr lang="de-DE" sz="1600" b="1" dirty="0" err="1" smtClean="0">
                <a:solidFill>
                  <a:srgbClr val="0000FF"/>
                </a:solidFill>
                <a:latin typeface="Calibri" charset="0"/>
              </a:rPr>
              <a:t>that</a:t>
            </a:r>
            <a:r>
              <a:rPr lang="de-DE" sz="1600" b="1" dirty="0" smtClean="0">
                <a:solidFill>
                  <a:srgbClr val="0000FF"/>
                </a:solidFill>
                <a:latin typeface="Calibri" charset="0"/>
              </a:rPr>
              <a:t> Protons </a:t>
            </a:r>
            <a:r>
              <a:rPr lang="de-DE" sz="1600" b="1" dirty="0" err="1" smtClean="0">
                <a:solidFill>
                  <a:srgbClr val="0000FF"/>
                </a:solidFill>
                <a:latin typeface="Calibri" charset="0"/>
              </a:rPr>
              <a:t>and</a:t>
            </a:r>
            <a:r>
              <a:rPr lang="de-DE" sz="16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de-DE" sz="1600" b="1" dirty="0" err="1" smtClean="0">
                <a:solidFill>
                  <a:srgbClr val="0000FF"/>
                </a:solidFill>
                <a:latin typeface="Calibri" charset="0"/>
              </a:rPr>
              <a:t>photons</a:t>
            </a:r>
            <a:r>
              <a:rPr lang="de-DE" sz="16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de-DE" sz="1600" b="1" dirty="0" err="1" smtClean="0">
                <a:solidFill>
                  <a:srgbClr val="0000FF"/>
                </a:solidFill>
                <a:latin typeface="Calibri" charset="0"/>
              </a:rPr>
              <a:t>present</a:t>
            </a:r>
            <a:r>
              <a:rPr lang="de-DE" sz="16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de-DE" sz="1600" b="1" dirty="0" err="1" smtClean="0">
                <a:solidFill>
                  <a:srgbClr val="0000FF"/>
                </a:solidFill>
                <a:latin typeface="Calibri" charset="0"/>
              </a:rPr>
              <a:t>distinct</a:t>
            </a:r>
            <a:r>
              <a:rPr lang="de-DE" sz="16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de-DE" sz="1600" b="1" dirty="0" err="1" smtClean="0">
                <a:solidFill>
                  <a:srgbClr val="0000FF"/>
                </a:solidFill>
                <a:latin typeface="Calibri" charset="0"/>
              </a:rPr>
              <a:t>physics</a:t>
            </a:r>
            <a:r>
              <a:rPr lang="de-DE" sz="16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de-DE" sz="1600" b="1" dirty="0" err="1" smtClean="0">
                <a:solidFill>
                  <a:srgbClr val="0000FF"/>
                </a:solidFill>
                <a:latin typeface="Calibri" charset="0"/>
              </a:rPr>
              <a:t>and</a:t>
            </a:r>
            <a:r>
              <a:rPr lang="de-DE" sz="16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de-DE" sz="1600" b="1" dirty="0" err="1" smtClean="0">
                <a:solidFill>
                  <a:srgbClr val="0000FF"/>
                </a:solidFill>
                <a:latin typeface="Calibri" charset="0"/>
              </a:rPr>
              <a:t>biological</a:t>
            </a:r>
            <a:r>
              <a:rPr lang="de-DE" sz="16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de-DE" sz="1600" b="1" dirty="0" err="1" smtClean="0">
                <a:solidFill>
                  <a:srgbClr val="0000FF"/>
                </a:solidFill>
                <a:latin typeface="Calibri" charset="0"/>
              </a:rPr>
              <a:t>properties</a:t>
            </a:r>
            <a:r>
              <a:rPr lang="de-DE" sz="1600" b="1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de-DE" sz="1600" b="1" dirty="0" err="1" smtClean="0">
                <a:solidFill>
                  <a:srgbClr val="0000FF"/>
                </a:solidFill>
                <a:latin typeface="Calibri" charset="0"/>
              </a:rPr>
              <a:t>at</a:t>
            </a:r>
            <a:r>
              <a:rPr lang="de-DE" sz="1600" b="1" dirty="0" smtClean="0">
                <a:solidFill>
                  <a:srgbClr val="0000FF"/>
                </a:solidFill>
                <a:latin typeface="Calibri" charset="0"/>
              </a:rPr>
              <a:t> Sub-</a:t>
            </a:r>
            <a:r>
              <a:rPr lang="de-DE" sz="1600" b="1" dirty="0" err="1" smtClean="0">
                <a:solidFill>
                  <a:srgbClr val="0000FF"/>
                </a:solidFill>
                <a:latin typeface="Calibri" charset="0"/>
              </a:rPr>
              <a:t>Cellular</a:t>
            </a:r>
            <a:r>
              <a:rPr lang="de-DE" sz="1600" b="1" dirty="0" smtClean="0">
                <a:solidFill>
                  <a:srgbClr val="0000FF"/>
                </a:solidFill>
                <a:latin typeface="Calibri" charset="0"/>
              </a:rPr>
              <a:t>, </a:t>
            </a:r>
            <a:r>
              <a:rPr lang="de-DE" sz="1600" b="1" dirty="0" err="1" smtClean="0">
                <a:solidFill>
                  <a:srgbClr val="0000FF"/>
                </a:solidFill>
                <a:latin typeface="Calibri" charset="0"/>
              </a:rPr>
              <a:t>Cellular</a:t>
            </a:r>
            <a:r>
              <a:rPr lang="de-DE" sz="16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de-DE" sz="1600" b="1" dirty="0" err="1" smtClean="0">
                <a:solidFill>
                  <a:srgbClr val="0000FF"/>
                </a:solidFill>
                <a:latin typeface="Calibri" charset="0"/>
              </a:rPr>
              <a:t>and</a:t>
            </a:r>
            <a:r>
              <a:rPr lang="de-DE" sz="16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de-DE" sz="1600" b="1" dirty="0" err="1" smtClean="0">
                <a:solidFill>
                  <a:srgbClr val="0000FF"/>
                </a:solidFill>
                <a:latin typeface="Calibri" charset="0"/>
              </a:rPr>
              <a:t>Tissue</a:t>
            </a:r>
            <a:r>
              <a:rPr lang="de-DE" sz="16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de-DE" sz="1600" b="1" dirty="0" err="1" smtClean="0">
                <a:solidFill>
                  <a:srgbClr val="0000FF"/>
                </a:solidFill>
                <a:latin typeface="Calibri" charset="0"/>
              </a:rPr>
              <a:t>level</a:t>
            </a:r>
            <a:endParaRPr lang="de-DE" sz="1600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679116" y="1585531"/>
            <a:ext cx="648072" cy="25525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effectLst/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6821" y="5745628"/>
            <a:ext cx="4584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Do nuclear interaction play a role?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910" y="6155862"/>
            <a:ext cx="8834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n-US" dirty="0" smtClean="0">
                <a:solidFill>
                  <a:srgbClr val="800000"/>
                </a:solidFill>
              </a:rPr>
              <a:t>It </a:t>
            </a:r>
            <a:r>
              <a:rPr lang="en-US" dirty="0">
                <a:solidFill>
                  <a:srgbClr val="800000"/>
                </a:solidFill>
              </a:rPr>
              <a:t>has been pointed out </a:t>
            </a:r>
            <a:r>
              <a:rPr lang="en-US" dirty="0" smtClean="0">
                <a:solidFill>
                  <a:srgbClr val="800000"/>
                </a:solidFill>
              </a:rPr>
              <a:t>a possible </a:t>
            </a:r>
            <a:r>
              <a:rPr lang="en-US" dirty="0">
                <a:solidFill>
                  <a:srgbClr val="800000"/>
                </a:solidFill>
              </a:rPr>
              <a:t>impact of variable proton RBE </a:t>
            </a:r>
            <a:r>
              <a:rPr lang="en-US" dirty="0" smtClean="0">
                <a:solidFill>
                  <a:srgbClr val="800000"/>
                </a:solidFill>
              </a:rPr>
              <a:t>on </a:t>
            </a:r>
            <a:r>
              <a:rPr lang="en-US" dirty="0">
                <a:solidFill>
                  <a:srgbClr val="800000"/>
                </a:solidFill>
              </a:rPr>
              <a:t>Normal Tissue </a:t>
            </a:r>
            <a:r>
              <a:rPr lang="en-US" dirty="0" smtClean="0">
                <a:solidFill>
                  <a:srgbClr val="800000"/>
                </a:solidFill>
              </a:rPr>
              <a:t>Complication Prob. values. </a:t>
            </a:r>
            <a:r>
              <a:rPr lang="en-US" b="1" dirty="0" smtClean="0">
                <a:solidFill>
                  <a:srgbClr val="800000"/>
                </a:solidFill>
              </a:rPr>
              <a:t>Present Treatment Planning does not take this into account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909" y="2216679"/>
            <a:ext cx="8834752" cy="3939183"/>
            <a:chOff x="36909" y="2216679"/>
            <a:chExt cx="8834752" cy="3939183"/>
          </a:xfrm>
        </p:grpSpPr>
        <p:pic>
          <p:nvPicPr>
            <p:cNvPr id="5" name="Picture 4" descr="Paganetti_RB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83" y="2216679"/>
              <a:ext cx="7662033" cy="300873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146290" y="2307617"/>
              <a:ext cx="1872208" cy="30777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80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Paganetti</a:t>
              </a:r>
              <a:r>
                <a:rPr lang="en-US" sz="1400" dirty="0" smtClean="0"/>
                <a:t> 2002 PMB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909" y="5232532"/>
              <a:ext cx="42902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Ε</a:t>
              </a:r>
              <a:r>
                <a:rPr lang="en-US" dirty="0" err="1" smtClean="0"/>
                <a:t>xperimental</a:t>
              </a:r>
              <a:r>
                <a:rPr lang="en-US" dirty="0" smtClean="0"/>
                <a:t> determinations of RBE exhibit large fluctuations</a:t>
              </a:r>
              <a:r>
                <a:rPr lang="el-GR" b="1" dirty="0" smtClean="0"/>
                <a:t>. </a:t>
              </a:r>
              <a:r>
                <a:rPr lang="en-US" b="1" dirty="0" smtClean="0"/>
                <a:t>RBE could be significantly &gt;1.1</a:t>
              </a:r>
              <a:endParaRPr lang="en-US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4168" y="2605977"/>
              <a:ext cx="4537493" cy="312220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413704" y="2277875"/>
            <a:ext cx="19316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RBE=1.1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5306" y="2277875"/>
            <a:ext cx="25416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Variable RBE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08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sides of 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3191" t="1662"/>
          <a:stretch>
            <a:fillRect/>
          </a:stretch>
        </p:blipFill>
        <p:spPr bwMode="auto">
          <a:xfrm>
            <a:off x="0" y="1231034"/>
            <a:ext cx="5964890" cy="38499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3649" y="5094733"/>
            <a:ext cx="53812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0" dirty="0" smtClean="0">
                <a:latin typeface="Calibri"/>
                <a:ea typeface="SimSun" pitchFamily="2" charset="-122"/>
                <a:cs typeface="Calibri"/>
              </a:rPr>
              <a:t>Exp. Data (points) from </a:t>
            </a:r>
            <a:r>
              <a:rPr lang="en-US" altLang="zh-CN" sz="1100" b="0" dirty="0" err="1" smtClean="0">
                <a:latin typeface="Calibri"/>
                <a:ea typeface="SimSun" pitchFamily="2" charset="-122"/>
                <a:cs typeface="Calibri"/>
              </a:rPr>
              <a:t>Haettner</a:t>
            </a:r>
            <a:r>
              <a:rPr lang="en-US" altLang="zh-CN" sz="1100" b="0" dirty="0" smtClean="0">
                <a:latin typeface="Calibri"/>
                <a:ea typeface="SimSun" pitchFamily="2" charset="-122"/>
                <a:cs typeface="Calibri"/>
              </a:rPr>
              <a:t> et al, Rad. Prot. Dos. 2006</a:t>
            </a:r>
          </a:p>
          <a:p>
            <a:pPr algn="ctr"/>
            <a:r>
              <a:rPr lang="de-DE" altLang="zh-CN" sz="1100" b="0" dirty="0" smtClean="0">
                <a:latin typeface="Calibri"/>
                <a:ea typeface="SimSun" pitchFamily="2" charset="-122"/>
                <a:cs typeface="Calibri"/>
              </a:rPr>
              <a:t>Simulation: A. Mairani PhD Thesis, 2007, Nuovo Cimento C, 31, 2008</a:t>
            </a:r>
            <a:endParaRPr lang="en-US" altLang="zh-CN" sz="1100" b="0" dirty="0" smtClean="0">
              <a:latin typeface="Calibri"/>
              <a:ea typeface="SimSun" pitchFamily="2" charset="-122"/>
              <a:cs typeface="Calibri"/>
            </a:endParaRPr>
          </a:p>
          <a:p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62" y="1671069"/>
            <a:ext cx="169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A) Ion Therapy: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649" y="5510231"/>
            <a:ext cx="552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Known effect of </a:t>
            </a:r>
            <a:r>
              <a:rPr lang="en-US" b="1" dirty="0" smtClean="0">
                <a:solidFill>
                  <a:srgbClr val="0000FF"/>
                </a:solidFill>
              </a:rPr>
              <a:t>Nuclear </a:t>
            </a:r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b="1" dirty="0" smtClean="0">
                <a:solidFill>
                  <a:srgbClr val="0000FF"/>
                </a:solidFill>
              </a:rPr>
              <a:t>ragmentation of </a:t>
            </a:r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b="1" dirty="0" smtClean="0">
                <a:solidFill>
                  <a:srgbClr val="0000FF"/>
                </a:solidFill>
              </a:rPr>
              <a:t>rojectile</a:t>
            </a:r>
            <a:r>
              <a:rPr lang="en-US" b="1" dirty="0" smtClean="0"/>
              <a:t>:</a:t>
            </a:r>
          </a:p>
          <a:p>
            <a:pPr algn="r"/>
            <a:r>
              <a:rPr lang="en-US" dirty="0" smtClean="0">
                <a:solidFill>
                  <a:srgbClr val="800000"/>
                </a:solidFill>
              </a:rPr>
              <a:t>mixed contribution of different RBE/LET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Considered in treatment, but still scarce validation data!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797948" y="4407791"/>
            <a:ext cx="673224" cy="1102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64890" y="1539913"/>
            <a:ext cx="3179110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B) Proton Therapy: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Nuclear Fragmentation of Target</a:t>
            </a:r>
          </a:p>
          <a:p>
            <a:endParaRPr lang="en-US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Possible contribution to biological effect</a:t>
            </a:r>
          </a:p>
          <a:p>
            <a:endParaRPr lang="en-US" b="0" dirty="0"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Not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Calibri"/>
              </a:rPr>
              <a:t>considererd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 in treatment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Calibri"/>
              </a:rPr>
              <a:t>plannig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 so far</a:t>
            </a:r>
          </a:p>
          <a:p>
            <a:endParaRPr lang="en-US" b="0" dirty="0"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Data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Calibri"/>
              </a:rPr>
              <a:t>exisiting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 only for production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of very light fragments (nucleons)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862" y="2801344"/>
            <a:ext cx="3209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cs typeface="Calibri"/>
              </a:rPr>
              <a:t>Bragg peak in a water phantom</a:t>
            </a:r>
          </a:p>
          <a:p>
            <a:r>
              <a:rPr lang="en-US" i="1" dirty="0">
                <a:cs typeface="Calibri"/>
              </a:rPr>
              <a:t>400 MeV</a:t>
            </a:r>
            <a:r>
              <a:rPr lang="en-US" i="1" dirty="0" smtClean="0">
                <a:cs typeface="Calibri"/>
              </a:rPr>
              <a:t>/</a:t>
            </a:r>
            <a:r>
              <a:rPr lang="en-US" i="1" dirty="0">
                <a:cs typeface="Calibri"/>
              </a:rPr>
              <a:t>u</a:t>
            </a:r>
            <a:r>
              <a:rPr lang="en-US" i="1" dirty="0" smtClean="0">
                <a:cs typeface="Calibri"/>
              </a:rPr>
              <a:t> </a:t>
            </a:r>
            <a:r>
              <a:rPr lang="en-US" i="1" dirty="0">
                <a:cs typeface="Calibri"/>
              </a:rPr>
              <a:t>C </a:t>
            </a:r>
            <a:r>
              <a:rPr lang="en-US" i="1" dirty="0" smtClean="0">
                <a:cs typeface="Calibri"/>
              </a:rPr>
              <a:t>beam</a:t>
            </a:r>
            <a:endParaRPr lang="en-US" i="1" dirty="0">
              <a:cs typeface="Calibri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9511109">
            <a:off x="7983517" y="5217843"/>
            <a:ext cx="967332" cy="58477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New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7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676" y="157332"/>
            <a:ext cx="6747605" cy="9296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Target fragmentation </a:t>
            </a:r>
            <a:r>
              <a:rPr lang="en-US" sz="2800" dirty="0"/>
              <a:t>&amp; </a:t>
            </a:r>
            <a:r>
              <a:rPr lang="en-US" sz="2800" dirty="0" smtClean="0"/>
              <a:t>healthy tissue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9936" y="1067901"/>
            <a:ext cx="8478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2400" dirty="0" smtClean="0">
                <a:solidFill>
                  <a:srgbClr val="800000"/>
                </a:solidFill>
                <a:latin typeface="+mj-lt"/>
                <a:cs typeface="Comic Sans MS"/>
              </a:rPr>
              <a:t>Target fragmentation in proton therapy gives higher contribution in healthy tissue, where beam is still energetic (~200MeV) 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6" y="2038756"/>
            <a:ext cx="6133690" cy="4608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0791" y="2014758"/>
            <a:ext cx="2877250" cy="47089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About 10% of biological effect in the entrance channel due to secondary fragments (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Grun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 2013)</a:t>
            </a:r>
          </a:p>
          <a:p>
            <a:pPr algn="ctr" defTabSz="914400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2000" dirty="0" smtClean="0">
                <a:solidFill>
                  <a:srgbClr val="008000"/>
                </a:solidFill>
                <a:latin typeface="Calibri"/>
              </a:rPr>
              <a:t>Largest contributions of recoil fragments expected from </a:t>
            </a:r>
          </a:p>
          <a:p>
            <a:pPr algn="ctr" defTabSz="914400"/>
            <a:r>
              <a:rPr lang="en-US" sz="2000" b="1" dirty="0" smtClean="0">
                <a:solidFill>
                  <a:srgbClr val="008000"/>
                </a:solidFill>
                <a:latin typeface="Calibri"/>
              </a:rPr>
              <a:t>He, C, Be, O, N</a:t>
            </a:r>
          </a:p>
          <a:p>
            <a:pPr algn="ctr" defTabSz="914400"/>
            <a:r>
              <a:rPr lang="en-US" sz="2000" dirty="0" smtClean="0">
                <a:solidFill>
                  <a:srgbClr val="008000"/>
                </a:solidFill>
                <a:latin typeface="Calibri"/>
              </a:rPr>
              <a:t>In particular on </a:t>
            </a:r>
          </a:p>
          <a:p>
            <a:pPr algn="ctr" defTabSz="914400"/>
            <a:r>
              <a:rPr lang="en-US" sz="2000" dirty="0" smtClean="0">
                <a:solidFill>
                  <a:srgbClr val="008000"/>
                </a:solidFill>
                <a:latin typeface="Calibri"/>
              </a:rPr>
              <a:t>Normal Tissue Complication Probability</a:t>
            </a:r>
            <a:endParaRPr lang="en-US" sz="2000" dirty="0">
              <a:solidFill>
                <a:srgbClr val="008000"/>
              </a:solidFill>
              <a:latin typeface="Calibri"/>
            </a:endParaRPr>
          </a:p>
          <a:p>
            <a:pPr algn="ctr" defTabSz="914400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See also :</a:t>
            </a:r>
          </a:p>
          <a:p>
            <a:pPr algn="ctr" defTabSz="914400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-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Paganetti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 2002 PMB</a:t>
            </a:r>
          </a:p>
          <a:p>
            <a:pPr algn="ctr" defTabSz="914400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-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Grassberger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 2011 PMB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5412" y="3906566"/>
            <a:ext cx="2304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dirty="0" smtClean="0">
                <a:solidFill>
                  <a:srgbClr val="008000"/>
                </a:solidFill>
                <a:latin typeface="Calibri"/>
              </a:rPr>
              <a:t>200 MeV proton beam in 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7581" y="3208290"/>
            <a:ext cx="81304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R=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/</a:t>
            </a:r>
            <a:r>
              <a:rPr lang="en-US" sz="2000" dirty="0" smtClean="0">
                <a:solidFill>
                  <a:srgbClr val="008000"/>
                </a:solidFill>
              </a:rPr>
              <a:t>8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2761" y="2113020"/>
            <a:ext cx="9407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R=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  <a:r>
              <a:rPr lang="en-US" sz="2000" dirty="0" smtClean="0">
                <a:solidFill>
                  <a:srgbClr val="008000"/>
                </a:solidFill>
              </a:rPr>
              <a:t>40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876" y="1910937"/>
            <a:ext cx="24723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SzPct val="200000"/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Cell killed by ionization </a:t>
            </a:r>
          </a:p>
          <a:p>
            <a:pPr marL="285750" indent="-285750">
              <a:buSzPct val="200000"/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Recoil fragment generated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936" y="6277936"/>
            <a:ext cx="42047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Cancers 2015,7 </a:t>
            </a:r>
            <a:r>
              <a:rPr lang="en-US" dirty="0" err="1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Tommasino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 &amp; Durante</a:t>
            </a:r>
            <a:endParaRPr lang="en-US" dirty="0">
              <a:solidFill>
                <a:srgbClr val="0000FF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68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wo_pie_graphs_about_the_composition_of_the_human_bod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r="25842" b="52810"/>
          <a:stretch/>
        </p:blipFill>
        <p:spPr>
          <a:xfrm>
            <a:off x="6276082" y="917512"/>
            <a:ext cx="2475133" cy="1713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117" y="111804"/>
            <a:ext cx="6786852" cy="812311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p+C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dirty="0" err="1"/>
              <a:t>+</a:t>
            </a:r>
            <a:r>
              <a:rPr lang="en-US" dirty="0" err="1" smtClean="0"/>
              <a:t>O</a:t>
            </a:r>
            <a:r>
              <a:rPr lang="en-US" dirty="0" smtClean="0"/>
              <a:t> scattering @200 MeV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046753"/>
            <a:ext cx="6097571" cy="176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  <a:cs typeface="Arial"/>
              </a:rPr>
              <a:t>The elastic interaction and the forward Z=1,2 fragment production are quite well known. Uncertainties on large angle Z=1,2 fragments.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  <a:latin typeface="+mj-lt"/>
                <a:cs typeface="Arial"/>
              </a:rPr>
              <a:t>Missing data on heavy fragments.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8578" y="3112261"/>
            <a:ext cx="2832125" cy="3431977"/>
          </a:xfrm>
          <a:prstGeom prst="rect">
            <a:avLst/>
          </a:prstGeom>
          <a:ln w="28575" cmpd="sng">
            <a:solidFill>
              <a:srgbClr val="1057C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Very low energy-short range fragments, almost isotropic.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MCs confirm this picture but</a:t>
            </a:r>
            <a:r>
              <a:rPr lang="is-IS" sz="2000" dirty="0" smtClean="0">
                <a:solidFill>
                  <a:srgbClr val="000090"/>
                </a:solidFill>
                <a:latin typeface="Arial"/>
                <a:cs typeface="Arial"/>
              </a:rPr>
              <a:t>…..</a:t>
            </a:r>
            <a:endParaRPr lang="en-US" sz="20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6600"/>
                </a:solidFill>
                <a:latin typeface="Arial"/>
                <a:cs typeface="Arial"/>
              </a:rPr>
              <a:t>Nuclear model</a:t>
            </a:r>
            <a:r>
              <a:rPr lang="en-US" sz="200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latin typeface="Arial"/>
                <a:cs typeface="Arial"/>
              </a:rPr>
              <a:t>&amp; MC not yet reliable or benchmarked at the needed level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latin typeface="Arial"/>
                <a:cs typeface="Arial"/>
              </a:rPr>
              <a:t>Needed  </a:t>
            </a:r>
            <a:r>
              <a:rPr lang="en-US" sz="2000" dirty="0">
                <a:solidFill>
                  <a:srgbClr val="008000"/>
                </a:solidFill>
                <a:latin typeface="Arial"/>
                <a:cs typeface="Arial"/>
              </a:rPr>
              <a:t>Z&gt;2 fragment yields and  emission energy </a:t>
            </a:r>
          </a:p>
          <a:p>
            <a:pPr marL="0" indent="0">
              <a:buNone/>
            </a:pPr>
            <a:endParaRPr lang="en-US" sz="20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36474" y="1831797"/>
            <a:ext cx="354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O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1584087"/>
            <a:ext cx="321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4534" y="1264964"/>
            <a:ext cx="34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</a:t>
            </a:r>
          </a:p>
        </p:txBody>
      </p:sp>
      <p:pic>
        <p:nvPicPr>
          <p:cNvPr id="15" name="Picture 14" descr="FragE_Yie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42" y="2630569"/>
            <a:ext cx="4419807" cy="422743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86805" y="2839901"/>
            <a:ext cx="2150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FLUKA MC:</a:t>
            </a:r>
          </a:p>
          <a:p>
            <a:pPr algn="ctr"/>
            <a:r>
              <a:rPr lang="en-US" sz="2000" b="1" baseline="30000" dirty="0" smtClean="0">
                <a:solidFill>
                  <a:srgbClr val="0000FF"/>
                </a:solidFill>
              </a:rPr>
              <a:t>16</a:t>
            </a:r>
            <a:r>
              <a:rPr lang="en-US" sz="2000" b="1" dirty="0" smtClean="0">
                <a:solidFill>
                  <a:srgbClr val="0000FF"/>
                </a:solidFill>
              </a:rPr>
              <a:t>O </a:t>
            </a:r>
            <a:r>
              <a:rPr lang="en-US" sz="2000" b="1" dirty="0">
                <a:solidFill>
                  <a:srgbClr val="0000FF"/>
                </a:solidFill>
              </a:rPr>
              <a:t>beam 200 MeV/u on 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4</a:t>
            </a:r>
            <a:r>
              <a:rPr lang="en-US" sz="2000" b="1" dirty="0" smtClean="0">
                <a:solidFill>
                  <a:srgbClr val="0000FF"/>
                </a:solidFill>
              </a:rPr>
              <a:t>  target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31376" y="4248005"/>
            <a:ext cx="3327772" cy="132343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For Z&gt;3 everything is within 10 MeV/u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range can be as low as tens of micron!!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3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132" y="274638"/>
            <a:ext cx="7002150" cy="943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 of target fragmentation at work: BNCT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024E-5463-9D49-938E-E00E1FB39A4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BNC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01" y="1653371"/>
            <a:ext cx="5933768" cy="453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4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7941</TotalTime>
  <Words>2937</Words>
  <Application>Microsoft Macintosh PowerPoint</Application>
  <PresentationFormat>On-screen Show (4:3)</PresentationFormat>
  <Paragraphs>337</Paragraphs>
  <Slides>33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FOOT FragmentatiOn Of Target </vt:lpstr>
      <vt:lpstr>Rationale of Charged Particle Therapy</vt:lpstr>
      <vt:lpstr>Typical example of advantages of Charged Particle Therapy</vt:lpstr>
      <vt:lpstr>The concept of RBE</vt:lpstr>
      <vt:lpstr>Protons are not simply like Photons*1.1</vt:lpstr>
      <vt:lpstr>The two sides of the problem</vt:lpstr>
      <vt:lpstr>Target fragmentation &amp; healthy tissue</vt:lpstr>
      <vt:lpstr> p+C, p+O scattering @200 MeV</vt:lpstr>
      <vt:lpstr>An example of target fragmentation at work: BNCT</vt:lpstr>
      <vt:lpstr>Inverse kinematic strategy </vt:lpstr>
      <vt:lpstr>Experience at GANIL</vt:lpstr>
      <vt:lpstr>Monte Carlo Predictions: example</vt:lpstr>
      <vt:lpstr>Radiobiology requests &amp; detector constraints</vt:lpstr>
      <vt:lpstr>Guide lines for the detector</vt:lpstr>
      <vt:lpstr>The FOOT Detector</vt:lpstr>
      <vt:lpstr>The FOOT Detector</vt:lpstr>
      <vt:lpstr>The FOOT Detector</vt:lpstr>
      <vt:lpstr>FOOT : momentum measurement</vt:lpstr>
      <vt:lpstr>ΔE/TOF detector and Calorimeter</vt:lpstr>
      <vt:lpstr>Resolution goals</vt:lpstr>
      <vt:lpstr>Evaluation of Energy Resolution in Inverse Kinematics (MC)</vt:lpstr>
      <vt:lpstr>Evaluation of Xsec Resolution in Inverse Kinematics (MC)</vt:lpstr>
      <vt:lpstr>light fragments (p, He):  FOOT with emulsions</vt:lpstr>
      <vt:lpstr>Emulsions and light fragments</vt:lpstr>
      <vt:lpstr>Where can we lay down FOOT?</vt:lpstr>
      <vt:lpstr>Projectile Fragmentation. Existing thin target, Double Diff Cross Section C-C measurements</vt:lpstr>
      <vt:lpstr>Timeline &amp; measurements program</vt:lpstr>
      <vt:lpstr>FOOT collaboration in pills</vt:lpstr>
      <vt:lpstr>Conclusions</vt:lpstr>
      <vt:lpstr>Thanks for your attention</vt:lpstr>
      <vt:lpstr>TOF &amp; dE/dx measurement</vt:lpstr>
      <vt:lpstr>FOOT Calorimeter </vt:lpstr>
      <vt:lpstr>Halbach geometry for permanent magnet</vt:lpstr>
    </vt:vector>
  </TitlesOfParts>
  <Company>Universita' Sapienza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Vincenzo Patera</dc:creator>
  <cp:lastModifiedBy>Giuseppe Battistoni</cp:lastModifiedBy>
  <cp:revision>302</cp:revision>
  <dcterms:created xsi:type="dcterms:W3CDTF">2015-07-27T07:31:35Z</dcterms:created>
  <dcterms:modified xsi:type="dcterms:W3CDTF">2017-01-24T12:58:02Z</dcterms:modified>
</cp:coreProperties>
</file>