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13" r:id="rId2"/>
    <p:sldId id="288" r:id="rId3"/>
    <p:sldId id="292" r:id="rId4"/>
    <p:sldId id="318" r:id="rId5"/>
    <p:sldId id="291" r:id="rId6"/>
    <p:sldId id="293" r:id="rId7"/>
    <p:sldId id="295" r:id="rId8"/>
    <p:sldId id="306" r:id="rId9"/>
    <p:sldId id="296" r:id="rId10"/>
    <p:sldId id="307" r:id="rId11"/>
    <p:sldId id="299" r:id="rId12"/>
    <p:sldId id="300" r:id="rId13"/>
    <p:sldId id="319" r:id="rId14"/>
    <p:sldId id="303" r:id="rId15"/>
    <p:sldId id="314" r:id="rId16"/>
    <p:sldId id="322" r:id="rId17"/>
    <p:sldId id="324" r:id="rId18"/>
    <p:sldId id="305" r:id="rId19"/>
    <p:sldId id="329" r:id="rId20"/>
    <p:sldId id="323" r:id="rId21"/>
    <p:sldId id="308" r:id="rId22"/>
    <p:sldId id="294" r:id="rId23"/>
    <p:sldId id="297" r:id="rId24"/>
    <p:sldId id="298" r:id="rId25"/>
    <p:sldId id="302" r:id="rId26"/>
    <p:sldId id="325" r:id="rId27"/>
    <p:sldId id="327" r:id="rId28"/>
    <p:sldId id="32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2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15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D12C4-CD80-5D41-882A-BE3C031D674A}" type="datetimeFigureOut">
              <a:rPr lang="it-IT" smtClean="0"/>
              <a:t>22/01/17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16726-ECC6-3C49-8C97-37E64C39BAA6}" type="slidenum">
              <a:rPr lang="it-IT" smtClean="0"/>
              <a:t>‹n.›</a:t>
            </a:fld>
            <a:endParaRPr lang="it-IT"/>
          </a:p>
        </p:txBody>
      </p:sp>
    </p:spTree>
    <p:extLst>
      <p:ext uri="{BB962C8B-B14F-4D97-AF65-F5344CB8AC3E}">
        <p14:creationId xmlns:p14="http://schemas.microsoft.com/office/powerpoint/2010/main" val="3916735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smtClean="0"/>
              <a:t>Correlation</a:t>
            </a:r>
            <a:r>
              <a:rPr lang="en-GB" baseline="0" noProof="0" dirty="0" smtClean="0"/>
              <a:t> functions are commonly used in nuclear dynamics to obtain space-time information of the emitting systems. By theoretical models comparisons it is possible to study and to obtain information of EOS of nuclear matter,  distinction between dynamical and equilibrated process, effective in medium n-n interactions. In the literature there are different works that study information coming from IMF-IMF correlation functions (</a:t>
            </a:r>
            <a:r>
              <a:rPr lang="en-GB" baseline="0" noProof="0" dirty="0" err="1" smtClean="0"/>
              <a:t>mettere</a:t>
            </a:r>
            <a:r>
              <a:rPr lang="en-GB" baseline="0" noProof="0" dirty="0" smtClean="0"/>
              <a:t> </a:t>
            </a:r>
            <a:r>
              <a:rPr lang="en-GB" baseline="0" noProof="0" dirty="0" err="1" smtClean="0"/>
              <a:t>qualche</a:t>
            </a:r>
            <a:r>
              <a:rPr lang="en-GB" baseline="0" noProof="0" dirty="0" smtClean="0"/>
              <a:t> </a:t>
            </a:r>
            <a:r>
              <a:rPr lang="en-GB" baseline="0" noProof="0" dirty="0" err="1" smtClean="0"/>
              <a:t>referenza</a:t>
            </a:r>
            <a:r>
              <a:rPr lang="en-GB" baseline="0" noProof="0" dirty="0" smtClean="0"/>
              <a:t>).  </a:t>
            </a:r>
            <a:endParaRPr lang="en-GB" noProof="0" dirty="0"/>
          </a:p>
        </p:txBody>
      </p:sp>
      <p:sp>
        <p:nvSpPr>
          <p:cNvPr id="4" name="Segnaposto numero diapositiva 3"/>
          <p:cNvSpPr>
            <a:spLocks noGrp="1"/>
          </p:cNvSpPr>
          <p:nvPr>
            <p:ph type="sldNum" sz="quarter" idx="10"/>
          </p:nvPr>
        </p:nvSpPr>
        <p:spPr/>
        <p:txBody>
          <a:bodyPr/>
          <a:lstStyle/>
          <a:p>
            <a:fld id="{9D016726-ECC6-3C49-8C97-37E64C39BAA6}" type="slidenum">
              <a:rPr lang="it-IT" smtClean="0"/>
              <a:t>2</a:t>
            </a:fld>
            <a:endParaRPr lang="it-IT"/>
          </a:p>
        </p:txBody>
      </p:sp>
    </p:spTree>
    <p:extLst>
      <p:ext uri="{BB962C8B-B14F-4D97-AF65-F5344CB8AC3E}">
        <p14:creationId xmlns:p14="http://schemas.microsoft.com/office/powerpoint/2010/main" val="103068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smtClean="0"/>
              <a:t>In the reference</a:t>
            </a:r>
            <a:r>
              <a:rPr lang="en-GB" baseline="0" noProof="0" dirty="0" smtClean="0"/>
              <a:t>, the authors, shows for the classical approximation to the KOONIN-PRAT formula that with the assumptions that m=2Z, for all IMFs the propagator becomes a functions of the reduced velocity </a:t>
            </a:r>
            <a:endParaRPr lang="en-GB" noProof="0" dirty="0"/>
          </a:p>
        </p:txBody>
      </p:sp>
      <p:sp>
        <p:nvSpPr>
          <p:cNvPr id="4" name="Segnaposto numero diapositiva 3"/>
          <p:cNvSpPr>
            <a:spLocks noGrp="1"/>
          </p:cNvSpPr>
          <p:nvPr>
            <p:ph type="sldNum" sz="quarter" idx="10"/>
          </p:nvPr>
        </p:nvSpPr>
        <p:spPr/>
        <p:txBody>
          <a:bodyPr/>
          <a:lstStyle/>
          <a:p>
            <a:fld id="{9D016726-ECC6-3C49-8C97-37E64C39BAA6}" type="slidenum">
              <a:rPr lang="it-IT" smtClean="0"/>
              <a:t>3</a:t>
            </a:fld>
            <a:endParaRPr lang="it-IT"/>
          </a:p>
        </p:txBody>
      </p:sp>
    </p:spTree>
    <p:extLst>
      <p:ext uri="{BB962C8B-B14F-4D97-AF65-F5344CB8AC3E}">
        <p14:creationId xmlns:p14="http://schemas.microsoft.com/office/powerpoint/2010/main" val="206487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smtClean="0"/>
              <a:t>In the reference</a:t>
            </a:r>
            <a:r>
              <a:rPr lang="en-GB" baseline="0" noProof="0" dirty="0" smtClean="0"/>
              <a:t>, the authors, shows for the classical approximation to the KOONIN-PRAT formula that with the assumptions that m=2Z, for all IMFs the propagator becomes a functions of the reduced velocity </a:t>
            </a:r>
            <a:endParaRPr lang="en-GB" noProof="0" dirty="0"/>
          </a:p>
        </p:txBody>
      </p:sp>
      <p:sp>
        <p:nvSpPr>
          <p:cNvPr id="4" name="Segnaposto numero diapositiva 3"/>
          <p:cNvSpPr>
            <a:spLocks noGrp="1"/>
          </p:cNvSpPr>
          <p:nvPr>
            <p:ph type="sldNum" sz="quarter" idx="10"/>
          </p:nvPr>
        </p:nvSpPr>
        <p:spPr/>
        <p:txBody>
          <a:bodyPr/>
          <a:lstStyle/>
          <a:p>
            <a:fld id="{9D016726-ECC6-3C49-8C97-37E64C39BAA6}" type="slidenum">
              <a:rPr lang="it-IT" smtClean="0"/>
              <a:t>5</a:t>
            </a:fld>
            <a:endParaRPr lang="it-IT"/>
          </a:p>
        </p:txBody>
      </p:sp>
    </p:spTree>
    <p:extLst>
      <p:ext uri="{BB962C8B-B14F-4D97-AF65-F5344CB8AC3E}">
        <p14:creationId xmlns:p14="http://schemas.microsoft.com/office/powerpoint/2010/main" val="206487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a:t>
            </a:r>
            <a:endParaRPr lang="it-IT" dirty="0"/>
          </a:p>
        </p:txBody>
      </p:sp>
      <p:sp>
        <p:nvSpPr>
          <p:cNvPr id="4" name="Segnaposto numero diapositiva 3"/>
          <p:cNvSpPr>
            <a:spLocks noGrp="1"/>
          </p:cNvSpPr>
          <p:nvPr>
            <p:ph type="sldNum" sz="quarter" idx="10"/>
          </p:nvPr>
        </p:nvSpPr>
        <p:spPr/>
        <p:txBody>
          <a:bodyPr/>
          <a:lstStyle/>
          <a:p>
            <a:fld id="{9D016726-ECC6-3C49-8C97-37E64C39BAA6}" type="slidenum">
              <a:rPr lang="it-IT" smtClean="0"/>
              <a:t>18</a:t>
            </a:fld>
            <a:endParaRPr lang="it-IT"/>
          </a:p>
        </p:txBody>
      </p:sp>
    </p:spTree>
    <p:extLst>
      <p:ext uri="{BB962C8B-B14F-4D97-AF65-F5344CB8AC3E}">
        <p14:creationId xmlns:p14="http://schemas.microsoft.com/office/powerpoint/2010/main" val="385093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01F9CA3-105E-4857-9057-6DB6197DA786}" type="datetimeFigureOut">
              <a:rPr lang="en-US" smtClean="0"/>
              <a:t>22/01/17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01F9CA3-105E-4857-9057-6DB6197DA786}" type="datetimeFigureOut">
              <a:rPr lang="en-US" smtClean="0"/>
              <a:t>22/01/17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22/01/17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22/01/17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22/01/17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22/01/17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01F9CA3-105E-4857-9057-6DB6197DA786}" type="datetimeFigureOut">
              <a:rPr lang="en-US" smtClean="0"/>
              <a:t>22/01/17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22/01/17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2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2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27.tiff"/></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2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8.emf"/><Relationship Id="rId6" Type="http://schemas.openxmlformats.org/officeDocument/2006/relationships/oleObject" Target="../embeddings/oleObject2.bin"/><Relationship Id="rId7" Type="http://schemas.openxmlformats.org/officeDocument/2006/relationships/image" Target="../media/image9.emf"/><Relationship Id="rId8" Type="http://schemas.openxmlformats.org/officeDocument/2006/relationships/image" Target="../media/image3.tif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8.emf"/><Relationship Id="rId6" Type="http://schemas.openxmlformats.org/officeDocument/2006/relationships/oleObject" Target="../embeddings/oleObject4.bin"/><Relationship Id="rId7" Type="http://schemas.openxmlformats.org/officeDocument/2006/relationships/image" Target="../media/image11.emf"/><Relationship Id="rId8" Type="http://schemas.openxmlformats.org/officeDocument/2006/relationships/image" Target="../media/image3.tif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62920" y="1434899"/>
            <a:ext cx="6560346" cy="830997"/>
          </a:xfrm>
          <a:prstGeom prst="rect">
            <a:avLst/>
          </a:prstGeom>
          <a:noFill/>
        </p:spPr>
        <p:txBody>
          <a:bodyPr wrap="square" rtlCol="0">
            <a:spAutoFit/>
          </a:bodyPr>
          <a:lstStyle/>
          <a:p>
            <a:pPr algn="ctr"/>
            <a:r>
              <a:rPr lang="en-GB" sz="2400" b="1" dirty="0" smtClean="0">
                <a:latin typeface="Apple Chancery"/>
                <a:cs typeface="Apple Chancery"/>
              </a:rPr>
              <a:t>Signals for dynamical process from IMF-IMF correlation function </a:t>
            </a:r>
            <a:endParaRPr lang="en-GB" sz="2300" b="1" dirty="0">
              <a:latin typeface="Apple Chancery"/>
              <a:cs typeface="Apple Chancery"/>
            </a:endParaRPr>
          </a:p>
        </p:txBody>
      </p:sp>
      <p:sp>
        <p:nvSpPr>
          <p:cNvPr id="9" name="CasellaDiTesto 8"/>
          <p:cNvSpPr txBox="1"/>
          <p:nvPr/>
        </p:nvSpPr>
        <p:spPr>
          <a:xfrm>
            <a:off x="1262920" y="2849857"/>
            <a:ext cx="6560347" cy="292388"/>
          </a:xfrm>
          <a:prstGeom prst="rect">
            <a:avLst/>
          </a:prstGeom>
          <a:noFill/>
        </p:spPr>
        <p:txBody>
          <a:bodyPr wrap="square" rtlCol="0">
            <a:spAutoFit/>
          </a:bodyPr>
          <a:lstStyle/>
          <a:p>
            <a:pPr algn="ctr"/>
            <a:r>
              <a:rPr lang="it-IT" sz="1300" u="sng" dirty="0"/>
              <a:t>E.V. </a:t>
            </a:r>
            <a:r>
              <a:rPr lang="it-IT" sz="1300" u="sng" dirty="0" smtClean="0"/>
              <a:t>Pagano</a:t>
            </a:r>
            <a:r>
              <a:rPr lang="it-IT" sz="1300" u="sng" baseline="30000" dirty="0" smtClean="0"/>
              <a:t>1,</a:t>
            </a:r>
            <a:r>
              <a:rPr lang="it-IT" sz="1200" dirty="0" smtClean="0"/>
              <a:t>  for NEWCHIM COLLABORATION</a:t>
            </a:r>
            <a:endParaRPr lang="it-IT" sz="1200" dirty="0"/>
          </a:p>
        </p:txBody>
      </p:sp>
      <p:sp>
        <p:nvSpPr>
          <p:cNvPr id="10" name="CasellaDiTesto 9"/>
          <p:cNvSpPr txBox="1"/>
          <p:nvPr/>
        </p:nvSpPr>
        <p:spPr>
          <a:xfrm>
            <a:off x="3" y="3428977"/>
            <a:ext cx="9143999" cy="246221"/>
          </a:xfrm>
          <a:prstGeom prst="rect">
            <a:avLst/>
          </a:prstGeom>
          <a:noFill/>
        </p:spPr>
        <p:txBody>
          <a:bodyPr wrap="square" rtlCol="0">
            <a:spAutoFit/>
          </a:bodyPr>
          <a:lstStyle/>
          <a:p>
            <a:pPr algn="ctr"/>
            <a:r>
              <a:rPr lang="it-IT" sz="1000" baseline="30000" dirty="0"/>
              <a:t>1</a:t>
            </a:r>
            <a:r>
              <a:rPr lang="it-IT" sz="1000" dirty="0" smtClean="0"/>
              <a:t>INFN- Laboratori Nazionali del Sud</a:t>
            </a:r>
          </a:p>
        </p:txBody>
      </p:sp>
      <p:grpSp>
        <p:nvGrpSpPr>
          <p:cNvPr id="15" name="Gruppo 14"/>
          <p:cNvGrpSpPr/>
          <p:nvPr/>
        </p:nvGrpSpPr>
        <p:grpSpPr>
          <a:xfrm>
            <a:off x="0" y="-1"/>
            <a:ext cx="9144002" cy="1231695"/>
            <a:chOff x="0" y="-1"/>
            <a:chExt cx="9144002" cy="1231695"/>
          </a:xfrm>
        </p:grpSpPr>
        <p:pic>
          <p:nvPicPr>
            <p:cNvPr id="16" name="Picture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918" y="-1"/>
              <a:ext cx="2136084" cy="123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magine 16"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007918" cy="1231695"/>
            </a:xfrm>
            <a:prstGeom prst="rect">
              <a:avLst/>
            </a:prstGeom>
          </p:spPr>
        </p:pic>
      </p:grpSp>
      <p:pic>
        <p:nvPicPr>
          <p:cNvPr id="4" name="Immagine 3" descr="LOGO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200" y="4419600"/>
            <a:ext cx="3136900" cy="2438400"/>
          </a:xfrm>
          <a:prstGeom prst="rect">
            <a:avLst/>
          </a:prstGeom>
        </p:spPr>
      </p:pic>
    </p:spTree>
    <p:extLst>
      <p:ext uri="{BB962C8B-B14F-4D97-AF65-F5344CB8AC3E}">
        <p14:creationId xmlns:p14="http://schemas.microsoft.com/office/powerpoint/2010/main" val="36837570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ompare_Mult_25_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188"/>
            <a:ext cx="6645540" cy="4368812"/>
          </a:xfrm>
          <a:prstGeom prst="rect">
            <a:avLst/>
          </a:prstGeom>
        </p:spPr>
      </p:pic>
      <p:sp>
        <p:nvSpPr>
          <p:cNvPr id="10" name="CasellaDiTesto 9"/>
          <p:cNvSpPr txBox="1"/>
          <p:nvPr/>
        </p:nvSpPr>
        <p:spPr>
          <a:xfrm>
            <a:off x="0" y="5200316"/>
            <a:ext cx="3021572" cy="1200329"/>
          </a:xfrm>
          <a:prstGeom prst="rect">
            <a:avLst/>
          </a:prstGeom>
          <a:noFill/>
        </p:spPr>
        <p:txBody>
          <a:bodyPr wrap="square" rtlCol="0">
            <a:spAutoFit/>
          </a:bodyPr>
          <a:lstStyle/>
          <a:p>
            <a:r>
              <a:rPr lang="en-GB" dirty="0" smtClean="0"/>
              <a:t>It is reasonable to say that in each of the two ranges we fix the same dissipative window</a:t>
            </a:r>
            <a:endParaRPr lang="en-GB" dirty="0"/>
          </a:p>
        </p:txBody>
      </p:sp>
      <p:sp>
        <p:nvSpPr>
          <p:cNvPr id="2" name="CasellaDiTesto 1"/>
          <p:cNvSpPr txBox="1"/>
          <p:nvPr/>
        </p:nvSpPr>
        <p:spPr>
          <a:xfrm>
            <a:off x="840329" y="1993900"/>
            <a:ext cx="1671476" cy="369332"/>
          </a:xfrm>
          <a:prstGeom prst="rect">
            <a:avLst/>
          </a:prstGeom>
          <a:noFill/>
        </p:spPr>
        <p:txBody>
          <a:bodyPr wrap="none" rtlCol="0">
            <a:spAutoFit/>
          </a:bodyPr>
          <a:lstStyle/>
          <a:p>
            <a:r>
              <a:rPr lang="it-IT" dirty="0" smtClean="0">
                <a:solidFill>
                  <a:srgbClr val="FF0000"/>
                </a:solidFill>
              </a:rPr>
              <a:t>25≤Z</a:t>
            </a:r>
            <a:r>
              <a:rPr lang="it-IT" baseline="-25000" dirty="0" smtClean="0">
                <a:solidFill>
                  <a:srgbClr val="FF0000"/>
                </a:solidFill>
              </a:rPr>
              <a:t>H</a:t>
            </a:r>
            <a:r>
              <a:rPr lang="it-IT" dirty="0" smtClean="0">
                <a:solidFill>
                  <a:srgbClr val="FF0000"/>
                </a:solidFill>
              </a:rPr>
              <a:t>+Z</a:t>
            </a:r>
            <a:r>
              <a:rPr lang="it-IT" baseline="-25000" dirty="0" smtClean="0">
                <a:solidFill>
                  <a:srgbClr val="FF0000"/>
                </a:solidFill>
              </a:rPr>
              <a:t>L</a:t>
            </a:r>
            <a:r>
              <a:rPr lang="it-IT" dirty="0" smtClean="0">
                <a:solidFill>
                  <a:srgbClr val="FF0000"/>
                </a:solidFill>
              </a:rPr>
              <a:t>≤35</a:t>
            </a:r>
            <a:endParaRPr lang="it-IT" dirty="0">
              <a:solidFill>
                <a:srgbClr val="FF0000"/>
              </a:solidFill>
            </a:endParaRPr>
          </a:p>
        </p:txBody>
      </p:sp>
      <p:grpSp>
        <p:nvGrpSpPr>
          <p:cNvPr id="3" name="Gruppo 2"/>
          <p:cNvGrpSpPr/>
          <p:nvPr/>
        </p:nvGrpSpPr>
        <p:grpSpPr>
          <a:xfrm>
            <a:off x="3098182" y="3221789"/>
            <a:ext cx="6045818" cy="3529263"/>
            <a:chOff x="3098182" y="3221789"/>
            <a:chExt cx="6045818" cy="3529263"/>
          </a:xfrm>
        </p:grpSpPr>
        <p:pic>
          <p:nvPicPr>
            <p:cNvPr id="9" name="Immagine 8" descr="Compare_Mult_35_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182" y="3221789"/>
              <a:ext cx="6045818" cy="3529263"/>
            </a:xfrm>
            <a:prstGeom prst="rect">
              <a:avLst/>
            </a:prstGeom>
          </p:spPr>
        </p:pic>
        <p:sp>
          <p:nvSpPr>
            <p:cNvPr id="11" name="CasellaDiTesto 10"/>
            <p:cNvSpPr txBox="1"/>
            <p:nvPr/>
          </p:nvSpPr>
          <p:spPr>
            <a:xfrm>
              <a:off x="3774029" y="4241800"/>
              <a:ext cx="1671476" cy="369332"/>
            </a:xfrm>
            <a:prstGeom prst="rect">
              <a:avLst/>
            </a:prstGeom>
            <a:noFill/>
          </p:spPr>
          <p:txBody>
            <a:bodyPr wrap="none" rtlCol="0">
              <a:spAutoFit/>
            </a:bodyPr>
            <a:lstStyle/>
            <a:p>
              <a:r>
                <a:rPr lang="it-IT" dirty="0">
                  <a:solidFill>
                    <a:srgbClr val="FF0000"/>
                  </a:solidFill>
                </a:rPr>
                <a:t>3</a:t>
              </a:r>
              <a:r>
                <a:rPr lang="it-IT" dirty="0" smtClean="0">
                  <a:solidFill>
                    <a:srgbClr val="FF0000"/>
                  </a:solidFill>
                </a:rPr>
                <a:t>5≤Z</a:t>
              </a:r>
              <a:r>
                <a:rPr lang="it-IT" baseline="-25000" dirty="0" smtClean="0">
                  <a:solidFill>
                    <a:srgbClr val="FF0000"/>
                  </a:solidFill>
                </a:rPr>
                <a:t>H</a:t>
              </a:r>
              <a:r>
                <a:rPr lang="it-IT" dirty="0" smtClean="0">
                  <a:solidFill>
                    <a:srgbClr val="FF0000"/>
                  </a:solidFill>
                </a:rPr>
                <a:t>+Z</a:t>
              </a:r>
              <a:r>
                <a:rPr lang="it-IT" baseline="-25000" dirty="0" smtClean="0">
                  <a:solidFill>
                    <a:srgbClr val="FF0000"/>
                  </a:solidFill>
                </a:rPr>
                <a:t>L</a:t>
              </a:r>
              <a:r>
                <a:rPr lang="it-IT" dirty="0" smtClean="0">
                  <a:solidFill>
                    <a:srgbClr val="FF0000"/>
                  </a:solidFill>
                </a:rPr>
                <a:t>≤50</a:t>
              </a:r>
              <a:endParaRPr lang="it-IT" dirty="0">
                <a:solidFill>
                  <a:srgbClr val="FF0000"/>
                </a:solidFill>
              </a:endParaRPr>
            </a:p>
          </p:txBody>
        </p:sp>
      </p:grpSp>
      <p:grpSp>
        <p:nvGrpSpPr>
          <p:cNvPr id="12" name="Gruppo 11"/>
          <p:cNvGrpSpPr/>
          <p:nvPr/>
        </p:nvGrpSpPr>
        <p:grpSpPr>
          <a:xfrm>
            <a:off x="76610" y="1358"/>
            <a:ext cx="8758771" cy="709830"/>
            <a:chOff x="76610" y="1358"/>
            <a:chExt cx="8758771" cy="709830"/>
          </a:xfrm>
        </p:grpSpPr>
        <p:sp>
          <p:nvSpPr>
            <p:cNvPr id="13" name="CasellaDiTesto 12"/>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4" name="CasellaDiTesto 13"/>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5" name="Immagine 14" descr="logoBormi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30006265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orr_func_25_35_AsyGa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3567"/>
            <a:ext cx="9144000" cy="5974433"/>
          </a:xfrm>
          <a:prstGeom prst="rect">
            <a:avLst/>
          </a:prstGeom>
        </p:spPr>
      </p:pic>
      <p:grpSp>
        <p:nvGrpSpPr>
          <p:cNvPr id="9" name="Gruppo 8"/>
          <p:cNvGrpSpPr/>
          <p:nvPr/>
        </p:nvGrpSpPr>
        <p:grpSpPr>
          <a:xfrm>
            <a:off x="76610" y="1358"/>
            <a:ext cx="8758771" cy="709830"/>
            <a:chOff x="76610" y="1358"/>
            <a:chExt cx="8758771" cy="709830"/>
          </a:xfrm>
        </p:grpSpPr>
        <p:sp>
          <p:nvSpPr>
            <p:cNvPr id="10" name="CasellaDiTesto 9"/>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1" name="CasellaDiTesto 10"/>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2" name="Immagine 11"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1290887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orr_func_35_50_AsyGa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52596"/>
            <a:ext cx="9144000" cy="5905404"/>
          </a:xfrm>
          <a:prstGeom prst="rect">
            <a:avLst/>
          </a:prstGeom>
        </p:spPr>
      </p:pic>
      <p:grpSp>
        <p:nvGrpSpPr>
          <p:cNvPr id="9" name="Gruppo 8"/>
          <p:cNvGrpSpPr/>
          <p:nvPr/>
        </p:nvGrpSpPr>
        <p:grpSpPr>
          <a:xfrm>
            <a:off x="76610" y="1358"/>
            <a:ext cx="8758771" cy="709830"/>
            <a:chOff x="76610" y="1358"/>
            <a:chExt cx="8758771" cy="709830"/>
          </a:xfrm>
        </p:grpSpPr>
        <p:sp>
          <p:nvSpPr>
            <p:cNvPr id="10" name="CasellaDiTesto 9"/>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1" name="CasellaDiTesto 10"/>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2" name="Immagine 11"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51146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76610" y="740316"/>
            <a:ext cx="8959360" cy="646331"/>
          </a:xfrm>
          <a:prstGeom prst="rect">
            <a:avLst/>
          </a:prstGeom>
          <a:noFill/>
        </p:spPr>
        <p:txBody>
          <a:bodyPr wrap="square" rtlCol="0">
            <a:spAutoFit/>
          </a:bodyPr>
          <a:lstStyle/>
          <a:p>
            <a:r>
              <a:rPr lang="en-GB" dirty="0" smtClean="0"/>
              <a:t>In order to try to disentangle </a:t>
            </a:r>
            <a:r>
              <a:rPr lang="en-GB" dirty="0"/>
              <a:t>d</a:t>
            </a:r>
            <a:r>
              <a:rPr lang="en-GB" dirty="0" smtClean="0"/>
              <a:t>ynamical against more equilibrated process we can use the Theta proximity variable:</a:t>
            </a:r>
            <a:endParaRPr lang="en-GB" dirty="0"/>
          </a:p>
        </p:txBody>
      </p:sp>
      <p:pic>
        <p:nvPicPr>
          <p:cNvPr id="9" name="Immagine 8" descr="ThetaProx.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00" y="1309679"/>
            <a:ext cx="3594100" cy="2692400"/>
          </a:xfrm>
          <a:prstGeom prst="rect">
            <a:avLst/>
          </a:prstGeom>
        </p:spPr>
      </p:pic>
      <p:grpSp>
        <p:nvGrpSpPr>
          <p:cNvPr id="11" name="Gruppo 10"/>
          <p:cNvGrpSpPr/>
          <p:nvPr/>
        </p:nvGrpSpPr>
        <p:grpSpPr>
          <a:xfrm>
            <a:off x="0" y="1391323"/>
            <a:ext cx="4455188" cy="3107946"/>
            <a:chOff x="0" y="1391323"/>
            <a:chExt cx="4455188" cy="3107946"/>
          </a:xfrm>
        </p:grpSpPr>
        <p:pic>
          <p:nvPicPr>
            <p:cNvPr id="14" name="Immagine 13" descr="Cos_theta_prox_exp_1_2_25_50_7_5_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1323"/>
              <a:ext cx="4455188" cy="3107946"/>
            </a:xfrm>
            <a:prstGeom prst="rect">
              <a:avLst/>
            </a:prstGeom>
          </p:spPr>
        </p:pic>
        <p:sp>
          <p:nvSpPr>
            <p:cNvPr id="31" name="CasellaDiTesto 30"/>
            <p:cNvSpPr txBox="1"/>
            <p:nvPr/>
          </p:nvSpPr>
          <p:spPr>
            <a:xfrm>
              <a:off x="780506" y="1674644"/>
              <a:ext cx="1887882" cy="369332"/>
            </a:xfrm>
            <a:prstGeom prst="rect">
              <a:avLst/>
            </a:prstGeom>
            <a:noFill/>
          </p:spPr>
          <p:txBody>
            <a:bodyPr wrap="none" rtlCol="0">
              <a:spAutoFit/>
            </a:bodyPr>
            <a:lstStyle/>
            <a:p>
              <a:r>
                <a:rPr lang="it-IT" dirty="0" smtClean="0"/>
                <a:t>25 ≤ Z</a:t>
              </a:r>
              <a:r>
                <a:rPr lang="it-IT" baseline="-25000" dirty="0" smtClean="0"/>
                <a:t>H</a:t>
              </a:r>
              <a:r>
                <a:rPr lang="it-IT" dirty="0" smtClean="0"/>
                <a:t>+Z</a:t>
              </a:r>
              <a:r>
                <a:rPr lang="it-IT" baseline="-25000" dirty="0" smtClean="0"/>
                <a:t>L</a:t>
              </a:r>
              <a:r>
                <a:rPr lang="it-IT" dirty="0" smtClean="0"/>
                <a:t>≤ 50</a:t>
              </a:r>
              <a:endParaRPr lang="it-IT" dirty="0"/>
            </a:p>
          </p:txBody>
        </p:sp>
        <p:sp>
          <p:nvSpPr>
            <p:cNvPr id="10" name="Rettangolo 9"/>
            <p:cNvSpPr/>
            <p:nvPr/>
          </p:nvSpPr>
          <p:spPr>
            <a:xfrm>
              <a:off x="780506" y="1918965"/>
              <a:ext cx="1615985" cy="369332"/>
            </a:xfrm>
            <a:prstGeom prst="rect">
              <a:avLst/>
            </a:prstGeom>
          </p:spPr>
          <p:txBody>
            <a:bodyPr wrap="none">
              <a:spAutoFit/>
            </a:bodyPr>
            <a:lstStyle/>
            <a:p>
              <a:r>
                <a:rPr lang="it-IT" dirty="0"/>
                <a:t>1 ≤ Z</a:t>
              </a:r>
              <a:r>
                <a:rPr lang="it-IT" baseline="-25000" dirty="0"/>
                <a:t>H</a:t>
              </a:r>
              <a:r>
                <a:rPr lang="it-IT" dirty="0"/>
                <a:t>/Z</a:t>
              </a:r>
              <a:r>
                <a:rPr lang="it-IT" baseline="-25000" dirty="0"/>
                <a:t>L </a:t>
              </a:r>
              <a:r>
                <a:rPr lang="it-IT" dirty="0"/>
                <a:t>≤ 2 </a:t>
              </a:r>
            </a:p>
          </p:txBody>
        </p:sp>
      </p:grpSp>
      <p:sp>
        <p:nvSpPr>
          <p:cNvPr id="17" name="CasellaDiTesto 16"/>
          <p:cNvSpPr txBox="1"/>
          <p:nvPr/>
        </p:nvSpPr>
        <p:spPr>
          <a:xfrm>
            <a:off x="4524963" y="3983340"/>
            <a:ext cx="4188052" cy="646331"/>
          </a:xfrm>
          <a:prstGeom prst="rect">
            <a:avLst/>
          </a:prstGeom>
          <a:noFill/>
        </p:spPr>
        <p:txBody>
          <a:bodyPr wrap="square" rtlCol="0">
            <a:spAutoFit/>
          </a:bodyPr>
          <a:lstStyle/>
          <a:p>
            <a:r>
              <a:rPr lang="en-GB" sz="1200" dirty="0" smtClean="0"/>
              <a:t>It is possible to associate dynamical emission processes f</a:t>
            </a:r>
            <a:r>
              <a:rPr lang="it-IT" sz="1200" dirty="0" smtClean="0"/>
              <a:t>or </a:t>
            </a:r>
            <a:r>
              <a:rPr lang="it-IT" sz="1200" dirty="0"/>
              <a:t>c</a:t>
            </a:r>
            <a:r>
              <a:rPr lang="it-IT" sz="1200" dirty="0" smtClean="0"/>
              <a:t>os</a:t>
            </a:r>
            <a:r>
              <a:rPr lang="it-IT" sz="1200" dirty="0"/>
              <a:t>(</a:t>
            </a:r>
            <a:r>
              <a:rPr lang="it-IT" sz="1200" dirty="0" err="1"/>
              <a:t>θ</a:t>
            </a:r>
            <a:r>
              <a:rPr lang="it-IT" sz="1200" baseline="-25000" dirty="0" err="1"/>
              <a:t>prox</a:t>
            </a:r>
            <a:r>
              <a:rPr lang="it-IT" sz="1200" dirty="0" smtClean="0"/>
              <a:t>)&gt;0.8</a:t>
            </a:r>
          </a:p>
          <a:p>
            <a:r>
              <a:rPr lang="it-IT" sz="1200" u="sng" dirty="0" smtClean="0"/>
              <a:t>E. De Filippo et al. </a:t>
            </a:r>
            <a:r>
              <a:rPr lang="it-IT" sz="1200" u="sng" dirty="0" err="1" smtClean="0"/>
              <a:t>Phys</a:t>
            </a:r>
            <a:r>
              <a:rPr lang="it-IT" sz="1200" u="sng" dirty="0" smtClean="0"/>
              <a:t>. Rev. C86 014610 (2012)</a:t>
            </a:r>
            <a:endParaRPr lang="it-IT" sz="1200" u="sng" dirty="0"/>
          </a:p>
        </p:txBody>
      </p:sp>
      <p:grpSp>
        <p:nvGrpSpPr>
          <p:cNvPr id="18" name="Gruppo 17"/>
          <p:cNvGrpSpPr/>
          <p:nvPr/>
        </p:nvGrpSpPr>
        <p:grpSpPr>
          <a:xfrm>
            <a:off x="693058" y="1810156"/>
            <a:ext cx="3245796" cy="939327"/>
            <a:chOff x="693058" y="1810156"/>
            <a:chExt cx="3245796" cy="939327"/>
          </a:xfrm>
        </p:grpSpPr>
        <p:cxnSp>
          <p:nvCxnSpPr>
            <p:cNvPr id="29" name="Connettore 1 28"/>
            <p:cNvCxnSpPr/>
            <p:nvPr/>
          </p:nvCxnSpPr>
          <p:spPr>
            <a:xfrm flipV="1">
              <a:off x="693058" y="2749482"/>
              <a:ext cx="2349127"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Figura a mano libera 23"/>
            <p:cNvSpPr/>
            <p:nvPr/>
          </p:nvSpPr>
          <p:spPr>
            <a:xfrm>
              <a:off x="2609581" y="1810156"/>
              <a:ext cx="1329273" cy="939326"/>
            </a:xfrm>
            <a:custGeom>
              <a:avLst/>
              <a:gdLst>
                <a:gd name="connsiteX0" fmla="*/ 1242438 w 1242438"/>
                <a:gd name="connsiteY0" fmla="*/ 0 h 2057054"/>
                <a:gd name="connsiteX1" fmla="*/ 1214828 w 1242438"/>
                <a:gd name="connsiteY1" fmla="*/ 317531 h 2057054"/>
                <a:gd name="connsiteX2" fmla="*/ 1201023 w 1242438"/>
                <a:gd name="connsiteY2" fmla="*/ 372754 h 2057054"/>
                <a:gd name="connsiteX3" fmla="*/ 1187218 w 1242438"/>
                <a:gd name="connsiteY3" fmla="*/ 441783 h 2057054"/>
                <a:gd name="connsiteX4" fmla="*/ 1173414 w 1242438"/>
                <a:gd name="connsiteY4" fmla="*/ 483200 h 2057054"/>
                <a:gd name="connsiteX5" fmla="*/ 1159609 w 1242438"/>
                <a:gd name="connsiteY5" fmla="*/ 538423 h 2057054"/>
                <a:gd name="connsiteX6" fmla="*/ 1145804 w 1242438"/>
                <a:gd name="connsiteY6" fmla="*/ 579841 h 2057054"/>
                <a:gd name="connsiteX7" fmla="*/ 1131999 w 1242438"/>
                <a:gd name="connsiteY7" fmla="*/ 635063 h 2057054"/>
                <a:gd name="connsiteX8" fmla="*/ 1118194 w 1242438"/>
                <a:gd name="connsiteY8" fmla="*/ 676481 h 2057054"/>
                <a:gd name="connsiteX9" fmla="*/ 1076779 w 1242438"/>
                <a:gd name="connsiteY9" fmla="*/ 828344 h 2057054"/>
                <a:gd name="connsiteX10" fmla="*/ 1062975 w 1242438"/>
                <a:gd name="connsiteY10" fmla="*/ 869761 h 2057054"/>
                <a:gd name="connsiteX11" fmla="*/ 1007755 w 1242438"/>
                <a:gd name="connsiteY11" fmla="*/ 938790 h 2057054"/>
                <a:gd name="connsiteX12" fmla="*/ 938731 w 1242438"/>
                <a:gd name="connsiteY12" fmla="*/ 1063041 h 2057054"/>
                <a:gd name="connsiteX13" fmla="*/ 911121 w 1242438"/>
                <a:gd name="connsiteY13" fmla="*/ 1104459 h 2057054"/>
                <a:gd name="connsiteX14" fmla="*/ 897316 w 1242438"/>
                <a:gd name="connsiteY14" fmla="*/ 1145876 h 2057054"/>
                <a:gd name="connsiteX15" fmla="*/ 828292 w 1242438"/>
                <a:gd name="connsiteY15" fmla="*/ 1201099 h 2057054"/>
                <a:gd name="connsiteX16" fmla="*/ 786877 w 1242438"/>
                <a:gd name="connsiteY16" fmla="*/ 1270127 h 2057054"/>
                <a:gd name="connsiteX17" fmla="*/ 717853 w 1242438"/>
                <a:gd name="connsiteY17" fmla="*/ 1339156 h 2057054"/>
                <a:gd name="connsiteX18" fmla="*/ 676438 w 1242438"/>
                <a:gd name="connsiteY18" fmla="*/ 1394379 h 2057054"/>
                <a:gd name="connsiteX19" fmla="*/ 621219 w 1242438"/>
                <a:gd name="connsiteY19" fmla="*/ 1477213 h 2057054"/>
                <a:gd name="connsiteX20" fmla="*/ 552194 w 1242438"/>
                <a:gd name="connsiteY20" fmla="*/ 1546242 h 2057054"/>
                <a:gd name="connsiteX21" fmla="*/ 510780 w 1242438"/>
                <a:gd name="connsiteY21" fmla="*/ 1601465 h 2057054"/>
                <a:gd name="connsiteX22" fmla="*/ 483170 w 1242438"/>
                <a:gd name="connsiteY22" fmla="*/ 1642882 h 2057054"/>
                <a:gd name="connsiteX23" fmla="*/ 372731 w 1242438"/>
                <a:gd name="connsiteY23" fmla="*/ 1753328 h 2057054"/>
                <a:gd name="connsiteX24" fmla="*/ 317512 w 1242438"/>
                <a:gd name="connsiteY24" fmla="*/ 1808551 h 2057054"/>
                <a:gd name="connsiteX25" fmla="*/ 248487 w 1242438"/>
                <a:gd name="connsiteY25" fmla="*/ 1849968 h 2057054"/>
                <a:gd name="connsiteX26" fmla="*/ 220878 w 1242438"/>
                <a:gd name="connsiteY26" fmla="*/ 1905191 h 2057054"/>
                <a:gd name="connsiteX27" fmla="*/ 124244 w 1242438"/>
                <a:gd name="connsiteY27" fmla="*/ 1960414 h 2057054"/>
                <a:gd name="connsiteX28" fmla="*/ 96634 w 1242438"/>
                <a:gd name="connsiteY28" fmla="*/ 1988026 h 2057054"/>
                <a:gd name="connsiteX29" fmla="*/ 0 w 1242438"/>
                <a:gd name="connsiteY29" fmla="*/ 2057054 h 20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2438" h="2057054">
                  <a:moveTo>
                    <a:pt x="1242438" y="0"/>
                  </a:moveTo>
                  <a:cubicBezTo>
                    <a:pt x="1233216" y="156789"/>
                    <a:pt x="1239292" y="195205"/>
                    <a:pt x="1214828" y="317531"/>
                  </a:cubicBezTo>
                  <a:cubicBezTo>
                    <a:pt x="1211107" y="336137"/>
                    <a:pt x="1205139" y="354232"/>
                    <a:pt x="1201023" y="372754"/>
                  </a:cubicBezTo>
                  <a:cubicBezTo>
                    <a:pt x="1195933" y="395661"/>
                    <a:pt x="1192909" y="419018"/>
                    <a:pt x="1187218" y="441783"/>
                  </a:cubicBezTo>
                  <a:cubicBezTo>
                    <a:pt x="1183689" y="455901"/>
                    <a:pt x="1177411" y="469208"/>
                    <a:pt x="1173414" y="483200"/>
                  </a:cubicBezTo>
                  <a:cubicBezTo>
                    <a:pt x="1168202" y="501444"/>
                    <a:pt x="1164821" y="520179"/>
                    <a:pt x="1159609" y="538423"/>
                  </a:cubicBezTo>
                  <a:cubicBezTo>
                    <a:pt x="1155611" y="552416"/>
                    <a:pt x="1149802" y="565848"/>
                    <a:pt x="1145804" y="579841"/>
                  </a:cubicBezTo>
                  <a:cubicBezTo>
                    <a:pt x="1140592" y="598085"/>
                    <a:pt x="1137211" y="616819"/>
                    <a:pt x="1131999" y="635063"/>
                  </a:cubicBezTo>
                  <a:cubicBezTo>
                    <a:pt x="1128001" y="649056"/>
                    <a:pt x="1121723" y="662363"/>
                    <a:pt x="1118194" y="676481"/>
                  </a:cubicBezTo>
                  <a:cubicBezTo>
                    <a:pt x="1079166" y="832600"/>
                    <a:pt x="1136014" y="650623"/>
                    <a:pt x="1076779" y="828344"/>
                  </a:cubicBezTo>
                  <a:cubicBezTo>
                    <a:pt x="1072177" y="842150"/>
                    <a:pt x="1071047" y="857653"/>
                    <a:pt x="1062975" y="869761"/>
                  </a:cubicBezTo>
                  <a:cubicBezTo>
                    <a:pt x="1028145" y="922008"/>
                    <a:pt x="1047097" y="899445"/>
                    <a:pt x="1007755" y="938790"/>
                  </a:cubicBezTo>
                  <a:cubicBezTo>
                    <a:pt x="983457" y="1011688"/>
                    <a:pt x="1002022" y="968098"/>
                    <a:pt x="938731" y="1063041"/>
                  </a:cubicBezTo>
                  <a:cubicBezTo>
                    <a:pt x="929528" y="1076847"/>
                    <a:pt x="916368" y="1088718"/>
                    <a:pt x="911121" y="1104459"/>
                  </a:cubicBezTo>
                  <a:cubicBezTo>
                    <a:pt x="906519" y="1118265"/>
                    <a:pt x="906406" y="1134512"/>
                    <a:pt x="897316" y="1145876"/>
                  </a:cubicBezTo>
                  <a:cubicBezTo>
                    <a:pt x="775617" y="1298009"/>
                    <a:pt x="922121" y="1069732"/>
                    <a:pt x="828292" y="1201099"/>
                  </a:cubicBezTo>
                  <a:cubicBezTo>
                    <a:pt x="812696" y="1222934"/>
                    <a:pt x="803639" y="1249173"/>
                    <a:pt x="786877" y="1270127"/>
                  </a:cubicBezTo>
                  <a:cubicBezTo>
                    <a:pt x="766551" y="1295537"/>
                    <a:pt x="737376" y="1313124"/>
                    <a:pt x="717853" y="1339156"/>
                  </a:cubicBezTo>
                  <a:cubicBezTo>
                    <a:pt x="704048" y="1357564"/>
                    <a:pt x="689632" y="1375529"/>
                    <a:pt x="676438" y="1394379"/>
                  </a:cubicBezTo>
                  <a:cubicBezTo>
                    <a:pt x="657409" y="1421565"/>
                    <a:pt x="644683" y="1453748"/>
                    <a:pt x="621219" y="1477213"/>
                  </a:cubicBezTo>
                  <a:cubicBezTo>
                    <a:pt x="598211" y="1500223"/>
                    <a:pt x="571717" y="1520210"/>
                    <a:pt x="552194" y="1546242"/>
                  </a:cubicBezTo>
                  <a:cubicBezTo>
                    <a:pt x="538389" y="1564650"/>
                    <a:pt x="524153" y="1582741"/>
                    <a:pt x="510780" y="1601465"/>
                  </a:cubicBezTo>
                  <a:cubicBezTo>
                    <a:pt x="501136" y="1614967"/>
                    <a:pt x="494096" y="1630395"/>
                    <a:pt x="483170" y="1642882"/>
                  </a:cubicBezTo>
                  <a:cubicBezTo>
                    <a:pt x="483154" y="1642901"/>
                    <a:pt x="387467" y="1738591"/>
                    <a:pt x="372731" y="1753328"/>
                  </a:cubicBezTo>
                  <a:cubicBezTo>
                    <a:pt x="354325" y="1771736"/>
                    <a:pt x="339833" y="1795157"/>
                    <a:pt x="317512" y="1808551"/>
                  </a:cubicBezTo>
                  <a:lnTo>
                    <a:pt x="248487" y="1849968"/>
                  </a:lnTo>
                  <a:cubicBezTo>
                    <a:pt x="239284" y="1868376"/>
                    <a:pt x="234052" y="1889381"/>
                    <a:pt x="220878" y="1905191"/>
                  </a:cubicBezTo>
                  <a:cubicBezTo>
                    <a:pt x="206940" y="1921918"/>
                    <a:pt x="138986" y="1953043"/>
                    <a:pt x="124244" y="1960414"/>
                  </a:cubicBezTo>
                  <a:cubicBezTo>
                    <a:pt x="115041" y="1969618"/>
                    <a:pt x="107046" y="1980216"/>
                    <a:pt x="96634" y="1988026"/>
                  </a:cubicBezTo>
                  <a:cubicBezTo>
                    <a:pt x="-21033" y="2076282"/>
                    <a:pt x="43040" y="2014014"/>
                    <a:pt x="0" y="2057054"/>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cxnSp>
        <p:nvCxnSpPr>
          <p:cNvPr id="16" name="Connettore 1 15"/>
          <p:cNvCxnSpPr/>
          <p:nvPr/>
        </p:nvCxnSpPr>
        <p:spPr>
          <a:xfrm flipV="1">
            <a:off x="3654837" y="2195320"/>
            <a:ext cx="27610" cy="194660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 name="Gruppo 2"/>
          <p:cNvGrpSpPr/>
          <p:nvPr/>
        </p:nvGrpSpPr>
        <p:grpSpPr>
          <a:xfrm>
            <a:off x="0" y="2233419"/>
            <a:ext cx="9144000" cy="4629601"/>
            <a:chOff x="0" y="2195319"/>
            <a:chExt cx="9144000" cy="4629601"/>
          </a:xfrm>
        </p:grpSpPr>
        <p:pic>
          <p:nvPicPr>
            <p:cNvPr id="2" name="Immagine 1" descr="Comparisons_Cor_Func_Zasy_1_2_25_50_ThetaProxGated_8_5_20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5319"/>
              <a:ext cx="9144000" cy="4629601"/>
            </a:xfrm>
            <a:prstGeom prst="rect">
              <a:avLst/>
            </a:prstGeom>
          </p:spPr>
        </p:pic>
        <p:grpSp>
          <p:nvGrpSpPr>
            <p:cNvPr id="12" name="Gruppo 11"/>
            <p:cNvGrpSpPr/>
            <p:nvPr/>
          </p:nvGrpSpPr>
          <p:grpSpPr>
            <a:xfrm>
              <a:off x="1224532" y="2909863"/>
              <a:ext cx="2039368" cy="1098498"/>
              <a:chOff x="-2161391" y="3099259"/>
              <a:chExt cx="2039368" cy="1098498"/>
            </a:xfrm>
          </p:grpSpPr>
          <p:sp>
            <p:nvSpPr>
              <p:cNvPr id="21" name="CasellaDiTesto 20"/>
              <p:cNvSpPr txBox="1"/>
              <p:nvPr/>
            </p:nvSpPr>
            <p:spPr>
              <a:xfrm>
                <a:off x="-2161391" y="3099259"/>
                <a:ext cx="1887882" cy="646331"/>
              </a:xfrm>
              <a:prstGeom prst="rect">
                <a:avLst/>
              </a:prstGeom>
              <a:noFill/>
              <a:ln>
                <a:noFill/>
              </a:ln>
            </p:spPr>
            <p:txBody>
              <a:bodyPr wrap="none" rtlCol="0">
                <a:spAutoFit/>
              </a:bodyPr>
              <a:lstStyle/>
              <a:p>
                <a:r>
                  <a:rPr lang="it-IT" dirty="0" smtClean="0"/>
                  <a:t>25 ≤ Z</a:t>
                </a:r>
                <a:r>
                  <a:rPr lang="it-IT" baseline="-25000" dirty="0" smtClean="0"/>
                  <a:t>H</a:t>
                </a:r>
                <a:r>
                  <a:rPr lang="it-IT" dirty="0" smtClean="0"/>
                  <a:t>+Z</a:t>
                </a:r>
                <a:r>
                  <a:rPr lang="it-IT" baseline="-25000" dirty="0" smtClean="0"/>
                  <a:t>L</a:t>
                </a:r>
                <a:r>
                  <a:rPr lang="it-IT" dirty="0" smtClean="0"/>
                  <a:t>≤ 50</a:t>
                </a:r>
              </a:p>
              <a:p>
                <a:r>
                  <a:rPr lang="it-IT" dirty="0" smtClean="0"/>
                  <a:t>1 ≤ Z</a:t>
                </a:r>
                <a:r>
                  <a:rPr lang="it-IT" baseline="-25000" dirty="0" smtClean="0"/>
                  <a:t>H</a:t>
                </a:r>
                <a:r>
                  <a:rPr lang="it-IT" dirty="0" smtClean="0"/>
                  <a:t>/Z</a:t>
                </a:r>
                <a:r>
                  <a:rPr lang="it-IT" baseline="-25000" dirty="0" smtClean="0"/>
                  <a:t>L </a:t>
                </a:r>
                <a:r>
                  <a:rPr lang="it-IT" dirty="0" smtClean="0"/>
                  <a:t>≤ 2 </a:t>
                </a:r>
                <a:endParaRPr lang="it-IT" dirty="0"/>
              </a:p>
            </p:txBody>
          </p:sp>
          <p:sp>
            <p:nvSpPr>
              <p:cNvPr id="28" name="CasellaDiTesto 27"/>
              <p:cNvSpPr txBox="1"/>
              <p:nvPr/>
            </p:nvSpPr>
            <p:spPr>
              <a:xfrm>
                <a:off x="-2161391" y="3828425"/>
                <a:ext cx="2039368" cy="369332"/>
              </a:xfrm>
              <a:prstGeom prst="rect">
                <a:avLst/>
              </a:prstGeom>
              <a:noFill/>
            </p:spPr>
            <p:txBody>
              <a:bodyPr wrap="none" rtlCol="0">
                <a:spAutoFit/>
              </a:bodyPr>
              <a:lstStyle/>
              <a:p>
                <a:r>
                  <a:rPr lang="it-IT" b="1" dirty="0" smtClean="0">
                    <a:solidFill>
                      <a:srgbClr val="FF0000"/>
                    </a:solidFill>
                    <a:latin typeface="Apple Chancery"/>
                    <a:cs typeface="Apple Chancery"/>
                  </a:rPr>
                  <a:t>PRELIMINARY</a:t>
                </a:r>
                <a:endParaRPr lang="it-IT" b="1" dirty="0">
                  <a:solidFill>
                    <a:srgbClr val="FF0000"/>
                  </a:solidFill>
                  <a:latin typeface="Apple Chancery"/>
                  <a:cs typeface="Apple Chancery"/>
                </a:endParaRPr>
              </a:p>
            </p:txBody>
          </p:sp>
        </p:grpSp>
      </p:grpSp>
      <p:grpSp>
        <p:nvGrpSpPr>
          <p:cNvPr id="27" name="Gruppo 26"/>
          <p:cNvGrpSpPr/>
          <p:nvPr/>
        </p:nvGrpSpPr>
        <p:grpSpPr>
          <a:xfrm>
            <a:off x="3927656" y="3569273"/>
            <a:ext cx="369332" cy="2322786"/>
            <a:chOff x="2847922" y="2812948"/>
            <a:chExt cx="369332" cy="2322786"/>
          </a:xfrm>
        </p:grpSpPr>
        <p:cxnSp>
          <p:nvCxnSpPr>
            <p:cNvPr id="25" name="Connettore 2 24"/>
            <p:cNvCxnSpPr/>
            <p:nvPr/>
          </p:nvCxnSpPr>
          <p:spPr>
            <a:xfrm>
              <a:off x="3119900" y="2913011"/>
              <a:ext cx="41415" cy="22227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rot="16200000">
              <a:off x="1970883" y="3689987"/>
              <a:ext cx="2123410" cy="369332"/>
            </a:xfrm>
            <a:prstGeom prst="rect">
              <a:avLst/>
            </a:prstGeom>
            <a:noFill/>
          </p:spPr>
          <p:txBody>
            <a:bodyPr wrap="none" rtlCol="0">
              <a:spAutoFit/>
            </a:bodyPr>
            <a:lstStyle/>
            <a:p>
              <a:r>
                <a:rPr lang="en-GB" dirty="0" smtClean="0"/>
                <a:t>Fastest processes</a:t>
              </a:r>
              <a:endParaRPr lang="en-GB" dirty="0"/>
            </a:p>
          </p:txBody>
        </p:sp>
      </p:grpSp>
      <p:grpSp>
        <p:nvGrpSpPr>
          <p:cNvPr id="30" name="Gruppo 29"/>
          <p:cNvGrpSpPr/>
          <p:nvPr/>
        </p:nvGrpSpPr>
        <p:grpSpPr>
          <a:xfrm>
            <a:off x="76610" y="1358"/>
            <a:ext cx="8758771" cy="709830"/>
            <a:chOff x="76610" y="1358"/>
            <a:chExt cx="8758771" cy="709830"/>
          </a:xfrm>
        </p:grpSpPr>
        <p:sp>
          <p:nvSpPr>
            <p:cNvPr id="32" name="CasellaDiTesto 31"/>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33" name="CasellaDiTesto 32"/>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34" name="Immagine 33" descr="logoBormio.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23298653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18"/>
                                        </p:tgtEl>
                                        <p:attrNameLst>
                                          <p:attrName>ppt_y</p:attrName>
                                        </p:attrNameLst>
                                      </p:cBhvr>
                                      <p:tavLst>
                                        <p:tav tm="0">
                                          <p:val>
                                            <p:strVal val="#ppt_y"/>
                                          </p:val>
                                        </p:tav>
                                        <p:tav tm="100000">
                                          <p:val>
                                            <p:strVal val="#ppt_y+#ppt_h*1.125000"/>
                                          </p:val>
                                        </p:tav>
                                      </p:tavLst>
                                    </p:anim>
                                    <p:animEffect transition="out" filter="wipe(down)">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ppt_y</p:attrName>
                                        </p:attrNameLst>
                                      </p:cBhvr>
                                      <p:tavLst>
                                        <p:tav tm="0">
                                          <p:val>
                                            <p:strVal val="#ppt_y-#ppt_h*1.125000"/>
                                          </p:val>
                                        </p:tav>
                                        <p:tav tm="100000">
                                          <p:val>
                                            <p:strVal val="#ppt_y"/>
                                          </p:val>
                                        </p:tav>
                                      </p:tavLst>
                                    </p:anim>
                                    <p:animEffect transition="in" filter="wipe(down)">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02048" y="738799"/>
            <a:ext cx="3441004" cy="369332"/>
          </a:xfrm>
          <a:prstGeom prst="rect">
            <a:avLst/>
          </a:prstGeom>
          <a:noFill/>
        </p:spPr>
        <p:txBody>
          <a:bodyPr wrap="none" rtlCol="0">
            <a:spAutoFit/>
          </a:bodyPr>
          <a:lstStyle/>
          <a:p>
            <a:r>
              <a:rPr lang="en-GB" dirty="0" smtClean="0"/>
              <a:t>Comparisons with the models</a:t>
            </a:r>
            <a:endParaRPr lang="en-GB" dirty="0"/>
          </a:p>
        </p:txBody>
      </p:sp>
      <p:sp>
        <p:nvSpPr>
          <p:cNvPr id="2" name="CasellaDiTesto 1"/>
          <p:cNvSpPr txBox="1"/>
          <p:nvPr/>
        </p:nvSpPr>
        <p:spPr>
          <a:xfrm>
            <a:off x="978157" y="1071966"/>
            <a:ext cx="6667022" cy="369332"/>
          </a:xfrm>
          <a:prstGeom prst="rect">
            <a:avLst/>
          </a:prstGeom>
          <a:noFill/>
        </p:spPr>
        <p:txBody>
          <a:bodyPr wrap="none" rtlCol="0">
            <a:spAutoFit/>
          </a:bodyPr>
          <a:lstStyle/>
          <a:p>
            <a:r>
              <a:rPr lang="en-GB" dirty="0" smtClean="0"/>
              <a:t>The model that we are comparing is the COMD-II + GEMINI</a:t>
            </a:r>
            <a:endParaRPr lang="en-GB" dirty="0"/>
          </a:p>
        </p:txBody>
      </p:sp>
      <p:sp>
        <p:nvSpPr>
          <p:cNvPr id="3" name="CasellaDiTesto 2"/>
          <p:cNvSpPr txBox="1"/>
          <p:nvPr/>
        </p:nvSpPr>
        <p:spPr>
          <a:xfrm>
            <a:off x="5637046" y="1318187"/>
            <a:ext cx="3468630" cy="246221"/>
          </a:xfrm>
          <a:prstGeom prst="rect">
            <a:avLst/>
          </a:prstGeom>
          <a:noFill/>
        </p:spPr>
        <p:txBody>
          <a:bodyPr wrap="none" rtlCol="0">
            <a:spAutoFit/>
          </a:bodyPr>
          <a:lstStyle/>
          <a:p>
            <a:r>
              <a:rPr lang="en-GB" sz="1000" b="1" u="sng" dirty="0" smtClean="0"/>
              <a:t>M. Papa et al. PRC75 054616 (2007) and ref. therein </a:t>
            </a:r>
            <a:endParaRPr lang="en-GB" sz="1000" b="1" u="sng" dirty="0"/>
          </a:p>
        </p:txBody>
      </p:sp>
      <p:grpSp>
        <p:nvGrpSpPr>
          <p:cNvPr id="18" name="Gruppo 17"/>
          <p:cNvGrpSpPr/>
          <p:nvPr/>
        </p:nvGrpSpPr>
        <p:grpSpPr>
          <a:xfrm>
            <a:off x="0" y="1470463"/>
            <a:ext cx="9144000" cy="5329762"/>
            <a:chOff x="0" y="1470463"/>
            <a:chExt cx="9144000" cy="5329762"/>
          </a:xfrm>
        </p:grpSpPr>
        <p:pic>
          <p:nvPicPr>
            <p:cNvPr id="17" name="Immagine 16" descr="Canvas_Compare_Some_HISTO_Asy_1_2_Zh_piu_Zl_25_50_3_5_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408"/>
              <a:ext cx="9144000" cy="5235817"/>
            </a:xfrm>
            <a:prstGeom prst="rect">
              <a:avLst/>
            </a:prstGeom>
          </p:spPr>
        </p:pic>
        <p:pic>
          <p:nvPicPr>
            <p:cNvPr id="10" name="Immagine 9" descr="Legen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647" y="4969103"/>
              <a:ext cx="2980835" cy="1658352"/>
            </a:xfrm>
            <a:prstGeom prst="rect">
              <a:avLst/>
            </a:prstGeom>
          </p:spPr>
        </p:pic>
        <p:sp>
          <p:nvSpPr>
            <p:cNvPr id="15" name="CasellaDiTesto 14"/>
            <p:cNvSpPr txBox="1"/>
            <p:nvPr/>
          </p:nvSpPr>
          <p:spPr>
            <a:xfrm>
              <a:off x="6169702" y="4201714"/>
              <a:ext cx="2772644" cy="646331"/>
            </a:xfrm>
            <a:prstGeom prst="rect">
              <a:avLst/>
            </a:prstGeom>
            <a:noFill/>
          </p:spPr>
          <p:txBody>
            <a:bodyPr wrap="square" rtlCol="0">
              <a:spAutoFit/>
            </a:bodyPr>
            <a:lstStyle/>
            <a:p>
              <a:r>
                <a:rPr lang="it-IT" b="1" dirty="0" smtClean="0">
                  <a:solidFill>
                    <a:srgbClr val="FF0000"/>
                  </a:solidFill>
                  <a:latin typeface="Apple Chancery"/>
                  <a:cs typeface="Apple Chancery"/>
                </a:rPr>
                <a:t>NOT FILTRED WITH THE DETECTOR</a:t>
              </a:r>
              <a:endParaRPr lang="it-IT" b="1" dirty="0">
                <a:solidFill>
                  <a:srgbClr val="FF0000"/>
                </a:solidFill>
                <a:latin typeface="Apple Chancery"/>
                <a:cs typeface="Apple Chancery"/>
              </a:endParaRPr>
            </a:p>
          </p:txBody>
        </p:sp>
        <p:sp>
          <p:nvSpPr>
            <p:cNvPr id="16" name="CasellaDiTesto 15"/>
            <p:cNvSpPr txBox="1"/>
            <p:nvPr/>
          </p:nvSpPr>
          <p:spPr>
            <a:xfrm>
              <a:off x="1955489" y="1470463"/>
              <a:ext cx="2039368" cy="369332"/>
            </a:xfrm>
            <a:prstGeom prst="rect">
              <a:avLst/>
            </a:prstGeom>
            <a:noFill/>
          </p:spPr>
          <p:txBody>
            <a:bodyPr wrap="none" rtlCol="0">
              <a:spAutoFit/>
            </a:bodyPr>
            <a:lstStyle/>
            <a:p>
              <a:r>
                <a:rPr lang="it-IT" b="1" dirty="0" smtClean="0">
                  <a:solidFill>
                    <a:srgbClr val="FF0000"/>
                  </a:solidFill>
                  <a:latin typeface="Apple Chancery"/>
                  <a:cs typeface="Apple Chancery"/>
                </a:rPr>
                <a:t>PRELIMINARY</a:t>
              </a:r>
              <a:endParaRPr lang="it-IT" b="1" dirty="0">
                <a:solidFill>
                  <a:srgbClr val="FF0000"/>
                </a:solidFill>
                <a:latin typeface="Apple Chancery"/>
                <a:cs typeface="Apple Chancery"/>
              </a:endParaRPr>
            </a:p>
          </p:txBody>
        </p:sp>
      </p:grpSp>
      <p:grpSp>
        <p:nvGrpSpPr>
          <p:cNvPr id="14" name="Gruppo 13"/>
          <p:cNvGrpSpPr/>
          <p:nvPr/>
        </p:nvGrpSpPr>
        <p:grpSpPr>
          <a:xfrm>
            <a:off x="76610" y="1358"/>
            <a:ext cx="8758771" cy="709830"/>
            <a:chOff x="76610" y="1358"/>
            <a:chExt cx="8758771" cy="709830"/>
          </a:xfrm>
        </p:grpSpPr>
        <p:sp>
          <p:nvSpPr>
            <p:cNvPr id="19" name="CasellaDiTesto 18"/>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20" name="CasellaDiTesto 19"/>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21" name="Immagine 20" descr="logoBormi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1118426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mpare_Mult_25_50_moreCOMDII_3_5_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997"/>
            <a:ext cx="9144000" cy="5905003"/>
          </a:xfrm>
          <a:prstGeom prst="rect">
            <a:avLst/>
          </a:prstGeom>
        </p:spPr>
      </p:pic>
      <p:grpSp>
        <p:nvGrpSpPr>
          <p:cNvPr id="11" name="Gruppo 10"/>
          <p:cNvGrpSpPr/>
          <p:nvPr/>
        </p:nvGrpSpPr>
        <p:grpSpPr>
          <a:xfrm>
            <a:off x="1137441" y="2608214"/>
            <a:ext cx="5645255" cy="388046"/>
            <a:chOff x="1257753" y="2433054"/>
            <a:chExt cx="5645255" cy="388046"/>
          </a:xfrm>
        </p:grpSpPr>
        <p:sp>
          <p:nvSpPr>
            <p:cNvPr id="9" name="CasellaDiTesto 8"/>
            <p:cNvSpPr txBox="1"/>
            <p:nvPr/>
          </p:nvSpPr>
          <p:spPr>
            <a:xfrm>
              <a:off x="5173974" y="2433054"/>
              <a:ext cx="1729034" cy="369332"/>
            </a:xfrm>
            <a:prstGeom prst="rect">
              <a:avLst/>
            </a:prstGeom>
            <a:noFill/>
          </p:spPr>
          <p:txBody>
            <a:bodyPr wrap="none" rtlCol="0">
              <a:spAutoFit/>
            </a:bodyPr>
            <a:lstStyle/>
            <a:p>
              <a:r>
                <a:rPr lang="it-IT" dirty="0" err="1"/>
                <a:t>b</a:t>
              </a:r>
              <a:r>
                <a:rPr lang="it-IT" baseline="-25000" dirty="0" err="1" smtClean="0"/>
                <a:t>max</a:t>
              </a:r>
              <a:r>
                <a:rPr lang="it-IT" dirty="0" smtClean="0"/>
                <a:t>= 10.8 fm</a:t>
              </a:r>
              <a:endParaRPr lang="it-IT" dirty="0"/>
            </a:p>
          </p:txBody>
        </p:sp>
        <p:sp>
          <p:nvSpPr>
            <p:cNvPr id="10" name="Rettangolo 9"/>
            <p:cNvSpPr/>
            <p:nvPr/>
          </p:nvSpPr>
          <p:spPr>
            <a:xfrm>
              <a:off x="1257753" y="2451768"/>
              <a:ext cx="1842598" cy="369332"/>
            </a:xfrm>
            <a:prstGeom prst="rect">
              <a:avLst/>
            </a:prstGeom>
          </p:spPr>
          <p:txBody>
            <a:bodyPr wrap="none">
              <a:spAutoFit/>
            </a:bodyPr>
            <a:lstStyle/>
            <a:p>
              <a:pPr algn="ctr"/>
              <a:r>
                <a:rPr lang="en-GB" i="1" dirty="0"/>
                <a:t>3 </a:t>
              </a:r>
              <a:r>
                <a:rPr lang="en-GB" i="1" dirty="0" err="1"/>
                <a:t>fm</a:t>
              </a:r>
              <a:r>
                <a:rPr lang="en-GB" i="1" dirty="0"/>
                <a:t> &lt; b &lt; 8 </a:t>
              </a:r>
              <a:r>
                <a:rPr lang="en-GB" i="1" dirty="0" err="1"/>
                <a:t>fm</a:t>
              </a:r>
              <a:r>
                <a:rPr lang="en-GB" i="1" dirty="0"/>
                <a:t> </a:t>
              </a:r>
            </a:p>
          </p:txBody>
        </p:sp>
      </p:grpSp>
      <p:grpSp>
        <p:nvGrpSpPr>
          <p:cNvPr id="12" name="Gruppo 11"/>
          <p:cNvGrpSpPr/>
          <p:nvPr/>
        </p:nvGrpSpPr>
        <p:grpSpPr>
          <a:xfrm>
            <a:off x="76610" y="1358"/>
            <a:ext cx="8758771" cy="709830"/>
            <a:chOff x="76610" y="1358"/>
            <a:chExt cx="8758771" cy="709830"/>
          </a:xfrm>
        </p:grpSpPr>
        <p:sp>
          <p:nvSpPr>
            <p:cNvPr id="13" name="CasellaDiTesto 12"/>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4" name="CasellaDiTesto 13"/>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5" name="Immagine 14"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29913169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76610" y="1358"/>
            <a:ext cx="8758771" cy="709830"/>
            <a:chOff x="76610" y="1358"/>
            <a:chExt cx="8758771" cy="709830"/>
          </a:xfrm>
        </p:grpSpPr>
        <p:sp>
          <p:nvSpPr>
            <p:cNvPr id="5" name="CasellaDiTesto 4"/>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6" name="CasellaDiTesto 5"/>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7" name="Immagine 6" descr="logoBormi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pic>
        <p:nvPicPr>
          <p:cNvPr id="8" name="Immagine 7" descr="COMPARE_EXP_CoMDII_Z1_Z2_25_3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798034"/>
          </a:xfrm>
          <a:prstGeom prst="rect">
            <a:avLst/>
          </a:prstGeom>
        </p:spPr>
      </p:pic>
    </p:spTree>
    <p:extLst>
      <p:ext uri="{BB962C8B-B14F-4D97-AF65-F5344CB8AC3E}">
        <p14:creationId xmlns:p14="http://schemas.microsoft.com/office/powerpoint/2010/main" val="18766277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76610" y="1358"/>
            <a:ext cx="8758771" cy="709830"/>
            <a:chOff x="76610" y="1358"/>
            <a:chExt cx="8758771" cy="709830"/>
          </a:xfrm>
        </p:grpSpPr>
        <p:sp>
          <p:nvSpPr>
            <p:cNvPr id="5" name="CasellaDiTesto 4"/>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6" name="CasellaDiTesto 5"/>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7" name="Immagine 6" descr="logoBormi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pic>
        <p:nvPicPr>
          <p:cNvPr id="8" name="Immagine 7" descr="COMPARE_EXP_CoMDII_Z1_Z2_25_50_ZAsy_Al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4900"/>
            <a:ext cx="9144000" cy="5609591"/>
          </a:xfrm>
          <a:prstGeom prst="rect">
            <a:avLst/>
          </a:prstGeom>
        </p:spPr>
      </p:pic>
      <p:sp>
        <p:nvSpPr>
          <p:cNvPr id="9" name="CasellaDiTesto 8"/>
          <p:cNvSpPr txBox="1"/>
          <p:nvPr/>
        </p:nvSpPr>
        <p:spPr>
          <a:xfrm>
            <a:off x="1130011" y="1653498"/>
            <a:ext cx="1991338" cy="707886"/>
          </a:xfrm>
          <a:prstGeom prst="rect">
            <a:avLst/>
          </a:prstGeom>
          <a:noFill/>
          <a:ln>
            <a:solidFill>
              <a:srgbClr val="FF0000"/>
            </a:solidFill>
          </a:ln>
        </p:spPr>
        <p:txBody>
          <a:bodyPr wrap="none" rtlCol="0">
            <a:spAutoFit/>
          </a:bodyPr>
          <a:lstStyle/>
          <a:p>
            <a:r>
              <a:rPr lang="it-IT" dirty="0" smtClean="0"/>
              <a:t>t</a:t>
            </a:r>
            <a:r>
              <a:rPr lang="it-IT" baseline="-25000" dirty="0" smtClean="0"/>
              <a:t>CoMDII</a:t>
            </a:r>
            <a:r>
              <a:rPr lang="it-IT" sz="2200" dirty="0" smtClean="0">
                <a:latin typeface="ＭＳ ゴシック"/>
                <a:ea typeface="ＭＳ ゴシック"/>
                <a:cs typeface="ＭＳ ゴシック"/>
              </a:rPr>
              <a:t>≅</a:t>
            </a:r>
            <a:r>
              <a:rPr lang="it-IT" dirty="0" smtClean="0"/>
              <a:t>650 fm/c</a:t>
            </a:r>
          </a:p>
          <a:p>
            <a:r>
              <a:rPr lang="it-IT" dirty="0" err="1" smtClean="0"/>
              <a:t>Asy</a:t>
            </a:r>
            <a:r>
              <a:rPr lang="it-IT" dirty="0" smtClean="0"/>
              <a:t> in EOS </a:t>
            </a:r>
            <a:r>
              <a:rPr lang="it-IT" dirty="0" err="1" smtClean="0"/>
              <a:t>Stiff</a:t>
            </a:r>
            <a:r>
              <a:rPr lang="it-IT" dirty="0" smtClean="0"/>
              <a:t>  </a:t>
            </a:r>
            <a:endParaRPr lang="it-IT" dirty="0"/>
          </a:p>
        </p:txBody>
      </p:sp>
      <p:sp>
        <p:nvSpPr>
          <p:cNvPr id="10" name="CasellaDiTesto 9"/>
          <p:cNvSpPr txBox="1"/>
          <p:nvPr/>
        </p:nvSpPr>
        <p:spPr>
          <a:xfrm>
            <a:off x="1780150" y="2745714"/>
            <a:ext cx="997689" cy="369332"/>
          </a:xfrm>
          <a:prstGeom prst="rect">
            <a:avLst/>
          </a:prstGeom>
          <a:noFill/>
          <a:ln>
            <a:solidFill>
              <a:srgbClr val="FF0000"/>
            </a:solidFill>
          </a:ln>
        </p:spPr>
        <p:txBody>
          <a:bodyPr wrap="none" rtlCol="0">
            <a:spAutoFit/>
          </a:bodyPr>
          <a:lstStyle/>
          <a:p>
            <a:r>
              <a:rPr lang="it-IT" dirty="0"/>
              <a:t>t&gt;</a:t>
            </a:r>
            <a:r>
              <a:rPr lang="it-IT" dirty="0" err="1"/>
              <a:t>t</a:t>
            </a:r>
            <a:r>
              <a:rPr lang="it-IT" baseline="-25000" dirty="0" err="1"/>
              <a:t>CoMDI</a:t>
            </a:r>
            <a:endParaRPr lang="it-IT" dirty="0"/>
          </a:p>
        </p:txBody>
      </p:sp>
      <p:sp>
        <p:nvSpPr>
          <p:cNvPr id="11" name="CasellaDiTesto 10"/>
          <p:cNvSpPr txBox="1"/>
          <p:nvPr/>
        </p:nvSpPr>
        <p:spPr>
          <a:xfrm>
            <a:off x="3535465" y="4145801"/>
            <a:ext cx="978528" cy="369332"/>
          </a:xfrm>
          <a:prstGeom prst="rect">
            <a:avLst/>
          </a:prstGeom>
          <a:noFill/>
          <a:ln>
            <a:solidFill>
              <a:srgbClr val="FF0000"/>
            </a:solidFill>
          </a:ln>
        </p:spPr>
        <p:txBody>
          <a:bodyPr wrap="none" rtlCol="0">
            <a:spAutoFit/>
          </a:bodyPr>
          <a:lstStyle/>
          <a:p>
            <a:r>
              <a:rPr lang="it-IT" dirty="0" smtClean="0"/>
              <a:t>t≤t</a:t>
            </a:r>
            <a:r>
              <a:rPr lang="it-IT" baseline="-25000" dirty="0" smtClean="0"/>
              <a:t>CoMDI</a:t>
            </a:r>
            <a:endParaRPr lang="it-IT" dirty="0"/>
          </a:p>
        </p:txBody>
      </p:sp>
    </p:spTree>
    <p:extLst>
      <p:ext uri="{BB962C8B-B14F-4D97-AF65-F5344CB8AC3E}">
        <p14:creationId xmlns:p14="http://schemas.microsoft.com/office/powerpoint/2010/main" val="2403936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9770" y="627903"/>
            <a:ext cx="9144000" cy="646331"/>
          </a:xfrm>
          <a:prstGeom prst="rect">
            <a:avLst/>
          </a:prstGeom>
          <a:noFill/>
        </p:spPr>
        <p:txBody>
          <a:bodyPr wrap="square" rtlCol="0">
            <a:spAutoFit/>
          </a:bodyPr>
          <a:lstStyle/>
          <a:p>
            <a:pPr algn="ctr"/>
            <a:r>
              <a:rPr lang="en-GB" sz="3600" b="1" u="sng" dirty="0" smtClean="0">
                <a:solidFill>
                  <a:srgbClr val="FF0000"/>
                </a:solidFill>
                <a:latin typeface="Apple Chancery"/>
                <a:cs typeface="Apple Chancery"/>
              </a:rPr>
              <a:t>Conclusions</a:t>
            </a:r>
            <a:endParaRPr lang="en-GB" sz="3600" b="1" u="sng" dirty="0">
              <a:solidFill>
                <a:srgbClr val="FF0000"/>
              </a:solidFill>
              <a:latin typeface="Apple Chancery"/>
              <a:cs typeface="Apple Chancery"/>
            </a:endParaRPr>
          </a:p>
        </p:txBody>
      </p:sp>
      <p:sp>
        <p:nvSpPr>
          <p:cNvPr id="10" name="CasellaDiTesto 9"/>
          <p:cNvSpPr txBox="1"/>
          <p:nvPr/>
        </p:nvSpPr>
        <p:spPr>
          <a:xfrm>
            <a:off x="-62214" y="1274235"/>
            <a:ext cx="9206214" cy="1323439"/>
          </a:xfrm>
          <a:prstGeom prst="rect">
            <a:avLst/>
          </a:prstGeom>
          <a:noFill/>
        </p:spPr>
        <p:txBody>
          <a:bodyPr wrap="square" rtlCol="0">
            <a:spAutoFit/>
          </a:bodyPr>
          <a:lstStyle/>
          <a:p>
            <a:r>
              <a:rPr lang="en-GB" sz="1600" dirty="0" smtClean="0"/>
              <a:t>This work is a preliminary study in order to “calibrate” the IMF-IMF correlation function. We have applied the intensity interferometry method to the  already studied binary breakup/fission of the PLF in  </a:t>
            </a:r>
            <a:r>
              <a:rPr lang="en-GB" sz="1600" baseline="30000" dirty="0" smtClean="0"/>
              <a:t>124</a:t>
            </a:r>
            <a:r>
              <a:rPr lang="en-GB" sz="1600" dirty="0" smtClean="0"/>
              <a:t>Sn + </a:t>
            </a:r>
            <a:r>
              <a:rPr lang="en-GB" sz="1600" baseline="30000" dirty="0" smtClean="0"/>
              <a:t>64</a:t>
            </a:r>
            <a:r>
              <a:rPr lang="en-GB" sz="1600" dirty="0" smtClean="0"/>
              <a:t>Ni @ 35 MeV/A. We are able to link the </a:t>
            </a:r>
            <a:r>
              <a:rPr lang="en-GB" sz="1600" dirty="0" err="1" smtClean="0"/>
              <a:t>fullshape</a:t>
            </a:r>
            <a:r>
              <a:rPr lang="en-GB" sz="1600" dirty="0" smtClean="0"/>
              <a:t> of the IMF-IMF correlation function with the timescale of the processes. By comparison with the COMDII theoretical model we pin down the timescale.</a:t>
            </a:r>
            <a:endParaRPr lang="en-GB" sz="1600" dirty="0"/>
          </a:p>
        </p:txBody>
      </p:sp>
      <p:sp>
        <p:nvSpPr>
          <p:cNvPr id="12" name="CasellaDiTesto 11"/>
          <p:cNvSpPr txBox="1"/>
          <p:nvPr/>
        </p:nvSpPr>
        <p:spPr>
          <a:xfrm>
            <a:off x="9770" y="2446596"/>
            <a:ext cx="9144000" cy="646331"/>
          </a:xfrm>
          <a:prstGeom prst="rect">
            <a:avLst/>
          </a:prstGeom>
          <a:noFill/>
        </p:spPr>
        <p:txBody>
          <a:bodyPr wrap="square" rtlCol="0">
            <a:spAutoFit/>
          </a:bodyPr>
          <a:lstStyle/>
          <a:p>
            <a:pPr algn="ctr"/>
            <a:r>
              <a:rPr lang="en-GB" sz="3600" b="1" u="sng" dirty="0" smtClean="0">
                <a:solidFill>
                  <a:srgbClr val="FF0000"/>
                </a:solidFill>
                <a:latin typeface="Apple Chancery"/>
                <a:cs typeface="Apple Chancery"/>
              </a:rPr>
              <a:t>What next</a:t>
            </a:r>
            <a:endParaRPr lang="en-GB" sz="3600" b="1" u="sng" dirty="0">
              <a:solidFill>
                <a:srgbClr val="FF0000"/>
              </a:solidFill>
              <a:latin typeface="Apple Chancery"/>
              <a:cs typeface="Apple Chancery"/>
            </a:endParaRPr>
          </a:p>
        </p:txBody>
      </p:sp>
      <p:sp>
        <p:nvSpPr>
          <p:cNvPr id="13" name="CasellaDiTesto 12"/>
          <p:cNvSpPr txBox="1"/>
          <p:nvPr/>
        </p:nvSpPr>
        <p:spPr>
          <a:xfrm>
            <a:off x="3470072" y="3145831"/>
            <a:ext cx="2149108" cy="369332"/>
          </a:xfrm>
          <a:prstGeom prst="rect">
            <a:avLst/>
          </a:prstGeom>
          <a:noFill/>
        </p:spPr>
        <p:txBody>
          <a:bodyPr wrap="none" rtlCol="0">
            <a:spAutoFit/>
          </a:bodyPr>
          <a:lstStyle/>
          <a:p>
            <a:r>
              <a:rPr lang="en-GB" u="sng" dirty="0" smtClean="0"/>
              <a:t>Simulations effort</a:t>
            </a:r>
            <a:endParaRPr lang="en-GB" u="sng" dirty="0"/>
          </a:p>
        </p:txBody>
      </p:sp>
      <p:sp>
        <p:nvSpPr>
          <p:cNvPr id="17" name="CasellaDiTesto 16"/>
          <p:cNvSpPr txBox="1"/>
          <p:nvPr/>
        </p:nvSpPr>
        <p:spPr>
          <a:xfrm>
            <a:off x="0" y="3447976"/>
            <a:ext cx="9144000" cy="1200329"/>
          </a:xfrm>
          <a:prstGeom prst="rect">
            <a:avLst/>
          </a:prstGeom>
          <a:noFill/>
        </p:spPr>
        <p:txBody>
          <a:bodyPr wrap="square" rtlCol="0">
            <a:spAutoFit/>
          </a:bodyPr>
          <a:lstStyle/>
          <a:p>
            <a:pPr marL="285750" indent="-285750">
              <a:buFont typeface="Arial"/>
              <a:buChar char="•"/>
            </a:pPr>
            <a:r>
              <a:rPr lang="en-GB" dirty="0" smtClean="0"/>
              <a:t>Increasing the statistics in the COMDII Model and study the result </a:t>
            </a:r>
            <a:r>
              <a:rPr lang="en-GB" dirty="0" smtClean="0"/>
              <a:t>as a</a:t>
            </a:r>
            <a:r>
              <a:rPr lang="en-GB" dirty="0" smtClean="0"/>
              <a:t> </a:t>
            </a:r>
            <a:r>
              <a:rPr lang="en-GB" dirty="0" smtClean="0"/>
              <a:t>function of the time and filtering the data by the experimental setup.</a:t>
            </a:r>
          </a:p>
          <a:p>
            <a:pPr marL="285750" indent="-285750">
              <a:buFont typeface="Arial"/>
              <a:buChar char="•"/>
            </a:pPr>
            <a:r>
              <a:rPr lang="en-GB" dirty="0" smtClean="0"/>
              <a:t>Comparisons with other theoretical transport model like </a:t>
            </a:r>
            <a:r>
              <a:rPr lang="en-GB" dirty="0"/>
              <a:t>SMF and BLOB  </a:t>
            </a:r>
            <a:r>
              <a:rPr lang="en-GB" dirty="0" smtClean="0"/>
              <a:t>(M. Colonna, P. </a:t>
            </a:r>
            <a:r>
              <a:rPr lang="en-GB" dirty="0" err="1" smtClean="0"/>
              <a:t>Napolitani</a:t>
            </a:r>
            <a:r>
              <a:rPr lang="en-GB" dirty="0" smtClean="0"/>
              <a:t> et al.)</a:t>
            </a:r>
            <a:endParaRPr lang="en-GB" dirty="0"/>
          </a:p>
        </p:txBody>
      </p:sp>
      <p:sp>
        <p:nvSpPr>
          <p:cNvPr id="21" name="CasellaDiTesto 20"/>
          <p:cNvSpPr txBox="1"/>
          <p:nvPr/>
        </p:nvSpPr>
        <p:spPr>
          <a:xfrm>
            <a:off x="3248515" y="4620761"/>
            <a:ext cx="2295858" cy="369332"/>
          </a:xfrm>
          <a:prstGeom prst="rect">
            <a:avLst/>
          </a:prstGeom>
          <a:noFill/>
        </p:spPr>
        <p:txBody>
          <a:bodyPr wrap="none" rtlCol="0">
            <a:spAutoFit/>
          </a:bodyPr>
          <a:lstStyle/>
          <a:p>
            <a:r>
              <a:rPr lang="en-GB" u="sng" dirty="0" smtClean="0"/>
              <a:t>Experimental effort</a:t>
            </a:r>
            <a:endParaRPr lang="en-GB" u="sng" dirty="0"/>
          </a:p>
        </p:txBody>
      </p:sp>
      <p:sp>
        <p:nvSpPr>
          <p:cNvPr id="25" name="CasellaDiTesto 24"/>
          <p:cNvSpPr txBox="1"/>
          <p:nvPr/>
        </p:nvSpPr>
        <p:spPr>
          <a:xfrm>
            <a:off x="9770" y="4977845"/>
            <a:ext cx="9144000" cy="1477328"/>
          </a:xfrm>
          <a:prstGeom prst="rect">
            <a:avLst/>
          </a:prstGeom>
          <a:noFill/>
        </p:spPr>
        <p:txBody>
          <a:bodyPr wrap="square" rtlCol="0">
            <a:spAutoFit/>
          </a:bodyPr>
          <a:lstStyle/>
          <a:p>
            <a:r>
              <a:rPr lang="en-GB" dirty="0" smtClean="0"/>
              <a:t>After the well characterization of the method we will apply it in other physic cases, in other reactions</a:t>
            </a:r>
            <a:r>
              <a:rPr lang="en-GB" dirty="0"/>
              <a:t>, InKiIsSy </a:t>
            </a:r>
            <a:r>
              <a:rPr lang="en-GB" dirty="0" smtClean="0"/>
              <a:t>experiment (isobaric system at the same energy but with different isospin) CHIMERA+FARCOS, and the new  CHIFAR experiment just approved by the LNS PAC -2016- (same systems of REVERSE and InKiIsSy but at less energy of 20 </a:t>
            </a:r>
            <a:r>
              <a:rPr lang="en-GB" dirty="0" err="1" smtClean="0"/>
              <a:t>AMeV</a:t>
            </a:r>
            <a:r>
              <a:rPr lang="en-GB" dirty="0" smtClean="0"/>
              <a:t>) </a:t>
            </a:r>
          </a:p>
        </p:txBody>
      </p:sp>
      <p:grpSp>
        <p:nvGrpSpPr>
          <p:cNvPr id="14" name="Gruppo 13"/>
          <p:cNvGrpSpPr/>
          <p:nvPr/>
        </p:nvGrpSpPr>
        <p:grpSpPr>
          <a:xfrm>
            <a:off x="76610" y="1358"/>
            <a:ext cx="8758771" cy="709830"/>
            <a:chOff x="76610" y="1358"/>
            <a:chExt cx="8758771" cy="709830"/>
          </a:xfrm>
        </p:grpSpPr>
        <p:sp>
          <p:nvSpPr>
            <p:cNvPr id="15" name="CasellaDiTesto 14"/>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6" name="CasellaDiTesto 15"/>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8" name="Immagine 17"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1264094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 calcmode="lin" valueType="num">
                                      <p:cBhvr additive="base">
                                        <p:cTn id="29"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1657" y="6304002"/>
            <a:ext cx="4067810" cy="553998"/>
          </a:xfrm>
          <a:prstGeom prst="rect">
            <a:avLst/>
          </a:prstGeom>
          <a:noFill/>
        </p:spPr>
        <p:txBody>
          <a:bodyPr wrap="none" rtlCol="0">
            <a:spAutoFit/>
          </a:bodyPr>
          <a:lstStyle/>
          <a:p>
            <a:r>
              <a:rPr lang="en-GB" sz="3000" b="1" dirty="0" smtClean="0">
                <a:solidFill>
                  <a:srgbClr val="FF0000"/>
                </a:solidFill>
                <a:latin typeface="Apple Chancery"/>
                <a:cs typeface="Apple Chancery"/>
              </a:rPr>
              <a:t>Thanks for the attention</a:t>
            </a:r>
            <a:endParaRPr lang="en-GB" sz="3000" b="1" dirty="0">
              <a:solidFill>
                <a:srgbClr val="FF0000"/>
              </a:solidFill>
              <a:latin typeface="Apple Chancery"/>
              <a:cs typeface="Apple Chancery"/>
            </a:endParaRPr>
          </a:p>
        </p:txBody>
      </p:sp>
      <p:grpSp>
        <p:nvGrpSpPr>
          <p:cNvPr id="5" name="Gruppo 4"/>
          <p:cNvGrpSpPr/>
          <p:nvPr/>
        </p:nvGrpSpPr>
        <p:grpSpPr>
          <a:xfrm>
            <a:off x="76610" y="1358"/>
            <a:ext cx="8758771" cy="709830"/>
            <a:chOff x="76610" y="1358"/>
            <a:chExt cx="8758771" cy="709830"/>
          </a:xfrm>
        </p:grpSpPr>
        <p:sp>
          <p:nvSpPr>
            <p:cNvPr id="6" name="CasellaDiTesto 5"/>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7" name="CasellaDiTesto 6"/>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8" name="Immagine 7" descr="logoBormi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pic>
        <p:nvPicPr>
          <p:cNvPr id="9" name="Immagine 8" descr="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3339"/>
            <a:ext cx="9144000" cy="5298263"/>
          </a:xfrm>
          <a:prstGeom prst="rect">
            <a:avLst/>
          </a:prstGeom>
        </p:spPr>
      </p:pic>
    </p:spTree>
    <p:extLst>
      <p:ext uri="{BB962C8B-B14F-4D97-AF65-F5344CB8AC3E}">
        <p14:creationId xmlns:p14="http://schemas.microsoft.com/office/powerpoint/2010/main" val="3930585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57957" y="872275"/>
            <a:ext cx="2476534" cy="369332"/>
          </a:xfrm>
          <a:prstGeom prst="rect">
            <a:avLst/>
          </a:prstGeom>
          <a:noFill/>
        </p:spPr>
        <p:txBody>
          <a:bodyPr wrap="none" rtlCol="0">
            <a:spAutoFit/>
          </a:bodyPr>
          <a:lstStyle/>
          <a:p>
            <a:r>
              <a:rPr lang="en-GB" dirty="0"/>
              <a:t>Correlation functions </a:t>
            </a:r>
            <a:endParaRPr lang="it-IT" dirty="0"/>
          </a:p>
        </p:txBody>
      </p:sp>
      <p:cxnSp>
        <p:nvCxnSpPr>
          <p:cNvPr id="11" name="Connettore 2 10"/>
          <p:cNvCxnSpPr/>
          <p:nvPr/>
        </p:nvCxnSpPr>
        <p:spPr>
          <a:xfrm flipV="1">
            <a:off x="2621663" y="1090346"/>
            <a:ext cx="778071" cy="1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3438228" y="910756"/>
            <a:ext cx="2182246" cy="369332"/>
          </a:xfrm>
          <a:prstGeom prst="rect">
            <a:avLst/>
          </a:prstGeom>
          <a:noFill/>
        </p:spPr>
        <p:txBody>
          <a:bodyPr wrap="none" rtlCol="0">
            <a:spAutoFit/>
          </a:bodyPr>
          <a:lstStyle/>
          <a:p>
            <a:r>
              <a:rPr lang="en-GB" dirty="0" smtClean="0"/>
              <a:t>Nuclear Dynamics</a:t>
            </a:r>
            <a:endParaRPr lang="en-GB" dirty="0"/>
          </a:p>
        </p:txBody>
      </p:sp>
      <p:cxnSp>
        <p:nvCxnSpPr>
          <p:cNvPr id="15" name="Connettore 2 14"/>
          <p:cNvCxnSpPr/>
          <p:nvPr/>
        </p:nvCxnSpPr>
        <p:spPr>
          <a:xfrm flipV="1">
            <a:off x="5684619" y="1113330"/>
            <a:ext cx="778071" cy="1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6440252" y="667163"/>
            <a:ext cx="2524142" cy="830997"/>
          </a:xfrm>
          <a:prstGeom prst="rect">
            <a:avLst/>
          </a:prstGeom>
          <a:noFill/>
        </p:spPr>
        <p:txBody>
          <a:bodyPr wrap="square" rtlCol="0">
            <a:spAutoFit/>
          </a:bodyPr>
          <a:lstStyle/>
          <a:p>
            <a:pPr algn="ctr"/>
            <a:r>
              <a:rPr lang="en-GB" sz="1600" dirty="0" smtClean="0"/>
              <a:t>Space-Time characterization</a:t>
            </a:r>
          </a:p>
          <a:p>
            <a:pPr algn="ctr"/>
            <a:r>
              <a:rPr lang="en-GB" sz="1600" dirty="0" smtClean="0"/>
              <a:t>of the emitting system</a:t>
            </a:r>
            <a:endParaRPr lang="en-GB" sz="1600" dirty="0"/>
          </a:p>
        </p:txBody>
      </p:sp>
      <p:cxnSp>
        <p:nvCxnSpPr>
          <p:cNvPr id="17" name="Connettore 2 16"/>
          <p:cNvCxnSpPr>
            <a:stCxn id="19" idx="1"/>
            <a:endCxn id="24" idx="0"/>
          </p:cNvCxnSpPr>
          <p:nvPr/>
        </p:nvCxnSpPr>
        <p:spPr>
          <a:xfrm flipH="1">
            <a:off x="1458874" y="1714322"/>
            <a:ext cx="1859397" cy="373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3318271" y="1529656"/>
            <a:ext cx="2250887" cy="369332"/>
          </a:xfrm>
          <a:prstGeom prst="rect">
            <a:avLst/>
          </a:prstGeom>
          <a:noFill/>
        </p:spPr>
        <p:txBody>
          <a:bodyPr wrap="none" rtlCol="0">
            <a:spAutoFit/>
          </a:bodyPr>
          <a:lstStyle/>
          <a:p>
            <a:r>
              <a:rPr lang="en-GB" dirty="0" smtClean="0"/>
              <a:t>Theoretical Models</a:t>
            </a:r>
            <a:endParaRPr lang="en-GB" dirty="0"/>
          </a:p>
        </p:txBody>
      </p:sp>
      <p:cxnSp>
        <p:nvCxnSpPr>
          <p:cNvPr id="20" name="Connettore 2 19"/>
          <p:cNvCxnSpPr/>
          <p:nvPr/>
        </p:nvCxnSpPr>
        <p:spPr>
          <a:xfrm>
            <a:off x="4454686" y="1201591"/>
            <a:ext cx="0" cy="427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120970" y="2087859"/>
            <a:ext cx="2675808" cy="369332"/>
          </a:xfrm>
          <a:prstGeom prst="rect">
            <a:avLst/>
          </a:prstGeom>
          <a:noFill/>
        </p:spPr>
        <p:txBody>
          <a:bodyPr wrap="none" rtlCol="0">
            <a:spAutoFit/>
          </a:bodyPr>
          <a:lstStyle/>
          <a:p>
            <a:r>
              <a:rPr lang="en-GB" dirty="0" smtClean="0"/>
              <a:t>EOS of Nuclear Matter </a:t>
            </a:r>
            <a:endParaRPr lang="en-GB" dirty="0"/>
          </a:p>
        </p:txBody>
      </p:sp>
      <p:sp>
        <p:nvSpPr>
          <p:cNvPr id="27" name="CasellaDiTesto 26"/>
          <p:cNvSpPr txBox="1"/>
          <p:nvPr/>
        </p:nvSpPr>
        <p:spPr>
          <a:xfrm>
            <a:off x="6218929" y="2078215"/>
            <a:ext cx="2745465" cy="646331"/>
          </a:xfrm>
          <a:prstGeom prst="rect">
            <a:avLst/>
          </a:prstGeom>
          <a:noFill/>
        </p:spPr>
        <p:txBody>
          <a:bodyPr wrap="square" rtlCol="0">
            <a:spAutoFit/>
          </a:bodyPr>
          <a:lstStyle/>
          <a:p>
            <a:pPr algn="ctr"/>
            <a:r>
              <a:rPr lang="en-GB" dirty="0" smtClean="0"/>
              <a:t>Effective in medium n-n interactions </a:t>
            </a:r>
            <a:r>
              <a:rPr lang="en-GB" dirty="0" err="1" smtClean="0">
                <a:solidFill>
                  <a:srgbClr val="000000"/>
                </a:solidFill>
              </a:rPr>
              <a:t>σ</a:t>
            </a:r>
            <a:endParaRPr lang="en-GB" dirty="0">
              <a:solidFill>
                <a:srgbClr val="000000"/>
              </a:solidFill>
            </a:endParaRPr>
          </a:p>
        </p:txBody>
      </p:sp>
      <p:sp>
        <p:nvSpPr>
          <p:cNvPr id="28" name="CasellaDiTesto 27"/>
          <p:cNvSpPr txBox="1"/>
          <p:nvPr/>
        </p:nvSpPr>
        <p:spPr>
          <a:xfrm>
            <a:off x="2789469" y="2126857"/>
            <a:ext cx="3330434" cy="646331"/>
          </a:xfrm>
          <a:prstGeom prst="rect">
            <a:avLst/>
          </a:prstGeom>
          <a:noFill/>
        </p:spPr>
        <p:txBody>
          <a:bodyPr wrap="none" rtlCol="0">
            <a:spAutoFit/>
          </a:bodyPr>
          <a:lstStyle/>
          <a:p>
            <a:pPr algn="ctr"/>
            <a:r>
              <a:rPr lang="en-GB" dirty="0" smtClean="0"/>
              <a:t>Dynamical from Equilibrated </a:t>
            </a:r>
          </a:p>
          <a:p>
            <a:pPr algn="ctr"/>
            <a:r>
              <a:rPr lang="en-GB" dirty="0"/>
              <a:t>p</a:t>
            </a:r>
            <a:r>
              <a:rPr lang="en-GB" dirty="0" smtClean="0"/>
              <a:t>rocess distinction</a:t>
            </a:r>
            <a:endParaRPr lang="en-GB" dirty="0"/>
          </a:p>
        </p:txBody>
      </p:sp>
      <p:cxnSp>
        <p:nvCxnSpPr>
          <p:cNvPr id="30" name="Connettore 2 29"/>
          <p:cNvCxnSpPr/>
          <p:nvPr/>
        </p:nvCxnSpPr>
        <p:spPr>
          <a:xfrm>
            <a:off x="4478796" y="1815799"/>
            <a:ext cx="0" cy="427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nettore 2 30"/>
          <p:cNvCxnSpPr>
            <a:stCxn id="19" idx="3"/>
            <a:endCxn id="27" idx="0"/>
          </p:cNvCxnSpPr>
          <p:nvPr/>
        </p:nvCxnSpPr>
        <p:spPr>
          <a:xfrm>
            <a:off x="5569158" y="1714322"/>
            <a:ext cx="2022504" cy="363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1" y="2709688"/>
            <a:ext cx="9144000" cy="1077218"/>
          </a:xfrm>
          <a:prstGeom prst="rect">
            <a:avLst/>
          </a:prstGeom>
          <a:noFill/>
        </p:spPr>
        <p:txBody>
          <a:bodyPr wrap="square" rtlCol="0">
            <a:spAutoFit/>
          </a:bodyPr>
          <a:lstStyle/>
          <a:p>
            <a:pPr algn="just"/>
            <a:r>
              <a:rPr lang="en-GB" sz="1600" dirty="0" smtClean="0"/>
              <a:t>In this work we focused on IMF-IMF correlation function in order to characterize the IMF-IMF correlation function using a well studied process in CHIMERA such as the PLF fission in </a:t>
            </a:r>
            <a:r>
              <a:rPr lang="en-GB" sz="1600" baseline="30000" dirty="0" smtClean="0"/>
              <a:t>124</a:t>
            </a:r>
            <a:r>
              <a:rPr lang="en-GB" sz="1600" dirty="0" smtClean="0"/>
              <a:t>Sn+</a:t>
            </a:r>
            <a:r>
              <a:rPr lang="en-GB" sz="1600" baseline="30000" dirty="0" smtClean="0"/>
              <a:t>64</a:t>
            </a:r>
            <a:r>
              <a:rPr lang="en-GB" sz="1600" dirty="0" smtClean="0"/>
              <a:t>Ni @ 35 MeV/A reaction and also </a:t>
            </a:r>
            <a:r>
              <a:rPr lang="en-GB" sz="1600" dirty="0" smtClean="0"/>
              <a:t>in order to extract complementary information in order to elucidate some aspects of the mechanism that are not yet understood. </a:t>
            </a:r>
            <a:endParaRPr lang="en-GB" sz="1600" dirty="0"/>
          </a:p>
        </p:txBody>
      </p:sp>
      <p:pic>
        <p:nvPicPr>
          <p:cNvPr id="2" name="Immagine 1" descr="IMFIMFKi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119" y="5796058"/>
            <a:ext cx="1374699" cy="313502"/>
          </a:xfrm>
          <a:prstGeom prst="rect">
            <a:avLst/>
          </a:prstGeom>
        </p:spPr>
      </p:pic>
      <p:pic>
        <p:nvPicPr>
          <p:cNvPr id="3" name="Immagine 2" descr="IMFIMFSchapir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976" y="5244186"/>
            <a:ext cx="1092295" cy="336667"/>
          </a:xfrm>
          <a:prstGeom prst="rect">
            <a:avLst/>
          </a:prstGeom>
        </p:spPr>
      </p:pic>
      <p:pic>
        <p:nvPicPr>
          <p:cNvPr id="8" name="Immagine 7" descr="IMFIMFSubrata.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116" y="4293584"/>
            <a:ext cx="1032775" cy="255391"/>
          </a:xfrm>
          <a:prstGeom prst="rect">
            <a:avLst/>
          </a:prstGeom>
        </p:spPr>
      </p:pic>
      <p:sp>
        <p:nvSpPr>
          <p:cNvPr id="10" name="CasellaDiTesto 9"/>
          <p:cNvSpPr txBox="1"/>
          <p:nvPr/>
        </p:nvSpPr>
        <p:spPr>
          <a:xfrm>
            <a:off x="-1" y="3999448"/>
            <a:ext cx="9144001" cy="1384995"/>
          </a:xfrm>
          <a:prstGeom prst="rect">
            <a:avLst/>
          </a:prstGeom>
          <a:noFill/>
        </p:spPr>
        <p:txBody>
          <a:bodyPr wrap="square" rtlCol="0">
            <a:spAutoFit/>
          </a:bodyPr>
          <a:lstStyle/>
          <a:p>
            <a:pPr marL="285750" indent="-285750">
              <a:buFont typeface="Arial"/>
              <a:buChar char="•"/>
            </a:pPr>
            <a:r>
              <a:rPr lang="en-GB" dirty="0" smtClean="0"/>
              <a:t>Intermediate mass fragment emission in </a:t>
            </a:r>
            <a:r>
              <a:rPr lang="en-GB" baseline="30000" dirty="0" smtClean="0"/>
              <a:t>36</a:t>
            </a:r>
            <a:r>
              <a:rPr lang="en-GB" dirty="0" smtClean="0"/>
              <a:t>Ar+</a:t>
            </a:r>
            <a:r>
              <a:rPr lang="en-GB" baseline="30000" dirty="0" smtClean="0"/>
              <a:t>197</a:t>
            </a:r>
            <a:r>
              <a:rPr lang="en-GB" dirty="0" smtClean="0"/>
              <a:t>Au collisions at E/A = 35 MeV.     </a:t>
            </a:r>
            <a:r>
              <a:rPr lang="en-GB" sz="1200" dirty="0" smtClean="0"/>
              <a:t>Y. D. Kim, et al. PRC45 (1992)</a:t>
            </a:r>
          </a:p>
          <a:p>
            <a:pPr marL="285750" indent="-285750">
              <a:buFont typeface="Arial"/>
              <a:buChar char="•"/>
            </a:pPr>
            <a:r>
              <a:rPr lang="en-GB" dirty="0" smtClean="0"/>
              <a:t>IMF-IMF correlations. </a:t>
            </a:r>
            <a:r>
              <a:rPr lang="en-GB" sz="1200" dirty="0" smtClean="0"/>
              <a:t>O. Schapiro, A.R. </a:t>
            </a:r>
            <a:r>
              <a:rPr lang="en-GB" sz="1200" dirty="0" err="1" smtClean="0"/>
              <a:t>DeAngelis</a:t>
            </a:r>
            <a:r>
              <a:rPr lang="en-GB" sz="1200" dirty="0" smtClean="0"/>
              <a:t>, D.H.E. Gross </a:t>
            </a:r>
            <a:r>
              <a:rPr lang="en-GB" sz="1200" dirty="0" err="1" smtClean="0"/>
              <a:t>Nuc.Phys</a:t>
            </a:r>
            <a:r>
              <a:rPr lang="en-GB" sz="1200" dirty="0" smtClean="0"/>
              <a:t>. A568 (1994) 333-349 </a:t>
            </a:r>
          </a:p>
          <a:p>
            <a:pPr marL="285750" indent="-285750">
              <a:buFont typeface="Arial"/>
              <a:buChar char="•"/>
            </a:pPr>
            <a:r>
              <a:rPr lang="en-GB" dirty="0" smtClean="0"/>
              <a:t>Distinction between </a:t>
            </a:r>
            <a:r>
              <a:rPr lang="en-GB" dirty="0" err="1" smtClean="0"/>
              <a:t>multifragmentation</a:t>
            </a:r>
            <a:r>
              <a:rPr lang="en-GB" dirty="0" smtClean="0"/>
              <a:t> mechanism from IMF-IMF correlation function. </a:t>
            </a:r>
            <a:r>
              <a:rPr lang="en-GB" sz="1200" dirty="0" err="1" smtClean="0"/>
              <a:t>Subrata</a:t>
            </a:r>
            <a:r>
              <a:rPr lang="en-GB" sz="1200" dirty="0" smtClean="0"/>
              <a:t> Pal </a:t>
            </a:r>
            <a:r>
              <a:rPr lang="en-GB" sz="1200" dirty="0" err="1" smtClean="0"/>
              <a:t>Nuc.Phys</a:t>
            </a:r>
            <a:r>
              <a:rPr lang="en-GB" sz="1200" dirty="0" smtClean="0"/>
              <a:t> A594 (1995) 157-174</a:t>
            </a:r>
            <a:endParaRPr lang="en-GB" sz="1200" dirty="0"/>
          </a:p>
        </p:txBody>
      </p:sp>
      <p:sp>
        <p:nvSpPr>
          <p:cNvPr id="12" name="CasellaDiTesto 11"/>
          <p:cNvSpPr txBox="1"/>
          <p:nvPr/>
        </p:nvSpPr>
        <p:spPr>
          <a:xfrm>
            <a:off x="3581931" y="3713400"/>
            <a:ext cx="1911401" cy="369332"/>
          </a:xfrm>
          <a:prstGeom prst="rect">
            <a:avLst/>
          </a:prstGeom>
          <a:noFill/>
        </p:spPr>
        <p:txBody>
          <a:bodyPr wrap="none" rtlCol="0">
            <a:spAutoFit/>
          </a:bodyPr>
          <a:lstStyle/>
          <a:p>
            <a:r>
              <a:rPr lang="en-GB" dirty="0" smtClean="0"/>
              <a:t>Some examples</a:t>
            </a:r>
            <a:endParaRPr lang="en-GB" dirty="0"/>
          </a:p>
        </p:txBody>
      </p:sp>
      <p:sp>
        <p:nvSpPr>
          <p:cNvPr id="14" name="CasellaDiTesto 13"/>
          <p:cNvSpPr txBox="1"/>
          <p:nvPr/>
        </p:nvSpPr>
        <p:spPr>
          <a:xfrm>
            <a:off x="2996594" y="5277121"/>
            <a:ext cx="2916183" cy="369332"/>
          </a:xfrm>
          <a:prstGeom prst="rect">
            <a:avLst/>
          </a:prstGeom>
          <a:noFill/>
        </p:spPr>
        <p:txBody>
          <a:bodyPr wrap="none" rtlCol="0">
            <a:spAutoFit/>
          </a:bodyPr>
          <a:lstStyle/>
          <a:p>
            <a:r>
              <a:rPr lang="it-IT" dirty="0" smtClean="0"/>
              <a:t>Using CHIMERA detector</a:t>
            </a:r>
            <a:endParaRPr lang="it-IT" dirty="0"/>
          </a:p>
        </p:txBody>
      </p:sp>
      <p:sp>
        <p:nvSpPr>
          <p:cNvPr id="18" name="CasellaDiTesto 17"/>
          <p:cNvSpPr txBox="1"/>
          <p:nvPr/>
        </p:nvSpPr>
        <p:spPr>
          <a:xfrm>
            <a:off x="76610" y="5563617"/>
            <a:ext cx="9067389" cy="1292662"/>
          </a:xfrm>
          <a:prstGeom prst="rect">
            <a:avLst/>
          </a:prstGeom>
          <a:noFill/>
        </p:spPr>
        <p:txBody>
          <a:bodyPr wrap="square" rtlCol="0">
            <a:spAutoFit/>
          </a:bodyPr>
          <a:lstStyle/>
          <a:p>
            <a:pPr marL="285750" indent="-285750">
              <a:buFont typeface="Arial"/>
              <a:buChar char="•"/>
            </a:pPr>
            <a:r>
              <a:rPr lang="en-GB" dirty="0" err="1" smtClean="0"/>
              <a:t>Isoscaling</a:t>
            </a:r>
            <a:r>
              <a:rPr lang="en-GB" dirty="0" smtClean="0"/>
              <a:t> in central </a:t>
            </a:r>
            <a:r>
              <a:rPr lang="en-GB" baseline="30000" dirty="0" smtClean="0"/>
              <a:t>124</a:t>
            </a:r>
            <a:r>
              <a:rPr lang="en-GB" dirty="0" smtClean="0"/>
              <a:t>Sn+</a:t>
            </a:r>
            <a:r>
              <a:rPr lang="en-GB" baseline="30000" dirty="0" smtClean="0"/>
              <a:t>64</a:t>
            </a:r>
            <a:r>
              <a:rPr lang="en-GB" dirty="0" smtClean="0"/>
              <a:t>Ni, </a:t>
            </a:r>
            <a:r>
              <a:rPr lang="en-GB" baseline="30000" dirty="0" smtClean="0"/>
              <a:t>112</a:t>
            </a:r>
            <a:r>
              <a:rPr lang="en-GB" dirty="0" smtClean="0"/>
              <a:t>Sn+</a:t>
            </a:r>
            <a:r>
              <a:rPr lang="en-GB" baseline="30000" dirty="0" smtClean="0"/>
              <a:t>58</a:t>
            </a:r>
            <a:r>
              <a:rPr lang="en-GB" dirty="0" smtClean="0"/>
              <a:t>Ni collisions at 35 </a:t>
            </a:r>
            <a:r>
              <a:rPr lang="en-GB" dirty="0" err="1" smtClean="0"/>
              <a:t>AMeV</a:t>
            </a:r>
            <a:r>
              <a:rPr lang="en-GB" dirty="0" smtClean="0"/>
              <a:t> </a:t>
            </a:r>
            <a:r>
              <a:rPr lang="en-GB" sz="1200" dirty="0" smtClean="0"/>
              <a:t>E. </a:t>
            </a:r>
            <a:r>
              <a:rPr lang="en-GB" sz="1200" dirty="0" err="1" smtClean="0"/>
              <a:t>Geraci</a:t>
            </a:r>
            <a:r>
              <a:rPr lang="en-GB" sz="1200" dirty="0" smtClean="0"/>
              <a:t> et al. </a:t>
            </a:r>
            <a:r>
              <a:rPr lang="en-GB" sz="1200" dirty="0" err="1" smtClean="0"/>
              <a:t>Nuc</a:t>
            </a:r>
            <a:r>
              <a:rPr lang="en-GB" sz="1200" dirty="0" smtClean="0"/>
              <a:t>. Phys. A732 (2004) 173-201</a:t>
            </a:r>
          </a:p>
          <a:p>
            <a:pPr marL="285750" indent="-285750">
              <a:buFont typeface="Arial"/>
              <a:buChar char="•"/>
            </a:pPr>
            <a:r>
              <a:rPr lang="en-GB" dirty="0" smtClean="0"/>
              <a:t>Fragment-Fragment correlation function in the nuclear reaction </a:t>
            </a:r>
            <a:r>
              <a:rPr lang="en-GB" baseline="30000" dirty="0" smtClean="0"/>
              <a:t>124</a:t>
            </a:r>
            <a:r>
              <a:rPr lang="en-GB" dirty="0" smtClean="0"/>
              <a:t>Sn+</a:t>
            </a:r>
            <a:r>
              <a:rPr lang="en-GB" baseline="30000" dirty="0" smtClean="0"/>
              <a:t>64</a:t>
            </a:r>
            <a:r>
              <a:rPr lang="en-GB" dirty="0" smtClean="0"/>
              <a:t>Ni at 35 </a:t>
            </a:r>
            <a:r>
              <a:rPr lang="en-GB" dirty="0" err="1" smtClean="0"/>
              <a:t>AMeV</a:t>
            </a:r>
            <a:r>
              <a:rPr lang="en-GB" dirty="0" smtClean="0"/>
              <a:t> with CHIMERA</a:t>
            </a:r>
            <a:r>
              <a:rPr lang="en-GB" sz="1200" dirty="0" smtClean="0"/>
              <a:t> C. </a:t>
            </a:r>
            <a:r>
              <a:rPr lang="en-GB" sz="1200" dirty="0" err="1" smtClean="0"/>
              <a:t>Maiolino</a:t>
            </a:r>
            <a:r>
              <a:rPr lang="en-GB" sz="1200" dirty="0" smtClean="0"/>
              <a:t> et al. Proceedings of XLIII Int. Winter Meeting on Nuclear Physics, </a:t>
            </a:r>
            <a:r>
              <a:rPr lang="en-GB" sz="1200" dirty="0" err="1" smtClean="0"/>
              <a:t>Bormio</a:t>
            </a:r>
            <a:r>
              <a:rPr lang="en-GB" sz="1200" dirty="0" smtClean="0"/>
              <a:t>- Italy, March (2005) </a:t>
            </a:r>
            <a:endParaRPr lang="en-GB" sz="1200" dirty="0"/>
          </a:p>
        </p:txBody>
      </p:sp>
      <p:grpSp>
        <p:nvGrpSpPr>
          <p:cNvPr id="29" name="Gruppo 28"/>
          <p:cNvGrpSpPr/>
          <p:nvPr/>
        </p:nvGrpSpPr>
        <p:grpSpPr>
          <a:xfrm>
            <a:off x="76610" y="1358"/>
            <a:ext cx="8758771" cy="709830"/>
            <a:chOff x="76610" y="1358"/>
            <a:chExt cx="8758771" cy="709830"/>
          </a:xfrm>
        </p:grpSpPr>
        <p:sp>
          <p:nvSpPr>
            <p:cNvPr id="32" name="CasellaDiTesto 31"/>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33" name="CasellaDiTesto 32"/>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34" name="Immagine 33" descr="logoBormio.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35908794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0" grpId="0"/>
      <p:bldP spid="12"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76610" y="1358"/>
            <a:ext cx="8758771" cy="709830"/>
            <a:chOff x="76610" y="1358"/>
            <a:chExt cx="8758771" cy="709830"/>
          </a:xfrm>
        </p:grpSpPr>
        <p:sp>
          <p:nvSpPr>
            <p:cNvPr id="5" name="CasellaDiTesto 4"/>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6" name="CasellaDiTesto 5"/>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7" name="Immagine 6" descr="logoBormi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pic>
        <p:nvPicPr>
          <p:cNvPr id="8" name="Immagine 7" descr="COMPARE_EXP_CoMDII_Z1_Z2_35_5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200"/>
            <a:ext cx="9144000" cy="5850759"/>
          </a:xfrm>
          <a:prstGeom prst="rect">
            <a:avLst/>
          </a:prstGeom>
        </p:spPr>
      </p:pic>
    </p:spTree>
    <p:extLst>
      <p:ext uri="{BB962C8B-B14F-4D97-AF65-F5344CB8AC3E}">
        <p14:creationId xmlns:p14="http://schemas.microsoft.com/office/powerpoint/2010/main" val="2029101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ompare_Mult_25_50_moreCOMDII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228"/>
            <a:ext cx="9144000" cy="5577772"/>
          </a:xfrm>
          <a:prstGeom prst="rect">
            <a:avLst/>
          </a:prstGeom>
        </p:spPr>
      </p:pic>
      <p:grpSp>
        <p:nvGrpSpPr>
          <p:cNvPr id="11" name="Gruppo 10"/>
          <p:cNvGrpSpPr/>
          <p:nvPr/>
        </p:nvGrpSpPr>
        <p:grpSpPr>
          <a:xfrm>
            <a:off x="1257753" y="2433054"/>
            <a:ext cx="5756894" cy="738664"/>
            <a:chOff x="1257753" y="2433054"/>
            <a:chExt cx="5756894" cy="738664"/>
          </a:xfrm>
        </p:grpSpPr>
        <p:sp>
          <p:nvSpPr>
            <p:cNvPr id="9" name="CasellaDiTesto 8"/>
            <p:cNvSpPr txBox="1"/>
            <p:nvPr/>
          </p:nvSpPr>
          <p:spPr>
            <a:xfrm>
              <a:off x="5285613" y="2433054"/>
              <a:ext cx="1729034" cy="369332"/>
            </a:xfrm>
            <a:prstGeom prst="rect">
              <a:avLst/>
            </a:prstGeom>
            <a:noFill/>
          </p:spPr>
          <p:txBody>
            <a:bodyPr wrap="none" rtlCol="0">
              <a:spAutoFit/>
            </a:bodyPr>
            <a:lstStyle/>
            <a:p>
              <a:r>
                <a:rPr lang="it-IT" dirty="0" err="1"/>
                <a:t>b</a:t>
              </a:r>
              <a:r>
                <a:rPr lang="it-IT" baseline="-25000" dirty="0" err="1" smtClean="0"/>
                <a:t>max</a:t>
              </a:r>
              <a:r>
                <a:rPr lang="it-IT" dirty="0" smtClean="0"/>
                <a:t>= 10.8 fm</a:t>
              </a:r>
              <a:endParaRPr lang="it-IT" dirty="0"/>
            </a:p>
          </p:txBody>
        </p:sp>
        <p:sp>
          <p:nvSpPr>
            <p:cNvPr id="10" name="Rettangolo 9"/>
            <p:cNvSpPr/>
            <p:nvPr/>
          </p:nvSpPr>
          <p:spPr>
            <a:xfrm>
              <a:off x="1257753" y="2802386"/>
              <a:ext cx="1842598" cy="369332"/>
            </a:xfrm>
            <a:prstGeom prst="rect">
              <a:avLst/>
            </a:prstGeom>
          </p:spPr>
          <p:txBody>
            <a:bodyPr wrap="none">
              <a:spAutoFit/>
            </a:bodyPr>
            <a:lstStyle/>
            <a:p>
              <a:pPr algn="ctr"/>
              <a:r>
                <a:rPr lang="en-GB" i="1" dirty="0"/>
                <a:t>3 </a:t>
              </a:r>
              <a:r>
                <a:rPr lang="en-GB" i="1" dirty="0" err="1"/>
                <a:t>fm</a:t>
              </a:r>
              <a:r>
                <a:rPr lang="en-GB" i="1" dirty="0"/>
                <a:t> &lt; b &lt; 8 </a:t>
              </a:r>
              <a:r>
                <a:rPr lang="en-GB" i="1" dirty="0" err="1"/>
                <a:t>fm</a:t>
              </a:r>
              <a:r>
                <a:rPr lang="en-GB" i="1" dirty="0"/>
                <a:t> </a:t>
              </a:r>
            </a:p>
          </p:txBody>
        </p:sp>
      </p:grpSp>
      <p:grpSp>
        <p:nvGrpSpPr>
          <p:cNvPr id="12" name="Gruppo 11"/>
          <p:cNvGrpSpPr/>
          <p:nvPr/>
        </p:nvGrpSpPr>
        <p:grpSpPr>
          <a:xfrm>
            <a:off x="76610" y="1358"/>
            <a:ext cx="8758771" cy="709830"/>
            <a:chOff x="76610" y="1358"/>
            <a:chExt cx="8758771" cy="709830"/>
          </a:xfrm>
        </p:grpSpPr>
        <p:sp>
          <p:nvSpPr>
            <p:cNvPr id="13" name="CasellaDiTesto 12"/>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4" name="CasellaDiTesto 13"/>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5" name="Immagine 14"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5810528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01024" y="873184"/>
            <a:ext cx="6577191" cy="369332"/>
          </a:xfrm>
          <a:prstGeom prst="rect">
            <a:avLst/>
          </a:prstGeom>
          <a:noFill/>
        </p:spPr>
        <p:txBody>
          <a:bodyPr wrap="none" rtlCol="0">
            <a:spAutoFit/>
          </a:bodyPr>
          <a:lstStyle/>
          <a:p>
            <a:r>
              <a:rPr lang="en-GB" dirty="0" smtClean="0"/>
              <a:t>Which kind of IMFs are in the three regions of asymmetry?</a:t>
            </a:r>
            <a:endParaRPr lang="en-GB" dirty="0"/>
          </a:p>
        </p:txBody>
      </p:sp>
      <p:pic>
        <p:nvPicPr>
          <p:cNvPr id="9" name="Immagine 8" descr="Canvas1_25_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81" y="1242516"/>
            <a:ext cx="8942089" cy="5615484"/>
          </a:xfrm>
          <a:prstGeom prst="rect">
            <a:avLst/>
          </a:prstGeom>
        </p:spPr>
      </p:pic>
      <p:grpSp>
        <p:nvGrpSpPr>
          <p:cNvPr id="10" name="Gruppo 9"/>
          <p:cNvGrpSpPr/>
          <p:nvPr/>
        </p:nvGrpSpPr>
        <p:grpSpPr>
          <a:xfrm>
            <a:off x="76610" y="1358"/>
            <a:ext cx="8758771" cy="709830"/>
            <a:chOff x="76610" y="1358"/>
            <a:chExt cx="8758771" cy="709830"/>
          </a:xfrm>
        </p:grpSpPr>
        <p:sp>
          <p:nvSpPr>
            <p:cNvPr id="11" name="CasellaDiTesto 10"/>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2" name="CasellaDiTesto 11"/>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3" name="Immagine 12"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1878753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171349" y="878913"/>
            <a:ext cx="1935972" cy="369332"/>
          </a:xfrm>
          <a:prstGeom prst="rect">
            <a:avLst/>
          </a:prstGeom>
          <a:noFill/>
        </p:spPr>
        <p:txBody>
          <a:bodyPr wrap="none" rtlCol="0">
            <a:spAutoFit/>
          </a:bodyPr>
          <a:lstStyle/>
          <a:p>
            <a:r>
              <a:rPr lang="it-IT" dirty="0" smtClean="0"/>
              <a:t>25 ≤ Z</a:t>
            </a:r>
            <a:r>
              <a:rPr lang="it-IT" baseline="-25000" dirty="0" smtClean="0"/>
              <a:t>H</a:t>
            </a:r>
            <a:r>
              <a:rPr lang="it-IT" dirty="0" smtClean="0"/>
              <a:t>+Z</a:t>
            </a:r>
            <a:r>
              <a:rPr lang="it-IT" baseline="-25000" dirty="0" smtClean="0"/>
              <a:t>L </a:t>
            </a:r>
            <a:r>
              <a:rPr lang="it-IT" dirty="0" smtClean="0"/>
              <a:t>≤ 35</a:t>
            </a:r>
            <a:endParaRPr lang="it-IT" dirty="0"/>
          </a:p>
        </p:txBody>
      </p:sp>
      <p:pic>
        <p:nvPicPr>
          <p:cNvPr id="9" name="Immagine 8" descr="Canvas4_25_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8246"/>
            <a:ext cx="9144000" cy="5609754"/>
          </a:xfrm>
          <a:prstGeom prst="rect">
            <a:avLst/>
          </a:prstGeom>
        </p:spPr>
      </p:pic>
      <p:cxnSp>
        <p:nvCxnSpPr>
          <p:cNvPr id="11" name="Connettore 1 10"/>
          <p:cNvCxnSpPr/>
          <p:nvPr/>
        </p:nvCxnSpPr>
        <p:spPr>
          <a:xfrm>
            <a:off x="1021560" y="2774953"/>
            <a:ext cx="6626337" cy="248503"/>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408643" y="5550443"/>
            <a:ext cx="6626337" cy="248503"/>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a:off x="76610" y="1358"/>
            <a:ext cx="8758771" cy="709830"/>
            <a:chOff x="76610" y="1358"/>
            <a:chExt cx="8758771" cy="709830"/>
          </a:xfrm>
        </p:grpSpPr>
        <p:sp>
          <p:nvSpPr>
            <p:cNvPr id="13" name="CasellaDiTesto 12"/>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4" name="CasellaDiTesto 13"/>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5" name="Immagine 14"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189453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469082" y="901871"/>
            <a:ext cx="1935972" cy="369332"/>
          </a:xfrm>
          <a:prstGeom prst="rect">
            <a:avLst/>
          </a:prstGeom>
          <a:noFill/>
        </p:spPr>
        <p:txBody>
          <a:bodyPr wrap="none" rtlCol="0">
            <a:spAutoFit/>
          </a:bodyPr>
          <a:lstStyle/>
          <a:p>
            <a:r>
              <a:rPr lang="it-IT" dirty="0"/>
              <a:t>3</a:t>
            </a:r>
            <a:r>
              <a:rPr lang="it-IT" dirty="0" smtClean="0"/>
              <a:t>5 ≤ Z</a:t>
            </a:r>
            <a:r>
              <a:rPr lang="it-IT" baseline="-25000" dirty="0" smtClean="0"/>
              <a:t>H</a:t>
            </a:r>
            <a:r>
              <a:rPr lang="it-IT" dirty="0" smtClean="0"/>
              <a:t>+Z</a:t>
            </a:r>
            <a:r>
              <a:rPr lang="it-IT" baseline="-25000" dirty="0" smtClean="0"/>
              <a:t>L </a:t>
            </a:r>
            <a:r>
              <a:rPr lang="it-IT" dirty="0" smtClean="0"/>
              <a:t>≤ 50</a:t>
            </a:r>
            <a:endParaRPr lang="it-IT" dirty="0"/>
          </a:p>
        </p:txBody>
      </p:sp>
      <p:pic>
        <p:nvPicPr>
          <p:cNvPr id="9" name="Immagine 8" descr="Canvas4_35_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1203"/>
            <a:ext cx="9144000" cy="5586797"/>
          </a:xfrm>
          <a:prstGeom prst="rect">
            <a:avLst/>
          </a:prstGeom>
        </p:spPr>
      </p:pic>
      <p:cxnSp>
        <p:nvCxnSpPr>
          <p:cNvPr id="10" name="Connettore 1 9"/>
          <p:cNvCxnSpPr/>
          <p:nvPr/>
        </p:nvCxnSpPr>
        <p:spPr>
          <a:xfrm>
            <a:off x="1578572" y="2581673"/>
            <a:ext cx="5172009" cy="11044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835909" y="5399119"/>
            <a:ext cx="5172009" cy="11044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1" name="Gruppo 10"/>
          <p:cNvGrpSpPr/>
          <p:nvPr/>
        </p:nvGrpSpPr>
        <p:grpSpPr>
          <a:xfrm>
            <a:off x="76610" y="1358"/>
            <a:ext cx="8758771" cy="709830"/>
            <a:chOff x="76610" y="1358"/>
            <a:chExt cx="8758771" cy="709830"/>
          </a:xfrm>
        </p:grpSpPr>
        <p:sp>
          <p:nvSpPr>
            <p:cNvPr id="13" name="CasellaDiTesto 12"/>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4" name="CasellaDiTesto 13"/>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5" name="Immagine 14"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1851209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173414" y="747414"/>
            <a:ext cx="6532445" cy="369332"/>
          </a:xfrm>
          <a:prstGeom prst="rect">
            <a:avLst/>
          </a:prstGeom>
          <a:noFill/>
        </p:spPr>
        <p:txBody>
          <a:bodyPr wrap="none" rtlCol="0">
            <a:spAutoFit/>
          </a:bodyPr>
          <a:lstStyle/>
          <a:p>
            <a:r>
              <a:rPr lang="en-GB" dirty="0" smtClean="0"/>
              <a:t>Can we call these processes PLF binary breakup/ fission?</a:t>
            </a:r>
            <a:endParaRPr lang="en-GB" dirty="0"/>
          </a:p>
        </p:txBody>
      </p:sp>
      <p:sp>
        <p:nvSpPr>
          <p:cNvPr id="10" name="CasellaDiTesto 9"/>
          <p:cNvSpPr txBox="1"/>
          <p:nvPr/>
        </p:nvSpPr>
        <p:spPr>
          <a:xfrm>
            <a:off x="3810144" y="1116681"/>
            <a:ext cx="1238347" cy="400110"/>
          </a:xfrm>
          <a:prstGeom prst="rect">
            <a:avLst/>
          </a:prstGeom>
          <a:noFill/>
        </p:spPr>
        <p:txBody>
          <a:bodyPr wrap="none" rtlCol="0">
            <a:spAutoFit/>
          </a:bodyPr>
          <a:lstStyle/>
          <a:p>
            <a:r>
              <a:rPr lang="it-IT" sz="2000" dirty="0" err="1" smtClean="0"/>
              <a:t>V</a:t>
            </a:r>
            <a:r>
              <a:rPr lang="it-IT" sz="2000" baseline="-25000" dirty="0" err="1" smtClean="0"/>
              <a:t>rel</a:t>
            </a:r>
            <a:r>
              <a:rPr lang="it-IT" sz="2000" dirty="0" smtClean="0"/>
              <a:t>/</a:t>
            </a:r>
            <a:r>
              <a:rPr lang="it-IT" sz="2000" dirty="0" err="1" smtClean="0"/>
              <a:t>V</a:t>
            </a:r>
            <a:r>
              <a:rPr lang="it-IT" sz="2000" baseline="-25000" dirty="0" err="1" smtClean="0"/>
              <a:t>Viola</a:t>
            </a:r>
            <a:endParaRPr lang="it-IT" sz="2000" baseline="-25000" dirty="0"/>
          </a:p>
        </p:txBody>
      </p:sp>
      <p:pic>
        <p:nvPicPr>
          <p:cNvPr id="11" name="Immagine 10" descr="Vrel_su_Vviola_AsyGated_25_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582"/>
            <a:ext cx="8131068" cy="4749711"/>
          </a:xfrm>
          <a:prstGeom prst="rect">
            <a:avLst/>
          </a:prstGeom>
        </p:spPr>
      </p:pic>
      <p:pic>
        <p:nvPicPr>
          <p:cNvPr id="12" name="Immagine 11" descr="Vrel_su_Vviola_AsyGated_35_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36" y="1575582"/>
            <a:ext cx="6130523" cy="4062770"/>
          </a:xfrm>
          <a:prstGeom prst="rect">
            <a:avLst/>
          </a:prstGeom>
        </p:spPr>
      </p:pic>
      <p:sp>
        <p:nvSpPr>
          <p:cNvPr id="13" name="CasellaDiTesto 12"/>
          <p:cNvSpPr txBox="1"/>
          <p:nvPr/>
        </p:nvSpPr>
        <p:spPr>
          <a:xfrm>
            <a:off x="283685" y="6450703"/>
            <a:ext cx="8905002" cy="369332"/>
          </a:xfrm>
          <a:prstGeom prst="rect">
            <a:avLst/>
          </a:prstGeom>
          <a:noFill/>
        </p:spPr>
        <p:txBody>
          <a:bodyPr wrap="none" rtlCol="0">
            <a:spAutoFit/>
          </a:bodyPr>
          <a:lstStyle/>
          <a:p>
            <a:r>
              <a:rPr lang="en-GB" dirty="0" smtClean="0"/>
              <a:t>It is reasonable to think that we are looking a binary breakup/fission of the PLF  </a:t>
            </a:r>
            <a:endParaRPr lang="en-GB" dirty="0"/>
          </a:p>
        </p:txBody>
      </p:sp>
      <p:grpSp>
        <p:nvGrpSpPr>
          <p:cNvPr id="14" name="Gruppo 13"/>
          <p:cNvGrpSpPr/>
          <p:nvPr/>
        </p:nvGrpSpPr>
        <p:grpSpPr>
          <a:xfrm>
            <a:off x="76610" y="1358"/>
            <a:ext cx="8758771" cy="709830"/>
            <a:chOff x="76610" y="1358"/>
            <a:chExt cx="8758771" cy="709830"/>
          </a:xfrm>
        </p:grpSpPr>
        <p:sp>
          <p:nvSpPr>
            <p:cNvPr id="15" name="CasellaDiTesto 14"/>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6" name="CasellaDiTesto 15"/>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7" name="Immagine 16" descr="logoBormi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71423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po 57"/>
          <p:cNvGrpSpPr/>
          <p:nvPr/>
        </p:nvGrpSpPr>
        <p:grpSpPr>
          <a:xfrm>
            <a:off x="76610" y="1358"/>
            <a:ext cx="8758771" cy="709830"/>
            <a:chOff x="76610" y="1358"/>
            <a:chExt cx="8758771" cy="709830"/>
          </a:xfrm>
        </p:grpSpPr>
        <p:sp>
          <p:nvSpPr>
            <p:cNvPr id="59" name="CasellaDiTesto 58"/>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60" name="CasellaDiTesto 59"/>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61" name="Immagine 60" descr="logoBormi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grpSp>
        <p:nvGrpSpPr>
          <p:cNvPr id="62" name="Gruppo 61"/>
          <p:cNvGrpSpPr/>
          <p:nvPr/>
        </p:nvGrpSpPr>
        <p:grpSpPr>
          <a:xfrm>
            <a:off x="-24990" y="662299"/>
            <a:ext cx="9168990" cy="6195701"/>
            <a:chOff x="1524000" y="1"/>
            <a:chExt cx="9144000" cy="6938962"/>
          </a:xfrm>
        </p:grpSpPr>
        <p:pic>
          <p:nvPicPr>
            <p:cNvPr id="63" name="Immagine 13"/>
            <p:cNvPicPr>
              <a:picLocks noChangeAspect="1"/>
            </p:cNvPicPr>
            <p:nvPr/>
          </p:nvPicPr>
          <p:blipFill>
            <a:blip r:embed="rId3"/>
            <a:srcRect/>
            <a:stretch>
              <a:fillRect/>
            </a:stretch>
          </p:blipFill>
          <p:spPr bwMode="auto">
            <a:xfrm>
              <a:off x="3395664" y="1628775"/>
              <a:ext cx="5400675" cy="3600450"/>
            </a:xfrm>
            <a:prstGeom prst="rect">
              <a:avLst/>
            </a:prstGeom>
            <a:noFill/>
            <a:ln w="9525">
              <a:noFill/>
              <a:miter lim="800000"/>
              <a:headEnd/>
              <a:tailEnd/>
            </a:ln>
          </p:spPr>
        </p:pic>
        <p:pic>
          <p:nvPicPr>
            <p:cNvPr id="64" name="Picture 14" descr="paw1"/>
            <p:cNvPicPr>
              <a:picLocks noChangeAspect="1" noChangeArrowheads="1"/>
            </p:cNvPicPr>
            <p:nvPr/>
          </p:nvPicPr>
          <p:blipFill>
            <a:blip r:embed="rId4"/>
            <a:srcRect/>
            <a:stretch>
              <a:fillRect/>
            </a:stretch>
          </p:blipFill>
          <p:spPr bwMode="auto">
            <a:xfrm>
              <a:off x="1531937" y="507621"/>
              <a:ext cx="2497138" cy="2525713"/>
            </a:xfrm>
            <a:prstGeom prst="rect">
              <a:avLst/>
            </a:prstGeom>
            <a:noFill/>
            <a:ln w="12700">
              <a:solidFill>
                <a:schemeClr val="tx1"/>
              </a:solidFill>
              <a:miter lim="800000"/>
              <a:headEnd/>
              <a:tailEnd/>
            </a:ln>
          </p:spPr>
        </p:pic>
        <p:sp>
          <p:nvSpPr>
            <p:cNvPr id="65" name="CasellaDiTesto 64"/>
            <p:cNvSpPr txBox="1"/>
            <p:nvPr/>
          </p:nvSpPr>
          <p:spPr bwMode="auto">
            <a:xfrm>
              <a:off x="2639616" y="350684"/>
              <a:ext cx="1428390" cy="830997"/>
            </a:xfrm>
            <a:prstGeom prst="rect">
              <a:avLst/>
            </a:prstGeom>
            <a:solidFill>
              <a:schemeClr val="bg1"/>
            </a:solidFill>
          </p:spPr>
          <p:txBody>
            <a:bodyPr wrap="square">
              <a:spAutoFit/>
            </a:bodyPr>
            <a:lstStyle/>
            <a:p>
              <a:pPr>
                <a:defRPr/>
              </a:pPr>
              <a:r>
                <a:rPr lang="en-US" sz="1200">
                  <a:latin typeface="+mj-lt"/>
                </a:rPr>
                <a:t>ΔE-E   Si-Csi </a:t>
              </a:r>
              <a:br>
                <a:rPr lang="en-US" sz="1200">
                  <a:latin typeface="+mj-lt"/>
                </a:rPr>
              </a:br>
              <a:r>
                <a:rPr lang="en-US" sz="1200">
                  <a:latin typeface="+mj-lt"/>
                </a:rPr>
                <a:t>Charge for particles punching trough silicon</a:t>
              </a:r>
            </a:p>
          </p:txBody>
        </p:sp>
        <p:grpSp>
          <p:nvGrpSpPr>
            <p:cNvPr id="66" name="Gruppo 32"/>
            <p:cNvGrpSpPr>
              <a:grpSpLocks/>
            </p:cNvGrpSpPr>
            <p:nvPr/>
          </p:nvGrpSpPr>
          <p:grpSpPr bwMode="auto">
            <a:xfrm>
              <a:off x="6529389" y="366714"/>
              <a:ext cx="3240087" cy="2447925"/>
              <a:chOff x="5364850" y="404370"/>
              <a:chExt cx="3240360" cy="2448272"/>
            </a:xfrm>
          </p:grpSpPr>
          <p:grpSp>
            <p:nvGrpSpPr>
              <p:cNvPr id="99" name="Group 28"/>
              <p:cNvGrpSpPr>
                <a:grpSpLocks/>
              </p:cNvGrpSpPr>
              <p:nvPr/>
            </p:nvGrpSpPr>
            <p:grpSpPr bwMode="auto">
              <a:xfrm rot="641618">
                <a:off x="5364850" y="404370"/>
                <a:ext cx="3240360" cy="2448272"/>
                <a:chOff x="3955" y="746"/>
                <a:chExt cx="1814" cy="1225"/>
              </a:xfrm>
            </p:grpSpPr>
            <p:pic>
              <p:nvPicPr>
                <p:cNvPr id="101" name="Picture 29" descr="Fast-Slow-R4-13E"/>
                <p:cNvPicPr>
                  <a:picLocks noChangeAspect="1" noChangeArrowheads="1"/>
                </p:cNvPicPr>
                <p:nvPr/>
              </p:nvPicPr>
              <p:blipFill>
                <a:blip r:embed="rId5"/>
                <a:srcRect/>
                <a:stretch>
                  <a:fillRect/>
                </a:stretch>
              </p:blipFill>
              <p:spPr bwMode="auto">
                <a:xfrm rot="-641618">
                  <a:off x="3955" y="746"/>
                  <a:ext cx="1814" cy="1225"/>
                </a:xfrm>
                <a:prstGeom prst="rect">
                  <a:avLst/>
                </a:prstGeom>
                <a:noFill/>
                <a:ln w="9525">
                  <a:solidFill>
                    <a:schemeClr val="tx1"/>
                  </a:solidFill>
                  <a:miter lim="800000"/>
                  <a:headEnd/>
                  <a:tailEnd/>
                </a:ln>
              </p:spPr>
            </p:pic>
            <p:sp>
              <p:nvSpPr>
                <p:cNvPr id="102" name="Line 30"/>
                <p:cNvSpPr>
                  <a:spLocks noChangeShapeType="1"/>
                </p:cNvSpPr>
                <p:nvPr/>
              </p:nvSpPr>
              <p:spPr bwMode="auto">
                <a:xfrm flipH="1" flipV="1">
                  <a:off x="4701" y="1619"/>
                  <a:ext cx="91" cy="128"/>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03" name="Line 31"/>
                <p:cNvSpPr>
                  <a:spLocks noChangeShapeType="1"/>
                </p:cNvSpPr>
                <p:nvPr/>
              </p:nvSpPr>
              <p:spPr bwMode="auto">
                <a:xfrm flipH="1" flipV="1">
                  <a:off x="4866" y="1490"/>
                  <a:ext cx="30" cy="179"/>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04" name="Line 32"/>
                <p:cNvSpPr>
                  <a:spLocks noChangeShapeType="1"/>
                </p:cNvSpPr>
                <p:nvPr/>
              </p:nvSpPr>
              <p:spPr bwMode="auto">
                <a:xfrm flipH="1" flipV="1">
                  <a:off x="5006" y="1363"/>
                  <a:ext cx="88" cy="191"/>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05" name="Line 33"/>
                <p:cNvSpPr>
                  <a:spLocks noChangeShapeType="1"/>
                </p:cNvSpPr>
                <p:nvPr/>
              </p:nvSpPr>
              <p:spPr bwMode="auto">
                <a:xfrm flipH="1">
                  <a:off x="4795" y="884"/>
                  <a:ext cx="260" cy="182"/>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06" name="Line 34"/>
                <p:cNvSpPr>
                  <a:spLocks noChangeShapeType="1"/>
                </p:cNvSpPr>
                <p:nvPr/>
              </p:nvSpPr>
              <p:spPr bwMode="auto">
                <a:xfrm flipH="1">
                  <a:off x="4891" y="912"/>
                  <a:ext cx="308" cy="174"/>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07" name="Line 35"/>
                <p:cNvSpPr>
                  <a:spLocks noChangeShapeType="1"/>
                </p:cNvSpPr>
                <p:nvPr/>
              </p:nvSpPr>
              <p:spPr bwMode="auto">
                <a:xfrm flipH="1">
                  <a:off x="5043" y="1150"/>
                  <a:ext cx="294" cy="14"/>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08" name="Line 36"/>
                <p:cNvSpPr>
                  <a:spLocks noChangeShapeType="1"/>
                </p:cNvSpPr>
                <p:nvPr/>
              </p:nvSpPr>
              <p:spPr bwMode="auto">
                <a:xfrm flipH="1">
                  <a:off x="4914" y="1253"/>
                  <a:ext cx="305" cy="45"/>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09" name="Line 37"/>
                <p:cNvSpPr>
                  <a:spLocks noChangeShapeType="1"/>
                </p:cNvSpPr>
                <p:nvPr/>
              </p:nvSpPr>
              <p:spPr bwMode="auto">
                <a:xfrm>
                  <a:off x="4346" y="1187"/>
                  <a:ext cx="190" cy="160"/>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sp>
              <p:nvSpPr>
                <p:cNvPr id="110" name="Text Box 38"/>
                <p:cNvSpPr txBox="1">
                  <a:spLocks noChangeArrowheads="1"/>
                </p:cNvSpPr>
                <p:nvPr/>
              </p:nvSpPr>
              <p:spPr bwMode="auto">
                <a:xfrm rot="19142148">
                  <a:off x="4192" y="1159"/>
                  <a:ext cx="177" cy="139"/>
                </a:xfrm>
                <a:prstGeom prst="rect">
                  <a:avLst/>
                </a:prstGeom>
                <a:noFill/>
                <a:ln w="9525">
                  <a:noFill/>
                  <a:prstDash val="dash"/>
                  <a:miter lim="800000"/>
                  <a:headEnd/>
                  <a:tailEnd/>
                </a:ln>
              </p:spPr>
              <p:txBody>
                <a:bodyPr wrap="none" lIns="91423" tIns="45711" rIns="91423" bIns="45711">
                  <a:spAutoFit/>
                </a:bodyPr>
                <a:lstStyle/>
                <a:p>
                  <a:pPr>
                    <a:spcBef>
                      <a:spcPct val="50000"/>
                    </a:spcBef>
                    <a:defRPr/>
                  </a:pPr>
                  <a:r>
                    <a:rPr lang="en-US" sz="1200">
                      <a:solidFill>
                        <a:srgbClr val="FF0000"/>
                      </a:solidFill>
                      <a:latin typeface="+mj-lt"/>
                    </a:rPr>
                    <a:t>HI</a:t>
                  </a:r>
                </a:p>
              </p:txBody>
            </p:sp>
            <p:sp>
              <p:nvSpPr>
                <p:cNvPr id="111" name="Text Box 39"/>
                <p:cNvSpPr txBox="1">
                  <a:spLocks noChangeArrowheads="1"/>
                </p:cNvSpPr>
                <p:nvPr/>
              </p:nvSpPr>
              <p:spPr bwMode="auto">
                <a:xfrm>
                  <a:off x="4781" y="1719"/>
                  <a:ext cx="148" cy="139"/>
                </a:xfrm>
                <a:prstGeom prst="rect">
                  <a:avLst/>
                </a:prstGeom>
                <a:noFill/>
                <a:ln w="9525">
                  <a:noFill/>
                  <a:prstDash val="dash"/>
                  <a:miter lim="800000"/>
                  <a:headEnd/>
                  <a:tailEnd/>
                </a:ln>
              </p:spPr>
              <p:txBody>
                <a:bodyPr wrap="none" lIns="91423" tIns="45711" rIns="91423" bIns="45711">
                  <a:spAutoFit/>
                </a:bodyPr>
                <a:lstStyle/>
                <a:p>
                  <a:pPr>
                    <a:spcBef>
                      <a:spcPct val="50000"/>
                    </a:spcBef>
                    <a:defRPr/>
                  </a:pPr>
                  <a:r>
                    <a:rPr lang="en-US" sz="1200">
                      <a:solidFill>
                        <a:srgbClr val="FF0000"/>
                      </a:solidFill>
                      <a:latin typeface="+mj-lt"/>
                    </a:rPr>
                    <a:t>p</a:t>
                  </a:r>
                </a:p>
              </p:txBody>
            </p:sp>
            <p:sp>
              <p:nvSpPr>
                <p:cNvPr id="112" name="Text Box 40"/>
                <p:cNvSpPr txBox="1">
                  <a:spLocks noChangeArrowheads="1"/>
                </p:cNvSpPr>
                <p:nvPr/>
              </p:nvSpPr>
              <p:spPr bwMode="auto">
                <a:xfrm>
                  <a:off x="4884" y="1622"/>
                  <a:ext cx="148" cy="139"/>
                </a:xfrm>
                <a:prstGeom prst="rect">
                  <a:avLst/>
                </a:prstGeom>
                <a:noFill/>
                <a:ln w="9525">
                  <a:noFill/>
                  <a:prstDash val="dash"/>
                  <a:miter lim="800000"/>
                  <a:headEnd/>
                  <a:tailEnd/>
                </a:ln>
              </p:spPr>
              <p:txBody>
                <a:bodyPr wrap="none" lIns="91423" tIns="45711" rIns="91423" bIns="45711">
                  <a:spAutoFit/>
                </a:bodyPr>
                <a:lstStyle/>
                <a:p>
                  <a:pPr>
                    <a:spcBef>
                      <a:spcPct val="50000"/>
                    </a:spcBef>
                    <a:defRPr/>
                  </a:pPr>
                  <a:r>
                    <a:rPr lang="en-US" sz="1200">
                      <a:solidFill>
                        <a:srgbClr val="FF0000"/>
                      </a:solidFill>
                      <a:latin typeface="+mj-lt"/>
                    </a:rPr>
                    <a:t>d</a:t>
                  </a:r>
                </a:p>
              </p:txBody>
            </p:sp>
            <p:sp>
              <p:nvSpPr>
                <p:cNvPr id="113" name="Text Box 41"/>
                <p:cNvSpPr txBox="1">
                  <a:spLocks noChangeArrowheads="1"/>
                </p:cNvSpPr>
                <p:nvPr/>
              </p:nvSpPr>
              <p:spPr bwMode="auto">
                <a:xfrm>
                  <a:off x="5055" y="1503"/>
                  <a:ext cx="139" cy="139"/>
                </a:xfrm>
                <a:prstGeom prst="rect">
                  <a:avLst/>
                </a:prstGeom>
                <a:noFill/>
                <a:ln w="9525">
                  <a:noFill/>
                  <a:prstDash val="dash"/>
                  <a:miter lim="800000"/>
                  <a:headEnd/>
                  <a:tailEnd/>
                </a:ln>
              </p:spPr>
              <p:txBody>
                <a:bodyPr lIns="91423" tIns="45711" rIns="91423" bIns="45711">
                  <a:spAutoFit/>
                </a:bodyPr>
                <a:lstStyle/>
                <a:p>
                  <a:pPr>
                    <a:spcBef>
                      <a:spcPct val="50000"/>
                    </a:spcBef>
                    <a:defRPr/>
                  </a:pPr>
                  <a:r>
                    <a:rPr lang="en-US" sz="1200">
                      <a:solidFill>
                        <a:srgbClr val="FF0000"/>
                      </a:solidFill>
                      <a:latin typeface="+mj-lt"/>
                    </a:rPr>
                    <a:t>t</a:t>
                  </a:r>
                </a:p>
              </p:txBody>
            </p:sp>
            <p:sp>
              <p:nvSpPr>
                <p:cNvPr id="114" name="Text Box 42"/>
                <p:cNvSpPr txBox="1">
                  <a:spLocks noChangeArrowheads="1"/>
                </p:cNvSpPr>
                <p:nvPr/>
              </p:nvSpPr>
              <p:spPr bwMode="auto">
                <a:xfrm>
                  <a:off x="5207" y="1213"/>
                  <a:ext cx="227" cy="139"/>
                </a:xfrm>
                <a:prstGeom prst="rect">
                  <a:avLst/>
                </a:prstGeom>
                <a:noFill/>
                <a:ln w="9525">
                  <a:noFill/>
                  <a:prstDash val="dash"/>
                  <a:miter lim="800000"/>
                  <a:headEnd/>
                  <a:tailEnd/>
                </a:ln>
              </p:spPr>
              <p:txBody>
                <a:bodyPr wrap="none" lIns="91423" tIns="45711" rIns="91423" bIns="45711">
                  <a:spAutoFit/>
                </a:bodyPr>
                <a:lstStyle/>
                <a:p>
                  <a:pPr>
                    <a:spcBef>
                      <a:spcPct val="50000"/>
                    </a:spcBef>
                    <a:defRPr/>
                  </a:pPr>
                  <a:r>
                    <a:rPr lang="en-US" sz="1200" baseline="30000">
                      <a:solidFill>
                        <a:srgbClr val="FF0000"/>
                      </a:solidFill>
                      <a:latin typeface="+mj-lt"/>
                    </a:rPr>
                    <a:t>3</a:t>
                  </a:r>
                  <a:r>
                    <a:rPr lang="en-US" sz="1200">
                      <a:solidFill>
                        <a:srgbClr val="FF0000"/>
                      </a:solidFill>
                      <a:latin typeface="+mj-lt"/>
                    </a:rPr>
                    <a:t>He</a:t>
                  </a:r>
                </a:p>
              </p:txBody>
            </p:sp>
            <p:sp>
              <p:nvSpPr>
                <p:cNvPr id="115" name="Text Box 43"/>
                <p:cNvSpPr txBox="1">
                  <a:spLocks noChangeArrowheads="1"/>
                </p:cNvSpPr>
                <p:nvPr/>
              </p:nvSpPr>
              <p:spPr bwMode="auto">
                <a:xfrm>
                  <a:off x="5326" y="1092"/>
                  <a:ext cx="144" cy="139"/>
                </a:xfrm>
                <a:prstGeom prst="rect">
                  <a:avLst/>
                </a:prstGeom>
                <a:noFill/>
                <a:ln w="9525">
                  <a:noFill/>
                  <a:prstDash val="dash"/>
                  <a:miter lim="800000"/>
                  <a:headEnd/>
                  <a:tailEnd/>
                </a:ln>
              </p:spPr>
              <p:txBody>
                <a:bodyPr wrap="none" lIns="91423" tIns="45711" rIns="91423" bIns="45711">
                  <a:spAutoFit/>
                </a:bodyPr>
                <a:lstStyle/>
                <a:p>
                  <a:pPr>
                    <a:spcBef>
                      <a:spcPct val="50000"/>
                    </a:spcBef>
                    <a:defRPr/>
                  </a:pPr>
                  <a:r>
                    <a:rPr lang="en-US" sz="1200">
                      <a:solidFill>
                        <a:srgbClr val="FF0000"/>
                      </a:solidFill>
                      <a:latin typeface="+mj-lt"/>
                    </a:rPr>
                    <a:t>a</a:t>
                  </a:r>
                </a:p>
              </p:txBody>
            </p:sp>
            <p:sp>
              <p:nvSpPr>
                <p:cNvPr id="116" name="Text Box 44"/>
                <p:cNvSpPr txBox="1">
                  <a:spLocks noChangeArrowheads="1"/>
                </p:cNvSpPr>
                <p:nvPr/>
              </p:nvSpPr>
              <p:spPr bwMode="auto">
                <a:xfrm>
                  <a:off x="5161" y="846"/>
                  <a:ext cx="158" cy="139"/>
                </a:xfrm>
                <a:prstGeom prst="rect">
                  <a:avLst/>
                </a:prstGeom>
                <a:noFill/>
                <a:ln w="9525">
                  <a:noFill/>
                  <a:prstDash val="dash"/>
                  <a:miter lim="800000"/>
                  <a:headEnd/>
                  <a:tailEnd/>
                </a:ln>
              </p:spPr>
              <p:txBody>
                <a:bodyPr wrap="none" lIns="91423" tIns="45711" rIns="91423" bIns="45711">
                  <a:spAutoFit/>
                </a:bodyPr>
                <a:lstStyle/>
                <a:p>
                  <a:pPr>
                    <a:spcBef>
                      <a:spcPct val="50000"/>
                    </a:spcBef>
                    <a:defRPr/>
                  </a:pPr>
                  <a:r>
                    <a:rPr lang="en-US" sz="1200">
                      <a:solidFill>
                        <a:srgbClr val="FF0000"/>
                      </a:solidFill>
                      <a:latin typeface="+mj-lt"/>
                    </a:rPr>
                    <a:t>Li</a:t>
                  </a:r>
                </a:p>
              </p:txBody>
            </p:sp>
            <p:sp>
              <p:nvSpPr>
                <p:cNvPr id="117" name="Text Box 45"/>
                <p:cNvSpPr txBox="1">
                  <a:spLocks noChangeArrowheads="1"/>
                </p:cNvSpPr>
                <p:nvPr/>
              </p:nvSpPr>
              <p:spPr bwMode="auto">
                <a:xfrm>
                  <a:off x="5040" y="804"/>
                  <a:ext cx="191" cy="139"/>
                </a:xfrm>
                <a:prstGeom prst="rect">
                  <a:avLst/>
                </a:prstGeom>
                <a:noFill/>
                <a:ln w="9525">
                  <a:noFill/>
                  <a:prstDash val="dash"/>
                  <a:miter lim="800000"/>
                  <a:headEnd/>
                  <a:tailEnd/>
                </a:ln>
              </p:spPr>
              <p:txBody>
                <a:bodyPr wrap="none" lIns="91423" tIns="45711" rIns="91423" bIns="45711">
                  <a:spAutoFit/>
                </a:bodyPr>
                <a:lstStyle/>
                <a:p>
                  <a:pPr>
                    <a:spcBef>
                      <a:spcPct val="50000"/>
                    </a:spcBef>
                    <a:defRPr/>
                  </a:pPr>
                  <a:r>
                    <a:rPr lang="en-US" sz="1200">
                      <a:solidFill>
                        <a:srgbClr val="FF0000"/>
                      </a:solidFill>
                      <a:latin typeface="+mj-lt"/>
                    </a:rPr>
                    <a:t>Be</a:t>
                  </a:r>
                </a:p>
              </p:txBody>
            </p:sp>
          </p:grpSp>
          <p:sp>
            <p:nvSpPr>
              <p:cNvPr id="100" name="CasellaDiTesto 99"/>
              <p:cNvSpPr txBox="1"/>
              <p:nvPr/>
            </p:nvSpPr>
            <p:spPr>
              <a:xfrm>
                <a:off x="5688727" y="474230"/>
                <a:ext cx="1835305" cy="647792"/>
              </a:xfrm>
              <a:prstGeom prst="rect">
                <a:avLst/>
              </a:prstGeom>
              <a:solidFill>
                <a:schemeClr val="bg1">
                  <a:alpha val="0"/>
                </a:schemeClr>
              </a:solidFill>
            </p:spPr>
            <p:txBody>
              <a:bodyPr>
                <a:spAutoFit/>
              </a:bodyPr>
              <a:lstStyle/>
              <a:p>
                <a:pPr>
                  <a:defRPr/>
                </a:pPr>
                <a:r>
                  <a:rPr lang="en-US" sz="1200">
                    <a:latin typeface="+mj-lt"/>
                  </a:rPr>
                  <a:t>PSD – CsI</a:t>
                </a:r>
              </a:p>
              <a:p>
                <a:pPr>
                  <a:defRPr/>
                </a:pPr>
                <a:r>
                  <a:rPr lang="en-US" sz="1200">
                    <a:latin typeface="+mj-lt"/>
                  </a:rPr>
                  <a:t>Isotopic identification  up to Berillium</a:t>
                </a:r>
              </a:p>
            </p:txBody>
          </p:sp>
        </p:grpSp>
        <p:grpSp>
          <p:nvGrpSpPr>
            <p:cNvPr id="67" name="Gruppo 49"/>
            <p:cNvGrpSpPr>
              <a:grpSpLocks/>
            </p:cNvGrpSpPr>
            <p:nvPr/>
          </p:nvGrpSpPr>
          <p:grpSpPr bwMode="auto">
            <a:xfrm>
              <a:off x="8442318" y="2725303"/>
              <a:ext cx="2109787" cy="2157244"/>
              <a:chOff x="5694637" y="2888048"/>
              <a:chExt cx="2664626" cy="2642160"/>
            </a:xfrm>
          </p:grpSpPr>
          <p:pic>
            <p:nvPicPr>
              <p:cNvPr id="97" name="Picture 20"/>
              <p:cNvPicPr>
                <a:picLocks noChangeAspect="1" noChangeArrowheads="1"/>
              </p:cNvPicPr>
              <p:nvPr/>
            </p:nvPicPr>
            <p:blipFill>
              <a:blip r:embed="rId6"/>
              <a:srcRect/>
              <a:stretch>
                <a:fillRect/>
              </a:stretch>
            </p:blipFill>
            <p:spPr bwMode="auto">
              <a:xfrm rot="18375">
                <a:off x="5694637" y="2952005"/>
                <a:ext cx="2664626" cy="2578203"/>
              </a:xfrm>
              <a:prstGeom prst="rect">
                <a:avLst/>
              </a:prstGeom>
              <a:noFill/>
              <a:ln w="9525">
                <a:solidFill>
                  <a:schemeClr val="tx1"/>
                </a:solidFill>
                <a:miter lim="800000"/>
                <a:headEnd/>
                <a:tailEnd/>
              </a:ln>
            </p:spPr>
          </p:pic>
          <p:sp>
            <p:nvSpPr>
              <p:cNvPr id="98" name="CasellaDiTesto 97"/>
              <p:cNvSpPr txBox="1"/>
              <p:nvPr/>
            </p:nvSpPr>
            <p:spPr bwMode="auto">
              <a:xfrm rot="21598935">
                <a:off x="6011425" y="2888048"/>
                <a:ext cx="1441584" cy="1243969"/>
              </a:xfrm>
              <a:prstGeom prst="rect">
                <a:avLst/>
              </a:prstGeom>
              <a:noFill/>
            </p:spPr>
            <p:txBody>
              <a:bodyPr>
                <a:spAutoFit/>
              </a:bodyPr>
              <a:lstStyle/>
              <a:p>
                <a:pPr>
                  <a:defRPr/>
                </a:pPr>
                <a:r>
                  <a:rPr lang="en-US" sz="1200">
                    <a:latin typeface="+mj-lt"/>
                  </a:rPr>
                  <a:t>ΔE-</a:t>
                </a:r>
                <a:r>
                  <a:rPr lang="en-US" sz="1200" err="1">
                    <a:latin typeface="+mj-lt"/>
                  </a:rPr>
                  <a:t>ToF</a:t>
                </a:r>
                <a:r>
                  <a:rPr lang="en-US" sz="1200">
                    <a:latin typeface="+mj-lt"/>
                  </a:rPr>
                  <a:t/>
                </a:r>
                <a:br>
                  <a:rPr lang="en-US" sz="1200">
                    <a:latin typeface="+mj-lt"/>
                  </a:rPr>
                </a:br>
                <a:r>
                  <a:rPr lang="en-US" sz="1200">
                    <a:latin typeface="+mj-lt"/>
                  </a:rPr>
                  <a:t>mass for particles stopped in silicon</a:t>
                </a:r>
              </a:p>
            </p:txBody>
          </p:sp>
        </p:grpSp>
        <p:grpSp>
          <p:nvGrpSpPr>
            <p:cNvPr id="68" name="Group 4"/>
            <p:cNvGrpSpPr>
              <a:grpSpLocks/>
            </p:cNvGrpSpPr>
            <p:nvPr/>
          </p:nvGrpSpPr>
          <p:grpSpPr bwMode="auto">
            <a:xfrm>
              <a:off x="4440879" y="543318"/>
              <a:ext cx="1768289" cy="895350"/>
              <a:chOff x="2496" y="362"/>
              <a:chExt cx="1060" cy="606"/>
            </a:xfrm>
          </p:grpSpPr>
          <p:grpSp>
            <p:nvGrpSpPr>
              <p:cNvPr id="90" name="Group 5"/>
              <p:cNvGrpSpPr>
                <a:grpSpLocks/>
              </p:cNvGrpSpPr>
              <p:nvPr/>
            </p:nvGrpSpPr>
            <p:grpSpPr bwMode="auto">
              <a:xfrm>
                <a:off x="2688" y="519"/>
                <a:ext cx="504" cy="425"/>
                <a:chOff x="2688" y="519"/>
                <a:chExt cx="504" cy="425"/>
              </a:xfrm>
            </p:grpSpPr>
            <p:sp>
              <p:nvSpPr>
                <p:cNvPr id="95" name="Freeform 6"/>
                <p:cNvSpPr>
                  <a:spLocks/>
                </p:cNvSpPr>
                <p:nvPr/>
              </p:nvSpPr>
              <p:spPr bwMode="auto">
                <a:xfrm>
                  <a:off x="2897" y="519"/>
                  <a:ext cx="295" cy="430"/>
                </a:xfrm>
                <a:custGeom>
                  <a:avLst/>
                  <a:gdLst>
                    <a:gd name="T0" fmla="*/ 0 w 590"/>
                    <a:gd name="T1" fmla="*/ 213 h 850"/>
                    <a:gd name="T2" fmla="*/ 40 w 590"/>
                    <a:gd name="T3" fmla="*/ 100 h 850"/>
                    <a:gd name="T4" fmla="*/ 148 w 590"/>
                    <a:gd name="T5" fmla="*/ 0 h 850"/>
                    <a:gd name="T6" fmla="*/ 108 w 590"/>
                    <a:gd name="T7" fmla="*/ 101 h 850"/>
                    <a:gd name="T8" fmla="*/ 0 w 590"/>
                    <a:gd name="T9" fmla="*/ 213 h 850"/>
                    <a:gd name="T10" fmla="*/ 0 60000 65536"/>
                    <a:gd name="T11" fmla="*/ 0 60000 65536"/>
                    <a:gd name="T12" fmla="*/ 0 60000 65536"/>
                    <a:gd name="T13" fmla="*/ 0 60000 65536"/>
                    <a:gd name="T14" fmla="*/ 0 60000 65536"/>
                    <a:gd name="T15" fmla="*/ 0 w 590"/>
                    <a:gd name="T16" fmla="*/ 0 h 850"/>
                    <a:gd name="T17" fmla="*/ 590 w 590"/>
                    <a:gd name="T18" fmla="*/ 850 h 850"/>
                  </a:gdLst>
                  <a:ahLst/>
                  <a:cxnLst>
                    <a:cxn ang="T10">
                      <a:pos x="T0" y="T1"/>
                    </a:cxn>
                    <a:cxn ang="T11">
                      <a:pos x="T2" y="T3"/>
                    </a:cxn>
                    <a:cxn ang="T12">
                      <a:pos x="T4" y="T5"/>
                    </a:cxn>
                    <a:cxn ang="T13">
                      <a:pos x="T6" y="T7"/>
                    </a:cxn>
                    <a:cxn ang="T14">
                      <a:pos x="T8" y="T9"/>
                    </a:cxn>
                  </a:cxnLst>
                  <a:rect l="T15" t="T16" r="T17" b="T18"/>
                  <a:pathLst>
                    <a:path w="590" h="850">
                      <a:moveTo>
                        <a:pt x="0" y="850"/>
                      </a:moveTo>
                      <a:lnTo>
                        <a:pt x="163" y="399"/>
                      </a:lnTo>
                      <a:lnTo>
                        <a:pt x="590" y="0"/>
                      </a:lnTo>
                      <a:lnTo>
                        <a:pt x="434" y="402"/>
                      </a:lnTo>
                      <a:lnTo>
                        <a:pt x="0" y="850"/>
                      </a:lnTo>
                      <a:close/>
                    </a:path>
                  </a:pathLst>
                </a:custGeom>
                <a:solidFill>
                  <a:srgbClr val="E80000"/>
                </a:solidFill>
                <a:ln w="9525">
                  <a:noFill/>
                  <a:round/>
                  <a:headEnd/>
                  <a:tailEnd/>
                </a:ln>
              </p:spPr>
              <p:txBody>
                <a:bodyPr/>
                <a:lstStyle/>
                <a:p>
                  <a:pPr>
                    <a:defRPr/>
                  </a:pPr>
                  <a:endParaRPr lang="en-US" sz="1200">
                    <a:latin typeface="+mj-lt"/>
                  </a:endParaRPr>
                </a:p>
              </p:txBody>
            </p:sp>
            <p:sp>
              <p:nvSpPr>
                <p:cNvPr id="96" name="Freeform 7"/>
                <p:cNvSpPr>
                  <a:spLocks/>
                </p:cNvSpPr>
                <p:nvPr/>
              </p:nvSpPr>
              <p:spPr bwMode="auto">
                <a:xfrm>
                  <a:off x="2688" y="666"/>
                  <a:ext cx="287" cy="278"/>
                </a:xfrm>
                <a:custGeom>
                  <a:avLst/>
                  <a:gdLst>
                    <a:gd name="T0" fmla="*/ 0 w 581"/>
                    <a:gd name="T1" fmla="*/ 0 h 556"/>
                    <a:gd name="T2" fmla="*/ 39 w 581"/>
                    <a:gd name="T3" fmla="*/ 125 h 556"/>
                    <a:gd name="T4" fmla="*/ 105 w 581"/>
                    <a:gd name="T5" fmla="*/ 139 h 556"/>
                    <a:gd name="T6" fmla="*/ 146 w 581"/>
                    <a:gd name="T7" fmla="*/ 26 h 556"/>
                    <a:gd name="T8" fmla="*/ 0 w 581"/>
                    <a:gd name="T9" fmla="*/ 0 h 556"/>
                    <a:gd name="T10" fmla="*/ 0 60000 65536"/>
                    <a:gd name="T11" fmla="*/ 0 60000 65536"/>
                    <a:gd name="T12" fmla="*/ 0 60000 65536"/>
                    <a:gd name="T13" fmla="*/ 0 60000 65536"/>
                    <a:gd name="T14" fmla="*/ 0 60000 65536"/>
                    <a:gd name="T15" fmla="*/ 0 w 581"/>
                    <a:gd name="T16" fmla="*/ 0 h 556"/>
                    <a:gd name="T17" fmla="*/ 581 w 581"/>
                    <a:gd name="T18" fmla="*/ 556 h 556"/>
                  </a:gdLst>
                  <a:ahLst/>
                  <a:cxnLst>
                    <a:cxn ang="T10">
                      <a:pos x="T0" y="T1"/>
                    </a:cxn>
                    <a:cxn ang="T11">
                      <a:pos x="T2" y="T3"/>
                    </a:cxn>
                    <a:cxn ang="T12">
                      <a:pos x="T4" y="T5"/>
                    </a:cxn>
                    <a:cxn ang="T13">
                      <a:pos x="T6" y="T7"/>
                    </a:cxn>
                    <a:cxn ang="T14">
                      <a:pos x="T8" y="T9"/>
                    </a:cxn>
                  </a:cxnLst>
                  <a:rect l="T15" t="T16" r="T17" b="T18"/>
                  <a:pathLst>
                    <a:path w="581" h="556">
                      <a:moveTo>
                        <a:pt x="0" y="0"/>
                      </a:moveTo>
                      <a:lnTo>
                        <a:pt x="154" y="500"/>
                      </a:lnTo>
                      <a:lnTo>
                        <a:pt x="418" y="556"/>
                      </a:lnTo>
                      <a:lnTo>
                        <a:pt x="581" y="105"/>
                      </a:lnTo>
                      <a:lnTo>
                        <a:pt x="0" y="0"/>
                      </a:lnTo>
                      <a:close/>
                    </a:path>
                  </a:pathLst>
                </a:custGeom>
                <a:solidFill>
                  <a:srgbClr val="CF0000"/>
                </a:solidFill>
                <a:ln w="9525">
                  <a:noFill/>
                  <a:round/>
                  <a:headEnd/>
                  <a:tailEnd/>
                </a:ln>
              </p:spPr>
              <p:txBody>
                <a:bodyPr/>
                <a:lstStyle/>
                <a:p>
                  <a:pPr>
                    <a:defRPr/>
                  </a:pPr>
                  <a:endParaRPr lang="en-US" sz="1200">
                    <a:latin typeface="+mj-lt"/>
                  </a:endParaRPr>
                </a:p>
              </p:txBody>
            </p:sp>
          </p:grpSp>
          <p:sp>
            <p:nvSpPr>
              <p:cNvPr id="91" name="Freeform 8"/>
              <p:cNvSpPr>
                <a:spLocks/>
              </p:cNvSpPr>
              <p:nvPr/>
            </p:nvSpPr>
            <p:spPr bwMode="auto">
              <a:xfrm>
                <a:off x="2688" y="480"/>
                <a:ext cx="503" cy="235"/>
              </a:xfrm>
              <a:custGeom>
                <a:avLst/>
                <a:gdLst>
                  <a:gd name="T0" fmla="*/ 146 w 1008"/>
                  <a:gd name="T1" fmla="*/ 119 h 475"/>
                  <a:gd name="T2" fmla="*/ 0 w 1008"/>
                  <a:gd name="T3" fmla="*/ 93 h 475"/>
                  <a:gd name="T4" fmla="*/ 124 w 1008"/>
                  <a:gd name="T5" fmla="*/ 0 h 475"/>
                  <a:gd name="T6" fmla="*/ 252 w 1008"/>
                  <a:gd name="T7" fmla="*/ 19 h 475"/>
                  <a:gd name="T8" fmla="*/ 146 w 1008"/>
                  <a:gd name="T9" fmla="*/ 119 h 475"/>
                  <a:gd name="T10" fmla="*/ 0 60000 65536"/>
                  <a:gd name="T11" fmla="*/ 0 60000 65536"/>
                  <a:gd name="T12" fmla="*/ 0 60000 65536"/>
                  <a:gd name="T13" fmla="*/ 0 60000 65536"/>
                  <a:gd name="T14" fmla="*/ 0 60000 65536"/>
                  <a:gd name="T15" fmla="*/ 0 w 1008"/>
                  <a:gd name="T16" fmla="*/ 0 h 475"/>
                  <a:gd name="T17" fmla="*/ 1008 w 1008"/>
                  <a:gd name="T18" fmla="*/ 475 h 475"/>
                </a:gdLst>
                <a:ahLst/>
                <a:cxnLst>
                  <a:cxn ang="T10">
                    <a:pos x="T0" y="T1"/>
                  </a:cxn>
                  <a:cxn ang="T11">
                    <a:pos x="T2" y="T3"/>
                  </a:cxn>
                  <a:cxn ang="T12">
                    <a:pos x="T4" y="T5"/>
                  </a:cxn>
                  <a:cxn ang="T13">
                    <a:pos x="T6" y="T7"/>
                  </a:cxn>
                  <a:cxn ang="T14">
                    <a:pos x="T8" y="T9"/>
                  </a:cxn>
                </a:cxnLst>
                <a:rect l="T15" t="T16" r="T17" b="T18"/>
                <a:pathLst>
                  <a:path w="1008" h="475">
                    <a:moveTo>
                      <a:pt x="581" y="475"/>
                    </a:moveTo>
                    <a:lnTo>
                      <a:pt x="0" y="370"/>
                    </a:lnTo>
                    <a:lnTo>
                      <a:pt x="496" y="0"/>
                    </a:lnTo>
                    <a:lnTo>
                      <a:pt x="1008" y="76"/>
                    </a:lnTo>
                    <a:lnTo>
                      <a:pt x="581" y="475"/>
                    </a:lnTo>
                    <a:close/>
                  </a:path>
                </a:pathLst>
              </a:custGeom>
              <a:solidFill>
                <a:srgbClr val="9D0000"/>
              </a:solidFill>
              <a:ln w="9525">
                <a:noFill/>
                <a:round/>
                <a:headEnd/>
                <a:tailEnd/>
              </a:ln>
            </p:spPr>
            <p:txBody>
              <a:bodyPr/>
              <a:lstStyle/>
              <a:p>
                <a:pPr>
                  <a:defRPr/>
                </a:pPr>
                <a:endParaRPr lang="en-US" sz="1200">
                  <a:latin typeface="+mj-lt"/>
                </a:endParaRPr>
              </a:p>
            </p:txBody>
          </p:sp>
          <p:sp>
            <p:nvSpPr>
              <p:cNvPr id="92" name="Freeform 9"/>
              <p:cNvSpPr>
                <a:spLocks/>
              </p:cNvSpPr>
              <p:nvPr/>
            </p:nvSpPr>
            <p:spPr bwMode="auto">
              <a:xfrm>
                <a:off x="2645" y="690"/>
                <a:ext cx="287" cy="278"/>
              </a:xfrm>
              <a:custGeom>
                <a:avLst/>
                <a:gdLst>
                  <a:gd name="T0" fmla="*/ 0 w 581"/>
                  <a:gd name="T1" fmla="*/ 0 h 556"/>
                  <a:gd name="T2" fmla="*/ 38 w 581"/>
                  <a:gd name="T3" fmla="*/ 124 h 556"/>
                  <a:gd name="T4" fmla="*/ 104 w 581"/>
                  <a:gd name="T5" fmla="*/ 139 h 556"/>
                  <a:gd name="T6" fmla="*/ 145 w 581"/>
                  <a:gd name="T7" fmla="*/ 26 h 556"/>
                  <a:gd name="T8" fmla="*/ 0 w 581"/>
                  <a:gd name="T9" fmla="*/ 0 h 556"/>
                  <a:gd name="T10" fmla="*/ 0 60000 65536"/>
                  <a:gd name="T11" fmla="*/ 0 60000 65536"/>
                  <a:gd name="T12" fmla="*/ 0 60000 65536"/>
                  <a:gd name="T13" fmla="*/ 0 60000 65536"/>
                  <a:gd name="T14" fmla="*/ 0 60000 65536"/>
                  <a:gd name="T15" fmla="*/ 0 w 581"/>
                  <a:gd name="T16" fmla="*/ 0 h 556"/>
                  <a:gd name="T17" fmla="*/ 581 w 581"/>
                  <a:gd name="T18" fmla="*/ 556 h 556"/>
                </a:gdLst>
                <a:ahLst/>
                <a:cxnLst>
                  <a:cxn ang="T10">
                    <a:pos x="T0" y="T1"/>
                  </a:cxn>
                  <a:cxn ang="T11">
                    <a:pos x="T2" y="T3"/>
                  </a:cxn>
                  <a:cxn ang="T12">
                    <a:pos x="T4" y="T5"/>
                  </a:cxn>
                  <a:cxn ang="T13">
                    <a:pos x="T6" y="T7"/>
                  </a:cxn>
                  <a:cxn ang="T14">
                    <a:pos x="T8" y="T9"/>
                  </a:cxn>
                </a:cxnLst>
                <a:rect l="T15" t="T16" r="T17" b="T18"/>
                <a:pathLst>
                  <a:path w="581" h="556">
                    <a:moveTo>
                      <a:pt x="0" y="0"/>
                    </a:moveTo>
                    <a:lnTo>
                      <a:pt x="154" y="499"/>
                    </a:lnTo>
                    <a:lnTo>
                      <a:pt x="419" y="556"/>
                    </a:lnTo>
                    <a:lnTo>
                      <a:pt x="581" y="105"/>
                    </a:lnTo>
                    <a:lnTo>
                      <a:pt x="0" y="0"/>
                    </a:lnTo>
                    <a:close/>
                  </a:path>
                </a:pathLst>
              </a:custGeom>
              <a:solidFill>
                <a:srgbClr val="2929A5"/>
              </a:solidFill>
              <a:ln w="9525">
                <a:noFill/>
                <a:round/>
                <a:headEnd/>
                <a:tailEnd/>
              </a:ln>
            </p:spPr>
            <p:txBody>
              <a:bodyPr/>
              <a:lstStyle/>
              <a:p>
                <a:pPr>
                  <a:defRPr/>
                </a:pPr>
                <a:endParaRPr lang="en-US" sz="1200">
                  <a:latin typeface="+mj-lt"/>
                </a:endParaRPr>
              </a:p>
            </p:txBody>
          </p:sp>
          <p:sp>
            <p:nvSpPr>
              <p:cNvPr id="93" name="Rectangle 10"/>
              <p:cNvSpPr>
                <a:spLocks noChangeArrowheads="1"/>
              </p:cNvSpPr>
              <p:nvPr/>
            </p:nvSpPr>
            <p:spPr bwMode="auto">
              <a:xfrm>
                <a:off x="2496" y="704"/>
                <a:ext cx="293" cy="208"/>
              </a:xfrm>
              <a:prstGeom prst="rect">
                <a:avLst/>
              </a:prstGeom>
              <a:noFill/>
              <a:ln w="9525">
                <a:noFill/>
                <a:miter lim="800000"/>
                <a:headEnd/>
                <a:tailEnd/>
              </a:ln>
            </p:spPr>
            <p:txBody>
              <a:bodyPr lIns="0" tIns="0" rIns="0" bIns="0">
                <a:spAutoFit/>
              </a:bodyPr>
              <a:lstStyle/>
              <a:p>
                <a:pPr eaLnBrk="0" hangingPunct="0">
                  <a:spcBef>
                    <a:spcPct val="50000"/>
                  </a:spcBef>
                  <a:defRPr/>
                </a:pPr>
                <a:r>
                  <a:rPr lang="en-US" sz="2000">
                    <a:solidFill>
                      <a:srgbClr val="3333CC"/>
                    </a:solidFill>
                    <a:latin typeface="+mj-lt"/>
                  </a:rPr>
                  <a:t>Si</a:t>
                </a:r>
                <a:endParaRPr lang="en-US" sz="2000">
                  <a:latin typeface="+mj-lt"/>
                </a:endParaRPr>
              </a:p>
            </p:txBody>
          </p:sp>
          <p:sp>
            <p:nvSpPr>
              <p:cNvPr id="94" name="Rectangle 11"/>
              <p:cNvSpPr>
                <a:spLocks noChangeArrowheads="1"/>
              </p:cNvSpPr>
              <p:nvPr/>
            </p:nvSpPr>
            <p:spPr bwMode="auto">
              <a:xfrm>
                <a:off x="3176" y="362"/>
                <a:ext cx="380" cy="208"/>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US" sz="2000">
                    <a:solidFill>
                      <a:srgbClr val="FF0000"/>
                    </a:solidFill>
                    <a:latin typeface="+mj-lt"/>
                  </a:rPr>
                  <a:t>CsI(Tl)</a:t>
                </a:r>
                <a:endParaRPr lang="en-US" sz="2000">
                  <a:latin typeface="+mj-lt"/>
                </a:endParaRPr>
              </a:p>
            </p:txBody>
          </p:sp>
        </p:grpSp>
        <p:sp>
          <p:nvSpPr>
            <p:cNvPr id="69" name="CasellaDiTesto 47"/>
            <p:cNvSpPr txBox="1">
              <a:spLocks noChangeArrowheads="1"/>
            </p:cNvSpPr>
            <p:nvPr/>
          </p:nvSpPr>
          <p:spPr bwMode="auto">
            <a:xfrm>
              <a:off x="3321050" y="1249200"/>
              <a:ext cx="576263" cy="276225"/>
            </a:xfrm>
            <a:prstGeom prst="rect">
              <a:avLst/>
            </a:prstGeom>
            <a:noFill/>
            <a:ln w="9525">
              <a:noFill/>
              <a:miter lim="800000"/>
              <a:headEnd/>
              <a:tailEnd/>
            </a:ln>
          </p:spPr>
          <p:txBody>
            <a:bodyPr>
              <a:spAutoFit/>
            </a:bodyPr>
            <a:lstStyle/>
            <a:p>
              <a:r>
                <a:rPr lang="en-US" sz="1200">
                  <a:solidFill>
                    <a:srgbClr val="FF0000"/>
                  </a:solidFill>
                  <a:latin typeface="Calibri" pitchFamily="34" charset="0"/>
                </a:rPr>
                <a:t>Z=50</a:t>
              </a:r>
            </a:p>
          </p:txBody>
        </p:sp>
        <p:grpSp>
          <p:nvGrpSpPr>
            <p:cNvPr id="70" name="Gruppo 14"/>
            <p:cNvGrpSpPr>
              <a:grpSpLocks/>
            </p:cNvGrpSpPr>
            <p:nvPr/>
          </p:nvGrpSpPr>
          <p:grpSpPr bwMode="auto">
            <a:xfrm>
              <a:off x="1665288" y="3006549"/>
              <a:ext cx="2305050" cy="2303463"/>
              <a:chOff x="107950" y="3213638"/>
              <a:chExt cx="2305050" cy="2303066"/>
            </a:xfrm>
          </p:grpSpPr>
          <p:grpSp>
            <p:nvGrpSpPr>
              <p:cNvPr id="86" name="Gruppo 29"/>
              <p:cNvGrpSpPr>
                <a:grpSpLocks/>
              </p:cNvGrpSpPr>
              <p:nvPr/>
            </p:nvGrpSpPr>
            <p:grpSpPr bwMode="auto">
              <a:xfrm>
                <a:off x="107950" y="3213638"/>
                <a:ext cx="2305050" cy="2303066"/>
                <a:chOff x="-167585" y="4128341"/>
                <a:chExt cx="2520812" cy="2520280"/>
              </a:xfrm>
            </p:grpSpPr>
            <p:pic>
              <p:nvPicPr>
                <p:cNvPr id="88" name="Picture 19" descr="fig1"/>
                <p:cNvPicPr>
                  <a:picLocks noChangeAspect="1" noChangeArrowheads="1"/>
                </p:cNvPicPr>
                <p:nvPr/>
              </p:nvPicPr>
              <p:blipFill>
                <a:blip r:embed="rId7"/>
                <a:srcRect/>
                <a:stretch>
                  <a:fillRect/>
                </a:stretch>
              </p:blipFill>
              <p:spPr bwMode="auto">
                <a:xfrm>
                  <a:off x="-167585" y="4128341"/>
                  <a:ext cx="2483971" cy="2520280"/>
                </a:xfrm>
                <a:prstGeom prst="rect">
                  <a:avLst/>
                </a:prstGeom>
                <a:noFill/>
                <a:ln w="9525">
                  <a:solidFill>
                    <a:schemeClr val="tx1"/>
                  </a:solidFill>
                  <a:miter lim="800000"/>
                  <a:headEnd/>
                  <a:tailEnd/>
                </a:ln>
              </p:spPr>
            </p:pic>
            <p:sp>
              <p:nvSpPr>
                <p:cNvPr id="89" name="CasellaDiTesto 88"/>
                <p:cNvSpPr txBox="1"/>
                <p:nvPr/>
              </p:nvSpPr>
              <p:spPr>
                <a:xfrm>
                  <a:off x="1056364" y="4345457"/>
                  <a:ext cx="1296863" cy="909216"/>
                </a:xfrm>
                <a:prstGeom prst="rect">
                  <a:avLst/>
                </a:prstGeom>
                <a:solidFill>
                  <a:schemeClr val="bg1">
                    <a:alpha val="0"/>
                  </a:schemeClr>
                </a:solidFill>
              </p:spPr>
              <p:txBody>
                <a:bodyPr>
                  <a:spAutoFit/>
                </a:bodyPr>
                <a:lstStyle/>
                <a:p>
                  <a:pPr>
                    <a:defRPr/>
                  </a:pPr>
                  <a:r>
                    <a:rPr lang="en-US" sz="1200">
                      <a:latin typeface="+mj-lt"/>
                    </a:rPr>
                    <a:t>ΔE-E</a:t>
                  </a:r>
                  <a:br>
                    <a:rPr lang="en-US" sz="1200">
                      <a:latin typeface="+mj-lt"/>
                    </a:rPr>
                  </a:br>
                  <a:r>
                    <a:rPr lang="en-US" sz="1200">
                      <a:latin typeface="+mj-lt"/>
                    </a:rPr>
                    <a:t>isotopic identification up to Z=9</a:t>
                  </a:r>
                </a:p>
              </p:txBody>
            </p:sp>
          </p:grpSp>
          <p:sp>
            <p:nvSpPr>
              <p:cNvPr id="87" name="CasellaDiTesto 86"/>
              <p:cNvSpPr txBox="1"/>
              <p:nvPr/>
            </p:nvSpPr>
            <p:spPr bwMode="auto">
              <a:xfrm>
                <a:off x="1701800" y="4538973"/>
                <a:ext cx="504825" cy="276177"/>
              </a:xfrm>
              <a:prstGeom prst="rect">
                <a:avLst/>
              </a:prstGeom>
              <a:noFill/>
            </p:spPr>
            <p:txBody>
              <a:bodyPr>
                <a:spAutoFit/>
              </a:bodyPr>
              <a:lstStyle/>
              <a:p>
                <a:pPr>
                  <a:defRPr/>
                </a:pPr>
                <a:r>
                  <a:rPr lang="en-US" sz="1200">
                    <a:solidFill>
                      <a:srgbClr val="FF0000"/>
                    </a:solidFill>
                    <a:latin typeface="+mj-lt"/>
                  </a:rPr>
                  <a:t>Z=6</a:t>
                </a:r>
              </a:p>
            </p:txBody>
          </p:sp>
        </p:grpSp>
        <p:grpSp>
          <p:nvGrpSpPr>
            <p:cNvPr id="71" name="Gruppo 16"/>
            <p:cNvGrpSpPr>
              <a:grpSpLocks/>
            </p:cNvGrpSpPr>
            <p:nvPr/>
          </p:nvGrpSpPr>
          <p:grpSpPr bwMode="auto">
            <a:xfrm>
              <a:off x="3102769" y="4876802"/>
              <a:ext cx="2627312" cy="1958975"/>
              <a:chOff x="2718386" y="4185444"/>
              <a:chExt cx="2628631" cy="1958975"/>
            </a:xfrm>
          </p:grpSpPr>
          <p:grpSp>
            <p:nvGrpSpPr>
              <p:cNvPr id="79" name="Gruppo 48"/>
              <p:cNvGrpSpPr>
                <a:grpSpLocks/>
              </p:cNvGrpSpPr>
              <p:nvPr/>
            </p:nvGrpSpPr>
            <p:grpSpPr bwMode="auto">
              <a:xfrm>
                <a:off x="2718386" y="4185444"/>
                <a:ext cx="2628631" cy="1958975"/>
                <a:chOff x="2699409" y="4293658"/>
                <a:chExt cx="3240338" cy="2303992"/>
              </a:xfrm>
            </p:grpSpPr>
            <p:pic>
              <p:nvPicPr>
                <p:cNvPr id="84" name="Immagine 22" descr="rise1000.gif"/>
                <p:cNvPicPr>
                  <a:picLocks noChangeAspect="1"/>
                </p:cNvPicPr>
                <p:nvPr/>
              </p:nvPicPr>
              <p:blipFill>
                <a:blip r:embed="rId8"/>
                <a:srcRect/>
                <a:stretch>
                  <a:fillRect/>
                </a:stretch>
              </p:blipFill>
              <p:spPr bwMode="auto">
                <a:xfrm>
                  <a:off x="2699409" y="4293658"/>
                  <a:ext cx="3172831" cy="2294888"/>
                </a:xfrm>
                <a:prstGeom prst="rect">
                  <a:avLst/>
                </a:prstGeom>
                <a:noFill/>
                <a:ln w="9525">
                  <a:noFill/>
                  <a:miter lim="800000"/>
                  <a:headEnd/>
                  <a:tailEnd/>
                </a:ln>
              </p:spPr>
            </p:pic>
            <p:sp>
              <p:nvSpPr>
                <p:cNvPr id="85" name="Rettangolo 23"/>
                <p:cNvSpPr>
                  <a:spLocks noChangeArrowheads="1"/>
                </p:cNvSpPr>
                <p:nvPr/>
              </p:nvSpPr>
              <p:spPr bwMode="auto">
                <a:xfrm>
                  <a:off x="2699409" y="4293658"/>
                  <a:ext cx="3240338" cy="2303992"/>
                </a:xfrm>
                <a:prstGeom prst="rect">
                  <a:avLst/>
                </a:prstGeom>
                <a:noFill/>
                <a:ln w="19050" algn="ctr">
                  <a:solidFill>
                    <a:schemeClr val="tx1"/>
                  </a:solidFill>
                  <a:round/>
                  <a:headEnd/>
                  <a:tailEnd/>
                </a:ln>
              </p:spPr>
              <p:txBody>
                <a:bodyPr/>
                <a:lstStyle/>
                <a:p>
                  <a:pPr>
                    <a:defRPr/>
                  </a:pPr>
                  <a:endParaRPr lang="en-US" sz="1200">
                    <a:latin typeface="+mj-lt"/>
                  </a:endParaRPr>
                </a:p>
              </p:txBody>
            </p:sp>
          </p:grpSp>
          <p:sp>
            <p:nvSpPr>
              <p:cNvPr id="80" name="CasellaDiTesto 79"/>
              <p:cNvSpPr txBox="1"/>
              <p:nvPr/>
            </p:nvSpPr>
            <p:spPr bwMode="auto">
              <a:xfrm>
                <a:off x="2972514" y="4491831"/>
                <a:ext cx="2015548" cy="646113"/>
              </a:xfrm>
              <a:prstGeom prst="rect">
                <a:avLst/>
              </a:prstGeom>
              <a:solidFill>
                <a:schemeClr val="bg1">
                  <a:alpha val="0"/>
                </a:schemeClr>
              </a:solidFill>
            </p:spPr>
            <p:txBody>
              <a:bodyPr>
                <a:spAutoFit/>
              </a:bodyPr>
              <a:lstStyle/>
              <a:p>
                <a:pPr>
                  <a:defRPr/>
                </a:pPr>
                <a:r>
                  <a:rPr lang="en-US" sz="1200">
                    <a:latin typeface="+mj-lt"/>
                  </a:rPr>
                  <a:t>PSD – Si  </a:t>
                </a:r>
                <a:br>
                  <a:rPr lang="en-US" sz="1200">
                    <a:latin typeface="+mj-lt"/>
                  </a:rPr>
                </a:br>
                <a:r>
                  <a:rPr lang="en-US" sz="1200">
                    <a:latin typeface="+mj-lt"/>
                  </a:rPr>
                  <a:t>charge for particles stopped in silicon</a:t>
                </a:r>
              </a:p>
            </p:txBody>
          </p:sp>
          <p:sp>
            <p:nvSpPr>
              <p:cNvPr id="81" name="CasellaDiTesto 80"/>
              <p:cNvSpPr txBox="1"/>
              <p:nvPr/>
            </p:nvSpPr>
            <p:spPr bwMode="auto">
              <a:xfrm>
                <a:off x="4251092" y="5352256"/>
                <a:ext cx="576552" cy="246063"/>
              </a:xfrm>
              <a:prstGeom prst="rect">
                <a:avLst/>
              </a:prstGeom>
              <a:noFill/>
            </p:spPr>
            <p:txBody>
              <a:bodyPr>
                <a:spAutoFit/>
              </a:bodyPr>
              <a:lstStyle/>
              <a:p>
                <a:pPr>
                  <a:defRPr/>
                </a:pPr>
                <a:r>
                  <a:rPr lang="en-US" sz="1000">
                    <a:solidFill>
                      <a:srgbClr val="FF0000"/>
                    </a:solidFill>
                    <a:latin typeface="+mj-lt"/>
                  </a:rPr>
                  <a:t>Z=10</a:t>
                </a:r>
              </a:p>
            </p:txBody>
          </p:sp>
          <p:sp>
            <p:nvSpPr>
              <p:cNvPr id="82" name="CasellaDiTesto 81"/>
              <p:cNvSpPr txBox="1"/>
              <p:nvPr/>
            </p:nvSpPr>
            <p:spPr bwMode="auto">
              <a:xfrm>
                <a:off x="3979494" y="5595144"/>
                <a:ext cx="495549" cy="246062"/>
              </a:xfrm>
              <a:prstGeom prst="rect">
                <a:avLst/>
              </a:prstGeom>
              <a:noFill/>
            </p:spPr>
            <p:txBody>
              <a:bodyPr>
                <a:spAutoFit/>
              </a:bodyPr>
              <a:lstStyle/>
              <a:p>
                <a:pPr>
                  <a:defRPr/>
                </a:pPr>
                <a:r>
                  <a:rPr lang="en-US" sz="1000">
                    <a:solidFill>
                      <a:srgbClr val="FF0000"/>
                    </a:solidFill>
                    <a:latin typeface="+mj-lt"/>
                  </a:rPr>
                  <a:t>Z=6</a:t>
                </a:r>
              </a:p>
            </p:txBody>
          </p:sp>
          <p:sp>
            <p:nvSpPr>
              <p:cNvPr id="83" name="CasellaDiTesto 82"/>
              <p:cNvSpPr txBox="1"/>
              <p:nvPr/>
            </p:nvSpPr>
            <p:spPr bwMode="auto">
              <a:xfrm>
                <a:off x="4540162" y="4918869"/>
                <a:ext cx="576552" cy="246062"/>
              </a:xfrm>
              <a:prstGeom prst="rect">
                <a:avLst/>
              </a:prstGeom>
              <a:noFill/>
            </p:spPr>
            <p:txBody>
              <a:bodyPr>
                <a:spAutoFit/>
              </a:bodyPr>
              <a:lstStyle/>
              <a:p>
                <a:pPr>
                  <a:defRPr/>
                </a:pPr>
                <a:r>
                  <a:rPr lang="en-US" sz="1000">
                    <a:solidFill>
                      <a:srgbClr val="FF0000"/>
                    </a:solidFill>
                    <a:latin typeface="+mj-lt"/>
                  </a:rPr>
                  <a:t>Z=16</a:t>
                </a:r>
              </a:p>
            </p:txBody>
          </p:sp>
        </p:grpSp>
        <p:sp>
          <p:nvSpPr>
            <p:cNvPr id="72" name="CasellaDiTesto 71"/>
            <p:cNvSpPr txBox="1"/>
            <p:nvPr/>
          </p:nvSpPr>
          <p:spPr bwMode="auto">
            <a:xfrm rot="929242">
              <a:off x="8938571" y="1213994"/>
              <a:ext cx="263525" cy="276225"/>
            </a:xfrm>
            <a:prstGeom prst="rect">
              <a:avLst/>
            </a:prstGeom>
            <a:solidFill>
              <a:schemeClr val="bg1"/>
            </a:solidFill>
          </p:spPr>
          <p:txBody>
            <a:bodyPr>
              <a:spAutoFit/>
            </a:bodyPr>
            <a:lstStyle/>
            <a:p>
              <a:pPr>
                <a:defRPr/>
              </a:pPr>
              <a:r>
                <a:rPr lang="en-US" sz="1200">
                  <a:solidFill>
                    <a:srgbClr val="FF0000"/>
                  </a:solidFill>
                  <a:latin typeface="Times New Roman"/>
                  <a:cs typeface="Times New Roman"/>
                </a:rPr>
                <a:t>α</a:t>
              </a:r>
              <a:endParaRPr lang="en-US" sz="1200">
                <a:solidFill>
                  <a:srgbClr val="FF0000"/>
                </a:solidFill>
                <a:latin typeface="+mj-lt"/>
              </a:endParaRPr>
            </a:p>
          </p:txBody>
        </p:sp>
        <p:sp>
          <p:nvSpPr>
            <p:cNvPr id="73" name="Text Box 3"/>
            <p:cNvSpPr txBox="1">
              <a:spLocks noChangeArrowheads="1"/>
            </p:cNvSpPr>
            <p:nvPr/>
          </p:nvSpPr>
          <p:spPr bwMode="auto">
            <a:xfrm>
              <a:off x="1524000" y="1"/>
              <a:ext cx="9144000" cy="366713"/>
            </a:xfrm>
            <a:prstGeom prst="rect">
              <a:avLst/>
            </a:prstGeom>
            <a:gradFill rotWithShape="1">
              <a:gsLst>
                <a:gs pos="0">
                  <a:srgbClr val="339966">
                    <a:gamma/>
                    <a:tint val="34118"/>
                    <a:invGamma/>
                  </a:srgbClr>
                </a:gs>
                <a:gs pos="100000">
                  <a:srgbClr val="339966"/>
                </a:gs>
              </a:gsLst>
              <a:lin ang="18900000" scaled="1"/>
            </a:gradFill>
            <a:ln w="9525">
              <a:noFill/>
              <a:miter lim="800000"/>
              <a:headEnd/>
              <a:tailEnd/>
            </a:ln>
            <a:effectLst/>
          </p:spPr>
          <p:txBody>
            <a:bodyPr>
              <a:spAutoFit/>
            </a:bodyPr>
            <a:lstStyle/>
            <a:p>
              <a:pPr>
                <a:spcBef>
                  <a:spcPct val="50000"/>
                </a:spcBef>
                <a:defRPr/>
              </a:pPr>
              <a:r>
                <a:rPr lang="en-US" b="1" i="1">
                  <a:effectLst>
                    <a:outerShdw blurRad="38100" dist="38100" dir="2700000" algn="tl">
                      <a:srgbClr val="FFFFFF"/>
                    </a:outerShdw>
                  </a:effectLst>
                  <a:latin typeface="Arial" pitchFamily="34" charset="0"/>
                </a:rPr>
                <a:t>The CHIMERA detector : particle identification methods</a:t>
              </a:r>
              <a:endParaRPr lang="en-US" b="1">
                <a:effectLst>
                  <a:outerShdw blurRad="38100" dist="38100" dir="2700000" algn="tl">
                    <a:srgbClr val="FFFFFF"/>
                  </a:outerShdw>
                </a:effectLst>
                <a:latin typeface="Verdana" pitchFamily="34" charset="0"/>
              </a:endParaRPr>
            </a:p>
          </p:txBody>
        </p:sp>
        <p:sp>
          <p:nvSpPr>
            <p:cNvPr id="74" name="Text Box 50"/>
            <p:cNvSpPr txBox="1">
              <a:spLocks noChangeArrowheads="1"/>
            </p:cNvSpPr>
            <p:nvPr/>
          </p:nvSpPr>
          <p:spPr bwMode="auto">
            <a:xfrm>
              <a:off x="5608140" y="798745"/>
              <a:ext cx="703262" cy="400050"/>
            </a:xfrm>
            <a:prstGeom prst="rect">
              <a:avLst/>
            </a:prstGeom>
            <a:noFill/>
            <a:ln w="9525">
              <a:noFill/>
              <a:miter lim="800000"/>
              <a:headEnd/>
              <a:tailEnd/>
            </a:ln>
          </p:spPr>
          <p:txBody>
            <a:bodyPr wrap="none">
              <a:spAutoFit/>
            </a:bodyPr>
            <a:lstStyle/>
            <a:p>
              <a:r>
                <a:rPr lang="en-US" sz="2000">
                  <a:latin typeface="Calibri" pitchFamily="34" charset="0"/>
                </a:rPr>
                <a:t>1192</a:t>
              </a:r>
            </a:p>
          </p:txBody>
        </p:sp>
        <p:sp>
          <p:nvSpPr>
            <p:cNvPr id="75" name="CasellaDiTesto 58"/>
            <p:cNvSpPr txBox="1">
              <a:spLocks noChangeArrowheads="1"/>
            </p:cNvSpPr>
            <p:nvPr/>
          </p:nvSpPr>
          <p:spPr bwMode="auto">
            <a:xfrm rot="929242">
              <a:off x="7245374" y="2311295"/>
              <a:ext cx="263525" cy="276225"/>
            </a:xfrm>
            <a:prstGeom prst="rect">
              <a:avLst/>
            </a:prstGeom>
            <a:solidFill>
              <a:schemeClr val="bg1"/>
            </a:solidFill>
            <a:ln w="9525">
              <a:noFill/>
              <a:miter lim="800000"/>
              <a:headEnd/>
              <a:tailEnd/>
            </a:ln>
          </p:spPr>
          <p:txBody>
            <a:bodyPr>
              <a:spAutoFit/>
            </a:bodyPr>
            <a:lstStyle/>
            <a:p>
              <a:r>
                <a:rPr lang="en-US" sz="1200">
                  <a:solidFill>
                    <a:srgbClr val="FF0000"/>
                  </a:solidFill>
                  <a:latin typeface="Symbol" pitchFamily="18" charset="2"/>
                  <a:cs typeface="Times New Roman" pitchFamily="18" charset="0"/>
                </a:rPr>
                <a:t>g</a:t>
              </a:r>
              <a:endParaRPr lang="en-US" sz="1200">
                <a:solidFill>
                  <a:srgbClr val="FF0000"/>
                </a:solidFill>
                <a:latin typeface="Symbol" pitchFamily="18" charset="2"/>
              </a:endParaRPr>
            </a:p>
          </p:txBody>
        </p:sp>
        <p:sp>
          <p:nvSpPr>
            <p:cNvPr id="76" name="Line 30"/>
            <p:cNvSpPr>
              <a:spLocks noChangeShapeType="1"/>
            </p:cNvSpPr>
            <p:nvPr/>
          </p:nvSpPr>
          <p:spPr bwMode="auto">
            <a:xfrm rot="641618" flipH="1" flipV="1">
              <a:off x="7437807" y="2333100"/>
              <a:ext cx="206375" cy="66675"/>
            </a:xfrm>
            <a:prstGeom prst="line">
              <a:avLst/>
            </a:prstGeom>
            <a:noFill/>
            <a:ln w="9525">
              <a:solidFill>
                <a:schemeClr val="tx1"/>
              </a:solidFill>
              <a:round/>
              <a:headEnd/>
              <a:tailEnd type="triangle" w="med" len="med"/>
            </a:ln>
          </p:spPr>
          <p:txBody>
            <a:bodyPr lIns="91423" tIns="45711" rIns="91423" bIns="45711"/>
            <a:lstStyle/>
            <a:p>
              <a:pPr>
                <a:defRPr/>
              </a:pPr>
              <a:endParaRPr lang="en-US" sz="1200">
                <a:latin typeface="+mj-lt"/>
              </a:endParaRPr>
            </a:p>
          </p:txBody>
        </p:sp>
        <p:pic>
          <p:nvPicPr>
            <p:cNvPr id="77" name="Picture 2"/>
            <p:cNvPicPr>
              <a:picLocks noChangeAspect="1" noChangeArrowheads="1"/>
            </p:cNvPicPr>
            <p:nvPr/>
          </p:nvPicPr>
          <p:blipFill>
            <a:blip r:embed="rId9"/>
            <a:srcRect/>
            <a:stretch>
              <a:fillRect/>
            </a:stretch>
          </p:blipFill>
          <p:spPr bwMode="auto">
            <a:xfrm>
              <a:off x="8341677" y="4876801"/>
              <a:ext cx="2316162" cy="2062162"/>
            </a:xfrm>
            <a:prstGeom prst="rect">
              <a:avLst/>
            </a:prstGeom>
            <a:noFill/>
            <a:ln w="22225">
              <a:solidFill>
                <a:schemeClr val="tx1"/>
              </a:solidFill>
              <a:miter lim="800000"/>
              <a:headEnd/>
              <a:tailEnd/>
            </a:ln>
          </p:spPr>
        </p:pic>
        <p:sp>
          <p:nvSpPr>
            <p:cNvPr id="78" name="CasellaDiTesto 77"/>
            <p:cNvSpPr txBox="1">
              <a:spLocks noChangeArrowheads="1"/>
            </p:cNvSpPr>
            <p:nvPr/>
          </p:nvSpPr>
          <p:spPr bwMode="auto">
            <a:xfrm>
              <a:off x="6299590" y="5581949"/>
              <a:ext cx="2102838" cy="13443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dirty="0">
                  <a:solidFill>
                    <a:srgbClr val="FF0000"/>
                  </a:solidFill>
                </a:rPr>
                <a:t>FARCOS : an array of triple telescopes DSSSD-</a:t>
              </a:r>
              <a:r>
                <a:rPr lang="en-US" dirty="0" err="1">
                  <a:solidFill>
                    <a:srgbClr val="FF0000"/>
                  </a:solidFill>
                </a:rPr>
                <a:t>CsI</a:t>
              </a:r>
              <a:r>
                <a:rPr lang="en-US" dirty="0">
                  <a:solidFill>
                    <a:srgbClr val="FF0000"/>
                  </a:solidFill>
                </a:rPr>
                <a:t> </a:t>
              </a:r>
            </a:p>
          </p:txBody>
        </p:sp>
      </p:grpSp>
    </p:spTree>
    <p:extLst>
      <p:ext uri="{BB962C8B-B14F-4D97-AF65-F5344CB8AC3E}">
        <p14:creationId xmlns:p14="http://schemas.microsoft.com/office/powerpoint/2010/main" val="24484010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842349"/>
            <a:ext cx="9144000" cy="584776"/>
          </a:xfrm>
          <a:prstGeom prst="rect">
            <a:avLst/>
          </a:prstGeom>
          <a:noFill/>
        </p:spPr>
        <p:txBody>
          <a:bodyPr wrap="square" rtlCol="0">
            <a:spAutoFit/>
          </a:bodyPr>
          <a:lstStyle/>
          <a:p>
            <a:pPr algn="ctr"/>
            <a:r>
              <a:rPr lang="en-GB" sz="3200" dirty="0" smtClean="0">
                <a:solidFill>
                  <a:srgbClr val="FF0000"/>
                </a:solidFill>
                <a:latin typeface="Apple Chancery"/>
                <a:cs typeface="Apple Chancery"/>
              </a:rPr>
              <a:t>Test of FARCOS with beam @ LNS-INFN </a:t>
            </a:r>
            <a:endParaRPr lang="en-GB" sz="3200" dirty="0">
              <a:solidFill>
                <a:srgbClr val="FF0000"/>
              </a:solidFill>
              <a:latin typeface="Apple Chancery"/>
              <a:cs typeface="Apple Chancery"/>
            </a:endParaRPr>
          </a:p>
        </p:txBody>
      </p:sp>
      <p:sp>
        <p:nvSpPr>
          <p:cNvPr id="9" name="CasellaDiTesto 8"/>
          <p:cNvSpPr txBox="1"/>
          <p:nvPr/>
        </p:nvSpPr>
        <p:spPr>
          <a:xfrm>
            <a:off x="0" y="1528725"/>
            <a:ext cx="9078277" cy="338554"/>
          </a:xfrm>
          <a:prstGeom prst="rect">
            <a:avLst/>
          </a:prstGeom>
          <a:noFill/>
        </p:spPr>
        <p:txBody>
          <a:bodyPr wrap="none" rtlCol="0">
            <a:spAutoFit/>
          </a:bodyPr>
          <a:lstStyle/>
          <a:p>
            <a:r>
              <a:rPr lang="en-GB" sz="1600" dirty="0" smtClean="0"/>
              <a:t>Test with beam was made during the </a:t>
            </a:r>
            <a:r>
              <a:rPr lang="en-GB" sz="1600" dirty="0" err="1" smtClean="0"/>
              <a:t>InKiIsSY</a:t>
            </a:r>
            <a:r>
              <a:rPr lang="en-GB" sz="1600" dirty="0" smtClean="0"/>
              <a:t> experiment </a:t>
            </a:r>
            <a:r>
              <a:rPr lang="en-GB" sz="1400" dirty="0" smtClean="0"/>
              <a:t>(</a:t>
            </a:r>
            <a:r>
              <a:rPr lang="en-GB" sz="1400" dirty="0" err="1" smtClean="0"/>
              <a:t>INverse</a:t>
            </a:r>
            <a:r>
              <a:rPr lang="en-GB" sz="1400" dirty="0" smtClean="0"/>
              <a:t> </a:t>
            </a:r>
            <a:r>
              <a:rPr lang="en-GB" sz="1400" dirty="0" err="1" smtClean="0"/>
              <a:t>KInematic</a:t>
            </a:r>
            <a:r>
              <a:rPr lang="en-GB" sz="1400" dirty="0" smtClean="0"/>
              <a:t> </a:t>
            </a:r>
            <a:r>
              <a:rPr lang="en-GB" sz="1400" dirty="0" err="1" smtClean="0"/>
              <a:t>ISobaric</a:t>
            </a:r>
            <a:r>
              <a:rPr lang="en-GB" sz="1400" dirty="0" smtClean="0"/>
              <a:t> </a:t>
            </a:r>
            <a:r>
              <a:rPr lang="en-GB" sz="1400" dirty="0" err="1" smtClean="0"/>
              <a:t>SYstem</a:t>
            </a:r>
            <a:r>
              <a:rPr lang="en-GB" sz="1400" dirty="0" smtClean="0"/>
              <a:t>) </a:t>
            </a:r>
          </a:p>
        </p:txBody>
      </p:sp>
      <p:sp>
        <p:nvSpPr>
          <p:cNvPr id="12" name="CasellaDiTesto 11"/>
          <p:cNvSpPr txBox="1"/>
          <p:nvPr/>
        </p:nvSpPr>
        <p:spPr>
          <a:xfrm>
            <a:off x="-1" y="1867279"/>
            <a:ext cx="3781757" cy="2400657"/>
          </a:xfrm>
          <a:prstGeom prst="rect">
            <a:avLst/>
          </a:prstGeom>
          <a:noFill/>
        </p:spPr>
        <p:txBody>
          <a:bodyPr wrap="square" rtlCol="0">
            <a:spAutoFit/>
          </a:bodyPr>
          <a:lstStyle/>
          <a:p>
            <a:pPr algn="just"/>
            <a:r>
              <a:rPr lang="en-GB" sz="1500" dirty="0" smtClean="0"/>
              <a:t>The idea of this experiment is to use projectile/target combination having the same mass of the neutron rich </a:t>
            </a:r>
            <a:r>
              <a:rPr lang="en-GB" sz="1500" baseline="30000" dirty="0" smtClean="0"/>
              <a:t>124</a:t>
            </a:r>
            <a:r>
              <a:rPr lang="en-GB" sz="1500" dirty="0" smtClean="0"/>
              <a:t>Sn+</a:t>
            </a:r>
            <a:r>
              <a:rPr lang="en-GB" sz="1500" baseline="30000" dirty="0" smtClean="0"/>
              <a:t>64</a:t>
            </a:r>
            <a:r>
              <a:rPr lang="en-GB" sz="1500" dirty="0" smtClean="0"/>
              <a:t>Ni system a N/Z similar to the neutron poor </a:t>
            </a:r>
            <a:r>
              <a:rPr lang="en-GB" sz="1500" baseline="30000" dirty="0" smtClean="0"/>
              <a:t>112</a:t>
            </a:r>
            <a:r>
              <a:rPr lang="en-GB" sz="1500" dirty="0" smtClean="0"/>
              <a:t>Sn+</a:t>
            </a:r>
            <a:r>
              <a:rPr lang="en-GB" sz="1500" baseline="30000" dirty="0" smtClean="0"/>
              <a:t>58</a:t>
            </a:r>
            <a:r>
              <a:rPr lang="en-GB" sz="1500" dirty="0" smtClean="0"/>
              <a:t>Ni one, that is </a:t>
            </a:r>
            <a:r>
              <a:rPr lang="en-GB" sz="1500" baseline="30000" dirty="0" smtClean="0"/>
              <a:t>124</a:t>
            </a:r>
            <a:r>
              <a:rPr lang="en-GB" sz="1500" dirty="0" smtClean="0"/>
              <a:t>Xe+</a:t>
            </a:r>
            <a:r>
              <a:rPr lang="en-GB" sz="1500" baseline="30000" dirty="0" smtClean="0"/>
              <a:t>64</a:t>
            </a:r>
            <a:r>
              <a:rPr lang="en-GB" sz="1500" dirty="0" smtClean="0"/>
              <a:t>Zn, at the same bombarding energy of 35 MeV/u using the 4π detector CHIMERA and 4 modules of FARCOS prototype. </a:t>
            </a:r>
            <a:r>
              <a:rPr lang="en-GB" sz="1500" b="1" u="sng" dirty="0" smtClean="0">
                <a:solidFill>
                  <a:srgbClr val="FF0000"/>
                </a:solidFill>
                <a:latin typeface="Apple Chancery"/>
                <a:cs typeface="Apple Chancery"/>
              </a:rPr>
              <a:t>For more details see L. </a:t>
            </a:r>
            <a:r>
              <a:rPr lang="en-GB" sz="1500" b="1" u="sng" dirty="0" err="1" smtClean="0">
                <a:solidFill>
                  <a:srgbClr val="FF0000"/>
                </a:solidFill>
                <a:latin typeface="Apple Chancery"/>
                <a:cs typeface="Apple Chancery"/>
              </a:rPr>
              <a:t>Quattrocchi</a:t>
            </a:r>
            <a:r>
              <a:rPr lang="en-GB" sz="1500" b="1" u="sng" dirty="0" smtClean="0">
                <a:solidFill>
                  <a:srgbClr val="FF0000"/>
                </a:solidFill>
                <a:latin typeface="Apple Chancery"/>
                <a:cs typeface="Apple Chancery"/>
              </a:rPr>
              <a:t> poster.</a:t>
            </a:r>
            <a:endParaRPr lang="en-GB" sz="1500" b="1" u="sng" dirty="0">
              <a:solidFill>
                <a:srgbClr val="FF0000"/>
              </a:solidFill>
              <a:latin typeface="Apple Chancery"/>
              <a:cs typeface="Apple Chancery"/>
            </a:endParaRPr>
          </a:p>
        </p:txBody>
      </p:sp>
      <p:graphicFrame>
        <p:nvGraphicFramePr>
          <p:cNvPr id="13" name="Tabella 12"/>
          <p:cNvGraphicFramePr>
            <a:graphicFrameLocks noGrp="1"/>
          </p:cNvGraphicFramePr>
          <p:nvPr>
            <p:extLst>
              <p:ext uri="{D42A27DB-BD31-4B8C-83A1-F6EECF244321}">
                <p14:modId xmlns:p14="http://schemas.microsoft.com/office/powerpoint/2010/main" val="1465996360"/>
              </p:ext>
            </p:extLst>
          </p:nvPr>
        </p:nvGraphicFramePr>
        <p:xfrm>
          <a:off x="3853113" y="1884348"/>
          <a:ext cx="5290888" cy="1854200"/>
        </p:xfrm>
        <a:graphic>
          <a:graphicData uri="http://schemas.openxmlformats.org/drawingml/2006/table">
            <a:tbl>
              <a:tblPr firstRow="1" bandRow="1">
                <a:tableStyleId>{5C22544A-7EE6-4342-B048-85BDC9FD1C3A}</a:tableStyleId>
              </a:tblPr>
              <a:tblGrid>
                <a:gridCol w="1384262"/>
                <a:gridCol w="1312911"/>
                <a:gridCol w="913330"/>
                <a:gridCol w="1680385"/>
              </a:tblGrid>
              <a:tr h="370840">
                <a:tc>
                  <a:txBody>
                    <a:bodyPr/>
                    <a:lstStyle/>
                    <a:p>
                      <a:r>
                        <a:rPr lang="it-IT" dirty="0" smtClean="0"/>
                        <a:t>System</a:t>
                      </a:r>
                      <a:endParaRPr lang="it-IT" dirty="0"/>
                    </a:p>
                  </a:txBody>
                  <a:tcPr/>
                </a:tc>
                <a:tc>
                  <a:txBody>
                    <a:bodyPr/>
                    <a:lstStyle/>
                    <a:p>
                      <a:r>
                        <a:rPr lang="it-IT" dirty="0" err="1" smtClean="0"/>
                        <a:t>N</a:t>
                      </a:r>
                      <a:r>
                        <a:rPr lang="it-IT" dirty="0" smtClean="0"/>
                        <a:t>/</a:t>
                      </a:r>
                      <a:r>
                        <a:rPr lang="it-IT" dirty="0" err="1" smtClean="0"/>
                        <a:t>Z</a:t>
                      </a:r>
                      <a:r>
                        <a:rPr lang="it-IT" baseline="0" dirty="0" smtClean="0"/>
                        <a:t> </a:t>
                      </a:r>
                      <a:r>
                        <a:rPr lang="it-IT" baseline="0" dirty="0" err="1" smtClean="0"/>
                        <a:t>Projectile</a:t>
                      </a:r>
                      <a:endParaRPr lang="it-IT" dirty="0"/>
                    </a:p>
                  </a:txBody>
                  <a:tcPr/>
                </a:tc>
                <a:tc>
                  <a:txBody>
                    <a:bodyPr/>
                    <a:lstStyle/>
                    <a:p>
                      <a:r>
                        <a:rPr lang="it-IT" dirty="0" err="1" smtClean="0"/>
                        <a:t>N</a:t>
                      </a:r>
                      <a:r>
                        <a:rPr lang="it-IT" dirty="0" smtClean="0"/>
                        <a:t>/</a:t>
                      </a:r>
                      <a:r>
                        <a:rPr lang="it-IT" dirty="0" err="1" smtClean="0"/>
                        <a:t>Z</a:t>
                      </a:r>
                      <a:r>
                        <a:rPr lang="it-IT" dirty="0" smtClean="0"/>
                        <a:t> </a:t>
                      </a:r>
                    </a:p>
                    <a:p>
                      <a:r>
                        <a:rPr lang="it-IT" dirty="0" smtClean="0"/>
                        <a:t>target</a:t>
                      </a:r>
                      <a:endParaRPr lang="it-IT" dirty="0"/>
                    </a:p>
                  </a:txBody>
                  <a:tcPr/>
                </a:tc>
                <a:tc>
                  <a:txBody>
                    <a:bodyPr/>
                    <a:lstStyle/>
                    <a:p>
                      <a:r>
                        <a:rPr lang="it-IT" dirty="0" err="1" smtClean="0"/>
                        <a:t>N</a:t>
                      </a:r>
                      <a:r>
                        <a:rPr lang="it-IT" dirty="0" smtClean="0"/>
                        <a:t>/</a:t>
                      </a:r>
                      <a:r>
                        <a:rPr lang="it-IT" dirty="0" err="1" smtClean="0"/>
                        <a:t>Z</a:t>
                      </a:r>
                      <a:endParaRPr lang="it-IT" dirty="0" smtClean="0"/>
                    </a:p>
                    <a:p>
                      <a:r>
                        <a:rPr lang="it-IT" dirty="0" err="1" smtClean="0"/>
                        <a:t>Coumpound</a:t>
                      </a:r>
                      <a:endParaRPr lang="it-IT" dirty="0"/>
                    </a:p>
                  </a:txBody>
                  <a:tcPr/>
                </a:tc>
              </a:tr>
              <a:tr h="370840">
                <a:tc>
                  <a:txBody>
                    <a:bodyPr/>
                    <a:lstStyle/>
                    <a:p>
                      <a:r>
                        <a:rPr lang="en-GB" sz="1800" baseline="30000" dirty="0" smtClean="0"/>
                        <a:t>124</a:t>
                      </a:r>
                      <a:r>
                        <a:rPr lang="en-GB" sz="1800" dirty="0" smtClean="0"/>
                        <a:t>Sn+</a:t>
                      </a:r>
                      <a:r>
                        <a:rPr lang="en-GB" sz="1800" baseline="30000" dirty="0" smtClean="0"/>
                        <a:t>64</a:t>
                      </a:r>
                      <a:r>
                        <a:rPr lang="en-GB" sz="1800" dirty="0" smtClean="0"/>
                        <a:t>Ni </a:t>
                      </a:r>
                      <a:endParaRPr lang="it-IT" baseline="30000" dirty="0"/>
                    </a:p>
                  </a:txBody>
                  <a:tcPr/>
                </a:tc>
                <a:tc>
                  <a:txBody>
                    <a:bodyPr/>
                    <a:lstStyle/>
                    <a:p>
                      <a:r>
                        <a:rPr lang="it-IT" dirty="0" smtClean="0"/>
                        <a:t>1.48</a:t>
                      </a:r>
                      <a:endParaRPr lang="it-IT" dirty="0"/>
                    </a:p>
                  </a:txBody>
                  <a:tcPr/>
                </a:tc>
                <a:tc>
                  <a:txBody>
                    <a:bodyPr/>
                    <a:lstStyle/>
                    <a:p>
                      <a:r>
                        <a:rPr lang="it-IT" dirty="0" smtClean="0"/>
                        <a:t>1.29</a:t>
                      </a:r>
                      <a:endParaRPr lang="it-IT" dirty="0"/>
                    </a:p>
                  </a:txBody>
                  <a:tcPr/>
                </a:tc>
                <a:tc>
                  <a:txBody>
                    <a:bodyPr/>
                    <a:lstStyle/>
                    <a:p>
                      <a:r>
                        <a:rPr lang="it-IT" dirty="0" smtClean="0"/>
                        <a:t>1.41</a:t>
                      </a:r>
                      <a:r>
                        <a:rPr lang="it-IT" sz="900" kern="1200" dirty="0" smtClean="0">
                          <a:solidFill>
                            <a:schemeClr val="dk1"/>
                          </a:solidFill>
                          <a:effectLst/>
                          <a:latin typeface="+mn-lt"/>
                          <a:ea typeface="+mn-ea"/>
                          <a:cs typeface="+mn-cs"/>
                        </a:rPr>
                        <a:t>P. </a:t>
                      </a:r>
                      <a:r>
                        <a:rPr lang="it-IT" sz="900" kern="1200" dirty="0" err="1" smtClean="0">
                          <a:solidFill>
                            <a:schemeClr val="dk1"/>
                          </a:solidFill>
                          <a:effectLst/>
                          <a:latin typeface="+mn-lt"/>
                          <a:ea typeface="+mn-ea"/>
                          <a:cs typeface="+mn-cs"/>
                        </a:rPr>
                        <a:t>Russotto</a:t>
                      </a:r>
                      <a:r>
                        <a:rPr lang="it-IT" sz="900" kern="1200" dirty="0" smtClean="0">
                          <a:solidFill>
                            <a:schemeClr val="dk1"/>
                          </a:solidFill>
                          <a:effectLst/>
                          <a:latin typeface="+mn-lt"/>
                          <a:ea typeface="+mn-ea"/>
                          <a:cs typeface="+mn-cs"/>
                        </a:rPr>
                        <a:t> </a:t>
                      </a:r>
                      <a:r>
                        <a:rPr lang="it-IT" sz="900" i="1" kern="1200" dirty="0" smtClean="0">
                          <a:solidFill>
                            <a:schemeClr val="dk1"/>
                          </a:solidFill>
                          <a:effectLst/>
                          <a:latin typeface="+mn-lt"/>
                          <a:ea typeface="+mn-ea"/>
                          <a:cs typeface="+mn-cs"/>
                        </a:rPr>
                        <a:t>et al.</a:t>
                      </a:r>
                      <a:r>
                        <a:rPr lang="it-IT" sz="700" i="1" kern="1200" dirty="0" smtClean="0">
                          <a:solidFill>
                            <a:schemeClr val="dk1"/>
                          </a:solidFill>
                          <a:effectLst/>
                          <a:latin typeface="+mn-lt"/>
                          <a:ea typeface="+mn-ea"/>
                          <a:cs typeface="+mn-cs"/>
                        </a:rPr>
                        <a:t>, </a:t>
                      </a:r>
                    </a:p>
                    <a:p>
                      <a:r>
                        <a:rPr lang="it-IT" sz="700" kern="1200" dirty="0" err="1" smtClean="0">
                          <a:solidFill>
                            <a:schemeClr val="dk1"/>
                          </a:solidFill>
                          <a:effectLst/>
                          <a:latin typeface="+mn-lt"/>
                          <a:ea typeface="+mn-ea"/>
                          <a:cs typeface="+mn-cs"/>
                        </a:rPr>
                        <a:t>Phys</a:t>
                      </a:r>
                      <a:r>
                        <a:rPr lang="it-IT" sz="700" kern="1200" dirty="0" smtClean="0">
                          <a:solidFill>
                            <a:schemeClr val="dk1"/>
                          </a:solidFill>
                          <a:effectLst/>
                          <a:latin typeface="+mn-lt"/>
                          <a:ea typeface="+mn-ea"/>
                          <a:cs typeface="+mn-cs"/>
                        </a:rPr>
                        <a:t>. Rev. C </a:t>
                      </a:r>
                      <a:r>
                        <a:rPr lang="it-IT" sz="700" b="1" kern="1200" dirty="0" smtClean="0">
                          <a:solidFill>
                            <a:schemeClr val="dk1"/>
                          </a:solidFill>
                          <a:effectLst/>
                          <a:latin typeface="+mn-lt"/>
                          <a:ea typeface="+mn-ea"/>
                          <a:cs typeface="+mn-cs"/>
                        </a:rPr>
                        <a:t>81, </a:t>
                      </a:r>
                      <a:r>
                        <a:rPr lang="it-IT" sz="700" kern="1200" dirty="0" smtClean="0">
                          <a:solidFill>
                            <a:schemeClr val="dk1"/>
                          </a:solidFill>
                          <a:effectLst/>
                          <a:latin typeface="+mn-lt"/>
                          <a:ea typeface="+mn-ea"/>
                          <a:cs typeface="+mn-cs"/>
                        </a:rPr>
                        <a:t>064605 (2010). </a:t>
                      </a:r>
                      <a:endParaRPr lang="it-IT" sz="700" dirty="0"/>
                    </a:p>
                  </a:txBody>
                  <a:tcPr/>
                </a:tc>
              </a:tr>
              <a:tr h="370840">
                <a:tc>
                  <a:txBody>
                    <a:bodyPr/>
                    <a:lstStyle/>
                    <a:p>
                      <a:r>
                        <a:rPr lang="en-GB" sz="1800" baseline="30000" dirty="0" smtClean="0"/>
                        <a:t>112</a:t>
                      </a:r>
                      <a:r>
                        <a:rPr lang="en-GB" sz="1800" dirty="0" smtClean="0"/>
                        <a:t>Sn+</a:t>
                      </a:r>
                      <a:r>
                        <a:rPr lang="en-GB" sz="1800" baseline="30000" dirty="0" smtClean="0"/>
                        <a:t>58</a:t>
                      </a:r>
                      <a:r>
                        <a:rPr lang="en-GB" sz="1800" dirty="0" smtClean="0"/>
                        <a:t>Ni </a:t>
                      </a:r>
                      <a:endParaRPr lang="it-IT" dirty="0"/>
                    </a:p>
                  </a:txBody>
                  <a:tcPr/>
                </a:tc>
                <a:tc>
                  <a:txBody>
                    <a:bodyPr/>
                    <a:lstStyle/>
                    <a:p>
                      <a:r>
                        <a:rPr lang="it-IT" dirty="0" smtClean="0"/>
                        <a:t>1.30</a:t>
                      </a:r>
                      <a:endParaRPr lang="it-IT" dirty="0"/>
                    </a:p>
                  </a:txBody>
                  <a:tcPr/>
                </a:tc>
                <a:tc>
                  <a:txBody>
                    <a:bodyPr/>
                    <a:lstStyle/>
                    <a:p>
                      <a:r>
                        <a:rPr lang="it-IT" dirty="0" smtClean="0"/>
                        <a:t>1.13</a:t>
                      </a:r>
                      <a:endParaRPr lang="it-IT" dirty="0"/>
                    </a:p>
                  </a:txBody>
                  <a:tcPr/>
                </a:tc>
                <a:tc>
                  <a:txBody>
                    <a:bodyPr/>
                    <a:lstStyle/>
                    <a:p>
                      <a:r>
                        <a:rPr lang="it-IT" dirty="0" smtClean="0"/>
                        <a:t>1.24</a:t>
                      </a:r>
                      <a:endParaRPr lang="it-IT" dirty="0"/>
                    </a:p>
                  </a:txBody>
                  <a:tcPr/>
                </a:tc>
              </a:tr>
              <a:tr h="370840">
                <a:tc>
                  <a:txBody>
                    <a:bodyPr/>
                    <a:lstStyle/>
                    <a:p>
                      <a:r>
                        <a:rPr lang="en-GB" sz="1800" baseline="30000" dirty="0" smtClean="0"/>
                        <a:t>124</a:t>
                      </a:r>
                      <a:r>
                        <a:rPr lang="en-GB" sz="1800" dirty="0" smtClean="0"/>
                        <a:t>Xe+</a:t>
                      </a:r>
                      <a:r>
                        <a:rPr lang="en-GB" sz="1800" baseline="30000" dirty="0" smtClean="0"/>
                        <a:t>64</a:t>
                      </a:r>
                      <a:r>
                        <a:rPr lang="en-GB" sz="1800" dirty="0" smtClean="0"/>
                        <a:t>Zn</a:t>
                      </a:r>
                      <a:endParaRPr lang="it-IT" dirty="0"/>
                    </a:p>
                  </a:txBody>
                  <a:tcPr/>
                </a:tc>
                <a:tc>
                  <a:txBody>
                    <a:bodyPr/>
                    <a:lstStyle/>
                    <a:p>
                      <a:r>
                        <a:rPr lang="it-IT" dirty="0" smtClean="0"/>
                        <a:t>1.24</a:t>
                      </a:r>
                      <a:endParaRPr lang="it-IT" dirty="0"/>
                    </a:p>
                  </a:txBody>
                  <a:tcPr/>
                </a:tc>
                <a:tc>
                  <a:txBody>
                    <a:bodyPr/>
                    <a:lstStyle/>
                    <a:p>
                      <a:r>
                        <a:rPr lang="it-IT" dirty="0" smtClean="0"/>
                        <a:t>1.07</a:t>
                      </a:r>
                      <a:endParaRPr lang="it-IT" dirty="0"/>
                    </a:p>
                  </a:txBody>
                  <a:tcPr/>
                </a:tc>
                <a:tc>
                  <a:txBody>
                    <a:bodyPr/>
                    <a:lstStyle/>
                    <a:p>
                      <a:r>
                        <a:rPr lang="it-IT" dirty="0" smtClean="0"/>
                        <a:t>1.18</a:t>
                      </a:r>
                      <a:endParaRPr lang="it-IT" dirty="0"/>
                    </a:p>
                  </a:txBody>
                  <a:tcPr/>
                </a:tc>
              </a:tr>
            </a:tbl>
          </a:graphicData>
        </a:graphic>
      </p:graphicFrame>
      <p:pic>
        <p:nvPicPr>
          <p:cNvPr id="18" name="Immagine 12" descr="RUSSOTTO_hole_on_sphere_2.jpg"/>
          <p:cNvPicPr>
            <a:picLocks noChangeAspect="1"/>
          </p:cNvPicPr>
          <p:nvPr/>
        </p:nvPicPr>
        <p:blipFill>
          <a:blip r:embed="rId2">
            <a:extLst>
              <a:ext uri="{28A0092B-C50C-407E-A947-70E740481C1C}">
                <a14:useLocalDpi xmlns:a14="http://schemas.microsoft.com/office/drawing/2010/main" val="0"/>
              </a:ext>
            </a:extLst>
          </a:blip>
          <a:srcRect l="20076" r="21651"/>
          <a:stretch>
            <a:fillRect/>
          </a:stretch>
        </p:blipFill>
        <p:spPr bwMode="auto">
          <a:xfrm>
            <a:off x="5596709" y="3754017"/>
            <a:ext cx="3531315" cy="2563525"/>
          </a:xfrm>
          <a:prstGeom prst="rect">
            <a:avLst/>
          </a:prstGeom>
          <a:noFill/>
          <a:ln w="222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CasellaDiTesto 18"/>
          <p:cNvSpPr txBox="1"/>
          <p:nvPr/>
        </p:nvSpPr>
        <p:spPr bwMode="auto">
          <a:xfrm>
            <a:off x="5565603" y="6317542"/>
            <a:ext cx="3576691"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it-IT" sz="1400" dirty="0"/>
              <a:t>4 </a:t>
            </a:r>
            <a:r>
              <a:rPr lang="it-IT" sz="1400" dirty="0" err="1"/>
              <a:t>telescopes</a:t>
            </a:r>
            <a:r>
              <a:rPr lang="it-IT" sz="1400" dirty="0"/>
              <a:t>  at 25 cm from the </a:t>
            </a:r>
            <a:r>
              <a:rPr lang="it-IT" sz="1400" dirty="0" smtClean="0"/>
              <a:t>target</a:t>
            </a:r>
            <a:endParaRPr lang="it-IT" sz="1400" dirty="0"/>
          </a:p>
          <a:p>
            <a:pPr fontAlgn="auto">
              <a:spcBef>
                <a:spcPts val="0"/>
              </a:spcBef>
              <a:spcAft>
                <a:spcPts val="0"/>
              </a:spcAft>
              <a:defRPr/>
            </a:pPr>
            <a:r>
              <a:rPr lang="it-IT" sz="1400" dirty="0" smtClean="0">
                <a:sym typeface="Symbol"/>
              </a:rPr>
              <a:t>    </a:t>
            </a:r>
            <a:r>
              <a:rPr lang="it-IT" sz="1400" baseline="-25000" dirty="0">
                <a:sym typeface="Symbol"/>
              </a:rPr>
              <a:t>lab</a:t>
            </a:r>
            <a:r>
              <a:rPr lang="it-IT" sz="1400" dirty="0">
                <a:sym typeface="Symbol"/>
              </a:rPr>
              <a:t>  </a:t>
            </a:r>
            <a:r>
              <a:rPr lang="it-IT" sz="1400" dirty="0" smtClean="0">
                <a:sym typeface="Symbol"/>
              </a:rPr>
              <a:t>16°−44°    </a:t>
            </a:r>
            <a:r>
              <a:rPr lang="it-IT" sz="1400" dirty="0">
                <a:sym typeface="Symbol"/>
              </a:rPr>
              <a:t>  </a:t>
            </a:r>
            <a:r>
              <a:rPr lang="it-IT" sz="1400" dirty="0" smtClean="0">
                <a:sym typeface="Symbol"/>
              </a:rPr>
              <a:t>60°</a:t>
            </a:r>
            <a:endParaRPr lang="it-IT" sz="1400" dirty="0"/>
          </a:p>
        </p:txBody>
      </p:sp>
      <p:pic>
        <p:nvPicPr>
          <p:cNvPr id="20" name="Immagine 19" descr="10042013289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2072"/>
            <a:ext cx="3751354" cy="1318690"/>
          </a:xfrm>
          <a:prstGeom prst="rect">
            <a:avLst/>
          </a:prstGeom>
        </p:spPr>
      </p:pic>
      <p:sp>
        <p:nvSpPr>
          <p:cNvPr id="10" name="CasellaDiTesto 9"/>
          <p:cNvSpPr txBox="1"/>
          <p:nvPr/>
        </p:nvSpPr>
        <p:spPr>
          <a:xfrm rot="21131671">
            <a:off x="6119205" y="4219048"/>
            <a:ext cx="2276585" cy="369332"/>
          </a:xfrm>
          <a:prstGeom prst="rect">
            <a:avLst/>
          </a:prstGeom>
          <a:noFill/>
        </p:spPr>
        <p:txBody>
          <a:bodyPr wrap="none" rtlCol="0">
            <a:spAutoFit/>
          </a:bodyPr>
          <a:lstStyle/>
          <a:p>
            <a:r>
              <a:rPr lang="it-IT" b="1" dirty="0" err="1" smtClean="0">
                <a:solidFill>
                  <a:srgbClr val="FF0000"/>
                </a:solidFill>
              </a:rPr>
              <a:t>Xe+Zn</a:t>
            </a:r>
            <a:r>
              <a:rPr lang="it-IT" b="1" dirty="0" smtClean="0">
                <a:solidFill>
                  <a:srgbClr val="FF0000"/>
                </a:solidFill>
              </a:rPr>
              <a:t> @ 35 </a:t>
            </a:r>
            <a:r>
              <a:rPr lang="it-IT" b="1" dirty="0" err="1" smtClean="0">
                <a:solidFill>
                  <a:srgbClr val="FF0000"/>
                </a:solidFill>
              </a:rPr>
              <a:t>AMeV</a:t>
            </a:r>
            <a:endParaRPr lang="it-IT" b="1" dirty="0">
              <a:solidFill>
                <a:srgbClr val="FF0000"/>
              </a:solidFill>
            </a:endParaRPr>
          </a:p>
        </p:txBody>
      </p:sp>
      <p:pic>
        <p:nvPicPr>
          <p:cNvPr id="21" name="Immagine 20" descr="1104201329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354" y="3696941"/>
            <a:ext cx="1905546" cy="3143822"/>
          </a:xfrm>
          <a:prstGeom prst="rect">
            <a:avLst/>
          </a:prstGeom>
        </p:spPr>
      </p:pic>
      <p:pic>
        <p:nvPicPr>
          <p:cNvPr id="22" name="Immagine 21" descr="110420132917#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6" y="4195063"/>
            <a:ext cx="3786251" cy="1369817"/>
          </a:xfrm>
          <a:prstGeom prst="rect">
            <a:avLst/>
          </a:prstGeom>
        </p:spPr>
      </p:pic>
      <p:grpSp>
        <p:nvGrpSpPr>
          <p:cNvPr id="16" name="Gruppo 15"/>
          <p:cNvGrpSpPr/>
          <p:nvPr/>
        </p:nvGrpSpPr>
        <p:grpSpPr>
          <a:xfrm>
            <a:off x="76610" y="1358"/>
            <a:ext cx="8758771" cy="709830"/>
            <a:chOff x="76610" y="1358"/>
            <a:chExt cx="8758771" cy="709830"/>
          </a:xfrm>
        </p:grpSpPr>
        <p:sp>
          <p:nvSpPr>
            <p:cNvPr id="17" name="CasellaDiTesto 16"/>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23" name="CasellaDiTesto 22"/>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24" name="Immagine 23" descr="logoBormio.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4086148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0" y="736600"/>
            <a:ext cx="91440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FF0000"/>
                </a:solidFill>
                <a:latin typeface="Apple Chancery"/>
                <a:cs typeface="Apple Chancery"/>
              </a:rPr>
              <a:t>PROPOSAL</a:t>
            </a:r>
            <a:r>
              <a:rPr lang="en-US" sz="2400" b="1" dirty="0">
                <a:latin typeface="Apple Chancery"/>
                <a:cs typeface="Apple Chancery"/>
              </a:rPr>
              <a:t> </a:t>
            </a:r>
          </a:p>
        </p:txBody>
      </p:sp>
      <p:sp>
        <p:nvSpPr>
          <p:cNvPr id="11" name="Text Box 3"/>
          <p:cNvSpPr txBox="1">
            <a:spLocks noChangeArrowheads="1"/>
          </p:cNvSpPr>
          <p:nvPr/>
        </p:nvSpPr>
        <p:spPr bwMode="auto">
          <a:xfrm>
            <a:off x="251520" y="1179488"/>
            <a:ext cx="8569325" cy="3231654"/>
          </a:xfrm>
          <a:prstGeom prst="rect">
            <a:avLst/>
          </a:prstGeom>
          <a:solidFill>
            <a:srgbClr val="FFFF99">
              <a:alpha val="54901"/>
            </a:srgbClr>
          </a:solidFill>
          <a:ln w="25400">
            <a:solidFill>
              <a:schemeClr val="tx1"/>
            </a:solidFill>
            <a:miter lim="800000"/>
            <a:headEnd/>
            <a:tailEnd/>
          </a:ln>
        </p:spPr>
        <p:txBody>
          <a:bodyPr>
            <a:spAutoFit/>
          </a:bodyPr>
          <a:lstStyle/>
          <a:p>
            <a:pPr algn="ctr">
              <a:spcBef>
                <a:spcPct val="50000"/>
              </a:spcBef>
            </a:pPr>
            <a:r>
              <a:rPr lang="en-US" sz="2000" dirty="0"/>
              <a:t>We propose:</a:t>
            </a:r>
            <a:r>
              <a:rPr lang="en-US" b="0" dirty="0">
                <a:latin typeface="Arial" charset="0"/>
              </a:rPr>
              <a:t> </a:t>
            </a:r>
          </a:p>
          <a:p>
            <a:pPr algn="just">
              <a:buFont typeface="Arial" charset="0"/>
              <a:buChar char="•"/>
            </a:pPr>
            <a:r>
              <a:rPr lang="en-US" dirty="0" smtClean="0"/>
              <a:t>to extend our investigation </a:t>
            </a:r>
            <a:r>
              <a:rPr lang="en-US" dirty="0"/>
              <a:t>performed with CHIMERA at lower </a:t>
            </a:r>
            <a:r>
              <a:rPr lang="en-US" dirty="0" smtClean="0"/>
              <a:t>energies. We want to study the result obtained with REVERSE and </a:t>
            </a:r>
            <a:r>
              <a:rPr lang="en-US" dirty="0" err="1" smtClean="0"/>
              <a:t>InKiIsSy</a:t>
            </a:r>
            <a:r>
              <a:rPr lang="en-US" dirty="0" smtClean="0"/>
              <a:t> experiment as a function of energy and in particular at lower energy for the following reasons:</a:t>
            </a:r>
          </a:p>
          <a:p>
            <a:endParaRPr lang="en-US" dirty="0" smtClean="0"/>
          </a:p>
          <a:p>
            <a:pPr marL="804863" indent="177800" algn="just">
              <a:buFont typeface="+mj-lt"/>
              <a:buAutoNum type="arabicPeriod"/>
            </a:pPr>
            <a:r>
              <a:rPr lang="en-US" sz="1200" dirty="0" smtClean="0"/>
              <a:t>As predicted by </a:t>
            </a:r>
            <a:r>
              <a:rPr lang="en-US" sz="1200" dirty="0"/>
              <a:t>Stochastic Mean Field (SMF</a:t>
            </a:r>
            <a:r>
              <a:rPr lang="en-US" sz="1200" dirty="0" smtClean="0"/>
              <a:t>)[1] calculations</a:t>
            </a:r>
            <a:r>
              <a:rPr lang="en-US" sz="1200" dirty="0"/>
              <a:t>, the energy region between 10 and 25 </a:t>
            </a:r>
            <a:r>
              <a:rPr lang="en-US" sz="1200" dirty="0" err="1"/>
              <a:t>A.MeV</a:t>
            </a:r>
            <a:r>
              <a:rPr lang="en-US" sz="1200" dirty="0"/>
              <a:t> is extremely interesting due the predominance of one body dissipation which leads to formation of systems in various condition of shapes, angular momentum and excitation energies and to the strong competition between fusion and binary channels. </a:t>
            </a:r>
          </a:p>
          <a:p>
            <a:pPr marL="804863" indent="177800">
              <a:buFont typeface="+mj-lt"/>
              <a:buAutoNum type="arabicPeriod"/>
            </a:pPr>
            <a:r>
              <a:rPr lang="en-US" sz="1200" dirty="0" smtClean="0"/>
              <a:t>How </a:t>
            </a:r>
            <a:r>
              <a:rPr lang="en-US" sz="1200" dirty="0"/>
              <a:t>the neck dynamics evolves at these energies with respect to the symmetry energy </a:t>
            </a:r>
            <a:r>
              <a:rPr lang="en-US" sz="1200" dirty="0" smtClean="0"/>
              <a:t>behavior </a:t>
            </a:r>
            <a:r>
              <a:rPr lang="en-US" sz="1200" dirty="0"/>
              <a:t>is largely unknown. </a:t>
            </a:r>
            <a:endParaRPr lang="en-US" sz="1200" dirty="0" smtClean="0"/>
          </a:p>
          <a:p>
            <a:pPr marL="804863" indent="177800" algn="just">
              <a:buFont typeface="+mj-lt"/>
              <a:buAutoNum type="arabicPeriod"/>
            </a:pPr>
            <a:r>
              <a:rPr lang="en-US" sz="1200" dirty="0"/>
              <a:t>The proposed study at 20 </a:t>
            </a:r>
            <a:r>
              <a:rPr lang="en-US" sz="1200" dirty="0" err="1"/>
              <a:t>A.MeV</a:t>
            </a:r>
            <a:r>
              <a:rPr lang="en-US" sz="1200" dirty="0"/>
              <a:t> is a good physics reference in the frame of stable beams in order to extend our studies at the low energies with SPES radioactive beams (&lt;15 </a:t>
            </a:r>
            <a:r>
              <a:rPr lang="en-US" sz="1200" dirty="0" err="1"/>
              <a:t>A.MeV</a:t>
            </a:r>
            <a:r>
              <a:rPr lang="en-US" sz="1200" dirty="0"/>
              <a:t>) for which a specific LOI </a:t>
            </a:r>
            <a:r>
              <a:rPr lang="en-US" sz="1200" dirty="0" smtClean="0"/>
              <a:t>[</a:t>
            </a:r>
            <a:r>
              <a:rPr lang="en-US" sz="1200" dirty="0"/>
              <a:t>2</a:t>
            </a:r>
            <a:r>
              <a:rPr lang="en-US" sz="1200" dirty="0" smtClean="0"/>
              <a:t>] </a:t>
            </a:r>
            <a:r>
              <a:rPr lang="en-US" sz="1200" dirty="0"/>
              <a:t>has been presented by our group. </a:t>
            </a:r>
            <a:endParaRPr lang="en-US" sz="1200" dirty="0" smtClean="0"/>
          </a:p>
          <a:p>
            <a:pPr marL="804863" algn="just"/>
            <a:endParaRPr lang="en-US" sz="1200" dirty="0" smtClean="0"/>
          </a:p>
          <a:p>
            <a:pPr marL="804863"/>
            <a:r>
              <a:rPr lang="en-US" sz="800" dirty="0" smtClean="0"/>
              <a:t>[1] </a:t>
            </a:r>
            <a:r>
              <a:rPr lang="it-IT" sz="800" dirty="0"/>
              <a:t>C. Rizzo, M. Colonna, V. </a:t>
            </a:r>
            <a:r>
              <a:rPr lang="it-IT" sz="800" dirty="0" err="1"/>
              <a:t>Baran</a:t>
            </a:r>
            <a:r>
              <a:rPr lang="it-IT" sz="800" dirty="0"/>
              <a:t>, M. Di Toro, ., </a:t>
            </a:r>
            <a:r>
              <a:rPr lang="it-IT" sz="800" dirty="0" err="1"/>
              <a:t>Phys</a:t>
            </a:r>
            <a:r>
              <a:rPr lang="it-IT" sz="800" dirty="0"/>
              <a:t>. Rev. </a:t>
            </a:r>
            <a:r>
              <a:rPr lang="it-IT" sz="800" b="1" dirty="0"/>
              <a:t>C90, </a:t>
            </a:r>
            <a:r>
              <a:rPr lang="it-IT" sz="800" dirty="0"/>
              <a:t>054618 (2014) </a:t>
            </a:r>
            <a:endParaRPr lang="en-US" sz="800" dirty="0"/>
          </a:p>
          <a:p>
            <a:pPr marL="804863"/>
            <a:r>
              <a:rPr lang="en-US" sz="800" dirty="0" smtClean="0"/>
              <a:t>[2] NEWCHIM collaboration, SPES, Letter Of Intent – 2016 </a:t>
            </a:r>
            <a:endParaRPr lang="en-US" sz="800" dirty="0"/>
          </a:p>
        </p:txBody>
      </p:sp>
      <p:graphicFrame>
        <p:nvGraphicFramePr>
          <p:cNvPr id="12" name="Tabella 11"/>
          <p:cNvGraphicFramePr>
            <a:graphicFrameLocks noGrp="1"/>
          </p:cNvGraphicFramePr>
          <p:nvPr>
            <p:extLst>
              <p:ext uri="{D42A27DB-BD31-4B8C-83A1-F6EECF244321}">
                <p14:modId xmlns:p14="http://schemas.microsoft.com/office/powerpoint/2010/main" val="2453888377"/>
              </p:ext>
            </p:extLst>
          </p:nvPr>
        </p:nvGraphicFramePr>
        <p:xfrm>
          <a:off x="971600" y="5063728"/>
          <a:ext cx="7003330" cy="1752600"/>
        </p:xfrm>
        <a:graphic>
          <a:graphicData uri="http://schemas.openxmlformats.org/drawingml/2006/table">
            <a:tbl>
              <a:tblPr firstRow="1" bandRow="1">
                <a:tableStyleId>{5DA37D80-6434-44D0-A028-1B22A696006F}</a:tableStyleId>
              </a:tblPr>
              <a:tblGrid>
                <a:gridCol w="1335033"/>
                <a:gridCol w="1494412"/>
                <a:gridCol w="1217623"/>
                <a:gridCol w="1478131"/>
                <a:gridCol w="1478131"/>
              </a:tblGrid>
              <a:tr h="370840">
                <a:tc>
                  <a:txBody>
                    <a:bodyPr/>
                    <a:lstStyle/>
                    <a:p>
                      <a:pPr algn="ctr"/>
                      <a:r>
                        <a:rPr lang="it-IT" dirty="0" smtClean="0">
                          <a:solidFill>
                            <a:schemeClr val="tx1"/>
                          </a:solidFill>
                          <a:latin typeface="Comic Sans MS" pitchFamily="66" charset="0"/>
                        </a:rPr>
                        <a:t>System</a:t>
                      </a:r>
                      <a:endParaRPr lang="it-IT" b="1" dirty="0">
                        <a:solidFill>
                          <a:schemeClr val="tx1"/>
                        </a:solidFill>
                        <a:latin typeface="Comic Sans MS" pitchFamily="66" charset="0"/>
                      </a:endParaRPr>
                    </a:p>
                  </a:txBody>
                  <a:tcPr anchor="ctr" anchorCtr="1"/>
                </a:tc>
                <a:tc>
                  <a:txBody>
                    <a:bodyPr/>
                    <a:lstStyle/>
                    <a:p>
                      <a:pPr algn="ctr"/>
                      <a:r>
                        <a:rPr lang="it-IT" dirty="0" smtClean="0">
                          <a:solidFill>
                            <a:schemeClr val="tx1"/>
                          </a:solidFill>
                          <a:latin typeface="Comic Sans MS" pitchFamily="66" charset="0"/>
                        </a:rPr>
                        <a:t>N/Z </a:t>
                      </a:r>
                      <a:r>
                        <a:rPr lang="it-IT" dirty="0" err="1" smtClean="0">
                          <a:solidFill>
                            <a:schemeClr val="tx1"/>
                          </a:solidFill>
                          <a:latin typeface="Comic Sans MS" pitchFamily="66" charset="0"/>
                        </a:rPr>
                        <a:t>Projectile</a:t>
                      </a:r>
                      <a:endParaRPr lang="it-IT" b="1" dirty="0">
                        <a:solidFill>
                          <a:schemeClr val="tx1"/>
                        </a:solidFill>
                        <a:latin typeface="Comic Sans MS" pitchFamily="66" charset="0"/>
                      </a:endParaRPr>
                    </a:p>
                  </a:txBody>
                  <a:tcPr anchor="ctr" anchorCtr="1"/>
                </a:tc>
                <a:tc>
                  <a:txBody>
                    <a:bodyPr/>
                    <a:lstStyle/>
                    <a:p>
                      <a:pPr algn="ctr"/>
                      <a:r>
                        <a:rPr lang="it-IT" dirty="0" smtClean="0">
                          <a:solidFill>
                            <a:schemeClr val="tx1"/>
                          </a:solidFill>
                          <a:latin typeface="Comic Sans MS" pitchFamily="66" charset="0"/>
                        </a:rPr>
                        <a:t>N/Z</a:t>
                      </a:r>
                      <a:r>
                        <a:rPr lang="it-IT" baseline="0" dirty="0" smtClean="0">
                          <a:solidFill>
                            <a:schemeClr val="tx1"/>
                          </a:solidFill>
                          <a:latin typeface="Comic Sans MS" pitchFamily="66" charset="0"/>
                        </a:rPr>
                        <a:t> target</a:t>
                      </a:r>
                      <a:endParaRPr lang="it-IT" b="1" dirty="0">
                        <a:solidFill>
                          <a:schemeClr val="tx1"/>
                        </a:solidFill>
                        <a:latin typeface="Comic Sans MS" pitchFamily="66" charset="0"/>
                      </a:endParaRPr>
                    </a:p>
                  </a:txBody>
                  <a:tcPr anchor="ctr" anchorCtr="1"/>
                </a:tc>
                <a:tc>
                  <a:txBody>
                    <a:bodyPr/>
                    <a:lstStyle/>
                    <a:p>
                      <a:pPr algn="ctr"/>
                      <a:r>
                        <a:rPr lang="it-IT" dirty="0" smtClean="0">
                          <a:solidFill>
                            <a:schemeClr val="tx1"/>
                          </a:solidFill>
                          <a:latin typeface="Comic Sans MS" pitchFamily="66" charset="0"/>
                        </a:rPr>
                        <a:t>N/Z compound</a:t>
                      </a:r>
                      <a:endParaRPr lang="it-IT" b="1" dirty="0">
                        <a:solidFill>
                          <a:schemeClr val="tx1"/>
                        </a:solidFill>
                        <a:latin typeface="Comic Sans MS" pitchFamily="66" charset="0"/>
                      </a:endParaRPr>
                    </a:p>
                  </a:txBody>
                  <a:tcPr anchor="ctr" anchorCtr="1"/>
                </a:tc>
                <a:tc>
                  <a:txBody>
                    <a:bodyPr/>
                    <a:lstStyle/>
                    <a:p>
                      <a:pPr algn="ctr"/>
                      <a:r>
                        <a:rPr lang="it-IT" b="1" dirty="0" smtClean="0">
                          <a:solidFill>
                            <a:schemeClr val="tx1"/>
                          </a:solidFill>
                          <a:latin typeface="Comic Sans MS" pitchFamily="66" charset="0"/>
                        </a:rPr>
                        <a:t>E/A (MeV)</a:t>
                      </a:r>
                      <a:endParaRPr lang="it-IT" b="1" dirty="0">
                        <a:solidFill>
                          <a:schemeClr val="tx1"/>
                        </a:solidFill>
                        <a:latin typeface="Comic Sans MS" pitchFamily="66" charset="0"/>
                      </a:endParaRPr>
                    </a:p>
                  </a:txBody>
                  <a:tcPr anchor="ctr" anchorCtr="1"/>
                </a:tc>
              </a:tr>
              <a:tr h="370840">
                <a:tc>
                  <a:txBody>
                    <a:bodyPr/>
                    <a:lstStyle/>
                    <a:p>
                      <a:pPr algn="ctr"/>
                      <a:r>
                        <a:rPr lang="en-US" baseline="30000" dirty="0" smtClean="0">
                          <a:solidFill>
                            <a:schemeClr val="tx1"/>
                          </a:solidFill>
                          <a:latin typeface="Comic Sans MS" pitchFamily="66" charset="0"/>
                        </a:rPr>
                        <a:t>124</a:t>
                      </a:r>
                      <a:r>
                        <a:rPr lang="en-US" dirty="0" smtClean="0">
                          <a:solidFill>
                            <a:schemeClr val="tx1"/>
                          </a:solidFill>
                          <a:latin typeface="Comic Sans MS" pitchFamily="66" charset="0"/>
                        </a:rPr>
                        <a:t>Sn+</a:t>
                      </a:r>
                      <a:r>
                        <a:rPr lang="en-US" baseline="30000" dirty="0" smtClean="0">
                          <a:solidFill>
                            <a:schemeClr val="tx1"/>
                          </a:solidFill>
                          <a:latin typeface="Comic Sans MS" pitchFamily="66" charset="0"/>
                        </a:rPr>
                        <a:t>64</a:t>
                      </a:r>
                      <a:r>
                        <a:rPr lang="en-US" dirty="0" smtClean="0">
                          <a:solidFill>
                            <a:schemeClr val="tx1"/>
                          </a:solidFill>
                          <a:latin typeface="Comic Sans MS" pitchFamily="66" charset="0"/>
                        </a:rPr>
                        <a:t>Ni</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1.48</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1.29</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1.41</a:t>
                      </a:r>
                      <a:endParaRPr lang="it-IT" b="1" dirty="0">
                        <a:solidFill>
                          <a:schemeClr val="tx1"/>
                        </a:solidFill>
                        <a:latin typeface="Comic Sans MS" pitchFamily="66" charset="0"/>
                      </a:endParaRPr>
                    </a:p>
                  </a:txBody>
                  <a:tcPr/>
                </a:tc>
                <a:tc>
                  <a:txBody>
                    <a:bodyPr/>
                    <a:lstStyle/>
                    <a:p>
                      <a:pPr algn="ctr"/>
                      <a:r>
                        <a:rPr lang="it-IT" b="1" dirty="0" smtClean="0">
                          <a:solidFill>
                            <a:schemeClr val="tx1"/>
                          </a:solidFill>
                          <a:latin typeface="Comic Sans MS" pitchFamily="66" charset="0"/>
                        </a:rPr>
                        <a:t>20</a:t>
                      </a:r>
                      <a:endParaRPr lang="it-IT" b="1" dirty="0">
                        <a:solidFill>
                          <a:schemeClr val="tx1"/>
                        </a:solidFill>
                        <a:latin typeface="Comic Sans MS" pitchFamily="66" charset="0"/>
                      </a:endParaRPr>
                    </a:p>
                  </a:txBody>
                  <a:tcPr/>
                </a:tc>
              </a:tr>
              <a:tr h="370840">
                <a:tc>
                  <a:txBody>
                    <a:bodyPr/>
                    <a:lstStyle/>
                    <a:p>
                      <a:pPr algn="ctr"/>
                      <a:r>
                        <a:rPr lang="en-US" baseline="30000" dirty="0" smtClean="0">
                          <a:solidFill>
                            <a:schemeClr val="tx1"/>
                          </a:solidFill>
                          <a:latin typeface="Comic Sans MS" pitchFamily="66" charset="0"/>
                        </a:rPr>
                        <a:t>124</a:t>
                      </a:r>
                      <a:r>
                        <a:rPr lang="en-US" dirty="0" smtClean="0">
                          <a:solidFill>
                            <a:schemeClr val="tx1"/>
                          </a:solidFill>
                          <a:latin typeface="Comic Sans MS" pitchFamily="66" charset="0"/>
                        </a:rPr>
                        <a:t>Xe+</a:t>
                      </a:r>
                      <a:r>
                        <a:rPr lang="en-US" baseline="30000" dirty="0" smtClean="0">
                          <a:solidFill>
                            <a:schemeClr val="tx1"/>
                          </a:solidFill>
                          <a:latin typeface="Comic Sans MS" pitchFamily="66" charset="0"/>
                        </a:rPr>
                        <a:t>64</a:t>
                      </a:r>
                      <a:r>
                        <a:rPr lang="en-US" dirty="0" smtClean="0">
                          <a:solidFill>
                            <a:schemeClr val="tx1"/>
                          </a:solidFill>
                          <a:latin typeface="Comic Sans MS" pitchFamily="66" charset="0"/>
                        </a:rPr>
                        <a:t>Zn</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1.30</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1.13</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1.24</a:t>
                      </a:r>
                      <a:endParaRPr lang="it-IT" b="1" dirty="0">
                        <a:solidFill>
                          <a:schemeClr val="tx1"/>
                        </a:solidFill>
                        <a:latin typeface="Comic Sans MS" pitchFamily="66" charset="0"/>
                      </a:endParaRPr>
                    </a:p>
                  </a:txBody>
                  <a:tcPr/>
                </a:tc>
                <a:tc>
                  <a:txBody>
                    <a:bodyPr/>
                    <a:lstStyle/>
                    <a:p>
                      <a:pPr algn="ctr"/>
                      <a:r>
                        <a:rPr lang="it-IT" b="1" dirty="0" smtClean="0">
                          <a:solidFill>
                            <a:schemeClr val="tx1"/>
                          </a:solidFill>
                          <a:latin typeface="Comic Sans MS" pitchFamily="66" charset="0"/>
                        </a:rPr>
                        <a:t>20</a:t>
                      </a:r>
                      <a:endParaRPr lang="it-IT" b="1" dirty="0">
                        <a:solidFill>
                          <a:schemeClr val="tx1"/>
                        </a:solidFill>
                        <a:latin typeface="Comic Sans MS" pitchFamily="66" charset="0"/>
                      </a:endParaRPr>
                    </a:p>
                  </a:txBody>
                  <a:tcPr/>
                </a:tc>
              </a:tr>
              <a:tr h="370840">
                <a:tc>
                  <a:txBody>
                    <a:bodyPr/>
                    <a:lstStyle/>
                    <a:p>
                      <a:pPr algn="ctr"/>
                      <a:r>
                        <a:rPr lang="en-US" baseline="30000" dirty="0" smtClean="0">
                          <a:solidFill>
                            <a:schemeClr val="tx1"/>
                          </a:solidFill>
                          <a:latin typeface="Comic Sans MS" pitchFamily="66" charset="0"/>
                        </a:rPr>
                        <a:t>112</a:t>
                      </a:r>
                      <a:r>
                        <a:rPr lang="en-US" dirty="0" smtClean="0">
                          <a:solidFill>
                            <a:schemeClr val="tx1"/>
                          </a:solidFill>
                          <a:latin typeface="Comic Sans MS" pitchFamily="66" charset="0"/>
                        </a:rPr>
                        <a:t>Sn+</a:t>
                      </a:r>
                      <a:r>
                        <a:rPr lang="en-US" baseline="30000" dirty="0" smtClean="0">
                          <a:solidFill>
                            <a:schemeClr val="tx1"/>
                          </a:solidFill>
                          <a:latin typeface="Comic Sans MS" pitchFamily="66" charset="0"/>
                        </a:rPr>
                        <a:t>58</a:t>
                      </a:r>
                      <a:r>
                        <a:rPr lang="en-US" dirty="0" smtClean="0">
                          <a:solidFill>
                            <a:schemeClr val="tx1"/>
                          </a:solidFill>
                          <a:latin typeface="Comic Sans MS" pitchFamily="66" charset="0"/>
                        </a:rPr>
                        <a:t>Ni</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1.24</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1.07</a:t>
                      </a:r>
                      <a:endParaRPr lang="it-IT" b="1" dirty="0">
                        <a:solidFill>
                          <a:schemeClr val="tx1"/>
                        </a:solidFill>
                        <a:latin typeface="Comic Sans MS" pitchFamily="66" charset="0"/>
                      </a:endParaRPr>
                    </a:p>
                  </a:txBody>
                  <a:tcPr/>
                </a:tc>
                <a:tc>
                  <a:txBody>
                    <a:bodyPr/>
                    <a:lstStyle/>
                    <a:p>
                      <a:pPr algn="ctr"/>
                      <a:r>
                        <a:rPr lang="it-IT" dirty="0" smtClean="0">
                          <a:solidFill>
                            <a:schemeClr val="tx1"/>
                          </a:solidFill>
                          <a:latin typeface="Comic Sans MS" pitchFamily="66" charset="0"/>
                        </a:rPr>
                        <a:t>1.18</a:t>
                      </a:r>
                      <a:endParaRPr lang="it-IT" b="1" dirty="0">
                        <a:solidFill>
                          <a:schemeClr val="tx1"/>
                        </a:solidFill>
                        <a:latin typeface="Comic Sans MS" pitchFamily="66" charset="0"/>
                      </a:endParaRPr>
                    </a:p>
                  </a:txBody>
                  <a:tcPr/>
                </a:tc>
                <a:tc>
                  <a:txBody>
                    <a:bodyPr/>
                    <a:lstStyle/>
                    <a:p>
                      <a:pPr algn="ctr"/>
                      <a:r>
                        <a:rPr lang="it-IT" b="1" dirty="0" smtClean="0">
                          <a:solidFill>
                            <a:schemeClr val="tx1"/>
                          </a:solidFill>
                          <a:latin typeface="Comic Sans MS" pitchFamily="66" charset="0"/>
                        </a:rPr>
                        <a:t>20</a:t>
                      </a:r>
                      <a:endParaRPr lang="it-IT" b="1" dirty="0">
                        <a:solidFill>
                          <a:schemeClr val="tx1"/>
                        </a:solidFill>
                        <a:latin typeface="Comic Sans MS" pitchFamily="66" charset="0"/>
                      </a:endParaRPr>
                    </a:p>
                  </a:txBody>
                  <a:tcPr/>
                </a:tc>
              </a:tr>
            </a:tbl>
          </a:graphicData>
        </a:graphic>
      </p:graphicFrame>
      <p:grpSp>
        <p:nvGrpSpPr>
          <p:cNvPr id="13" name="Gruppo 12"/>
          <p:cNvGrpSpPr/>
          <p:nvPr/>
        </p:nvGrpSpPr>
        <p:grpSpPr>
          <a:xfrm>
            <a:off x="76610" y="1358"/>
            <a:ext cx="8758771" cy="709830"/>
            <a:chOff x="76610" y="1358"/>
            <a:chExt cx="8758771" cy="709830"/>
          </a:xfrm>
        </p:grpSpPr>
        <p:sp>
          <p:nvSpPr>
            <p:cNvPr id="14" name="CasellaDiTesto 13"/>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5" name="CasellaDiTesto 14"/>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6" name="Immagine 15" descr="logoBormi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3025985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537888"/>
            <a:ext cx="2027042" cy="369332"/>
          </a:xfrm>
          <a:prstGeom prst="rect">
            <a:avLst/>
          </a:prstGeom>
          <a:noFill/>
        </p:spPr>
        <p:txBody>
          <a:bodyPr wrap="none" rtlCol="0">
            <a:spAutoFit/>
          </a:bodyPr>
          <a:lstStyle/>
          <a:p>
            <a:r>
              <a:rPr lang="it-IT" dirty="0" smtClean="0"/>
              <a:t>IMF = 3 ≤ </a:t>
            </a:r>
            <a:r>
              <a:rPr lang="it-IT" dirty="0" err="1" smtClean="0"/>
              <a:t>Z</a:t>
            </a:r>
            <a:r>
              <a:rPr lang="it-IT" dirty="0" smtClean="0"/>
              <a:t> ≤ 25 </a:t>
            </a:r>
            <a:endParaRPr lang="it-IT" dirty="0"/>
          </a:p>
        </p:txBody>
      </p:sp>
      <p:sp>
        <p:nvSpPr>
          <p:cNvPr id="5" name="CasellaDiTesto 4"/>
          <p:cNvSpPr txBox="1"/>
          <p:nvPr/>
        </p:nvSpPr>
        <p:spPr>
          <a:xfrm>
            <a:off x="575615" y="2281373"/>
            <a:ext cx="7890769" cy="707886"/>
          </a:xfrm>
          <a:prstGeom prst="rect">
            <a:avLst/>
          </a:prstGeom>
          <a:noFill/>
        </p:spPr>
        <p:txBody>
          <a:bodyPr wrap="none" rtlCol="0">
            <a:spAutoFit/>
          </a:bodyPr>
          <a:lstStyle/>
          <a:p>
            <a:pPr algn="ctr"/>
            <a:r>
              <a:rPr lang="en-GB" sz="2000" dirty="0" smtClean="0"/>
              <a:t>The two IMFs coming from PLF velocity region (V</a:t>
            </a:r>
            <a:r>
              <a:rPr lang="en-GB" sz="2000" baseline="-25000" dirty="0" smtClean="0"/>
              <a:t>PLF</a:t>
            </a:r>
            <a:r>
              <a:rPr lang="en-GB" sz="2000" dirty="0" smtClean="0"/>
              <a:t>≈ 8 cm/ns): </a:t>
            </a:r>
          </a:p>
          <a:p>
            <a:pPr algn="ctr"/>
            <a:r>
              <a:rPr lang="en-GB" sz="2000" dirty="0" smtClean="0"/>
              <a:t> </a:t>
            </a:r>
            <a:r>
              <a:rPr lang="en-GB" sz="2000" dirty="0" err="1" smtClean="0"/>
              <a:t>V</a:t>
            </a:r>
            <a:r>
              <a:rPr lang="en-GB" sz="2000" baseline="-25000" dirty="0" err="1" smtClean="0"/>
              <a:t>par</a:t>
            </a:r>
            <a:r>
              <a:rPr lang="en-GB" sz="2000" dirty="0" smtClean="0"/>
              <a:t>≥ 5cm/</a:t>
            </a:r>
            <a:r>
              <a:rPr lang="en-GB" sz="2000" dirty="0" smtClean="0"/>
              <a:t>ns and 25 </a:t>
            </a:r>
            <a:r>
              <a:rPr lang="it-IT" sz="2000" dirty="0" smtClean="0"/>
              <a:t>≤ Z</a:t>
            </a:r>
            <a:r>
              <a:rPr lang="it-IT" sz="2000" baseline="-25000" dirty="0" smtClean="0"/>
              <a:t>H</a:t>
            </a:r>
            <a:r>
              <a:rPr lang="it-IT" sz="2000" dirty="0" smtClean="0"/>
              <a:t>+Z</a:t>
            </a:r>
            <a:r>
              <a:rPr lang="it-IT" sz="2000" baseline="-25000" dirty="0" smtClean="0"/>
              <a:t>L</a:t>
            </a:r>
            <a:r>
              <a:rPr lang="it-IT" sz="2000" dirty="0" smtClean="0"/>
              <a:t> ≤ 50</a:t>
            </a:r>
            <a:endParaRPr lang="en-GB" sz="2000" dirty="0"/>
          </a:p>
        </p:txBody>
      </p:sp>
      <p:grpSp>
        <p:nvGrpSpPr>
          <p:cNvPr id="2" name="Gruppo 1"/>
          <p:cNvGrpSpPr/>
          <p:nvPr/>
        </p:nvGrpSpPr>
        <p:grpSpPr>
          <a:xfrm>
            <a:off x="5691883" y="1100186"/>
            <a:ext cx="3201718" cy="1050067"/>
            <a:chOff x="5691883" y="1100186"/>
            <a:chExt cx="3201718" cy="1050067"/>
          </a:xfrm>
        </p:grpSpPr>
        <p:graphicFrame>
          <p:nvGraphicFramePr>
            <p:cNvPr id="6" name="Object 33"/>
            <p:cNvGraphicFramePr>
              <a:graphicFrameLocks noChangeAspect="1"/>
            </p:cNvGraphicFramePr>
            <p:nvPr>
              <p:extLst>
                <p:ext uri="{D42A27DB-BD31-4B8C-83A1-F6EECF244321}">
                  <p14:modId xmlns:p14="http://schemas.microsoft.com/office/powerpoint/2010/main" val="3016636855"/>
                </p:ext>
              </p:extLst>
            </p:nvPr>
          </p:nvGraphicFramePr>
          <p:xfrm>
            <a:off x="6092228" y="1100186"/>
            <a:ext cx="2632069" cy="829458"/>
          </p:xfrm>
          <a:graphic>
            <a:graphicData uri="http://schemas.openxmlformats.org/presentationml/2006/ole">
              <mc:AlternateContent xmlns:mc="http://schemas.openxmlformats.org/markup-compatibility/2006">
                <mc:Choice xmlns:v="urn:schemas-microsoft-com:vml" Requires="v">
                  <p:oleObj spid="_x0000_s12458" name="Equation" r:id="rId4" imgW="1536700" imgH="457200" progId="Equation.3">
                    <p:embed/>
                  </p:oleObj>
                </mc:Choice>
                <mc:Fallback>
                  <p:oleObj name="Equation" r:id="rId4" imgW="1536700" imgH="457200" progId="Equation.3">
                    <p:embed/>
                    <p:pic>
                      <p:nvPicPr>
                        <p:cNvPr id="0" name=""/>
                        <p:cNvPicPr>
                          <a:picLocks noChangeAspect="1" noChangeArrowheads="1"/>
                        </p:cNvPicPr>
                        <p:nvPr/>
                      </p:nvPicPr>
                      <p:blipFill>
                        <a:blip r:embed="rId5"/>
                        <a:srcRect/>
                        <a:stretch>
                          <a:fillRect/>
                        </a:stretch>
                      </p:blipFill>
                      <p:spPr bwMode="auto">
                        <a:xfrm>
                          <a:off x="6092228" y="1100186"/>
                          <a:ext cx="2632069" cy="829458"/>
                        </a:xfrm>
                        <a:prstGeom prst="rect">
                          <a:avLst/>
                        </a:prstGeom>
                        <a:noFill/>
                        <a:ln>
                          <a:noFill/>
                        </a:ln>
                        <a:effectLst/>
                        <a:extLst/>
                      </p:spPr>
                    </p:pic>
                  </p:oleObj>
                </mc:Fallback>
              </mc:AlternateContent>
            </a:graphicData>
          </a:graphic>
        </p:graphicFrame>
        <p:sp>
          <p:nvSpPr>
            <p:cNvPr id="11" name="CasellaDiTesto 10"/>
            <p:cNvSpPr txBox="1"/>
            <p:nvPr/>
          </p:nvSpPr>
          <p:spPr>
            <a:xfrm>
              <a:off x="5691883" y="1873254"/>
              <a:ext cx="3201718" cy="276999"/>
            </a:xfrm>
            <a:prstGeom prst="rect">
              <a:avLst/>
            </a:prstGeom>
            <a:noFill/>
          </p:spPr>
          <p:txBody>
            <a:bodyPr wrap="none" rtlCol="0">
              <a:spAutoFit/>
            </a:bodyPr>
            <a:lstStyle/>
            <a:p>
              <a:r>
                <a:rPr lang="it-IT" sz="1200" dirty="0" smtClean="0"/>
                <a:t>Y.D. </a:t>
              </a:r>
              <a:r>
                <a:rPr lang="it-IT" sz="1200" dirty="0" err="1" smtClean="0"/>
                <a:t>Kim</a:t>
              </a:r>
              <a:r>
                <a:rPr lang="it-IT" sz="1200" dirty="0" smtClean="0"/>
                <a:t> et al. </a:t>
              </a:r>
              <a:r>
                <a:rPr lang="it-IT" sz="1200" dirty="0" err="1" smtClean="0"/>
                <a:t>Phys</a:t>
              </a:r>
              <a:r>
                <a:rPr lang="it-IT" sz="1200" dirty="0" smtClean="0"/>
                <a:t>. Rev. C45 (1992) 387</a:t>
              </a:r>
              <a:endParaRPr lang="it-IT" sz="1200" dirty="0"/>
            </a:p>
          </p:txBody>
        </p:sp>
      </p:grpSp>
      <p:graphicFrame>
        <p:nvGraphicFramePr>
          <p:cNvPr id="12" name="Object 33"/>
          <p:cNvGraphicFramePr>
            <a:graphicFrameLocks noChangeAspect="1"/>
          </p:cNvGraphicFramePr>
          <p:nvPr>
            <p:extLst>
              <p:ext uri="{D42A27DB-BD31-4B8C-83A1-F6EECF244321}">
                <p14:modId xmlns:p14="http://schemas.microsoft.com/office/powerpoint/2010/main" val="3164610486"/>
              </p:ext>
            </p:extLst>
          </p:nvPr>
        </p:nvGraphicFramePr>
        <p:xfrm>
          <a:off x="2376488" y="808038"/>
          <a:ext cx="3240087" cy="960437"/>
        </p:xfrm>
        <a:graphic>
          <a:graphicData uri="http://schemas.openxmlformats.org/presentationml/2006/ole">
            <mc:AlternateContent xmlns:mc="http://schemas.openxmlformats.org/markup-compatibility/2006">
              <mc:Choice xmlns:v="urn:schemas-microsoft-com:vml" Requires="v">
                <p:oleObj spid="_x0000_s12459" name="Equation" r:id="rId6" imgW="1587500" imgH="444500" progId="Equation.3">
                  <p:embed/>
                </p:oleObj>
              </mc:Choice>
              <mc:Fallback>
                <p:oleObj name="Equation" r:id="rId6" imgW="1587500" imgH="444500" progId="Equation.3">
                  <p:embed/>
                  <p:pic>
                    <p:nvPicPr>
                      <p:cNvPr id="0" name=""/>
                      <p:cNvPicPr>
                        <a:picLocks noChangeAspect="1" noChangeArrowheads="1"/>
                      </p:cNvPicPr>
                      <p:nvPr/>
                    </p:nvPicPr>
                    <p:blipFill>
                      <a:blip r:embed="rId7"/>
                      <a:srcRect/>
                      <a:stretch>
                        <a:fillRect/>
                      </a:stretch>
                    </p:blipFill>
                    <p:spPr bwMode="auto">
                      <a:xfrm>
                        <a:off x="2376488" y="808038"/>
                        <a:ext cx="3240087" cy="960437"/>
                      </a:xfrm>
                      <a:prstGeom prst="rect">
                        <a:avLst/>
                      </a:prstGeom>
                      <a:noFill/>
                      <a:ln>
                        <a:noFill/>
                      </a:ln>
                      <a:effectLst/>
                      <a:extLst/>
                    </p:spPr>
                  </p:pic>
                </p:oleObj>
              </mc:Fallback>
            </mc:AlternateContent>
          </a:graphicData>
        </a:graphic>
      </p:graphicFrame>
      <p:sp>
        <p:nvSpPr>
          <p:cNvPr id="13" name="CasellaDiTesto 12"/>
          <p:cNvSpPr txBox="1"/>
          <p:nvPr/>
        </p:nvSpPr>
        <p:spPr>
          <a:xfrm>
            <a:off x="2390107" y="3529079"/>
            <a:ext cx="4363056" cy="369332"/>
          </a:xfrm>
          <a:prstGeom prst="rect">
            <a:avLst/>
          </a:prstGeom>
          <a:noFill/>
        </p:spPr>
        <p:txBody>
          <a:bodyPr wrap="none" rtlCol="0">
            <a:spAutoFit/>
          </a:bodyPr>
          <a:lstStyle/>
          <a:p>
            <a:r>
              <a:rPr lang="en-GB" dirty="0" smtClean="0"/>
              <a:t>60%≤P</a:t>
            </a:r>
            <a:r>
              <a:rPr lang="en-GB" baseline="-25000" dirty="0" smtClean="0"/>
              <a:t>tot</a:t>
            </a:r>
            <a:r>
              <a:rPr lang="en-GB" dirty="0" smtClean="0"/>
              <a:t>≤110% of the </a:t>
            </a:r>
            <a:r>
              <a:rPr lang="en-GB" dirty="0" err="1" smtClean="0"/>
              <a:t>P</a:t>
            </a:r>
            <a:r>
              <a:rPr lang="en-GB" baseline="-25000" dirty="0" err="1" smtClean="0"/>
              <a:t>proj</a:t>
            </a:r>
            <a:r>
              <a:rPr lang="en-GB" baseline="-25000" dirty="0" smtClean="0"/>
              <a:t>   </a:t>
            </a:r>
            <a:r>
              <a:rPr lang="en-GB" dirty="0" smtClean="0"/>
              <a:t>&amp; Z</a:t>
            </a:r>
            <a:r>
              <a:rPr lang="en-GB" baseline="-25000" dirty="0" smtClean="0"/>
              <a:t>tot</a:t>
            </a:r>
            <a:r>
              <a:rPr lang="en-GB" dirty="0" smtClean="0"/>
              <a:t>≥40</a:t>
            </a:r>
            <a:endParaRPr lang="en-GB" dirty="0"/>
          </a:p>
        </p:txBody>
      </p:sp>
      <p:sp>
        <p:nvSpPr>
          <p:cNvPr id="15" name="CasellaDiTesto 14"/>
          <p:cNvSpPr txBox="1"/>
          <p:nvPr/>
        </p:nvSpPr>
        <p:spPr>
          <a:xfrm>
            <a:off x="2667347" y="3002692"/>
            <a:ext cx="3024536" cy="369332"/>
          </a:xfrm>
          <a:prstGeom prst="rect">
            <a:avLst/>
          </a:prstGeom>
          <a:noFill/>
        </p:spPr>
        <p:txBody>
          <a:bodyPr wrap="none" rtlCol="0">
            <a:spAutoFit/>
          </a:bodyPr>
          <a:lstStyle/>
          <a:p>
            <a:r>
              <a:rPr lang="en-GB" dirty="0" smtClean="0"/>
              <a:t>Other analysis conditions:</a:t>
            </a:r>
            <a:endParaRPr lang="en-GB" dirty="0"/>
          </a:p>
        </p:txBody>
      </p:sp>
      <p:grpSp>
        <p:nvGrpSpPr>
          <p:cNvPr id="14" name="Gruppo 13"/>
          <p:cNvGrpSpPr/>
          <p:nvPr/>
        </p:nvGrpSpPr>
        <p:grpSpPr>
          <a:xfrm>
            <a:off x="76610" y="1358"/>
            <a:ext cx="8758771" cy="709830"/>
            <a:chOff x="76610" y="1358"/>
            <a:chExt cx="8758771" cy="709830"/>
          </a:xfrm>
        </p:grpSpPr>
        <p:sp>
          <p:nvSpPr>
            <p:cNvPr id="16" name="CasellaDiTesto 15"/>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7" name="CasellaDiTesto 16"/>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8" name="Immagine 17" descr="logoBormio.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33399166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4292994" y="6300636"/>
            <a:ext cx="1057388" cy="369332"/>
          </a:xfrm>
          <a:prstGeom prst="rect">
            <a:avLst/>
          </a:prstGeom>
          <a:noFill/>
        </p:spPr>
        <p:txBody>
          <a:bodyPr wrap="none" rtlCol="0">
            <a:spAutoFit/>
          </a:bodyPr>
          <a:lstStyle/>
          <a:p>
            <a:r>
              <a:rPr lang="it-IT" b="1" u="sng" dirty="0" smtClean="0">
                <a:solidFill>
                  <a:srgbClr val="FF0000"/>
                </a:solidFill>
              </a:rPr>
              <a:t>5cm/ns</a:t>
            </a:r>
            <a:endParaRPr lang="it-IT" b="1" u="sng" dirty="0">
              <a:solidFill>
                <a:srgbClr val="FF0000"/>
              </a:solidFill>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l="7129"/>
          <a:stretch>
            <a:fillRect/>
          </a:stretch>
        </p:blipFill>
        <p:spPr bwMode="auto">
          <a:xfrm>
            <a:off x="34925" y="1048487"/>
            <a:ext cx="9109075" cy="526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o 21"/>
          <p:cNvGrpSpPr/>
          <p:nvPr/>
        </p:nvGrpSpPr>
        <p:grpSpPr>
          <a:xfrm>
            <a:off x="1315438" y="1910810"/>
            <a:ext cx="7028462" cy="3676650"/>
            <a:chOff x="958850" y="1854200"/>
            <a:chExt cx="7028462" cy="3676650"/>
          </a:xfrm>
        </p:grpSpPr>
        <p:sp>
          <p:nvSpPr>
            <p:cNvPr id="10" name="Rettangolo 9"/>
            <p:cNvSpPr/>
            <p:nvPr/>
          </p:nvSpPr>
          <p:spPr>
            <a:xfrm>
              <a:off x="958850" y="1854200"/>
              <a:ext cx="3506250" cy="3524250"/>
            </a:xfrm>
            <a:prstGeom prst="rect">
              <a:avLst/>
            </a:prstGeom>
            <a:solidFill>
              <a:schemeClr val="accent1">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958850" y="5378450"/>
              <a:ext cx="7028462" cy="152400"/>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4465100" y="1854200"/>
              <a:ext cx="3522212" cy="2089150"/>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17" name="Connettore 2 16"/>
          <p:cNvCxnSpPr/>
          <p:nvPr/>
        </p:nvCxnSpPr>
        <p:spPr>
          <a:xfrm flipV="1">
            <a:off x="4821688" y="5639319"/>
            <a:ext cx="0" cy="55668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7536752" y="3761835"/>
            <a:ext cx="579967" cy="369332"/>
          </a:xfrm>
          <a:prstGeom prst="rect">
            <a:avLst/>
          </a:prstGeom>
          <a:noFill/>
        </p:spPr>
        <p:txBody>
          <a:bodyPr wrap="square" rtlCol="0">
            <a:spAutoFit/>
          </a:bodyPr>
          <a:lstStyle/>
          <a:p>
            <a:r>
              <a:rPr lang="it-IT" b="1" u="sng" dirty="0" smtClean="0">
                <a:solidFill>
                  <a:srgbClr val="FF0000"/>
                </a:solidFill>
              </a:rPr>
              <a:t>25</a:t>
            </a:r>
            <a:endParaRPr lang="it-IT" b="1" u="sng" dirty="0">
              <a:solidFill>
                <a:srgbClr val="FF0000"/>
              </a:solidFill>
            </a:endParaRPr>
          </a:p>
        </p:txBody>
      </p:sp>
      <p:sp>
        <p:nvSpPr>
          <p:cNvPr id="20" name="CasellaDiTesto 19"/>
          <p:cNvSpPr txBox="1"/>
          <p:nvPr/>
        </p:nvSpPr>
        <p:spPr>
          <a:xfrm>
            <a:off x="7603124" y="5135998"/>
            <a:ext cx="579967" cy="369332"/>
          </a:xfrm>
          <a:prstGeom prst="rect">
            <a:avLst/>
          </a:prstGeom>
          <a:noFill/>
        </p:spPr>
        <p:txBody>
          <a:bodyPr wrap="square" rtlCol="0">
            <a:spAutoFit/>
          </a:bodyPr>
          <a:lstStyle/>
          <a:p>
            <a:r>
              <a:rPr lang="it-IT" b="1" u="sng" dirty="0" smtClean="0">
                <a:solidFill>
                  <a:srgbClr val="FF0000"/>
                </a:solidFill>
              </a:rPr>
              <a:t>3</a:t>
            </a:r>
            <a:endParaRPr lang="it-IT" b="1" u="sng" dirty="0">
              <a:solidFill>
                <a:srgbClr val="FF0000"/>
              </a:solidFill>
            </a:endParaRPr>
          </a:p>
        </p:txBody>
      </p:sp>
      <p:sp>
        <p:nvSpPr>
          <p:cNvPr id="2" name="CasellaDiTesto 1"/>
          <p:cNvSpPr txBox="1"/>
          <p:nvPr/>
        </p:nvSpPr>
        <p:spPr>
          <a:xfrm>
            <a:off x="3340100" y="889000"/>
            <a:ext cx="2360179" cy="369332"/>
          </a:xfrm>
          <a:prstGeom prst="rect">
            <a:avLst/>
          </a:prstGeom>
          <a:noFill/>
        </p:spPr>
        <p:txBody>
          <a:bodyPr wrap="none" rtlCol="0">
            <a:spAutoFit/>
          </a:bodyPr>
          <a:lstStyle/>
          <a:p>
            <a:r>
              <a:rPr lang="en-GB" baseline="30000" dirty="0" smtClean="0"/>
              <a:t>124</a:t>
            </a:r>
            <a:r>
              <a:rPr lang="en-GB" dirty="0" smtClean="0"/>
              <a:t>Sn+</a:t>
            </a:r>
            <a:r>
              <a:rPr lang="en-GB" baseline="30000" dirty="0" smtClean="0"/>
              <a:t>64</a:t>
            </a:r>
            <a:r>
              <a:rPr lang="en-GB" dirty="0" smtClean="0"/>
              <a:t>Ni Reaction </a:t>
            </a:r>
            <a:endParaRPr lang="en-GB" dirty="0"/>
          </a:p>
        </p:txBody>
      </p:sp>
      <p:grpSp>
        <p:nvGrpSpPr>
          <p:cNvPr id="16" name="Gruppo 15"/>
          <p:cNvGrpSpPr/>
          <p:nvPr/>
        </p:nvGrpSpPr>
        <p:grpSpPr>
          <a:xfrm>
            <a:off x="76610" y="1358"/>
            <a:ext cx="8758771" cy="709830"/>
            <a:chOff x="76610" y="1358"/>
            <a:chExt cx="8758771" cy="709830"/>
          </a:xfrm>
        </p:grpSpPr>
        <p:sp>
          <p:nvSpPr>
            <p:cNvPr id="21" name="CasellaDiTesto 20"/>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23" name="CasellaDiTesto 22"/>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24" name="Immagine 23"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10893900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537888"/>
            <a:ext cx="2027042" cy="369332"/>
          </a:xfrm>
          <a:prstGeom prst="rect">
            <a:avLst/>
          </a:prstGeom>
          <a:noFill/>
        </p:spPr>
        <p:txBody>
          <a:bodyPr wrap="none" rtlCol="0">
            <a:spAutoFit/>
          </a:bodyPr>
          <a:lstStyle/>
          <a:p>
            <a:r>
              <a:rPr lang="it-IT" dirty="0" smtClean="0"/>
              <a:t>IMF = 3 ≤ </a:t>
            </a:r>
            <a:r>
              <a:rPr lang="it-IT" dirty="0" err="1" smtClean="0"/>
              <a:t>Z</a:t>
            </a:r>
            <a:r>
              <a:rPr lang="it-IT" dirty="0" smtClean="0"/>
              <a:t> ≤ 25 </a:t>
            </a:r>
            <a:endParaRPr lang="it-IT" dirty="0"/>
          </a:p>
        </p:txBody>
      </p:sp>
      <p:sp>
        <p:nvSpPr>
          <p:cNvPr id="5" name="CasellaDiTesto 4"/>
          <p:cNvSpPr txBox="1"/>
          <p:nvPr/>
        </p:nvSpPr>
        <p:spPr>
          <a:xfrm>
            <a:off x="1578572" y="2281373"/>
            <a:ext cx="5884844" cy="707886"/>
          </a:xfrm>
          <a:prstGeom prst="rect">
            <a:avLst/>
          </a:prstGeom>
          <a:noFill/>
        </p:spPr>
        <p:txBody>
          <a:bodyPr wrap="none" rtlCol="0">
            <a:spAutoFit/>
          </a:bodyPr>
          <a:lstStyle/>
          <a:p>
            <a:pPr algn="ctr"/>
            <a:r>
              <a:rPr lang="en-GB" sz="2000" dirty="0" smtClean="0"/>
              <a:t>The two IMFs coming from PLF velocity region:</a:t>
            </a:r>
          </a:p>
          <a:p>
            <a:pPr algn="ctr"/>
            <a:r>
              <a:rPr lang="en-GB" sz="2000" dirty="0" smtClean="0"/>
              <a:t> </a:t>
            </a:r>
            <a:r>
              <a:rPr lang="en-GB" sz="2000" dirty="0" err="1" smtClean="0"/>
              <a:t>V</a:t>
            </a:r>
            <a:r>
              <a:rPr lang="en-GB" sz="2000" baseline="-25000" dirty="0" err="1" smtClean="0"/>
              <a:t>par</a:t>
            </a:r>
            <a:r>
              <a:rPr lang="en-GB" sz="2000" dirty="0" smtClean="0"/>
              <a:t>≥ 5cm/ns</a:t>
            </a:r>
            <a:endParaRPr lang="en-GB" sz="2000" dirty="0"/>
          </a:p>
        </p:txBody>
      </p:sp>
      <p:graphicFrame>
        <p:nvGraphicFramePr>
          <p:cNvPr id="6" name="Object 33"/>
          <p:cNvGraphicFramePr>
            <a:graphicFrameLocks noChangeAspect="1"/>
          </p:cNvGraphicFramePr>
          <p:nvPr>
            <p:extLst>
              <p:ext uri="{D42A27DB-BD31-4B8C-83A1-F6EECF244321}">
                <p14:modId xmlns:p14="http://schemas.microsoft.com/office/powerpoint/2010/main" val="566347714"/>
              </p:ext>
            </p:extLst>
          </p:nvPr>
        </p:nvGraphicFramePr>
        <p:xfrm>
          <a:off x="6092228" y="1100186"/>
          <a:ext cx="2632069" cy="829458"/>
        </p:xfrm>
        <a:graphic>
          <a:graphicData uri="http://schemas.openxmlformats.org/presentationml/2006/ole">
            <mc:AlternateContent xmlns:mc="http://schemas.openxmlformats.org/markup-compatibility/2006">
              <mc:Choice xmlns:v="urn:schemas-microsoft-com:vml" Requires="v">
                <p:oleObj spid="_x0000_s11430" name="Equation" r:id="rId4" imgW="1536700" imgH="457200" progId="Equation.3">
                  <p:embed/>
                </p:oleObj>
              </mc:Choice>
              <mc:Fallback>
                <p:oleObj name="Equation" r:id="rId4" imgW="1536700" imgH="457200" progId="Equation.3">
                  <p:embed/>
                  <p:pic>
                    <p:nvPicPr>
                      <p:cNvPr id="0" name=""/>
                      <p:cNvPicPr>
                        <a:picLocks noChangeAspect="1" noChangeArrowheads="1"/>
                      </p:cNvPicPr>
                      <p:nvPr/>
                    </p:nvPicPr>
                    <p:blipFill>
                      <a:blip r:embed="rId5"/>
                      <a:srcRect/>
                      <a:stretch>
                        <a:fillRect/>
                      </a:stretch>
                    </p:blipFill>
                    <p:spPr bwMode="auto">
                      <a:xfrm>
                        <a:off x="6092228" y="1100186"/>
                        <a:ext cx="2632069" cy="829458"/>
                      </a:xfrm>
                      <a:prstGeom prst="rect">
                        <a:avLst/>
                      </a:prstGeom>
                      <a:noFill/>
                      <a:ln>
                        <a:noFill/>
                      </a:ln>
                      <a:effectLst/>
                      <a:extLst/>
                    </p:spPr>
                  </p:pic>
                </p:oleObj>
              </mc:Fallback>
            </mc:AlternateContent>
          </a:graphicData>
        </a:graphic>
      </p:graphicFrame>
      <p:sp>
        <p:nvSpPr>
          <p:cNvPr id="11" name="CasellaDiTesto 10"/>
          <p:cNvSpPr txBox="1"/>
          <p:nvPr/>
        </p:nvSpPr>
        <p:spPr>
          <a:xfrm>
            <a:off x="5691883" y="1873254"/>
            <a:ext cx="3201718" cy="276999"/>
          </a:xfrm>
          <a:prstGeom prst="rect">
            <a:avLst/>
          </a:prstGeom>
          <a:noFill/>
        </p:spPr>
        <p:txBody>
          <a:bodyPr wrap="none" rtlCol="0">
            <a:spAutoFit/>
          </a:bodyPr>
          <a:lstStyle/>
          <a:p>
            <a:r>
              <a:rPr lang="it-IT" sz="1200" dirty="0" smtClean="0"/>
              <a:t>Y.D. </a:t>
            </a:r>
            <a:r>
              <a:rPr lang="it-IT" sz="1200" dirty="0" err="1" smtClean="0"/>
              <a:t>Kim</a:t>
            </a:r>
            <a:r>
              <a:rPr lang="it-IT" sz="1200" dirty="0" smtClean="0"/>
              <a:t> et al. </a:t>
            </a:r>
            <a:r>
              <a:rPr lang="it-IT" sz="1200" dirty="0" err="1" smtClean="0"/>
              <a:t>Phys</a:t>
            </a:r>
            <a:r>
              <a:rPr lang="it-IT" sz="1200" dirty="0" smtClean="0"/>
              <a:t>. Rev. C45 (1992) 387</a:t>
            </a:r>
            <a:endParaRPr lang="it-IT" sz="1200" dirty="0"/>
          </a:p>
        </p:txBody>
      </p:sp>
      <p:graphicFrame>
        <p:nvGraphicFramePr>
          <p:cNvPr id="12" name="Object 33"/>
          <p:cNvGraphicFramePr>
            <a:graphicFrameLocks noChangeAspect="1"/>
          </p:cNvGraphicFramePr>
          <p:nvPr>
            <p:extLst>
              <p:ext uri="{D42A27DB-BD31-4B8C-83A1-F6EECF244321}">
                <p14:modId xmlns:p14="http://schemas.microsoft.com/office/powerpoint/2010/main" val="2160356829"/>
              </p:ext>
            </p:extLst>
          </p:nvPr>
        </p:nvGraphicFramePr>
        <p:xfrm>
          <a:off x="2493071" y="807663"/>
          <a:ext cx="3006595" cy="961260"/>
        </p:xfrm>
        <a:graphic>
          <a:graphicData uri="http://schemas.openxmlformats.org/presentationml/2006/ole">
            <mc:AlternateContent xmlns:mc="http://schemas.openxmlformats.org/markup-compatibility/2006">
              <mc:Choice xmlns:v="urn:schemas-microsoft-com:vml" Requires="v">
                <p:oleObj spid="_x0000_s11431" name="Equation" r:id="rId6" imgW="1473200" imgH="444500" progId="Equation.3">
                  <p:embed/>
                </p:oleObj>
              </mc:Choice>
              <mc:Fallback>
                <p:oleObj name="Equation" r:id="rId6" imgW="1473200" imgH="444500" progId="Equation.3">
                  <p:embed/>
                  <p:pic>
                    <p:nvPicPr>
                      <p:cNvPr id="0" name=""/>
                      <p:cNvPicPr>
                        <a:picLocks noChangeAspect="1" noChangeArrowheads="1"/>
                      </p:cNvPicPr>
                      <p:nvPr/>
                    </p:nvPicPr>
                    <p:blipFill>
                      <a:blip r:embed="rId7"/>
                      <a:srcRect/>
                      <a:stretch>
                        <a:fillRect/>
                      </a:stretch>
                    </p:blipFill>
                    <p:spPr bwMode="auto">
                      <a:xfrm>
                        <a:off x="2493071" y="807663"/>
                        <a:ext cx="3006595" cy="961260"/>
                      </a:xfrm>
                      <a:prstGeom prst="rect">
                        <a:avLst/>
                      </a:prstGeom>
                      <a:noFill/>
                      <a:ln>
                        <a:noFill/>
                      </a:ln>
                      <a:effectLst/>
                      <a:extLst/>
                    </p:spPr>
                  </p:pic>
                </p:oleObj>
              </mc:Fallback>
            </mc:AlternateContent>
          </a:graphicData>
        </a:graphic>
      </p:graphicFrame>
      <p:sp>
        <p:nvSpPr>
          <p:cNvPr id="13" name="CasellaDiTesto 12"/>
          <p:cNvSpPr txBox="1"/>
          <p:nvPr/>
        </p:nvSpPr>
        <p:spPr>
          <a:xfrm>
            <a:off x="2390107" y="3529079"/>
            <a:ext cx="4363056" cy="369332"/>
          </a:xfrm>
          <a:prstGeom prst="rect">
            <a:avLst/>
          </a:prstGeom>
          <a:noFill/>
        </p:spPr>
        <p:txBody>
          <a:bodyPr wrap="none" rtlCol="0">
            <a:spAutoFit/>
          </a:bodyPr>
          <a:lstStyle/>
          <a:p>
            <a:r>
              <a:rPr lang="en-GB" dirty="0" smtClean="0"/>
              <a:t>60%≤P</a:t>
            </a:r>
            <a:r>
              <a:rPr lang="en-GB" baseline="-25000" dirty="0" smtClean="0"/>
              <a:t>tot</a:t>
            </a:r>
            <a:r>
              <a:rPr lang="en-GB" dirty="0" smtClean="0"/>
              <a:t>≤150% of the </a:t>
            </a:r>
            <a:r>
              <a:rPr lang="en-GB" dirty="0" err="1" smtClean="0"/>
              <a:t>P</a:t>
            </a:r>
            <a:r>
              <a:rPr lang="en-GB" baseline="-25000" dirty="0" err="1" smtClean="0"/>
              <a:t>proj</a:t>
            </a:r>
            <a:r>
              <a:rPr lang="en-GB" baseline="-25000" dirty="0" smtClean="0"/>
              <a:t>   </a:t>
            </a:r>
            <a:r>
              <a:rPr lang="en-GB" dirty="0" smtClean="0"/>
              <a:t>&amp; Z</a:t>
            </a:r>
            <a:r>
              <a:rPr lang="en-GB" baseline="-25000" dirty="0" smtClean="0"/>
              <a:t>tot</a:t>
            </a:r>
            <a:r>
              <a:rPr lang="en-GB" dirty="0" smtClean="0"/>
              <a:t>≥40</a:t>
            </a:r>
            <a:endParaRPr lang="en-GB" dirty="0"/>
          </a:p>
        </p:txBody>
      </p:sp>
      <p:sp>
        <p:nvSpPr>
          <p:cNvPr id="15" name="CasellaDiTesto 14"/>
          <p:cNvSpPr txBox="1"/>
          <p:nvPr/>
        </p:nvSpPr>
        <p:spPr>
          <a:xfrm>
            <a:off x="2667347" y="3002692"/>
            <a:ext cx="3024536" cy="369332"/>
          </a:xfrm>
          <a:prstGeom prst="rect">
            <a:avLst/>
          </a:prstGeom>
          <a:noFill/>
        </p:spPr>
        <p:txBody>
          <a:bodyPr wrap="none" rtlCol="0">
            <a:spAutoFit/>
          </a:bodyPr>
          <a:lstStyle/>
          <a:p>
            <a:r>
              <a:rPr lang="en-GB" dirty="0" smtClean="0"/>
              <a:t>Other analysis conditions:</a:t>
            </a:r>
            <a:endParaRPr lang="en-GB" dirty="0"/>
          </a:p>
        </p:txBody>
      </p:sp>
      <p:sp>
        <p:nvSpPr>
          <p:cNvPr id="2" name="CasellaDiTesto 1"/>
          <p:cNvSpPr txBox="1"/>
          <p:nvPr/>
        </p:nvSpPr>
        <p:spPr>
          <a:xfrm>
            <a:off x="3805564" y="4730177"/>
            <a:ext cx="1454808" cy="369332"/>
          </a:xfrm>
          <a:prstGeom prst="rect">
            <a:avLst/>
          </a:prstGeom>
          <a:noFill/>
        </p:spPr>
        <p:txBody>
          <a:bodyPr wrap="none" rtlCol="0">
            <a:spAutoFit/>
          </a:bodyPr>
          <a:lstStyle/>
          <a:p>
            <a:r>
              <a:rPr lang="en-GB" dirty="0" err="1" smtClean="0"/>
              <a:t>Z</a:t>
            </a:r>
            <a:r>
              <a:rPr lang="en-GB" baseline="-25000" dirty="0" err="1" smtClean="0"/>
              <a:t>azy</a:t>
            </a:r>
            <a:r>
              <a:rPr lang="en-GB" baseline="-25000" dirty="0" smtClean="0"/>
              <a:t> </a:t>
            </a:r>
            <a:r>
              <a:rPr lang="en-GB" dirty="0" smtClean="0"/>
              <a:t>= Z</a:t>
            </a:r>
            <a:r>
              <a:rPr lang="en-GB" baseline="-25000" dirty="0" smtClean="0"/>
              <a:t>H</a:t>
            </a:r>
            <a:r>
              <a:rPr lang="en-GB" dirty="0" smtClean="0"/>
              <a:t>/Z</a:t>
            </a:r>
            <a:r>
              <a:rPr lang="en-GB" baseline="-25000" dirty="0" smtClean="0"/>
              <a:t>L</a:t>
            </a:r>
            <a:endParaRPr lang="en-GB" dirty="0"/>
          </a:p>
        </p:txBody>
      </p:sp>
      <p:sp>
        <p:nvSpPr>
          <p:cNvPr id="14" name="CasellaDiTesto 13"/>
          <p:cNvSpPr txBox="1"/>
          <p:nvPr/>
        </p:nvSpPr>
        <p:spPr>
          <a:xfrm>
            <a:off x="1676067" y="5312669"/>
            <a:ext cx="6494085" cy="1015663"/>
          </a:xfrm>
          <a:prstGeom prst="rect">
            <a:avLst/>
          </a:prstGeom>
          <a:noFill/>
        </p:spPr>
        <p:txBody>
          <a:bodyPr wrap="none" rtlCol="0">
            <a:spAutoFit/>
          </a:bodyPr>
          <a:lstStyle/>
          <a:p>
            <a:pPr marL="285750" indent="-285750">
              <a:buFont typeface="Arial"/>
              <a:buChar char="•"/>
            </a:pPr>
            <a:r>
              <a:rPr lang="en-GB" sz="2000" dirty="0" smtClean="0"/>
              <a:t>I Region Asymmetry  1 ≤Z</a:t>
            </a:r>
            <a:r>
              <a:rPr lang="en-GB" sz="2000" baseline="-25000" dirty="0" smtClean="0"/>
              <a:t>Asy</a:t>
            </a:r>
            <a:r>
              <a:rPr lang="en-GB" sz="2000" dirty="0" smtClean="0"/>
              <a:t>≤2   most symmetric</a:t>
            </a:r>
          </a:p>
          <a:p>
            <a:pPr marL="285750" indent="-285750">
              <a:buFont typeface="Arial"/>
              <a:buChar char="•"/>
            </a:pPr>
            <a:r>
              <a:rPr lang="en-GB" sz="2000" dirty="0" smtClean="0"/>
              <a:t>II Region Asymmetry 2 &lt;Z</a:t>
            </a:r>
            <a:r>
              <a:rPr lang="en-GB" sz="2000" baseline="-25000" dirty="0" smtClean="0"/>
              <a:t>asy</a:t>
            </a:r>
            <a:r>
              <a:rPr lang="en-GB" sz="2000" dirty="0" smtClean="0"/>
              <a:t>≤4   mid symmetric</a:t>
            </a:r>
          </a:p>
          <a:p>
            <a:pPr marL="285750" indent="-285750">
              <a:buFont typeface="Arial"/>
              <a:buChar char="•"/>
            </a:pPr>
            <a:r>
              <a:rPr lang="en-GB" sz="2000" dirty="0" smtClean="0"/>
              <a:t>III Region Asymmetry     </a:t>
            </a:r>
            <a:r>
              <a:rPr lang="en-GB" sz="2000" dirty="0" err="1" smtClean="0"/>
              <a:t>Z</a:t>
            </a:r>
            <a:r>
              <a:rPr lang="en-GB" sz="2000" baseline="-25000" dirty="0" err="1" smtClean="0"/>
              <a:t>asy</a:t>
            </a:r>
            <a:r>
              <a:rPr lang="en-GB" sz="2000" dirty="0" smtClean="0"/>
              <a:t>&gt;4   very asymmetric</a:t>
            </a:r>
            <a:endParaRPr lang="en-GB" sz="2000" dirty="0"/>
          </a:p>
        </p:txBody>
      </p:sp>
      <p:grpSp>
        <p:nvGrpSpPr>
          <p:cNvPr id="16" name="Gruppo 15"/>
          <p:cNvGrpSpPr/>
          <p:nvPr/>
        </p:nvGrpSpPr>
        <p:grpSpPr>
          <a:xfrm>
            <a:off x="76610" y="1358"/>
            <a:ext cx="8758771" cy="709830"/>
            <a:chOff x="76610" y="1358"/>
            <a:chExt cx="8758771" cy="709830"/>
          </a:xfrm>
        </p:grpSpPr>
        <p:sp>
          <p:nvSpPr>
            <p:cNvPr id="17" name="CasellaDiTesto 16"/>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8" name="CasellaDiTesto 17"/>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9" name="Immagine 18" descr="logoBormio.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21806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orr_func_25_50_AsyGa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55"/>
            <a:ext cx="9144000" cy="5624858"/>
          </a:xfrm>
          <a:prstGeom prst="rect">
            <a:avLst/>
          </a:prstGeom>
        </p:spPr>
      </p:pic>
      <p:grpSp>
        <p:nvGrpSpPr>
          <p:cNvPr id="9" name="Gruppo 8"/>
          <p:cNvGrpSpPr/>
          <p:nvPr/>
        </p:nvGrpSpPr>
        <p:grpSpPr>
          <a:xfrm>
            <a:off x="76610" y="1358"/>
            <a:ext cx="8758771" cy="709830"/>
            <a:chOff x="76610" y="1358"/>
            <a:chExt cx="8758771" cy="709830"/>
          </a:xfrm>
        </p:grpSpPr>
        <p:sp>
          <p:nvSpPr>
            <p:cNvPr id="10" name="CasellaDiTesto 9"/>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1" name="CasellaDiTesto 10"/>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2" name="Immagine 11"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3659674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anvas4_25_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0" y="946334"/>
            <a:ext cx="9144000" cy="5911666"/>
          </a:xfrm>
          <a:prstGeom prst="rect">
            <a:avLst/>
          </a:prstGeom>
        </p:spPr>
      </p:pic>
      <p:cxnSp>
        <p:nvCxnSpPr>
          <p:cNvPr id="10" name="Connettore 2 9"/>
          <p:cNvCxnSpPr/>
          <p:nvPr/>
        </p:nvCxnSpPr>
        <p:spPr>
          <a:xfrm>
            <a:off x="1297658" y="2098472"/>
            <a:ext cx="6308825" cy="106304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1578572" y="4915379"/>
            <a:ext cx="6308825" cy="106304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9" name="Gruppo 8"/>
          <p:cNvGrpSpPr/>
          <p:nvPr/>
        </p:nvGrpSpPr>
        <p:grpSpPr>
          <a:xfrm>
            <a:off x="76610" y="1358"/>
            <a:ext cx="8758771" cy="709830"/>
            <a:chOff x="76610" y="1358"/>
            <a:chExt cx="8758771" cy="709830"/>
          </a:xfrm>
        </p:grpSpPr>
        <p:sp>
          <p:nvSpPr>
            <p:cNvPr id="11" name="CasellaDiTesto 10"/>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13" name="CasellaDiTesto 12"/>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14" name="Immagine 13"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2045438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694743"/>
            <a:ext cx="9144000" cy="369332"/>
          </a:xfrm>
          <a:prstGeom prst="rect">
            <a:avLst/>
          </a:prstGeom>
          <a:noFill/>
        </p:spPr>
        <p:txBody>
          <a:bodyPr wrap="square" rtlCol="0">
            <a:spAutoFit/>
          </a:bodyPr>
          <a:lstStyle/>
          <a:p>
            <a:pPr algn="ctr"/>
            <a:r>
              <a:rPr lang="en-GB" b="1" dirty="0" smtClean="0">
                <a:solidFill>
                  <a:srgbClr val="FF0000"/>
                </a:solidFill>
                <a:latin typeface="Apple Chancery"/>
                <a:cs typeface="Apple Chancery"/>
              </a:rPr>
              <a:t>What about the dissipative window and the centrality?</a:t>
            </a:r>
            <a:endParaRPr lang="en-GB" b="1" dirty="0">
              <a:solidFill>
                <a:srgbClr val="FF0000"/>
              </a:solidFill>
              <a:latin typeface="Apple Chancery"/>
              <a:cs typeface="Apple Chancery"/>
            </a:endParaRPr>
          </a:p>
        </p:txBody>
      </p:sp>
      <p:grpSp>
        <p:nvGrpSpPr>
          <p:cNvPr id="3" name="Gruppo 2"/>
          <p:cNvGrpSpPr/>
          <p:nvPr/>
        </p:nvGrpSpPr>
        <p:grpSpPr>
          <a:xfrm>
            <a:off x="0" y="1197755"/>
            <a:ext cx="9144000" cy="5258950"/>
            <a:chOff x="0" y="1197755"/>
            <a:chExt cx="9144000" cy="5258950"/>
          </a:xfrm>
        </p:grpSpPr>
        <p:grpSp>
          <p:nvGrpSpPr>
            <p:cNvPr id="11" name="Gruppo 10"/>
            <p:cNvGrpSpPr/>
            <p:nvPr/>
          </p:nvGrpSpPr>
          <p:grpSpPr>
            <a:xfrm>
              <a:off x="0" y="1197755"/>
              <a:ext cx="9144000" cy="5258950"/>
              <a:chOff x="0" y="1197755"/>
              <a:chExt cx="9144000" cy="5258950"/>
            </a:xfrm>
          </p:grpSpPr>
          <p:pic>
            <p:nvPicPr>
              <p:cNvPr id="9" name="Immagine 8" descr="Compare_Mult_25_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755"/>
                <a:ext cx="9144000" cy="5258950"/>
              </a:xfrm>
              <a:prstGeom prst="rect">
                <a:avLst/>
              </a:prstGeom>
            </p:spPr>
          </p:pic>
          <p:sp>
            <p:nvSpPr>
              <p:cNvPr id="10" name="CasellaDiTesto 9"/>
              <p:cNvSpPr txBox="1"/>
              <p:nvPr/>
            </p:nvSpPr>
            <p:spPr>
              <a:xfrm>
                <a:off x="6894335" y="3048000"/>
                <a:ext cx="1729034" cy="369332"/>
              </a:xfrm>
              <a:prstGeom prst="rect">
                <a:avLst/>
              </a:prstGeom>
              <a:noFill/>
            </p:spPr>
            <p:txBody>
              <a:bodyPr wrap="none" rtlCol="0">
                <a:spAutoFit/>
              </a:bodyPr>
              <a:lstStyle/>
              <a:p>
                <a:r>
                  <a:rPr lang="it-IT" dirty="0" err="1"/>
                  <a:t>b</a:t>
                </a:r>
                <a:r>
                  <a:rPr lang="it-IT" baseline="-25000" dirty="0" err="1" smtClean="0"/>
                  <a:t>max</a:t>
                </a:r>
                <a:r>
                  <a:rPr lang="it-IT" dirty="0" smtClean="0"/>
                  <a:t>= 10.8 fm</a:t>
                </a:r>
                <a:endParaRPr lang="it-IT" dirty="0"/>
              </a:p>
            </p:txBody>
          </p:sp>
        </p:grpSp>
        <p:sp>
          <p:nvSpPr>
            <p:cNvPr id="2" name="CasellaDiTesto 1"/>
            <p:cNvSpPr txBox="1"/>
            <p:nvPr/>
          </p:nvSpPr>
          <p:spPr>
            <a:xfrm>
              <a:off x="2506243" y="3642103"/>
              <a:ext cx="1369561" cy="369332"/>
            </a:xfrm>
            <a:prstGeom prst="rect">
              <a:avLst/>
            </a:prstGeom>
            <a:noFill/>
          </p:spPr>
          <p:txBody>
            <a:bodyPr wrap="none" rtlCol="0">
              <a:spAutoFit/>
            </a:bodyPr>
            <a:lstStyle/>
            <a:p>
              <a:r>
                <a:rPr lang="it-IT" b="1" dirty="0" smtClean="0">
                  <a:solidFill>
                    <a:srgbClr val="FF0000"/>
                  </a:solidFill>
                </a:rPr>
                <a:t>1≤Z</a:t>
              </a:r>
              <a:r>
                <a:rPr lang="it-IT" b="1" baseline="-25000" dirty="0" smtClean="0">
                  <a:solidFill>
                    <a:srgbClr val="FF0000"/>
                  </a:solidFill>
                </a:rPr>
                <a:t>H</a:t>
              </a:r>
              <a:r>
                <a:rPr lang="it-IT" b="1" dirty="0" smtClean="0">
                  <a:solidFill>
                    <a:srgbClr val="FF0000"/>
                  </a:solidFill>
                </a:rPr>
                <a:t>/Z</a:t>
              </a:r>
              <a:r>
                <a:rPr lang="it-IT" b="1" baseline="-25000" dirty="0" smtClean="0">
                  <a:solidFill>
                    <a:srgbClr val="FF0000"/>
                  </a:solidFill>
                </a:rPr>
                <a:t>L</a:t>
              </a:r>
              <a:r>
                <a:rPr lang="it-IT" b="1" dirty="0" smtClean="0">
                  <a:solidFill>
                    <a:srgbClr val="FF0000"/>
                  </a:solidFill>
                </a:rPr>
                <a:t>≤2</a:t>
              </a:r>
              <a:endParaRPr lang="it-IT" b="1" dirty="0">
                <a:solidFill>
                  <a:srgbClr val="FF0000"/>
                </a:solidFill>
              </a:endParaRPr>
            </a:p>
          </p:txBody>
        </p:sp>
        <p:sp>
          <p:nvSpPr>
            <p:cNvPr id="18" name="CasellaDiTesto 17"/>
            <p:cNvSpPr txBox="1"/>
            <p:nvPr/>
          </p:nvSpPr>
          <p:spPr>
            <a:xfrm>
              <a:off x="3265336" y="4393546"/>
              <a:ext cx="1390124" cy="369332"/>
            </a:xfrm>
            <a:prstGeom prst="rect">
              <a:avLst/>
            </a:prstGeom>
            <a:noFill/>
          </p:spPr>
          <p:txBody>
            <a:bodyPr wrap="none" rtlCol="0">
              <a:spAutoFit/>
            </a:bodyPr>
            <a:lstStyle/>
            <a:p>
              <a:r>
                <a:rPr lang="it-IT" b="1" dirty="0">
                  <a:solidFill>
                    <a:schemeClr val="accent5">
                      <a:lumMod val="75000"/>
                    </a:schemeClr>
                  </a:solidFill>
                </a:rPr>
                <a:t>2</a:t>
              </a:r>
              <a:r>
                <a:rPr lang="it-IT" b="1" dirty="0" smtClean="0">
                  <a:solidFill>
                    <a:schemeClr val="accent5">
                      <a:lumMod val="75000"/>
                    </a:schemeClr>
                  </a:solidFill>
                </a:rPr>
                <a:t>&lt;Z</a:t>
              </a:r>
              <a:r>
                <a:rPr lang="it-IT" b="1" baseline="-25000" dirty="0" smtClean="0">
                  <a:solidFill>
                    <a:schemeClr val="accent5">
                      <a:lumMod val="75000"/>
                    </a:schemeClr>
                  </a:solidFill>
                </a:rPr>
                <a:t>H</a:t>
              </a:r>
              <a:r>
                <a:rPr lang="it-IT" b="1" dirty="0" smtClean="0">
                  <a:solidFill>
                    <a:schemeClr val="accent5">
                      <a:lumMod val="75000"/>
                    </a:schemeClr>
                  </a:solidFill>
                </a:rPr>
                <a:t>/Z</a:t>
              </a:r>
              <a:r>
                <a:rPr lang="it-IT" b="1" baseline="-25000" dirty="0" smtClean="0">
                  <a:solidFill>
                    <a:schemeClr val="accent5">
                      <a:lumMod val="75000"/>
                    </a:schemeClr>
                  </a:solidFill>
                </a:rPr>
                <a:t>L</a:t>
              </a:r>
              <a:r>
                <a:rPr lang="it-IT" b="1" dirty="0" smtClean="0">
                  <a:solidFill>
                    <a:schemeClr val="accent5">
                      <a:lumMod val="75000"/>
                    </a:schemeClr>
                  </a:solidFill>
                </a:rPr>
                <a:t>≤4</a:t>
              </a:r>
              <a:endParaRPr lang="it-IT" b="1" dirty="0">
                <a:solidFill>
                  <a:schemeClr val="accent5">
                    <a:lumMod val="75000"/>
                  </a:schemeClr>
                </a:solidFill>
              </a:endParaRPr>
            </a:p>
          </p:txBody>
        </p:sp>
        <p:sp>
          <p:nvSpPr>
            <p:cNvPr id="19" name="CasellaDiTesto 18"/>
            <p:cNvSpPr txBox="1"/>
            <p:nvPr/>
          </p:nvSpPr>
          <p:spPr>
            <a:xfrm>
              <a:off x="1608169" y="5039226"/>
              <a:ext cx="1109649" cy="369332"/>
            </a:xfrm>
            <a:prstGeom prst="rect">
              <a:avLst/>
            </a:prstGeom>
            <a:noFill/>
          </p:spPr>
          <p:txBody>
            <a:bodyPr wrap="none" rtlCol="0">
              <a:spAutoFit/>
            </a:bodyPr>
            <a:lstStyle/>
            <a:p>
              <a:r>
                <a:rPr lang="it-IT" b="1" dirty="0" smtClean="0">
                  <a:solidFill>
                    <a:srgbClr val="0000FF"/>
                  </a:solidFill>
                </a:rPr>
                <a:t>Z</a:t>
              </a:r>
              <a:r>
                <a:rPr lang="it-IT" b="1" baseline="-25000" dirty="0" smtClean="0">
                  <a:solidFill>
                    <a:srgbClr val="0000FF"/>
                  </a:solidFill>
                </a:rPr>
                <a:t>H</a:t>
              </a:r>
              <a:r>
                <a:rPr lang="it-IT" b="1" dirty="0" smtClean="0">
                  <a:solidFill>
                    <a:srgbClr val="0000FF"/>
                  </a:solidFill>
                </a:rPr>
                <a:t>/Z</a:t>
              </a:r>
              <a:r>
                <a:rPr lang="it-IT" b="1" baseline="-25000" dirty="0" smtClean="0">
                  <a:solidFill>
                    <a:srgbClr val="0000FF"/>
                  </a:solidFill>
                </a:rPr>
                <a:t>L</a:t>
              </a:r>
              <a:r>
                <a:rPr lang="it-IT" b="1" dirty="0" smtClean="0">
                  <a:solidFill>
                    <a:srgbClr val="0000FF"/>
                  </a:solidFill>
                </a:rPr>
                <a:t>&gt;</a:t>
              </a:r>
              <a:r>
                <a:rPr lang="it-IT" b="1" dirty="0">
                  <a:solidFill>
                    <a:srgbClr val="0000FF"/>
                  </a:solidFill>
                </a:rPr>
                <a:t>4</a:t>
              </a:r>
            </a:p>
          </p:txBody>
        </p:sp>
      </p:grpSp>
      <p:sp>
        <p:nvSpPr>
          <p:cNvPr id="12" name="CasellaDiTesto 11"/>
          <p:cNvSpPr txBox="1"/>
          <p:nvPr/>
        </p:nvSpPr>
        <p:spPr>
          <a:xfrm>
            <a:off x="772114" y="1747877"/>
            <a:ext cx="2997784" cy="1477328"/>
          </a:xfrm>
          <a:prstGeom prst="rect">
            <a:avLst/>
          </a:prstGeom>
          <a:noFill/>
        </p:spPr>
        <p:txBody>
          <a:bodyPr wrap="square" rtlCol="0">
            <a:spAutoFit/>
          </a:bodyPr>
          <a:lstStyle/>
          <a:p>
            <a:pPr algn="ctr"/>
            <a:r>
              <a:rPr lang="en-GB" i="1" dirty="0" smtClean="0"/>
              <a:t>According to the CAVATA method</a:t>
            </a:r>
          </a:p>
          <a:p>
            <a:pPr algn="ctr"/>
            <a:r>
              <a:rPr lang="en-GB" i="1" dirty="0" smtClean="0"/>
              <a:t>The estimated impact parameter is:</a:t>
            </a:r>
          </a:p>
          <a:p>
            <a:pPr algn="ctr"/>
            <a:r>
              <a:rPr lang="en-GB" i="1" dirty="0" smtClean="0"/>
              <a:t>3 </a:t>
            </a:r>
            <a:r>
              <a:rPr lang="en-GB" i="1" dirty="0" err="1" smtClean="0"/>
              <a:t>fm</a:t>
            </a:r>
            <a:r>
              <a:rPr lang="en-GB" i="1" dirty="0" smtClean="0"/>
              <a:t> &lt; b &lt; 8 </a:t>
            </a:r>
            <a:r>
              <a:rPr lang="en-GB" i="1" dirty="0" err="1" smtClean="0"/>
              <a:t>fm</a:t>
            </a:r>
            <a:r>
              <a:rPr lang="en-GB" i="1" dirty="0" smtClean="0"/>
              <a:t> </a:t>
            </a:r>
            <a:endParaRPr lang="en-GB" i="1" dirty="0"/>
          </a:p>
        </p:txBody>
      </p:sp>
      <p:grpSp>
        <p:nvGrpSpPr>
          <p:cNvPr id="17" name="Gruppo 16"/>
          <p:cNvGrpSpPr/>
          <p:nvPr/>
        </p:nvGrpSpPr>
        <p:grpSpPr>
          <a:xfrm>
            <a:off x="2118885" y="3457437"/>
            <a:ext cx="1072139" cy="1938421"/>
            <a:chOff x="2118885" y="3457437"/>
            <a:chExt cx="1072139" cy="1938421"/>
          </a:xfrm>
        </p:grpSpPr>
        <p:cxnSp>
          <p:nvCxnSpPr>
            <p:cNvPr id="14" name="Connettore 2 13"/>
            <p:cNvCxnSpPr/>
            <p:nvPr/>
          </p:nvCxnSpPr>
          <p:spPr>
            <a:xfrm>
              <a:off x="2152316" y="3743158"/>
              <a:ext cx="802105" cy="12566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CasellaDiTesto 14"/>
            <p:cNvSpPr txBox="1"/>
            <p:nvPr/>
          </p:nvSpPr>
          <p:spPr>
            <a:xfrm>
              <a:off x="2118885" y="3457437"/>
              <a:ext cx="354263" cy="369332"/>
            </a:xfrm>
            <a:prstGeom prst="rect">
              <a:avLst/>
            </a:prstGeom>
            <a:noFill/>
          </p:spPr>
          <p:txBody>
            <a:bodyPr wrap="square" rtlCol="0">
              <a:spAutoFit/>
            </a:bodyPr>
            <a:lstStyle/>
            <a:p>
              <a:r>
                <a:rPr lang="it-IT" b="1" dirty="0" smtClean="0">
                  <a:solidFill>
                    <a:srgbClr val="FF0000"/>
                  </a:solidFill>
                </a:rPr>
                <a:t>7</a:t>
              </a:r>
              <a:endParaRPr lang="it-IT" b="1" dirty="0">
                <a:solidFill>
                  <a:srgbClr val="FF0000"/>
                </a:solidFill>
              </a:endParaRPr>
            </a:p>
          </p:txBody>
        </p:sp>
        <p:sp>
          <p:nvSpPr>
            <p:cNvPr id="16" name="CasellaDiTesto 15"/>
            <p:cNvSpPr txBox="1"/>
            <p:nvPr/>
          </p:nvSpPr>
          <p:spPr>
            <a:xfrm>
              <a:off x="2717818" y="5026526"/>
              <a:ext cx="473206" cy="369332"/>
            </a:xfrm>
            <a:prstGeom prst="rect">
              <a:avLst/>
            </a:prstGeom>
            <a:noFill/>
          </p:spPr>
          <p:txBody>
            <a:bodyPr wrap="none" rtlCol="0">
              <a:spAutoFit/>
            </a:bodyPr>
            <a:lstStyle/>
            <a:p>
              <a:r>
                <a:rPr lang="it-IT" b="1" dirty="0" smtClean="0">
                  <a:solidFill>
                    <a:srgbClr val="FF0000"/>
                  </a:solidFill>
                </a:rPr>
                <a:t>10</a:t>
              </a:r>
              <a:endParaRPr lang="it-IT" b="1" dirty="0">
                <a:solidFill>
                  <a:srgbClr val="FF0000"/>
                </a:solidFill>
              </a:endParaRPr>
            </a:p>
          </p:txBody>
        </p:sp>
      </p:grpSp>
      <p:grpSp>
        <p:nvGrpSpPr>
          <p:cNvPr id="20" name="Gruppo 19"/>
          <p:cNvGrpSpPr/>
          <p:nvPr/>
        </p:nvGrpSpPr>
        <p:grpSpPr>
          <a:xfrm>
            <a:off x="76610" y="1358"/>
            <a:ext cx="8758771" cy="709830"/>
            <a:chOff x="76610" y="1358"/>
            <a:chExt cx="8758771" cy="709830"/>
          </a:xfrm>
        </p:grpSpPr>
        <p:sp>
          <p:nvSpPr>
            <p:cNvPr id="21" name="CasellaDiTesto 20"/>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22" name="CasellaDiTesto 21"/>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23" name="Immagine 22" descr="logoBormi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31157769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09926" y="842150"/>
            <a:ext cx="9148086" cy="646331"/>
          </a:xfrm>
          <a:prstGeom prst="rect">
            <a:avLst/>
          </a:prstGeom>
          <a:noFill/>
        </p:spPr>
        <p:txBody>
          <a:bodyPr wrap="square" rtlCol="0">
            <a:spAutoFit/>
          </a:bodyPr>
          <a:lstStyle/>
          <a:p>
            <a:pPr algn="ctr"/>
            <a:r>
              <a:rPr lang="en-GB" dirty="0" smtClean="0"/>
              <a:t>Who is responsible for the changing shape of the correlation functions in the three regions of asymmetry?    </a:t>
            </a:r>
            <a:endParaRPr lang="en-GB" dirty="0"/>
          </a:p>
        </p:txBody>
      </p:sp>
      <p:sp>
        <p:nvSpPr>
          <p:cNvPr id="9" name="CasellaDiTesto 8"/>
          <p:cNvSpPr txBox="1"/>
          <p:nvPr/>
        </p:nvSpPr>
        <p:spPr>
          <a:xfrm>
            <a:off x="303707" y="1881002"/>
            <a:ext cx="4020564" cy="369332"/>
          </a:xfrm>
          <a:prstGeom prst="rect">
            <a:avLst/>
          </a:prstGeom>
          <a:noFill/>
        </p:spPr>
        <p:txBody>
          <a:bodyPr wrap="none" rtlCol="0">
            <a:spAutoFit/>
          </a:bodyPr>
          <a:lstStyle/>
          <a:p>
            <a:r>
              <a:rPr lang="en-GB" dirty="0" smtClean="0"/>
              <a:t>Is it the Time scale of the process?</a:t>
            </a:r>
            <a:endParaRPr lang="en-GB" dirty="0"/>
          </a:p>
        </p:txBody>
      </p:sp>
      <p:sp>
        <p:nvSpPr>
          <p:cNvPr id="10" name="CasellaDiTesto 9"/>
          <p:cNvSpPr txBox="1"/>
          <p:nvPr/>
        </p:nvSpPr>
        <p:spPr>
          <a:xfrm>
            <a:off x="4534489" y="1881002"/>
            <a:ext cx="4174978" cy="369332"/>
          </a:xfrm>
          <a:prstGeom prst="rect">
            <a:avLst/>
          </a:prstGeom>
          <a:noFill/>
        </p:spPr>
        <p:txBody>
          <a:bodyPr wrap="none" rtlCol="0">
            <a:spAutoFit/>
          </a:bodyPr>
          <a:lstStyle/>
          <a:p>
            <a:r>
              <a:rPr lang="en-GB" dirty="0" smtClean="0"/>
              <a:t>Is it the size of the emitting system?</a:t>
            </a:r>
            <a:endParaRPr lang="en-GB" dirty="0"/>
          </a:p>
        </p:txBody>
      </p:sp>
      <p:cxnSp>
        <p:nvCxnSpPr>
          <p:cNvPr id="12" name="Connettore 2 11"/>
          <p:cNvCxnSpPr>
            <a:stCxn id="8" idx="2"/>
            <a:endCxn id="9" idx="0"/>
          </p:cNvCxnSpPr>
          <p:nvPr/>
        </p:nvCxnSpPr>
        <p:spPr>
          <a:xfrm flipH="1">
            <a:off x="2313989" y="1488481"/>
            <a:ext cx="2369980" cy="3925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a:stCxn id="8" idx="2"/>
            <a:endCxn id="10" idx="0"/>
          </p:cNvCxnSpPr>
          <p:nvPr/>
        </p:nvCxnSpPr>
        <p:spPr>
          <a:xfrm>
            <a:off x="4683969" y="1488481"/>
            <a:ext cx="1938009" cy="3925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CasellaDiTesto 14"/>
          <p:cNvSpPr txBox="1"/>
          <p:nvPr/>
        </p:nvSpPr>
        <p:spPr>
          <a:xfrm>
            <a:off x="3885816" y="2516067"/>
            <a:ext cx="798153" cy="369332"/>
          </a:xfrm>
          <a:prstGeom prst="rect">
            <a:avLst/>
          </a:prstGeom>
          <a:noFill/>
        </p:spPr>
        <p:txBody>
          <a:bodyPr wrap="none" rtlCol="0">
            <a:spAutoFit/>
          </a:bodyPr>
          <a:lstStyle/>
          <a:p>
            <a:r>
              <a:rPr lang="en-GB" dirty="0" smtClean="0"/>
              <a:t>Both</a:t>
            </a:r>
            <a:r>
              <a:rPr lang="it-IT" dirty="0" smtClean="0"/>
              <a:t>?</a:t>
            </a:r>
            <a:endParaRPr lang="it-IT" dirty="0"/>
          </a:p>
        </p:txBody>
      </p:sp>
      <p:cxnSp>
        <p:nvCxnSpPr>
          <p:cNvPr id="17" name="Connettore 7 16"/>
          <p:cNvCxnSpPr/>
          <p:nvPr/>
        </p:nvCxnSpPr>
        <p:spPr>
          <a:xfrm rot="16200000" flipH="1">
            <a:off x="2819390" y="1674840"/>
            <a:ext cx="450399" cy="168245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ttore 7 18"/>
          <p:cNvCxnSpPr>
            <a:stCxn id="10" idx="2"/>
            <a:endCxn id="15" idx="3"/>
          </p:cNvCxnSpPr>
          <p:nvPr/>
        </p:nvCxnSpPr>
        <p:spPr>
          <a:xfrm rot="5400000">
            <a:off x="5427775" y="1506529"/>
            <a:ext cx="450399" cy="193800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3421962" y="3308186"/>
            <a:ext cx="1935972" cy="369332"/>
          </a:xfrm>
          <a:prstGeom prst="rect">
            <a:avLst/>
          </a:prstGeom>
          <a:noFill/>
        </p:spPr>
        <p:txBody>
          <a:bodyPr wrap="none" rtlCol="0">
            <a:spAutoFit/>
          </a:bodyPr>
          <a:lstStyle/>
          <a:p>
            <a:r>
              <a:rPr lang="it-IT" dirty="0" smtClean="0"/>
              <a:t>25 ≤ Z</a:t>
            </a:r>
            <a:r>
              <a:rPr lang="it-IT" baseline="-25000" dirty="0" smtClean="0"/>
              <a:t>H</a:t>
            </a:r>
            <a:r>
              <a:rPr lang="it-IT" dirty="0" smtClean="0"/>
              <a:t>+Z</a:t>
            </a:r>
            <a:r>
              <a:rPr lang="it-IT" baseline="-25000" dirty="0" smtClean="0"/>
              <a:t>L </a:t>
            </a:r>
            <a:r>
              <a:rPr lang="it-IT" dirty="0" smtClean="0"/>
              <a:t>≤ 50</a:t>
            </a:r>
            <a:endParaRPr lang="it-IT" dirty="0"/>
          </a:p>
        </p:txBody>
      </p:sp>
      <p:cxnSp>
        <p:nvCxnSpPr>
          <p:cNvPr id="22" name="Connettore 2 21"/>
          <p:cNvCxnSpPr>
            <a:stCxn id="20" idx="2"/>
          </p:cNvCxnSpPr>
          <p:nvPr/>
        </p:nvCxnSpPr>
        <p:spPr>
          <a:xfrm flipH="1">
            <a:off x="2053883" y="3677518"/>
            <a:ext cx="2336065" cy="5233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a:stCxn id="20" idx="2"/>
          </p:cNvCxnSpPr>
          <p:nvPr/>
        </p:nvCxnSpPr>
        <p:spPr>
          <a:xfrm>
            <a:off x="4389948" y="3677518"/>
            <a:ext cx="2121405" cy="5233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1235377" y="4275125"/>
            <a:ext cx="1935972" cy="369332"/>
          </a:xfrm>
          <a:prstGeom prst="rect">
            <a:avLst/>
          </a:prstGeom>
          <a:noFill/>
        </p:spPr>
        <p:txBody>
          <a:bodyPr wrap="none" rtlCol="0">
            <a:spAutoFit/>
          </a:bodyPr>
          <a:lstStyle/>
          <a:p>
            <a:r>
              <a:rPr lang="it-IT" dirty="0" smtClean="0"/>
              <a:t>25 ≤ Z</a:t>
            </a:r>
            <a:r>
              <a:rPr lang="it-IT" baseline="-25000" dirty="0" smtClean="0"/>
              <a:t>H</a:t>
            </a:r>
            <a:r>
              <a:rPr lang="it-IT" dirty="0" smtClean="0"/>
              <a:t>+Z</a:t>
            </a:r>
            <a:r>
              <a:rPr lang="it-IT" baseline="-25000" dirty="0" smtClean="0"/>
              <a:t>L </a:t>
            </a:r>
            <a:r>
              <a:rPr lang="it-IT" dirty="0" smtClean="0"/>
              <a:t>≤ 35</a:t>
            </a:r>
            <a:endParaRPr lang="it-IT" dirty="0"/>
          </a:p>
        </p:txBody>
      </p:sp>
      <p:sp>
        <p:nvSpPr>
          <p:cNvPr id="25" name="CasellaDiTesto 24"/>
          <p:cNvSpPr txBox="1"/>
          <p:nvPr/>
        </p:nvSpPr>
        <p:spPr>
          <a:xfrm>
            <a:off x="5357934" y="4242859"/>
            <a:ext cx="1935972" cy="369332"/>
          </a:xfrm>
          <a:prstGeom prst="rect">
            <a:avLst/>
          </a:prstGeom>
          <a:noFill/>
        </p:spPr>
        <p:txBody>
          <a:bodyPr wrap="none" rtlCol="0">
            <a:spAutoFit/>
          </a:bodyPr>
          <a:lstStyle/>
          <a:p>
            <a:r>
              <a:rPr lang="it-IT" dirty="0"/>
              <a:t>3</a:t>
            </a:r>
            <a:r>
              <a:rPr lang="it-IT" dirty="0" smtClean="0"/>
              <a:t>5 ≤ Z</a:t>
            </a:r>
            <a:r>
              <a:rPr lang="it-IT" baseline="-25000" dirty="0" smtClean="0"/>
              <a:t>H</a:t>
            </a:r>
            <a:r>
              <a:rPr lang="it-IT" dirty="0" smtClean="0"/>
              <a:t>+Z</a:t>
            </a:r>
            <a:r>
              <a:rPr lang="it-IT" baseline="-25000" dirty="0" smtClean="0"/>
              <a:t>L </a:t>
            </a:r>
            <a:r>
              <a:rPr lang="it-IT" dirty="0" smtClean="0"/>
              <a:t>≤ 50</a:t>
            </a:r>
            <a:endParaRPr lang="it-IT" dirty="0"/>
          </a:p>
        </p:txBody>
      </p:sp>
      <p:sp>
        <p:nvSpPr>
          <p:cNvPr id="28" name="CasellaDiTesto 27"/>
          <p:cNvSpPr txBox="1"/>
          <p:nvPr/>
        </p:nvSpPr>
        <p:spPr>
          <a:xfrm>
            <a:off x="2325733" y="5467072"/>
            <a:ext cx="4265598" cy="369332"/>
          </a:xfrm>
          <a:prstGeom prst="rect">
            <a:avLst/>
          </a:prstGeom>
          <a:noFill/>
        </p:spPr>
        <p:txBody>
          <a:bodyPr wrap="none" rtlCol="0">
            <a:spAutoFit/>
          </a:bodyPr>
          <a:lstStyle/>
          <a:p>
            <a:r>
              <a:rPr lang="en-GB" dirty="0" smtClean="0"/>
              <a:t>Let try to fix the emitting system size </a:t>
            </a:r>
            <a:endParaRPr lang="en-GB" dirty="0"/>
          </a:p>
        </p:txBody>
      </p:sp>
      <p:grpSp>
        <p:nvGrpSpPr>
          <p:cNvPr id="21" name="Gruppo 20"/>
          <p:cNvGrpSpPr/>
          <p:nvPr/>
        </p:nvGrpSpPr>
        <p:grpSpPr>
          <a:xfrm>
            <a:off x="76610" y="1358"/>
            <a:ext cx="8758771" cy="709830"/>
            <a:chOff x="76610" y="1358"/>
            <a:chExt cx="8758771" cy="709830"/>
          </a:xfrm>
        </p:grpSpPr>
        <p:sp>
          <p:nvSpPr>
            <p:cNvPr id="26" name="CasellaDiTesto 25"/>
            <p:cNvSpPr txBox="1"/>
            <p:nvPr/>
          </p:nvSpPr>
          <p:spPr>
            <a:xfrm>
              <a:off x="76610" y="64857"/>
              <a:ext cx="1617491" cy="646331"/>
            </a:xfrm>
            <a:prstGeom prst="rect">
              <a:avLst/>
            </a:prstGeom>
            <a:noFill/>
          </p:spPr>
          <p:txBody>
            <a:bodyPr wrap="none" rtlCol="0">
              <a:spAutoFit/>
            </a:bodyPr>
            <a:lstStyle/>
            <a:p>
              <a:r>
                <a:rPr lang="it-IT" dirty="0" smtClean="0">
                  <a:latin typeface="Apple Chancery"/>
                  <a:cs typeface="Apple Chancery"/>
                </a:rPr>
                <a:t>Bormio, </a:t>
              </a:r>
              <a:r>
                <a:rPr lang="it-IT" dirty="0" err="1" smtClean="0">
                  <a:latin typeface="Apple Chancery"/>
                  <a:cs typeface="Apple Chancery"/>
                </a:rPr>
                <a:t>Italy</a:t>
              </a:r>
              <a:endParaRPr lang="it-IT" dirty="0" smtClean="0">
                <a:latin typeface="Apple Chancery"/>
                <a:cs typeface="Apple Chancery"/>
              </a:endParaRPr>
            </a:p>
            <a:p>
              <a:r>
                <a:rPr lang="it-IT" dirty="0" smtClean="0">
                  <a:latin typeface="Apple Chancery"/>
                  <a:cs typeface="Apple Chancery"/>
                </a:rPr>
                <a:t>27 </a:t>
              </a:r>
              <a:r>
                <a:rPr lang="it-IT" dirty="0" err="1" smtClean="0">
                  <a:latin typeface="Apple Chancery"/>
                  <a:cs typeface="Apple Chancery"/>
                </a:rPr>
                <a:t>Jan</a:t>
              </a:r>
              <a:r>
                <a:rPr lang="it-IT" dirty="0" smtClean="0">
                  <a:latin typeface="Apple Chancery"/>
                  <a:cs typeface="Apple Chancery"/>
                </a:rPr>
                <a:t>, 2017</a:t>
              </a:r>
              <a:endParaRPr lang="it-IT" dirty="0">
                <a:latin typeface="Apple Chancery"/>
                <a:cs typeface="Apple Chancery"/>
              </a:endParaRPr>
            </a:p>
          </p:txBody>
        </p:sp>
        <p:sp>
          <p:nvSpPr>
            <p:cNvPr id="27" name="CasellaDiTesto 26"/>
            <p:cNvSpPr txBox="1"/>
            <p:nvPr/>
          </p:nvSpPr>
          <p:spPr>
            <a:xfrm>
              <a:off x="7316963" y="64857"/>
              <a:ext cx="1518418" cy="553998"/>
            </a:xfrm>
            <a:prstGeom prst="rect">
              <a:avLst/>
            </a:prstGeom>
            <a:noFill/>
          </p:spPr>
          <p:txBody>
            <a:bodyPr wrap="none" rtlCol="0">
              <a:spAutoFit/>
            </a:bodyPr>
            <a:lstStyle/>
            <a:p>
              <a:pPr algn="ctr"/>
              <a:r>
                <a:rPr lang="it-IT" dirty="0" smtClean="0">
                  <a:latin typeface="Apple Chancery"/>
                  <a:cs typeface="Apple Chancery"/>
                </a:rPr>
                <a:t>E. V. Pagano</a:t>
              </a:r>
            </a:p>
            <a:p>
              <a:pPr algn="ctr"/>
              <a:r>
                <a:rPr lang="it-IT" sz="1200" dirty="0" smtClean="0">
                  <a:latin typeface="Apple Chancery"/>
                  <a:cs typeface="Apple Chancery"/>
                </a:rPr>
                <a:t> LNS-INFN</a:t>
              </a:r>
              <a:endParaRPr lang="it-IT" sz="1200" dirty="0">
                <a:latin typeface="Apple Chancery"/>
                <a:cs typeface="Apple Chancery"/>
              </a:endParaRPr>
            </a:p>
          </p:txBody>
        </p:sp>
        <p:pic>
          <p:nvPicPr>
            <p:cNvPr id="29" name="Immagine 28" descr="logoBormi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58"/>
              <a:ext cx="5831063" cy="709830"/>
            </a:xfrm>
            <a:prstGeom prst="rect">
              <a:avLst/>
            </a:prstGeom>
          </p:spPr>
        </p:pic>
      </p:grpSp>
    </p:spTree>
    <p:extLst>
      <p:ext uri="{BB962C8B-B14F-4D97-AF65-F5344CB8AC3E}">
        <p14:creationId xmlns:p14="http://schemas.microsoft.com/office/powerpoint/2010/main" val="38951912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53063</TotalTime>
  <Words>2110</Words>
  <Application>Microsoft Macintosh PowerPoint</Application>
  <PresentationFormat>Presentazione su schermo (4:3)</PresentationFormat>
  <Paragraphs>295</Paragraphs>
  <Slides>28</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0" baseType="lpstr">
      <vt:lpstr>Brezza</vt:lpstr>
      <vt:lpstr>Equation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emanuele vincenzo pagano</dc:creator>
  <cp:lastModifiedBy>emanuele vincenzo pagano</cp:lastModifiedBy>
  <cp:revision>213</cp:revision>
  <dcterms:created xsi:type="dcterms:W3CDTF">2014-04-13T08:41:45Z</dcterms:created>
  <dcterms:modified xsi:type="dcterms:W3CDTF">2017-01-25T18:23:47Z</dcterms:modified>
</cp:coreProperties>
</file>