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61" r:id="rId2"/>
    <p:sldId id="273" r:id="rId3"/>
    <p:sldId id="274" r:id="rId4"/>
    <p:sldId id="276" r:id="rId5"/>
    <p:sldId id="275" r:id="rId6"/>
    <p:sldId id="277" r:id="rId7"/>
    <p:sldId id="278" r:id="rId8"/>
    <p:sldId id="279" r:id="rId9"/>
    <p:sldId id="280" r:id="rId10"/>
    <p:sldId id="360" r:id="rId11"/>
    <p:sldId id="370" r:id="rId12"/>
    <p:sldId id="284" r:id="rId13"/>
    <p:sldId id="286" r:id="rId14"/>
    <p:sldId id="367" r:id="rId15"/>
    <p:sldId id="368" r:id="rId16"/>
    <p:sldId id="282" r:id="rId17"/>
    <p:sldId id="334" r:id="rId18"/>
    <p:sldId id="283" r:id="rId19"/>
    <p:sldId id="287" r:id="rId20"/>
    <p:sldId id="301" r:id="rId21"/>
    <p:sldId id="291" r:id="rId22"/>
    <p:sldId id="373" r:id="rId23"/>
    <p:sldId id="374" r:id="rId24"/>
    <p:sldId id="292" r:id="rId25"/>
    <p:sldId id="366" r:id="rId26"/>
    <p:sldId id="318" r:id="rId27"/>
    <p:sldId id="337" r:id="rId28"/>
    <p:sldId id="307" r:id="rId29"/>
    <p:sldId id="309" r:id="rId30"/>
    <p:sldId id="310" r:id="rId31"/>
    <p:sldId id="313" r:id="rId32"/>
    <p:sldId id="314" r:id="rId33"/>
    <p:sldId id="315" r:id="rId34"/>
    <p:sldId id="316" r:id="rId35"/>
    <p:sldId id="332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42" r:id="rId44"/>
    <p:sldId id="323" r:id="rId45"/>
    <p:sldId id="350" r:id="rId46"/>
    <p:sldId id="262" r:id="rId47"/>
    <p:sldId id="349" r:id="rId48"/>
    <p:sldId id="263" r:id="rId49"/>
    <p:sldId id="264" r:id="rId50"/>
    <p:sldId id="377" r:id="rId51"/>
    <p:sldId id="298" r:id="rId52"/>
    <p:sldId id="299" r:id="rId53"/>
    <p:sldId id="300" r:id="rId54"/>
    <p:sldId id="296" r:id="rId55"/>
    <p:sldId id="297" r:id="rId56"/>
    <p:sldId id="352" r:id="rId57"/>
    <p:sldId id="353" r:id="rId58"/>
    <p:sldId id="365" r:id="rId59"/>
    <p:sldId id="272" r:id="rId60"/>
    <p:sldId id="384" r:id="rId61"/>
    <p:sldId id="385" r:id="rId62"/>
    <p:sldId id="386" r:id="rId63"/>
    <p:sldId id="387" r:id="rId64"/>
    <p:sldId id="378" r:id="rId65"/>
    <p:sldId id="363" r:id="rId66"/>
    <p:sldId id="371" r:id="rId67"/>
    <p:sldId id="38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4" d="100"/>
        <a:sy n="214" d="100"/>
      </p:scale>
      <p:origin x="0" y="26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boratorio\Desktop\18O(p,a)\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807285916117"/>
          <c:y val="0.0310792341801964"/>
          <c:w val="0.838359159700053"/>
          <c:h val="0.82755049240223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'S-factor'!$B$2:$B$225</c:f>
              <c:numCache>
                <c:formatCode>0.000</c:formatCode>
                <c:ptCount val="224"/>
                <c:pt idx="0">
                  <c:v>0.051027181949602</c:v>
                </c:pt>
                <c:pt idx="1">
                  <c:v>0.0557787921942188</c:v>
                </c:pt>
                <c:pt idx="2">
                  <c:v>0.0603269621705422</c:v>
                </c:pt>
                <c:pt idx="3">
                  <c:v>0.0631372519895984</c:v>
                </c:pt>
                <c:pt idx="4">
                  <c:v>0.0677745498706865</c:v>
                </c:pt>
                <c:pt idx="5">
                  <c:v>0.0722015672023941</c:v>
                </c:pt>
                <c:pt idx="6">
                  <c:v>0.0748630053466859</c:v>
                </c:pt>
                <c:pt idx="7">
                  <c:v>0.0782259777651406</c:v>
                </c:pt>
                <c:pt idx="8">
                  <c:v>0.0808229207705336</c:v>
                </c:pt>
                <c:pt idx="9">
                  <c:v>0.0822447737084029</c:v>
                </c:pt>
                <c:pt idx="10">
                  <c:v>0.0835470401280356</c:v>
                </c:pt>
                <c:pt idx="11">
                  <c:v>0.0841909486094076</c:v>
                </c:pt>
                <c:pt idx="12">
                  <c:v>0.0851393821817377</c:v>
                </c:pt>
                <c:pt idx="13">
                  <c:v>0.0866830334301013</c:v>
                </c:pt>
                <c:pt idx="14">
                  <c:v>0.0889769576269741</c:v>
                </c:pt>
                <c:pt idx="15">
                  <c:v>0.0909906499903346</c:v>
                </c:pt>
                <c:pt idx="16">
                  <c:v>0.0974942473796434</c:v>
                </c:pt>
                <c:pt idx="17">
                  <c:v>0.102162481463595</c:v>
                </c:pt>
                <c:pt idx="18">
                  <c:v>0.106875309406822</c:v>
                </c:pt>
                <c:pt idx="19">
                  <c:v>0.111573169770049</c:v>
                </c:pt>
                <c:pt idx="20">
                  <c:v>0.116233817381617</c:v>
                </c:pt>
                <c:pt idx="21">
                  <c:v>0.121728247856123</c:v>
                </c:pt>
                <c:pt idx="22">
                  <c:v>0.125534480017005</c:v>
                </c:pt>
                <c:pt idx="23">
                  <c:v>0.12801792560739</c:v>
                </c:pt>
                <c:pt idx="24">
                  <c:v>0.130360189563549</c:v>
                </c:pt>
                <c:pt idx="25">
                  <c:v>0.132739886706631</c:v>
                </c:pt>
                <c:pt idx="26">
                  <c:v>0.13383699366204</c:v>
                </c:pt>
                <c:pt idx="27">
                  <c:v>0.134907823469213</c:v>
                </c:pt>
                <c:pt idx="28">
                  <c:v>0.13997822810737</c:v>
                </c:pt>
                <c:pt idx="29">
                  <c:v>0.140035285443823</c:v>
                </c:pt>
                <c:pt idx="30">
                  <c:v>0.140073323668125</c:v>
                </c:pt>
                <c:pt idx="31">
                  <c:v>0.140120871448503</c:v>
                </c:pt>
                <c:pt idx="32">
                  <c:v>0.140120871448503</c:v>
                </c:pt>
                <c:pt idx="33">
                  <c:v>0.140177928784957</c:v>
                </c:pt>
                <c:pt idx="34">
                  <c:v>0.140215967009259</c:v>
                </c:pt>
                <c:pt idx="35">
                  <c:v>0.140263514789637</c:v>
                </c:pt>
                <c:pt idx="36">
                  <c:v>0.140301553013939</c:v>
                </c:pt>
                <c:pt idx="37">
                  <c:v>0.140368119906468</c:v>
                </c:pt>
                <c:pt idx="38">
                  <c:v>0.14040615813077</c:v>
                </c:pt>
                <c:pt idx="39">
                  <c:v>0.140453705911148</c:v>
                </c:pt>
                <c:pt idx="40">
                  <c:v>0.140491744135451</c:v>
                </c:pt>
                <c:pt idx="41">
                  <c:v>0.140548801471904</c:v>
                </c:pt>
                <c:pt idx="42">
                  <c:v>0.140605858808358</c:v>
                </c:pt>
                <c:pt idx="43">
                  <c:v>0.14064389703266</c:v>
                </c:pt>
                <c:pt idx="44">
                  <c:v>0.140691444813038</c:v>
                </c:pt>
                <c:pt idx="45">
                  <c:v>0.141157413060741</c:v>
                </c:pt>
                <c:pt idx="46">
                  <c:v>0.14163289086452</c:v>
                </c:pt>
                <c:pt idx="47">
                  <c:v>0.142108368668299</c:v>
                </c:pt>
                <c:pt idx="48">
                  <c:v>0.142583846472078</c:v>
                </c:pt>
                <c:pt idx="49">
                  <c:v>0.143059324275856</c:v>
                </c:pt>
                <c:pt idx="50">
                  <c:v>0.143534802079635</c:v>
                </c:pt>
                <c:pt idx="51">
                  <c:v>0.144000770327338</c:v>
                </c:pt>
                <c:pt idx="52">
                  <c:v>0.144485757687193</c:v>
                </c:pt>
                <c:pt idx="53">
                  <c:v>0.144951725934896</c:v>
                </c:pt>
                <c:pt idx="54">
                  <c:v>0.145427203738675</c:v>
                </c:pt>
                <c:pt idx="55">
                  <c:v>0.145893171986378</c:v>
                </c:pt>
                <c:pt idx="56">
                  <c:v>0.146378159346233</c:v>
                </c:pt>
                <c:pt idx="57">
                  <c:v>0.146844127593936</c:v>
                </c:pt>
                <c:pt idx="58">
                  <c:v>0.14732911495379</c:v>
                </c:pt>
                <c:pt idx="59">
                  <c:v>0.148584376355766</c:v>
                </c:pt>
                <c:pt idx="60">
                  <c:v>0.150486287570882</c:v>
                </c:pt>
                <c:pt idx="61">
                  <c:v>0.152378689229921</c:v>
                </c:pt>
                <c:pt idx="62">
                  <c:v>0.154261581332886</c:v>
                </c:pt>
                <c:pt idx="63">
                  <c:v>0.156163492548001</c:v>
                </c:pt>
                <c:pt idx="64">
                  <c:v>0.158065403763116</c:v>
                </c:pt>
                <c:pt idx="65">
                  <c:v>0.159957805422156</c:v>
                </c:pt>
                <c:pt idx="66">
                  <c:v>0.161859716637271</c:v>
                </c:pt>
                <c:pt idx="67">
                  <c:v>0.166519399114304</c:v>
                </c:pt>
                <c:pt idx="68">
                  <c:v>0.170275673764156</c:v>
                </c:pt>
                <c:pt idx="69">
                  <c:v>0.174992413577642</c:v>
                </c:pt>
                <c:pt idx="70">
                  <c:v>0.178767707339646</c:v>
                </c:pt>
                <c:pt idx="71">
                  <c:v>0.183474937597057</c:v>
                </c:pt>
                <c:pt idx="72">
                  <c:v>0.188201186966618</c:v>
                </c:pt>
                <c:pt idx="73">
                  <c:v>0.192898907667953</c:v>
                </c:pt>
                <c:pt idx="74">
                  <c:v>0.19763466659359</c:v>
                </c:pt>
                <c:pt idx="75">
                  <c:v>0.200173718065769</c:v>
                </c:pt>
                <c:pt idx="76">
                  <c:v>0.201124673673327</c:v>
                </c:pt>
                <c:pt idx="77">
                  <c:v>0.202075629280884</c:v>
                </c:pt>
                <c:pt idx="78">
                  <c:v>0.202351406407076</c:v>
                </c:pt>
                <c:pt idx="79">
                  <c:v>0.203017075332367</c:v>
                </c:pt>
                <c:pt idx="80">
                  <c:v>0.203968030939924</c:v>
                </c:pt>
                <c:pt idx="81">
                  <c:v>0.204918986547482</c:v>
                </c:pt>
                <c:pt idx="82">
                  <c:v>0.205860432598964</c:v>
                </c:pt>
                <c:pt idx="83">
                  <c:v>0.206811388206522</c:v>
                </c:pt>
                <c:pt idx="84">
                  <c:v>0.207058636664487</c:v>
                </c:pt>
                <c:pt idx="85">
                  <c:v>0.207762343814079</c:v>
                </c:pt>
                <c:pt idx="86">
                  <c:v>0.208703789865561</c:v>
                </c:pt>
                <c:pt idx="87">
                  <c:v>0.209654745473119</c:v>
                </c:pt>
                <c:pt idx="88">
                  <c:v>0.210605701080677</c:v>
                </c:pt>
                <c:pt idx="89">
                  <c:v>0.211765866921897</c:v>
                </c:pt>
                <c:pt idx="90">
                  <c:v>0.216577702296139</c:v>
                </c:pt>
                <c:pt idx="91">
                  <c:v>0.221284932553549</c:v>
                </c:pt>
                <c:pt idx="92">
                  <c:v>0.22599216281096</c:v>
                </c:pt>
                <c:pt idx="93">
                  <c:v>0.230708902624446</c:v>
                </c:pt>
                <c:pt idx="94">
                  <c:v>0.23540662332578</c:v>
                </c:pt>
                <c:pt idx="95">
                  <c:v>0.240123363139266</c:v>
                </c:pt>
                <c:pt idx="96">
                  <c:v>0.244821083840601</c:v>
                </c:pt>
                <c:pt idx="97">
                  <c:v>0.249528314098012</c:v>
                </c:pt>
                <c:pt idx="98">
                  <c:v>0.254235544355422</c:v>
                </c:pt>
                <c:pt idx="99">
                  <c:v>0.258942774612832</c:v>
                </c:pt>
                <c:pt idx="100">
                  <c:v>0.263650004870243</c:v>
                </c:pt>
                <c:pt idx="101">
                  <c:v>0.268357235127653</c:v>
                </c:pt>
                <c:pt idx="102">
                  <c:v>0.273054955828988</c:v>
                </c:pt>
                <c:pt idx="103">
                  <c:v>0.277762186086398</c:v>
                </c:pt>
                <c:pt idx="104">
                  <c:v>0.282459906787733</c:v>
                </c:pt>
                <c:pt idx="105">
                  <c:v>0.287167137045144</c:v>
                </c:pt>
                <c:pt idx="106">
                  <c:v>0.29188387685863</c:v>
                </c:pt>
                <c:pt idx="107">
                  <c:v>0.296210724873017</c:v>
                </c:pt>
                <c:pt idx="108">
                  <c:v>0.300917955130427</c:v>
                </c:pt>
                <c:pt idx="109">
                  <c:v>0.305615675831762</c:v>
                </c:pt>
                <c:pt idx="110">
                  <c:v>0.310332415645248</c:v>
                </c:pt>
                <c:pt idx="111">
                  <c:v>0.31127386169673</c:v>
                </c:pt>
                <c:pt idx="112">
                  <c:v>0.312224817304288</c:v>
                </c:pt>
                <c:pt idx="113">
                  <c:v>0.31316626335577</c:v>
                </c:pt>
                <c:pt idx="114">
                  <c:v>0.314107709407252</c:v>
                </c:pt>
                <c:pt idx="115">
                  <c:v>0.314545148986728</c:v>
                </c:pt>
                <c:pt idx="116">
                  <c:v>0.315011117234432</c:v>
                </c:pt>
                <c:pt idx="117">
                  <c:v>0.315049155458734</c:v>
                </c:pt>
                <c:pt idx="118">
                  <c:v>0.315153760575565</c:v>
                </c:pt>
                <c:pt idx="119">
                  <c:v>0.315258365692397</c:v>
                </c:pt>
                <c:pt idx="120">
                  <c:v>0.315486595038211</c:v>
                </c:pt>
                <c:pt idx="121">
                  <c:v>0.316009620622367</c:v>
                </c:pt>
                <c:pt idx="122">
                  <c:v>0.316951066673849</c:v>
                </c:pt>
                <c:pt idx="123">
                  <c:v>0.317892512725332</c:v>
                </c:pt>
                <c:pt idx="124">
                  <c:v>0.318852977888965</c:v>
                </c:pt>
                <c:pt idx="125">
                  <c:v>0.319784914384371</c:v>
                </c:pt>
                <c:pt idx="126">
                  <c:v>0.320212844407772</c:v>
                </c:pt>
                <c:pt idx="127">
                  <c:v>0.32116380001533</c:v>
                </c:pt>
                <c:pt idx="128">
                  <c:v>0.322105246066812</c:v>
                </c:pt>
                <c:pt idx="129">
                  <c:v>0.323046692118294</c:v>
                </c:pt>
                <c:pt idx="130">
                  <c:v>0.323997647725852</c:v>
                </c:pt>
                <c:pt idx="131">
                  <c:v>0.324435087305328</c:v>
                </c:pt>
                <c:pt idx="132">
                  <c:v>0.324948603333409</c:v>
                </c:pt>
                <c:pt idx="133">
                  <c:v>0.325890049384891</c:v>
                </c:pt>
                <c:pt idx="134">
                  <c:v>0.326841004992449</c:v>
                </c:pt>
                <c:pt idx="135">
                  <c:v>0.327772941487856</c:v>
                </c:pt>
                <c:pt idx="136">
                  <c:v>0.328723897095413</c:v>
                </c:pt>
                <c:pt idx="137">
                  <c:v>0.32924692267957</c:v>
                </c:pt>
                <c:pt idx="138">
                  <c:v>0.333849547820149</c:v>
                </c:pt>
                <c:pt idx="139">
                  <c:v>0.33855677807756</c:v>
                </c:pt>
              </c:numCache>
            </c:numRef>
          </c:xVal>
          <c:yVal>
            <c:numRef>
              <c:f>'S-factor'!$C$2:$C$225</c:f>
              <c:numCache>
                <c:formatCode>0.00E+00</c:formatCode>
                <c:ptCount val="224"/>
                <c:pt idx="0">
                  <c:v>466.8826041748473</c:v>
                </c:pt>
                <c:pt idx="1">
                  <c:v>309.5856267449182</c:v>
                </c:pt>
                <c:pt idx="2">
                  <c:v>274.254405580247</c:v>
                </c:pt>
                <c:pt idx="3">
                  <c:v>270.4011283576112</c:v>
                </c:pt>
                <c:pt idx="4">
                  <c:v>234.430801615058</c:v>
                </c:pt>
                <c:pt idx="5">
                  <c:v>217.967396854723</c:v>
                </c:pt>
                <c:pt idx="6">
                  <c:v>191.1800779349552</c:v>
                </c:pt>
                <c:pt idx="7">
                  <c:v>226.7750883962443</c:v>
                </c:pt>
                <c:pt idx="8">
                  <c:v>225.9312778461552</c:v>
                </c:pt>
                <c:pt idx="9">
                  <c:v>227.2298155915067</c:v>
                </c:pt>
                <c:pt idx="10">
                  <c:v>259.7070367575269</c:v>
                </c:pt>
                <c:pt idx="11">
                  <c:v>336.8622700165061</c:v>
                </c:pt>
                <c:pt idx="12">
                  <c:v>315.3429073466587</c:v>
                </c:pt>
                <c:pt idx="13">
                  <c:v>328.192795897724</c:v>
                </c:pt>
                <c:pt idx="14">
                  <c:v>288.8015472369995</c:v>
                </c:pt>
                <c:pt idx="15">
                  <c:v>219.8510005874142</c:v>
                </c:pt>
                <c:pt idx="16">
                  <c:v>189.6532870045135</c:v>
                </c:pt>
                <c:pt idx="17">
                  <c:v>193.8366023193693</c:v>
                </c:pt>
                <c:pt idx="18">
                  <c:v>205.2822659523145</c:v>
                </c:pt>
                <c:pt idx="19">
                  <c:v>194.8813266054423</c:v>
                </c:pt>
                <c:pt idx="20">
                  <c:v>187.1468345203862</c:v>
                </c:pt>
                <c:pt idx="21">
                  <c:v>145.9264065411753</c:v>
                </c:pt>
                <c:pt idx="22">
                  <c:v>117.7199789641531</c:v>
                </c:pt>
                <c:pt idx="23">
                  <c:v>100.939196305681</c:v>
                </c:pt>
                <c:pt idx="24">
                  <c:v>77.62698954722538</c:v>
                </c:pt>
                <c:pt idx="25">
                  <c:v>67.07442463642455</c:v>
                </c:pt>
                <c:pt idx="26">
                  <c:v>74.39938563981448</c:v>
                </c:pt>
                <c:pt idx="27">
                  <c:v>78.61083560132145</c:v>
                </c:pt>
                <c:pt idx="28">
                  <c:v>12853.12526715132</c:v>
                </c:pt>
                <c:pt idx="29">
                  <c:v>18612.8490876993</c:v>
                </c:pt>
                <c:pt idx="30">
                  <c:v>27342.96275489716</c:v>
                </c:pt>
                <c:pt idx="31">
                  <c:v>36442.60075724587</c:v>
                </c:pt>
                <c:pt idx="32">
                  <c:v>36046.03652100608</c:v>
                </c:pt>
                <c:pt idx="33">
                  <c:v>46532.22715426159</c:v>
                </c:pt>
                <c:pt idx="34">
                  <c:v>55364.73675311818</c:v>
                </c:pt>
                <c:pt idx="35">
                  <c:v>63055.44717199432</c:v>
                </c:pt>
                <c:pt idx="36">
                  <c:v>69793.58717247946</c:v>
                </c:pt>
                <c:pt idx="37">
                  <c:v>75697.87354630347</c:v>
                </c:pt>
                <c:pt idx="38">
                  <c:v>80301.7223483961</c:v>
                </c:pt>
                <c:pt idx="39">
                  <c:v>84248.21068252331</c:v>
                </c:pt>
                <c:pt idx="40">
                  <c:v>86976.6253378357</c:v>
                </c:pt>
                <c:pt idx="41">
                  <c:v>88822.7319438362</c:v>
                </c:pt>
                <c:pt idx="42">
                  <c:v>91519.07500103178</c:v>
                </c:pt>
                <c:pt idx="43">
                  <c:v>93460.60772635042</c:v>
                </c:pt>
                <c:pt idx="44">
                  <c:v>93176.26040244744</c:v>
                </c:pt>
                <c:pt idx="45">
                  <c:v>96800.96477766804</c:v>
                </c:pt>
                <c:pt idx="46">
                  <c:v>95169.74835955931</c:v>
                </c:pt>
                <c:pt idx="47">
                  <c:v>92377.3757148745</c:v>
                </c:pt>
                <c:pt idx="48">
                  <c:v>91108.60697049783</c:v>
                </c:pt>
                <c:pt idx="49">
                  <c:v>88011.59190953623</c:v>
                </c:pt>
                <c:pt idx="50">
                  <c:v>85002.84912392875</c:v>
                </c:pt>
                <c:pt idx="51">
                  <c:v>81522.3323478126</c:v>
                </c:pt>
                <c:pt idx="52">
                  <c:v>75368.70120329081</c:v>
                </c:pt>
                <c:pt idx="53">
                  <c:v>66291.54045313806</c:v>
                </c:pt>
                <c:pt idx="54">
                  <c:v>54082.82174264245</c:v>
                </c:pt>
                <c:pt idx="55">
                  <c:v>39461.65535615825</c:v>
                </c:pt>
                <c:pt idx="56">
                  <c:v>26696.59758878576</c:v>
                </c:pt>
                <c:pt idx="57">
                  <c:v>15479.36580521484</c:v>
                </c:pt>
                <c:pt idx="58">
                  <c:v>8547.216238396214</c:v>
                </c:pt>
                <c:pt idx="59">
                  <c:v>2239.152196279091</c:v>
                </c:pt>
                <c:pt idx="60">
                  <c:v>799.0357746077745</c:v>
                </c:pt>
                <c:pt idx="61">
                  <c:v>554.387730373916</c:v>
                </c:pt>
                <c:pt idx="62">
                  <c:v>418.5790902276736</c:v>
                </c:pt>
                <c:pt idx="63">
                  <c:v>338.949274941863</c:v>
                </c:pt>
                <c:pt idx="64">
                  <c:v>302.3929162161782</c:v>
                </c:pt>
                <c:pt idx="65">
                  <c:v>270.2905445789565</c:v>
                </c:pt>
                <c:pt idx="66">
                  <c:v>251.4997073964521</c:v>
                </c:pt>
                <c:pt idx="67">
                  <c:v>211.3126817548896</c:v>
                </c:pt>
                <c:pt idx="68">
                  <c:v>200.6323887051473</c:v>
                </c:pt>
                <c:pt idx="69">
                  <c:v>188.5544372814266</c:v>
                </c:pt>
                <c:pt idx="70">
                  <c:v>182.2679448306311</c:v>
                </c:pt>
                <c:pt idx="71">
                  <c:v>173.307097014566</c:v>
                </c:pt>
                <c:pt idx="72">
                  <c:v>174.1164178343243</c:v>
                </c:pt>
                <c:pt idx="73">
                  <c:v>167.6487668754511</c:v>
                </c:pt>
                <c:pt idx="74">
                  <c:v>164.0096668322381</c:v>
                </c:pt>
                <c:pt idx="75">
                  <c:v>157.7953424913455</c:v>
                </c:pt>
                <c:pt idx="76">
                  <c:v>158.5194705838376</c:v>
                </c:pt>
                <c:pt idx="77">
                  <c:v>184.8635561339424</c:v>
                </c:pt>
                <c:pt idx="78">
                  <c:v>198.473947870549</c:v>
                </c:pt>
                <c:pt idx="79">
                  <c:v>193.862478144586</c:v>
                </c:pt>
                <c:pt idx="80">
                  <c:v>191.7015168011295</c:v>
                </c:pt>
                <c:pt idx="81">
                  <c:v>189.0534938566867</c:v>
                </c:pt>
                <c:pt idx="82">
                  <c:v>182.748399705735</c:v>
                </c:pt>
                <c:pt idx="83">
                  <c:v>174.1001925198742</c:v>
                </c:pt>
                <c:pt idx="84">
                  <c:v>184.1433775779748</c:v>
                </c:pt>
                <c:pt idx="85">
                  <c:v>160.3737545612966</c:v>
                </c:pt>
                <c:pt idx="86">
                  <c:v>150.638929046515</c:v>
                </c:pt>
                <c:pt idx="87">
                  <c:v>149.7674931336802</c:v>
                </c:pt>
                <c:pt idx="88">
                  <c:v>147.4007530684268</c:v>
                </c:pt>
                <c:pt idx="89">
                  <c:v>164.8743949235803</c:v>
                </c:pt>
                <c:pt idx="90">
                  <c:v>153.7491327773845</c:v>
                </c:pt>
                <c:pt idx="91">
                  <c:v>157.4448093361705</c:v>
                </c:pt>
                <c:pt idx="92">
                  <c:v>154.1188434440137</c:v>
                </c:pt>
                <c:pt idx="93">
                  <c:v>151.1627028287703</c:v>
                </c:pt>
                <c:pt idx="94">
                  <c:v>151.4147858502726</c:v>
                </c:pt>
                <c:pt idx="95">
                  <c:v>156.0642629650052</c:v>
                </c:pt>
                <c:pt idx="96">
                  <c:v>153.8569808124412</c:v>
                </c:pt>
                <c:pt idx="97">
                  <c:v>158.3622897454641</c:v>
                </c:pt>
                <c:pt idx="98">
                  <c:v>157.9304864420591</c:v>
                </c:pt>
                <c:pt idx="99">
                  <c:v>159.7459369334807</c:v>
                </c:pt>
                <c:pt idx="100">
                  <c:v>162.9725767256344</c:v>
                </c:pt>
                <c:pt idx="101">
                  <c:v>162.82636644247</c:v>
                </c:pt>
                <c:pt idx="102">
                  <c:v>169.6579341727233</c:v>
                </c:pt>
                <c:pt idx="103">
                  <c:v>172.4307753846207</c:v>
                </c:pt>
                <c:pt idx="104">
                  <c:v>174.7085981064587</c:v>
                </c:pt>
                <c:pt idx="105">
                  <c:v>179.2242713347328</c:v>
                </c:pt>
                <c:pt idx="106">
                  <c:v>182.5359294525872</c:v>
                </c:pt>
                <c:pt idx="107">
                  <c:v>204.8658859623755</c:v>
                </c:pt>
                <c:pt idx="108">
                  <c:v>208.6011882945419</c:v>
                </c:pt>
                <c:pt idx="109">
                  <c:v>215.0740962364104</c:v>
                </c:pt>
                <c:pt idx="110">
                  <c:v>221.0391916307124</c:v>
                </c:pt>
                <c:pt idx="111">
                  <c:v>220.8781917826917</c:v>
                </c:pt>
                <c:pt idx="112">
                  <c:v>219.7632817367393</c:v>
                </c:pt>
                <c:pt idx="113">
                  <c:v>225.852714040319</c:v>
                </c:pt>
                <c:pt idx="114">
                  <c:v>228.9575516310052</c:v>
                </c:pt>
                <c:pt idx="115">
                  <c:v>234.022639961159</c:v>
                </c:pt>
                <c:pt idx="116">
                  <c:v>242.9202270618104</c:v>
                </c:pt>
                <c:pt idx="117">
                  <c:v>248.3110176216366</c:v>
                </c:pt>
                <c:pt idx="118">
                  <c:v>264.6368949954126</c:v>
                </c:pt>
                <c:pt idx="119">
                  <c:v>284.7837908597453</c:v>
                </c:pt>
                <c:pt idx="120">
                  <c:v>292.3897354224756</c:v>
                </c:pt>
                <c:pt idx="121">
                  <c:v>298.6613445116037</c:v>
                </c:pt>
                <c:pt idx="122">
                  <c:v>293.5885048334046</c:v>
                </c:pt>
                <c:pt idx="123">
                  <c:v>283.4009236655808</c:v>
                </c:pt>
                <c:pt idx="124">
                  <c:v>265.880087300723</c:v>
                </c:pt>
                <c:pt idx="125">
                  <c:v>244.6081634657848</c:v>
                </c:pt>
                <c:pt idx="126">
                  <c:v>232.3869039199</c:v>
                </c:pt>
                <c:pt idx="127">
                  <c:v>221.6558376105906</c:v>
                </c:pt>
                <c:pt idx="128">
                  <c:v>218.976245451817</c:v>
                </c:pt>
                <c:pt idx="129">
                  <c:v>219.9863851936047</c:v>
                </c:pt>
                <c:pt idx="130">
                  <c:v>219.5087809435811</c:v>
                </c:pt>
                <c:pt idx="131">
                  <c:v>219.7699160431143</c:v>
                </c:pt>
                <c:pt idx="132">
                  <c:v>220.3107272164365</c:v>
                </c:pt>
                <c:pt idx="133">
                  <c:v>219.3592470326814</c:v>
                </c:pt>
                <c:pt idx="134">
                  <c:v>222.837127951353</c:v>
                </c:pt>
                <c:pt idx="135">
                  <c:v>223.4055879173138</c:v>
                </c:pt>
                <c:pt idx="136">
                  <c:v>223.722551694929</c:v>
                </c:pt>
                <c:pt idx="137">
                  <c:v>225.1328282310887</c:v>
                </c:pt>
                <c:pt idx="138">
                  <c:v>227.57597099048</c:v>
                </c:pt>
                <c:pt idx="139">
                  <c:v>227.8006750083429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4601928"/>
        <c:axId val="-2059542872"/>
      </c:scatterChart>
      <c:valAx>
        <c:axId val="-2004601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Effective</a:t>
                </a:r>
                <a:r>
                  <a:rPr lang="en-GB" sz="2000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2000" baseline="0" dirty="0" err="1" smtClean="0">
                    <a:solidFill>
                      <a:schemeClr val="tx1"/>
                    </a:solidFill>
                  </a:rPr>
                  <a:t>E</a:t>
                </a:r>
                <a:r>
                  <a:rPr lang="en-GB" sz="2000" baseline="-25000" dirty="0" err="1" smtClean="0">
                    <a:solidFill>
                      <a:schemeClr val="tx1"/>
                    </a:solidFill>
                  </a:rPr>
                  <a:t>cm</a:t>
                </a:r>
                <a:r>
                  <a:rPr lang="en-GB" sz="2000" baseline="0" dirty="0" smtClean="0">
                    <a:solidFill>
                      <a:schemeClr val="tx1"/>
                    </a:solidFill>
                  </a:rPr>
                  <a:t> [keV]</a:t>
                </a:r>
                <a:endParaRPr lang="en-GB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17773572997541"/>
              <c:y val="0.9414651440080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542872"/>
        <c:crosses val="autoZero"/>
        <c:crossBetween val="midCat"/>
      </c:valAx>
      <c:valAx>
        <c:axId val="-2059542872"/>
        <c:scaling>
          <c:logBase val="10.0"/>
          <c:orientation val="minMax"/>
          <c:min val="5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dirty="0" smtClean="0">
                    <a:solidFill>
                      <a:schemeClr val="tx1"/>
                    </a:solidFill>
                  </a:rPr>
                  <a:t>S-factor [MeV</a:t>
                </a:r>
                <a:r>
                  <a:rPr lang="en-GB" sz="2000" baseline="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 smtClean="0">
                    <a:solidFill>
                      <a:schemeClr val="tx1"/>
                    </a:solidFill>
                  </a:rPr>
                  <a:t>barn]</a:t>
                </a:r>
                <a:endParaRPr lang="en-GB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"/>
              <c:y val="0.2962312641357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04601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FF826-EE65-4540-BA84-2CCA5CA39ACF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547F4-AD57-BA4D-AF7A-34ABB6522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8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 and One novae</a:t>
            </a:r>
            <a:r>
              <a:rPr lang="en-US" baseline="0" dirty="0" smtClean="0"/>
              <a:t>: </a:t>
            </a:r>
            <a:r>
              <a:rPr lang="en-US" dirty="0" smtClean="0"/>
              <a:t>511 keV + continuum radiation emitted before maximum in visual luminosity nova explosion, thus difficult to see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t1/2 158 min</a:t>
            </a:r>
          </a:p>
          <a:p>
            <a:r>
              <a:rPr lang="en-US" dirty="0" smtClean="0"/>
              <a:t>no observations so far from sensitive telescopes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547F4-AD57-BA4D-AF7A-34ABB65222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24329-219A-0744-98C7-671D3425AE91}" type="slidenum">
              <a:rPr lang="en-GB" sz="1200">
                <a:latin typeface="Calibri" charset="0"/>
              </a:rPr>
              <a:pPr eaLnBrk="1" hangingPunct="1"/>
              <a:t>16</a:t>
            </a:fld>
            <a:endParaRPr lang="en-GB" sz="1200">
              <a:latin typeface="Calibri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13C9F-D56A-DB45-A74A-E2B293989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68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7Li BBN predictions 2-4x higher than observed;</a:t>
            </a:r>
            <a:r>
              <a:rPr lang="en-US" baseline="0" dirty="0" smtClean="0"/>
              <a:t> 6Li BBN predictions 3 </a:t>
            </a:r>
            <a:r>
              <a:rPr lang="en-US" baseline="0" dirty="0" err="1" smtClean="0"/>
              <a:t>o.o.m</a:t>
            </a:r>
            <a:r>
              <a:rPr lang="en-US" baseline="0" dirty="0" smtClean="0"/>
              <a:t>. lower than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20CC0-8C3E-3846-9835-EACEE42396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9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7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64B5-1A3E-A048-BD36-74B443922CF2}" type="datetimeFigureOut">
              <a:rPr lang="en-US" smtClean="0"/>
              <a:t>24/01/17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42970-F274-5E44-BF45-BFC9EC50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file://localhost/Users/piccolo/Documents/talks/munich_2012/X-Ray%20Burst.mpeg" TargetMode="External"/><Relationship Id="rId2" Type="http://schemas.openxmlformats.org/officeDocument/2006/relationships/video" Target="file://localhost/Users/piccolo/Documents/talks/munich_2012/X-Ray%20Burst.mp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file://localhost/Users/piccolo/Documents/talks/munich_2012/movie_rp_self.mov" TargetMode="External"/><Relationship Id="rId2" Type="http://schemas.openxmlformats.org/officeDocument/2006/relationships/video" Target="file://localhost/Users/piccolo/Documents/talks/munich_2012/movie_rp_self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wmf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hyperlink" Target="http://en.wikipedia.org/wiki/Image:Nobel_medal_dsc06171.jpg" TargetMode="External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7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8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Relationship Id="rId3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4.wmf"/><Relationship Id="rId5" Type="http://schemas.openxmlformats.org/officeDocument/2006/relationships/image" Target="../media/image105.wmf"/><Relationship Id="rId6" Type="http://schemas.openxmlformats.org/officeDocument/2006/relationships/image" Target="../media/image24.png"/><Relationship Id="rId7" Type="http://schemas.openxmlformats.org/officeDocument/2006/relationships/image" Target="../media/image106.wmf"/><Relationship Id="rId1" Type="http://schemas.microsoft.com/office/2007/relationships/media" Target="file://localhost/Users/piccolo/Documents/talks/munich_2012/X-Ray%20Burst.mpeg" TargetMode="External"/><Relationship Id="rId2" Type="http://schemas.openxmlformats.org/officeDocument/2006/relationships/video" Target="file://localhost/Users/piccolo/Documents/talks/munich_2012/X-Ray%20Burst.mpeg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5532" y="4972361"/>
            <a:ext cx="815818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>
                <a:solidFill>
                  <a:schemeClr val="tx2"/>
                </a:solidFill>
                <a:latin typeface="Calibri"/>
              </a:rPr>
              <a:t>Marialuisa Aliotta</a:t>
            </a:r>
          </a:p>
          <a:p>
            <a:pPr algn="ctr" defTabSz="914400">
              <a:lnSpc>
                <a:spcPct val="50000"/>
              </a:lnSpc>
            </a:pPr>
            <a:endParaRPr lang="en-US" sz="2400" dirty="0">
              <a:solidFill>
                <a:schemeClr val="tx2"/>
              </a:solidFill>
              <a:latin typeface="Calibri"/>
            </a:endParaRP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latin typeface="Calibri"/>
              </a:rPr>
              <a:t>School of Physics and Astronomy</a:t>
            </a:r>
          </a:p>
          <a:p>
            <a:pPr algn="ctr" defTabSz="914400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latin typeface="Calibri"/>
              </a:rPr>
              <a:t>University of Edinburgh, </a:t>
            </a:r>
            <a:r>
              <a:rPr lang="en-US" sz="2000" dirty="0" smtClean="0">
                <a:solidFill>
                  <a:schemeClr val="tx2"/>
                </a:solidFill>
                <a:latin typeface="Calibri"/>
              </a:rPr>
              <a:t>UK and Scottish </a:t>
            </a:r>
            <a:r>
              <a:rPr lang="en-US" sz="2000" dirty="0">
                <a:solidFill>
                  <a:schemeClr val="tx2"/>
                </a:solidFill>
                <a:latin typeface="Calibri"/>
              </a:rPr>
              <a:t>Universities Physics Alliance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676"/>
            <a:ext cx="9144000" cy="373224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Skype meeting | 17 July 2014</a:t>
            </a:r>
          </a:p>
        </p:txBody>
      </p:sp>
      <p:sp>
        <p:nvSpPr>
          <p:cNvPr id="15" name="Rettangolo 5"/>
          <p:cNvSpPr/>
          <p:nvPr/>
        </p:nvSpPr>
        <p:spPr>
          <a:xfrm>
            <a:off x="0" y="16172"/>
            <a:ext cx="9144000" cy="1734974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400" dirty="0"/>
              <a:t>Nuclear Astrophysics at the Low-Energy Frontiers: </a:t>
            </a:r>
            <a:endParaRPr lang="en-US" sz="3400" dirty="0" smtClean="0"/>
          </a:p>
          <a:p>
            <a:pPr algn="ctr">
              <a:lnSpc>
                <a:spcPct val="120000"/>
              </a:lnSpc>
            </a:pPr>
            <a:r>
              <a:rPr lang="en-US" sz="2800" dirty="0"/>
              <a:t>Updates from the </a:t>
            </a:r>
            <a:r>
              <a:rPr lang="en-US" sz="2800" dirty="0" smtClean="0"/>
              <a:t>Laboratory</a:t>
            </a:r>
            <a:endParaRPr lang="en-GB" sz="2800" dirty="0"/>
          </a:p>
        </p:txBody>
      </p:sp>
      <p:pic>
        <p:nvPicPr>
          <p:cNvPr id="6" name="Picture 5" descr="SUPA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30" y="5035214"/>
            <a:ext cx="1493292" cy="8362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7712" y="6450720"/>
            <a:ext cx="878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800000"/>
                </a:solidFill>
              </a:rPr>
              <a:t>55th International Winter Meeting on Nuclear Physics, 23-27 January 2017, </a:t>
            </a:r>
            <a:r>
              <a:rPr lang="en-GB" dirty="0" err="1" smtClean="0">
                <a:solidFill>
                  <a:srgbClr val="800000"/>
                </a:solidFill>
              </a:rPr>
              <a:t>Bormio</a:t>
            </a:r>
            <a:r>
              <a:rPr lang="en-GB" dirty="0" smtClean="0">
                <a:solidFill>
                  <a:srgbClr val="800000"/>
                </a:solidFill>
              </a:rPr>
              <a:t> – Italy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35" y="4918697"/>
            <a:ext cx="1508744" cy="10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9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3182" y="1153441"/>
            <a:ext cx="248472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nuclear reactions </a:t>
            </a:r>
          </a:p>
          <a:p>
            <a:pPr algn="ctr"/>
            <a:r>
              <a:rPr lang="en-US" sz="2400" dirty="0" smtClean="0"/>
              <a:t>&amp; </a:t>
            </a:r>
          </a:p>
          <a:p>
            <a:pPr algn="ctr"/>
            <a:r>
              <a:rPr lang="en-US" sz="2400" dirty="0" smtClean="0"/>
              <a:t>nuclear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5289" y="3197090"/>
            <a:ext cx="217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nucleosynthesis </a:t>
            </a:r>
            <a:endParaRPr lang="en-US" sz="2400" dirty="0" smtClean="0"/>
          </a:p>
          <a:p>
            <a:pPr algn="ctr"/>
            <a:r>
              <a:rPr lang="en-US" sz="2400" dirty="0" smtClean="0"/>
              <a:t>calculations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73621" y="5058952"/>
            <a:ext cx="2986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stellar evolution models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835" y="3397923"/>
            <a:ext cx="239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sensitivity studies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43590" y="2996335"/>
            <a:ext cx="21344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test predictions </a:t>
            </a:r>
            <a:endParaRPr lang="en-US" sz="2400" dirty="0" smtClean="0"/>
          </a:p>
          <a:p>
            <a:pPr algn="ctr"/>
            <a:r>
              <a:rPr lang="en-US" sz="2400" dirty="0" smtClean="0"/>
              <a:t>against</a:t>
            </a:r>
            <a:endParaRPr lang="en-US" sz="2400" dirty="0" smtClean="0"/>
          </a:p>
          <a:p>
            <a:pPr algn="ctr"/>
            <a:r>
              <a:rPr lang="en-US" sz="2400" dirty="0" smtClean="0"/>
              <a:t>observations</a:t>
            </a:r>
            <a:endParaRPr lang="en-US" sz="2400" dirty="0"/>
          </a:p>
        </p:txBody>
      </p:sp>
      <p:sp>
        <p:nvSpPr>
          <p:cNvPr id="12" name="Curved Down Arrow 11"/>
          <p:cNvSpPr/>
          <p:nvPr/>
        </p:nvSpPr>
        <p:spPr>
          <a:xfrm rot="2204059">
            <a:off x="5852670" y="2076769"/>
            <a:ext cx="1772283" cy="363120"/>
          </a:xfrm>
          <a:prstGeom prst="curvedDownArrow">
            <a:avLst>
              <a:gd name="adj1" fmla="val 19111"/>
              <a:gd name="adj2" fmla="val 10352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2204059" flipH="1" flipV="1">
            <a:off x="1120245" y="4617379"/>
            <a:ext cx="1772283" cy="363120"/>
          </a:xfrm>
          <a:prstGeom prst="curvedDownArrow">
            <a:avLst>
              <a:gd name="adj1" fmla="val 19111"/>
              <a:gd name="adj2" fmla="val 10352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7932528" flipH="1" flipV="1">
            <a:off x="1183515" y="2148174"/>
            <a:ext cx="1772283" cy="363120"/>
          </a:xfrm>
          <a:prstGeom prst="curvedDownArrow">
            <a:avLst>
              <a:gd name="adj1" fmla="val 19111"/>
              <a:gd name="adj2" fmla="val 10352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8725043">
            <a:off x="5565907" y="4791993"/>
            <a:ext cx="1772283" cy="363120"/>
          </a:xfrm>
          <a:prstGeom prst="curvedDownArrow">
            <a:avLst>
              <a:gd name="adj1" fmla="val 19111"/>
              <a:gd name="adj2" fmla="val 10352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4214404" y="2428474"/>
            <a:ext cx="223279" cy="435582"/>
          </a:xfrm>
          <a:prstGeom prst="up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4143525" y="4363357"/>
            <a:ext cx="223279" cy="435582"/>
          </a:xfrm>
          <a:prstGeom prst="up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Up-Down Arrow 17"/>
          <p:cNvSpPr/>
          <p:nvPr/>
        </p:nvSpPr>
        <p:spPr>
          <a:xfrm rot="16200000">
            <a:off x="2769329" y="3420304"/>
            <a:ext cx="223279" cy="435582"/>
          </a:xfrm>
          <a:prstGeom prst="up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 rot="16200000">
            <a:off x="5705859" y="3461064"/>
            <a:ext cx="223279" cy="435582"/>
          </a:xfrm>
          <a:prstGeom prst="up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2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Explosive Nucleosynthesis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167529" y="3869765"/>
            <a:ext cx="3313728" cy="1629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800" dirty="0" smtClean="0"/>
              <a:t>Novae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800" dirty="0" smtClean="0"/>
              <a:t>Supernovae Type </a:t>
            </a:r>
            <a:r>
              <a:rPr lang="en-US" sz="2800" dirty="0" err="1" smtClean="0"/>
              <a:t>Ia</a:t>
            </a:r>
            <a:endParaRPr lang="en-US" sz="2800" dirty="0" smtClean="0"/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800" dirty="0" smtClean="0"/>
              <a:t>X-ray Bursts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464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Explosive Scenarios: Novae, Supernovae type </a:t>
            </a:r>
            <a:r>
              <a:rPr lang="en-US" dirty="0" err="1" smtClean="0">
                <a:solidFill>
                  <a:schemeClr val="bg1"/>
                </a:solidFill>
              </a:rPr>
              <a:t>Ia</a:t>
            </a:r>
            <a:r>
              <a:rPr lang="en-US" dirty="0" smtClean="0">
                <a:solidFill>
                  <a:schemeClr val="bg1"/>
                </a:solidFill>
              </a:rPr>
              <a:t>, X-ray Bursts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X-Ray Burst.mpeg" descr="/Users/marialuisa/aliotta/talks/X-Ray Burst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8" y="531282"/>
            <a:ext cx="7804495" cy="58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31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movie_rp_self.mov" descr="/Users/marialuisa/aliotta/movies/movie_rp_self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24" y="488891"/>
            <a:ext cx="6858556" cy="59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3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Neutron sources for </a:t>
            </a:r>
            <a:r>
              <a:rPr lang="en-GB" sz="3200" dirty="0" smtClean="0"/>
              <a:t>heavy elements production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6510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172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57200" y="6248400"/>
            <a:ext cx="306388" cy="306388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219200" y="586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743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743200" y="510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57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1219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4267200" y="4343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4267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6553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315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5791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4267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8077200" y="129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8077200" y="91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458200" y="91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7696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838200" y="624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1219200" y="624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3124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1981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1981200" y="5105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2743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2362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1981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1600200" y="548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029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3505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3505200" y="4343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3505200" y="4724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4267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4648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5029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5029200" y="3581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5029200" y="3962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5410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5791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5791200" y="2819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5791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6172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5" name="Rectangle 43"/>
          <p:cNvSpPr>
            <a:spLocks noChangeArrowheads="1"/>
          </p:cNvSpPr>
          <p:nvPr/>
        </p:nvSpPr>
        <p:spPr bwMode="auto">
          <a:xfrm>
            <a:off x="6553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auto">
          <a:xfrm>
            <a:off x="6553200" y="2819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6553200" y="3200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6934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7315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0" name="Rectangle 48"/>
          <p:cNvSpPr>
            <a:spLocks noChangeArrowheads="1"/>
          </p:cNvSpPr>
          <p:nvPr/>
        </p:nvSpPr>
        <p:spPr bwMode="auto">
          <a:xfrm>
            <a:off x="7315200" y="205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1" name="Rectangle 49"/>
          <p:cNvSpPr>
            <a:spLocks noChangeArrowheads="1"/>
          </p:cNvSpPr>
          <p:nvPr/>
        </p:nvSpPr>
        <p:spPr bwMode="auto">
          <a:xfrm>
            <a:off x="7315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2" name="Rectangle 50"/>
          <p:cNvSpPr>
            <a:spLocks noChangeArrowheads="1"/>
          </p:cNvSpPr>
          <p:nvPr/>
        </p:nvSpPr>
        <p:spPr bwMode="auto">
          <a:xfrm>
            <a:off x="7696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3" name="Rectangle 51"/>
          <p:cNvSpPr>
            <a:spLocks noChangeArrowheads="1"/>
          </p:cNvSpPr>
          <p:nvPr/>
        </p:nvSpPr>
        <p:spPr bwMode="auto">
          <a:xfrm>
            <a:off x="8077200" y="1676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4" name="Rectangle 52"/>
          <p:cNvSpPr>
            <a:spLocks noChangeArrowheads="1"/>
          </p:cNvSpPr>
          <p:nvPr/>
        </p:nvSpPr>
        <p:spPr bwMode="auto">
          <a:xfrm>
            <a:off x="8077200" y="2057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5" name="Rectangle 53"/>
          <p:cNvSpPr>
            <a:spLocks noChangeArrowheads="1"/>
          </p:cNvSpPr>
          <p:nvPr/>
        </p:nvSpPr>
        <p:spPr bwMode="auto">
          <a:xfrm>
            <a:off x="8077200" y="24384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6" name="Text Box 54"/>
          <p:cNvSpPr txBox="1">
            <a:spLocks noChangeArrowheads="1"/>
          </p:cNvSpPr>
          <p:nvPr/>
        </p:nvSpPr>
        <p:spPr bwMode="auto">
          <a:xfrm>
            <a:off x="0" y="6172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Fe</a:t>
            </a:r>
          </a:p>
        </p:txBody>
      </p:sp>
      <p:sp>
        <p:nvSpPr>
          <p:cNvPr id="44087" name="Text Box 55"/>
          <p:cNvSpPr txBox="1">
            <a:spLocks noChangeArrowheads="1"/>
          </p:cNvSpPr>
          <p:nvPr/>
        </p:nvSpPr>
        <p:spPr bwMode="auto">
          <a:xfrm>
            <a:off x="0" y="5791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Co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0" y="5410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Ni</a:t>
            </a: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5715000" y="1981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Rb</a:t>
            </a:r>
          </a:p>
        </p:txBody>
      </p:sp>
      <p:sp>
        <p:nvSpPr>
          <p:cNvPr id="44090" name="Text Box 58"/>
          <p:cNvSpPr txBox="1">
            <a:spLocks noChangeArrowheads="1"/>
          </p:cNvSpPr>
          <p:nvPr/>
        </p:nvSpPr>
        <p:spPr bwMode="auto">
          <a:xfrm>
            <a:off x="2590800" y="4267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Ga</a:t>
            </a:r>
          </a:p>
        </p:txBody>
      </p:sp>
      <p:sp>
        <p:nvSpPr>
          <p:cNvPr id="44091" name="Text Box 59"/>
          <p:cNvSpPr txBox="1">
            <a:spLocks noChangeArrowheads="1"/>
          </p:cNvSpPr>
          <p:nvPr/>
        </p:nvSpPr>
        <p:spPr bwMode="auto">
          <a:xfrm>
            <a:off x="2590800" y="3886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Ge</a:t>
            </a:r>
          </a:p>
        </p:txBody>
      </p:sp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1066800" y="4648200"/>
            <a:ext cx="522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Zn</a:t>
            </a:r>
          </a:p>
        </p:txBody>
      </p:sp>
      <p:sp>
        <p:nvSpPr>
          <p:cNvPr id="44093" name="Text Box 61"/>
          <p:cNvSpPr txBox="1">
            <a:spLocks noChangeArrowheads="1"/>
          </p:cNvSpPr>
          <p:nvPr/>
        </p:nvSpPr>
        <p:spPr bwMode="auto">
          <a:xfrm>
            <a:off x="1066800" y="5029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Cu</a:t>
            </a:r>
          </a:p>
        </p:txBody>
      </p:sp>
      <p:sp>
        <p:nvSpPr>
          <p:cNvPr id="44094" name="Text Box 62"/>
          <p:cNvSpPr txBox="1">
            <a:spLocks noChangeArrowheads="1"/>
          </p:cNvSpPr>
          <p:nvPr/>
        </p:nvSpPr>
        <p:spPr bwMode="auto">
          <a:xfrm>
            <a:off x="3429000" y="3124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Se</a:t>
            </a:r>
          </a:p>
        </p:txBody>
      </p:sp>
      <p:sp>
        <p:nvSpPr>
          <p:cNvPr id="44095" name="Text Box 63"/>
          <p:cNvSpPr txBox="1">
            <a:spLocks noChangeArrowheads="1"/>
          </p:cNvSpPr>
          <p:nvPr/>
        </p:nvSpPr>
        <p:spPr bwMode="auto">
          <a:xfrm>
            <a:off x="4191000" y="2743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Br</a:t>
            </a:r>
          </a:p>
        </p:txBody>
      </p:sp>
      <p:sp>
        <p:nvSpPr>
          <p:cNvPr id="44096" name="Text Box 64"/>
          <p:cNvSpPr txBox="1">
            <a:spLocks noChangeArrowheads="1"/>
          </p:cNvSpPr>
          <p:nvPr/>
        </p:nvSpPr>
        <p:spPr bwMode="auto">
          <a:xfrm>
            <a:off x="3429000" y="3505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As</a:t>
            </a:r>
          </a:p>
        </p:txBody>
      </p:sp>
      <p:sp>
        <p:nvSpPr>
          <p:cNvPr id="44097" name="Text Box 65"/>
          <p:cNvSpPr txBox="1">
            <a:spLocks noChangeArrowheads="1"/>
          </p:cNvSpPr>
          <p:nvPr/>
        </p:nvSpPr>
        <p:spPr bwMode="auto">
          <a:xfrm>
            <a:off x="7620000" y="8382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Zr</a:t>
            </a:r>
          </a:p>
        </p:txBody>
      </p:sp>
      <p:sp>
        <p:nvSpPr>
          <p:cNvPr id="44098" name="Text Box 66"/>
          <p:cNvSpPr txBox="1">
            <a:spLocks noChangeArrowheads="1"/>
          </p:cNvSpPr>
          <p:nvPr/>
        </p:nvSpPr>
        <p:spPr bwMode="auto">
          <a:xfrm>
            <a:off x="7620000" y="1219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Y</a:t>
            </a:r>
          </a:p>
        </p:txBody>
      </p:sp>
      <p:sp>
        <p:nvSpPr>
          <p:cNvPr id="44099" name="Text Box 67"/>
          <p:cNvSpPr txBox="1">
            <a:spLocks noChangeArrowheads="1"/>
          </p:cNvSpPr>
          <p:nvPr/>
        </p:nvSpPr>
        <p:spPr bwMode="auto">
          <a:xfrm>
            <a:off x="5715000" y="16002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Sr</a:t>
            </a:r>
          </a:p>
        </p:txBody>
      </p:sp>
      <p:sp>
        <p:nvSpPr>
          <p:cNvPr id="44100" name="Text Box 68"/>
          <p:cNvSpPr txBox="1">
            <a:spLocks noChangeArrowheads="1"/>
          </p:cNvSpPr>
          <p:nvPr/>
        </p:nvSpPr>
        <p:spPr bwMode="auto">
          <a:xfrm>
            <a:off x="4191000" y="23622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Kr</a:t>
            </a:r>
          </a:p>
        </p:txBody>
      </p:sp>
      <p:sp>
        <p:nvSpPr>
          <p:cNvPr id="107589" name="Line 69"/>
          <p:cNvSpPr>
            <a:spLocks noChangeShapeType="1"/>
          </p:cNvSpPr>
          <p:nvPr/>
        </p:nvSpPr>
        <p:spPr bwMode="auto">
          <a:xfrm>
            <a:off x="609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0" name="Line 70"/>
          <p:cNvSpPr>
            <a:spLocks noChangeShapeType="1"/>
          </p:cNvSpPr>
          <p:nvPr/>
        </p:nvSpPr>
        <p:spPr bwMode="auto">
          <a:xfrm>
            <a:off x="990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1" name="Line 71"/>
          <p:cNvSpPr>
            <a:spLocks noChangeShapeType="1"/>
          </p:cNvSpPr>
          <p:nvPr/>
        </p:nvSpPr>
        <p:spPr bwMode="auto">
          <a:xfrm>
            <a:off x="1371600" y="640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2" name="Line 72"/>
          <p:cNvSpPr>
            <a:spLocks noChangeShapeType="1"/>
          </p:cNvSpPr>
          <p:nvPr/>
        </p:nvSpPr>
        <p:spPr bwMode="auto">
          <a:xfrm>
            <a:off x="1371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3" name="Line 73"/>
          <p:cNvSpPr>
            <a:spLocks noChangeShapeType="1"/>
          </p:cNvSpPr>
          <p:nvPr/>
        </p:nvSpPr>
        <p:spPr bwMode="auto">
          <a:xfrm>
            <a:off x="1752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4" name="Line 74"/>
          <p:cNvSpPr>
            <a:spLocks noChangeShapeType="1"/>
          </p:cNvSpPr>
          <p:nvPr/>
        </p:nvSpPr>
        <p:spPr bwMode="auto">
          <a:xfrm flipH="1" flipV="1">
            <a:off x="1371600" y="6019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5" name="Line 75"/>
          <p:cNvSpPr>
            <a:spLocks noChangeShapeType="1"/>
          </p:cNvSpPr>
          <p:nvPr/>
        </p:nvSpPr>
        <p:spPr bwMode="auto">
          <a:xfrm>
            <a:off x="2133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6" name="Line 76"/>
          <p:cNvSpPr>
            <a:spLocks noChangeShapeType="1"/>
          </p:cNvSpPr>
          <p:nvPr/>
        </p:nvSpPr>
        <p:spPr bwMode="auto">
          <a:xfrm>
            <a:off x="3657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7" name="Line 77"/>
          <p:cNvSpPr>
            <a:spLocks noChangeShapeType="1"/>
          </p:cNvSpPr>
          <p:nvPr/>
        </p:nvSpPr>
        <p:spPr bwMode="auto">
          <a:xfrm>
            <a:off x="2895600" y="525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8" name="Line 78"/>
          <p:cNvSpPr>
            <a:spLocks noChangeShapeType="1"/>
          </p:cNvSpPr>
          <p:nvPr/>
        </p:nvSpPr>
        <p:spPr bwMode="auto">
          <a:xfrm>
            <a:off x="2895600" y="563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99" name="Line 79"/>
          <p:cNvSpPr>
            <a:spLocks noChangeShapeType="1"/>
          </p:cNvSpPr>
          <p:nvPr/>
        </p:nvSpPr>
        <p:spPr bwMode="auto">
          <a:xfrm>
            <a:off x="1371600" y="601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0" name="Line 80"/>
          <p:cNvSpPr>
            <a:spLocks noChangeShapeType="1"/>
          </p:cNvSpPr>
          <p:nvPr/>
        </p:nvSpPr>
        <p:spPr bwMode="auto">
          <a:xfrm flipH="1" flipV="1">
            <a:off x="2895600" y="5257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1" name="Line 81"/>
          <p:cNvSpPr>
            <a:spLocks noChangeShapeType="1"/>
          </p:cNvSpPr>
          <p:nvPr/>
        </p:nvSpPr>
        <p:spPr bwMode="auto">
          <a:xfrm flipH="1" flipV="1">
            <a:off x="1371600" y="563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2" name="Line 82"/>
          <p:cNvSpPr>
            <a:spLocks noChangeShapeType="1"/>
          </p:cNvSpPr>
          <p:nvPr/>
        </p:nvSpPr>
        <p:spPr bwMode="auto">
          <a:xfrm flipH="1" flipV="1">
            <a:off x="2895600" y="4876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2133600" y="5257800"/>
            <a:ext cx="762000" cy="381000"/>
            <a:chOff x="1344" y="3312"/>
            <a:chExt cx="480" cy="240"/>
          </a:xfrm>
        </p:grpSpPr>
        <p:sp>
          <p:nvSpPr>
            <p:cNvPr id="44201" name="Line 84"/>
            <p:cNvSpPr>
              <a:spLocks noChangeShapeType="1"/>
            </p:cNvSpPr>
            <p:nvPr/>
          </p:nvSpPr>
          <p:spPr bwMode="auto">
            <a:xfrm>
              <a:off x="1584" y="355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02" name="Line 85"/>
            <p:cNvSpPr>
              <a:spLocks noChangeShapeType="1"/>
            </p:cNvSpPr>
            <p:nvPr/>
          </p:nvSpPr>
          <p:spPr bwMode="auto">
            <a:xfrm flipH="1" flipV="1">
              <a:off x="1344" y="331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606" name="Line 86"/>
          <p:cNvSpPr>
            <a:spLocks noChangeShapeType="1"/>
          </p:cNvSpPr>
          <p:nvPr/>
        </p:nvSpPr>
        <p:spPr bwMode="auto">
          <a:xfrm>
            <a:off x="4419600" y="4495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7" name="Line 87"/>
          <p:cNvSpPr>
            <a:spLocks noChangeShapeType="1"/>
          </p:cNvSpPr>
          <p:nvPr/>
        </p:nvSpPr>
        <p:spPr bwMode="auto">
          <a:xfrm>
            <a:off x="2133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8" name="Line 88"/>
          <p:cNvSpPr>
            <a:spLocks noChangeShapeType="1"/>
          </p:cNvSpPr>
          <p:nvPr/>
        </p:nvSpPr>
        <p:spPr bwMode="auto">
          <a:xfrm>
            <a:off x="2133600" y="525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09" name="Line 89"/>
          <p:cNvSpPr>
            <a:spLocks noChangeShapeType="1"/>
          </p:cNvSpPr>
          <p:nvPr/>
        </p:nvSpPr>
        <p:spPr bwMode="auto">
          <a:xfrm>
            <a:off x="3276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0" name="Line 90"/>
          <p:cNvSpPr>
            <a:spLocks noChangeShapeType="1"/>
          </p:cNvSpPr>
          <p:nvPr/>
        </p:nvSpPr>
        <p:spPr bwMode="auto">
          <a:xfrm>
            <a:off x="2895600" y="487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1" name="Line 91"/>
          <p:cNvSpPr>
            <a:spLocks noChangeShapeType="1"/>
          </p:cNvSpPr>
          <p:nvPr/>
        </p:nvSpPr>
        <p:spPr bwMode="auto">
          <a:xfrm flipH="1" flipV="1">
            <a:off x="3657600" y="4114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2" name="Line 92"/>
          <p:cNvSpPr>
            <a:spLocks noChangeShapeType="1"/>
          </p:cNvSpPr>
          <p:nvPr/>
        </p:nvSpPr>
        <p:spPr bwMode="auto">
          <a:xfrm flipH="1" flipV="1">
            <a:off x="3657600" y="4495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3" name="Line 93"/>
          <p:cNvSpPr>
            <a:spLocks noChangeShapeType="1"/>
          </p:cNvSpPr>
          <p:nvPr/>
        </p:nvSpPr>
        <p:spPr bwMode="auto">
          <a:xfrm flipH="1" flipV="1">
            <a:off x="4038600" y="41148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2133600" y="4876800"/>
            <a:ext cx="762000" cy="762000"/>
            <a:chOff x="1344" y="3072"/>
            <a:chExt cx="480" cy="480"/>
          </a:xfrm>
        </p:grpSpPr>
        <p:sp>
          <p:nvSpPr>
            <p:cNvPr id="44199" name="Line 95"/>
            <p:cNvSpPr>
              <a:spLocks noChangeShapeType="1"/>
            </p:cNvSpPr>
            <p:nvPr/>
          </p:nvSpPr>
          <p:spPr bwMode="auto">
            <a:xfrm flipH="1" flipV="1">
              <a:off x="1344" y="30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200" name="Line 96"/>
            <p:cNvSpPr>
              <a:spLocks noChangeShapeType="1"/>
            </p:cNvSpPr>
            <p:nvPr/>
          </p:nvSpPr>
          <p:spPr bwMode="auto">
            <a:xfrm flipH="1" flipV="1">
              <a:off x="1584" y="331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617" name="Line 97"/>
          <p:cNvSpPr>
            <a:spLocks noChangeShapeType="1"/>
          </p:cNvSpPr>
          <p:nvPr/>
        </p:nvSpPr>
        <p:spPr bwMode="auto">
          <a:xfrm flipH="1" flipV="1">
            <a:off x="2514600" y="48768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8" name="Line 98"/>
          <p:cNvSpPr>
            <a:spLocks noChangeShapeType="1"/>
          </p:cNvSpPr>
          <p:nvPr/>
        </p:nvSpPr>
        <p:spPr bwMode="auto">
          <a:xfrm>
            <a:off x="5943600" y="2971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19" name="Line 99"/>
          <p:cNvSpPr>
            <a:spLocks noChangeShapeType="1"/>
          </p:cNvSpPr>
          <p:nvPr/>
        </p:nvSpPr>
        <p:spPr bwMode="auto">
          <a:xfrm>
            <a:off x="5181600" y="3733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20" name="Line 100"/>
          <p:cNvSpPr>
            <a:spLocks noChangeShapeType="1"/>
          </p:cNvSpPr>
          <p:nvPr/>
        </p:nvSpPr>
        <p:spPr bwMode="auto">
          <a:xfrm>
            <a:off x="5181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21" name="Line 101"/>
          <p:cNvSpPr>
            <a:spLocks noChangeShapeType="1"/>
          </p:cNvSpPr>
          <p:nvPr/>
        </p:nvSpPr>
        <p:spPr bwMode="auto">
          <a:xfrm>
            <a:off x="4800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22" name="Line 102"/>
          <p:cNvSpPr>
            <a:spLocks noChangeShapeType="1"/>
          </p:cNvSpPr>
          <p:nvPr/>
        </p:nvSpPr>
        <p:spPr bwMode="auto">
          <a:xfrm>
            <a:off x="4419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23" name="Line 103"/>
          <p:cNvSpPr>
            <a:spLocks noChangeShapeType="1"/>
          </p:cNvSpPr>
          <p:nvPr/>
        </p:nvSpPr>
        <p:spPr bwMode="auto">
          <a:xfrm>
            <a:off x="3657600" y="4114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24" name="Line 104"/>
          <p:cNvSpPr>
            <a:spLocks noChangeShapeType="1"/>
          </p:cNvSpPr>
          <p:nvPr/>
        </p:nvSpPr>
        <p:spPr bwMode="auto">
          <a:xfrm>
            <a:off x="3657600" y="4495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943600" y="2590800"/>
            <a:ext cx="762000" cy="762000"/>
            <a:chOff x="3744" y="1632"/>
            <a:chExt cx="480" cy="480"/>
          </a:xfrm>
        </p:grpSpPr>
        <p:sp>
          <p:nvSpPr>
            <p:cNvPr id="44197" name="Line 107"/>
            <p:cNvSpPr>
              <a:spLocks noChangeShapeType="1"/>
            </p:cNvSpPr>
            <p:nvPr/>
          </p:nvSpPr>
          <p:spPr bwMode="auto">
            <a:xfrm flipH="1" flipV="1">
              <a:off x="3744" y="163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8" name="Line 108"/>
            <p:cNvSpPr>
              <a:spLocks noChangeShapeType="1"/>
            </p:cNvSpPr>
            <p:nvPr/>
          </p:nvSpPr>
          <p:spPr bwMode="auto">
            <a:xfrm flipH="1" flipV="1">
              <a:off x="3984" y="187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629" name="Line 109"/>
          <p:cNvSpPr>
            <a:spLocks noChangeShapeType="1"/>
          </p:cNvSpPr>
          <p:nvPr/>
        </p:nvSpPr>
        <p:spPr bwMode="auto">
          <a:xfrm flipH="1" flipV="1">
            <a:off x="6705600" y="2971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0" name="Line 110"/>
          <p:cNvSpPr>
            <a:spLocks noChangeShapeType="1"/>
          </p:cNvSpPr>
          <p:nvPr/>
        </p:nvSpPr>
        <p:spPr bwMode="auto">
          <a:xfrm flipH="1" flipV="1">
            <a:off x="5181600" y="3352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1" name="Line 111"/>
          <p:cNvSpPr>
            <a:spLocks noChangeShapeType="1"/>
          </p:cNvSpPr>
          <p:nvPr/>
        </p:nvSpPr>
        <p:spPr bwMode="auto">
          <a:xfrm flipH="1" flipV="1">
            <a:off x="5181600" y="3733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2" name="Line 112"/>
          <p:cNvSpPr>
            <a:spLocks noChangeShapeType="1"/>
          </p:cNvSpPr>
          <p:nvPr/>
        </p:nvSpPr>
        <p:spPr bwMode="auto">
          <a:xfrm flipH="1" flipV="1">
            <a:off x="4419600" y="4114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5943600" y="2971800"/>
            <a:ext cx="762000" cy="381000"/>
            <a:chOff x="3744" y="1872"/>
            <a:chExt cx="480" cy="240"/>
          </a:xfrm>
        </p:grpSpPr>
        <p:sp>
          <p:nvSpPr>
            <p:cNvPr id="44195" name="Line 114"/>
            <p:cNvSpPr>
              <a:spLocks noChangeShapeType="1"/>
            </p:cNvSpPr>
            <p:nvPr/>
          </p:nvSpPr>
          <p:spPr bwMode="auto">
            <a:xfrm flipH="1" flipV="1">
              <a:off x="3744" y="18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6" name="Line 115"/>
            <p:cNvSpPr>
              <a:spLocks noChangeShapeType="1"/>
            </p:cNvSpPr>
            <p:nvPr/>
          </p:nvSpPr>
          <p:spPr bwMode="auto">
            <a:xfrm>
              <a:off x="3984" y="211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636" name="Line 116"/>
          <p:cNvSpPr>
            <a:spLocks noChangeShapeType="1"/>
          </p:cNvSpPr>
          <p:nvPr/>
        </p:nvSpPr>
        <p:spPr bwMode="auto">
          <a:xfrm>
            <a:off x="5943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7" name="Line 117"/>
          <p:cNvSpPr>
            <a:spLocks noChangeShapeType="1"/>
          </p:cNvSpPr>
          <p:nvPr/>
        </p:nvSpPr>
        <p:spPr bwMode="auto">
          <a:xfrm>
            <a:off x="5562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8" name="Line 118"/>
          <p:cNvSpPr>
            <a:spLocks noChangeShapeType="1"/>
          </p:cNvSpPr>
          <p:nvPr/>
        </p:nvSpPr>
        <p:spPr bwMode="auto">
          <a:xfrm>
            <a:off x="5181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39" name="Line 119"/>
          <p:cNvSpPr>
            <a:spLocks noChangeShapeType="1"/>
          </p:cNvSpPr>
          <p:nvPr/>
        </p:nvSpPr>
        <p:spPr bwMode="auto">
          <a:xfrm>
            <a:off x="5943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0" name="Line 120"/>
          <p:cNvSpPr>
            <a:spLocks noChangeShapeType="1"/>
          </p:cNvSpPr>
          <p:nvPr/>
        </p:nvSpPr>
        <p:spPr bwMode="auto">
          <a:xfrm>
            <a:off x="6324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1" name="Line 121"/>
          <p:cNvSpPr>
            <a:spLocks noChangeShapeType="1"/>
          </p:cNvSpPr>
          <p:nvPr/>
        </p:nvSpPr>
        <p:spPr bwMode="auto">
          <a:xfrm>
            <a:off x="6705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2" name="Line 122"/>
          <p:cNvSpPr>
            <a:spLocks noChangeShapeType="1"/>
          </p:cNvSpPr>
          <p:nvPr/>
        </p:nvSpPr>
        <p:spPr bwMode="auto">
          <a:xfrm>
            <a:off x="7467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3" name="Line 123"/>
          <p:cNvSpPr>
            <a:spLocks noChangeShapeType="1"/>
          </p:cNvSpPr>
          <p:nvPr/>
        </p:nvSpPr>
        <p:spPr bwMode="auto">
          <a:xfrm>
            <a:off x="6705600" y="3352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4" name="Line 124"/>
          <p:cNvSpPr>
            <a:spLocks noChangeShapeType="1"/>
          </p:cNvSpPr>
          <p:nvPr/>
        </p:nvSpPr>
        <p:spPr bwMode="auto">
          <a:xfrm>
            <a:off x="6705600" y="2971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5" name="Line 125"/>
          <p:cNvSpPr>
            <a:spLocks noChangeShapeType="1"/>
          </p:cNvSpPr>
          <p:nvPr/>
        </p:nvSpPr>
        <p:spPr bwMode="auto">
          <a:xfrm>
            <a:off x="8229600" y="220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6" name="Line 126"/>
          <p:cNvSpPr>
            <a:spLocks noChangeShapeType="1"/>
          </p:cNvSpPr>
          <p:nvPr/>
        </p:nvSpPr>
        <p:spPr bwMode="auto">
          <a:xfrm>
            <a:off x="8229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7" name="Line 127"/>
          <p:cNvSpPr>
            <a:spLocks noChangeShapeType="1"/>
          </p:cNvSpPr>
          <p:nvPr/>
        </p:nvSpPr>
        <p:spPr bwMode="auto">
          <a:xfrm>
            <a:off x="7848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8" name="Line 128"/>
          <p:cNvSpPr>
            <a:spLocks noChangeShapeType="1"/>
          </p:cNvSpPr>
          <p:nvPr/>
        </p:nvSpPr>
        <p:spPr bwMode="auto">
          <a:xfrm>
            <a:off x="7467600" y="1828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49" name="Line 129"/>
          <p:cNvSpPr>
            <a:spLocks noChangeShapeType="1"/>
          </p:cNvSpPr>
          <p:nvPr/>
        </p:nvSpPr>
        <p:spPr bwMode="auto">
          <a:xfrm>
            <a:off x="7467600" y="2209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50" name="Line 130"/>
          <p:cNvSpPr>
            <a:spLocks noChangeShapeType="1"/>
          </p:cNvSpPr>
          <p:nvPr/>
        </p:nvSpPr>
        <p:spPr bwMode="auto">
          <a:xfrm>
            <a:off x="8229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51" name="Line 131"/>
          <p:cNvSpPr>
            <a:spLocks noChangeShapeType="1"/>
          </p:cNvSpPr>
          <p:nvPr/>
        </p:nvSpPr>
        <p:spPr bwMode="auto">
          <a:xfrm>
            <a:off x="7086600" y="2590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52" name="Line 132"/>
          <p:cNvSpPr>
            <a:spLocks noChangeShapeType="1"/>
          </p:cNvSpPr>
          <p:nvPr/>
        </p:nvSpPr>
        <p:spPr bwMode="auto">
          <a:xfrm flipH="1" flipV="1">
            <a:off x="8229600" y="2209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133"/>
          <p:cNvGrpSpPr>
            <a:grpSpLocks/>
          </p:cNvGrpSpPr>
          <p:nvPr/>
        </p:nvGrpSpPr>
        <p:grpSpPr bwMode="auto">
          <a:xfrm>
            <a:off x="7467600" y="2209800"/>
            <a:ext cx="762000" cy="381000"/>
            <a:chOff x="4704" y="1392"/>
            <a:chExt cx="480" cy="240"/>
          </a:xfrm>
        </p:grpSpPr>
        <p:sp>
          <p:nvSpPr>
            <p:cNvPr id="44193" name="Line 134"/>
            <p:cNvSpPr>
              <a:spLocks noChangeShapeType="1"/>
            </p:cNvSpPr>
            <p:nvPr/>
          </p:nvSpPr>
          <p:spPr bwMode="auto">
            <a:xfrm>
              <a:off x="4944" y="163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4" name="Line 135"/>
            <p:cNvSpPr>
              <a:spLocks noChangeShapeType="1"/>
            </p:cNvSpPr>
            <p:nvPr/>
          </p:nvSpPr>
          <p:spPr bwMode="auto">
            <a:xfrm flipH="1" flipV="1">
              <a:off x="4704" y="139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656" name="Line 136"/>
          <p:cNvSpPr>
            <a:spLocks noChangeShapeType="1"/>
          </p:cNvSpPr>
          <p:nvPr/>
        </p:nvSpPr>
        <p:spPr bwMode="auto">
          <a:xfrm flipH="1" flipV="1">
            <a:off x="6705600" y="2590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158" name="Line 137"/>
          <p:cNvSpPr>
            <a:spLocks noChangeShapeType="1"/>
          </p:cNvSpPr>
          <p:nvPr/>
        </p:nvSpPr>
        <p:spPr bwMode="auto">
          <a:xfrm flipH="1" flipV="1">
            <a:off x="533400" y="2895600"/>
            <a:ext cx="533400" cy="5334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58" name="Line 138"/>
          <p:cNvSpPr>
            <a:spLocks noChangeShapeType="1"/>
          </p:cNvSpPr>
          <p:nvPr/>
        </p:nvSpPr>
        <p:spPr bwMode="auto">
          <a:xfrm flipH="1" flipV="1">
            <a:off x="8229600" y="1066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59" name="Line 139"/>
          <p:cNvSpPr>
            <a:spLocks noChangeShapeType="1"/>
          </p:cNvSpPr>
          <p:nvPr/>
        </p:nvSpPr>
        <p:spPr bwMode="auto">
          <a:xfrm flipH="1" flipV="1">
            <a:off x="8229600" y="1447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60" name="Line 140"/>
          <p:cNvSpPr>
            <a:spLocks noChangeShapeType="1"/>
          </p:cNvSpPr>
          <p:nvPr/>
        </p:nvSpPr>
        <p:spPr bwMode="auto">
          <a:xfrm flipH="1" flipV="1">
            <a:off x="8229600" y="182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61" name="Line 141"/>
          <p:cNvSpPr>
            <a:spLocks noChangeShapeType="1"/>
          </p:cNvSpPr>
          <p:nvPr/>
        </p:nvSpPr>
        <p:spPr bwMode="auto">
          <a:xfrm flipH="1" flipV="1">
            <a:off x="7467600" y="18288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62" name="Line 142"/>
          <p:cNvSpPr>
            <a:spLocks noChangeShapeType="1"/>
          </p:cNvSpPr>
          <p:nvPr/>
        </p:nvSpPr>
        <p:spPr bwMode="auto">
          <a:xfrm>
            <a:off x="8229600" y="1066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63" name="Line 143"/>
          <p:cNvSpPr>
            <a:spLocks noChangeShapeType="1"/>
          </p:cNvSpPr>
          <p:nvPr/>
        </p:nvSpPr>
        <p:spPr bwMode="auto">
          <a:xfrm>
            <a:off x="8229600" y="14478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664" name="Line 144"/>
          <p:cNvSpPr>
            <a:spLocks noChangeShapeType="1"/>
          </p:cNvSpPr>
          <p:nvPr/>
        </p:nvSpPr>
        <p:spPr bwMode="auto">
          <a:xfrm>
            <a:off x="8610600" y="10668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166" name="Text Box 145"/>
          <p:cNvSpPr txBox="1">
            <a:spLocks noChangeArrowheads="1"/>
          </p:cNvSpPr>
          <p:nvPr/>
        </p:nvSpPr>
        <p:spPr bwMode="auto">
          <a:xfrm>
            <a:off x="669925" y="1863725"/>
            <a:ext cx="75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9900"/>
                </a:solidFill>
                <a:latin typeface="Times New Roman" charset="0"/>
              </a:rPr>
              <a:t>(n,</a:t>
            </a:r>
            <a:r>
              <a:rPr lang="en-US" b="1" smtClean="0">
                <a:solidFill>
                  <a:srgbClr val="009900"/>
                </a:solidFill>
                <a:latin typeface="Symbol" charset="0"/>
              </a:rPr>
              <a:t>g</a:t>
            </a:r>
            <a:r>
              <a:rPr lang="en-US" b="1" smtClean="0">
                <a:solidFill>
                  <a:srgbClr val="009900"/>
                </a:solidFill>
                <a:latin typeface="Times New Roman" charset="0"/>
              </a:rPr>
              <a:t>)</a:t>
            </a:r>
          </a:p>
        </p:txBody>
      </p:sp>
      <p:sp>
        <p:nvSpPr>
          <p:cNvPr id="44167" name="Line 146"/>
          <p:cNvSpPr>
            <a:spLocks noChangeShapeType="1"/>
          </p:cNvSpPr>
          <p:nvPr/>
        </p:nvSpPr>
        <p:spPr bwMode="auto">
          <a:xfrm>
            <a:off x="609600" y="24384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168" name="Text Box 147"/>
          <p:cNvSpPr txBox="1">
            <a:spLocks noChangeArrowheads="1"/>
          </p:cNvSpPr>
          <p:nvPr/>
        </p:nvSpPr>
        <p:spPr bwMode="auto">
          <a:xfrm>
            <a:off x="811213" y="2708275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b="1" smtClean="0">
                <a:solidFill>
                  <a:srgbClr val="000099"/>
                </a:solidFill>
                <a:latin typeface="Symbol" charset="0"/>
              </a:rPr>
              <a:t>b</a:t>
            </a:r>
            <a:r>
              <a:rPr lang="en-US" b="1" baseline="30000" smtClean="0">
                <a:solidFill>
                  <a:srgbClr val="000099"/>
                </a:solidFill>
                <a:latin typeface="Symbol" charset="0"/>
              </a:rPr>
              <a:t>-</a:t>
            </a:r>
            <a:r>
              <a:rPr lang="en-US" b="1" smtClean="0">
                <a:solidFill>
                  <a:srgbClr val="000099"/>
                </a:solidFill>
                <a:latin typeface="Times New Roman" charset="0"/>
              </a:rPr>
              <a:t>)</a:t>
            </a:r>
          </a:p>
        </p:txBody>
      </p:sp>
      <p:grpSp>
        <p:nvGrpSpPr>
          <p:cNvPr id="7" name="Group 149"/>
          <p:cNvGrpSpPr>
            <a:grpSpLocks/>
          </p:cNvGrpSpPr>
          <p:nvPr/>
        </p:nvGrpSpPr>
        <p:grpSpPr bwMode="auto">
          <a:xfrm>
            <a:off x="4876800" y="3505200"/>
            <a:ext cx="3938588" cy="2362200"/>
            <a:chOff x="3072" y="2208"/>
            <a:chExt cx="2481" cy="1488"/>
          </a:xfrm>
        </p:grpSpPr>
        <p:sp>
          <p:nvSpPr>
            <p:cNvPr id="44186" name="Line 150"/>
            <p:cNvSpPr>
              <a:spLocks noChangeShapeType="1"/>
            </p:cNvSpPr>
            <p:nvPr/>
          </p:nvSpPr>
          <p:spPr bwMode="auto">
            <a:xfrm flipH="1" flipV="1">
              <a:off x="3072" y="336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87" name="Line 151"/>
            <p:cNvSpPr>
              <a:spLocks noChangeShapeType="1"/>
            </p:cNvSpPr>
            <p:nvPr/>
          </p:nvSpPr>
          <p:spPr bwMode="auto">
            <a:xfrm flipH="1" flipV="1">
              <a:off x="3504" y="312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88" name="Line 152"/>
            <p:cNvSpPr>
              <a:spLocks noChangeShapeType="1"/>
            </p:cNvSpPr>
            <p:nvPr/>
          </p:nvSpPr>
          <p:spPr bwMode="auto">
            <a:xfrm flipH="1" flipV="1">
              <a:off x="3936" y="288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89" name="Line 153"/>
            <p:cNvSpPr>
              <a:spLocks noChangeShapeType="1"/>
            </p:cNvSpPr>
            <p:nvPr/>
          </p:nvSpPr>
          <p:spPr bwMode="auto">
            <a:xfrm flipH="1" flipV="1">
              <a:off x="4656" y="2448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0" name="Line 154"/>
            <p:cNvSpPr>
              <a:spLocks noChangeShapeType="1"/>
            </p:cNvSpPr>
            <p:nvPr/>
          </p:nvSpPr>
          <p:spPr bwMode="auto">
            <a:xfrm flipH="1" flipV="1">
              <a:off x="5040" y="2208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1" name="Line 155"/>
            <p:cNvSpPr>
              <a:spLocks noChangeShapeType="1"/>
            </p:cNvSpPr>
            <p:nvPr/>
          </p:nvSpPr>
          <p:spPr bwMode="auto">
            <a:xfrm flipH="1" flipV="1">
              <a:off x="4320" y="2640"/>
              <a:ext cx="336" cy="336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92" name="Text Box 156"/>
            <p:cNvSpPr txBox="1">
              <a:spLocks noChangeArrowheads="1"/>
            </p:cNvSpPr>
            <p:nvPr/>
          </p:nvSpPr>
          <p:spPr bwMode="auto">
            <a:xfrm rot="-2700000">
              <a:off x="4301" y="3027"/>
              <a:ext cx="12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3600" b="1" smtClean="0">
                  <a:solidFill>
                    <a:srgbClr val="000099"/>
                  </a:solidFill>
                  <a:latin typeface="Times New Roman" charset="0"/>
                </a:rPr>
                <a:t>r-process</a:t>
              </a:r>
              <a:endParaRPr lang="en-US" sz="3600" b="1" smtClean="0">
                <a:solidFill>
                  <a:srgbClr val="000099"/>
                </a:solidFill>
                <a:latin typeface="Times New Roman" charset="0"/>
              </a:endParaRPr>
            </a:p>
          </p:txBody>
        </p:sp>
      </p:grpSp>
      <p:grpSp>
        <p:nvGrpSpPr>
          <p:cNvPr id="8" name="Group 181"/>
          <p:cNvGrpSpPr>
            <a:grpSpLocks/>
          </p:cNvGrpSpPr>
          <p:nvPr/>
        </p:nvGrpSpPr>
        <p:grpSpPr bwMode="auto">
          <a:xfrm>
            <a:off x="4267200" y="3200400"/>
            <a:ext cx="3354388" cy="1830388"/>
            <a:chOff x="2784" y="2112"/>
            <a:chExt cx="2113" cy="1153"/>
          </a:xfrm>
        </p:grpSpPr>
        <p:sp>
          <p:nvSpPr>
            <p:cNvPr id="44183" name="Rectangle 182"/>
            <p:cNvSpPr>
              <a:spLocks noChangeArrowheads="1"/>
            </p:cNvSpPr>
            <p:nvPr/>
          </p:nvSpPr>
          <p:spPr bwMode="auto">
            <a:xfrm>
              <a:off x="2784" y="307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84" name="Rectangle 183"/>
            <p:cNvSpPr>
              <a:spLocks noChangeArrowheads="1"/>
            </p:cNvSpPr>
            <p:nvPr/>
          </p:nvSpPr>
          <p:spPr bwMode="auto">
            <a:xfrm>
              <a:off x="4704" y="211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85" name="Rectangle 184"/>
            <p:cNvSpPr>
              <a:spLocks noChangeArrowheads="1"/>
            </p:cNvSpPr>
            <p:nvPr/>
          </p:nvSpPr>
          <p:spPr bwMode="auto">
            <a:xfrm>
              <a:off x="3744" y="259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7705" name="Text Box 185"/>
          <p:cNvSpPr txBox="1">
            <a:spLocks noChangeArrowheads="1"/>
          </p:cNvSpPr>
          <p:nvPr/>
        </p:nvSpPr>
        <p:spPr bwMode="auto">
          <a:xfrm>
            <a:off x="5638800" y="4648200"/>
            <a:ext cx="1377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smtClean="0">
                <a:solidFill>
                  <a:srgbClr val="000099"/>
                </a:solidFill>
                <a:latin typeface="Times New Roman" charset="0"/>
              </a:rPr>
              <a:t>r-only</a:t>
            </a:r>
            <a:endParaRPr lang="en-US" sz="3600" b="1" smtClean="0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9" name="Group 204"/>
          <p:cNvGrpSpPr>
            <a:grpSpLocks/>
          </p:cNvGrpSpPr>
          <p:nvPr/>
        </p:nvGrpSpPr>
        <p:grpSpPr bwMode="auto">
          <a:xfrm>
            <a:off x="12700" y="850900"/>
            <a:ext cx="8996363" cy="6019800"/>
            <a:chOff x="-3" y="528"/>
            <a:chExt cx="5667" cy="3792"/>
          </a:xfrm>
        </p:grpSpPr>
        <p:grpSp>
          <p:nvGrpSpPr>
            <p:cNvPr id="44177" name="Group 205"/>
            <p:cNvGrpSpPr>
              <a:grpSpLocks/>
            </p:cNvGrpSpPr>
            <p:nvPr/>
          </p:nvGrpSpPr>
          <p:grpSpPr bwMode="auto">
            <a:xfrm>
              <a:off x="0" y="3936"/>
              <a:ext cx="5664" cy="288"/>
              <a:chOff x="0" y="3936"/>
              <a:chExt cx="5664" cy="288"/>
            </a:xfrm>
          </p:grpSpPr>
          <p:sp>
            <p:nvSpPr>
              <p:cNvPr id="44181" name="Line 206"/>
              <p:cNvSpPr>
                <a:spLocks noChangeShapeType="1"/>
              </p:cNvSpPr>
              <p:nvPr/>
            </p:nvSpPr>
            <p:spPr bwMode="auto">
              <a:xfrm>
                <a:off x="0" y="4224"/>
                <a:ext cx="56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182" name="Text Box 207"/>
              <p:cNvSpPr txBox="1">
                <a:spLocks noChangeArrowheads="1"/>
              </p:cNvSpPr>
              <p:nvPr/>
            </p:nvSpPr>
            <p:spPr bwMode="auto">
              <a:xfrm>
                <a:off x="2400" y="3936"/>
                <a:ext cx="1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mtClean="0">
                    <a:solidFill>
                      <a:srgbClr val="000000"/>
                    </a:solidFill>
                    <a:latin typeface="Times New Roman" charset="0"/>
                  </a:rPr>
                  <a:t>neutron number</a:t>
                </a:r>
                <a:endParaRPr lang="en-US" smtClean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44178" name="Group 208"/>
            <p:cNvGrpSpPr>
              <a:grpSpLocks/>
            </p:cNvGrpSpPr>
            <p:nvPr/>
          </p:nvGrpSpPr>
          <p:grpSpPr bwMode="auto">
            <a:xfrm>
              <a:off x="-3" y="528"/>
              <a:ext cx="288" cy="3792"/>
              <a:chOff x="-3" y="528"/>
              <a:chExt cx="288" cy="3792"/>
            </a:xfrm>
          </p:grpSpPr>
          <p:sp>
            <p:nvSpPr>
              <p:cNvPr id="44179" name="Line 209"/>
              <p:cNvSpPr>
                <a:spLocks noChangeShapeType="1"/>
              </p:cNvSpPr>
              <p:nvPr/>
            </p:nvSpPr>
            <p:spPr bwMode="auto">
              <a:xfrm flipV="1">
                <a:off x="25" y="528"/>
                <a:ext cx="0" cy="37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180" name="Text Box 210"/>
              <p:cNvSpPr txBox="1">
                <a:spLocks noChangeArrowheads="1"/>
              </p:cNvSpPr>
              <p:nvPr/>
            </p:nvSpPr>
            <p:spPr bwMode="auto">
              <a:xfrm rot="-5400000">
                <a:off x="-485" y="1962"/>
                <a:ext cx="12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mtClean="0">
                    <a:solidFill>
                      <a:srgbClr val="000000"/>
                    </a:solidFill>
                    <a:latin typeface="Times New Roman" charset="0"/>
                  </a:rPr>
                  <a:t>proton number</a:t>
                </a:r>
                <a:endParaRPr lang="en-US" smtClean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52365" name="Text Box 211"/>
          <p:cNvSpPr txBox="1">
            <a:spLocks noChangeArrowheads="1"/>
          </p:cNvSpPr>
          <p:nvPr/>
        </p:nvSpPr>
        <p:spPr bwMode="auto">
          <a:xfrm>
            <a:off x="2484438" y="127000"/>
            <a:ext cx="22494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(courtesy: Rene Reifarth)</a:t>
            </a:r>
          </a:p>
        </p:txBody>
      </p:sp>
      <p:sp>
        <p:nvSpPr>
          <p:cNvPr id="44174" name="Line 212"/>
          <p:cNvSpPr>
            <a:spLocks noChangeShapeType="1"/>
          </p:cNvSpPr>
          <p:nvPr/>
        </p:nvSpPr>
        <p:spPr bwMode="auto">
          <a:xfrm>
            <a:off x="1085850" y="3429000"/>
            <a:ext cx="5334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175" name="Text Box 213"/>
          <p:cNvSpPr txBox="1">
            <a:spLocks noChangeArrowheads="1"/>
          </p:cNvSpPr>
          <p:nvPr/>
        </p:nvSpPr>
        <p:spPr bwMode="auto">
          <a:xfrm>
            <a:off x="1314450" y="3213100"/>
            <a:ext cx="66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800000"/>
                </a:solidFill>
                <a:latin typeface="Times New Roman" charset="0"/>
              </a:rPr>
              <a:t>(</a:t>
            </a:r>
            <a:r>
              <a:rPr lang="en-US" b="1" smtClean="0">
                <a:solidFill>
                  <a:srgbClr val="800000"/>
                </a:solidFill>
                <a:latin typeface="Symbol" charset="0"/>
              </a:rPr>
              <a:t>b</a:t>
            </a:r>
            <a:r>
              <a:rPr lang="en-US" b="1" baseline="30000" smtClean="0">
                <a:solidFill>
                  <a:srgbClr val="800000"/>
                </a:solidFill>
                <a:latin typeface="Symbol" charset="0"/>
              </a:rPr>
              <a:t>+</a:t>
            </a:r>
            <a:r>
              <a:rPr lang="en-US" b="1" smtClean="0">
                <a:solidFill>
                  <a:srgbClr val="800000"/>
                </a:solidFill>
                <a:latin typeface="Times New Roman" charset="0"/>
              </a:rPr>
              <a:t>)</a:t>
            </a:r>
          </a:p>
        </p:txBody>
      </p:sp>
      <p:sp>
        <p:nvSpPr>
          <p:cNvPr id="107734" name="Text Box 214"/>
          <p:cNvSpPr txBox="1">
            <a:spLocks noChangeArrowheads="1"/>
          </p:cNvSpPr>
          <p:nvPr/>
        </p:nvSpPr>
        <p:spPr bwMode="auto">
          <a:xfrm>
            <a:off x="1042988" y="308150"/>
            <a:ext cx="5468164" cy="129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Font typeface="Arial"/>
              <a:buChar char="•"/>
              <a:defRPr/>
            </a:pPr>
            <a:r>
              <a:rPr lang="en-GB" sz="2200" dirty="0">
                <a:solidFill>
                  <a:srgbClr val="990033"/>
                </a:solidFill>
                <a:latin typeface="Calibri"/>
                <a:ea typeface="ＭＳ Ｐゴシック" charset="-128"/>
                <a:cs typeface="ＭＳ Ｐゴシック" charset="-128"/>
              </a:rPr>
              <a:t> s</a:t>
            </a:r>
            <a:r>
              <a:rPr lang="en-GB" sz="2200" dirty="0" smtClean="0">
                <a:solidFill>
                  <a:srgbClr val="990033"/>
                </a:solidFill>
                <a:latin typeface="Calibri"/>
                <a:ea typeface="ＭＳ Ｐゴシック" charset="-128"/>
                <a:cs typeface="ＭＳ Ｐゴシック" charset="-128"/>
              </a:rPr>
              <a:t> (</a:t>
            </a:r>
            <a:r>
              <a:rPr lang="en-GB" sz="2200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slow)</a:t>
            </a:r>
            <a:r>
              <a:rPr lang="en-GB" sz="2200" dirty="0" smtClean="0">
                <a:solidFill>
                  <a:srgbClr val="000000"/>
                </a:solidFill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ＭＳ Ｐゴシック" charset="-128"/>
                <a:cs typeface="ＭＳ Ｐゴシック" charset="-128"/>
              </a:rPr>
              <a:t>process 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Font typeface="Arial"/>
              <a:buChar char="•"/>
              <a:defRPr/>
            </a:pPr>
            <a:r>
              <a:rPr lang="en-GB" sz="2200" dirty="0">
                <a:solidFill>
                  <a:srgbClr val="990033"/>
                </a:solidFill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lang="en-GB" sz="220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quiescent stages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ＭＳ Ｐゴシック" charset="-128"/>
                <a:cs typeface="ＭＳ Ｐゴシック" charset="-128"/>
              </a:rPr>
              <a:t> of stellar evolution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Font typeface="Arial"/>
              <a:buChar char="•"/>
              <a:defRPr/>
            </a:pPr>
            <a:r>
              <a:rPr lang="en-GB" sz="2200" dirty="0">
                <a:solidFill>
                  <a:srgbClr val="000000"/>
                </a:solidFill>
                <a:latin typeface="Calibri"/>
                <a:ea typeface="ＭＳ Ｐゴシック" charset="-128"/>
                <a:cs typeface="ＭＳ Ｐゴシック" charset="-128"/>
              </a:rPr>
              <a:t> responsible for </a:t>
            </a:r>
            <a:r>
              <a:rPr lang="en-GB" sz="220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~ 50%</a:t>
            </a:r>
            <a:r>
              <a:rPr lang="en-GB" sz="2200" dirty="0">
                <a:solidFill>
                  <a:srgbClr val="000000"/>
                </a:solidFill>
                <a:latin typeface="Calibri"/>
                <a:ea typeface="ＭＳ Ｐゴシック" charset="-128"/>
                <a:cs typeface="ＭＳ Ｐゴシック" charset="-128"/>
              </a:rPr>
              <a:t> of </a:t>
            </a:r>
            <a:r>
              <a:rPr lang="en-GB" sz="2200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“heavy” elements</a:t>
            </a:r>
          </a:p>
        </p:txBody>
      </p:sp>
      <p:sp>
        <p:nvSpPr>
          <p:cNvPr id="171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72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Neutron Capture Processes: The s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9629" y="6297981"/>
            <a:ext cx="183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R </a:t>
            </a:r>
            <a:r>
              <a:rPr lang="en-US" sz="1600" dirty="0" err="1" smtClean="0"/>
              <a:t>Reifarth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69813" y="1447800"/>
            <a:ext cx="3541339" cy="4686300"/>
            <a:chOff x="2969813" y="723900"/>
            <a:chExt cx="3947872" cy="541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9813" y="723900"/>
              <a:ext cx="3947872" cy="5410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79899" y="3629966"/>
              <a:ext cx="1992551" cy="7106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400" dirty="0" smtClean="0">
                  <a:solidFill>
                    <a:srgbClr val="800000"/>
                  </a:solidFill>
                </a:rPr>
                <a:t>neutrons</a:t>
              </a:r>
              <a:endParaRPr lang="en-US" sz="3400" dirty="0">
                <a:solidFill>
                  <a:srgbClr val="80000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2336800"/>
              <a:ext cx="1270000" cy="1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66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0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0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0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0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10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0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500"/>
                                        <p:tgtEl>
                                          <p:spTgt spid="10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10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500"/>
                                        <p:tgtEl>
                                          <p:spTgt spid="10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10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10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0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1" dur="500"/>
                                        <p:tgtEl>
                                          <p:spTgt spid="10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1" dur="500"/>
                                        <p:tgtEl>
                                          <p:spTgt spid="10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0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10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3" dur="500"/>
                                        <p:tgtEl>
                                          <p:spTgt spid="10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7" dur="500"/>
                                        <p:tgtEl>
                                          <p:spTgt spid="10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0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5" dur="500"/>
                                        <p:tgtEl>
                                          <p:spTgt spid="10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10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3" dur="500"/>
                                        <p:tgtEl>
                                          <p:spTgt spid="10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0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1" dur="500"/>
                                        <p:tgtEl>
                                          <p:spTgt spid="10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0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9" dur="500"/>
                                        <p:tgtEl>
                                          <p:spTgt spid="10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3" dur="500"/>
                                        <p:tgtEl>
                                          <p:spTgt spid="10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7" dur="500"/>
                                        <p:tgtEl>
                                          <p:spTgt spid="10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1" dur="500"/>
                                        <p:tgtEl>
                                          <p:spTgt spid="1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5" dur="500"/>
                                        <p:tgtEl>
                                          <p:spTgt spid="10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9" dur="500"/>
                                        <p:tgtEl>
                                          <p:spTgt spid="1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3" dur="500"/>
                                        <p:tgtEl>
                                          <p:spTgt spid="10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7" dur="500"/>
                                        <p:tgtEl>
                                          <p:spTgt spid="10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1" dur="500"/>
                                        <p:tgtEl>
                                          <p:spTgt spid="10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1" dur="500"/>
                                        <p:tgtEl>
                                          <p:spTgt spid="10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500"/>
                                        <p:tgtEl>
                                          <p:spTgt spid="1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9" dur="500"/>
                                        <p:tgtEl>
                                          <p:spTgt spid="10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7" dur="500"/>
                                        <p:tgtEl>
                                          <p:spTgt spid="10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7" dur="500"/>
                                        <p:tgtEl>
                                          <p:spTgt spid="10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1" dur="500"/>
                                        <p:tgtEl>
                                          <p:spTgt spid="10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5" dur="500"/>
                                        <p:tgtEl>
                                          <p:spTgt spid="10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9" dur="500"/>
                                        <p:tgtEl>
                                          <p:spTgt spid="10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3" dur="500"/>
                                        <p:tgtEl>
                                          <p:spTgt spid="10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3" dur="500"/>
                                        <p:tgtEl>
                                          <p:spTgt spid="10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7" dur="500"/>
                                        <p:tgtEl>
                                          <p:spTgt spid="10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1" dur="500"/>
                                        <p:tgtEl>
                                          <p:spTgt spid="10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5" dur="500"/>
                                        <p:tgtEl>
                                          <p:spTgt spid="10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9" dur="500"/>
                                        <p:tgtEl>
                                          <p:spTgt spid="10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3" dur="500"/>
                                        <p:tgtEl>
                                          <p:spTgt spid="10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7" dur="500"/>
                                        <p:tgtEl>
                                          <p:spTgt spid="107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1" dur="500"/>
                                        <p:tgtEl>
                                          <p:spTgt spid="10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5" dur="500"/>
                                        <p:tgtEl>
                                          <p:spTgt spid="10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9" dur="500"/>
                                        <p:tgtEl>
                                          <p:spTgt spid="10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3" dur="500"/>
                                        <p:tgtEl>
                                          <p:spTgt spid="10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7" dur="500"/>
                                        <p:tgtEl>
                                          <p:spTgt spid="10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1" dur="500"/>
                                        <p:tgtEl>
                                          <p:spTgt spid="10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5" dur="500"/>
                                        <p:tgtEl>
                                          <p:spTgt spid="10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8" dur="500"/>
                                        <p:tgtEl>
                                          <p:spTgt spid="107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89" grpId="0" animBg="1"/>
      <p:bldP spid="107590" grpId="0" animBg="1"/>
      <p:bldP spid="107591" grpId="0" animBg="1"/>
      <p:bldP spid="107592" grpId="0" animBg="1"/>
      <p:bldP spid="107593" grpId="0" animBg="1"/>
      <p:bldP spid="107594" grpId="0" animBg="1"/>
      <p:bldP spid="107595" grpId="0" animBg="1"/>
      <p:bldP spid="107596" grpId="0" animBg="1"/>
      <p:bldP spid="107597" grpId="0" animBg="1"/>
      <p:bldP spid="107598" grpId="0" animBg="1"/>
      <p:bldP spid="107599" grpId="0" animBg="1"/>
      <p:bldP spid="107600" grpId="0" animBg="1"/>
      <p:bldP spid="107601" grpId="0" animBg="1"/>
      <p:bldP spid="107602" grpId="0" animBg="1"/>
      <p:bldP spid="107606" grpId="0" animBg="1"/>
      <p:bldP spid="107607" grpId="0" animBg="1"/>
      <p:bldP spid="107608" grpId="0" animBg="1"/>
      <p:bldP spid="107609" grpId="0" animBg="1"/>
      <p:bldP spid="107610" grpId="0" animBg="1"/>
      <p:bldP spid="107611" grpId="0" animBg="1"/>
      <p:bldP spid="107612" grpId="0" animBg="1"/>
      <p:bldP spid="107613" grpId="0" animBg="1"/>
      <p:bldP spid="107617" grpId="0" animBg="1"/>
      <p:bldP spid="107618" grpId="0" animBg="1"/>
      <p:bldP spid="107619" grpId="0" animBg="1"/>
      <p:bldP spid="107620" grpId="0" animBg="1"/>
      <p:bldP spid="107621" grpId="0" animBg="1"/>
      <p:bldP spid="107622" grpId="0" animBg="1"/>
      <p:bldP spid="107623" grpId="0" animBg="1"/>
      <p:bldP spid="107624" grpId="0" animBg="1"/>
      <p:bldP spid="107629" grpId="0" animBg="1"/>
      <p:bldP spid="107630" grpId="0" animBg="1"/>
      <p:bldP spid="107631" grpId="0" animBg="1"/>
      <p:bldP spid="107632" grpId="0" animBg="1"/>
      <p:bldP spid="107636" grpId="0" animBg="1"/>
      <p:bldP spid="107637" grpId="0" animBg="1"/>
      <p:bldP spid="107638" grpId="0" animBg="1"/>
      <p:bldP spid="107639" grpId="0" animBg="1"/>
      <p:bldP spid="107640" grpId="0" animBg="1"/>
      <p:bldP spid="107641" grpId="0" animBg="1"/>
      <p:bldP spid="107642" grpId="0" animBg="1"/>
      <p:bldP spid="107643" grpId="0" animBg="1"/>
      <p:bldP spid="107644" grpId="0" animBg="1"/>
      <p:bldP spid="107645" grpId="0" animBg="1"/>
      <p:bldP spid="107646" grpId="0" animBg="1"/>
      <p:bldP spid="107647" grpId="0" animBg="1"/>
      <p:bldP spid="107648" grpId="0" animBg="1"/>
      <p:bldP spid="107649" grpId="0" animBg="1"/>
      <p:bldP spid="107650" grpId="0" animBg="1"/>
      <p:bldP spid="107651" grpId="0" animBg="1"/>
      <p:bldP spid="107652" grpId="0" animBg="1"/>
      <p:bldP spid="107656" grpId="0" animBg="1"/>
      <p:bldP spid="107658" grpId="0" animBg="1"/>
      <p:bldP spid="107659" grpId="0" animBg="1"/>
      <p:bldP spid="107660" grpId="0" animBg="1"/>
      <p:bldP spid="107661" grpId="0" animBg="1"/>
      <p:bldP spid="107662" grpId="0" animBg="1"/>
      <p:bldP spid="107663" grpId="0" animBg="1"/>
      <p:bldP spid="107664" grpId="0" animBg="1"/>
      <p:bldP spid="107705" grpId="0" autoUpdateAnimBg="0"/>
      <p:bldP spid="1077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4" r="1858"/>
          <a:stretch/>
        </p:blipFill>
        <p:spPr bwMode="auto">
          <a:xfrm>
            <a:off x="1423408" y="1672295"/>
            <a:ext cx="5870417" cy="470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1800225" y="492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2000"/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 rot="16200000">
            <a:off x="5963518" y="4113984"/>
            <a:ext cx="3029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800000"/>
                </a:solidFill>
                <a:latin typeface="Calibri" charset="0"/>
                <a:cs typeface="Calibri" charset="0"/>
              </a:rPr>
              <a:t>Kratz</a:t>
            </a:r>
            <a:r>
              <a:rPr lang="en-US" sz="1800" dirty="0">
                <a:solidFill>
                  <a:srgbClr val="800000"/>
                </a:solidFill>
                <a:latin typeface="Calibri" charset="0"/>
                <a:cs typeface="Calibri" charset="0"/>
              </a:rPr>
              <a:t> et al.: APJ 662 (2007) </a:t>
            </a:r>
            <a:r>
              <a:rPr lang="en-US" sz="1800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39</a:t>
            </a:r>
            <a:endParaRPr lang="en-US" sz="1800" dirty="0">
              <a:solidFill>
                <a:srgbClr val="8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846221" y="894739"/>
            <a:ext cx="772090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2000" dirty="0">
                <a:latin typeface="Calibri" charset="0"/>
                <a:cs typeface="Calibri" charset="0"/>
              </a:rPr>
              <a:t>New observations </a:t>
            </a:r>
            <a:r>
              <a:rPr lang="en-US" sz="2000" dirty="0" smtClean="0">
                <a:latin typeface="Calibri" charset="0"/>
                <a:cs typeface="Calibri" charset="0"/>
              </a:rPr>
              <a:t>hint at </a:t>
            </a:r>
            <a:r>
              <a:rPr lang="en-US" sz="2000" u="sng" dirty="0">
                <a:solidFill>
                  <a:srgbClr val="800000"/>
                </a:solidFill>
                <a:latin typeface="Calibri" charset="0"/>
                <a:cs typeface="Calibri" charset="0"/>
              </a:rPr>
              <a:t>robust r-process mechanism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2000" dirty="0">
                <a:latin typeface="Calibri" charset="0"/>
                <a:cs typeface="Calibri" charset="0"/>
              </a:rPr>
              <a:t>(i.e. operating consistently over large periods of time in </a:t>
            </a:r>
            <a:r>
              <a:rPr lang="en-US" sz="2000" dirty="0" smtClean="0">
                <a:latin typeface="Calibri" charset="0"/>
                <a:cs typeface="Calibri" charset="0"/>
              </a:rPr>
              <a:t>Galaxy</a:t>
            </a:r>
            <a:r>
              <a:rPr lang="en-GB" sz="2000" dirty="0" smtClean="0">
                <a:latin typeface="Calibri" charset="0"/>
                <a:cs typeface="Calibri" charset="0"/>
              </a:rPr>
              <a:t>’</a:t>
            </a:r>
            <a:r>
              <a:rPr lang="en-US" sz="2000" dirty="0" smtClean="0">
                <a:latin typeface="Calibri" charset="0"/>
                <a:cs typeface="Calibri" charset="0"/>
              </a:rPr>
              <a:t>s </a:t>
            </a:r>
            <a:r>
              <a:rPr lang="en-US" sz="2000" dirty="0">
                <a:latin typeface="Calibri" charset="0"/>
                <a:cs typeface="Calibri" charset="0"/>
              </a:rPr>
              <a:t>history)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0" y="6182380"/>
            <a:ext cx="259234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charset="0"/>
                <a:cs typeface="Calibri" charset="0"/>
              </a:rPr>
              <a:t>log </a:t>
            </a:r>
            <a:r>
              <a:rPr lang="en-US" sz="1400" dirty="0" err="1">
                <a:latin typeface="Calibri" charset="0"/>
                <a:cs typeface="Calibri" charset="0"/>
              </a:rPr>
              <a:t>ɛ</a:t>
            </a:r>
            <a:r>
              <a:rPr lang="en-US" sz="1400" dirty="0">
                <a:latin typeface="Calibri" charset="0"/>
                <a:cs typeface="Calibri" charset="0"/>
              </a:rPr>
              <a:t>(A) ≡ log(</a:t>
            </a:r>
            <a:r>
              <a:rPr lang="en-US" sz="1400" dirty="0" smtClean="0">
                <a:latin typeface="Calibri" charset="0"/>
                <a:cs typeface="Calibri" charset="0"/>
              </a:rPr>
              <a:t>N</a:t>
            </a:r>
            <a:r>
              <a:rPr lang="en-US" sz="1400" baseline="-25000" dirty="0" smtClean="0">
                <a:latin typeface="Calibri" charset="0"/>
                <a:cs typeface="Calibri" charset="0"/>
              </a:rPr>
              <a:t>A</a:t>
            </a:r>
            <a:r>
              <a:rPr lang="en-US" sz="1400" dirty="0">
                <a:latin typeface="Calibri" charset="0"/>
                <a:cs typeface="Calibri" charset="0"/>
              </a:rPr>
              <a:t>/</a:t>
            </a:r>
            <a:r>
              <a:rPr lang="en-US" sz="1400" dirty="0" smtClean="0">
                <a:latin typeface="Calibri" charset="0"/>
                <a:cs typeface="Calibri" charset="0"/>
              </a:rPr>
              <a:t>N</a:t>
            </a:r>
            <a:r>
              <a:rPr lang="en-US" sz="1400" baseline="-25000" dirty="0" smtClean="0">
                <a:latin typeface="Calibri" charset="0"/>
                <a:cs typeface="Calibri" charset="0"/>
              </a:rPr>
              <a:t>H</a:t>
            </a:r>
            <a:r>
              <a:rPr lang="en-US" sz="1400" dirty="0">
                <a:latin typeface="Calibri" charset="0"/>
                <a:cs typeface="Calibri" charset="0"/>
              </a:rPr>
              <a:t>) + 12.0</a:t>
            </a:r>
          </a:p>
          <a:p>
            <a:r>
              <a:rPr lang="en-US" sz="1400" dirty="0">
                <a:latin typeface="Calibri" charset="0"/>
                <a:cs typeface="Calibri" charset="0"/>
              </a:rPr>
              <a:t>With this </a:t>
            </a:r>
            <a:r>
              <a:rPr lang="en-US" sz="1400" dirty="0" smtClean="0">
                <a:latin typeface="Calibri" charset="0"/>
                <a:cs typeface="Calibri" charset="0"/>
              </a:rPr>
              <a:t>definition: log </a:t>
            </a:r>
            <a:r>
              <a:rPr lang="en-US" sz="1400" dirty="0" err="1">
                <a:latin typeface="Calibri" charset="0"/>
                <a:cs typeface="Calibri" charset="0"/>
              </a:rPr>
              <a:t>ɛ</a:t>
            </a:r>
            <a:r>
              <a:rPr lang="en-US" sz="1400" dirty="0">
                <a:latin typeface="Calibri" charset="0"/>
                <a:cs typeface="Calibri" charset="0"/>
              </a:rPr>
              <a:t>(H) = 12</a:t>
            </a:r>
          </a:p>
        </p:txBody>
      </p:sp>
      <p:sp>
        <p:nvSpPr>
          <p:cNvPr id="7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Nucleosynthesis Processes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85082" y="385726"/>
            <a:ext cx="90141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U</a:t>
            </a:r>
            <a:r>
              <a:rPr lang="en-GB" sz="2400" dirty="0">
                <a:solidFill>
                  <a:srgbClr val="800000"/>
                </a:solidFill>
                <a:latin typeface="Calibri" charset="0"/>
                <a:cs typeface="Calibri" charset="0"/>
              </a:rPr>
              <a:t>ltra </a:t>
            </a:r>
            <a:r>
              <a:rPr lang="en-GB" sz="24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M</a:t>
            </a:r>
            <a:r>
              <a:rPr lang="en-GB" sz="2400" dirty="0">
                <a:solidFill>
                  <a:srgbClr val="800000"/>
                </a:solidFill>
                <a:latin typeface="Calibri" charset="0"/>
                <a:cs typeface="Calibri" charset="0"/>
              </a:rPr>
              <a:t>etal </a:t>
            </a:r>
            <a:r>
              <a:rPr lang="en-GB" sz="24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P</a:t>
            </a:r>
            <a:r>
              <a:rPr lang="en-GB" sz="2400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oor </a:t>
            </a:r>
            <a:r>
              <a:rPr lang="en-GB" sz="2400" dirty="0">
                <a:solidFill>
                  <a:srgbClr val="800000"/>
                </a:solidFill>
                <a:latin typeface="Calibri" charset="0"/>
                <a:cs typeface="Calibri" charset="0"/>
              </a:rPr>
              <a:t>stars </a:t>
            </a:r>
            <a:r>
              <a:rPr lang="en-GB" sz="2400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provide info </a:t>
            </a:r>
            <a:r>
              <a:rPr lang="en-GB" sz="2400" dirty="0">
                <a:solidFill>
                  <a:srgbClr val="800000"/>
                </a:solidFill>
                <a:latin typeface="Calibri" charset="0"/>
                <a:cs typeface="Calibri" charset="0"/>
              </a:rPr>
              <a:t>on early nucleosynthesis in Galaxy</a:t>
            </a:r>
          </a:p>
        </p:txBody>
      </p:sp>
    </p:spTree>
    <p:extLst>
      <p:ext uri="{BB962C8B-B14F-4D97-AF65-F5344CB8AC3E}">
        <p14:creationId xmlns:p14="http://schemas.microsoft.com/office/powerpoint/2010/main" val="229079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45" grpId="0"/>
      <p:bldP spid="870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92" y="1849582"/>
            <a:ext cx="4785341" cy="3589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387" y="5633536"/>
            <a:ext cx="3143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Neutron Star Mergers?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841" y="972069"/>
            <a:ext cx="65197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Where does the r-process take place?</a:t>
            </a:r>
            <a:endParaRPr lang="en-US" sz="3200" dirty="0">
              <a:solidFill>
                <a:srgbClr val="800000"/>
              </a:solidFill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5109880" y="1849582"/>
            <a:ext cx="3868931" cy="3589006"/>
            <a:chOff x="340" y="572"/>
            <a:chExt cx="1369" cy="1315"/>
          </a:xfrm>
        </p:grpSpPr>
        <p:pic>
          <p:nvPicPr>
            <p:cNvPr id="20" name="Picture 5" descr="phot-40f-99-normal-crabfullview_hal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572"/>
              <a:ext cx="1369" cy="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930" y="1742"/>
              <a:ext cx="76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hangingPunct="1"/>
              <a:r>
                <a:rPr lang="en-GB" sz="1800" dirty="0">
                  <a:solidFill>
                    <a:srgbClr val="FFFFFF"/>
                  </a:solidFill>
                  <a:latin typeface="+mj-lt"/>
                </a:rPr>
                <a:t>Crab </a:t>
              </a:r>
              <a:r>
                <a:rPr lang="en-GB" sz="1800" dirty="0" smtClean="0">
                  <a:solidFill>
                    <a:srgbClr val="FFFFFF"/>
                  </a:solidFill>
                  <a:latin typeface="+mj-lt"/>
                </a:rPr>
                <a:t>Nebula SN </a:t>
              </a:r>
              <a:r>
                <a:rPr lang="en-GB" sz="1800" dirty="0">
                  <a:solidFill>
                    <a:srgbClr val="FFFFFF"/>
                  </a:solidFill>
                  <a:latin typeface="+mj-lt"/>
                </a:rPr>
                <a:t>1054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26491" y="5621758"/>
            <a:ext cx="3557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Supernovae Explosions?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2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reactions, stars, and the creation of the elements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44711" y="6604656"/>
            <a:ext cx="5634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 May 2016 - Physics </a:t>
            </a:r>
            <a:r>
              <a:rPr lang="en-US" sz="1400" dirty="0">
                <a:solidFill>
                  <a:schemeClr val="bg1"/>
                </a:solidFill>
              </a:rPr>
              <a:t>Colloquium </a:t>
            </a:r>
            <a:r>
              <a:rPr lang="en-US" sz="1400" dirty="0" smtClean="0">
                <a:solidFill>
                  <a:schemeClr val="bg1"/>
                </a:solidFill>
              </a:rPr>
              <a:t>- Johannes </a:t>
            </a:r>
            <a:r>
              <a:rPr lang="en-US" sz="1400" dirty="0">
                <a:solidFill>
                  <a:schemeClr val="bg1"/>
                </a:solidFill>
              </a:rPr>
              <a:t>Gutenberg-University Mainz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ttangolo 5"/>
          <p:cNvSpPr/>
          <p:nvPr/>
        </p:nvSpPr>
        <p:spPr>
          <a:xfrm>
            <a:off x="0" y="6604656"/>
            <a:ext cx="9144000" cy="25233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Pint of Science Festival, Edinburgh 23 May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8292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nuclide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" y="1322191"/>
            <a:ext cx="9010784" cy="4891142"/>
          </a:xfrm>
          <a:prstGeom prst="rect">
            <a:avLst/>
          </a:prstGeom>
          <a:noFill/>
          <a:ln w="158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5273358" y="5663611"/>
            <a:ext cx="3674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rgbClr val="800000"/>
                </a:solidFill>
              </a:rPr>
              <a:t>M.S. Smith and K.E. </a:t>
            </a:r>
            <a:r>
              <a:rPr lang="en-GB" sz="1400" dirty="0" err="1">
                <a:solidFill>
                  <a:srgbClr val="800000"/>
                </a:solidFill>
              </a:rPr>
              <a:t>Rehm</a:t>
            </a:r>
            <a:r>
              <a:rPr lang="en-GB" sz="1400" dirty="0">
                <a:solidFill>
                  <a:srgbClr val="800000"/>
                </a:solidFill>
              </a:rPr>
              <a:t>,</a:t>
            </a:r>
          </a:p>
          <a:p>
            <a:pPr eaLnBrk="1" hangingPunct="1"/>
            <a:r>
              <a:rPr lang="en-GB" sz="1400" dirty="0">
                <a:solidFill>
                  <a:srgbClr val="800000"/>
                </a:solidFill>
              </a:rPr>
              <a:t>Ann. Rev.  </a:t>
            </a:r>
            <a:r>
              <a:rPr lang="en-GB" sz="1400" dirty="0" err="1">
                <a:solidFill>
                  <a:srgbClr val="800000"/>
                </a:solidFill>
              </a:rPr>
              <a:t>Nucl</a:t>
            </a:r>
            <a:r>
              <a:rPr lang="en-GB" sz="1400" dirty="0">
                <a:solidFill>
                  <a:srgbClr val="800000"/>
                </a:solidFill>
              </a:rPr>
              <a:t>. Part. </a:t>
            </a:r>
            <a:r>
              <a:rPr lang="en-GB" sz="1400" dirty="0" err="1">
                <a:solidFill>
                  <a:srgbClr val="800000"/>
                </a:solidFill>
              </a:rPr>
              <a:t>Sci</a:t>
            </a:r>
            <a:r>
              <a:rPr lang="en-GB" sz="1400" dirty="0">
                <a:solidFill>
                  <a:srgbClr val="800000"/>
                </a:solidFill>
              </a:rPr>
              <a:t>, 51 (2001) 91-130</a:t>
            </a:r>
          </a:p>
        </p:txBody>
      </p:sp>
      <p:sp>
        <p:nvSpPr>
          <p:cNvPr id="164867" name="AutoShape 4"/>
          <p:cNvSpPr>
            <a:spLocks noChangeArrowheads="1"/>
          </p:cNvSpPr>
          <p:nvPr/>
        </p:nvSpPr>
        <p:spPr bwMode="auto">
          <a:xfrm>
            <a:off x="1480760" y="512426"/>
            <a:ext cx="6461024" cy="528280"/>
          </a:xfrm>
          <a:prstGeom prst="roundRect">
            <a:avLst>
              <a:gd name="adj" fmla="val 2954"/>
            </a:avLst>
          </a:prstGeom>
          <a:solidFill>
            <a:srgbClr val="FFFFFF">
              <a:alpha val="14902"/>
            </a:srgbClr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Mapping Astrophysical Processes to Nuclear Chart</a:t>
            </a:r>
            <a:endParaRPr lang="en-GB" sz="2400" dirty="0">
              <a:solidFill>
                <a:srgbClr val="8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Nuclear Astrophysics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755576" y="439862"/>
            <a:ext cx="7920038" cy="57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 b="1" u="sng" dirty="0">
                <a:solidFill>
                  <a:srgbClr val="800000"/>
                </a:solidFill>
                <a:cs typeface="Calibri" charset="0"/>
              </a:rPr>
              <a:t>ISOL (Isotope Separation On Line)</a:t>
            </a:r>
            <a:r>
              <a:rPr lang="en-GB" sz="2000" b="1" dirty="0">
                <a:solidFill>
                  <a:srgbClr val="000000"/>
                </a:solidFill>
                <a:cs typeface="Calibri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cs typeface="Calibri" charset="0"/>
            </a:endParaRP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CYCLONE  (Louvain-la-</a:t>
            </a:r>
            <a:r>
              <a:rPr lang="en-GB" sz="2000" dirty="0" err="1">
                <a:solidFill>
                  <a:srgbClr val="000000"/>
                </a:solidFill>
                <a:cs typeface="Calibri" charset="0"/>
              </a:rPr>
              <a:t>Neuve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) 	REX-ISOLDE   (CERN, Switzerland) 	 </a:t>
            </a: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SPIRAL      (</a:t>
            </a:r>
            <a:r>
              <a:rPr lang="en-GB" sz="2000" dirty="0" err="1">
                <a:solidFill>
                  <a:srgbClr val="000000"/>
                </a:solidFill>
                <a:cs typeface="Calibri" charset="0"/>
              </a:rPr>
              <a:t>Ganil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, Caen) 		HRIBF 	      (ORNL) </a:t>
            </a: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ISAC 	 </a:t>
            </a:r>
            <a:r>
              <a:rPr lang="en-GB" sz="2000" dirty="0" smtClean="0">
                <a:solidFill>
                  <a:srgbClr val="000000"/>
                </a:solidFill>
                <a:cs typeface="Calibri" charset="0"/>
              </a:rPr>
              <a:t> (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TRIUMF, Vancouver) </a:t>
            </a:r>
            <a:endParaRPr lang="en-GB" sz="2000" i="1" dirty="0">
              <a:solidFill>
                <a:srgbClr val="000000"/>
              </a:solidFill>
              <a:cs typeface="Calibri" charset="0"/>
            </a:endParaRPr>
          </a:p>
          <a:p>
            <a:pPr lvl="1">
              <a:lnSpc>
                <a:spcPct val="80000"/>
              </a:lnSpc>
            </a:pPr>
            <a:endParaRPr lang="en-GB" sz="2000" i="1" dirty="0">
              <a:solidFill>
                <a:srgbClr val="000000"/>
              </a:solidFill>
              <a:cs typeface="Calibri" charset="0"/>
            </a:endParaRPr>
          </a:p>
          <a:p>
            <a:pPr lvl="1"/>
            <a:r>
              <a:rPr lang="en-GB" sz="2000" dirty="0">
                <a:solidFill>
                  <a:srgbClr val="000000"/>
                </a:solidFill>
                <a:cs typeface="Calibri" charset="0"/>
              </a:rPr>
              <a:t>		Future project: </a:t>
            </a:r>
            <a:r>
              <a:rPr lang="en-GB" sz="2000" dirty="0">
                <a:solidFill>
                  <a:srgbClr val="336699"/>
                </a:solidFill>
                <a:cs typeface="Calibri" charset="0"/>
              </a:rPr>
              <a:t>EURISOL in Europe </a:t>
            </a:r>
          </a:p>
          <a:p>
            <a:endParaRPr lang="en-GB" sz="2000" b="1" u="sng" dirty="0">
              <a:solidFill>
                <a:srgbClr val="800000"/>
              </a:solidFill>
              <a:cs typeface="Calibri" charset="0"/>
            </a:endParaRPr>
          </a:p>
          <a:p>
            <a:r>
              <a:rPr lang="en-GB" sz="2000" b="1" u="sng" dirty="0">
                <a:solidFill>
                  <a:srgbClr val="800000"/>
                </a:solidFill>
                <a:cs typeface="Calibri" charset="0"/>
              </a:rPr>
              <a:t>Projectile fragmentation</a:t>
            </a:r>
            <a:r>
              <a:rPr lang="en-GB" sz="2000" u="sng" dirty="0">
                <a:solidFill>
                  <a:srgbClr val="000000"/>
                </a:solidFill>
                <a:cs typeface="Calibri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cs typeface="Calibri" charset="0"/>
            </a:endParaRP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GANIL   	(Caen)				NSCL 	(MSU)</a:t>
            </a: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GSI 	(Darmstadt)			</a:t>
            </a:r>
            <a:r>
              <a:rPr lang="en-GB" sz="2000" dirty="0" smtClean="0">
                <a:solidFill>
                  <a:srgbClr val="000000"/>
                </a:solidFill>
                <a:cs typeface="Calibri" charset="0"/>
              </a:rPr>
              <a:t>	RIKEN 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	(Saitama)</a:t>
            </a:r>
          </a:p>
          <a:p>
            <a:r>
              <a:rPr lang="en-GB" sz="2000" dirty="0" err="1">
                <a:solidFill>
                  <a:srgbClr val="000000"/>
                </a:solidFill>
                <a:cs typeface="Calibri" charset="0"/>
              </a:rPr>
              <a:t>FlerovLaboratory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cs typeface="Calibri" charset="0"/>
              </a:rPr>
              <a:t>Dubna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)		</a:t>
            </a:r>
            <a:r>
              <a:rPr lang="en-GB" sz="2000" dirty="0" smtClean="0">
                <a:solidFill>
                  <a:srgbClr val="000000"/>
                </a:solidFill>
                <a:cs typeface="Calibri" charset="0"/>
              </a:rPr>
              <a:t>IMP 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	(Lanzhou)</a:t>
            </a:r>
          </a:p>
          <a:p>
            <a:pPr lvl="1"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cs typeface="Calibri" charset="0"/>
            </a:endParaRPr>
          </a:p>
          <a:p>
            <a:pPr lvl="1"/>
            <a:r>
              <a:rPr lang="en-GB" sz="2000" dirty="0">
                <a:solidFill>
                  <a:srgbClr val="000000"/>
                </a:solidFill>
                <a:cs typeface="Calibri" charset="0"/>
              </a:rPr>
              <a:t>	Two major projects: </a:t>
            </a:r>
            <a:r>
              <a:rPr lang="en-GB" sz="2000" dirty="0">
                <a:solidFill>
                  <a:srgbClr val="336699"/>
                </a:solidFill>
                <a:cs typeface="Calibri" charset="0"/>
              </a:rPr>
              <a:t>FAIR @ GSI, RIBF @ </a:t>
            </a:r>
            <a:r>
              <a:rPr lang="en-GB" sz="2000" dirty="0" smtClean="0">
                <a:solidFill>
                  <a:srgbClr val="336699"/>
                </a:solidFill>
                <a:cs typeface="Calibri" charset="0"/>
              </a:rPr>
              <a:t>RIKEN, FRIB @ MSU</a:t>
            </a:r>
            <a:r>
              <a:rPr lang="en-GB" sz="2000" dirty="0" smtClean="0">
                <a:solidFill>
                  <a:srgbClr val="000000"/>
                </a:solidFill>
                <a:cs typeface="Calibri" charset="0"/>
              </a:rPr>
              <a:t> </a:t>
            </a:r>
            <a:endParaRPr lang="en-GB" sz="2000" dirty="0">
              <a:solidFill>
                <a:srgbClr val="000000"/>
              </a:solidFill>
              <a:cs typeface="Calibri" charset="0"/>
            </a:endParaRPr>
          </a:p>
          <a:p>
            <a:endParaRPr lang="en-GB" sz="2000" b="1" dirty="0">
              <a:solidFill>
                <a:srgbClr val="800000"/>
              </a:solidFill>
              <a:cs typeface="Calibri" charset="0"/>
            </a:endParaRPr>
          </a:p>
          <a:p>
            <a:r>
              <a:rPr lang="en-GB" sz="2000" b="1" u="sng" dirty="0">
                <a:solidFill>
                  <a:srgbClr val="800000"/>
                </a:solidFill>
                <a:cs typeface="Calibri" charset="0"/>
              </a:rPr>
              <a:t>In-Flight</a:t>
            </a:r>
            <a:endParaRPr lang="en-GB" sz="2000" b="1" dirty="0">
              <a:solidFill>
                <a:srgbClr val="000000"/>
              </a:solidFill>
              <a:cs typeface="Calibri" charset="0"/>
            </a:endParaRP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ATLAS 	(Argonne)	 		CIAE 	(Beijing)</a:t>
            </a:r>
          </a:p>
          <a:p>
            <a:r>
              <a:rPr lang="en-GB" sz="2000" dirty="0">
                <a:solidFill>
                  <a:srgbClr val="000000"/>
                </a:solidFill>
                <a:cs typeface="Calibri" charset="0"/>
              </a:rPr>
              <a:t>CRIB 	(RIKEN) 				Texas AMU, </a:t>
            </a:r>
            <a:r>
              <a:rPr lang="en-GB" sz="2000" dirty="0" smtClean="0">
                <a:solidFill>
                  <a:srgbClr val="000000"/>
                </a:solidFill>
                <a:cs typeface="Calibri" charset="0"/>
              </a:rPr>
              <a:t>Notre </a:t>
            </a:r>
            <a:r>
              <a:rPr lang="en-GB" sz="2000" dirty="0">
                <a:solidFill>
                  <a:srgbClr val="000000"/>
                </a:solidFill>
                <a:cs typeface="Calibri" charset="0"/>
              </a:rPr>
              <a:t>Dame</a:t>
            </a:r>
          </a:p>
        </p:txBody>
      </p:sp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663575" y="79375"/>
            <a:ext cx="288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FFFFFF"/>
                </a:solidFill>
                <a:latin typeface="Calibri" charset="0"/>
                <a:cs typeface="Calibri" charset="0"/>
              </a:rPr>
              <a:t>RIBs facilities in the World</a:t>
            </a:r>
          </a:p>
        </p:txBody>
      </p:sp>
      <p:sp>
        <p:nvSpPr>
          <p:cNvPr id="79876" name="TextBox 4"/>
          <p:cNvSpPr txBox="1">
            <a:spLocks noChangeArrowheads="1"/>
          </p:cNvSpPr>
          <p:nvPr/>
        </p:nvSpPr>
        <p:spPr bwMode="auto">
          <a:xfrm>
            <a:off x="1503289" y="6186414"/>
            <a:ext cx="5944706" cy="400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2000" dirty="0">
                <a:solidFill>
                  <a:srgbClr val="800000"/>
                </a:solidFill>
                <a:latin typeface="+mn-lt"/>
              </a:rPr>
              <a:t>Sever limitations on beam species and beam intensities</a:t>
            </a:r>
          </a:p>
        </p:txBody>
      </p:sp>
      <p:sp>
        <p:nvSpPr>
          <p:cNvPr id="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Nuclear Astrophysics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5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970" y="341948"/>
            <a:ext cx="10606086" cy="63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Open Questions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98780" y="3296574"/>
            <a:ext cx="809708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Bib Bang Nucleosynthesis and the Li problem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CNO neutrinos and solar metallicity in the core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Fate of massive stars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Nucleosynthesis in AGB stars and Galactic chemical evolution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Neutron </a:t>
            </a:r>
            <a:r>
              <a:rPr lang="en-US" sz="2400" dirty="0" smtClean="0"/>
              <a:t>sources for the s-process</a:t>
            </a:r>
          </a:p>
          <a:p>
            <a:pPr marL="285750" indent="-28575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48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9363" y="625753"/>
            <a:ext cx="42853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Experimental Challenges</a:t>
            </a:r>
            <a:endParaRPr lang="en-US" sz="32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310"/>
          <a:stretch/>
        </p:blipFill>
        <p:spPr>
          <a:xfrm>
            <a:off x="2837432" y="1353934"/>
            <a:ext cx="3335826" cy="46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2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714033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86" y="1366837"/>
            <a:ext cx="4634080" cy="308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4" descr="songbi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81" y="2005666"/>
            <a:ext cx="2235853" cy="149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645618" y="260648"/>
            <a:ext cx="7579719" cy="101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GB" dirty="0">
                <a:solidFill>
                  <a:srgbClr val="800000"/>
                </a:solidFill>
                <a:latin typeface="+mn-lt"/>
              </a:rPr>
              <a:t>Thermonuclear Reactions in </a:t>
            </a:r>
            <a:r>
              <a:rPr lang="en-GB" dirty="0" smtClean="0">
                <a:solidFill>
                  <a:srgbClr val="800000"/>
                </a:solidFill>
                <a:latin typeface="+mn-lt"/>
              </a:rPr>
              <a:t>Stars at Sub-Coulomb Energies</a:t>
            </a:r>
            <a:endParaRPr lang="en-GB" dirty="0">
              <a:solidFill>
                <a:srgbClr val="800000"/>
              </a:solidFill>
              <a:latin typeface="+mn-lt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en-GB" sz="2000" dirty="0">
                <a:solidFill>
                  <a:srgbClr val="000000"/>
                </a:solidFill>
                <a:latin typeface="+mn-lt"/>
              </a:rPr>
              <a:t>low cross sections </a:t>
            </a:r>
            <a:r>
              <a:rPr lang="en-GB" sz="2000" dirty="0">
                <a:solidFill>
                  <a:srgbClr val="000000"/>
                </a:solidFill>
                <a:latin typeface="+mn-lt"/>
                <a:sym typeface="Wingdings" charset="0"/>
              </a:rPr>
              <a:t> low yields  poor signal-to-noise ratio 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1293729" y="4564090"/>
            <a:ext cx="6481261" cy="40011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00"/>
                </a:solidFill>
                <a:latin typeface="+mn-lt"/>
              </a:rPr>
              <a:t>Yield = </a:t>
            </a:r>
            <a:r>
              <a:rPr lang="en-GB" sz="2000">
                <a:solidFill>
                  <a:srgbClr val="336699"/>
                </a:solidFill>
                <a:latin typeface="+mn-lt"/>
              </a:rPr>
              <a:t>N</a:t>
            </a:r>
            <a:r>
              <a:rPr lang="en-GB" sz="2000" baseline="-25000">
                <a:solidFill>
                  <a:srgbClr val="336699"/>
                </a:solidFill>
                <a:latin typeface="+mn-lt"/>
              </a:rPr>
              <a:t>projectiles</a:t>
            </a:r>
            <a:r>
              <a:rPr lang="en-GB" sz="2000">
                <a:solidFill>
                  <a:srgbClr val="000000"/>
                </a:solidFill>
                <a:latin typeface="+mn-lt"/>
              </a:rPr>
              <a:t> x </a:t>
            </a:r>
            <a:r>
              <a:rPr lang="en-GB" sz="2000">
                <a:solidFill>
                  <a:srgbClr val="336699"/>
                </a:solidFill>
                <a:latin typeface="+mn-lt"/>
              </a:rPr>
              <a:t>N</a:t>
            </a:r>
            <a:r>
              <a:rPr lang="en-GB" sz="2000" baseline="-25000">
                <a:solidFill>
                  <a:srgbClr val="336699"/>
                </a:solidFill>
                <a:latin typeface="+mn-lt"/>
              </a:rPr>
              <a:t>target</a:t>
            </a:r>
            <a:r>
              <a:rPr lang="en-GB" sz="2000">
                <a:solidFill>
                  <a:srgbClr val="000000"/>
                </a:solidFill>
                <a:latin typeface="+mn-lt"/>
              </a:rPr>
              <a:t> x </a:t>
            </a:r>
            <a:r>
              <a:rPr lang="en-GB" sz="2000">
                <a:solidFill>
                  <a:srgbClr val="336699"/>
                </a:solidFill>
                <a:latin typeface="+mn-lt"/>
              </a:rPr>
              <a:t>cross section</a:t>
            </a:r>
            <a:r>
              <a:rPr lang="en-GB" sz="2000">
                <a:solidFill>
                  <a:srgbClr val="000000"/>
                </a:solidFill>
                <a:latin typeface="+mn-lt"/>
              </a:rPr>
              <a:t> x </a:t>
            </a:r>
            <a:r>
              <a:rPr lang="en-GB" sz="2000">
                <a:solidFill>
                  <a:srgbClr val="336699"/>
                </a:solidFill>
                <a:latin typeface="+mn-lt"/>
              </a:rPr>
              <a:t>detection efficiency</a:t>
            </a:r>
            <a:r>
              <a:rPr lang="en-GB" sz="200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Nuclear Astrophysics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17875" y="5001574"/>
            <a:ext cx="6852594" cy="807105"/>
            <a:chOff x="1917875" y="5001574"/>
            <a:chExt cx="6852594" cy="807105"/>
          </a:xfrm>
        </p:grpSpPr>
        <p:sp>
          <p:nvSpPr>
            <p:cNvPr id="2" name="Rectangle 1"/>
            <p:cNvSpPr/>
            <p:nvPr/>
          </p:nvSpPr>
          <p:spPr>
            <a:xfrm>
              <a:off x="1917875" y="5031456"/>
              <a:ext cx="10457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en-US" sz="2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sz="200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14</a:t>
              </a:r>
              <a:r>
                <a:rPr lang="en-US" sz="2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sz="2000" dirty="0" err="1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pps</a:t>
              </a:r>
              <a:endParaRPr lang="en-US" sz="2000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319190" y="5076279"/>
              <a:ext cx="11283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sz="200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19</a:t>
              </a:r>
              <a:r>
                <a:rPr lang="en-US" sz="2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</a:t>
              </a:r>
              <a:r>
                <a:rPr lang="en-US" sz="2000" dirty="0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cm</a:t>
              </a:r>
              <a:r>
                <a:rPr lang="en-US" sz="2000" baseline="30000" dirty="0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-2</a:t>
              </a:r>
              <a:r>
                <a:rPr lang="en-US" sz="2000" dirty="0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 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762552" y="5085404"/>
              <a:ext cx="8437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</a:t>
              </a:r>
              <a:r>
                <a:rPr lang="en-US" sz="2000" baseline="30000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-15 </a:t>
              </a:r>
              <a:r>
                <a:rPr lang="en-US" sz="2000" dirty="0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b 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1527" y="5085404"/>
              <a:ext cx="2808942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100%</a:t>
              </a:r>
              <a:r>
                <a:rPr lang="en-US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 for charged particles</a:t>
              </a:r>
            </a:p>
            <a:p>
              <a:pPr>
                <a:spcAft>
                  <a:spcPts val="600"/>
                </a:spcAft>
              </a:pPr>
              <a:r>
                <a:rPr lang="en-US" dirty="0" smtClean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~</a:t>
              </a:r>
              <a:r>
                <a:rPr lang="en-US" dirty="0">
                  <a:solidFill>
                    <a:srgbClr val="800000"/>
                  </a:solidFill>
                  <a:latin typeface="Calibri" charset="0"/>
                  <a:cs typeface="Calibri" charset="0"/>
                </a:rPr>
                <a:t>1% </a:t>
              </a:r>
              <a:r>
                <a:rPr lang="en-US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for gamma rays</a:t>
              </a:r>
              <a:endParaRPr lang="en-US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73290" y="5001574"/>
              <a:ext cx="317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55439" y="5004564"/>
              <a:ext cx="317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98738" y="5033558"/>
              <a:ext cx="317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659164" y="5971071"/>
            <a:ext cx="3466814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800000"/>
                </a:solidFill>
                <a:latin typeface="Calibri" charset="0"/>
                <a:cs typeface="Calibri" charset="0"/>
              </a:rPr>
              <a:t>Y = 0.3-30 counts/year</a:t>
            </a:r>
          </a:p>
        </p:txBody>
      </p:sp>
    </p:spTree>
    <p:extLst>
      <p:ext uri="{BB962C8B-B14F-4D97-AF65-F5344CB8AC3E}">
        <p14:creationId xmlns:p14="http://schemas.microsoft.com/office/powerpoint/2010/main" val="226563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19468" y="1579265"/>
            <a:ext cx="8786397" cy="30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800" u="sng" dirty="0">
                <a:solidFill>
                  <a:srgbClr val="000000"/>
                </a:solidFill>
                <a:latin typeface="+mn-lt"/>
              </a:rPr>
              <a:t>maximising the yield requires:</a:t>
            </a:r>
          </a:p>
          <a:p>
            <a:pPr eaLnBrk="1" hangingPunct="1">
              <a:lnSpc>
                <a:spcPct val="90000"/>
              </a:lnSpc>
            </a:pPr>
            <a:endParaRPr lang="en-GB" sz="2800" u="sng" dirty="0">
              <a:solidFill>
                <a:srgbClr val="000000"/>
              </a:solidFill>
              <a:latin typeface="+mn-lt"/>
            </a:endParaRPr>
          </a:p>
          <a:p>
            <a:pPr marL="342900" indent="-342900" eaLnBrk="1" hangingPunct="1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2800" dirty="0">
                <a:solidFill>
                  <a:srgbClr val="800000"/>
                </a:solidFill>
                <a:latin typeface="+mn-lt"/>
              </a:rPr>
              <a:t>improving </a:t>
            </a:r>
            <a:r>
              <a:rPr lang="ja-JP" altLang="en-GB" sz="2800" dirty="0">
                <a:solidFill>
                  <a:srgbClr val="800000"/>
                </a:solidFill>
                <a:latin typeface="+mn-lt"/>
              </a:rPr>
              <a:t>“</a:t>
            </a:r>
            <a:r>
              <a:rPr lang="en-GB" altLang="ja-JP" sz="2800" dirty="0">
                <a:solidFill>
                  <a:srgbClr val="800000"/>
                </a:solidFill>
                <a:latin typeface="+mn-lt"/>
              </a:rPr>
              <a:t>signal</a:t>
            </a:r>
            <a:r>
              <a:rPr lang="ja-JP" altLang="en-GB" sz="2800" dirty="0">
                <a:solidFill>
                  <a:srgbClr val="800000"/>
                </a:solidFill>
                <a:latin typeface="+mn-lt"/>
              </a:rPr>
              <a:t>”</a:t>
            </a:r>
            <a:r>
              <a:rPr lang="en-GB" altLang="ja-JP" sz="2800" dirty="0">
                <a:solidFill>
                  <a:srgbClr val="000000"/>
                </a:solidFill>
                <a:latin typeface="+mn-lt"/>
              </a:rPr>
              <a:t> (e.g. high beam currents, high target density, high efficiency)</a:t>
            </a:r>
          </a:p>
          <a:p>
            <a:pPr marL="342900" indent="-342900" eaLnBrk="1" hangingPunct="1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2800" dirty="0">
                <a:solidFill>
                  <a:srgbClr val="800000"/>
                </a:solidFill>
                <a:latin typeface="+mn-lt"/>
              </a:rPr>
              <a:t>reducing </a:t>
            </a:r>
            <a:r>
              <a:rPr lang="ja-JP" altLang="en-GB" sz="2800" dirty="0">
                <a:solidFill>
                  <a:srgbClr val="800000"/>
                </a:solidFill>
                <a:latin typeface="+mn-lt"/>
              </a:rPr>
              <a:t>“</a:t>
            </a:r>
            <a:r>
              <a:rPr lang="en-GB" altLang="ja-JP" sz="2800" dirty="0">
                <a:solidFill>
                  <a:srgbClr val="800000"/>
                </a:solidFill>
                <a:latin typeface="+mn-lt"/>
              </a:rPr>
              <a:t>noise</a:t>
            </a:r>
            <a:r>
              <a:rPr lang="ja-JP" altLang="en-GB" sz="2800" dirty="0">
                <a:solidFill>
                  <a:srgbClr val="800000"/>
                </a:solidFill>
                <a:latin typeface="+mn-lt"/>
              </a:rPr>
              <a:t>”</a:t>
            </a:r>
            <a:r>
              <a:rPr lang="en-GB" altLang="ja-JP" sz="2800" dirty="0">
                <a:solidFill>
                  <a:srgbClr val="000000"/>
                </a:solidFill>
                <a:latin typeface="+mn-lt"/>
              </a:rPr>
              <a:t> (i.e. background) </a:t>
            </a:r>
          </a:p>
          <a:p>
            <a:pPr marL="342900" indent="-342900" eaLnBrk="1" hangingPunct="1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800" dirty="0">
                <a:solidFill>
                  <a:srgbClr val="000000"/>
                </a:solidFill>
                <a:latin typeface="+mn-lt"/>
              </a:rPr>
              <a:t> combination of both</a:t>
            </a:r>
          </a:p>
        </p:txBody>
      </p:sp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Nuclear Astrophysics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205038"/>
            <a:ext cx="23939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8"/>
          <p:cNvSpPr>
            <a:spLocks noChangeArrowheads="1"/>
          </p:cNvSpPr>
          <p:nvPr/>
        </p:nvSpPr>
        <p:spPr bwMode="auto">
          <a:xfrm>
            <a:off x="329009" y="404664"/>
            <a:ext cx="7699375" cy="17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>
                <a:solidFill>
                  <a:srgbClr val="800000"/>
                </a:solidFill>
              </a:rPr>
              <a:t>Main Sources of Background:</a:t>
            </a:r>
          </a:p>
          <a:p>
            <a:pPr algn="ctr">
              <a:lnSpc>
                <a:spcPct val="50000"/>
              </a:lnSpc>
            </a:pPr>
            <a:endParaRPr lang="en-GB" sz="2000" u="sng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800000"/>
                </a:solidFill>
              </a:rPr>
              <a:t>natural radioactivity </a:t>
            </a:r>
            <a:r>
              <a:rPr lang="en-GB" sz="2000" dirty="0">
                <a:solidFill>
                  <a:srgbClr val="000000"/>
                </a:solidFill>
              </a:rPr>
              <a:t>(mainly from U and </a:t>
            </a:r>
            <a:r>
              <a:rPr lang="en-GB" sz="2000" dirty="0" err="1">
                <a:solidFill>
                  <a:srgbClr val="000000"/>
                </a:solidFill>
              </a:rPr>
              <a:t>Th</a:t>
            </a:r>
            <a:r>
              <a:rPr lang="en-GB" sz="2000" dirty="0">
                <a:solidFill>
                  <a:srgbClr val="000000"/>
                </a:solidFill>
              </a:rPr>
              <a:t> chains and from </a:t>
            </a:r>
            <a:r>
              <a:rPr lang="en-GB" sz="2000" dirty="0" err="1">
                <a:solidFill>
                  <a:srgbClr val="000000"/>
                </a:solidFill>
              </a:rPr>
              <a:t>Rn</a:t>
            </a:r>
            <a:r>
              <a:rPr lang="en-GB" sz="2000" dirty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800000"/>
                </a:solidFill>
              </a:rPr>
              <a:t>cosmic rays</a:t>
            </a: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(</a:t>
            </a:r>
            <a:r>
              <a:rPr lang="en-GB" sz="2000" dirty="0" err="1">
                <a:solidFill>
                  <a:srgbClr val="000000"/>
                </a:solidFill>
              </a:rPr>
              <a:t>muons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baseline="30000" dirty="0">
                <a:solidFill>
                  <a:srgbClr val="000000"/>
                </a:solidFill>
              </a:rPr>
              <a:t>1,3</a:t>
            </a:r>
            <a:r>
              <a:rPr lang="en-GB" sz="2000" dirty="0">
                <a:solidFill>
                  <a:srgbClr val="000000"/>
                </a:solidFill>
              </a:rPr>
              <a:t>H, </a:t>
            </a:r>
            <a:r>
              <a:rPr lang="en-GB" sz="2000" baseline="30000" dirty="0">
                <a:solidFill>
                  <a:srgbClr val="000000"/>
                </a:solidFill>
              </a:rPr>
              <a:t>7</a:t>
            </a:r>
            <a:r>
              <a:rPr lang="en-GB" sz="2000" dirty="0">
                <a:solidFill>
                  <a:srgbClr val="000000"/>
                </a:solidFill>
              </a:rPr>
              <a:t>Be, </a:t>
            </a:r>
            <a:r>
              <a:rPr lang="en-GB" sz="2000" baseline="30000" dirty="0">
                <a:solidFill>
                  <a:srgbClr val="000000"/>
                </a:solidFill>
              </a:rPr>
              <a:t>14</a:t>
            </a:r>
            <a:r>
              <a:rPr lang="en-GB" sz="2000" dirty="0">
                <a:solidFill>
                  <a:srgbClr val="000000"/>
                </a:solidFill>
              </a:rPr>
              <a:t>C, …)</a:t>
            </a:r>
          </a:p>
          <a:p>
            <a:pPr marL="342900" indent="-342900">
              <a:lnSpc>
                <a:spcPct val="120000"/>
              </a:lnSpc>
              <a:buClr>
                <a:srgbClr val="336699"/>
              </a:buClr>
              <a:buFont typeface="Arial"/>
              <a:buChar char="•"/>
            </a:pP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neutrons from</a:t>
            </a: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800000"/>
                </a:solidFill>
              </a:rPr>
              <a:t>(</a:t>
            </a:r>
            <a:r>
              <a:rPr lang="en-GB" sz="2000" dirty="0" err="1">
                <a:solidFill>
                  <a:srgbClr val="800000"/>
                </a:solidFill>
              </a:rPr>
              <a:t>a,n</a:t>
            </a:r>
            <a:r>
              <a:rPr lang="en-GB" sz="2000" dirty="0">
                <a:solidFill>
                  <a:srgbClr val="800000"/>
                </a:solidFill>
              </a:rPr>
              <a:t>)</a:t>
            </a: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reactions and</a:t>
            </a:r>
            <a:r>
              <a:rPr lang="en-GB" sz="2000" dirty="0">
                <a:solidFill>
                  <a:srgbClr val="CC0000"/>
                </a:solidFill>
              </a:rPr>
              <a:t> </a:t>
            </a:r>
            <a:r>
              <a:rPr lang="en-GB" sz="2000" dirty="0">
                <a:solidFill>
                  <a:srgbClr val="800000"/>
                </a:solidFill>
              </a:rPr>
              <a:t>fission</a:t>
            </a: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1547664" y="6165304"/>
            <a:ext cx="6572200" cy="45140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sz="2000" dirty="0">
                <a:solidFill>
                  <a:srgbClr val="000000"/>
                </a:solidFill>
                <a:latin typeface="+mn-lt"/>
              </a:rPr>
              <a:t>ideal location: </a:t>
            </a:r>
            <a:r>
              <a:rPr lang="en-GB" sz="2000" dirty="0">
                <a:solidFill>
                  <a:srgbClr val="800000"/>
                </a:solidFill>
                <a:latin typeface="+mn-lt"/>
              </a:rPr>
              <a:t>underground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+ low concentration of U and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Th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-107950" y="1125538"/>
            <a:ext cx="5948363" cy="5399087"/>
            <a:chOff x="-68" y="709"/>
            <a:chExt cx="3747" cy="3401"/>
          </a:xfrm>
        </p:grpSpPr>
        <p:grpSp>
          <p:nvGrpSpPr>
            <p:cNvPr id="81929" name="Group 23"/>
            <p:cNvGrpSpPr>
              <a:grpSpLocks/>
            </p:cNvGrpSpPr>
            <p:nvPr/>
          </p:nvGrpSpPr>
          <p:grpSpPr bwMode="auto">
            <a:xfrm>
              <a:off x="-68" y="709"/>
              <a:ext cx="3747" cy="3401"/>
              <a:chOff x="-68" y="709"/>
              <a:chExt cx="3747" cy="3401"/>
            </a:xfrm>
          </p:grpSpPr>
          <p:graphicFrame>
            <p:nvGraphicFramePr>
              <p:cNvPr id="81937" name="Object 2"/>
              <p:cNvGraphicFramePr>
                <a:graphicFrameLocks noChangeAspect="1"/>
              </p:cNvGraphicFramePr>
              <p:nvPr/>
            </p:nvGraphicFramePr>
            <p:xfrm>
              <a:off x="-68" y="709"/>
              <a:ext cx="549" cy="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50" name="Graph" r:id="rId5" imgW="4078224" imgH="2926080" progId="Origin50.Graph">
                      <p:embed/>
                    </p:oleObj>
                  </mc:Choice>
                  <mc:Fallback>
                    <p:oleObj name="Graph" r:id="rId5" imgW="4078224" imgH="292608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883" t="8612" r="89160" b="369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68" y="709"/>
                            <a:ext cx="549" cy="3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938" name="Object 3"/>
              <p:cNvGraphicFramePr>
                <a:graphicFrameLocks noChangeAspect="1"/>
              </p:cNvGraphicFramePr>
              <p:nvPr/>
            </p:nvGraphicFramePr>
            <p:xfrm>
              <a:off x="384" y="1344"/>
              <a:ext cx="3295" cy="26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51" name="Graph" r:id="rId7" imgW="4078224" imgH="2926080" progId="Origin50.Graph">
                      <p:embed/>
                    </p:oleObj>
                  </mc:Choice>
                  <mc:Fallback>
                    <p:oleObj name="Graph" r:id="rId7" imgW="4078224" imgH="292608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1476" t="8612" r="10593" b="369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1344"/>
                            <a:ext cx="3295" cy="26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1939" name="Rectangle 15"/>
              <p:cNvSpPr>
                <a:spLocks noChangeArrowheads="1"/>
              </p:cNvSpPr>
              <p:nvPr/>
            </p:nvSpPr>
            <p:spPr bwMode="auto">
              <a:xfrm>
                <a:off x="2274" y="1460"/>
                <a:ext cx="816" cy="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0" name="AutoShape 16"/>
            <p:cNvSpPr>
              <a:spLocks noChangeArrowheads="1"/>
            </p:cNvSpPr>
            <p:nvPr/>
          </p:nvSpPr>
          <p:spPr bwMode="auto">
            <a:xfrm>
              <a:off x="703" y="2750"/>
              <a:ext cx="953" cy="91"/>
            </a:xfrm>
            <a:prstGeom prst="leftRightArrow">
              <a:avLst>
                <a:gd name="adj1" fmla="val 50000"/>
                <a:gd name="adj2" fmla="val 2094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1" name="AutoShape 17"/>
            <p:cNvSpPr>
              <a:spLocks noChangeArrowheads="1"/>
            </p:cNvSpPr>
            <p:nvPr/>
          </p:nvSpPr>
          <p:spPr bwMode="auto">
            <a:xfrm>
              <a:off x="1292" y="2976"/>
              <a:ext cx="1588" cy="91"/>
            </a:xfrm>
            <a:prstGeom prst="leftRightArrow">
              <a:avLst>
                <a:gd name="adj1" fmla="val 50000"/>
                <a:gd name="adj2" fmla="val 349011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2" name="AutoShape 18"/>
            <p:cNvSpPr>
              <a:spLocks noChangeArrowheads="1"/>
            </p:cNvSpPr>
            <p:nvPr/>
          </p:nvSpPr>
          <p:spPr bwMode="auto">
            <a:xfrm>
              <a:off x="1655" y="3249"/>
              <a:ext cx="1905" cy="90"/>
            </a:xfrm>
            <a:prstGeom prst="leftRightArrow">
              <a:avLst>
                <a:gd name="adj1" fmla="val 50000"/>
                <a:gd name="adj2" fmla="val 423333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3" name="Text Box 19"/>
            <p:cNvSpPr txBox="1">
              <a:spLocks noChangeArrowheads="1"/>
            </p:cNvSpPr>
            <p:nvPr/>
          </p:nvSpPr>
          <p:spPr bwMode="auto">
            <a:xfrm>
              <a:off x="898" y="2795"/>
              <a:ext cx="53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336699"/>
                  </a:solidFill>
                </a:rPr>
                <a:t>ambient</a:t>
              </a:r>
            </a:p>
          </p:txBody>
        </p:sp>
        <p:sp>
          <p:nvSpPr>
            <p:cNvPr id="81934" name="Text Box 20"/>
            <p:cNvSpPr txBox="1">
              <a:spLocks noChangeArrowheads="1"/>
            </p:cNvSpPr>
            <p:nvPr/>
          </p:nvSpPr>
          <p:spPr bwMode="auto">
            <a:xfrm>
              <a:off x="1611" y="3022"/>
              <a:ext cx="9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FF6600"/>
                  </a:solidFill>
                </a:rPr>
                <a:t>neutron induced</a:t>
              </a:r>
            </a:p>
          </p:txBody>
        </p:sp>
        <p:sp>
          <p:nvSpPr>
            <p:cNvPr id="81935" name="Text Box 21"/>
            <p:cNvSpPr txBox="1">
              <a:spLocks noChangeArrowheads="1"/>
            </p:cNvSpPr>
            <p:nvPr/>
          </p:nvSpPr>
          <p:spPr bwMode="auto">
            <a:xfrm>
              <a:off x="2274" y="3294"/>
              <a:ext cx="7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>
                  <a:solidFill>
                    <a:srgbClr val="800000"/>
                  </a:solidFill>
                </a:rPr>
                <a:t>cosmic rays</a:t>
              </a:r>
            </a:p>
          </p:txBody>
        </p:sp>
        <p:sp>
          <p:nvSpPr>
            <p:cNvPr id="81936" name="Text Box 11"/>
            <p:cNvSpPr txBox="1">
              <a:spLocks noChangeArrowheads="1"/>
            </p:cNvSpPr>
            <p:nvPr/>
          </p:nvSpPr>
          <p:spPr bwMode="auto">
            <a:xfrm>
              <a:off x="968" y="1404"/>
              <a:ext cx="217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006600"/>
                  </a:solidFill>
                </a:rPr>
                <a:t>typical </a:t>
              </a:r>
              <a:r>
                <a:rPr lang="en-GB" sz="1600">
                  <a:solidFill>
                    <a:srgbClr val="006600"/>
                  </a:solidFill>
                  <a:latin typeface="Symbol" charset="0"/>
                </a:rPr>
                <a:t>g</a:t>
              </a:r>
              <a:r>
                <a:rPr lang="en-GB" sz="1600">
                  <a:solidFill>
                    <a:srgbClr val="006600"/>
                  </a:solidFill>
                </a:rPr>
                <a:t>-ray spectrum at surface lab</a:t>
              </a:r>
            </a:p>
          </p:txBody>
        </p:sp>
      </p:grpSp>
      <p:sp>
        <p:nvSpPr>
          <p:cNvPr id="2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Nuclear Astrophysics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6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541" y="1700012"/>
            <a:ext cx="5156973" cy="4799213"/>
          </a:xfrm>
          <a:prstGeom prst="rect">
            <a:avLst/>
          </a:prstGeom>
        </p:spPr>
      </p:pic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reactions, stars, and the creation of the elements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67" y="312827"/>
            <a:ext cx="8785528" cy="1337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800000"/>
                </a:solidFill>
              </a:rPr>
              <a:t>Laboratory for Underground Nuclear Astrophysics (LUNA) </a:t>
            </a:r>
          </a:p>
          <a:p>
            <a:pPr algn="r">
              <a:lnSpc>
                <a:spcPct val="12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                                                                   </a:t>
            </a:r>
            <a:r>
              <a:rPr lang="en-US" sz="2000" dirty="0" smtClean="0">
                <a:solidFill>
                  <a:srgbClr val="000000"/>
                </a:solidFill>
              </a:rPr>
              <a:t>only underground accelerator in the world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                                                                    but new ones coming up in the US and China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Picture 2" descr="1000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7" y="981075"/>
            <a:ext cx="3529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10000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7" y="3805238"/>
            <a:ext cx="35290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4711" y="6604656"/>
            <a:ext cx="5634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 May 2016 - Physics </a:t>
            </a:r>
            <a:r>
              <a:rPr lang="en-US" sz="1400" dirty="0">
                <a:solidFill>
                  <a:schemeClr val="bg1"/>
                </a:solidFill>
              </a:rPr>
              <a:t>Colloquium </a:t>
            </a:r>
            <a:r>
              <a:rPr lang="en-US" sz="1400" dirty="0" smtClean="0">
                <a:solidFill>
                  <a:schemeClr val="bg1"/>
                </a:solidFill>
              </a:rPr>
              <a:t>- Johannes </a:t>
            </a:r>
            <a:r>
              <a:rPr lang="en-US" sz="1400" dirty="0">
                <a:solidFill>
                  <a:schemeClr val="bg1"/>
                </a:solidFill>
              </a:rPr>
              <a:t>Gutenberg-University Mainz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ettangolo 5"/>
          <p:cNvSpPr/>
          <p:nvPr/>
        </p:nvSpPr>
        <p:spPr>
          <a:xfrm>
            <a:off x="0" y="6604656"/>
            <a:ext cx="9144000" cy="25233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Pint of Science Festival, Edinburgh 23 May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2537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5" y="764401"/>
            <a:ext cx="7682822" cy="5774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" y="613829"/>
            <a:ext cx="8153400" cy="6070600"/>
          </a:xfrm>
          <a:prstGeom prst="rect">
            <a:avLst/>
          </a:prstGeom>
        </p:spPr>
      </p:pic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Gamma-ray background: underground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overground</a:t>
            </a:r>
            <a:r>
              <a:rPr lang="en-US" dirty="0" smtClean="0">
                <a:solidFill>
                  <a:schemeClr val="bg1"/>
                </a:solidFill>
              </a:rPr>
              <a:t>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377790" y="3376432"/>
            <a:ext cx="473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Costantini</a:t>
            </a:r>
            <a:r>
              <a:rPr lang="en-US" dirty="0" smtClean="0">
                <a:solidFill>
                  <a:srgbClr val="800000"/>
                </a:solidFill>
              </a:rPr>
              <a:t> et al, Rep </a:t>
            </a:r>
            <a:r>
              <a:rPr lang="en-US" dirty="0" err="1" smtClean="0">
                <a:solidFill>
                  <a:srgbClr val="800000"/>
                </a:solidFill>
              </a:rPr>
              <a:t>Prog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Phys</a:t>
            </a:r>
            <a:r>
              <a:rPr lang="en-US" dirty="0" smtClean="0">
                <a:solidFill>
                  <a:srgbClr val="800000"/>
                </a:solidFill>
              </a:rPr>
              <a:t> 72 (2009) 086301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4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94" y="1003106"/>
            <a:ext cx="8811498" cy="2282772"/>
          </a:xfrm>
          <a:prstGeom prst="rect">
            <a:avLst/>
          </a:prstGeom>
        </p:spPr>
      </p:pic>
      <p:sp>
        <p:nvSpPr>
          <p:cNvPr id="12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reactions, stars, and the creation of the elements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44711" y="6604656"/>
            <a:ext cx="5634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 May 2016 - Physics </a:t>
            </a:r>
            <a:r>
              <a:rPr lang="en-US" sz="1400" dirty="0">
                <a:solidFill>
                  <a:schemeClr val="bg1"/>
                </a:solidFill>
              </a:rPr>
              <a:t>Colloquium </a:t>
            </a:r>
            <a:r>
              <a:rPr lang="en-US" sz="1400" dirty="0" smtClean="0">
                <a:solidFill>
                  <a:schemeClr val="bg1"/>
                </a:solidFill>
              </a:rPr>
              <a:t>- Johannes </a:t>
            </a:r>
            <a:r>
              <a:rPr lang="en-US" sz="1400" dirty="0">
                <a:solidFill>
                  <a:schemeClr val="bg1"/>
                </a:solidFill>
              </a:rPr>
              <a:t>Gutenberg-University Mainz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ttangolo 5"/>
          <p:cNvSpPr/>
          <p:nvPr/>
        </p:nvSpPr>
        <p:spPr>
          <a:xfrm>
            <a:off x="0" y="6604656"/>
            <a:ext cx="9144000" cy="25233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Pint of Science Festival, Edinburgh 23 May 2016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75719" y="3771582"/>
            <a:ext cx="7976312" cy="46166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excluded a “nuclear solution” to the missing neutrino problem 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00000">
            <a:off x="576569" y="1754247"/>
            <a:ext cx="7675094" cy="34320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0100000">
            <a:off x="2825556" y="4850237"/>
            <a:ext cx="5192497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slowest reaction in CNO cycle in the Sun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999828" y="1598725"/>
            <a:ext cx="7719041" cy="28632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200000">
            <a:off x="1378527" y="4508697"/>
            <a:ext cx="5538746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increased age of universe by 1 billion years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0000">
            <a:off x="439254" y="2614513"/>
            <a:ext cx="7859201" cy="335487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21300000">
            <a:off x="1394410" y="3771583"/>
            <a:ext cx="5901525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improved constraints on the synthesis of </a:t>
            </a:r>
            <a:r>
              <a:rPr lang="en-US" sz="2400" baseline="30000" dirty="0" smtClean="0">
                <a:solidFill>
                  <a:srgbClr val="800000"/>
                </a:solidFill>
              </a:rPr>
              <a:t>26</a:t>
            </a:r>
            <a:r>
              <a:rPr lang="en-US" sz="2400" dirty="0" smtClean="0">
                <a:solidFill>
                  <a:srgbClr val="800000"/>
                </a:solidFill>
              </a:rPr>
              <a:t>Al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0000">
            <a:off x="483638" y="1787692"/>
            <a:ext cx="8175585" cy="24559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00000">
            <a:off x="1754353" y="4313627"/>
            <a:ext cx="6774962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excluded a “nuclear solution” to the lithium problem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46" y="2091200"/>
            <a:ext cx="8055245" cy="253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54903" y="4848047"/>
            <a:ext cx="8503349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firmer constraints on amount of </a:t>
            </a:r>
            <a:r>
              <a:rPr lang="en-US" sz="2400" baseline="30000" dirty="0" smtClean="0">
                <a:solidFill>
                  <a:srgbClr val="800000"/>
                </a:solidFill>
              </a:rPr>
              <a:t>18</a:t>
            </a:r>
            <a:r>
              <a:rPr lang="en-US" sz="2400" dirty="0" smtClean="0">
                <a:solidFill>
                  <a:srgbClr val="800000"/>
                </a:solidFill>
              </a:rPr>
              <a:t>F produced in novae explosions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00000">
            <a:off x="270152" y="2477446"/>
            <a:ext cx="8694171" cy="24840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600000">
            <a:off x="413808" y="4952972"/>
            <a:ext cx="8115774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800000"/>
                </a:solidFill>
              </a:rPr>
              <a:t>discovery of new states in </a:t>
            </a:r>
            <a:r>
              <a:rPr lang="en-US" sz="2400" baseline="30000" dirty="0" smtClean="0">
                <a:solidFill>
                  <a:srgbClr val="800000"/>
                </a:solidFill>
              </a:rPr>
              <a:t>23</a:t>
            </a:r>
            <a:r>
              <a:rPr lang="en-US" sz="2400" dirty="0" smtClean="0">
                <a:solidFill>
                  <a:srgbClr val="800000"/>
                </a:solidFill>
              </a:rPr>
              <a:t>Na; implications on pre-solar grains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0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" grpId="0" animBg="1"/>
      <p:bldP spid="23" grpId="0" animBg="1"/>
      <p:bldP spid="24" grpId="0" animBg="1"/>
      <p:bldP spid="26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v5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30" y="42565"/>
            <a:ext cx="1270121" cy="121804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1032668" y="92911"/>
            <a:ext cx="8111331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The </a:t>
            </a:r>
            <a:r>
              <a:rPr lang="en-GB" sz="3600" baseline="30000" dirty="0"/>
              <a:t>17</a:t>
            </a:r>
            <a:r>
              <a:rPr lang="en-GB" sz="3600" dirty="0"/>
              <a:t>O(</a:t>
            </a:r>
            <a:r>
              <a:rPr lang="en-GB" sz="3600" dirty="0" err="1"/>
              <a:t>p,</a:t>
            </a:r>
            <a:r>
              <a:rPr lang="en-GB" sz="3600" dirty="0" err="1">
                <a:latin typeface="Symbol" charset="2"/>
                <a:cs typeface="Symbol" charset="2"/>
              </a:rPr>
              <a:t>g</a:t>
            </a:r>
            <a:r>
              <a:rPr lang="en-GB" sz="3600" dirty="0"/>
              <a:t>)</a:t>
            </a:r>
            <a:r>
              <a:rPr lang="en-GB" sz="3600" baseline="30000" dirty="0"/>
              <a:t>18</a:t>
            </a:r>
            <a:r>
              <a:rPr lang="en-GB" sz="3600" dirty="0"/>
              <a:t>F </a:t>
            </a:r>
            <a:r>
              <a:rPr lang="en-GB" sz="3600" dirty="0" smtClean="0"/>
              <a:t>Reaction </a:t>
            </a:r>
            <a:r>
              <a:rPr lang="en-GB" sz="3600" dirty="0"/>
              <a:t>in Classical Novae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68" y="1337961"/>
            <a:ext cx="711704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26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0484"/>
          <a:stretch/>
        </p:blipFill>
        <p:spPr bwMode="auto">
          <a:xfrm>
            <a:off x="132989" y="690075"/>
            <a:ext cx="3168352" cy="590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211960" y="2420888"/>
            <a:ext cx="4788024" cy="4320480"/>
            <a:chOff x="4355976" y="1052736"/>
            <a:chExt cx="4320976" cy="405324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397691"/>
              <a:ext cx="4320976" cy="370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6709356" y="1375252"/>
              <a:ext cx="898907" cy="13338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732240" y="1052736"/>
              <a:ext cx="7360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600" b="1" dirty="0" err="1" smtClean="0">
                  <a:latin typeface="+mn-lt"/>
                </a:rPr>
                <a:t>Novae</a:t>
              </a:r>
              <a:endParaRPr lang="de-DE" sz="1600" b="1" dirty="0"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37836" y="476672"/>
            <a:ext cx="52501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reaction proceeds through: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resonant</a:t>
            </a:r>
            <a:r>
              <a:rPr lang="en-US" sz="2000" dirty="0" smtClean="0"/>
              <a:t> contributions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= 70, and 193 keV 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non-resonant </a:t>
            </a:r>
            <a:r>
              <a:rPr lang="en-US" sz="2000" dirty="0" smtClean="0"/>
              <a:t>contributions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direct capture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tails of broad high-energy resonances</a:t>
            </a:r>
          </a:p>
        </p:txBody>
      </p:sp>
      <p:sp>
        <p:nvSpPr>
          <p:cNvPr id="12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17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F reaction in novae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4"/>
          <p:cNvSpPr txBox="1">
            <a:spLocks noChangeArrowheads="1"/>
          </p:cNvSpPr>
          <p:nvPr/>
        </p:nvSpPr>
        <p:spPr bwMode="auto">
          <a:xfrm>
            <a:off x="1449175" y="2065845"/>
            <a:ext cx="331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800000"/>
                </a:solidFill>
                <a:latin typeface="Calibri" charset="0"/>
              </a:rPr>
              <a:t>Rev. Mod. Phys. 29 (1957) 547</a:t>
            </a:r>
          </a:p>
        </p:txBody>
      </p:sp>
      <p:sp>
        <p:nvSpPr>
          <p:cNvPr id="30722" name="Rectangle 25"/>
          <p:cNvSpPr>
            <a:spLocks noChangeArrowheads="1"/>
          </p:cNvSpPr>
          <p:nvPr/>
        </p:nvSpPr>
        <p:spPr bwMode="auto">
          <a:xfrm>
            <a:off x="5652875" y="2065845"/>
            <a:ext cx="1485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800000"/>
                </a:solidFill>
                <a:latin typeface="Calibri" charset="0"/>
              </a:rPr>
              <a:t>(B</a:t>
            </a:r>
            <a:r>
              <a:rPr lang="en-GB" sz="2000" baseline="30000">
                <a:solidFill>
                  <a:srgbClr val="800000"/>
                </a:solidFill>
                <a:latin typeface="Calibri" charset="0"/>
              </a:rPr>
              <a:t>2</a:t>
            </a:r>
            <a:r>
              <a:rPr lang="en-GB" sz="2000">
                <a:solidFill>
                  <a:srgbClr val="800000"/>
                </a:solidFill>
                <a:latin typeface="Calibri" charset="0"/>
              </a:rPr>
              <a:t>FH, 1957)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214225" y="2602420"/>
            <a:ext cx="6459537" cy="2293938"/>
            <a:chOff x="807" y="1933"/>
            <a:chExt cx="4069" cy="1445"/>
          </a:xfrm>
        </p:grpSpPr>
        <p:sp>
          <p:nvSpPr>
            <p:cNvPr id="30731" name="Text Box 6"/>
            <p:cNvSpPr txBox="1">
              <a:spLocks noChangeArrowheads="1"/>
            </p:cNvSpPr>
            <p:nvPr/>
          </p:nvSpPr>
          <p:spPr bwMode="auto">
            <a:xfrm>
              <a:off x="896" y="1933"/>
              <a:ext cx="64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GB" sz="1800">
                  <a:solidFill>
                    <a:srgbClr val="800000"/>
                  </a:solidFill>
                  <a:latin typeface="Calibri" charset="0"/>
                </a:rPr>
                <a:t>Burbidge</a:t>
              </a:r>
            </a:p>
          </p:txBody>
        </p:sp>
        <p:pic>
          <p:nvPicPr>
            <p:cNvPr id="30732" name="Picture 7" descr="burbidge-gSm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" y="2244"/>
              <a:ext cx="815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8" descr="fowler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" y="2244"/>
              <a:ext cx="762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9" descr="hoy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" y="2290"/>
              <a:ext cx="849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10" descr="margare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" y="2244"/>
              <a:ext cx="82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6" name="Rectangle 26"/>
            <p:cNvSpPr>
              <a:spLocks noChangeArrowheads="1"/>
            </p:cNvSpPr>
            <p:nvPr/>
          </p:nvSpPr>
          <p:spPr bwMode="auto">
            <a:xfrm>
              <a:off x="4169" y="1933"/>
              <a:ext cx="45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GB">
                  <a:solidFill>
                    <a:srgbClr val="800000"/>
                  </a:solidFill>
                  <a:latin typeface="Calibri" charset="0"/>
                </a:rPr>
                <a:t>Hoyle</a:t>
              </a:r>
              <a:r>
                <a:rPr lang="en-GB">
                  <a:solidFill>
                    <a:srgbClr val="000000"/>
                  </a:solidFill>
                  <a:latin typeface="Calibri" charset="0"/>
                </a:rPr>
                <a:t> </a:t>
              </a:r>
            </a:p>
          </p:txBody>
        </p:sp>
        <p:sp>
          <p:nvSpPr>
            <p:cNvPr id="30737" name="Rectangle 27"/>
            <p:cNvSpPr>
              <a:spLocks noChangeArrowheads="1"/>
            </p:cNvSpPr>
            <p:nvPr/>
          </p:nvSpPr>
          <p:spPr bwMode="auto">
            <a:xfrm>
              <a:off x="3083" y="1933"/>
              <a:ext cx="51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GB" dirty="0">
                  <a:solidFill>
                    <a:srgbClr val="800000"/>
                  </a:solidFill>
                  <a:latin typeface="Calibri" charset="0"/>
                </a:rPr>
                <a:t>Fowler</a:t>
              </a:r>
            </a:p>
          </p:txBody>
        </p:sp>
        <p:sp>
          <p:nvSpPr>
            <p:cNvPr id="30738" name="Rectangle 28"/>
            <p:cNvSpPr>
              <a:spLocks noChangeArrowheads="1"/>
            </p:cNvSpPr>
            <p:nvPr/>
          </p:nvSpPr>
          <p:spPr bwMode="auto">
            <a:xfrm>
              <a:off x="1941" y="1933"/>
              <a:ext cx="64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GB">
                  <a:solidFill>
                    <a:srgbClr val="800000"/>
                  </a:solidFill>
                  <a:latin typeface="Calibri" charset="0"/>
                </a:rPr>
                <a:t>Burbidge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765087" y="4629658"/>
            <a:ext cx="6248400" cy="1833562"/>
            <a:chOff x="1202" y="3029"/>
            <a:chExt cx="3936" cy="1155"/>
          </a:xfrm>
        </p:grpSpPr>
        <p:sp>
          <p:nvSpPr>
            <p:cNvPr id="30727" name="Rectangle 19"/>
            <p:cNvSpPr>
              <a:spLocks noChangeArrowheads="1"/>
            </p:cNvSpPr>
            <p:nvPr/>
          </p:nvSpPr>
          <p:spPr bwMode="auto">
            <a:xfrm>
              <a:off x="1202" y="3816"/>
              <a:ext cx="393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600" i="1" dirty="0">
                  <a:solidFill>
                    <a:srgbClr val="000000"/>
                  </a:solidFill>
                  <a:latin typeface="Calibri" charset="0"/>
                </a:rPr>
                <a:t>"for his theoretical and experimental studies of the nuclear reactions </a:t>
              </a:r>
            </a:p>
            <a:p>
              <a:r>
                <a:rPr lang="en-GB" sz="1600" i="1" dirty="0">
                  <a:solidFill>
                    <a:srgbClr val="000000"/>
                  </a:solidFill>
                  <a:latin typeface="Calibri" charset="0"/>
                </a:rPr>
                <a:t>of importance in the formation of the chemical elements in the universe" </a:t>
              </a:r>
            </a:p>
          </p:txBody>
        </p:sp>
        <p:sp>
          <p:nvSpPr>
            <p:cNvPr id="30728" name="Text Box 20"/>
            <p:cNvSpPr txBox="1">
              <a:spLocks noChangeArrowheads="1"/>
            </p:cNvSpPr>
            <p:nvPr/>
          </p:nvSpPr>
          <p:spPr bwMode="auto">
            <a:xfrm>
              <a:off x="2173" y="3340"/>
              <a:ext cx="78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solidFill>
                    <a:srgbClr val="800000"/>
                  </a:solidFill>
                  <a:latin typeface="Calibri" charset="0"/>
                </a:rPr>
                <a:t>1983</a:t>
              </a:r>
            </a:p>
            <a:p>
              <a:pPr algn="ctr" eaLnBrk="1" hangingPunct="1"/>
              <a:r>
                <a:rPr lang="en-GB" sz="1800">
                  <a:solidFill>
                    <a:srgbClr val="800000"/>
                  </a:solidFill>
                  <a:latin typeface="Calibri" charset="0"/>
                </a:rPr>
                <a:t>Nobel Prize</a:t>
              </a:r>
            </a:p>
          </p:txBody>
        </p:sp>
        <p:pic>
          <p:nvPicPr>
            <p:cNvPr id="30729" name="Picture 18" descr="Nobel Prize medal. Original design ®© The Nobel Foundation.">
              <a:hlinkClick r:id="rId6" tooltip="Nobel Prize medal. Original design ®© The Nobel Foundation.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3249"/>
              <a:ext cx="54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AutoShape 21"/>
            <p:cNvSpPr>
              <a:spLocks noChangeAspect="1" noChangeArrowheads="1"/>
            </p:cNvSpPr>
            <p:nvPr/>
          </p:nvSpPr>
          <p:spPr bwMode="auto">
            <a:xfrm rot="5400000">
              <a:off x="3193" y="3124"/>
              <a:ext cx="356" cy="166"/>
            </a:xfrm>
            <a:prstGeom prst="notchedRightArrow">
              <a:avLst>
                <a:gd name="adj1" fmla="val 54898"/>
                <a:gd name="adj2" fmla="val 77066"/>
              </a:avLst>
            </a:prstGeom>
            <a:solidFill>
              <a:srgbClr val="800000"/>
            </a:solidFill>
            <a:ln w="1270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0725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522566"/>
            <a:ext cx="389731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362" y="540454"/>
            <a:ext cx="53721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  <a:endParaRPr lang="en-GB" dirty="0"/>
          </a:p>
        </p:txBody>
      </p:sp>
      <p:sp>
        <p:nvSpPr>
          <p:cNvPr id="21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 the Origin of the Elements</a:t>
            </a:r>
          </a:p>
        </p:txBody>
      </p:sp>
    </p:spTree>
    <p:extLst>
      <p:ext uri="{BB962C8B-B14F-4D97-AF65-F5344CB8AC3E}">
        <p14:creationId xmlns:p14="http://schemas.microsoft.com/office/powerpoint/2010/main" val="367842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972099"/>
            <a:ext cx="2664296" cy="769269"/>
          </a:xfrm>
          <a:prstGeom prst="rect">
            <a:avLst/>
          </a:prstGeom>
        </p:spPr>
      </p:pic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O(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F reaction in novae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718" y="539764"/>
            <a:ext cx="8576988" cy="95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Astrophysical S factor for </a:t>
            </a:r>
            <a:r>
              <a:rPr lang="en-US" sz="2400" baseline="30000" dirty="0" smtClean="0">
                <a:solidFill>
                  <a:srgbClr val="800000"/>
                </a:solidFill>
              </a:rPr>
              <a:t>17</a:t>
            </a:r>
            <a:r>
              <a:rPr lang="en-US" sz="2400" dirty="0" smtClean="0">
                <a:solidFill>
                  <a:srgbClr val="800000"/>
                </a:solidFill>
              </a:rPr>
              <a:t>O(</a:t>
            </a:r>
            <a:r>
              <a:rPr lang="en-US" sz="2400" dirty="0" err="1" smtClean="0">
                <a:solidFill>
                  <a:srgbClr val="800000"/>
                </a:solidFill>
              </a:rPr>
              <a:t>p,</a:t>
            </a:r>
            <a:r>
              <a:rPr lang="en-US" sz="24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  <a:r>
              <a:rPr lang="en-US" sz="2400" baseline="30000" dirty="0" smtClean="0">
                <a:solidFill>
                  <a:srgbClr val="800000"/>
                </a:solidFill>
              </a:rPr>
              <a:t>18</a:t>
            </a:r>
            <a:r>
              <a:rPr lang="en-US" sz="2400" dirty="0" smtClean="0">
                <a:solidFill>
                  <a:srgbClr val="800000"/>
                </a:solidFill>
              </a:rPr>
              <a:t>F reaction and its extrapolations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/>
              <a:t>(before LUNA measurement)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0565" y="6309320"/>
            <a:ext cx="2629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Scott, PhD Thesis, </a:t>
            </a:r>
            <a:r>
              <a:rPr lang="en-US" sz="1600" dirty="0" err="1" smtClean="0"/>
              <a:t>UoE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1945863"/>
            <a:ext cx="3707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issues: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discrepancy between different data sets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uncertain extrapolation of S factor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only one data point within Gamow window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factor of 2 discrepancy between resonance strength values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9" y="1628800"/>
            <a:ext cx="5311171" cy="4424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9832" y="5877272"/>
            <a:ext cx="2898525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Fox, PRC 71 (2005) 055801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Chafa</a:t>
            </a:r>
            <a:r>
              <a:rPr lang="en-US" dirty="0" smtClean="0"/>
              <a:t>, PRC 75 (2007) 033810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8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12" y="188640"/>
            <a:ext cx="6546492" cy="3887256"/>
          </a:xfrm>
          <a:prstGeom prst="rect">
            <a:avLst/>
          </a:prstGeom>
        </p:spPr>
      </p:pic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O(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F reaction in novae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22338"/>
            <a:ext cx="3456384" cy="29470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4221088"/>
            <a:ext cx="2629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Scott, PhD Thesis, </a:t>
            </a:r>
            <a:r>
              <a:rPr lang="en-US" sz="1600" dirty="0" err="1" smtClean="0"/>
              <a:t>UoE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20688"/>
            <a:ext cx="3624860" cy="304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Experimental setup</a:t>
            </a:r>
            <a:endParaRPr lang="en-US" sz="24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 smtClean="0"/>
              <a:t>high-intensity proton beam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onto Ta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targets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HPGe detector in close geometry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for prompt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-ray measurement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7944" y="5301208"/>
            <a:ext cx="3528392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targets prepared by </a:t>
            </a:r>
            <a:r>
              <a:rPr lang="en-US" dirty="0" err="1"/>
              <a:t>anodization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of Ta backing in </a:t>
            </a:r>
            <a:r>
              <a:rPr lang="en-US" baseline="30000" dirty="0">
                <a:solidFill>
                  <a:srgbClr val="800000"/>
                </a:solidFill>
              </a:rPr>
              <a:t>17</a:t>
            </a:r>
            <a:r>
              <a:rPr lang="en-US" dirty="0">
                <a:solidFill>
                  <a:srgbClr val="800000"/>
                </a:solidFill>
              </a:rPr>
              <a:t>O-enriched water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9952" y="630932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Caciolli</a:t>
            </a:r>
            <a:r>
              <a:rPr lang="en-US" sz="1600" dirty="0" smtClean="0"/>
              <a:t> et al. EPJA 48 (2012) 144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391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10196"/>
            <a:ext cx="8460432" cy="5859164"/>
          </a:xfrm>
          <a:prstGeom prst="rect">
            <a:avLst/>
          </a:prstGeom>
        </p:spPr>
      </p:pic>
      <p:sp>
        <p:nvSpPr>
          <p:cNvPr id="3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O(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F reaction in novae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2937" y="404664"/>
            <a:ext cx="60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more transitions observed compared to previous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3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19" y="2132856"/>
            <a:ext cx="8270558" cy="4464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4664"/>
            <a:ext cx="7385502" cy="1677534"/>
          </a:xfrm>
          <a:prstGeom prst="rect">
            <a:avLst/>
          </a:prstGeom>
        </p:spPr>
      </p:pic>
      <p:sp>
        <p:nvSpPr>
          <p:cNvPr id="4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6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O(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F reaction in novae</a:t>
            </a:r>
          </a:p>
        </p:txBody>
      </p:sp>
    </p:spTree>
    <p:extLst>
      <p:ext uri="{BB962C8B-B14F-4D97-AF65-F5344CB8AC3E}">
        <p14:creationId xmlns:p14="http://schemas.microsoft.com/office/powerpoint/2010/main" val="331789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87350"/>
            <a:ext cx="80645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563813"/>
            <a:ext cx="4826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13013"/>
            <a:ext cx="421322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1188" y="4630613"/>
            <a:ext cx="1081087" cy="1584325"/>
          </a:xfrm>
          <a:prstGeom prst="rect">
            <a:avLst/>
          </a:prstGeom>
          <a:solidFill>
            <a:srgbClr val="0080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381" name="TextBox 7"/>
          <p:cNvSpPr txBox="1">
            <a:spLocks noChangeArrowheads="1"/>
          </p:cNvSpPr>
          <p:nvPr/>
        </p:nvSpPr>
        <p:spPr bwMode="auto">
          <a:xfrm>
            <a:off x="5364163" y="3263776"/>
            <a:ext cx="3252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800000"/>
                </a:solidFill>
              </a:rPr>
              <a:t>reaction rate: factor of 4 reduction </a:t>
            </a:r>
          </a:p>
        </p:txBody>
      </p:sp>
      <p:sp>
        <p:nvSpPr>
          <p:cNvPr id="101382" name="TextBox 8"/>
          <p:cNvSpPr txBox="1">
            <a:spLocks noChangeArrowheads="1"/>
          </p:cNvSpPr>
          <p:nvPr/>
        </p:nvSpPr>
        <p:spPr bwMode="auto">
          <a:xfrm>
            <a:off x="323850" y="3212976"/>
            <a:ext cx="3913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800000"/>
                </a:solidFill>
              </a:rPr>
              <a:t>first measurement within Gamow window</a:t>
            </a:r>
          </a:p>
        </p:txBody>
      </p:sp>
      <p:sp>
        <p:nvSpPr>
          <p:cNvPr id="101383" name="TextBox 9"/>
          <p:cNvSpPr txBox="1">
            <a:spLocks noChangeArrowheads="1"/>
          </p:cNvSpPr>
          <p:nvPr/>
        </p:nvSpPr>
        <p:spPr bwMode="auto">
          <a:xfrm>
            <a:off x="2630488" y="2781300"/>
            <a:ext cx="3997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336699"/>
                </a:solidFill>
              </a:rPr>
              <a:t>[</a:t>
            </a:r>
            <a:r>
              <a:rPr lang="en-US" sz="1400" dirty="0" smtClean="0">
                <a:solidFill>
                  <a:srgbClr val="336699"/>
                </a:solidFill>
              </a:rPr>
              <a:t>see </a:t>
            </a:r>
            <a:r>
              <a:rPr lang="en-US" sz="1400" dirty="0">
                <a:solidFill>
                  <a:srgbClr val="336699"/>
                </a:solidFill>
              </a:rPr>
              <a:t>also: Di </a:t>
            </a:r>
            <a:r>
              <a:rPr lang="en-US" sz="1400" dirty="0" err="1">
                <a:solidFill>
                  <a:srgbClr val="336699"/>
                </a:solidFill>
              </a:rPr>
              <a:t>Leva</a:t>
            </a:r>
            <a:r>
              <a:rPr lang="en-US" sz="1400" dirty="0">
                <a:solidFill>
                  <a:srgbClr val="336699"/>
                </a:solidFill>
              </a:rPr>
              <a:t> et al. PRC 89 (2014) </a:t>
            </a:r>
            <a:r>
              <a:rPr lang="en-US" sz="1400" dirty="0" smtClean="0">
                <a:solidFill>
                  <a:srgbClr val="336699"/>
                </a:solidFill>
              </a:rPr>
              <a:t>015803]</a:t>
            </a:r>
            <a:endParaRPr lang="en-US" sz="1400" dirty="0">
              <a:solidFill>
                <a:srgbClr val="336699"/>
              </a:solidFill>
            </a:endParaRPr>
          </a:p>
        </p:txBody>
      </p:sp>
      <p:sp>
        <p:nvSpPr>
          <p:cNvPr id="9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 Aliotta</a:t>
            </a:r>
            <a:endParaRPr lang="en-GB" dirty="0"/>
          </a:p>
        </p:txBody>
      </p:sp>
      <p:sp>
        <p:nvSpPr>
          <p:cNvPr id="11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O(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,g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30000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F reaction in novae</a:t>
            </a:r>
          </a:p>
        </p:txBody>
      </p:sp>
    </p:spTree>
    <p:extLst>
      <p:ext uri="{BB962C8B-B14F-4D97-AF65-F5344CB8AC3E}">
        <p14:creationId xmlns:p14="http://schemas.microsoft.com/office/powerpoint/2010/main" val="262707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aseline="30000" dirty="0" smtClean="0"/>
              <a:t>17</a:t>
            </a:r>
            <a:r>
              <a:rPr lang="en-GB" sz="3600" dirty="0" smtClean="0"/>
              <a:t>O(</a:t>
            </a:r>
            <a:r>
              <a:rPr lang="en-GB" sz="3600" dirty="0" err="1" smtClean="0"/>
              <a:t>p,</a:t>
            </a:r>
            <a:r>
              <a:rPr lang="en-GB" sz="3600" dirty="0" err="1" smtClean="0">
                <a:latin typeface="Symbol" charset="2"/>
                <a:cs typeface="Symbol" charset="2"/>
              </a:rPr>
              <a:t>a</a:t>
            </a:r>
            <a:r>
              <a:rPr lang="en-GB" sz="3600" dirty="0" smtClean="0"/>
              <a:t>)</a:t>
            </a:r>
            <a:r>
              <a:rPr lang="en-GB" sz="3600" baseline="30000" dirty="0" smtClean="0"/>
              <a:t>14</a:t>
            </a:r>
            <a:r>
              <a:rPr lang="en-GB" sz="3600" dirty="0" smtClean="0"/>
              <a:t>N reaction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73699" y="3347152"/>
            <a:ext cx="7917552" cy="349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						hydrogen burning in:</a:t>
            </a:r>
          </a:p>
          <a:p>
            <a:r>
              <a:rPr lang="en-US" sz="2400" dirty="0" smtClean="0"/>
              <a:t> 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red giants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asymptotic giant branch stars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massive stars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classical novae</a:t>
            </a:r>
          </a:p>
          <a:p>
            <a:pPr marL="342900" indent="-342900" defTabSz="914400">
              <a:lnSpc>
                <a:spcPct val="110000"/>
              </a:lnSpc>
              <a:buClr>
                <a:srgbClr val="A50021"/>
              </a:buClr>
              <a:buFont typeface="Arial"/>
              <a:buChar char="•"/>
            </a:pPr>
            <a:r>
              <a:rPr lang="en-GB" sz="2400" dirty="0" smtClean="0">
                <a:latin typeface="+mn-lt"/>
              </a:rPr>
              <a:t>affects for </a:t>
            </a:r>
            <a:r>
              <a:rPr lang="en-GB" sz="2400" baseline="30000" dirty="0" smtClean="0">
                <a:latin typeface="+mn-lt"/>
              </a:rPr>
              <a:t>17</a:t>
            </a:r>
            <a:r>
              <a:rPr lang="en-GB" sz="2400" dirty="0" smtClean="0">
                <a:latin typeface="+mn-lt"/>
              </a:rPr>
              <a:t>O/</a:t>
            </a:r>
            <a:r>
              <a:rPr lang="en-GB" sz="2400" baseline="30000" dirty="0" smtClean="0">
                <a:latin typeface="+mn-lt"/>
              </a:rPr>
              <a:t>16</a:t>
            </a:r>
            <a:r>
              <a:rPr lang="en-GB" sz="2400" dirty="0" smtClean="0">
                <a:latin typeface="+mn-lt"/>
              </a:rPr>
              <a:t>O ratio and </a:t>
            </a:r>
            <a:r>
              <a:rPr lang="en-GB" sz="2400" baseline="30000" dirty="0" smtClean="0">
                <a:latin typeface="+mn-lt"/>
              </a:rPr>
              <a:t>18</a:t>
            </a:r>
            <a:r>
              <a:rPr lang="en-GB" sz="2400" dirty="0" smtClean="0">
                <a:latin typeface="+mn-lt"/>
              </a:rPr>
              <a:t>F abundance</a:t>
            </a:r>
          </a:p>
          <a:p>
            <a:pPr marL="342900" indent="-342900" defTabSz="914400">
              <a:lnSpc>
                <a:spcPct val="110000"/>
              </a:lnSpc>
              <a:buClr>
                <a:srgbClr val="A50021"/>
              </a:buClr>
              <a:buFont typeface="Arial"/>
              <a:buChar char="•"/>
            </a:pPr>
            <a:r>
              <a:rPr lang="en-GB" sz="2400" dirty="0" smtClean="0">
                <a:latin typeface="+mn-lt"/>
              </a:rPr>
              <a:t>provides constraints on oxide grains formation in AGB stars </a:t>
            </a:r>
          </a:p>
          <a:p>
            <a:pPr>
              <a:buClr>
                <a:srgbClr val="800000"/>
              </a:buClr>
            </a:pPr>
            <a:endParaRPr lang="en-US" sz="2400" dirty="0"/>
          </a:p>
        </p:txBody>
      </p:sp>
      <p:pic>
        <p:nvPicPr>
          <p:cNvPr id="5" name="Picture 4" descr="logo_v5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2564"/>
            <a:ext cx="2104571" cy="20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Astrophysical Motivation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4" y="742295"/>
            <a:ext cx="4315809" cy="5686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8371" y="2111423"/>
            <a:ext cx="3298850" cy="51136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46269" y="4422357"/>
            <a:ext cx="5570631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resonance strength of </a:t>
            </a:r>
            <a:r>
              <a:rPr lang="en-US" sz="2000" dirty="0" smtClean="0">
                <a:solidFill>
                  <a:srgbClr val="800000"/>
                </a:solidFill>
              </a:rPr>
              <a:t>193keV state well known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resonance strength of </a:t>
            </a:r>
            <a:r>
              <a:rPr lang="en-US" sz="2000" dirty="0" smtClean="0">
                <a:solidFill>
                  <a:srgbClr val="800000"/>
                </a:solidFill>
              </a:rPr>
              <a:t>70keV state largely uncertain</a:t>
            </a:r>
          </a:p>
          <a:p>
            <a:pPr>
              <a:lnSpc>
                <a:spcPct val="130000"/>
              </a:lnSpc>
            </a:pPr>
            <a:endParaRPr lang="en-US" sz="2000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Q-value (</a:t>
            </a:r>
            <a:r>
              <a:rPr lang="en-US" sz="2000" dirty="0" err="1" smtClean="0"/>
              <a:t>p,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) reaction = 1.2 MeV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alpha particles energy at backward angles ~ 1MeV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269" y="688087"/>
            <a:ext cx="4289631" cy="36815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04129" y="375814"/>
            <a:ext cx="3214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800000"/>
                </a:solidFill>
              </a:rPr>
              <a:t>Buckner et al,</a:t>
            </a:r>
            <a:r>
              <a:rPr lang="en-GB" sz="1600" dirty="0">
                <a:solidFill>
                  <a:srgbClr val="800000"/>
                </a:solidFill>
              </a:rPr>
              <a:t> </a:t>
            </a:r>
            <a:r>
              <a:rPr lang="en-GB" sz="1600" dirty="0" smtClean="0">
                <a:solidFill>
                  <a:srgbClr val="800000"/>
                </a:solidFill>
              </a:rPr>
              <a:t>PRC 91 (2015) 015812</a:t>
            </a:r>
            <a:endParaRPr lang="en-GB" sz="1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9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7978" r="16395" b="-52"/>
          <a:stretch/>
        </p:blipFill>
        <p:spPr>
          <a:xfrm>
            <a:off x="551099" y="1305830"/>
            <a:ext cx="4142495" cy="3757429"/>
          </a:xfrm>
          <a:prstGeom prst="rect">
            <a:avLst/>
          </a:prstGeom>
        </p:spPr>
      </p:pic>
      <p:sp>
        <p:nvSpPr>
          <p:cNvPr id="4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Scattering Chamber for the </a:t>
            </a:r>
            <a:r>
              <a:rPr lang="en-US" baseline="30000" dirty="0" smtClean="0">
                <a:solidFill>
                  <a:schemeClr val="bg1"/>
                </a:solidFill>
              </a:rPr>
              <a:t>17,18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14,15</a:t>
            </a:r>
            <a:r>
              <a:rPr lang="en-US" dirty="0" smtClean="0">
                <a:solidFill>
                  <a:schemeClr val="bg1"/>
                </a:solidFill>
              </a:rPr>
              <a:t>N reactions at LUNA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601" y="500501"/>
            <a:ext cx="899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Purpose-built scattering chamber to host array of 8 silicon detectors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67" y="1170366"/>
            <a:ext cx="3853828" cy="4291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099" y="509279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Bruno et al EJPA 51 (2015) 94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592" y="5607216"/>
            <a:ext cx="743140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800000"/>
              </a:buClr>
              <a:buFont typeface="Arial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smtClean="0"/>
              <a:t> </a:t>
            </a:r>
            <a:r>
              <a:rPr lang="it-IT" sz="2000" dirty="0" err="1" smtClean="0"/>
              <a:t>protective</a:t>
            </a:r>
            <a:r>
              <a:rPr lang="it-IT" sz="2000" dirty="0" smtClean="0"/>
              <a:t> </a:t>
            </a:r>
            <a:r>
              <a:rPr lang="it-IT" sz="2000" dirty="0" err="1" smtClean="0"/>
              <a:t>aluminized</a:t>
            </a:r>
            <a:r>
              <a:rPr lang="it-IT" sz="2000" dirty="0" smtClean="0"/>
              <a:t> </a:t>
            </a:r>
            <a:r>
              <a:rPr lang="it-IT" sz="2000" dirty="0" err="1" smtClean="0"/>
              <a:t>Mylar</a:t>
            </a:r>
            <a:r>
              <a:rPr lang="it-IT" sz="2000" dirty="0" smtClean="0"/>
              <a:t> </a:t>
            </a:r>
            <a:r>
              <a:rPr lang="it-IT" sz="2000" dirty="0" err="1" smtClean="0"/>
              <a:t>foils</a:t>
            </a:r>
            <a:r>
              <a:rPr lang="it-IT" sz="2000" dirty="0" smtClean="0"/>
              <a:t> (2.4 </a:t>
            </a:r>
            <a:r>
              <a:rPr lang="it-IT" sz="2000" dirty="0" smtClean="0">
                <a:latin typeface="Symbol" charset="2"/>
                <a:cs typeface="Symbol" charset="2"/>
              </a:rPr>
              <a:t>m</a:t>
            </a:r>
            <a:r>
              <a:rPr lang="it-IT" sz="2000" dirty="0" smtClean="0"/>
              <a:t>m) </a:t>
            </a:r>
            <a:r>
              <a:rPr lang="it-IT" sz="2000" dirty="0" err="1" smtClean="0"/>
              <a:t>before</a:t>
            </a:r>
            <a:r>
              <a:rPr lang="it-IT" sz="2000" dirty="0" smtClean="0"/>
              <a:t> </a:t>
            </a:r>
            <a:r>
              <a:rPr lang="it-IT" sz="2000" dirty="0" err="1" smtClean="0"/>
              <a:t>each</a:t>
            </a:r>
            <a:r>
              <a:rPr lang="it-IT" sz="2000" dirty="0" smtClean="0"/>
              <a:t> detector</a:t>
            </a:r>
          </a:p>
          <a:p>
            <a:pPr>
              <a:lnSpc>
                <a:spcPct val="130000"/>
              </a:lnSpc>
              <a:buClr>
                <a:srgbClr val="800000"/>
              </a:buClr>
              <a:buFont typeface="Arial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smtClean="0"/>
              <a:t> </a:t>
            </a:r>
            <a:r>
              <a:rPr lang="it-IT" sz="2000" dirty="0" err="1" smtClean="0"/>
              <a:t>expected</a:t>
            </a:r>
            <a:r>
              <a:rPr lang="it-IT" sz="2000" dirty="0" smtClean="0"/>
              <a:t> </a:t>
            </a:r>
            <a:r>
              <a:rPr lang="it-IT" sz="2000" dirty="0" err="1" smtClean="0"/>
              <a:t>alpha</a:t>
            </a:r>
            <a:r>
              <a:rPr lang="it-IT" sz="2000" dirty="0" smtClean="0"/>
              <a:t> </a:t>
            </a:r>
            <a:r>
              <a:rPr lang="it-IT" sz="2000" dirty="0" err="1" smtClean="0"/>
              <a:t>particle</a:t>
            </a:r>
            <a:r>
              <a:rPr lang="it-IT" sz="2000" dirty="0" smtClean="0"/>
              <a:t>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E ~ 200 keV (from 70 keV </a:t>
            </a:r>
            <a:r>
              <a:rPr lang="it-IT" sz="2000" dirty="0" err="1" smtClean="0"/>
              <a:t>resonance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1" y="1305830"/>
            <a:ext cx="4698707" cy="39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Scattering Chamber for the </a:t>
            </a:r>
            <a:r>
              <a:rPr lang="en-US" baseline="30000" dirty="0" smtClean="0">
                <a:solidFill>
                  <a:schemeClr val="bg1"/>
                </a:solidFill>
              </a:rPr>
              <a:t>17,18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14,15</a:t>
            </a:r>
            <a:r>
              <a:rPr lang="en-US" dirty="0" smtClean="0">
                <a:solidFill>
                  <a:schemeClr val="bg1"/>
                </a:solidFill>
              </a:rPr>
              <a:t>N reactions at LUNA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magine 5" descr="Chamber_closeup.jpg"/>
          <p:cNvPicPr>
            <a:picLocks noChangeAspect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5" y="659310"/>
            <a:ext cx="764381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45048" y="587854"/>
            <a:ext cx="149432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Outer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chamber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659956" y="5017010"/>
            <a:ext cx="242784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Water cooling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tubes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016618" y="4945572"/>
            <a:ext cx="128272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Target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Holder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374204" y="1087920"/>
            <a:ext cx="319888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Bottom of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cap="small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Scattering chamber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2873885" y="4016873"/>
            <a:ext cx="1571625" cy="1000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7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98" y="638506"/>
            <a:ext cx="9008533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Commissioning Phase:</a:t>
            </a:r>
          </a:p>
          <a:p>
            <a:endParaRPr lang="en-US" sz="2800" dirty="0"/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detector calibration with standard alpha source</a:t>
            </a:r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concurrent measurement of thickness of Al-Mylar protective foils</a:t>
            </a:r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resonance strength measurements of 183keV state in </a:t>
            </a:r>
            <a:r>
              <a:rPr lang="en-US" sz="2400" baseline="30000" dirty="0" smtClean="0"/>
              <a:t>17</a:t>
            </a:r>
            <a:r>
              <a:rPr lang="en-US" sz="2400" dirty="0" smtClean="0"/>
              <a:t>O(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</a:t>
            </a:r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resonance strength measurement of 144keV state in </a:t>
            </a:r>
            <a:r>
              <a:rPr lang="en-US" sz="2400" baseline="30000" dirty="0" smtClean="0"/>
              <a:t>18</a:t>
            </a:r>
            <a:r>
              <a:rPr lang="en-US" sz="2400" dirty="0" smtClean="0"/>
              <a:t>O(</a:t>
            </a:r>
            <a:r>
              <a:rPr lang="en-US" sz="2400" dirty="0" err="1" smtClean="0"/>
              <a:t>p,</a:t>
            </a:r>
            <a:r>
              <a:rPr lang="en-US" sz="2400" dirty="0" err="1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N</a:t>
            </a:r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efficiency measurements (to validate simulations)</a:t>
            </a:r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lnSpc>
                <a:spcPct val="13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background suppression factor (above ground </a:t>
            </a:r>
            <a:r>
              <a:rPr lang="en-US" sz="2400" dirty="0" err="1" smtClean="0"/>
              <a:t>vs</a:t>
            </a:r>
            <a:r>
              <a:rPr lang="en-US" sz="2400" dirty="0" smtClean="0"/>
              <a:t> underground) with and without lead shielding around chamber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753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003" y="1281018"/>
            <a:ext cx="18002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99888" y="701580"/>
            <a:ext cx="1676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2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BIRTH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de-DE" sz="2000" dirty="0" err="1">
                <a:ea typeface="ＭＳ Ｐゴシック" charset="-128"/>
                <a:cs typeface="ＭＳ Ｐゴシック" charset="-128"/>
              </a:rPr>
              <a:t>gravitational</a:t>
            </a:r>
            <a:r>
              <a:rPr lang="de-DE" sz="20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de-DE" sz="2000" dirty="0" err="1">
                <a:ea typeface="ＭＳ Ｐゴシック" charset="-128"/>
                <a:cs typeface="ＭＳ Ｐゴシック" charset="-128"/>
              </a:rPr>
              <a:t>contraction</a:t>
            </a:r>
            <a:endParaRPr lang="de-DE" sz="2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23070" y="2377603"/>
            <a:ext cx="1676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de-DE" sz="2000" dirty="0" err="1">
                <a:ea typeface="ＭＳ Ｐゴシック" charset="-128"/>
                <a:cs typeface="ＭＳ Ｐゴシック" charset="-128"/>
              </a:rPr>
              <a:t>explosion</a:t>
            </a:r>
            <a:r>
              <a:rPr lang="de-DE" sz="20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de-DE" sz="2000" dirty="0" err="1">
                <a:ea typeface="ＭＳ Ｐゴシック" charset="-128"/>
                <a:cs typeface="ＭＳ Ｐゴシック" charset="-128"/>
              </a:rPr>
              <a:t>ejection</a:t>
            </a:r>
            <a:endParaRPr lang="de-DE" sz="2000" dirty="0">
              <a:ea typeface="ＭＳ Ｐゴシック" charset="-128"/>
              <a:cs typeface="ＭＳ Ｐゴシック" charset="-128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DE" sz="2000" dirty="0">
                <a:solidFill>
                  <a:srgbClr val="336699"/>
                </a:solidFill>
                <a:ea typeface="ＭＳ Ｐゴシック" charset="-128"/>
                <a:cs typeface="ＭＳ Ｐゴシック" charset="-128"/>
              </a:rPr>
              <a:t>DEATH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0" y="3112596"/>
            <a:ext cx="3346575" cy="3537580"/>
            <a:chOff x="676" y="2290"/>
            <a:chExt cx="1841" cy="2002"/>
          </a:xfrm>
        </p:grpSpPr>
        <p:pic>
          <p:nvPicPr>
            <p:cNvPr id="10" name="Picture 10" descr="abundances_m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2290"/>
              <a:ext cx="1841" cy="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47" y="2395"/>
              <a:ext cx="1237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20000"/>
                </a:lnSpc>
                <a:defRPr/>
              </a:pPr>
              <a:r>
                <a:rPr lang="it-IT" sz="1600" dirty="0" err="1">
                  <a:solidFill>
                    <a:srgbClr val="336699"/>
                  </a:solidFill>
                  <a:ea typeface="ＭＳ Ｐゴシック" charset="-128"/>
                  <a:cs typeface="ＭＳ Ｐゴシック" charset="-128"/>
                </a:rPr>
                <a:t>abundance</a:t>
              </a:r>
              <a:r>
                <a:rPr lang="it-IT" sz="1600" dirty="0">
                  <a:solidFill>
                    <a:srgbClr val="336699"/>
                  </a:solidFill>
                  <a:ea typeface="ＭＳ Ｐゴシック" charset="-128"/>
                  <a:cs typeface="ＭＳ Ｐゴシック" charset="-128"/>
                </a:rPr>
                <a:t> </a:t>
              </a:r>
              <a:r>
                <a:rPr lang="it-IT" sz="1600" dirty="0" err="1">
                  <a:solidFill>
                    <a:srgbClr val="336699"/>
                  </a:solidFill>
                  <a:ea typeface="ＭＳ Ｐゴシック" charset="-128"/>
                  <a:cs typeface="ＭＳ Ｐゴシック" charset="-128"/>
                </a:rPr>
                <a:t>distribution</a:t>
              </a:r>
              <a:endParaRPr lang="it-IT" sz="1600" dirty="0">
                <a:solidFill>
                  <a:srgbClr val="336699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" name="AutoShape 12"/>
          <p:cNvSpPr>
            <a:spLocks noChangeAspect="1" noChangeArrowheads="1"/>
          </p:cNvSpPr>
          <p:nvPr/>
        </p:nvSpPr>
        <p:spPr bwMode="auto">
          <a:xfrm rot="16253663" flipH="1">
            <a:off x="4649983" y="-1121664"/>
            <a:ext cx="646112" cy="3889375"/>
          </a:xfrm>
          <a:prstGeom prst="curvedRightArrow">
            <a:avLst>
              <a:gd name="adj1" fmla="val 39128"/>
              <a:gd name="adj2" fmla="val 166265"/>
              <a:gd name="adj3" fmla="val 38694"/>
            </a:avLst>
          </a:prstGeom>
          <a:gradFill rotWithShape="0">
            <a:gsLst>
              <a:gs pos="0">
                <a:srgbClr val="336699"/>
              </a:gs>
              <a:gs pos="100000">
                <a:srgbClr val="800000"/>
              </a:gs>
            </a:gsLst>
            <a:lin ang="0" scaled="1"/>
          </a:gra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3"/>
          <p:cNvSpPr>
            <a:spLocks noChangeAspect="1" noChangeArrowheads="1"/>
          </p:cNvSpPr>
          <p:nvPr/>
        </p:nvSpPr>
        <p:spPr bwMode="auto">
          <a:xfrm rot="16301526" flipV="1">
            <a:off x="4298503" y="1377855"/>
            <a:ext cx="611188" cy="3671887"/>
          </a:xfrm>
          <a:prstGeom prst="curvedRightArrow">
            <a:avLst>
              <a:gd name="adj1" fmla="val 40219"/>
              <a:gd name="adj2" fmla="val 148025"/>
              <a:gd name="adj3" fmla="val 34514"/>
            </a:avLst>
          </a:prstGeom>
          <a:gradFill rotWithShape="0">
            <a:gsLst>
              <a:gs pos="0">
                <a:srgbClr val="336699"/>
              </a:gs>
              <a:gs pos="100000">
                <a:srgbClr val="993300"/>
              </a:gs>
            </a:gsLst>
            <a:lin ang="0" scaled="1"/>
          </a:gra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6148405" y="3422636"/>
            <a:ext cx="2671769" cy="3128953"/>
            <a:chOff x="3873" y="2156"/>
            <a:chExt cx="1683" cy="1971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873" y="2156"/>
              <a:ext cx="1683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</a:pPr>
              <a:r>
                <a:rPr lang="en-US" sz="1800" dirty="0">
                  <a:latin typeface="+mn-lt"/>
                </a:rPr>
                <a:t> energy production</a:t>
              </a:r>
            </a:p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</a:pPr>
              <a:r>
                <a:rPr lang="en-US" sz="1800" dirty="0">
                  <a:latin typeface="+mn-lt"/>
                </a:rPr>
                <a:t> stability against collapse</a:t>
              </a:r>
            </a:p>
            <a:p>
              <a:pPr>
                <a:lnSpc>
                  <a:spcPct val="110000"/>
                </a:lnSpc>
                <a:buClr>
                  <a:srgbClr val="800000"/>
                </a:buClr>
                <a:buFont typeface="Wingdings" charset="0"/>
                <a:buChar char="Ø"/>
              </a:pPr>
              <a:r>
                <a:rPr lang="en-US" sz="1800" dirty="0">
                  <a:latin typeface="+mn-lt"/>
                </a:rPr>
                <a:t> synthesis of </a:t>
              </a:r>
              <a:r>
                <a:rPr lang="ja-JP" altLang="en-US" sz="1800" dirty="0" smtClean="0">
                  <a:latin typeface="+mn-lt"/>
                </a:rPr>
                <a:t>“</a:t>
              </a:r>
              <a:r>
                <a:rPr lang="en-US" sz="1800" dirty="0">
                  <a:latin typeface="+mn-lt"/>
                </a:rPr>
                <a:t>metals</a:t>
              </a:r>
              <a:r>
                <a:rPr lang="ja-JP" altLang="en-US" sz="1800" dirty="0">
                  <a:latin typeface="+mn-lt"/>
                </a:rPr>
                <a:t>”</a:t>
              </a:r>
              <a:endParaRPr lang="en-US" sz="1800" dirty="0">
                <a:latin typeface="+mn-lt"/>
              </a:endParaRPr>
            </a:p>
          </p:txBody>
        </p:sp>
        <p:graphicFrame>
          <p:nvGraphicFramePr>
            <p:cNvPr id="1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0819278"/>
                </p:ext>
              </p:extLst>
            </p:nvPr>
          </p:nvGraphicFramePr>
          <p:xfrm>
            <a:off x="4150" y="2840"/>
            <a:ext cx="1315" cy="1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" name="Fotografia Photo Editor" r:id="rId5" imgW="2695951" imgH="2638095" progId="MSPhotoEd.3">
                    <p:embed/>
                  </p:oleObj>
                </mc:Choice>
                <mc:Fallback>
                  <p:oleObj name="Fotografia Photo Editor" r:id="rId5" imgW="2695951" imgH="263809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2840"/>
                          <a:ext cx="1315" cy="1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04552" y="658024"/>
            <a:ext cx="16209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2400" dirty="0" err="1" smtClean="0">
                <a:solidFill>
                  <a:srgbClr val="336699"/>
                </a:solidFill>
                <a:ea typeface="ＭＳ Ｐゴシック" charset="-128"/>
                <a:cs typeface="ＭＳ Ｐゴシック" charset="-128"/>
              </a:rPr>
              <a:t>Interstellar</a:t>
            </a:r>
            <a:r>
              <a:rPr lang="it-IT" sz="2400" dirty="0" smtClean="0">
                <a:solidFill>
                  <a:srgbClr val="336699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it-IT" sz="2400" dirty="0" smtClean="0">
              <a:solidFill>
                <a:srgbClr val="336699"/>
              </a:solidFill>
              <a:ea typeface="ＭＳ Ｐゴシック" charset="-128"/>
              <a:cs typeface="ＭＳ Ｐゴシック" charset="-128"/>
            </a:endParaRPr>
          </a:p>
          <a:p>
            <a:pPr eaLnBrk="0" hangingPunct="0">
              <a:defRPr/>
            </a:pPr>
            <a:r>
              <a:rPr lang="it-IT" sz="2400" dirty="0" smtClean="0">
                <a:solidFill>
                  <a:srgbClr val="336699"/>
                </a:solidFill>
                <a:ea typeface="ＭＳ Ｐゴシック" charset="-128"/>
                <a:cs typeface="ＭＳ Ｐゴシック" charset="-128"/>
              </a:rPr>
              <a:t>medium</a:t>
            </a:r>
            <a:endParaRPr lang="it-IT" sz="2400" dirty="0">
              <a:solidFill>
                <a:srgbClr val="33669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376277" y="747283"/>
            <a:ext cx="799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2400" dirty="0" err="1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Stars</a:t>
            </a:r>
            <a:endParaRPr lang="it-IT" sz="2400" dirty="0">
              <a:solidFill>
                <a:srgbClr val="8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" name="Picture 22" descr="phot-40f-99-normal-crabfullview_hal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178" y="1215930"/>
            <a:ext cx="16557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  <a:endParaRPr lang="en-GB" dirty="0"/>
          </a:p>
        </p:txBody>
      </p:sp>
      <p:sp>
        <p:nvSpPr>
          <p:cNvPr id="26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 animBg="1"/>
      <p:bldP spid="15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3" y="900749"/>
            <a:ext cx="8805333" cy="1099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3" y="2458926"/>
            <a:ext cx="8967937" cy="23670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9451" y="828133"/>
            <a:ext cx="8270548" cy="5797113"/>
            <a:chOff x="339451" y="828133"/>
            <a:chExt cx="8270548" cy="57971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451" y="828133"/>
              <a:ext cx="8270548" cy="579711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45575" y="3019444"/>
              <a:ext cx="1714694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intrinsic alpha-particle activity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55449" y="997857"/>
              <a:ext cx="151200" cy="4707467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81203" y="1199412"/>
              <a:ext cx="2232627" cy="646331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factor of 15 reduction </a:t>
              </a:r>
            </a:p>
            <a:p>
              <a:pPr algn="ctr"/>
              <a:r>
                <a:rPr lang="en-US" dirty="0" smtClean="0"/>
                <a:t>in background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740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17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14</a:t>
            </a:r>
            <a:r>
              <a:rPr lang="en-US" dirty="0" smtClean="0">
                <a:solidFill>
                  <a:schemeClr val="bg1"/>
                </a:solidFill>
              </a:rPr>
              <a:t>N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2" y="3098799"/>
            <a:ext cx="4955823" cy="3522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64" y="490910"/>
            <a:ext cx="5485692" cy="3807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762003"/>
            <a:ext cx="3572933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use stronger 193keV resonance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to identify ROI for expected alpha particles from 70keV state</a:t>
            </a:r>
          </a:p>
        </p:txBody>
      </p:sp>
      <p:sp>
        <p:nvSpPr>
          <p:cNvPr id="11" name="Down Arrow 10"/>
          <p:cNvSpPr/>
          <p:nvPr/>
        </p:nvSpPr>
        <p:spPr>
          <a:xfrm flipH="1" flipV="1">
            <a:off x="6688668" y="4246833"/>
            <a:ext cx="355600" cy="443700"/>
          </a:xfrm>
          <a:prstGeom prst="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78408" y="4764567"/>
            <a:ext cx="409449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net counts = on-resonance run –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background run (= off-resonance run)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5087" y="5686903"/>
            <a:ext cx="3916457" cy="40011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wg</a:t>
            </a:r>
            <a:r>
              <a:rPr lang="en-US" sz="2000" dirty="0" smtClean="0">
                <a:solidFill>
                  <a:srgbClr val="800000"/>
                </a:solidFill>
              </a:rPr>
              <a:t> = 10.0 ± 1.4 (stat) ± 0.7 (sys) </a:t>
            </a:r>
            <a:r>
              <a:rPr lang="en-US" sz="2000" dirty="0" err="1" smtClean="0">
                <a:solidFill>
                  <a:srgbClr val="800000"/>
                </a:solidFill>
              </a:rPr>
              <a:t>neV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8678" y="6129874"/>
            <a:ext cx="3132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most accurate result to date</a:t>
            </a:r>
            <a:endParaRPr lang="en-US" sz="2000" dirty="0"/>
          </a:p>
        </p:txBody>
      </p:sp>
      <p:sp>
        <p:nvSpPr>
          <p:cNvPr id="15" name="Down Arrow 14"/>
          <p:cNvSpPr/>
          <p:nvPr/>
        </p:nvSpPr>
        <p:spPr>
          <a:xfrm flipH="1">
            <a:off x="2201336" y="2404532"/>
            <a:ext cx="355600" cy="443700"/>
          </a:xfrm>
          <a:prstGeom prst="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8082"/>
            <a:ext cx="8636000" cy="235685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17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14</a:t>
            </a:r>
            <a:r>
              <a:rPr lang="en-US" dirty="0" smtClean="0">
                <a:solidFill>
                  <a:schemeClr val="bg1"/>
                </a:solidFill>
              </a:rPr>
              <a:t>N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720" y="3482576"/>
            <a:ext cx="4527323" cy="3216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0627" y="2802041"/>
            <a:ext cx="346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reaction rate ~ 2-2.5x higher than previously assumed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2575"/>
            <a:ext cx="4531970" cy="3247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144" y="2800668"/>
            <a:ext cx="411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15x background  reduction in ROI</a:t>
            </a:r>
            <a:endParaRPr lang="en-US" sz="2000" dirty="0">
              <a:solidFill>
                <a:srgbClr val="8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+ improved experimental conditions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7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665"/>
            <a:ext cx="9144000" cy="32579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6" y="446001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solidFill>
                  <a:srgbClr val="800000"/>
                </a:solidFill>
              </a:rPr>
              <a:t>17</a:t>
            </a:r>
            <a:r>
              <a:rPr lang="en-US" sz="2400" dirty="0" smtClean="0">
                <a:solidFill>
                  <a:srgbClr val="800000"/>
                </a:solidFill>
              </a:rPr>
              <a:t>O yield from 2-10 </a:t>
            </a:r>
            <a:r>
              <a:rPr lang="en-US" sz="2400" dirty="0" err="1" smtClean="0">
                <a:solidFill>
                  <a:srgbClr val="80000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800000"/>
                </a:solidFill>
              </a:rPr>
              <a:t>sun</a:t>
            </a:r>
            <a:r>
              <a:rPr lang="en-US" sz="2400" dirty="0" smtClean="0">
                <a:solidFill>
                  <a:srgbClr val="800000"/>
                </a:solidFill>
              </a:rPr>
              <a:t> stars is 15-40% smaller than previously thought</a:t>
            </a:r>
          </a:p>
        </p:txBody>
      </p:sp>
    </p:spTree>
    <p:extLst>
      <p:ext uri="{BB962C8B-B14F-4D97-AF65-F5344CB8AC3E}">
        <p14:creationId xmlns:p14="http://schemas.microsoft.com/office/powerpoint/2010/main" val="298316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070"/>
            <a:ext cx="9144000" cy="40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831013">
            <a:off x="2577068" y="2137638"/>
            <a:ext cx="31406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Under Embargo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447" y="825816"/>
            <a:ext cx="814493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0000"/>
              </a:lnSpc>
            </a:pPr>
            <a:r>
              <a:rPr lang="en-US" sz="2400" baseline="30000" dirty="0" smtClean="0">
                <a:solidFill>
                  <a:srgbClr val="800000"/>
                </a:solidFill>
              </a:rPr>
              <a:t>17</a:t>
            </a:r>
            <a:r>
              <a:rPr lang="en-US" sz="2400" dirty="0" smtClean="0">
                <a:solidFill>
                  <a:srgbClr val="800000"/>
                </a:solidFill>
              </a:rPr>
              <a:t>O/</a:t>
            </a:r>
            <a:r>
              <a:rPr lang="en-US" sz="2400" baseline="30000" dirty="0" smtClean="0">
                <a:solidFill>
                  <a:srgbClr val="800000"/>
                </a:solidFill>
              </a:rPr>
              <a:t>16</a:t>
            </a:r>
            <a:r>
              <a:rPr lang="en-US" sz="2400" dirty="0" smtClean="0">
                <a:solidFill>
                  <a:srgbClr val="800000"/>
                </a:solidFill>
              </a:rPr>
              <a:t>O composition and origin of pre-solar grains revisited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1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64114" y="334719"/>
            <a:ext cx="9197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High-precision measurements of chemical composition of 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pre-solar grains in meteorites </a:t>
            </a:r>
            <a:endParaRPr lang="en-US" sz="2400" dirty="0">
              <a:solidFill>
                <a:srgbClr val="8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9485" y="1195697"/>
            <a:ext cx="4399852" cy="5413215"/>
            <a:chOff x="4739785" y="1028989"/>
            <a:chExt cx="4399852" cy="54132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802" y="2044652"/>
              <a:ext cx="4088452" cy="30663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39785" y="1028989"/>
              <a:ext cx="43998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fragment of </a:t>
              </a:r>
              <a:r>
                <a:rPr lang="en-US" sz="2000" dirty="0" smtClean="0">
                  <a:solidFill>
                    <a:srgbClr val="800000"/>
                  </a:solidFill>
                </a:rPr>
                <a:t>Allende Meteorite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(named after nearest post office)</a:t>
              </a:r>
            </a:p>
            <a:p>
              <a:pPr algn="ctr"/>
              <a:r>
                <a:rPr lang="en-US" sz="2000" dirty="0" smtClean="0"/>
                <a:t> 8 February 1969 – Mexico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39785" y="5118765"/>
              <a:ext cx="42454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the largest carbonaceous </a:t>
              </a:r>
              <a:r>
                <a:rPr lang="en-US" sz="2000" dirty="0" err="1" smtClean="0"/>
                <a:t>chondrite</a:t>
              </a:r>
              <a:r>
                <a:rPr lang="en-US" sz="2000" dirty="0" smtClean="0"/>
                <a:t> ever found on Earth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best known and most studied meteorite in history</a:t>
              </a:r>
              <a:endParaRPr lang="en-US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59827" y="1188435"/>
            <a:ext cx="4417845" cy="4979502"/>
            <a:chOff x="108786" y="1611919"/>
            <a:chExt cx="4417845" cy="49795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940" y="3423245"/>
              <a:ext cx="4204691" cy="31535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8786" y="1611919"/>
              <a:ext cx="44178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isotopic anomalies point to origin other than solar</a:t>
              </a:r>
            </a:p>
            <a:p>
              <a:pPr>
                <a:lnSpc>
                  <a:spcPct val="50000"/>
                </a:lnSpc>
              </a:pPr>
              <a:endParaRPr lang="en-US" sz="2000" dirty="0" smtClean="0"/>
            </a:p>
            <a:p>
              <a:r>
                <a:rPr lang="en-US" sz="2000" dirty="0" smtClean="0"/>
                <a:t>evidence for processes that occurred in other stars before Solar System formed</a:t>
              </a:r>
              <a:endParaRPr lang="en-US" sz="2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7036" y="6222089"/>
              <a:ext cx="22675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spheroidal </a:t>
              </a:r>
              <a:r>
                <a:rPr lang="en-US" dirty="0" err="1"/>
                <a:t>chondrules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1940" y="3392934"/>
              <a:ext cx="2880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Carbon-Aluminum inclusions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844711" y="3762266"/>
              <a:ext cx="1114569" cy="98629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1297608" y="4963751"/>
              <a:ext cx="1150609" cy="1258338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5488942" y="6374981"/>
            <a:ext cx="3691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http://</a:t>
            </a:r>
            <a:r>
              <a:rPr lang="en-US" sz="1400" dirty="0" err="1" smtClean="0">
                <a:solidFill>
                  <a:srgbClr val="800000"/>
                </a:solidFill>
              </a:rPr>
              <a:t>www.marmet-meteorites.com</a:t>
            </a:r>
            <a:r>
              <a:rPr lang="en-US" sz="1400" dirty="0" smtClean="0">
                <a:solidFill>
                  <a:srgbClr val="800000"/>
                </a:solidFill>
              </a:rPr>
              <a:t>/id46.html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9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52" y="2016318"/>
            <a:ext cx="5268118" cy="4113155"/>
          </a:xfrm>
          <a:prstGeom prst="rect">
            <a:avLst/>
          </a:prstGeom>
        </p:spPr>
      </p:pic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Pre-solar grains in meteorites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9468" y="570542"/>
            <a:ext cx="387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Pre-solar grains in meteorites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9645" y="1148986"/>
            <a:ext cx="5458131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000" dirty="0" smtClean="0"/>
              <a:t>Carbon-rich (diamond, graphite, silicon carbide) 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endParaRPr lang="en-US" sz="2000" dirty="0" smtClean="0"/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000" dirty="0" smtClean="0"/>
              <a:t>Oxygen-rich (silicates, Al-rich oxides, …)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endParaRPr lang="en-US" sz="2000" dirty="0" smtClean="0"/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r>
              <a:rPr lang="en-US" sz="2000" b="1" dirty="0"/>
              <a:t>G</a:t>
            </a:r>
            <a:r>
              <a:rPr lang="en-US" sz="2000" b="1" dirty="0" smtClean="0"/>
              <a:t>roup I </a:t>
            </a:r>
            <a:r>
              <a:rPr lang="en-US" sz="2000" dirty="0" smtClean="0"/>
              <a:t>(about 75%): show excess in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 compared to solar values; </a:t>
            </a:r>
            <a:endParaRPr lang="en-US" sz="2000" dirty="0" smtClean="0"/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r>
              <a:rPr lang="en-US" sz="2000" dirty="0" smtClean="0"/>
              <a:t>origin </a:t>
            </a:r>
            <a:r>
              <a:rPr lang="en-US" sz="2000" dirty="0" smtClean="0"/>
              <a:t>well-understood: red giants (1-3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 smtClean="0">
                <a:latin typeface="+mj-lt"/>
                <a:ea typeface="Wingdings"/>
                <a:cs typeface="Wingdings"/>
                <a:sym typeface="Wingdings"/>
              </a:rPr>
              <a:t>)</a:t>
            </a:r>
          </a:p>
          <a:p>
            <a:pPr marL="800100" lvl="1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endParaRPr lang="en-US" sz="2000" dirty="0" smtClean="0">
              <a:latin typeface="+mj-lt"/>
              <a:ea typeface="Wingdings"/>
              <a:cs typeface="Wingdings"/>
              <a:sym typeface="Wingdings"/>
            </a:endParaRPr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r>
              <a:rPr lang="en-US" sz="2000" b="1" dirty="0" smtClean="0">
                <a:latin typeface="+mj-lt"/>
                <a:ea typeface="Wingdings"/>
                <a:cs typeface="Wingdings"/>
                <a:sym typeface="Wingdings"/>
              </a:rPr>
              <a:t>Group II </a:t>
            </a:r>
            <a:r>
              <a:rPr lang="en-US" sz="2000" dirty="0" smtClean="0">
                <a:latin typeface="+mj-lt"/>
                <a:ea typeface="Wingdings"/>
                <a:cs typeface="Wingdings"/>
                <a:sym typeface="Wingdings"/>
              </a:rPr>
              <a:t>(about 10%): excess </a:t>
            </a:r>
            <a:r>
              <a:rPr lang="en-US" sz="2000" dirty="0" smtClean="0"/>
              <a:t>in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O, but depleted in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 (up to 2 </a:t>
            </a:r>
            <a:r>
              <a:rPr lang="en-US" sz="2000" dirty="0" err="1" smtClean="0"/>
              <a:t>o.o.m</a:t>
            </a:r>
            <a:r>
              <a:rPr lang="en-US" sz="2000" dirty="0" smtClean="0"/>
              <a:t>. less than in solar system); </a:t>
            </a:r>
            <a:r>
              <a:rPr lang="en-US" sz="2000" baseline="30000" dirty="0" smtClean="0"/>
              <a:t>26</a:t>
            </a:r>
            <a:r>
              <a:rPr lang="en-US" sz="2000" dirty="0" smtClean="0"/>
              <a:t>Al ~ factor of 10 higher </a:t>
            </a:r>
            <a:r>
              <a:rPr lang="en-US" sz="2000" dirty="0" smtClean="0"/>
              <a:t>than</a:t>
            </a:r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r>
              <a:rPr lang="en-US" sz="2000" dirty="0" smtClean="0"/>
              <a:t>in </a:t>
            </a:r>
            <a:r>
              <a:rPr lang="en-US" sz="2000" dirty="0" smtClean="0"/>
              <a:t>Group I </a:t>
            </a:r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r>
              <a:rPr lang="en-US" sz="2000" dirty="0" smtClean="0">
                <a:solidFill>
                  <a:srgbClr val="800000"/>
                </a:solidFill>
              </a:rPr>
              <a:t>origin </a:t>
            </a:r>
            <a:r>
              <a:rPr lang="en-US" sz="2000" dirty="0" smtClean="0">
                <a:solidFill>
                  <a:srgbClr val="800000"/>
                </a:solidFill>
              </a:rPr>
              <a:t>highly debated!</a:t>
            </a:r>
          </a:p>
          <a:p>
            <a:pPr lvl="1">
              <a:lnSpc>
                <a:spcPct val="110000"/>
              </a:lnSpc>
              <a:buClr>
                <a:srgbClr val="800000"/>
              </a:buClr>
            </a:pPr>
            <a:endParaRPr lang="en-US" sz="2000" dirty="0" smtClean="0"/>
          </a:p>
        </p:txBody>
      </p:sp>
      <p:sp>
        <p:nvSpPr>
          <p:cNvPr id="10" name="Donut 9"/>
          <p:cNvSpPr/>
          <p:nvPr/>
        </p:nvSpPr>
        <p:spPr>
          <a:xfrm>
            <a:off x="8177618" y="2274951"/>
            <a:ext cx="809388" cy="2288908"/>
          </a:xfrm>
          <a:prstGeom prst="donut">
            <a:avLst>
              <a:gd name="adj" fmla="val 7717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16480923">
            <a:off x="6858578" y="2149540"/>
            <a:ext cx="903306" cy="2354755"/>
          </a:xfrm>
          <a:prstGeom prst="donut">
            <a:avLst>
              <a:gd name="adj" fmla="val 77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8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On the origin of Group II grains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2067" y="4989289"/>
            <a:ext cx="4228355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low</a:t>
            </a:r>
            <a:r>
              <a:rPr lang="en-US" sz="2000" dirty="0" smtClean="0">
                <a:solidFill>
                  <a:schemeClr val="tx2"/>
                </a:solidFill>
              </a:rPr>
              <a:t>-mass AGB </a:t>
            </a:r>
            <a:r>
              <a:rPr lang="en-US" sz="2000" dirty="0" smtClean="0">
                <a:solidFill>
                  <a:schemeClr val="tx2"/>
                </a:solidFill>
              </a:rPr>
              <a:t>stars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Cool Bottom Processing</a:t>
            </a:r>
            <a:endParaRPr lang="en-US" sz="2000" dirty="0" smtClean="0">
              <a:solidFill>
                <a:schemeClr val="tx2"/>
              </a:solidFill>
            </a:endParaRP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lower temperatures (40-55 MK)</a:t>
            </a:r>
          </a:p>
          <a:p>
            <a:pPr algn="ctr"/>
            <a:r>
              <a:rPr lang="en-US" sz="2000" dirty="0" smtClean="0"/>
              <a:t>mixing due to </a:t>
            </a:r>
            <a:r>
              <a:rPr lang="en-US" sz="2000" i="1" dirty="0" smtClean="0"/>
              <a:t>ad-hoc </a:t>
            </a:r>
            <a:r>
              <a:rPr lang="en-US" sz="2000" dirty="0" smtClean="0"/>
              <a:t>“extra mixing”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47402" y="417420"/>
            <a:ext cx="8586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Massive (4-8 M</a:t>
            </a:r>
            <a:r>
              <a:rPr lang="en-US" sz="2000" baseline="-250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) AGB stars expected to produce large amounts of dust, </a:t>
            </a:r>
            <a:r>
              <a:rPr lang="en-US" sz="2000" dirty="0" smtClean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BUT…</a:t>
            </a:r>
            <a:endParaRPr lang="en-US" sz="2000" dirty="0">
              <a:solidFill>
                <a:srgbClr val="8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72553" y="962350"/>
            <a:ext cx="5539960" cy="4175662"/>
            <a:chOff x="1772553" y="962350"/>
            <a:chExt cx="5539960" cy="41756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2553" y="962350"/>
              <a:ext cx="5414207" cy="41756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5274347" y="2925427"/>
              <a:ext cx="3768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</a:rPr>
                <a:t>M Lugaro et al., Nature Astronomy 1 (2017) 0027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967" y="4953430"/>
            <a:ext cx="3692362" cy="16312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massive </a:t>
            </a:r>
            <a:r>
              <a:rPr lang="en-US" sz="2000" dirty="0" smtClean="0">
                <a:solidFill>
                  <a:srgbClr val="800000"/>
                </a:solidFill>
              </a:rPr>
              <a:t>AGB </a:t>
            </a:r>
            <a:r>
              <a:rPr lang="en-US" sz="2000" dirty="0" smtClean="0">
                <a:solidFill>
                  <a:srgbClr val="800000"/>
                </a:solidFill>
              </a:rPr>
              <a:t>stars</a:t>
            </a: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Hot Bottom Burning</a:t>
            </a:r>
            <a:endParaRPr lang="en-US" sz="2000" dirty="0" smtClean="0">
              <a:solidFill>
                <a:srgbClr val="800000"/>
              </a:solidFill>
            </a:endParaRPr>
          </a:p>
          <a:p>
            <a:endParaRPr lang="en-US" sz="2000" dirty="0"/>
          </a:p>
          <a:p>
            <a:r>
              <a:rPr lang="en-US" sz="2000" dirty="0" smtClean="0"/>
              <a:t>higher temperatures (60-100 MK)</a:t>
            </a:r>
          </a:p>
          <a:p>
            <a:r>
              <a:rPr lang="en-US" sz="2000" dirty="0" smtClean="0"/>
              <a:t>mixing due to convection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121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On the origin of Group II grains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2036"/>
            <a:ext cx="5051703" cy="4742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29774" y="5828199"/>
            <a:ext cx="376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M Lugaro et al., Nature Astronomy 1 (2017) 0027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6625" y="953908"/>
            <a:ext cx="4127337" cy="439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tx2"/>
                </a:solidFill>
              </a:rPr>
              <a:t>with previous </a:t>
            </a:r>
            <a:r>
              <a:rPr lang="en-US" baseline="30000" dirty="0" smtClean="0">
                <a:solidFill>
                  <a:schemeClr val="tx2"/>
                </a:solidFill>
              </a:rPr>
              <a:t>17</a:t>
            </a:r>
            <a:r>
              <a:rPr lang="en-US" dirty="0" smtClean="0">
                <a:solidFill>
                  <a:schemeClr val="tx2"/>
                </a:solidFill>
              </a:rPr>
              <a:t>O(</a:t>
            </a:r>
            <a:r>
              <a:rPr lang="en-US" dirty="0" err="1" smtClean="0">
                <a:solidFill>
                  <a:schemeClr val="tx2"/>
                </a:solidFill>
              </a:rPr>
              <a:t>p,</a:t>
            </a:r>
            <a:r>
              <a:rPr lang="en-US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r>
              <a:rPr lang="en-US" baseline="30000" dirty="0" smtClean="0">
                <a:solidFill>
                  <a:schemeClr val="tx2"/>
                </a:solidFill>
              </a:rPr>
              <a:t>14</a:t>
            </a:r>
            <a:r>
              <a:rPr lang="en-US" dirty="0" smtClean="0">
                <a:solidFill>
                  <a:schemeClr val="tx2"/>
                </a:solidFill>
              </a:rPr>
              <a:t>N reaction rate (Iliadis, 2010):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massive AGB stars excluded as possible sites of origin</a:t>
            </a:r>
            <a:endParaRPr lang="en-US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low-mass AGB stars can be a possible site, but extra mixing process unclear</a:t>
            </a:r>
          </a:p>
          <a:p>
            <a:pPr>
              <a:lnSpc>
                <a:spcPct val="130000"/>
              </a:lnSpc>
            </a:pPr>
            <a:endParaRPr lang="en-US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800000"/>
                </a:solidFill>
              </a:rPr>
              <a:t>with new reaction rate (LUNA , 2016):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massive AGB stars become likely site of origin (as expected)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no need to invoke “extra mixing”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8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" y="1333310"/>
            <a:ext cx="4702663" cy="4756276"/>
          </a:xfrm>
          <a:prstGeom prst="rect">
            <a:avLst/>
          </a:prstGeom>
        </p:spPr>
      </p:pic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On the origin of Group II grains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581" y="584962"/>
            <a:ext cx="4519584" cy="827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141" y="1426637"/>
            <a:ext cx="4093218" cy="4661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80133" y="6126461"/>
            <a:ext cx="376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M Lugaro et al., Nature Astronomy 1 (2017) 0027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8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4"/>
          <a:stretch>
            <a:fillRect/>
          </a:stretch>
        </p:blipFill>
        <p:spPr bwMode="auto">
          <a:xfrm>
            <a:off x="983708" y="887145"/>
            <a:ext cx="7229998" cy="587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684213" y="79375"/>
            <a:ext cx="255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solidFill>
                  <a:srgbClr val="FFFFFF"/>
                </a:solidFill>
                <a:latin typeface="Calibri" charset="0"/>
              </a:rPr>
              <a:t>Stellar nucleosynthesis</a:t>
            </a: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590232" y="279482"/>
            <a:ext cx="83883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GB" dirty="0" smtClean="0">
                <a:solidFill>
                  <a:srgbClr val="000000"/>
                </a:solidFill>
                <a:latin typeface="Calibri" charset="0"/>
              </a:rPr>
              <a:t>origin of elements and links to nuclear properties and processes  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  <a:endParaRPr lang="en-GB" dirty="0"/>
          </a:p>
        </p:txBody>
      </p:sp>
      <p:sp>
        <p:nvSpPr>
          <p:cNvPr id="7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 the Origin of the Elements</a:t>
            </a:r>
          </a:p>
        </p:txBody>
      </p:sp>
    </p:spTree>
    <p:extLst>
      <p:ext uri="{BB962C8B-B14F-4D97-AF65-F5344CB8AC3E}">
        <p14:creationId xmlns:p14="http://schemas.microsoft.com/office/powerpoint/2010/main" val="83663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3" descr="lngs_ha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0" t="12796" r="26771" b="12687"/>
          <a:stretch/>
        </p:blipFill>
        <p:spPr bwMode="auto">
          <a:xfrm>
            <a:off x="4127249" y="1815512"/>
            <a:ext cx="4897951" cy="37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762000" y="571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  <a:latin typeface="Calibri" charset="0"/>
                <a:cs typeface="Calibri" charset="0"/>
              </a:rPr>
              <a:t>LUNA MV</a:t>
            </a:r>
          </a:p>
        </p:txBody>
      </p:sp>
      <p:sp>
        <p:nvSpPr>
          <p:cNvPr id="71685" name="TextBox 2"/>
          <p:cNvSpPr txBox="1">
            <a:spLocks noChangeArrowheads="1"/>
          </p:cNvSpPr>
          <p:nvPr/>
        </p:nvSpPr>
        <p:spPr bwMode="auto">
          <a:xfrm>
            <a:off x="841869" y="515173"/>
            <a:ext cx="7634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800000"/>
                </a:solidFill>
                <a:latin typeface="Calibri" charset="0"/>
                <a:cs typeface="Calibri" charset="0"/>
              </a:rPr>
              <a:t>LUNA </a:t>
            </a:r>
            <a:r>
              <a:rPr lang="en-US" sz="2800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MV:  upgrade to 3.5 MV accelerator by 2018 </a:t>
            </a:r>
            <a:endParaRPr lang="en-US" sz="2800" dirty="0">
              <a:solidFill>
                <a:srgbClr val="8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71686" name="AutoShape 14"/>
          <p:cNvSpPr>
            <a:spLocks noChangeArrowheads="1"/>
          </p:cNvSpPr>
          <p:nvPr/>
        </p:nvSpPr>
        <p:spPr bwMode="auto">
          <a:xfrm>
            <a:off x="4981055" y="3219491"/>
            <a:ext cx="1109662" cy="296863"/>
          </a:xfrm>
          <a:prstGeom prst="homePlate">
            <a:avLst>
              <a:gd name="adj" fmla="val 177467"/>
            </a:avLst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/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MV</a:t>
            </a:r>
            <a:endParaRPr lang="en-GB" sz="14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71687" name="AutoShape 14"/>
          <p:cNvSpPr>
            <a:spLocks noChangeArrowheads="1"/>
          </p:cNvSpPr>
          <p:nvPr/>
        </p:nvSpPr>
        <p:spPr bwMode="auto">
          <a:xfrm>
            <a:off x="4426224" y="4228127"/>
            <a:ext cx="1109662" cy="296863"/>
          </a:xfrm>
          <a:prstGeom prst="homePlate">
            <a:avLst>
              <a:gd name="adj" fmla="val 177467"/>
            </a:avLst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/>
            <a:r>
              <a:rPr lang="en-US" sz="1400" dirty="0">
                <a:solidFill>
                  <a:srgbClr val="FFFFFF"/>
                </a:solidFill>
                <a:latin typeface="Comic Sans MS" charset="0"/>
              </a:rPr>
              <a:t>400kV</a:t>
            </a:r>
            <a:endParaRPr lang="en-GB" sz="14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8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9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Future Underground Facilities for Nuclear </a:t>
            </a:r>
            <a:r>
              <a:rPr lang="en-US" dirty="0" smtClean="0">
                <a:solidFill>
                  <a:schemeClr val="bg1"/>
                </a:solidFill>
              </a:rPr>
              <a:t>Astrophysics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8713" y="1718242"/>
            <a:ext cx="421599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200" baseline="30000" dirty="0">
                <a:solidFill>
                  <a:srgbClr val="800000"/>
                </a:solidFill>
              </a:rPr>
              <a:t>14</a:t>
            </a:r>
            <a:r>
              <a:rPr lang="en-US" sz="2200" dirty="0">
                <a:solidFill>
                  <a:srgbClr val="800000"/>
                </a:solidFill>
              </a:rPr>
              <a:t>N(</a:t>
            </a:r>
            <a:r>
              <a:rPr lang="en-US" sz="2200" dirty="0" err="1">
                <a:solidFill>
                  <a:srgbClr val="800000"/>
                </a:solidFill>
              </a:rPr>
              <a:t>p,</a:t>
            </a:r>
            <a:r>
              <a:rPr lang="en-US" sz="22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  <a:r>
              <a:rPr lang="en-US" sz="2200" dirty="0">
                <a:solidFill>
                  <a:srgbClr val="800000"/>
                </a:solidFill>
              </a:rPr>
              <a:t>)</a:t>
            </a:r>
            <a:r>
              <a:rPr lang="en-US" sz="2200" baseline="30000" dirty="0">
                <a:solidFill>
                  <a:srgbClr val="800000"/>
                </a:solidFill>
              </a:rPr>
              <a:t>15</a:t>
            </a:r>
            <a:r>
              <a:rPr lang="en-US" sz="2200" dirty="0">
                <a:solidFill>
                  <a:srgbClr val="800000"/>
                </a:solidFill>
              </a:rPr>
              <a:t>O </a:t>
            </a:r>
            <a:endParaRPr lang="en-US" sz="2200" dirty="0" smtClean="0">
              <a:solidFill>
                <a:srgbClr val="800000"/>
              </a:solidFill>
            </a:endParaRPr>
          </a:p>
          <a:p>
            <a:pPr>
              <a:buClr>
                <a:srgbClr val="800000"/>
              </a:buClr>
            </a:pPr>
            <a:r>
              <a:rPr lang="en-US" sz="2200" dirty="0"/>
              <a:t>	</a:t>
            </a:r>
            <a:r>
              <a:rPr lang="en-US" sz="2200" dirty="0" smtClean="0"/>
              <a:t>CNO </a:t>
            </a:r>
            <a:r>
              <a:rPr lang="en-US" sz="2200" dirty="0"/>
              <a:t>neutrinos and </a:t>
            </a:r>
            <a:r>
              <a:rPr lang="en-US" sz="2200" dirty="0" smtClean="0"/>
              <a:t>solar 	abundance problem</a:t>
            </a:r>
          </a:p>
          <a:p>
            <a:pPr>
              <a:buClr>
                <a:srgbClr val="800000"/>
              </a:buClr>
            </a:pPr>
            <a:endParaRPr lang="en-US" sz="2200" dirty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200" baseline="30000" dirty="0" smtClean="0">
                <a:solidFill>
                  <a:srgbClr val="800000"/>
                </a:solidFill>
              </a:rPr>
              <a:t>13</a:t>
            </a:r>
            <a:r>
              <a:rPr lang="en-US" sz="2200" dirty="0" smtClean="0">
                <a:solidFill>
                  <a:srgbClr val="800000"/>
                </a:solidFill>
              </a:rPr>
              <a:t>C</a:t>
            </a:r>
            <a:r>
              <a:rPr lang="en-US" sz="2200" dirty="0" smtClean="0">
                <a:solidFill>
                  <a:srgbClr val="800000"/>
                </a:solidFill>
              </a:rPr>
              <a:t>(</a:t>
            </a:r>
            <a:r>
              <a:rPr lang="en-US" sz="22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a</a:t>
            </a:r>
            <a:r>
              <a:rPr lang="en-US" sz="2200" dirty="0" err="1" smtClean="0">
                <a:solidFill>
                  <a:srgbClr val="800000"/>
                </a:solidFill>
              </a:rPr>
              <a:t>,n</a:t>
            </a:r>
            <a:r>
              <a:rPr lang="en-US" sz="2200" dirty="0" smtClean="0">
                <a:solidFill>
                  <a:srgbClr val="800000"/>
                </a:solidFill>
              </a:rPr>
              <a:t>)</a:t>
            </a:r>
            <a:r>
              <a:rPr lang="en-US" sz="2200" baseline="30000" dirty="0" smtClean="0">
                <a:solidFill>
                  <a:srgbClr val="800000"/>
                </a:solidFill>
              </a:rPr>
              <a:t>16</a:t>
            </a:r>
            <a:r>
              <a:rPr lang="en-US" sz="2200" dirty="0" smtClean="0">
                <a:solidFill>
                  <a:srgbClr val="800000"/>
                </a:solidFill>
              </a:rPr>
              <a:t>O </a:t>
            </a:r>
            <a:r>
              <a:rPr lang="en-US" sz="2200" dirty="0" smtClean="0"/>
              <a:t>and </a:t>
            </a:r>
            <a:r>
              <a:rPr lang="en-US" sz="2200" baseline="30000" dirty="0" smtClean="0">
                <a:solidFill>
                  <a:srgbClr val="800000"/>
                </a:solidFill>
              </a:rPr>
              <a:t>22</a:t>
            </a:r>
            <a:r>
              <a:rPr lang="en-US" sz="2200" dirty="0" smtClean="0">
                <a:solidFill>
                  <a:srgbClr val="800000"/>
                </a:solidFill>
              </a:rPr>
              <a:t>Ne</a:t>
            </a:r>
            <a:r>
              <a:rPr lang="en-US" sz="2200" dirty="0" smtClean="0">
                <a:solidFill>
                  <a:srgbClr val="800000"/>
                </a:solidFill>
              </a:rPr>
              <a:t>(</a:t>
            </a:r>
            <a:r>
              <a:rPr lang="en-US" sz="22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a</a:t>
            </a:r>
            <a:r>
              <a:rPr lang="en-US" sz="2200" dirty="0" err="1">
                <a:solidFill>
                  <a:srgbClr val="800000"/>
                </a:solidFill>
              </a:rPr>
              <a:t>,n</a:t>
            </a:r>
            <a:r>
              <a:rPr lang="en-US" sz="2200" dirty="0" smtClean="0">
                <a:solidFill>
                  <a:srgbClr val="800000"/>
                </a:solidFill>
              </a:rPr>
              <a:t>)</a:t>
            </a:r>
            <a:r>
              <a:rPr lang="en-US" sz="2200" baseline="30000" dirty="0" smtClean="0">
                <a:solidFill>
                  <a:srgbClr val="800000"/>
                </a:solidFill>
              </a:rPr>
              <a:t>25</a:t>
            </a:r>
            <a:r>
              <a:rPr lang="en-US" sz="2200" dirty="0" smtClean="0">
                <a:solidFill>
                  <a:srgbClr val="800000"/>
                </a:solidFill>
              </a:rPr>
              <a:t>Mg</a:t>
            </a:r>
          </a:p>
          <a:p>
            <a:pPr lvl="1">
              <a:buClr>
                <a:srgbClr val="800000"/>
              </a:buClr>
            </a:pPr>
            <a:r>
              <a:rPr lang="en-US" sz="2200" dirty="0" smtClean="0"/>
              <a:t>neutron sources for s-process</a:t>
            </a:r>
          </a:p>
          <a:p>
            <a:pPr>
              <a:buClr>
                <a:srgbClr val="800000"/>
              </a:buClr>
            </a:pPr>
            <a:endParaRPr lang="en-US" sz="2200" dirty="0" smtClean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200" baseline="30000" dirty="0">
                <a:solidFill>
                  <a:srgbClr val="800000"/>
                </a:solidFill>
              </a:rPr>
              <a:t>12</a:t>
            </a:r>
            <a:r>
              <a:rPr lang="en-US" sz="2200" dirty="0">
                <a:solidFill>
                  <a:srgbClr val="800000"/>
                </a:solidFill>
              </a:rPr>
              <a:t>C+</a:t>
            </a:r>
            <a:r>
              <a:rPr lang="en-US" sz="2200" baseline="30000" dirty="0">
                <a:solidFill>
                  <a:srgbClr val="800000"/>
                </a:solidFill>
              </a:rPr>
              <a:t>12</a:t>
            </a:r>
            <a:r>
              <a:rPr lang="en-US" sz="2200" dirty="0">
                <a:solidFill>
                  <a:srgbClr val="800000"/>
                </a:solidFill>
              </a:rPr>
              <a:t>C </a:t>
            </a:r>
            <a:r>
              <a:rPr lang="en-US" sz="2200" dirty="0"/>
              <a:t>fusion reactions</a:t>
            </a:r>
          </a:p>
          <a:p>
            <a:pPr>
              <a:buClr>
                <a:srgbClr val="800000"/>
              </a:buClr>
            </a:pPr>
            <a:r>
              <a:rPr lang="en-US" sz="2200" dirty="0"/>
              <a:t>	massive stars’ evolution</a:t>
            </a:r>
          </a:p>
          <a:p>
            <a:pPr>
              <a:buClr>
                <a:srgbClr val="800000"/>
              </a:buClr>
            </a:pP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94236" y="1180357"/>
            <a:ext cx="476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5 years of scientific activity devoted to: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48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Fate of Massive Stars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17059" y="4123765"/>
            <a:ext cx="5491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stars explode as supernovae?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181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Carbon burning and the evolution of massive stars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06" y="790118"/>
            <a:ext cx="5492147" cy="5779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2169" y="1869229"/>
            <a:ext cx="3567718" cy="74447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5106" y="370989"/>
            <a:ext cx="245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Carbon Burning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599" y="4330642"/>
            <a:ext cx="4006225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aseline="30000" dirty="0" smtClean="0"/>
              <a:t>12</a:t>
            </a:r>
            <a:r>
              <a:rPr lang="en-US" sz="2000" dirty="0" smtClean="0"/>
              <a:t>C +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baseline="30000" dirty="0" smtClean="0">
                <a:sym typeface="Wingdings"/>
              </a:rPr>
              <a:t>24</a:t>
            </a:r>
            <a:r>
              <a:rPr lang="en-US" sz="2000" dirty="0" smtClean="0">
                <a:sym typeface="Wingdings"/>
              </a:rPr>
              <a:t>Mg* </a:t>
            </a:r>
            <a:r>
              <a:rPr lang="en-US" sz="2000" dirty="0">
                <a:sym typeface="Wingdings"/>
              </a:rPr>
              <a:t>	</a:t>
            </a:r>
            <a:r>
              <a:rPr lang="en-US" sz="2000" dirty="0" smtClean="0">
                <a:sym typeface="Wingdings"/>
              </a:rPr>
              <a:t>			</a:t>
            </a:r>
          </a:p>
          <a:p>
            <a:pPr>
              <a:lnSpc>
                <a:spcPct val="140000"/>
              </a:lnSpc>
            </a:pPr>
            <a:r>
              <a:rPr lang="en-US" sz="2000" dirty="0">
                <a:sym typeface="Wingdings"/>
              </a:rPr>
              <a:t>	</a:t>
            </a:r>
            <a:r>
              <a:rPr lang="en-US" sz="2000" dirty="0" smtClean="0">
                <a:sym typeface="Wingdings"/>
              </a:rPr>
              <a:t>		 </a:t>
            </a:r>
            <a:r>
              <a:rPr lang="en-US" sz="2000" baseline="30000" dirty="0" smtClean="0">
                <a:sym typeface="Wingdings"/>
              </a:rPr>
              <a:t>20</a:t>
            </a:r>
            <a:r>
              <a:rPr lang="en-US" sz="2000" dirty="0" smtClean="0">
                <a:sym typeface="Wingdings"/>
              </a:rPr>
              <a:t>Ne + 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a</a:t>
            </a:r>
            <a:r>
              <a:rPr lang="en-US" sz="2000" dirty="0" smtClean="0">
                <a:sym typeface="Wingdings"/>
              </a:rPr>
              <a:t> + 4.62 MeV</a:t>
            </a:r>
          </a:p>
          <a:p>
            <a:pPr>
              <a:lnSpc>
                <a:spcPct val="140000"/>
              </a:lnSpc>
            </a:pPr>
            <a:r>
              <a:rPr lang="en-US" sz="2000" dirty="0">
                <a:sym typeface="Wingdings"/>
              </a:rPr>
              <a:t>	</a:t>
            </a:r>
            <a:r>
              <a:rPr lang="en-US" sz="2000" dirty="0" smtClean="0">
                <a:sym typeface="Wingdings"/>
              </a:rPr>
              <a:t>		 </a:t>
            </a:r>
            <a:r>
              <a:rPr lang="en-US" sz="2000" baseline="30000" dirty="0" smtClean="0">
                <a:sym typeface="Wingdings"/>
              </a:rPr>
              <a:t>23</a:t>
            </a:r>
            <a:r>
              <a:rPr lang="en-US" sz="2000" dirty="0" smtClean="0">
                <a:sym typeface="Wingdings"/>
              </a:rPr>
              <a:t>Na + p + 2.24 MeV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8430" y="1249096"/>
            <a:ext cx="3598729" cy="229806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000" dirty="0" smtClean="0"/>
              <a:t>Determines final evolution of massive stars (8-10 solar masses): CO WD or </a:t>
            </a:r>
            <a:r>
              <a:rPr lang="en-US" sz="2000" dirty="0" err="1" smtClean="0"/>
              <a:t>ccSN</a:t>
            </a:r>
            <a:endParaRPr lang="en-US" sz="2000" dirty="0" smtClean="0"/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endParaRPr lang="en-US" sz="2000" dirty="0" smtClean="0"/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000" dirty="0" smtClean="0"/>
              <a:t>Dictates ignition conditions for thermonuclear explosions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035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905827" y="897642"/>
            <a:ext cx="54023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/>
              <a:t>importance: 	</a:t>
            </a:r>
            <a:r>
              <a:rPr lang="en-GB" sz="2000" dirty="0" smtClean="0"/>
              <a:t>	evolution </a:t>
            </a:r>
            <a:r>
              <a:rPr lang="en-GB" sz="2000" dirty="0"/>
              <a:t>of massive stars</a:t>
            </a:r>
          </a:p>
          <a:p>
            <a:r>
              <a:rPr lang="en-GB" sz="2000" dirty="0">
                <a:solidFill>
                  <a:srgbClr val="006600"/>
                </a:solidFill>
              </a:rPr>
              <a:t>Gamow region: 	1 – 3 MeV </a:t>
            </a:r>
          </a:p>
          <a:p>
            <a:r>
              <a:rPr lang="en-GB" sz="2000" dirty="0"/>
              <a:t>min. measured E: </a:t>
            </a:r>
            <a:r>
              <a:rPr lang="en-GB" sz="2000" dirty="0" smtClean="0"/>
              <a:t>2.1 </a:t>
            </a:r>
            <a:r>
              <a:rPr lang="en-GB" sz="2000" dirty="0"/>
              <a:t>MeV (by </a:t>
            </a:r>
            <a:r>
              <a:rPr lang="en-GB" sz="2000" dirty="0">
                <a:latin typeface="Symbol" charset="0"/>
              </a:rPr>
              <a:t>g</a:t>
            </a:r>
            <a:r>
              <a:rPr lang="en-GB" sz="2000" dirty="0"/>
              <a:t>-ray spectroscopy)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7483107" y="453071"/>
            <a:ext cx="1525376" cy="1457243"/>
            <a:chOff x="4468" y="346"/>
            <a:chExt cx="856" cy="861"/>
          </a:xfrm>
        </p:grpSpPr>
        <p:pic>
          <p:nvPicPr>
            <p:cNvPr id="55302" name="Picture 6" descr="phot-40f-99-normal-crabfullview_hal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346"/>
              <a:ext cx="856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4534" y="1053"/>
              <a:ext cx="677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1"/>
                  </a:solidFill>
                </a:rPr>
                <a:t>Crab Nebula SN 1054</a:t>
              </a:r>
            </a:p>
          </p:txBody>
        </p:sp>
      </p:grpSp>
      <p:grpSp>
        <p:nvGrpSpPr>
          <p:cNvPr id="55310" name="Group 14"/>
          <p:cNvGrpSpPr>
            <a:grpSpLocks/>
          </p:cNvGrpSpPr>
          <p:nvPr/>
        </p:nvGrpSpPr>
        <p:grpSpPr bwMode="auto">
          <a:xfrm>
            <a:off x="1418256" y="1902936"/>
            <a:ext cx="5689600" cy="4097337"/>
            <a:chOff x="793" y="1257"/>
            <a:chExt cx="3584" cy="2581"/>
          </a:xfrm>
        </p:grpSpPr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1292" y="1344"/>
              <a:ext cx="793" cy="2111"/>
            </a:xfrm>
            <a:prstGeom prst="rect">
              <a:avLst/>
            </a:prstGeom>
            <a:pattFill prst="pct50">
              <a:fgClr>
                <a:srgbClr val="006600">
                  <a:alpha val="39999"/>
                </a:srgbClr>
              </a:fgClr>
              <a:bgClr>
                <a:srgbClr val="FFFFFF">
                  <a:alpha val="39999"/>
                </a:srgb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5308" name="Object 12"/>
            <p:cNvGraphicFramePr>
              <a:graphicFrameLocks noChangeAspect="1"/>
            </p:cNvGraphicFramePr>
            <p:nvPr/>
          </p:nvGraphicFramePr>
          <p:xfrm>
            <a:off x="793" y="1257"/>
            <a:ext cx="3584" cy="2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2" name="Graph" r:id="rId4" imgW="3804480" imgH="3081600" progId="Origin50.Graph">
                    <p:embed/>
                  </p:oleObj>
                </mc:Choice>
                <mc:Fallback>
                  <p:oleObj name="Graph" r:id="rId4" imgW="3804480" imgH="30816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732" t="11682" r="9462" b="5841"/>
                        <a:stretch>
                          <a:fillRect/>
                        </a:stretch>
                      </p:blipFill>
                      <p:spPr bwMode="auto">
                        <a:xfrm>
                          <a:off x="793" y="1257"/>
                          <a:ext cx="3584" cy="25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 rot="16200000">
            <a:off x="5678546" y="3701513"/>
            <a:ext cx="30867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 err="1"/>
              <a:t>Strieder</a:t>
            </a:r>
            <a:r>
              <a:rPr lang="en-GB" sz="1600" dirty="0"/>
              <a:t>, J. Phys. G35 (2008) 14009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69" y="7261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The </a:t>
            </a:r>
            <a:r>
              <a:rPr lang="en-US" sz="3200" baseline="30000" dirty="0" smtClean="0">
                <a:solidFill>
                  <a:srgbClr val="800000"/>
                </a:solidFill>
              </a:rPr>
              <a:t>12</a:t>
            </a:r>
            <a:r>
              <a:rPr lang="en-US" sz="3200" dirty="0" smtClean="0">
                <a:solidFill>
                  <a:srgbClr val="800000"/>
                </a:solidFill>
              </a:rPr>
              <a:t>C+</a:t>
            </a:r>
            <a:r>
              <a:rPr lang="en-US" sz="3200" baseline="30000" dirty="0" smtClean="0">
                <a:solidFill>
                  <a:srgbClr val="800000"/>
                </a:solidFill>
              </a:rPr>
              <a:t>12</a:t>
            </a:r>
            <a:r>
              <a:rPr lang="en-US" sz="3200" dirty="0" smtClean="0">
                <a:solidFill>
                  <a:srgbClr val="800000"/>
                </a:solidFill>
              </a:rPr>
              <a:t>C Reaction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2179576" y="2144383"/>
            <a:ext cx="1295400" cy="3125788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/>
            <a:endParaRPr lang="en-US" sz="16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-146358" y="2554869"/>
            <a:ext cx="1935894" cy="13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extrapolations differ by</a:t>
            </a:r>
          </a:p>
          <a:p>
            <a:pPr algn="ctr" defTabSz="914400" eaLnBrk="1" hangingPunct="1">
              <a:lnSpc>
                <a:spcPct val="110000"/>
              </a:lnSpc>
            </a:pPr>
            <a:r>
              <a:rPr lang="en-GB" sz="1800" dirty="0">
                <a:solidFill>
                  <a:srgbClr val="800000"/>
                </a:solidFill>
                <a:latin typeface="+mn-lt"/>
              </a:rPr>
              <a:t>3 orders of magnitude</a:t>
            </a:r>
          </a:p>
        </p:txBody>
      </p:sp>
      <p:sp>
        <p:nvSpPr>
          <p:cNvPr id="15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Nucleosynthesis Processes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008" y="5674884"/>
            <a:ext cx="8699819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main experimental challenges: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complex and not well understood ‘resonance-like’ structures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Arial"/>
              <a:buChar char="•"/>
            </a:pPr>
            <a:r>
              <a:rPr lang="en-US" dirty="0" smtClean="0"/>
              <a:t>beam induced background at low energies (mostly on H and D contaminants)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9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C + </a:t>
            </a:r>
            <a:r>
              <a:rPr lang="en-US" baseline="30000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C fusion reactions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696" y="3256384"/>
            <a:ext cx="3664239" cy="2799148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97365" y="2922585"/>
            <a:ext cx="5051331" cy="35421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purpose-built </a:t>
            </a:r>
            <a:r>
              <a:rPr lang="en-US" sz="2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800000"/>
                </a:solidFill>
              </a:rPr>
              <a:t>E-E detectors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CF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ionization chamber (35 mbar)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n-US" sz="2000" dirty="0" smtClean="0"/>
              <a:t>silicon strip detector (32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(thin &amp; thick) high-purity graphite or HOPG target </a:t>
            </a:r>
            <a:r>
              <a:rPr lang="en-US" sz="2000" dirty="0" smtClean="0"/>
              <a:t>(water cooled)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thermo-camera </a:t>
            </a:r>
            <a:r>
              <a:rPr lang="en-US" sz="2000" dirty="0" smtClean="0"/>
              <a:t>(for target monitoring)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scattering chamber enclosed in </a:t>
            </a:r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 atmosphere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800000"/>
                </a:solidFill>
              </a:rPr>
              <a:t>aquarium</a:t>
            </a:r>
            <a:r>
              <a:rPr lang="en-US" sz="2000" dirty="0" smtClean="0"/>
              <a:t>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02549" y="343688"/>
            <a:ext cx="5782154" cy="8986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aseline="30000" dirty="0" smtClean="0">
                <a:solidFill>
                  <a:srgbClr val="800000"/>
                </a:solidFill>
              </a:rPr>
              <a:t>12</a:t>
            </a:r>
            <a:r>
              <a:rPr lang="en-US" sz="2400" dirty="0" smtClean="0">
                <a:solidFill>
                  <a:srgbClr val="800000"/>
                </a:solidFill>
              </a:rPr>
              <a:t>C+</a:t>
            </a:r>
            <a:r>
              <a:rPr lang="en-US" sz="2400" baseline="30000" dirty="0" smtClean="0">
                <a:solidFill>
                  <a:srgbClr val="800000"/>
                </a:solidFill>
              </a:rPr>
              <a:t>12</a:t>
            </a:r>
            <a:r>
              <a:rPr lang="en-US" sz="2400" dirty="0" smtClean="0">
                <a:solidFill>
                  <a:srgbClr val="800000"/>
                </a:solidFill>
              </a:rPr>
              <a:t>C Working Group 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Caserta – Naples – Edinburgh Collaboration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" y="1195222"/>
            <a:ext cx="9171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L. </a:t>
            </a:r>
            <a:r>
              <a:rPr lang="it-IT" dirty="0" err="1" smtClean="0"/>
              <a:t>Morales-Gallegos</a:t>
            </a:r>
            <a:r>
              <a:rPr lang="it-IT" dirty="0" smtClean="0"/>
              <a:t>, M. Aliotta, CG Bruno, </a:t>
            </a:r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Buompane</a:t>
            </a:r>
            <a:r>
              <a:rPr lang="it-IT" dirty="0" smtClean="0"/>
              <a:t>, M. De Cesare, T. </a:t>
            </a:r>
            <a:r>
              <a:rPr lang="it-IT" dirty="0" err="1" smtClean="0"/>
              <a:t>Davinson</a:t>
            </a:r>
            <a:r>
              <a:rPr lang="it-IT" dirty="0" smtClean="0"/>
              <a:t>, </a:t>
            </a:r>
            <a:r>
              <a:rPr lang="it-IT" dirty="0" err="1" smtClean="0"/>
              <a:t>J</a:t>
            </a:r>
            <a:r>
              <a:rPr lang="it-IT" dirty="0" smtClean="0"/>
              <a:t>. G. </a:t>
            </a:r>
            <a:r>
              <a:rPr lang="it-IT" dirty="0" err="1" smtClean="0"/>
              <a:t>Duarte</a:t>
            </a:r>
            <a:r>
              <a:rPr lang="it-IT" dirty="0" smtClean="0"/>
              <a:t>, A. Di Leva, A. D'Onofrio, L. </a:t>
            </a:r>
            <a:r>
              <a:rPr lang="it-IT" dirty="0" err="1" smtClean="0"/>
              <a:t>Gasques</a:t>
            </a:r>
            <a:r>
              <a:rPr lang="it-IT" dirty="0" smtClean="0"/>
              <a:t>, L. Gialanella, G. Imbriani, D. </a:t>
            </a:r>
            <a:r>
              <a:rPr lang="it-IT" dirty="0" err="1" smtClean="0"/>
              <a:t>Rapagnani</a:t>
            </a:r>
            <a:r>
              <a:rPr lang="it-IT" dirty="0" smtClean="0"/>
              <a:t>, M. </a:t>
            </a:r>
            <a:r>
              <a:rPr lang="it-IT" dirty="0" err="1" smtClean="0"/>
              <a:t>Romoli</a:t>
            </a:r>
            <a:r>
              <a:rPr lang="it-IT" dirty="0" smtClean="0"/>
              <a:t>, </a:t>
            </a:r>
          </a:p>
          <a:p>
            <a:pPr algn="ctr"/>
            <a:r>
              <a:rPr lang="it-IT" dirty="0" smtClean="0"/>
              <a:t>D.  </a:t>
            </a:r>
            <a:r>
              <a:rPr lang="it-IT" dirty="0" err="1" smtClean="0"/>
              <a:t>Schuermann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289323" y="2241959"/>
            <a:ext cx="869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C</a:t>
            </a:r>
            <a:r>
              <a:rPr lang="en-US" sz="2000" b="1" dirty="0" smtClean="0"/>
              <a:t>entre for </a:t>
            </a:r>
            <a:r>
              <a:rPr lang="en-US" sz="2000" b="1" dirty="0" smtClean="0">
                <a:solidFill>
                  <a:srgbClr val="800000"/>
                </a:solidFill>
              </a:rPr>
              <a:t>I</a:t>
            </a:r>
            <a:r>
              <a:rPr lang="en-US" sz="2000" b="1" dirty="0" smtClean="0"/>
              <a:t>sotopic </a:t>
            </a:r>
            <a:r>
              <a:rPr lang="en-US" sz="2000" b="1" dirty="0" smtClean="0">
                <a:solidFill>
                  <a:srgbClr val="800000"/>
                </a:solidFill>
              </a:rPr>
              <a:t>R</a:t>
            </a:r>
            <a:r>
              <a:rPr lang="en-US" sz="2000" b="1" dirty="0" smtClean="0"/>
              <a:t>esearch on the </a:t>
            </a:r>
            <a:r>
              <a:rPr lang="en-US" sz="2000" b="1" dirty="0" smtClean="0">
                <a:solidFill>
                  <a:srgbClr val="800000"/>
                </a:solidFill>
              </a:rPr>
              <a:t>C</a:t>
            </a:r>
            <a:r>
              <a:rPr lang="en-US" sz="2000" b="1" dirty="0" smtClean="0"/>
              <a:t>ultural and </a:t>
            </a:r>
            <a:r>
              <a:rPr lang="en-US" sz="2000" b="1" dirty="0" smtClean="0">
                <a:solidFill>
                  <a:srgbClr val="800000"/>
                </a:solidFill>
              </a:rPr>
              <a:t>E</a:t>
            </a:r>
            <a:r>
              <a:rPr lang="en-US" sz="2000" b="1" dirty="0" smtClean="0"/>
              <a:t>nvironmental heritage (CIRCE)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4355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4" y="2915625"/>
            <a:ext cx="5467645" cy="377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92831" y="-847786"/>
            <a:ext cx="3583536" cy="5963005"/>
          </a:xfrm>
          <a:prstGeom prst="rect">
            <a:avLst/>
          </a:prstGeom>
        </p:spPr>
      </p:pic>
      <p:sp>
        <p:nvSpPr>
          <p:cNvPr id="7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8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12</a:t>
            </a:r>
            <a:r>
              <a:rPr lang="en-US" dirty="0">
                <a:solidFill>
                  <a:schemeClr val="bg1"/>
                </a:solidFill>
              </a:rPr>
              <a:t>C + </a:t>
            </a:r>
            <a:r>
              <a:rPr lang="en-US" baseline="30000" dirty="0">
                <a:solidFill>
                  <a:schemeClr val="bg1"/>
                </a:solidFill>
              </a:rPr>
              <a:t>12</a:t>
            </a:r>
            <a:r>
              <a:rPr lang="en-US" dirty="0">
                <a:solidFill>
                  <a:schemeClr val="bg1"/>
                </a:solidFill>
              </a:rPr>
              <a:t>C fusion reactions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77"/>
          <a:stretch/>
        </p:blipFill>
        <p:spPr>
          <a:xfrm rot="5400000">
            <a:off x="5868000" y="2994672"/>
            <a:ext cx="2160000" cy="421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8453" y="50758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sample</a:t>
            </a:r>
            <a:r>
              <a:rPr lang="en-US" sz="2400" dirty="0" smtClean="0">
                <a:latin typeface="Symbol" charset="2"/>
                <a:cs typeface="Symbol" charset="2"/>
              </a:rPr>
              <a:t> D</a:t>
            </a:r>
            <a:r>
              <a:rPr lang="en-US" sz="2400" dirty="0" smtClean="0"/>
              <a:t>E-E matrix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4951" y="2643514"/>
            <a:ext cx="1768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spectrum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= 4.3 </a:t>
            </a:r>
            <a:r>
              <a:rPr lang="en-US" dirty="0"/>
              <a:t>M</a:t>
            </a:r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03938" y="4243202"/>
            <a:ext cx="1768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spectrum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= 3.15 </a:t>
            </a:r>
            <a:r>
              <a:rPr lang="en-US" dirty="0"/>
              <a:t>M</a:t>
            </a:r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73538" y="6283865"/>
            <a:ext cx="289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L Morales-Gallegos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0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82" y="2043411"/>
            <a:ext cx="6196470" cy="3598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230" y="602183"/>
            <a:ext cx="8440832" cy="1101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dirty="0" smtClean="0"/>
              <a:t>Sample proton spectrum with identified peaks from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C(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C,p)</a:t>
            </a:r>
            <a:r>
              <a:rPr lang="en-US" sz="2400" baseline="30000" dirty="0" smtClean="0"/>
              <a:t>23</a:t>
            </a:r>
            <a:r>
              <a:rPr lang="en-US" sz="2400" dirty="0" smtClean="0"/>
              <a:t>Na </a:t>
            </a:r>
            <a:endParaRPr lang="en-US" sz="2400" dirty="0" smtClean="0"/>
          </a:p>
          <a:p>
            <a:pPr algn="ctr">
              <a:lnSpc>
                <a:spcPct val="140000"/>
              </a:lnSpc>
            </a:pPr>
            <a:r>
              <a:rPr lang="en-US" sz="2400" dirty="0" smtClean="0"/>
              <a:t>and protons </a:t>
            </a:r>
            <a:r>
              <a:rPr lang="en-US" sz="2400" dirty="0" smtClean="0"/>
              <a:t>from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C(</a:t>
            </a:r>
            <a:r>
              <a:rPr lang="en-US" sz="2400" dirty="0" err="1" smtClean="0"/>
              <a:t>d,p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 on deuterium contaminants</a:t>
            </a:r>
            <a:endParaRPr lang="en-US" sz="2400" dirty="0"/>
          </a:p>
        </p:txBody>
      </p:sp>
      <p:sp>
        <p:nvSpPr>
          <p:cNvPr id="7" name="Down Arrow 6"/>
          <p:cNvSpPr/>
          <p:nvPr/>
        </p:nvSpPr>
        <p:spPr>
          <a:xfrm flipH="1">
            <a:off x="2828520" y="3535410"/>
            <a:ext cx="256098" cy="533921"/>
          </a:xfrm>
          <a:prstGeom prst="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92148" y="3085584"/>
            <a:ext cx="108234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aseline="30000" dirty="0"/>
              <a:t>12</a:t>
            </a:r>
            <a:r>
              <a:rPr lang="en-US" sz="1600" dirty="0"/>
              <a:t>C(</a:t>
            </a:r>
            <a:r>
              <a:rPr lang="en-US" sz="1600" dirty="0" err="1"/>
              <a:t>d,p</a:t>
            </a:r>
            <a:r>
              <a:rPr lang="en-US" sz="1600" dirty="0"/>
              <a:t>)</a:t>
            </a:r>
            <a:r>
              <a:rPr lang="en-US" sz="1600" baseline="30000" dirty="0"/>
              <a:t>13</a:t>
            </a:r>
            <a:r>
              <a:rPr lang="en-US" sz="1600" dirty="0"/>
              <a:t>C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3538" y="6283865"/>
            <a:ext cx="289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L Morales-Gallegos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8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32" y="1496365"/>
            <a:ext cx="6340999" cy="489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5849" y="1034605"/>
            <a:ext cx="6002314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/>
              <a:t>c</a:t>
            </a:r>
            <a:r>
              <a:rPr lang="en-US" sz="2000" dirty="0" smtClean="0"/>
              <a:t>lear reduction for both HOPG and NG targets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/>
              <a:t>target purity further improved by presence of aquarium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116055" y="488147"/>
            <a:ext cx="5527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Deuterium Content </a:t>
            </a:r>
            <a:r>
              <a:rPr lang="en-US" sz="2400" dirty="0" err="1">
                <a:solidFill>
                  <a:srgbClr val="800000"/>
                </a:solidFill>
              </a:rPr>
              <a:t>vs</a:t>
            </a:r>
            <a:r>
              <a:rPr lang="en-US" sz="2400" dirty="0">
                <a:solidFill>
                  <a:srgbClr val="80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Target Temperature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3538" y="6283865"/>
            <a:ext cx="289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L Morales-Gallegos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506330">
            <a:off x="6144324" y="3108985"/>
            <a:ext cx="285206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800000"/>
                </a:solidFill>
              </a:rPr>
              <a:t>PRELIMINARY</a:t>
            </a:r>
            <a:endParaRPr lang="en-GB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273" y="705781"/>
            <a:ext cx="82407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impressive progress in Nuclear Astrophysics achieved over last 60-70 years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major advances in </a:t>
            </a:r>
            <a:r>
              <a:rPr lang="en-US" sz="2400" dirty="0" smtClean="0">
                <a:solidFill>
                  <a:srgbClr val="800000"/>
                </a:solidFill>
              </a:rPr>
              <a:t>astronomical observations </a:t>
            </a:r>
            <a:r>
              <a:rPr lang="en-US" sz="2400" dirty="0" smtClean="0"/>
              <a:t>from space-borne satellites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major advances in </a:t>
            </a:r>
            <a:r>
              <a:rPr lang="en-US" sz="2400" dirty="0" smtClean="0">
                <a:solidFill>
                  <a:srgbClr val="800000"/>
                </a:solidFill>
              </a:rPr>
              <a:t>computational power </a:t>
            </a:r>
            <a:r>
              <a:rPr lang="en-US" sz="2400" dirty="0" smtClean="0"/>
              <a:t>(complex stellar structure and evolution models)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major advances in </a:t>
            </a:r>
            <a:r>
              <a:rPr lang="en-US" sz="2400" dirty="0" smtClean="0">
                <a:solidFill>
                  <a:srgbClr val="800000"/>
                </a:solidFill>
              </a:rPr>
              <a:t>nuclear experiment capabilities </a:t>
            </a:r>
            <a:r>
              <a:rPr lang="en-US" sz="2400" dirty="0" smtClean="0"/>
              <a:t>(RIB facilities and underground dedicated accelerator)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many open questions remain…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53893" y="5812122"/>
            <a:ext cx="6352020" cy="5232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bright future for new generations to come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6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10" descr="Gooey%20Paste%20Thanks%20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00" y="676858"/>
            <a:ext cx="3735631" cy="505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7930" y="5804410"/>
            <a:ext cx="51985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/>
              <a:t>With thanks to all </a:t>
            </a:r>
            <a:r>
              <a:rPr lang="en-US" sz="2000" dirty="0" smtClean="0"/>
              <a:t>colleagues at LUNA and CIRCE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5618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67" y="1833034"/>
            <a:ext cx="2413000" cy="341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5468" y="2438400"/>
            <a:ext cx="42333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Direct evidence for nuclear reactions in stars?</a:t>
            </a:r>
            <a:endParaRPr lang="en-US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7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Skype meeting | 17 July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2060848"/>
            <a:ext cx="9144000" cy="10801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aseline="30000" dirty="0" smtClean="0"/>
              <a:t>18</a:t>
            </a:r>
            <a:r>
              <a:rPr lang="en-GB" sz="3600" dirty="0" smtClean="0"/>
              <a:t>O(</a:t>
            </a:r>
            <a:r>
              <a:rPr lang="en-GB" sz="3600" dirty="0" err="1" smtClean="0"/>
              <a:t>p,</a:t>
            </a:r>
            <a:r>
              <a:rPr lang="en-GB" sz="3600" dirty="0" err="1" smtClean="0">
                <a:latin typeface="Symbol" charset="2"/>
                <a:cs typeface="Symbol" charset="2"/>
              </a:rPr>
              <a:t>a</a:t>
            </a:r>
            <a:r>
              <a:rPr lang="en-GB" sz="3600" dirty="0" smtClean="0"/>
              <a:t>)</a:t>
            </a:r>
            <a:r>
              <a:rPr lang="en-GB" sz="3600" baseline="30000" dirty="0" smtClean="0"/>
              <a:t>15</a:t>
            </a:r>
            <a:r>
              <a:rPr lang="en-GB" sz="3600" dirty="0" smtClean="0"/>
              <a:t>N reaction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65401" y="3347152"/>
            <a:ext cx="4198585" cy="25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		hydrogen burning in:</a:t>
            </a:r>
          </a:p>
          <a:p>
            <a:r>
              <a:rPr lang="en-US" sz="2400" dirty="0" smtClean="0"/>
              <a:t> </a:t>
            </a: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2400" dirty="0" smtClean="0"/>
              <a:t>asymptotic giant branch stars</a:t>
            </a:r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GB" sz="2400" baseline="30000" dirty="0" smtClean="0">
                <a:latin typeface="+mn-lt"/>
              </a:rPr>
              <a:t>15</a:t>
            </a:r>
            <a:r>
              <a:rPr lang="en-GB" sz="2400" dirty="0"/>
              <a:t>N</a:t>
            </a:r>
            <a:r>
              <a:rPr lang="en-GB" sz="2400" dirty="0" smtClean="0">
                <a:latin typeface="+mn-lt"/>
              </a:rPr>
              <a:t> abundance in </a:t>
            </a:r>
            <a:r>
              <a:rPr lang="en-GB" sz="2400" dirty="0" err="1" smtClean="0">
                <a:latin typeface="+mn-lt"/>
              </a:rPr>
              <a:t>SiC</a:t>
            </a:r>
            <a:r>
              <a:rPr lang="en-GB" sz="2400" dirty="0" smtClean="0">
                <a:latin typeface="+mn-lt"/>
              </a:rPr>
              <a:t> grains</a:t>
            </a:r>
            <a:endParaRPr lang="en-US" sz="2400" dirty="0" smtClean="0"/>
          </a:p>
          <a:p>
            <a:pPr marL="342900" indent="-342900">
              <a:lnSpc>
                <a:spcPct val="120000"/>
              </a:lnSpc>
              <a:buClr>
                <a:srgbClr val="800000"/>
              </a:buClr>
              <a:buFont typeface="Arial"/>
              <a:buChar char="•"/>
            </a:pPr>
            <a:r>
              <a:rPr lang="en-GB" sz="2400" baseline="30000" dirty="0" smtClean="0">
                <a:latin typeface="+mn-lt"/>
              </a:rPr>
              <a:t>19</a:t>
            </a:r>
            <a:r>
              <a:rPr lang="en-GB" sz="2400" dirty="0" smtClean="0">
                <a:latin typeface="+mn-lt"/>
              </a:rPr>
              <a:t>F abundance in AGB</a:t>
            </a:r>
          </a:p>
          <a:p>
            <a:pPr>
              <a:buClr>
                <a:srgbClr val="800000"/>
              </a:buClr>
            </a:pPr>
            <a:endParaRPr lang="en-US" sz="2400" dirty="0"/>
          </a:p>
        </p:txBody>
      </p:sp>
      <p:pic>
        <p:nvPicPr>
          <p:cNvPr id="5" name="Picture 4" descr="logo_v5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" y="28134"/>
            <a:ext cx="1891814" cy="18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baseline="30000" dirty="0" smtClean="0">
                <a:solidFill>
                  <a:schemeClr val="bg1"/>
                </a:solidFill>
              </a:rPr>
              <a:t>18</a:t>
            </a:r>
            <a:r>
              <a:rPr lang="en-US" dirty="0" smtClean="0">
                <a:solidFill>
                  <a:schemeClr val="bg1"/>
                </a:solidFill>
              </a:rPr>
              <a:t>O(</a:t>
            </a:r>
            <a:r>
              <a:rPr lang="en-US" dirty="0" err="1" smtClean="0">
                <a:solidFill>
                  <a:schemeClr val="bg1"/>
                </a:solidFill>
              </a:rPr>
              <a:t>p,</a:t>
            </a:r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15</a:t>
            </a:r>
            <a:r>
              <a:rPr lang="en-US" dirty="0" smtClean="0">
                <a:solidFill>
                  <a:schemeClr val="bg1"/>
                </a:solidFill>
              </a:rPr>
              <a:t>N reaction: Current status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0" y="847406"/>
            <a:ext cx="3452913" cy="3423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1" y="4551436"/>
            <a:ext cx="392853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most resonances well known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but energy and strength of 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95keV resonance still debated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Q-value = 3.9 MeV</a:t>
            </a:r>
          </a:p>
        </p:txBody>
      </p:sp>
      <p:pic>
        <p:nvPicPr>
          <p:cNvPr id="7" name="Immagine 3" descr="Fig4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7368" y="830473"/>
            <a:ext cx="5505833" cy="532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7988" y="6200804"/>
            <a:ext cx="346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Lorenz-</a:t>
            </a:r>
            <a:r>
              <a:rPr lang="en-US" dirty="0" err="1" smtClean="0">
                <a:solidFill>
                  <a:srgbClr val="800000"/>
                </a:solidFill>
              </a:rPr>
              <a:t>Wirzba</a:t>
            </a:r>
            <a:r>
              <a:rPr lang="en-US" dirty="0" smtClean="0">
                <a:solidFill>
                  <a:srgbClr val="800000"/>
                </a:solidFill>
              </a:rPr>
              <a:t> NPA 313 (1979) 346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3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Experimental Data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4766"/>
              </p:ext>
            </p:extLst>
          </p:nvPr>
        </p:nvGraphicFramePr>
        <p:xfrm>
          <a:off x="489858" y="572422"/>
          <a:ext cx="8275710" cy="6033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06542" y="773256"/>
            <a:ext cx="191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151 keV resonance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588" y="4013616"/>
            <a:ext cx="191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217 keV resonance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3529" y="3947705"/>
            <a:ext cx="191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334 keV resonance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6560" y="4949720"/>
            <a:ext cx="191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95 </a:t>
            </a:r>
            <a:r>
              <a:rPr lang="en-GB" sz="2000" dirty="0"/>
              <a:t>keV resonance</a:t>
            </a:r>
          </a:p>
        </p:txBody>
      </p:sp>
      <p:sp>
        <p:nvSpPr>
          <p:cNvPr id="12" name="TextBox 11"/>
          <p:cNvSpPr txBox="1"/>
          <p:nvPr/>
        </p:nvSpPr>
        <p:spPr>
          <a:xfrm rot="20506330">
            <a:off x="4476616" y="2373041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800000"/>
                </a:solidFill>
              </a:rPr>
              <a:t>PRELIMINARY</a:t>
            </a:r>
            <a:endParaRPr lang="en-GB" sz="36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7485" y="6283865"/>
            <a:ext cx="199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CG Bruno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23572" y="2888939"/>
            <a:ext cx="165016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lowest energy </a:t>
            </a: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to date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376715" y="3687540"/>
            <a:ext cx="286846" cy="435243"/>
          </a:xfrm>
          <a:prstGeom prst="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 Aliotta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R-matrix analysis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3" y="846666"/>
            <a:ext cx="8633473" cy="5164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2150" y="6182267"/>
            <a:ext cx="199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CG Bruno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100000">
            <a:off x="1614388" y="3675608"/>
            <a:ext cx="6815087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FINAL RESULTS TO BE PUBLISHED SOON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338638" y="683445"/>
            <a:ext cx="1680819" cy="461665"/>
          </a:xfrm>
          <a:prstGeom prst="rect">
            <a:avLst/>
          </a:prstGeom>
          <a:noFill/>
          <a:ln w="19050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de-DE" sz="2400" baseline="30000" dirty="0">
                <a:solidFill>
                  <a:srgbClr val="800000"/>
                </a:solidFill>
              </a:rPr>
              <a:t>13</a:t>
            </a:r>
            <a:r>
              <a:rPr lang="de-DE" sz="2400" dirty="0">
                <a:solidFill>
                  <a:srgbClr val="800000"/>
                </a:solidFill>
              </a:rPr>
              <a:t>C(</a:t>
            </a:r>
            <a:r>
              <a:rPr lang="de-DE" sz="2400" dirty="0">
                <a:solidFill>
                  <a:srgbClr val="800000"/>
                </a:solidFill>
                <a:sym typeface="Symbol" charset="0"/>
              </a:rPr>
              <a:t>,</a:t>
            </a:r>
            <a:r>
              <a:rPr lang="de-DE" sz="2400" dirty="0" err="1">
                <a:solidFill>
                  <a:srgbClr val="800000"/>
                </a:solidFill>
                <a:sym typeface="Symbol" charset="0"/>
              </a:rPr>
              <a:t>n</a:t>
            </a:r>
            <a:r>
              <a:rPr lang="de-DE" sz="2400" dirty="0">
                <a:solidFill>
                  <a:srgbClr val="800000"/>
                </a:solidFill>
                <a:sym typeface="Symbol" charset="0"/>
              </a:rPr>
              <a:t>)</a:t>
            </a:r>
            <a:r>
              <a:rPr lang="de-DE" sz="2400" baseline="30000" dirty="0">
                <a:solidFill>
                  <a:srgbClr val="800000"/>
                </a:solidFill>
                <a:sym typeface="Symbol" charset="0"/>
              </a:rPr>
              <a:t>16</a:t>
            </a:r>
            <a:r>
              <a:rPr lang="de-DE" sz="2400" dirty="0">
                <a:solidFill>
                  <a:srgbClr val="800000"/>
                </a:solidFill>
                <a:sym typeface="Symbol" charset="0"/>
              </a:rPr>
              <a:t>O</a:t>
            </a:r>
            <a:endParaRPr lang="de-DE" sz="2400" baseline="30000" dirty="0">
              <a:solidFill>
                <a:srgbClr val="800000"/>
              </a:solidFill>
              <a:sym typeface="Symbol" charset="0"/>
            </a:endParaRPr>
          </a:p>
        </p:txBody>
      </p:sp>
      <p:pic>
        <p:nvPicPr>
          <p:cNvPr id="81928" name="Picture 8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285" y="497325"/>
            <a:ext cx="1729651" cy="138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553389" y="1102751"/>
            <a:ext cx="43223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/>
              <a:t>importance: 	</a:t>
            </a:r>
            <a:r>
              <a:rPr lang="en-GB" sz="2000" dirty="0" smtClean="0"/>
              <a:t>	s</a:t>
            </a:r>
            <a:r>
              <a:rPr lang="en-GB" sz="2000" dirty="0"/>
              <a:t>-process in AGB stars</a:t>
            </a:r>
          </a:p>
          <a:p>
            <a:r>
              <a:rPr lang="en-GB" sz="2000" dirty="0">
                <a:solidFill>
                  <a:srgbClr val="006600"/>
                </a:solidFill>
              </a:rPr>
              <a:t>Gamow region:</a:t>
            </a:r>
            <a:r>
              <a:rPr lang="en-GB" sz="2000" dirty="0"/>
              <a:t> 	</a:t>
            </a:r>
            <a:r>
              <a:rPr lang="en-GB" sz="2000" dirty="0">
                <a:solidFill>
                  <a:srgbClr val="006600"/>
                </a:solidFill>
              </a:rPr>
              <a:t>130 - 250 </a:t>
            </a:r>
            <a:r>
              <a:rPr lang="en-GB" sz="2000" dirty="0" err="1">
                <a:solidFill>
                  <a:srgbClr val="006600"/>
                </a:solidFill>
              </a:rPr>
              <a:t>keV</a:t>
            </a:r>
            <a:r>
              <a:rPr lang="en-GB" sz="2000" dirty="0">
                <a:solidFill>
                  <a:srgbClr val="006600"/>
                </a:solidFill>
              </a:rPr>
              <a:t> </a:t>
            </a:r>
          </a:p>
          <a:p>
            <a:r>
              <a:rPr lang="en-GB" sz="2000" dirty="0"/>
              <a:t>min. measured E: 	270 </a:t>
            </a:r>
            <a:r>
              <a:rPr lang="en-GB" sz="2000" dirty="0" err="1"/>
              <a:t>keV</a:t>
            </a:r>
            <a:endParaRPr lang="en-GB" sz="2000" dirty="0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2471380" y="5879483"/>
            <a:ext cx="4378122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mainly </a:t>
            </a:r>
            <a:r>
              <a:rPr lang="en-GB" sz="2000" dirty="0">
                <a:solidFill>
                  <a:srgbClr val="800000"/>
                </a:solidFill>
              </a:rPr>
              <a:t>hampered by cosmic background </a:t>
            </a:r>
            <a:endParaRPr lang="en-GB" sz="2000" dirty="0" smtClean="0">
              <a:solidFill>
                <a:srgbClr val="80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2000" dirty="0" smtClean="0">
                <a:sym typeface="Wingdings" charset="0"/>
              </a:rPr>
              <a:t> </a:t>
            </a:r>
            <a:r>
              <a:rPr lang="en-GB" sz="2000" dirty="0">
                <a:sym typeface="Wingdings" charset="0"/>
              </a:rPr>
              <a:t>excellent case for underground </a:t>
            </a:r>
            <a:r>
              <a:rPr lang="en-GB" sz="2000" dirty="0" smtClean="0">
                <a:sym typeface="Wingdings" charset="0"/>
              </a:rPr>
              <a:t>study</a:t>
            </a:r>
            <a:endParaRPr lang="en-GB" sz="2000" dirty="0"/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 rot="16200000">
            <a:off x="5669839" y="3722422"/>
            <a:ext cx="31278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M. </a:t>
            </a:r>
            <a:r>
              <a:rPr lang="en-GB" sz="1600" dirty="0" err="1">
                <a:solidFill>
                  <a:srgbClr val="000000"/>
                </a:solidFill>
              </a:rPr>
              <a:t>Heil</a:t>
            </a:r>
            <a:r>
              <a:rPr lang="en-GB" sz="1600" dirty="0">
                <a:solidFill>
                  <a:srgbClr val="000000"/>
                </a:solidFill>
              </a:rPr>
              <a:t> et al. PRC 78 (2008) 025803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Neutron Source 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12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14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Nucleosynthesis Processes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1" r="-671"/>
          <a:stretch/>
        </p:blipFill>
        <p:spPr>
          <a:xfrm>
            <a:off x="1583916" y="2158104"/>
            <a:ext cx="5580096" cy="38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0" y="1165622"/>
            <a:ext cx="8052023" cy="5223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8567" y="980956"/>
            <a:ext cx="2546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 366 (HOPG 70mbar)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737905" y="3768327"/>
            <a:ext cx="264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target temperature [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62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4089513" y="4595322"/>
            <a:ext cx="5054487" cy="2180018"/>
            <a:chOff x="1206" y="713"/>
            <a:chExt cx="3126" cy="100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45" y="-426"/>
              <a:ext cx="812" cy="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781" y="167"/>
              <a:ext cx="195" cy="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M. Aliotta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7886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Explosive Scenarios: Novae, Supernovae type </a:t>
            </a:r>
            <a:r>
              <a:rPr lang="en-US" dirty="0" err="1" smtClean="0">
                <a:solidFill>
                  <a:schemeClr val="bg1"/>
                </a:solidFill>
              </a:rPr>
              <a:t>Ia</a:t>
            </a:r>
            <a:r>
              <a:rPr lang="en-US" dirty="0" smtClean="0">
                <a:solidFill>
                  <a:schemeClr val="bg1"/>
                </a:solidFill>
              </a:rPr>
              <a:t>, X-ray Bursts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4711" y="6604656"/>
            <a:ext cx="656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23-27 January 2017 – 55th International Winter Meeting on Nuclear Physics, </a:t>
            </a:r>
            <a:r>
              <a:rPr lang="en-GB" sz="1400" dirty="0" err="1" smtClean="0">
                <a:solidFill>
                  <a:schemeClr val="bg1"/>
                </a:solidFill>
              </a:rPr>
              <a:t>Bormio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X-Ray Burst.mpeg" descr="/Users/marialuisa/aliotta/talks/X-Ray Burst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3" y="531282"/>
            <a:ext cx="5180016" cy="38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30" y="1670665"/>
            <a:ext cx="3282271" cy="195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2860" y="580767"/>
            <a:ext cx="2503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Type I X-ray Bursts</a:t>
            </a:r>
            <a:endParaRPr lang="en-US" sz="2400" dirty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Light curves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90875" y="3908139"/>
            <a:ext cx="2841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800000"/>
                </a:solidFill>
              </a:rPr>
              <a:t>bursts from 4U/MXB 1636-53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690875" y="4245979"/>
            <a:ext cx="307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err="1">
                <a:solidFill>
                  <a:srgbClr val="336699"/>
                </a:solidFill>
              </a:rPr>
              <a:t>Szatjano</a:t>
            </a:r>
            <a:r>
              <a:rPr lang="en-GB" sz="1200" dirty="0">
                <a:solidFill>
                  <a:srgbClr val="336699"/>
                </a:solidFill>
              </a:rPr>
              <a:t> et al. </a:t>
            </a:r>
            <a:r>
              <a:rPr lang="en-GB" sz="1200" dirty="0" err="1">
                <a:solidFill>
                  <a:srgbClr val="336699"/>
                </a:solidFill>
              </a:rPr>
              <a:t>ApJ</a:t>
            </a:r>
            <a:r>
              <a:rPr lang="en-GB" sz="1200" dirty="0">
                <a:solidFill>
                  <a:srgbClr val="336699"/>
                </a:solidFill>
              </a:rPr>
              <a:t> 299 (1985) 487-495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012" y="4987097"/>
            <a:ext cx="4025475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light curve features resulting from interplay between accretion rates and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complex patter of nuclear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2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Group 2"/>
          <p:cNvGrpSpPr>
            <a:grpSpLocks/>
          </p:cNvGrpSpPr>
          <p:nvPr/>
        </p:nvGrpSpPr>
        <p:grpSpPr bwMode="auto">
          <a:xfrm>
            <a:off x="1567844" y="1574175"/>
            <a:ext cx="6196013" cy="3278188"/>
            <a:chOff x="973" y="1093"/>
            <a:chExt cx="3903" cy="2065"/>
          </a:xfrm>
        </p:grpSpPr>
        <p:pic>
          <p:nvPicPr>
            <p:cNvPr id="138256" name="Picture 3" descr="physi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" y="1093"/>
              <a:ext cx="3903" cy="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57" name="Picture 4" descr="physi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" y="1287"/>
              <a:ext cx="1008" cy="1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8242" name="Text Box 5"/>
          <p:cNvSpPr txBox="1">
            <a:spLocks noChangeArrowheads="1"/>
          </p:cNvSpPr>
          <p:nvPr/>
        </p:nvSpPr>
        <p:spPr bwMode="auto">
          <a:xfrm>
            <a:off x="684213" y="68263"/>
            <a:ext cx="2916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chemeClr val="bg1"/>
                </a:solidFill>
              </a:rPr>
              <a:t>Our cosmic inheritance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6198" name="AutoShape 6"/>
          <p:cNvSpPr>
            <a:spLocks noChangeArrowheads="1"/>
          </p:cNvSpPr>
          <p:nvPr/>
        </p:nvSpPr>
        <p:spPr bwMode="auto">
          <a:xfrm rot="-10616011">
            <a:off x="3275013" y="5033525"/>
            <a:ext cx="2087562" cy="360363"/>
          </a:xfrm>
          <a:prstGeom prst="curvedDownArrow">
            <a:avLst>
              <a:gd name="adj1" fmla="val 54926"/>
              <a:gd name="adj2" fmla="val 244752"/>
              <a:gd name="adj3" fmla="val 45764"/>
            </a:avLst>
          </a:prstGeom>
          <a:solidFill>
            <a:srgbClr val="3366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199" name="AutoShape 7"/>
          <p:cNvSpPr>
            <a:spLocks noChangeArrowheads="1"/>
          </p:cNvSpPr>
          <p:nvPr/>
        </p:nvSpPr>
        <p:spPr bwMode="auto">
          <a:xfrm rot="-3122166">
            <a:off x="508000" y="2232025"/>
            <a:ext cx="2087563" cy="360363"/>
          </a:xfrm>
          <a:prstGeom prst="curvedDownArrow">
            <a:avLst>
              <a:gd name="adj1" fmla="val 54926"/>
              <a:gd name="adj2" fmla="val 244752"/>
              <a:gd name="adj3" fmla="val 45764"/>
            </a:avLst>
          </a:prstGeom>
          <a:solidFill>
            <a:srgbClr val="3366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7950" y="3457513"/>
            <a:ext cx="3016250" cy="2617787"/>
            <a:chOff x="68" y="2583"/>
            <a:chExt cx="1900" cy="1649"/>
          </a:xfrm>
        </p:grpSpPr>
        <p:pic>
          <p:nvPicPr>
            <p:cNvPr id="138253" name="Picture 9" descr="hr_loc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30" r="1097" b="5469"/>
            <a:stretch>
              <a:fillRect/>
            </a:stretch>
          </p:blipFill>
          <p:spPr bwMode="auto">
            <a:xfrm>
              <a:off x="68" y="2795"/>
              <a:ext cx="1900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254" name="Picture 10" descr="hr9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2817"/>
              <a:ext cx="1624" cy="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5" name="Text Box 11"/>
            <p:cNvSpPr txBox="1">
              <a:spLocks noChangeArrowheads="1"/>
            </p:cNvSpPr>
            <p:nvPr/>
          </p:nvSpPr>
          <p:spPr bwMode="auto">
            <a:xfrm>
              <a:off x="260" y="2583"/>
              <a:ext cx="8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u="sng">
                  <a:solidFill>
                    <a:srgbClr val="336699"/>
                  </a:solidFill>
                </a:rPr>
                <a:t>Astrophysics</a:t>
              </a:r>
              <a:endParaRPr lang="en-US" sz="1600" u="sng">
                <a:solidFill>
                  <a:srgbClr val="336699"/>
                </a:solidFill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771775" y="404813"/>
            <a:ext cx="3473450" cy="2181225"/>
            <a:chOff x="1770" y="255"/>
            <a:chExt cx="2188" cy="1374"/>
          </a:xfrm>
        </p:grpSpPr>
        <p:pic>
          <p:nvPicPr>
            <p:cNvPr id="138251" name="Picture 13" descr="nuclides_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" y="346"/>
              <a:ext cx="2188" cy="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Text Box 14"/>
            <p:cNvSpPr txBox="1">
              <a:spLocks noChangeArrowheads="1"/>
            </p:cNvSpPr>
            <p:nvPr/>
          </p:nvSpPr>
          <p:spPr bwMode="auto">
            <a:xfrm>
              <a:off x="2187" y="255"/>
              <a:ext cx="10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u="sng">
                  <a:solidFill>
                    <a:srgbClr val="336699"/>
                  </a:solidFill>
                </a:rPr>
                <a:t>Nuclear Physics</a:t>
              </a:r>
              <a:endParaRPr lang="en-US" sz="1600" u="sng">
                <a:solidFill>
                  <a:srgbClr val="336699"/>
                </a:solidFill>
              </a:endParaRPr>
            </a:p>
          </p:txBody>
        </p:sp>
      </p:grpSp>
      <p:sp>
        <p:nvSpPr>
          <p:cNvPr id="136207" name="AutoShape 15"/>
          <p:cNvSpPr>
            <a:spLocks noChangeArrowheads="1"/>
          </p:cNvSpPr>
          <p:nvPr/>
        </p:nvSpPr>
        <p:spPr bwMode="auto">
          <a:xfrm rot="2883516">
            <a:off x="6586682" y="2314551"/>
            <a:ext cx="2233613" cy="360362"/>
          </a:xfrm>
          <a:prstGeom prst="curvedDownArrow">
            <a:avLst>
              <a:gd name="adj1" fmla="val 58769"/>
              <a:gd name="adj2" fmla="val 261876"/>
              <a:gd name="adj3" fmla="val 45764"/>
            </a:avLst>
          </a:prstGeom>
          <a:solidFill>
            <a:srgbClr val="336699">
              <a:alpha val="70195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508625" y="3833950"/>
            <a:ext cx="3529013" cy="2144713"/>
            <a:chOff x="3470" y="2810"/>
            <a:chExt cx="2223" cy="1351"/>
          </a:xfrm>
        </p:grpSpPr>
        <p:pic>
          <p:nvPicPr>
            <p:cNvPr id="138249" name="Picture 17" descr="Periodic Table imagema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931"/>
              <a:ext cx="2223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0" name="Text Box 18"/>
            <p:cNvSpPr txBox="1">
              <a:spLocks noChangeArrowheads="1"/>
            </p:cNvSpPr>
            <p:nvPr/>
          </p:nvSpPr>
          <p:spPr bwMode="auto">
            <a:xfrm>
              <a:off x="4833" y="2810"/>
              <a:ext cx="7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u="sng">
                  <a:solidFill>
                    <a:srgbClr val="336699"/>
                  </a:solidFill>
                </a:rPr>
                <a:t>Chemistry</a:t>
              </a:r>
              <a:endParaRPr lang="en-US" sz="1600" u="sng">
                <a:solidFill>
                  <a:srgbClr val="336699"/>
                </a:solidFill>
              </a:endParaRPr>
            </a:p>
          </p:txBody>
        </p:sp>
      </p:grpSp>
      <p:sp>
        <p:nvSpPr>
          <p:cNvPr id="19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6"/>
          <p:cNvSpPr txBox="1"/>
          <p:nvPr/>
        </p:nvSpPr>
        <p:spPr>
          <a:xfrm>
            <a:off x="0" y="-2738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14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Central image credit:</a:t>
            </a:r>
          </a:p>
          <a:p>
            <a:r>
              <a:rPr lang="en-US" sz="1400" dirty="0" smtClean="0"/>
              <a:t>Mackintosh, Al-</a:t>
            </a:r>
            <a:r>
              <a:rPr lang="en-US" sz="1400" dirty="0" err="1" smtClean="0"/>
              <a:t>Khalili</a:t>
            </a:r>
            <a:r>
              <a:rPr lang="en-US" sz="1400" dirty="0" smtClean="0"/>
              <a:t>, Jonson, Pena: Nucleus -  A trip into the</a:t>
            </a:r>
            <a:r>
              <a:rPr lang="en-US" sz="1400" dirty="0"/>
              <a:t> </a:t>
            </a:r>
            <a:r>
              <a:rPr lang="en-US" sz="1400" dirty="0" smtClean="0"/>
              <a:t>Heart of Matter, 2nd edition - Dundee University Press, 2011</a:t>
            </a:r>
            <a:endParaRPr lang="en-US" sz="1400" dirty="0"/>
          </a:p>
        </p:txBody>
      </p:sp>
      <p:sp>
        <p:nvSpPr>
          <p:cNvPr id="2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M. Aliotta</a:t>
            </a:r>
          </a:p>
        </p:txBody>
      </p:sp>
      <p:sp>
        <p:nvSpPr>
          <p:cNvPr id="27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reactions, stars, and the creation of the elements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44711" y="6604656"/>
            <a:ext cx="5634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 May 2016 - Physics </a:t>
            </a:r>
            <a:r>
              <a:rPr lang="en-US" sz="1400" dirty="0">
                <a:solidFill>
                  <a:schemeClr val="bg1"/>
                </a:solidFill>
              </a:rPr>
              <a:t>Colloquium </a:t>
            </a:r>
            <a:r>
              <a:rPr lang="en-US" sz="1400" dirty="0" smtClean="0">
                <a:solidFill>
                  <a:schemeClr val="bg1"/>
                </a:solidFill>
              </a:rPr>
              <a:t>- Johannes </a:t>
            </a:r>
            <a:r>
              <a:rPr lang="en-US" sz="1400" dirty="0">
                <a:solidFill>
                  <a:schemeClr val="bg1"/>
                </a:solidFill>
              </a:rPr>
              <a:t>Gutenberg-University Mainz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Rettangolo 5"/>
          <p:cNvSpPr/>
          <p:nvPr/>
        </p:nvSpPr>
        <p:spPr>
          <a:xfrm>
            <a:off x="0" y="6604656"/>
            <a:ext cx="9144000" cy="25233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Pint of Science Festival, Edinburgh 23 May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7433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  <p:bldP spid="136199" grpId="0" animBg="1"/>
      <p:bldP spid="1362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24" y="1397000"/>
            <a:ext cx="5511800" cy="4064000"/>
          </a:xfrm>
          <a:prstGeom prst="rect">
            <a:avLst/>
          </a:prstGeom>
        </p:spPr>
      </p:pic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49724" y="5660284"/>
            <a:ext cx="8210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1965: </a:t>
            </a:r>
            <a:r>
              <a:rPr lang="en-US" dirty="0"/>
              <a:t>Ray Davis </a:t>
            </a:r>
            <a:r>
              <a:rPr lang="en-US" dirty="0" smtClean="0"/>
              <a:t>inside partially </a:t>
            </a:r>
            <a:r>
              <a:rPr lang="en-US" dirty="0"/>
              <a:t>constructed chlorine tank that was at the heart of his solar neutrino detector. The detector was </a:t>
            </a:r>
            <a:r>
              <a:rPr lang="en-US" dirty="0" smtClean="0"/>
              <a:t>installed in </a:t>
            </a:r>
            <a:r>
              <a:rPr lang="en-US" dirty="0"/>
              <a:t>the cavern now occupied by the LUX dark matter detector</a:t>
            </a:r>
            <a:r>
              <a:rPr lang="en-US" dirty="0" smtClean="0"/>
              <a:t>. Credit: Anna Davis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-1324148" y="3120953"/>
            <a:ext cx="329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http://</a:t>
            </a:r>
            <a:r>
              <a:rPr lang="en-US" dirty="0" err="1" smtClean="0">
                <a:solidFill>
                  <a:srgbClr val="800000"/>
                </a:solidFill>
              </a:rPr>
              <a:t>sanfordlab.org</a:t>
            </a:r>
            <a:r>
              <a:rPr lang="en-US" dirty="0" smtClean="0">
                <a:solidFill>
                  <a:srgbClr val="800000"/>
                </a:solidFill>
              </a:rPr>
              <a:t>/article/270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609" y="634968"/>
            <a:ext cx="621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Solar Neutrino Detection at </a:t>
            </a:r>
            <a:r>
              <a:rPr lang="en-US" sz="2400" dirty="0" err="1" smtClean="0">
                <a:solidFill>
                  <a:srgbClr val="800000"/>
                </a:solidFill>
              </a:rPr>
              <a:t>Homestake</a:t>
            </a:r>
            <a:r>
              <a:rPr lang="en-US" sz="2400" dirty="0" smtClean="0">
                <a:solidFill>
                  <a:srgbClr val="800000"/>
                </a:solidFill>
              </a:rPr>
              <a:t> in 1960s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34" y="1195841"/>
            <a:ext cx="4199466" cy="34448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Direct evidence of nucleosynthesis in stars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evidence of nucleosynthesis in stars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853" y="5491621"/>
            <a:ext cx="8842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From </a:t>
            </a:r>
            <a:r>
              <a:rPr lang="en-US" sz="2000" dirty="0" smtClean="0"/>
              <a:t>total </a:t>
            </a:r>
            <a:r>
              <a:rPr lang="en-US" sz="2000" dirty="0"/>
              <a:t>amount of observed </a:t>
            </a:r>
            <a:r>
              <a:rPr lang="en-US" sz="2000" baseline="30000" dirty="0" smtClean="0"/>
              <a:t>26</a:t>
            </a:r>
            <a:r>
              <a:rPr lang="en-US" sz="2000" dirty="0" smtClean="0"/>
              <a:t>Al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</a:p>
          <a:p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 </a:t>
            </a:r>
            <a:r>
              <a:rPr lang="en-US" sz="2000" dirty="0"/>
              <a:t>a rate of </a:t>
            </a:r>
            <a:r>
              <a:rPr lang="en-US" sz="2000" dirty="0" smtClean="0"/>
              <a:t>core collapse supernovae </a:t>
            </a:r>
            <a:r>
              <a:rPr lang="en-US" sz="2000" dirty="0"/>
              <a:t>from massive stars </a:t>
            </a:r>
            <a:r>
              <a:rPr lang="en-US" sz="2000" dirty="0" smtClean="0"/>
              <a:t>of </a:t>
            </a:r>
            <a:r>
              <a:rPr lang="en-US" sz="2000" dirty="0" smtClean="0">
                <a:solidFill>
                  <a:srgbClr val="800000"/>
                </a:solidFill>
              </a:rPr>
              <a:t>2 per century</a:t>
            </a: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93" y="2114584"/>
            <a:ext cx="5107917" cy="3254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2" y="1366687"/>
            <a:ext cx="2390961" cy="21792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1520" y="352281"/>
            <a:ext cx="9168752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/>
              <a:t>discovery of </a:t>
            </a:r>
            <a:r>
              <a:rPr lang="en-US" sz="2000" baseline="30000" dirty="0" smtClean="0"/>
              <a:t>26</a:t>
            </a:r>
            <a:r>
              <a:rPr lang="en-US" sz="2000" dirty="0" smtClean="0"/>
              <a:t>Al gamma-rays in 1982 by HEAO-C (Mahoney et al. 1982)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direct proof of ongoing nucleosynthesis in the Galaxy [</a:t>
            </a:r>
            <a:r>
              <a:rPr lang="en-GB" sz="2000" dirty="0" smtClean="0">
                <a:solidFill>
                  <a:srgbClr val="800000"/>
                </a:solidFill>
              </a:rPr>
              <a:t>t</a:t>
            </a:r>
            <a:r>
              <a:rPr lang="en-GB" sz="2000" baseline="-25000" dirty="0">
                <a:solidFill>
                  <a:srgbClr val="800000"/>
                </a:solidFill>
              </a:rPr>
              <a:t>½</a:t>
            </a:r>
            <a:r>
              <a:rPr lang="en-GB" sz="2000" dirty="0">
                <a:solidFill>
                  <a:srgbClr val="800000"/>
                </a:solidFill>
              </a:rPr>
              <a:t> (</a:t>
            </a:r>
            <a:r>
              <a:rPr lang="en-GB" sz="2000" baseline="30000" dirty="0">
                <a:solidFill>
                  <a:srgbClr val="800000"/>
                </a:solidFill>
              </a:rPr>
              <a:t>26</a:t>
            </a:r>
            <a:r>
              <a:rPr lang="en-GB" sz="2000" dirty="0">
                <a:solidFill>
                  <a:srgbClr val="800000"/>
                </a:solidFill>
              </a:rPr>
              <a:t>Al) ~ 7.2x10</a:t>
            </a:r>
            <a:r>
              <a:rPr lang="en-GB" sz="2000" baseline="30000" dirty="0">
                <a:solidFill>
                  <a:srgbClr val="800000"/>
                </a:solidFill>
              </a:rPr>
              <a:t>5</a:t>
            </a:r>
            <a:r>
              <a:rPr lang="en-GB" sz="2000" dirty="0">
                <a:solidFill>
                  <a:srgbClr val="800000"/>
                </a:solidFill>
              </a:rPr>
              <a:t> </a:t>
            </a:r>
            <a:r>
              <a:rPr lang="en-GB" sz="2000" dirty="0" smtClean="0">
                <a:solidFill>
                  <a:srgbClr val="800000"/>
                </a:solidFill>
              </a:rPr>
              <a:t>y] </a:t>
            </a:r>
            <a:endParaRPr lang="en-GB" sz="2000" dirty="0">
              <a:solidFill>
                <a:srgbClr val="800000"/>
              </a:solidFill>
            </a:endParaRPr>
          </a:p>
          <a:p>
            <a:pPr algn="ctr">
              <a:lnSpc>
                <a:spcPct val="120000"/>
              </a:lnSpc>
            </a:pP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853" y="4823679"/>
            <a:ext cx="1694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</a:rPr>
              <a:t>credits: MPE 2001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666982" y="1316170"/>
            <a:ext cx="531277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dirty="0"/>
              <a:t>measurement of </a:t>
            </a:r>
            <a:r>
              <a:rPr lang="en-GB" sz="2000" dirty="0">
                <a:solidFill>
                  <a:srgbClr val="800000"/>
                </a:solidFill>
              </a:rPr>
              <a:t>1.808 MeV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800000"/>
                </a:solidFill>
                <a:latin typeface="Symbol" charset="0"/>
              </a:rPr>
              <a:t>g</a:t>
            </a:r>
            <a:r>
              <a:rPr lang="en-GB" sz="2000" dirty="0">
                <a:solidFill>
                  <a:srgbClr val="800000"/>
                </a:solidFill>
              </a:rPr>
              <a:t>-ray</a:t>
            </a:r>
            <a:r>
              <a:rPr lang="en-GB" sz="2000" dirty="0"/>
              <a:t> line </a:t>
            </a:r>
            <a:r>
              <a:rPr lang="en-GB" sz="2000" dirty="0" smtClean="0"/>
              <a:t>with </a:t>
            </a:r>
            <a:r>
              <a:rPr lang="en-GB" sz="2000" dirty="0" smtClean="0">
                <a:solidFill>
                  <a:srgbClr val="800000"/>
                </a:solidFill>
              </a:rPr>
              <a:t>COMPTEL</a:t>
            </a:r>
            <a:r>
              <a:rPr lang="en-GB" sz="2000" dirty="0" smtClean="0"/>
              <a:t> and </a:t>
            </a:r>
            <a:r>
              <a:rPr lang="en-GB" sz="2000" dirty="0" smtClean="0">
                <a:solidFill>
                  <a:srgbClr val="800000"/>
                </a:solidFill>
              </a:rPr>
              <a:t>INTEGRAL</a:t>
            </a:r>
            <a:endParaRPr lang="en-GB" sz="2000" dirty="0">
              <a:solidFill>
                <a:srgbClr val="800000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783142" y="6231657"/>
            <a:ext cx="3299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800000"/>
                </a:solidFill>
              </a:rPr>
              <a:t>Diehl </a:t>
            </a:r>
            <a:r>
              <a:rPr lang="en-GB" dirty="0">
                <a:solidFill>
                  <a:srgbClr val="800000"/>
                </a:solidFill>
              </a:rPr>
              <a:t>et </a:t>
            </a:r>
            <a:r>
              <a:rPr lang="en-GB" dirty="0" smtClean="0">
                <a:solidFill>
                  <a:srgbClr val="800000"/>
                </a:solidFill>
              </a:rPr>
              <a:t>al., </a:t>
            </a:r>
            <a:r>
              <a:rPr lang="en-GB" dirty="0">
                <a:solidFill>
                  <a:srgbClr val="800000"/>
                </a:solidFill>
              </a:rPr>
              <a:t>Nature 439 (2006) 45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370494" y="3337592"/>
            <a:ext cx="2748343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000" dirty="0"/>
              <a:t>mainly </a:t>
            </a:r>
            <a:r>
              <a:rPr lang="en-GB" sz="2000" dirty="0" smtClean="0"/>
              <a:t>localized</a:t>
            </a:r>
          </a:p>
          <a:p>
            <a:pPr algn="ctr">
              <a:lnSpc>
                <a:spcPct val="130000"/>
              </a:lnSpc>
            </a:pPr>
            <a:r>
              <a:rPr lang="en-GB" sz="2000" dirty="0" smtClean="0"/>
              <a:t>in </a:t>
            </a:r>
            <a:r>
              <a:rPr lang="en-GB" sz="2000" u="sng" dirty="0"/>
              <a:t>spiral arms</a:t>
            </a:r>
          </a:p>
          <a:p>
            <a:pPr algn="ctr">
              <a:lnSpc>
                <a:spcPct val="130000"/>
              </a:lnSpc>
            </a:pPr>
            <a:r>
              <a:rPr lang="en-GB" sz="2000" dirty="0"/>
              <a:t>regions of </a:t>
            </a:r>
            <a:r>
              <a:rPr lang="en-GB" sz="2000" u="sng" dirty="0"/>
              <a:t>high star birth</a:t>
            </a:r>
          </a:p>
        </p:txBody>
      </p:sp>
    </p:spTree>
    <p:extLst>
      <p:ext uri="{BB962C8B-B14F-4D97-AF65-F5344CB8AC3E}">
        <p14:creationId xmlns:p14="http://schemas.microsoft.com/office/powerpoint/2010/main" val="364830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3"/>
          <p:cNvSpPr/>
          <p:nvPr/>
        </p:nvSpPr>
        <p:spPr>
          <a:xfrm>
            <a:off x="0" y="0"/>
            <a:ext cx="1187624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Rettangolo 4"/>
          <p:cNvSpPr/>
          <p:nvPr/>
        </p:nvSpPr>
        <p:spPr>
          <a:xfrm>
            <a:off x="1547664" y="0"/>
            <a:ext cx="7596336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5"/>
          <p:cNvSpPr/>
          <p:nvPr/>
        </p:nvSpPr>
        <p:spPr>
          <a:xfrm>
            <a:off x="0" y="6705600"/>
            <a:ext cx="9144000" cy="16632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7"/>
          <p:cNvSpPr txBox="1"/>
          <p:nvPr/>
        </p:nvSpPr>
        <p:spPr>
          <a:xfrm>
            <a:off x="1547664" y="-27384"/>
            <a:ext cx="7596336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evidence of nucleosynthesis in stars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483"/>
            <a:ext cx="6395886" cy="4845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911" y="552879"/>
            <a:ext cx="864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Light curves of supernovae </a:t>
            </a:r>
            <a:r>
              <a:rPr lang="en-US" sz="2400" dirty="0">
                <a:solidFill>
                  <a:srgbClr val="800000"/>
                </a:solidFill>
              </a:rPr>
              <a:t>e</a:t>
            </a:r>
            <a:r>
              <a:rPr lang="en-US" sz="2400" dirty="0" smtClean="0">
                <a:solidFill>
                  <a:srgbClr val="800000"/>
                </a:solidFill>
              </a:rPr>
              <a:t>xplosion powered by radioactive decay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865" y="6302704"/>
            <a:ext cx="485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Dressler et al, J </a:t>
            </a:r>
            <a:r>
              <a:rPr lang="en-US" sz="1600" dirty="0" err="1" smtClean="0">
                <a:solidFill>
                  <a:srgbClr val="800000"/>
                </a:solidFill>
              </a:rPr>
              <a:t>Phys</a:t>
            </a:r>
            <a:r>
              <a:rPr lang="en-US" sz="1600" dirty="0" smtClean="0">
                <a:solidFill>
                  <a:srgbClr val="800000"/>
                </a:solidFill>
              </a:rPr>
              <a:t> G: </a:t>
            </a:r>
            <a:r>
              <a:rPr lang="en-US" sz="1600" dirty="0" err="1" smtClean="0">
                <a:solidFill>
                  <a:srgbClr val="800000"/>
                </a:solidFill>
              </a:rPr>
              <a:t>Nucl</a:t>
            </a:r>
            <a:r>
              <a:rPr lang="en-US" sz="1600" dirty="0" smtClean="0">
                <a:solidFill>
                  <a:srgbClr val="800000"/>
                </a:solidFill>
              </a:rPr>
              <a:t> Part </a:t>
            </a:r>
            <a:r>
              <a:rPr lang="en-US" sz="1600" dirty="0" err="1" smtClean="0">
                <a:solidFill>
                  <a:srgbClr val="800000"/>
                </a:solidFill>
              </a:rPr>
              <a:t>Phys</a:t>
            </a:r>
            <a:r>
              <a:rPr lang="en-US" sz="1600" dirty="0" smtClean="0">
                <a:solidFill>
                  <a:srgbClr val="800000"/>
                </a:solidFill>
              </a:rPr>
              <a:t> 39 (2012) 105201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9369" y="1138385"/>
            <a:ext cx="132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SN1987A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28363" y="3862287"/>
            <a:ext cx="385533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∼20 M</a:t>
            </a:r>
            <a:r>
              <a:rPr lang="en-US" sz="2000" baseline="-25000" dirty="0" smtClean="0"/>
              <a:t>⊙</a:t>
            </a:r>
            <a:r>
              <a:rPr lang="en-US" sz="2000" dirty="0" smtClean="0"/>
              <a:t> star explosion </a:t>
            </a:r>
          </a:p>
          <a:p>
            <a:pPr algn="ctr"/>
            <a:r>
              <a:rPr lang="en-US" sz="2000" dirty="0" smtClean="0"/>
              <a:t>in the Large </a:t>
            </a:r>
            <a:r>
              <a:rPr lang="en-US" sz="2000" dirty="0" err="1" smtClean="0"/>
              <a:t>Magellanic</a:t>
            </a:r>
            <a:r>
              <a:rPr lang="en-US" sz="2000" dirty="0" smtClean="0"/>
              <a:t> Cloud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744" y="1159052"/>
            <a:ext cx="4318000" cy="269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16636" y="1114342"/>
            <a:ext cx="45273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http://</a:t>
            </a:r>
            <a:r>
              <a:rPr lang="en-US" sz="1600" dirty="0" err="1" smtClean="0">
                <a:solidFill>
                  <a:schemeClr val="bg1"/>
                </a:solidFill>
              </a:rPr>
              <a:t>www.astro.princeton.edu</a:t>
            </a:r>
            <a:r>
              <a:rPr lang="en-US" sz="1600" dirty="0" smtClean="0">
                <a:solidFill>
                  <a:schemeClr val="bg1"/>
                </a:solidFill>
              </a:rPr>
              <a:t>/~</a:t>
            </a:r>
            <a:r>
              <a:rPr lang="en-US" sz="1600" dirty="0" err="1" smtClean="0">
                <a:solidFill>
                  <a:schemeClr val="bg1"/>
                </a:solidFill>
              </a:rPr>
              <a:t>dns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en-US" sz="1600" dirty="0" err="1" smtClean="0">
                <a:solidFill>
                  <a:schemeClr val="bg1"/>
                </a:solidFill>
              </a:rPr>
              <a:t>teachersguide</a:t>
            </a:r>
            <a:r>
              <a:rPr lang="en-US" sz="1600" dirty="0" smtClean="0">
                <a:solidFill>
                  <a:schemeClr val="bg1"/>
                </a:solidFill>
              </a:rPr>
              <a:t>/SN1987A.gif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3884" y="4774277"/>
            <a:ext cx="1982283" cy="103412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smtClean="0"/>
              <a:t>t</a:t>
            </a:r>
            <a:r>
              <a:rPr lang="en-US" sz="2400" baseline="-25000" dirty="0" smtClean="0"/>
              <a:t>½</a:t>
            </a:r>
            <a:r>
              <a:rPr lang="en-US" sz="2400" dirty="0" smtClean="0"/>
              <a:t> (</a:t>
            </a:r>
            <a:r>
              <a:rPr lang="en-US" sz="2400" baseline="30000" dirty="0" smtClean="0"/>
              <a:t>56</a:t>
            </a:r>
            <a:r>
              <a:rPr lang="en-US" sz="2400" dirty="0" smtClean="0"/>
              <a:t>Co) = 77d</a:t>
            </a:r>
          </a:p>
          <a:p>
            <a:pPr algn="ctr">
              <a:lnSpc>
                <a:spcPct val="130000"/>
              </a:lnSpc>
            </a:pPr>
            <a:r>
              <a:rPr lang="en-US" sz="2400" dirty="0" smtClean="0"/>
              <a:t>t</a:t>
            </a:r>
            <a:r>
              <a:rPr lang="en-US" sz="2400" baseline="-25000" dirty="0" smtClean="0"/>
              <a:t>½</a:t>
            </a:r>
            <a:r>
              <a:rPr lang="en-US" sz="2400" dirty="0" smtClean="0"/>
              <a:t> (</a:t>
            </a:r>
            <a:r>
              <a:rPr lang="en-US" sz="2400" baseline="30000" dirty="0" smtClean="0"/>
              <a:t>44</a:t>
            </a:r>
            <a:r>
              <a:rPr lang="en-US" sz="2400" dirty="0" smtClean="0"/>
              <a:t>Ti) = 49 y</a:t>
            </a:r>
          </a:p>
        </p:txBody>
      </p:sp>
    </p:spTree>
    <p:extLst>
      <p:ext uri="{BB962C8B-B14F-4D97-AF65-F5344CB8AC3E}">
        <p14:creationId xmlns:p14="http://schemas.microsoft.com/office/powerpoint/2010/main" val="366236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12769</TotalTime>
  <Words>3350</Words>
  <Application>Microsoft Macintosh PowerPoint</Application>
  <PresentationFormat>On-screen Show (4:3)</PresentationFormat>
  <Paragraphs>588</Paragraphs>
  <Slides>67</Slides>
  <Notes>12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Fotografia Photo Editor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12C+12C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Neutron Source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  </dc:creator>
  <cp:lastModifiedBy>   </cp:lastModifiedBy>
  <cp:revision>92</cp:revision>
  <dcterms:created xsi:type="dcterms:W3CDTF">2017-01-14T16:08:42Z</dcterms:created>
  <dcterms:modified xsi:type="dcterms:W3CDTF">2017-01-24T23:33:27Z</dcterms:modified>
</cp:coreProperties>
</file>