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44"/>
  </p:notesMasterIdLst>
  <p:sldIdLst>
    <p:sldId id="256" r:id="rId2"/>
    <p:sldId id="258" r:id="rId3"/>
    <p:sldId id="267" r:id="rId4"/>
    <p:sldId id="268" r:id="rId5"/>
    <p:sldId id="339" r:id="rId6"/>
    <p:sldId id="319" r:id="rId7"/>
    <p:sldId id="317" r:id="rId8"/>
    <p:sldId id="325" r:id="rId9"/>
    <p:sldId id="348" r:id="rId10"/>
    <p:sldId id="347" r:id="rId11"/>
    <p:sldId id="336" r:id="rId12"/>
    <p:sldId id="340" r:id="rId13"/>
    <p:sldId id="341" r:id="rId14"/>
    <p:sldId id="313" r:id="rId15"/>
    <p:sldId id="346" r:id="rId16"/>
    <p:sldId id="271" r:id="rId17"/>
    <p:sldId id="311" r:id="rId18"/>
    <p:sldId id="328" r:id="rId19"/>
    <p:sldId id="274" r:id="rId20"/>
    <p:sldId id="275" r:id="rId21"/>
    <p:sldId id="276" r:id="rId22"/>
    <p:sldId id="277" r:id="rId23"/>
    <p:sldId id="278" r:id="rId24"/>
    <p:sldId id="299" r:id="rId25"/>
    <p:sldId id="329" r:id="rId26"/>
    <p:sldId id="335" r:id="rId27"/>
    <p:sldId id="334" r:id="rId28"/>
    <p:sldId id="333" r:id="rId29"/>
    <p:sldId id="331" r:id="rId30"/>
    <p:sldId id="332" r:id="rId31"/>
    <p:sldId id="326" r:id="rId32"/>
    <p:sldId id="300" r:id="rId33"/>
    <p:sldId id="303" r:id="rId34"/>
    <p:sldId id="304" r:id="rId35"/>
    <p:sldId id="270" r:id="rId36"/>
    <p:sldId id="298" r:id="rId37"/>
    <p:sldId id="315" r:id="rId38"/>
    <p:sldId id="316" r:id="rId39"/>
    <p:sldId id="337" r:id="rId40"/>
    <p:sldId id="338" r:id="rId41"/>
    <p:sldId id="344" r:id="rId42"/>
    <p:sldId id="345" r:id="rId43"/>
  </p:sldIdLst>
  <p:sldSz cx="9144000" cy="6858000" type="screen4x3"/>
  <p:notesSz cx="6669088" cy="9928225"/>
  <p:embeddedFontLst>
    <p:embeddedFont>
      <p:font typeface="Symath_IV25" panose="00000400000000000000" pitchFamily="2" charset="0"/>
      <p:regular r:id="rId45"/>
    </p:embeddedFont>
    <p:embeddedFont>
      <p:font typeface="Open Sans" panose="020B0604020202020204" charset="0"/>
      <p:regular r:id="rId46"/>
      <p:bold r:id="rId47"/>
      <p:italic r:id="rId48"/>
      <p:boldItalic r:id="rId49"/>
    </p:embeddedFont>
    <p:embeddedFont>
      <p:font typeface="Arial Unicode MS" panose="020B0604020202020204" pitchFamily="34" charset="-128"/>
      <p:regular r:id="rId50"/>
    </p:embeddedFont>
    <p:embeddedFont>
      <p:font typeface="Cambria" panose="02040503050406030204" pitchFamily="18" charset="0"/>
      <p:regular r:id="rId51"/>
      <p:bold r:id="rId52"/>
      <p:italic r:id="rId53"/>
      <p:boldItalic r:id="rId54"/>
    </p:embeddedFont>
    <p:embeddedFont>
      <p:font typeface="Calibri" panose="020F0502020204030204" pitchFamily="34" charset="0"/>
      <p:regular r:id="rId55"/>
      <p:bold r:id="rId56"/>
      <p:italic r:id="rId57"/>
      <p:boldItalic r:id="rId58"/>
    </p:embeddedFont>
  </p:embeddedFont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Preface" id="{C261AD52-423F-4B83-8CC9-CD7D6DC52A77}">
          <p14:sldIdLst>
            <p14:sldId id="256"/>
            <p14:sldId id="258"/>
            <p14:sldId id="267"/>
            <p14:sldId id="268"/>
            <p14:sldId id="339"/>
            <p14:sldId id="319"/>
            <p14:sldId id="317"/>
            <p14:sldId id="325"/>
            <p14:sldId id="348"/>
            <p14:sldId id="347"/>
            <p14:sldId id="336"/>
            <p14:sldId id="340"/>
            <p14:sldId id="341"/>
            <p14:sldId id="313"/>
            <p14:sldId id="346"/>
            <p14:sldId id="271"/>
            <p14:sldId id="311"/>
            <p14:sldId id="328"/>
            <p14:sldId id="274"/>
            <p14:sldId id="275"/>
            <p14:sldId id="276"/>
            <p14:sldId id="277"/>
            <p14:sldId id="278"/>
            <p14:sldId id="299"/>
            <p14:sldId id="329"/>
            <p14:sldId id="335"/>
            <p14:sldId id="334"/>
            <p14:sldId id="333"/>
            <p14:sldId id="331"/>
            <p14:sldId id="332"/>
            <p14:sldId id="326"/>
            <p14:sldId id="300"/>
            <p14:sldId id="303"/>
            <p14:sldId id="304"/>
            <p14:sldId id="270"/>
            <p14:sldId id="298"/>
            <p14:sldId id="315"/>
            <p14:sldId id="316"/>
            <p14:sldId id="337"/>
            <p14:sldId id="338"/>
            <p14:sldId id="344"/>
            <p14:sldId id="34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412" autoAdjust="0"/>
  </p:normalViewPr>
  <p:slideViewPr>
    <p:cSldViewPr snapToGrid="0">
      <p:cViewPr varScale="1">
        <p:scale>
          <a:sx n="77" d="100"/>
          <a:sy n="77" d="100"/>
        </p:scale>
        <p:origin x="114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4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27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font" Target="fonts/font11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10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Relationship Id="rId57" Type="http://schemas.openxmlformats.org/officeDocument/2006/relationships/font" Target="fonts/font13.fntdata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8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4.fntdata"/><Relationship Id="rId56" Type="http://schemas.openxmlformats.org/officeDocument/2006/relationships/font" Target="fonts/font12.fntdata"/><Relationship Id="rId8" Type="http://schemas.openxmlformats.org/officeDocument/2006/relationships/slide" Target="slides/slide7.xml"/><Relationship Id="rId51" Type="http://schemas.openxmlformats.org/officeDocument/2006/relationships/font" Target="fonts/font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1F1269-25F3-4BB3-8F39-12EEA4320B77}" type="datetimeFigureOut">
              <a:rPr lang="de-DE" smtClean="0"/>
              <a:t>07.04.2016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750" y="4778375"/>
            <a:ext cx="5335588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F2844D-6568-4595-8C18-39BD858FAF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6293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ABE97-0DCD-4074-B771-FBA82A2D4029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157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7126BC-F076-4C50-9CF7-48D0F5D83238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5409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7126BC-F076-4C50-9CF7-48D0F5D83238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6222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9ACD92-4182-43EF-886F-ABDB8BF36532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9275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UzK_Logo_500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86" r="8686"/>
          <a:stretch/>
        </p:blipFill>
        <p:spPr bwMode="auto">
          <a:xfrm>
            <a:off x="4981575" y="0"/>
            <a:ext cx="4162425" cy="4137025"/>
          </a:xfrm>
          <a:prstGeom prst="rect">
            <a:avLst/>
          </a:prstGeom>
          <a:noFill/>
          <a:ln>
            <a:noFill/>
          </a:ln>
          <a:effectLst>
            <a:reflection blurRad="6350" stA="14000" endPos="55000" dir="5400000" sy="-100000" algn="bl" rotWithShape="0"/>
          </a:effectLst>
          <a:extLst/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6562725"/>
            <a:ext cx="4220272" cy="306451"/>
          </a:xfrm>
          <a:prstGeom prst="rect">
            <a:avLst/>
          </a:prstGeom>
          <a:solidFill>
            <a:schemeClr val="tx2">
              <a:alpha val="86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Cambria" panose="02040503050406030204" pitchFamily="18" charset="0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220272" y="6558596"/>
            <a:ext cx="4923727" cy="310580"/>
          </a:xfrm>
          <a:prstGeom prst="rect">
            <a:avLst/>
          </a:prstGeom>
          <a:solidFill>
            <a:schemeClr val="bg1">
              <a:lumMod val="50000"/>
              <a:alpha val="77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Cambria" panose="02040503050406030204" pitchFamily="18" charset="0"/>
              <a:cs typeface="+mn-cs"/>
            </a:endParaRP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4211960" y="6539484"/>
            <a:ext cx="4916760" cy="281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strike="noStrike" dirty="0">
                <a:solidFill>
                  <a:schemeClr val="tx1"/>
                </a:solidFill>
                <a:latin typeface="Cambria" panose="02040503050406030204" pitchFamily="18" charset="0"/>
              </a:rPr>
              <a:t>Radiative capture and photodisintegration reactions</a:t>
            </a:r>
            <a:endParaRPr lang="de-DE" sz="1400" b="1" strike="noStrike" kern="1200" dirty="0">
              <a:solidFill>
                <a:schemeClr val="tx1"/>
              </a:solidFill>
              <a:latin typeface="Cambria" panose="02040503050406030204" pitchFamily="18" charset="0"/>
              <a:ea typeface="+mn-ea"/>
              <a:cs typeface="Arial" charset="0"/>
            </a:endParaRP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251520" y="6556941"/>
            <a:ext cx="396044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b="1" dirty="0">
                <a:solidFill>
                  <a:schemeClr val="bg1"/>
                </a:solidFill>
                <a:latin typeface="Cambria" panose="02040503050406030204" pitchFamily="18" charset="0"/>
                <a:cs typeface="+mn-cs"/>
              </a:rPr>
              <a:t>P. Scholz, AG Zilges, University of Cologne</a:t>
            </a:r>
          </a:p>
        </p:txBody>
      </p:sp>
      <p:sp>
        <p:nvSpPr>
          <p:cNvPr id="2" name="Rechteck 1"/>
          <p:cNvSpPr/>
          <p:nvPr/>
        </p:nvSpPr>
        <p:spPr>
          <a:xfrm>
            <a:off x="5334000" y="-18123"/>
            <a:ext cx="3810000" cy="4155147"/>
          </a:xfrm>
          <a:prstGeom prst="rect">
            <a:avLst/>
          </a:prstGeom>
          <a:solidFill>
            <a:schemeClr val="bg2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Cambria" panose="02040503050406030204" pitchFamily="18" charset="0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470756" y="305940"/>
            <a:ext cx="8205700" cy="123929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4000">
                <a:schemeClr val="accent6">
                  <a:lumMod val="88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2700000" scaled="1"/>
            <a:tileRect/>
          </a:gradFill>
          <a:ln w="9525">
            <a:noFill/>
            <a:round/>
            <a:headEnd/>
            <a:tailEnd/>
          </a:ln>
          <a:effectLst>
            <a:outerShdw blurRad="114300" dist="114300" dir="3240000" sx="101000" sy="101000" algn="l" rotWithShape="0">
              <a:prstClr val="black">
                <a:alpha val="57000"/>
              </a:prst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Cambria" panose="02040503050406030204" pitchFamily="18" charset="0"/>
              <a:cs typeface="+mn-cs"/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98500" y="433388"/>
            <a:ext cx="7833940" cy="979388"/>
          </a:xfrm>
          <a:ln>
            <a:noFill/>
          </a:ln>
        </p:spPr>
        <p:txBody>
          <a:bodyPr/>
          <a:lstStyle>
            <a:lvl1pPr algn="ctr">
              <a:defRPr sz="320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8646244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77487011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2171700" cy="6126163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362700" cy="6126163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00813441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el und Inhalt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4927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908050"/>
            <a:ext cx="8229600" cy="2532063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3592513"/>
            <a:ext cx="8229600" cy="253365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6021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4927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908050"/>
            <a:ext cx="4038600" cy="5218113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48200" y="908050"/>
            <a:ext cx="4038600" cy="5218113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70119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41282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37437616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908050"/>
            <a:ext cx="4038600" cy="5218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908050"/>
            <a:ext cx="4038600" cy="5218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15202451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5403480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46832233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127079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41477454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91897472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517525"/>
            <a:ext cx="9144000" cy="142875"/>
          </a:xfrm>
          <a:prstGeom prst="rect">
            <a:avLst/>
          </a:prstGeom>
          <a:gradFill rotWithShape="1">
            <a:gsLst>
              <a:gs pos="0">
                <a:srgbClr val="000000">
                  <a:alpha val="75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Cambria" panose="02040503050406030204" pitchFamily="18" charset="0"/>
              <a:cs typeface="+mn-cs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08050"/>
            <a:ext cx="8229600" cy="521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549275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rgbClr val="6699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Cambria" panose="02040503050406030204" pitchFamily="18" charset="0"/>
              <a:cs typeface="+mn-cs"/>
            </a:endParaRP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auto">
          <a:xfrm>
            <a:off x="723900" y="6564313"/>
            <a:ext cx="329565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b="1" dirty="0">
                <a:solidFill>
                  <a:schemeClr val="bg2"/>
                </a:solidFill>
                <a:latin typeface="Cambria" panose="02040503050406030204" pitchFamily="18" charset="0"/>
                <a:cs typeface="+mn-cs"/>
              </a:rPr>
              <a:t>P.</a:t>
            </a:r>
            <a:r>
              <a:rPr lang="de-DE" sz="1400" b="1" baseline="0" dirty="0">
                <a:solidFill>
                  <a:schemeClr val="bg2"/>
                </a:solidFill>
                <a:latin typeface="Cambria" panose="02040503050406030204" pitchFamily="18" charset="0"/>
                <a:cs typeface="+mn-cs"/>
              </a:rPr>
              <a:t> Scholz, AG Zilges, IKP, Universität zu Köln</a:t>
            </a:r>
            <a:endParaRPr lang="de-DE" sz="1400" b="1" dirty="0">
              <a:solidFill>
                <a:schemeClr val="bg2"/>
              </a:solidFill>
              <a:latin typeface="Cambria" panose="02040503050406030204" pitchFamily="18" charset="0"/>
              <a:cs typeface="+mn-cs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6562725"/>
            <a:ext cx="4220272" cy="306451"/>
          </a:xfrm>
          <a:prstGeom prst="rect">
            <a:avLst/>
          </a:prstGeom>
          <a:solidFill>
            <a:schemeClr val="tx2">
              <a:alpha val="86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Cambria" panose="02040503050406030204" pitchFamily="18" charset="0"/>
              <a:cs typeface="+mn-cs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4220272" y="6558596"/>
            <a:ext cx="4923727" cy="310580"/>
          </a:xfrm>
          <a:prstGeom prst="rect">
            <a:avLst/>
          </a:prstGeom>
          <a:solidFill>
            <a:schemeClr val="bg1">
              <a:lumMod val="50000"/>
              <a:alpha val="77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Cambria" panose="02040503050406030204" pitchFamily="18" charset="0"/>
              <a:cs typeface="+mn-cs"/>
            </a:endParaRP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4211960" y="6539484"/>
            <a:ext cx="4916760" cy="281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strike="noStrike" dirty="0">
                <a:solidFill>
                  <a:schemeClr val="tx1"/>
                </a:solidFill>
                <a:latin typeface="Cambria" panose="02040503050406030204" pitchFamily="18" charset="0"/>
              </a:rPr>
              <a:t>Radiative capture and photodisintegration reactions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251520" y="6556941"/>
            <a:ext cx="396044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b="1" dirty="0">
                <a:solidFill>
                  <a:schemeClr val="bg1"/>
                </a:solidFill>
                <a:latin typeface="Cambria" panose="02040503050406030204" pitchFamily="18" charset="0"/>
                <a:cs typeface="+mn-cs"/>
              </a:rPr>
              <a:t>P. Scholz, AG Zilges, University of Cologne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mbria" panose="02040503050406030204" pitchFamily="18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100000"/>
        <a:buFont typeface="Wingdings" pitchFamily="2" charset="2"/>
        <a:buChar char="§"/>
        <a:defRPr sz="3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1pPr>
      <a:lvl2pPr marL="914400" indent="-457200" algn="l" rtl="0" eaLnBrk="1" fontAlgn="base" hangingPunct="1">
        <a:spcBef>
          <a:spcPct val="20000"/>
        </a:spcBef>
        <a:spcAft>
          <a:spcPct val="0"/>
        </a:spcAft>
        <a:buClr>
          <a:schemeClr val="accent6"/>
        </a:buClr>
        <a:buSzPct val="66000"/>
        <a:buFont typeface="Arial" pitchFamily="34" charset="0"/>
        <a:buChar char="•"/>
        <a:defRPr sz="2800">
          <a:solidFill>
            <a:schemeClr val="tx1"/>
          </a:solidFill>
          <a:latin typeface="Cambria" panose="02040503050406030204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mbria" panose="02040503050406030204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mbria" panose="02040503050406030204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mbria" panose="02040503050406030204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7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4.wdp"/><Relationship Id="rId7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4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2800" dirty="0" err="1"/>
              <a:t>Radiative</a:t>
            </a:r>
            <a:r>
              <a:rPr lang="de-DE" sz="2800" dirty="0"/>
              <a:t> </a:t>
            </a:r>
            <a:r>
              <a:rPr lang="de-DE" sz="2800" dirty="0" err="1"/>
              <a:t>capture</a:t>
            </a:r>
            <a:r>
              <a:rPr lang="de-DE" sz="2800" dirty="0"/>
              <a:t> and </a:t>
            </a:r>
            <a:r>
              <a:rPr lang="de-DE" sz="2800" dirty="0" err="1"/>
              <a:t>photodisintegration</a:t>
            </a:r>
            <a:r>
              <a:rPr lang="de-DE" sz="2800" dirty="0"/>
              <a:t> </a:t>
            </a:r>
            <a:r>
              <a:rPr lang="de-DE" sz="2800" dirty="0" err="1"/>
              <a:t>reactions</a:t>
            </a:r>
            <a:r>
              <a:rPr lang="de-DE" sz="2800" dirty="0"/>
              <a:t> for the </a:t>
            </a:r>
            <a:r>
              <a:rPr lang="de-DE" sz="2800" dirty="0" err="1"/>
              <a:t>synthesis</a:t>
            </a:r>
            <a:r>
              <a:rPr lang="de-DE" sz="2800" dirty="0"/>
              <a:t> of the </a:t>
            </a:r>
            <a:r>
              <a:rPr lang="de-DE" sz="2800" i="1" dirty="0"/>
              <a:t>p </a:t>
            </a:r>
            <a:r>
              <a:rPr lang="de-DE" sz="2800" dirty="0"/>
              <a:t>nuclei</a:t>
            </a:r>
          </a:p>
        </p:txBody>
      </p:sp>
      <p:sp>
        <p:nvSpPr>
          <p:cNvPr id="3" name="Textfeld 2"/>
          <p:cNvSpPr txBox="1"/>
          <p:nvPr/>
        </p:nvSpPr>
        <p:spPr bwMode="auto">
          <a:xfrm>
            <a:off x="2116777" y="3511142"/>
            <a:ext cx="5308187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2400" b="1" dirty="0">
                <a:latin typeface="Cambria" panose="02040503050406030204" pitchFamily="18" charset="0"/>
              </a:rPr>
              <a:t>Workshop on New Vistas in Low-</a:t>
            </a:r>
            <a:r>
              <a:rPr lang="de-DE" sz="2400" b="1" dirty="0" err="1">
                <a:latin typeface="Cambria" panose="02040503050406030204" pitchFamily="18" charset="0"/>
              </a:rPr>
              <a:t>Energy</a:t>
            </a:r>
            <a:r>
              <a:rPr lang="de-DE" sz="2400" b="1" dirty="0">
                <a:latin typeface="Cambria" panose="02040503050406030204" pitchFamily="18" charset="0"/>
              </a:rPr>
              <a:t> Precision Physics (LEPP)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b="1" dirty="0">
                <a:latin typeface="Cambria" panose="02040503050406030204" pitchFamily="18" charset="0"/>
                <a:cs typeface="+mn-cs"/>
              </a:rPr>
              <a:t>April 4</a:t>
            </a:r>
            <a:r>
              <a:rPr lang="de-DE" b="1" baseline="30000" dirty="0">
                <a:latin typeface="Cambria" panose="02040503050406030204" pitchFamily="18" charset="0"/>
                <a:cs typeface="+mn-cs"/>
              </a:rPr>
              <a:t>th</a:t>
            </a:r>
            <a:r>
              <a:rPr lang="de-DE" b="1" dirty="0">
                <a:latin typeface="Cambria" panose="02040503050406030204" pitchFamily="18" charset="0"/>
                <a:cs typeface="+mn-cs"/>
              </a:rPr>
              <a:t>-7</a:t>
            </a:r>
            <a:r>
              <a:rPr lang="de-DE" b="1" baseline="30000" dirty="0">
                <a:latin typeface="Cambria" panose="02040503050406030204" pitchFamily="18" charset="0"/>
                <a:cs typeface="+mn-cs"/>
              </a:rPr>
              <a:t>th</a:t>
            </a:r>
            <a:r>
              <a:rPr lang="de-DE" b="1" dirty="0">
                <a:latin typeface="Cambria" panose="02040503050406030204" pitchFamily="18" charset="0"/>
                <a:cs typeface="+mn-cs"/>
              </a:rPr>
              <a:t>, 2016 </a:t>
            </a:r>
          </a:p>
        </p:txBody>
      </p:sp>
      <p:sp>
        <p:nvSpPr>
          <p:cNvPr id="4" name="Textfeld 3"/>
          <p:cNvSpPr txBox="1"/>
          <p:nvPr/>
        </p:nvSpPr>
        <p:spPr bwMode="auto">
          <a:xfrm>
            <a:off x="1503209" y="1817478"/>
            <a:ext cx="63367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2800" dirty="0">
                <a:latin typeface="Cambria" panose="02040503050406030204" pitchFamily="18" charset="0"/>
                <a:cs typeface="+mn-cs"/>
              </a:rPr>
              <a:t>Philipp Scholz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dirty="0">
                <a:latin typeface="Cambria" panose="02040503050406030204" pitchFamily="18" charset="0"/>
                <a:cs typeface="+mn-cs"/>
              </a:rPr>
              <a:t>for the </a:t>
            </a:r>
            <a:r>
              <a:rPr lang="de-DE" dirty="0" err="1">
                <a:latin typeface="Cambria" panose="02040503050406030204" pitchFamily="18" charset="0"/>
                <a:cs typeface="+mn-cs"/>
              </a:rPr>
              <a:t>group</a:t>
            </a:r>
            <a:r>
              <a:rPr lang="de-DE" dirty="0">
                <a:latin typeface="Cambria" panose="02040503050406030204" pitchFamily="18" charset="0"/>
                <a:cs typeface="+mn-cs"/>
              </a:rPr>
              <a:t> of Prof. Dr. Andreas Zilges</a:t>
            </a:r>
          </a:p>
        </p:txBody>
      </p:sp>
      <p:sp>
        <p:nvSpPr>
          <p:cNvPr id="5" name="Textfeld 4"/>
          <p:cNvSpPr txBox="1"/>
          <p:nvPr/>
        </p:nvSpPr>
        <p:spPr bwMode="auto">
          <a:xfrm>
            <a:off x="1916483" y="5877272"/>
            <a:ext cx="7151166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latin typeface="Cambria" panose="02040503050406030204" pitchFamily="18" charset="0"/>
              </a:rPr>
              <a:t>Supported by the ULDETIS project within the </a:t>
            </a:r>
            <a:r>
              <a:rPr lang="en-US" sz="900" dirty="0" err="1">
                <a:latin typeface="Cambria" panose="02040503050406030204" pitchFamily="18" charset="0"/>
              </a:rPr>
              <a:t>UoC</a:t>
            </a:r>
            <a:r>
              <a:rPr lang="en-US" sz="900" dirty="0">
                <a:latin typeface="Cambria" panose="02040503050406030204" pitchFamily="18" charset="0"/>
              </a:rPr>
              <a:t> Excellence Initiative institutional strategy and</a:t>
            </a:r>
            <a:r>
              <a:rPr lang="de-DE" sz="900" dirty="0">
                <a:latin typeface="Cambria" panose="02040503050406030204" pitchFamily="18" charset="0"/>
                <a:cs typeface="+mn-cs"/>
              </a:rPr>
              <a:t> by DFG (ZI 510/8-1, INST 216/544-1).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900" dirty="0">
                <a:latin typeface="Cambria" panose="02040503050406030204" pitchFamily="18" charset="0"/>
                <a:cs typeface="+mn-cs"/>
              </a:rPr>
              <a:t>* </a:t>
            </a:r>
            <a:r>
              <a:rPr lang="de-DE" sz="900" dirty="0" err="1">
                <a:latin typeface="Cambria" panose="02040503050406030204" pitchFamily="18" charset="0"/>
                <a:cs typeface="+mn-cs"/>
              </a:rPr>
              <a:t>Partly</a:t>
            </a:r>
            <a:r>
              <a:rPr lang="de-DE" sz="900" dirty="0">
                <a:latin typeface="Cambria" panose="02040503050406030204" pitchFamily="18" charset="0"/>
                <a:cs typeface="+mn-cs"/>
              </a:rPr>
              <a:t> </a:t>
            </a:r>
            <a:r>
              <a:rPr lang="de-DE" sz="900" dirty="0" err="1">
                <a:latin typeface="Cambria" panose="02040503050406030204" pitchFamily="18" charset="0"/>
                <a:cs typeface="+mn-cs"/>
              </a:rPr>
              <a:t>supported</a:t>
            </a:r>
            <a:r>
              <a:rPr lang="de-DE" sz="900" dirty="0">
                <a:latin typeface="Cambria" panose="02040503050406030204" pitchFamily="18" charset="0"/>
                <a:cs typeface="+mn-cs"/>
              </a:rPr>
              <a:t> by the Bonn-Cologne Graduate School of Physics and Astronomy.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367626"/>
            <a:ext cx="1592955" cy="2095621"/>
          </a:xfrm>
          <a:prstGeom prst="rect">
            <a:avLst/>
          </a:prstGeom>
          <a:effectLst>
            <a:softEdge rad="203200"/>
          </a:effectLst>
        </p:spPr>
      </p:pic>
      <p:sp>
        <p:nvSpPr>
          <p:cNvPr id="7" name="Textfeld 6"/>
          <p:cNvSpPr txBox="1"/>
          <p:nvPr/>
        </p:nvSpPr>
        <p:spPr bwMode="auto">
          <a:xfrm>
            <a:off x="758941" y="2561834"/>
            <a:ext cx="77130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dirty="0">
                <a:latin typeface="Cambria" panose="02040503050406030204" pitchFamily="18" charset="0"/>
                <a:cs typeface="+mn-cs"/>
              </a:rPr>
              <a:t>Institute for </a:t>
            </a:r>
            <a:r>
              <a:rPr lang="de-DE" dirty="0" err="1">
                <a:latin typeface="Cambria" panose="02040503050406030204" pitchFamily="18" charset="0"/>
                <a:cs typeface="+mn-cs"/>
              </a:rPr>
              <a:t>Nuclear</a:t>
            </a:r>
            <a:r>
              <a:rPr lang="de-DE" dirty="0">
                <a:latin typeface="Cambria" panose="02040503050406030204" pitchFamily="18" charset="0"/>
                <a:cs typeface="+mn-cs"/>
              </a:rPr>
              <a:t> Physics, University of Cologne</a:t>
            </a:r>
          </a:p>
        </p:txBody>
      </p:sp>
    </p:spTree>
    <p:extLst>
      <p:ext uri="{BB962C8B-B14F-4D97-AF65-F5344CB8AC3E}">
        <p14:creationId xmlns:p14="http://schemas.microsoft.com/office/powerpoint/2010/main" val="394048998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Charged-particle</a:t>
            </a:r>
            <a:r>
              <a:rPr lang="de-DE" dirty="0"/>
              <a:t> </a:t>
            </a:r>
            <a:r>
              <a:rPr lang="de-DE" dirty="0" err="1"/>
              <a:t>induced</a:t>
            </a:r>
            <a:r>
              <a:rPr lang="de-DE" dirty="0"/>
              <a:t> </a:t>
            </a:r>
            <a:r>
              <a:rPr lang="de-DE" dirty="0" err="1"/>
              <a:t>reaction</a:t>
            </a:r>
            <a:r>
              <a:rPr lang="de-DE" dirty="0"/>
              <a:t> </a:t>
            </a:r>
            <a:r>
              <a:rPr lang="de-DE" dirty="0" err="1"/>
              <a:t>cross</a:t>
            </a:r>
            <a:r>
              <a:rPr lang="de-DE" dirty="0"/>
              <a:t> </a:t>
            </a:r>
            <a:r>
              <a:rPr lang="de-DE" dirty="0" err="1"/>
              <a:t>sections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770264"/>
            <a:ext cx="8229600" cy="5218113"/>
          </a:xfrm>
        </p:spPr>
        <p:txBody>
          <a:bodyPr/>
          <a:lstStyle/>
          <a:p>
            <a:pPr marL="0" indent="0">
              <a:buNone/>
            </a:pPr>
            <a:r>
              <a:rPr lang="de-DE" b="1" dirty="0"/>
              <a:t>Activation </a:t>
            </a:r>
            <a:r>
              <a:rPr lang="de-DE" b="1" dirty="0" err="1"/>
              <a:t>technique</a:t>
            </a:r>
            <a:endParaRPr lang="de-DE" b="1" dirty="0"/>
          </a:p>
          <a:p>
            <a:r>
              <a:rPr lang="de-DE" sz="1600" dirty="0" err="1"/>
              <a:t>widely</a:t>
            </a:r>
            <a:r>
              <a:rPr lang="de-DE" sz="1600" dirty="0"/>
              <a:t> </a:t>
            </a:r>
            <a:r>
              <a:rPr lang="de-DE" sz="1600" dirty="0" err="1"/>
              <a:t>used</a:t>
            </a:r>
            <a:r>
              <a:rPr lang="de-DE" sz="1600" dirty="0"/>
              <a:t> </a:t>
            </a:r>
            <a:r>
              <a:rPr lang="de-DE" sz="1600" dirty="0" err="1"/>
              <a:t>technique</a:t>
            </a:r>
            <a:r>
              <a:rPr lang="de-DE" sz="1600" dirty="0"/>
              <a:t> for </a:t>
            </a:r>
            <a:r>
              <a:rPr lang="de-DE" sz="1600" dirty="0" err="1"/>
              <a:t>measureing</a:t>
            </a:r>
            <a:r>
              <a:rPr lang="de-DE" sz="1600" dirty="0"/>
              <a:t> </a:t>
            </a:r>
            <a:r>
              <a:rPr lang="de-DE" sz="1600" dirty="0" err="1"/>
              <a:t>cross-sections</a:t>
            </a:r>
            <a:r>
              <a:rPr lang="de-DE" sz="1600" dirty="0"/>
              <a:t> </a:t>
            </a:r>
          </a:p>
          <a:p>
            <a:r>
              <a:rPr lang="de-DE" sz="1600" dirty="0"/>
              <a:t>temporal and </a:t>
            </a:r>
            <a:r>
              <a:rPr lang="de-DE" sz="1600" dirty="0" err="1"/>
              <a:t>spatial</a:t>
            </a:r>
            <a:r>
              <a:rPr lang="de-DE" sz="1600" dirty="0"/>
              <a:t> </a:t>
            </a:r>
            <a:r>
              <a:rPr lang="de-DE" sz="1600" dirty="0" err="1"/>
              <a:t>separation</a:t>
            </a:r>
            <a:r>
              <a:rPr lang="de-DE" sz="1600" dirty="0"/>
              <a:t> of </a:t>
            </a:r>
            <a:r>
              <a:rPr lang="de-DE" sz="1600" dirty="0" err="1"/>
              <a:t>irradiation</a:t>
            </a:r>
            <a:r>
              <a:rPr lang="de-DE" sz="1600" dirty="0"/>
              <a:t> and </a:t>
            </a:r>
            <a:r>
              <a:rPr lang="de-DE" sz="1600" dirty="0" err="1"/>
              <a:t>spectroscopy</a:t>
            </a:r>
            <a:endParaRPr lang="de-DE" sz="1600" dirty="0"/>
          </a:p>
          <a:p>
            <a:r>
              <a:rPr lang="de-DE" sz="1600" dirty="0" err="1"/>
              <a:t>no</a:t>
            </a:r>
            <a:r>
              <a:rPr lang="de-DE" sz="1600" dirty="0"/>
              <a:t> </a:t>
            </a:r>
            <a:r>
              <a:rPr lang="de-DE" sz="1600" dirty="0" err="1"/>
              <a:t>access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reactions</a:t>
            </a:r>
            <a:r>
              <a:rPr lang="de-DE" sz="1600" dirty="0"/>
              <a:t> </a:t>
            </a:r>
            <a:r>
              <a:rPr lang="de-DE" sz="1600" dirty="0" err="1"/>
              <a:t>involving</a:t>
            </a:r>
            <a:r>
              <a:rPr lang="de-DE" sz="1600" dirty="0"/>
              <a:t> </a:t>
            </a:r>
            <a:r>
              <a:rPr lang="de-DE" sz="1600" dirty="0" err="1"/>
              <a:t>stable</a:t>
            </a:r>
            <a:r>
              <a:rPr lang="de-DE" sz="1600" dirty="0"/>
              <a:t> </a:t>
            </a:r>
            <a:r>
              <a:rPr lang="de-DE" sz="1600" dirty="0" err="1"/>
              <a:t>reaction</a:t>
            </a:r>
            <a:r>
              <a:rPr lang="de-DE" sz="1600" dirty="0"/>
              <a:t> </a:t>
            </a:r>
            <a:r>
              <a:rPr lang="de-DE" sz="1600" dirty="0" err="1"/>
              <a:t>products</a:t>
            </a:r>
            <a:endParaRPr lang="de-DE" sz="1600" dirty="0"/>
          </a:p>
          <a:p>
            <a:r>
              <a:rPr lang="de-DE" sz="1600" dirty="0" err="1"/>
              <a:t>feasible</a:t>
            </a:r>
            <a:r>
              <a:rPr lang="de-DE" sz="1600" dirty="0"/>
              <a:t> half-</a:t>
            </a:r>
            <a:r>
              <a:rPr lang="de-DE" sz="1600" dirty="0" err="1"/>
              <a:t>lives</a:t>
            </a:r>
            <a:r>
              <a:rPr lang="de-DE" sz="1600" dirty="0"/>
              <a:t> </a:t>
            </a:r>
            <a:r>
              <a:rPr lang="de-DE" sz="1600" dirty="0" err="1"/>
              <a:t>neccessary</a:t>
            </a:r>
            <a:endParaRPr lang="de-DE" sz="1600" dirty="0"/>
          </a:p>
          <a:p>
            <a:endParaRPr lang="de-DE" sz="1800" dirty="0"/>
          </a:p>
          <a:p>
            <a:pPr marL="0" indent="0">
              <a:buNone/>
            </a:pPr>
            <a:r>
              <a:rPr lang="de-DE" b="1" dirty="0"/>
              <a:t>4</a:t>
            </a:r>
            <a:r>
              <a:rPr lang="de-DE" b="1" dirty="0">
                <a:latin typeface="Symbol" panose="05050102010706020507" pitchFamily="18" charset="2"/>
              </a:rPr>
              <a:t>p</a:t>
            </a:r>
            <a:r>
              <a:rPr lang="de-DE" b="1" dirty="0"/>
              <a:t> </a:t>
            </a:r>
            <a:r>
              <a:rPr lang="de-DE" b="1" dirty="0" err="1"/>
              <a:t>summing</a:t>
            </a:r>
            <a:r>
              <a:rPr lang="de-DE" b="1" dirty="0"/>
              <a:t> </a:t>
            </a:r>
            <a:r>
              <a:rPr lang="de-DE" b="1" dirty="0" err="1"/>
              <a:t>crystal</a:t>
            </a:r>
            <a:r>
              <a:rPr lang="de-DE" b="1" dirty="0"/>
              <a:t> method</a:t>
            </a:r>
          </a:p>
          <a:p>
            <a:r>
              <a:rPr lang="de-DE" sz="1600" dirty="0" err="1"/>
              <a:t>complete</a:t>
            </a:r>
            <a:r>
              <a:rPr lang="de-DE" sz="1600" dirty="0"/>
              <a:t> </a:t>
            </a:r>
            <a:r>
              <a:rPr lang="de-DE" sz="1600" dirty="0" err="1"/>
              <a:t>deexcitation</a:t>
            </a:r>
            <a:r>
              <a:rPr lang="de-DE" sz="1600" dirty="0"/>
              <a:t> is </a:t>
            </a:r>
            <a:r>
              <a:rPr lang="de-DE" sz="1600" dirty="0" err="1"/>
              <a:t>summed</a:t>
            </a:r>
            <a:r>
              <a:rPr lang="de-DE" sz="1600" dirty="0"/>
              <a:t> up in one peak</a:t>
            </a:r>
          </a:p>
          <a:p>
            <a:r>
              <a:rPr lang="de-DE" sz="1600" dirty="0" err="1"/>
              <a:t>access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stable</a:t>
            </a:r>
            <a:r>
              <a:rPr lang="de-DE" sz="1600" dirty="0"/>
              <a:t> </a:t>
            </a:r>
            <a:r>
              <a:rPr lang="de-DE" sz="1600" dirty="0" err="1"/>
              <a:t>reaction</a:t>
            </a:r>
            <a:r>
              <a:rPr lang="de-DE" sz="1600" dirty="0"/>
              <a:t> </a:t>
            </a:r>
            <a:r>
              <a:rPr lang="de-DE" sz="1600" dirty="0" err="1"/>
              <a:t>products</a:t>
            </a:r>
            <a:endParaRPr lang="de-DE" sz="1600" dirty="0"/>
          </a:p>
          <a:p>
            <a:r>
              <a:rPr lang="de-DE" sz="1600" dirty="0" err="1"/>
              <a:t>need</a:t>
            </a:r>
            <a:r>
              <a:rPr lang="de-DE" sz="1600" dirty="0"/>
              <a:t> for </a:t>
            </a:r>
            <a:r>
              <a:rPr lang="de-DE" sz="1600" dirty="0" err="1"/>
              <a:t>very</a:t>
            </a:r>
            <a:r>
              <a:rPr lang="de-DE" sz="1600" dirty="0"/>
              <a:t> different Q-</a:t>
            </a:r>
            <a:r>
              <a:rPr lang="de-DE" sz="1600" dirty="0" err="1"/>
              <a:t>values</a:t>
            </a:r>
            <a:r>
              <a:rPr lang="de-DE" sz="1600" dirty="0"/>
              <a:t> for </a:t>
            </a:r>
            <a:r>
              <a:rPr lang="de-DE" sz="1600" dirty="0" err="1"/>
              <a:t>competing</a:t>
            </a:r>
            <a:r>
              <a:rPr lang="de-DE" sz="1600" dirty="0"/>
              <a:t> </a:t>
            </a:r>
            <a:r>
              <a:rPr lang="de-DE" sz="1600" dirty="0" err="1"/>
              <a:t>reactions</a:t>
            </a:r>
            <a:endParaRPr lang="de-DE" sz="1600" dirty="0"/>
          </a:p>
          <a:p>
            <a:r>
              <a:rPr lang="de-DE" sz="1600" dirty="0" err="1"/>
              <a:t>no</a:t>
            </a:r>
            <a:r>
              <a:rPr lang="de-DE" sz="1600" dirty="0"/>
              <a:t> </a:t>
            </a:r>
            <a:r>
              <a:rPr lang="de-DE" sz="1600" dirty="0" err="1"/>
              <a:t>access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partial </a:t>
            </a:r>
            <a:r>
              <a:rPr lang="de-DE" sz="1600" dirty="0" err="1"/>
              <a:t>cross-sections</a:t>
            </a:r>
            <a:endParaRPr lang="de-DE" sz="1600" dirty="0"/>
          </a:p>
          <a:p>
            <a:endParaRPr lang="de-DE" sz="18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2"/>
          <a:stretch/>
        </p:blipFill>
        <p:spPr>
          <a:xfrm>
            <a:off x="6804256" y="2774940"/>
            <a:ext cx="2082423" cy="2106581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759" y="1077238"/>
            <a:ext cx="2357418" cy="1226233"/>
          </a:xfrm>
          <a:prstGeom prst="rect">
            <a:avLst/>
          </a:prstGeom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4559775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Charged-particle</a:t>
            </a:r>
            <a:r>
              <a:rPr lang="de-DE" dirty="0"/>
              <a:t> </a:t>
            </a:r>
            <a:r>
              <a:rPr lang="de-DE" dirty="0" err="1"/>
              <a:t>induced</a:t>
            </a:r>
            <a:r>
              <a:rPr lang="de-DE" dirty="0"/>
              <a:t> </a:t>
            </a:r>
            <a:r>
              <a:rPr lang="de-DE" dirty="0" err="1"/>
              <a:t>reaction</a:t>
            </a:r>
            <a:r>
              <a:rPr lang="de-DE" dirty="0"/>
              <a:t> </a:t>
            </a:r>
            <a:r>
              <a:rPr lang="de-DE" dirty="0" err="1"/>
              <a:t>cross</a:t>
            </a:r>
            <a:r>
              <a:rPr lang="de-DE" dirty="0"/>
              <a:t> </a:t>
            </a:r>
            <a:r>
              <a:rPr lang="de-DE" dirty="0" err="1"/>
              <a:t>sections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770264"/>
            <a:ext cx="8229600" cy="5218113"/>
          </a:xfrm>
        </p:spPr>
        <p:txBody>
          <a:bodyPr/>
          <a:lstStyle/>
          <a:p>
            <a:pPr marL="0" indent="0">
              <a:buNone/>
            </a:pPr>
            <a:r>
              <a:rPr lang="de-DE" b="1" dirty="0"/>
              <a:t>Activation </a:t>
            </a:r>
            <a:r>
              <a:rPr lang="de-DE" b="1" dirty="0" err="1"/>
              <a:t>technique</a:t>
            </a:r>
            <a:endParaRPr lang="de-DE" b="1" dirty="0"/>
          </a:p>
          <a:p>
            <a:r>
              <a:rPr lang="de-DE" sz="1600" dirty="0" err="1"/>
              <a:t>widely</a:t>
            </a:r>
            <a:r>
              <a:rPr lang="de-DE" sz="1600" dirty="0"/>
              <a:t> </a:t>
            </a:r>
            <a:r>
              <a:rPr lang="de-DE" sz="1600" dirty="0" err="1"/>
              <a:t>used</a:t>
            </a:r>
            <a:r>
              <a:rPr lang="de-DE" sz="1600" dirty="0"/>
              <a:t> </a:t>
            </a:r>
            <a:r>
              <a:rPr lang="de-DE" sz="1600" dirty="0" err="1"/>
              <a:t>technique</a:t>
            </a:r>
            <a:r>
              <a:rPr lang="de-DE" sz="1600" dirty="0"/>
              <a:t> for </a:t>
            </a:r>
            <a:r>
              <a:rPr lang="de-DE" sz="1600" dirty="0" err="1"/>
              <a:t>measureing</a:t>
            </a:r>
            <a:r>
              <a:rPr lang="de-DE" sz="1600" dirty="0"/>
              <a:t> </a:t>
            </a:r>
            <a:r>
              <a:rPr lang="de-DE" sz="1600" dirty="0" err="1"/>
              <a:t>cross-sections</a:t>
            </a:r>
            <a:r>
              <a:rPr lang="de-DE" sz="1600" dirty="0"/>
              <a:t> </a:t>
            </a:r>
          </a:p>
          <a:p>
            <a:r>
              <a:rPr lang="de-DE" sz="1600" dirty="0"/>
              <a:t>temporal and </a:t>
            </a:r>
            <a:r>
              <a:rPr lang="de-DE" sz="1600" dirty="0" err="1"/>
              <a:t>spatial</a:t>
            </a:r>
            <a:r>
              <a:rPr lang="de-DE" sz="1600" dirty="0"/>
              <a:t> </a:t>
            </a:r>
            <a:r>
              <a:rPr lang="de-DE" sz="1600" dirty="0" err="1"/>
              <a:t>separation</a:t>
            </a:r>
            <a:r>
              <a:rPr lang="de-DE" sz="1600" dirty="0"/>
              <a:t> of </a:t>
            </a:r>
            <a:r>
              <a:rPr lang="de-DE" sz="1600" dirty="0" err="1"/>
              <a:t>irradiation</a:t>
            </a:r>
            <a:r>
              <a:rPr lang="de-DE" sz="1600" dirty="0"/>
              <a:t> and </a:t>
            </a:r>
            <a:r>
              <a:rPr lang="de-DE" sz="1600" dirty="0" err="1"/>
              <a:t>spectroscopy</a:t>
            </a:r>
            <a:endParaRPr lang="de-DE" sz="1600" dirty="0"/>
          </a:p>
          <a:p>
            <a:r>
              <a:rPr lang="de-DE" sz="1600" dirty="0" err="1"/>
              <a:t>no</a:t>
            </a:r>
            <a:r>
              <a:rPr lang="de-DE" sz="1600" dirty="0"/>
              <a:t> </a:t>
            </a:r>
            <a:r>
              <a:rPr lang="de-DE" sz="1600" dirty="0" err="1"/>
              <a:t>access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reactions</a:t>
            </a:r>
            <a:r>
              <a:rPr lang="de-DE" sz="1600" dirty="0"/>
              <a:t> </a:t>
            </a:r>
            <a:r>
              <a:rPr lang="de-DE" sz="1600" dirty="0" err="1"/>
              <a:t>involving</a:t>
            </a:r>
            <a:r>
              <a:rPr lang="de-DE" sz="1600" dirty="0"/>
              <a:t> </a:t>
            </a:r>
            <a:r>
              <a:rPr lang="de-DE" sz="1600" dirty="0" err="1"/>
              <a:t>stable</a:t>
            </a:r>
            <a:r>
              <a:rPr lang="de-DE" sz="1600" dirty="0"/>
              <a:t> </a:t>
            </a:r>
            <a:r>
              <a:rPr lang="de-DE" sz="1600" dirty="0" err="1"/>
              <a:t>reaction</a:t>
            </a:r>
            <a:r>
              <a:rPr lang="de-DE" sz="1600" dirty="0"/>
              <a:t> </a:t>
            </a:r>
            <a:r>
              <a:rPr lang="de-DE" sz="1600" dirty="0" err="1"/>
              <a:t>products</a:t>
            </a:r>
            <a:endParaRPr lang="de-DE" sz="1600" dirty="0"/>
          </a:p>
          <a:p>
            <a:r>
              <a:rPr lang="de-DE" sz="1600" dirty="0" err="1"/>
              <a:t>feasible</a:t>
            </a:r>
            <a:r>
              <a:rPr lang="de-DE" sz="1600" dirty="0"/>
              <a:t> half-</a:t>
            </a:r>
            <a:r>
              <a:rPr lang="de-DE" sz="1600" dirty="0" err="1"/>
              <a:t>lives</a:t>
            </a:r>
            <a:r>
              <a:rPr lang="de-DE" sz="1600" dirty="0"/>
              <a:t> </a:t>
            </a:r>
            <a:r>
              <a:rPr lang="de-DE" sz="1600" dirty="0" err="1"/>
              <a:t>neccessary</a:t>
            </a:r>
            <a:endParaRPr lang="de-DE" sz="1600" dirty="0"/>
          </a:p>
          <a:p>
            <a:endParaRPr lang="de-DE" sz="1800" dirty="0"/>
          </a:p>
          <a:p>
            <a:pPr marL="0" indent="0">
              <a:buNone/>
            </a:pPr>
            <a:r>
              <a:rPr lang="de-DE" b="1" dirty="0"/>
              <a:t>4</a:t>
            </a:r>
            <a:r>
              <a:rPr lang="de-DE" b="1" dirty="0">
                <a:latin typeface="Symbol" panose="05050102010706020507" pitchFamily="18" charset="2"/>
              </a:rPr>
              <a:t>p</a:t>
            </a:r>
            <a:r>
              <a:rPr lang="de-DE" b="1" dirty="0"/>
              <a:t> </a:t>
            </a:r>
            <a:r>
              <a:rPr lang="de-DE" b="1" dirty="0" err="1"/>
              <a:t>summing</a:t>
            </a:r>
            <a:r>
              <a:rPr lang="de-DE" b="1" dirty="0"/>
              <a:t> </a:t>
            </a:r>
            <a:r>
              <a:rPr lang="de-DE" b="1" dirty="0" err="1"/>
              <a:t>crystal</a:t>
            </a:r>
            <a:r>
              <a:rPr lang="de-DE" b="1" dirty="0"/>
              <a:t> method</a:t>
            </a:r>
          </a:p>
          <a:p>
            <a:r>
              <a:rPr lang="de-DE" sz="1600" dirty="0" err="1"/>
              <a:t>complete</a:t>
            </a:r>
            <a:r>
              <a:rPr lang="de-DE" sz="1600" dirty="0"/>
              <a:t> </a:t>
            </a:r>
            <a:r>
              <a:rPr lang="de-DE" sz="1600" dirty="0" err="1"/>
              <a:t>deexcitation</a:t>
            </a:r>
            <a:r>
              <a:rPr lang="de-DE" sz="1600" dirty="0"/>
              <a:t> is </a:t>
            </a:r>
            <a:r>
              <a:rPr lang="de-DE" sz="1600" dirty="0" err="1"/>
              <a:t>summed</a:t>
            </a:r>
            <a:r>
              <a:rPr lang="de-DE" sz="1600" dirty="0"/>
              <a:t> up in one peak</a:t>
            </a:r>
          </a:p>
          <a:p>
            <a:r>
              <a:rPr lang="de-DE" sz="1600" dirty="0" err="1"/>
              <a:t>access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stable</a:t>
            </a:r>
            <a:r>
              <a:rPr lang="de-DE" sz="1600" dirty="0"/>
              <a:t> </a:t>
            </a:r>
            <a:r>
              <a:rPr lang="de-DE" sz="1600" dirty="0" err="1"/>
              <a:t>reaction</a:t>
            </a:r>
            <a:r>
              <a:rPr lang="de-DE" sz="1600" dirty="0"/>
              <a:t> </a:t>
            </a:r>
            <a:r>
              <a:rPr lang="de-DE" sz="1600" dirty="0" err="1"/>
              <a:t>products</a:t>
            </a:r>
            <a:endParaRPr lang="de-DE" sz="1600" dirty="0"/>
          </a:p>
          <a:p>
            <a:r>
              <a:rPr lang="de-DE" sz="1600" dirty="0" err="1"/>
              <a:t>need</a:t>
            </a:r>
            <a:r>
              <a:rPr lang="de-DE" sz="1600" dirty="0"/>
              <a:t> for </a:t>
            </a:r>
            <a:r>
              <a:rPr lang="de-DE" sz="1600" dirty="0" err="1"/>
              <a:t>very</a:t>
            </a:r>
            <a:r>
              <a:rPr lang="de-DE" sz="1600" dirty="0"/>
              <a:t> different Q-</a:t>
            </a:r>
            <a:r>
              <a:rPr lang="de-DE" sz="1600" dirty="0" err="1"/>
              <a:t>values</a:t>
            </a:r>
            <a:r>
              <a:rPr lang="de-DE" sz="1600" dirty="0"/>
              <a:t> for </a:t>
            </a:r>
            <a:r>
              <a:rPr lang="de-DE" sz="1600" dirty="0" err="1"/>
              <a:t>competing</a:t>
            </a:r>
            <a:r>
              <a:rPr lang="de-DE" sz="1600" dirty="0"/>
              <a:t> </a:t>
            </a:r>
            <a:r>
              <a:rPr lang="de-DE" sz="1600" dirty="0" err="1"/>
              <a:t>reactions</a:t>
            </a:r>
            <a:endParaRPr lang="de-DE" sz="1600" dirty="0"/>
          </a:p>
          <a:p>
            <a:r>
              <a:rPr lang="de-DE" sz="1600" dirty="0" err="1"/>
              <a:t>no</a:t>
            </a:r>
            <a:r>
              <a:rPr lang="de-DE" sz="1600" dirty="0"/>
              <a:t> </a:t>
            </a:r>
            <a:r>
              <a:rPr lang="de-DE" sz="1600" dirty="0" err="1"/>
              <a:t>access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partial </a:t>
            </a:r>
            <a:r>
              <a:rPr lang="de-DE" sz="1600" dirty="0" err="1"/>
              <a:t>cross-sections</a:t>
            </a:r>
            <a:endParaRPr lang="de-DE" sz="1600" dirty="0"/>
          </a:p>
          <a:p>
            <a:endParaRPr lang="de-DE" sz="1800" dirty="0"/>
          </a:p>
          <a:p>
            <a:pPr marL="0" indent="0">
              <a:buNone/>
            </a:pPr>
            <a:r>
              <a:rPr lang="de-DE" b="1" dirty="0"/>
              <a:t>In-beam method with </a:t>
            </a:r>
            <a:r>
              <a:rPr lang="de-DE" b="1" dirty="0" err="1"/>
              <a:t>HPGe</a:t>
            </a:r>
            <a:r>
              <a:rPr lang="de-DE" b="1" dirty="0"/>
              <a:t> </a:t>
            </a:r>
            <a:r>
              <a:rPr lang="de-DE" b="1" dirty="0" err="1"/>
              <a:t>detectors</a:t>
            </a:r>
            <a:endParaRPr lang="de-DE" b="1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2"/>
          <a:stretch/>
        </p:blipFill>
        <p:spPr>
          <a:xfrm>
            <a:off x="6804256" y="2774940"/>
            <a:ext cx="2082423" cy="2106581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759" y="1077238"/>
            <a:ext cx="2357418" cy="1226233"/>
          </a:xfrm>
          <a:prstGeom prst="rect">
            <a:avLst/>
          </a:prstGeom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89669667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In-beam </a:t>
            </a:r>
            <a:r>
              <a:rPr lang="de-DE" dirty="0" err="1"/>
              <a:t>technique</a:t>
            </a:r>
            <a:r>
              <a:rPr lang="de-DE" dirty="0"/>
              <a:t> with </a:t>
            </a:r>
            <a:r>
              <a:rPr lang="de-DE" dirty="0" err="1"/>
              <a:t>HPGe</a:t>
            </a:r>
            <a:r>
              <a:rPr lang="de-DE" dirty="0"/>
              <a:t> </a:t>
            </a:r>
            <a:r>
              <a:rPr lang="de-DE" dirty="0" err="1"/>
              <a:t>detectors</a:t>
            </a:r>
            <a:endParaRPr lang="de-DE" dirty="0"/>
          </a:p>
        </p:txBody>
      </p:sp>
      <p:sp>
        <p:nvSpPr>
          <p:cNvPr id="11" name="Inhaltsplatzhalter 43"/>
          <p:cNvSpPr txBox="1">
            <a:spLocks/>
          </p:cNvSpPr>
          <p:nvPr/>
        </p:nvSpPr>
        <p:spPr>
          <a:xfrm>
            <a:off x="395536" y="1299862"/>
            <a:ext cx="3826768" cy="4123707"/>
          </a:xfrm>
          <a:prstGeom prst="rect">
            <a:avLst/>
          </a:prstGeom>
        </p:spPr>
        <p:txBody>
          <a:bodyPr/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9144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SzPct val="66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b="1" kern="0" dirty="0">
                <a:solidFill>
                  <a:srgbClr val="CC6600"/>
                </a:solidFill>
                <a:latin typeface="Cambria" panose="02040503050406030204" pitchFamily="18" charset="0"/>
              </a:rPr>
              <a:t>de-excitation of the entry state</a:t>
            </a:r>
          </a:p>
          <a:p>
            <a:pPr marL="720725" lvl="1" indent="-263525"/>
            <a:r>
              <a:rPr lang="en-US" sz="2000" kern="0" dirty="0">
                <a:latin typeface="Cambria" panose="02040503050406030204" pitchFamily="18" charset="0"/>
              </a:rPr>
              <a:t>determination of partial cross sections</a:t>
            </a:r>
          </a:p>
          <a:p>
            <a:pPr marL="720725" lvl="1" indent="-263525"/>
            <a:r>
              <a:rPr lang="en-US" sz="2000" kern="0" dirty="0">
                <a:latin typeface="Cambria" panose="02040503050406030204" pitchFamily="18" charset="0"/>
              </a:rPr>
              <a:t>very sensitive on the </a:t>
            </a:r>
            <a:r>
              <a:rPr lang="en-US" sz="2000" kern="0" dirty="0">
                <a:latin typeface="Symbol" panose="05050102010706020507" pitchFamily="18" charset="2"/>
              </a:rPr>
              <a:t>g</a:t>
            </a:r>
            <a:r>
              <a:rPr lang="en-US" sz="2000" kern="0" dirty="0">
                <a:latin typeface="Cambria" panose="02040503050406030204" pitchFamily="18" charset="0"/>
              </a:rPr>
              <a:t>-ray strength function</a:t>
            </a:r>
          </a:p>
          <a:p>
            <a:pPr marL="0" indent="0">
              <a:buNone/>
            </a:pPr>
            <a:endParaRPr lang="en-US" sz="2400" b="1" kern="0" dirty="0">
              <a:solidFill>
                <a:srgbClr val="00B050"/>
              </a:solidFill>
              <a:latin typeface="Cambria" panose="02040503050406030204" pitchFamily="18" charset="0"/>
            </a:endParaRPr>
          </a:p>
          <a:p>
            <a:pPr marL="457200" lvl="1" indent="0">
              <a:buFont typeface="Arial" pitchFamily="34" charset="0"/>
              <a:buNone/>
            </a:pPr>
            <a:endParaRPr lang="en-US" sz="2000" b="1" kern="0" dirty="0">
              <a:latin typeface="Cambria" panose="02040503050406030204" pitchFamily="18" charset="0"/>
            </a:endParaRPr>
          </a:p>
        </p:txBody>
      </p:sp>
      <p:cxnSp>
        <p:nvCxnSpPr>
          <p:cNvPr id="12" name="Gerade Verbindung 11"/>
          <p:cNvCxnSpPr/>
          <p:nvPr/>
        </p:nvCxnSpPr>
        <p:spPr>
          <a:xfrm>
            <a:off x="4427984" y="2609248"/>
            <a:ext cx="4270442" cy="0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3" name="Textfeld 37"/>
          <p:cNvSpPr txBox="1">
            <a:spLocks noChangeArrowheads="1"/>
          </p:cNvSpPr>
          <p:nvPr/>
        </p:nvSpPr>
        <p:spPr bwMode="auto">
          <a:xfrm>
            <a:off x="4938087" y="1861453"/>
            <a:ext cx="379239" cy="336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 err="1"/>
              <a:t>E</a:t>
            </a:r>
            <a:r>
              <a:rPr lang="de-DE" baseline="-25000" dirty="0" err="1"/>
              <a:t>p</a:t>
            </a:r>
            <a:endParaRPr lang="de-DE" baseline="-25000" dirty="0"/>
          </a:p>
        </p:txBody>
      </p:sp>
      <p:sp>
        <p:nvSpPr>
          <p:cNvPr id="14" name="Rechteck 13"/>
          <p:cNvSpPr/>
          <p:nvPr/>
        </p:nvSpPr>
        <p:spPr bwMode="auto">
          <a:xfrm>
            <a:off x="5201150" y="1412776"/>
            <a:ext cx="3572931" cy="21976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grpSp>
        <p:nvGrpSpPr>
          <p:cNvPr id="15" name="Gruppieren 53"/>
          <p:cNvGrpSpPr/>
          <p:nvPr/>
        </p:nvGrpSpPr>
        <p:grpSpPr>
          <a:xfrm>
            <a:off x="7629526" y="1538925"/>
            <a:ext cx="1152468" cy="3702919"/>
            <a:chOff x="4210025" y="1214438"/>
            <a:chExt cx="2162175" cy="4402137"/>
          </a:xfrm>
        </p:grpSpPr>
        <p:cxnSp>
          <p:nvCxnSpPr>
            <p:cNvPr id="16" name="Gerade Verbindung 15"/>
            <p:cNvCxnSpPr/>
            <p:nvPr/>
          </p:nvCxnSpPr>
          <p:spPr bwMode="auto">
            <a:xfrm>
              <a:off x="4210025" y="4987925"/>
              <a:ext cx="2159000" cy="0"/>
            </a:xfrm>
            <a:prstGeom prst="line">
              <a:avLst/>
            </a:prstGeom>
            <a:ln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/>
          </p:nvCxnSpPr>
          <p:spPr bwMode="auto">
            <a:xfrm>
              <a:off x="4210025" y="5616575"/>
              <a:ext cx="2159000" cy="0"/>
            </a:xfrm>
            <a:prstGeom prst="line">
              <a:avLst/>
            </a:prstGeom>
            <a:ln/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/>
          </p:nvCxnSpPr>
          <p:spPr bwMode="auto">
            <a:xfrm>
              <a:off x="4210025" y="3783013"/>
              <a:ext cx="2159000" cy="0"/>
            </a:xfrm>
            <a:prstGeom prst="line">
              <a:avLst/>
            </a:prstGeom>
            <a:ln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 bwMode="auto">
            <a:xfrm>
              <a:off x="4210025" y="5265738"/>
              <a:ext cx="2159000" cy="0"/>
            </a:xfrm>
            <a:prstGeom prst="line">
              <a:avLst/>
            </a:prstGeom>
            <a:ln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/>
          </p:nvCxnSpPr>
          <p:spPr bwMode="auto">
            <a:xfrm>
              <a:off x="4210025" y="4032250"/>
              <a:ext cx="2159000" cy="0"/>
            </a:xfrm>
            <a:prstGeom prst="line">
              <a:avLst/>
            </a:prstGeom>
            <a:ln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Pfeil nach unten 24"/>
            <p:cNvSpPr/>
            <p:nvPr/>
          </p:nvSpPr>
          <p:spPr bwMode="auto">
            <a:xfrm>
              <a:off x="4389412" y="1214438"/>
              <a:ext cx="73025" cy="4364037"/>
            </a:xfrm>
            <a:prstGeom prst="down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6" name="Pfeil nach unten 25"/>
            <p:cNvSpPr/>
            <p:nvPr/>
          </p:nvSpPr>
          <p:spPr bwMode="auto">
            <a:xfrm>
              <a:off x="4659287" y="5291138"/>
              <a:ext cx="71438" cy="287337"/>
            </a:xfrm>
            <a:prstGeom prst="down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9" name="Pfeil nach unten 28"/>
            <p:cNvSpPr/>
            <p:nvPr/>
          </p:nvSpPr>
          <p:spPr bwMode="auto">
            <a:xfrm>
              <a:off x="4924400" y="5014913"/>
              <a:ext cx="71437" cy="565150"/>
            </a:xfrm>
            <a:prstGeom prst="down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30" name="Pfeil nach unten 29"/>
            <p:cNvSpPr/>
            <p:nvPr/>
          </p:nvSpPr>
          <p:spPr bwMode="auto">
            <a:xfrm>
              <a:off x="5199037" y="4822825"/>
              <a:ext cx="71438" cy="757238"/>
            </a:xfrm>
            <a:prstGeom prst="down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31" name="Pfeil nach unten 30"/>
            <p:cNvSpPr/>
            <p:nvPr/>
          </p:nvSpPr>
          <p:spPr bwMode="auto">
            <a:xfrm>
              <a:off x="5740375" y="4057650"/>
              <a:ext cx="73025" cy="1519238"/>
            </a:xfrm>
            <a:prstGeom prst="down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32" name="Pfeil nach unten 31"/>
            <p:cNvSpPr/>
            <p:nvPr/>
          </p:nvSpPr>
          <p:spPr bwMode="auto">
            <a:xfrm>
              <a:off x="6010250" y="3810000"/>
              <a:ext cx="71437" cy="1766888"/>
            </a:xfrm>
            <a:prstGeom prst="down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cxnSp>
          <p:nvCxnSpPr>
            <p:cNvPr id="33" name="Gerade Verbindung 32"/>
            <p:cNvCxnSpPr/>
            <p:nvPr/>
          </p:nvCxnSpPr>
          <p:spPr bwMode="auto">
            <a:xfrm>
              <a:off x="4210025" y="4613275"/>
              <a:ext cx="2159000" cy="0"/>
            </a:xfrm>
            <a:prstGeom prst="line">
              <a:avLst/>
            </a:prstGeom>
            <a:ln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/>
          </p:nvCxnSpPr>
          <p:spPr bwMode="auto">
            <a:xfrm>
              <a:off x="4213200" y="4797425"/>
              <a:ext cx="2159000" cy="0"/>
            </a:xfrm>
            <a:prstGeom prst="line">
              <a:avLst/>
            </a:prstGeom>
            <a:ln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Pfeil nach unten 34"/>
            <p:cNvSpPr/>
            <p:nvPr/>
          </p:nvSpPr>
          <p:spPr bwMode="auto">
            <a:xfrm>
              <a:off x="5470500" y="4638675"/>
              <a:ext cx="73025" cy="939800"/>
            </a:xfrm>
            <a:prstGeom prst="down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  <p:sp>
        <p:nvSpPr>
          <p:cNvPr id="36" name="Pfeil nach unten 35"/>
          <p:cNvSpPr/>
          <p:nvPr/>
        </p:nvSpPr>
        <p:spPr>
          <a:xfrm rot="10800000">
            <a:off x="5048920" y="2654649"/>
            <a:ext cx="61426" cy="184678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7" name="Pfeil nach unten 36"/>
          <p:cNvSpPr/>
          <p:nvPr/>
        </p:nvSpPr>
        <p:spPr>
          <a:xfrm rot="10800000">
            <a:off x="5502938" y="1534293"/>
            <a:ext cx="61426" cy="108964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8" name="Textfeld 53"/>
          <p:cNvSpPr txBox="1">
            <a:spLocks noChangeArrowheads="1"/>
          </p:cNvSpPr>
          <p:nvPr/>
        </p:nvSpPr>
        <p:spPr bwMode="auto">
          <a:xfrm>
            <a:off x="5147736" y="3475889"/>
            <a:ext cx="473554" cy="310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+ Q</a:t>
            </a:r>
            <a:endParaRPr lang="de-DE" baseline="-25000" dirty="0">
              <a:solidFill>
                <a:srgbClr val="FF0000"/>
              </a:solidFill>
            </a:endParaRPr>
          </a:p>
        </p:txBody>
      </p:sp>
      <p:cxnSp>
        <p:nvCxnSpPr>
          <p:cNvPr id="39" name="Gerade Verbindung 38"/>
          <p:cNvCxnSpPr>
            <a:endCxn id="14" idx="3"/>
          </p:cNvCxnSpPr>
          <p:nvPr/>
        </p:nvCxnSpPr>
        <p:spPr bwMode="auto">
          <a:xfrm>
            <a:off x="5201150" y="1522661"/>
            <a:ext cx="357293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40" name="Gruppieren 82"/>
          <p:cNvGrpSpPr/>
          <p:nvPr/>
        </p:nvGrpSpPr>
        <p:grpSpPr>
          <a:xfrm>
            <a:off x="6146286" y="3699518"/>
            <a:ext cx="1304114" cy="1542326"/>
            <a:chOff x="5649924" y="3783013"/>
            <a:chExt cx="1658380" cy="1833562"/>
          </a:xfrm>
        </p:grpSpPr>
        <p:cxnSp>
          <p:nvCxnSpPr>
            <p:cNvPr id="41" name="Gerade Verbindung 40"/>
            <p:cNvCxnSpPr/>
            <p:nvPr/>
          </p:nvCxnSpPr>
          <p:spPr>
            <a:xfrm>
              <a:off x="5649924" y="4987925"/>
              <a:ext cx="1655945" cy="0"/>
            </a:xfrm>
            <a:prstGeom prst="line">
              <a:avLst/>
            </a:prstGeom>
            <a:ln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Gerade Verbindung 41"/>
            <p:cNvCxnSpPr/>
            <p:nvPr/>
          </p:nvCxnSpPr>
          <p:spPr bwMode="auto">
            <a:xfrm>
              <a:off x="5649924" y="5616575"/>
              <a:ext cx="1655945" cy="0"/>
            </a:xfrm>
            <a:prstGeom prst="line">
              <a:avLst/>
            </a:prstGeom>
            <a:ln/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Gerade Verbindung 42"/>
            <p:cNvCxnSpPr/>
            <p:nvPr/>
          </p:nvCxnSpPr>
          <p:spPr bwMode="auto">
            <a:xfrm>
              <a:off x="5649924" y="3783013"/>
              <a:ext cx="1655945" cy="0"/>
            </a:xfrm>
            <a:prstGeom prst="line">
              <a:avLst/>
            </a:prstGeom>
            <a:ln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Gerade Verbindung 43"/>
            <p:cNvCxnSpPr/>
            <p:nvPr/>
          </p:nvCxnSpPr>
          <p:spPr bwMode="auto">
            <a:xfrm>
              <a:off x="5649924" y="5265738"/>
              <a:ext cx="1655945" cy="0"/>
            </a:xfrm>
            <a:prstGeom prst="line">
              <a:avLst/>
            </a:prstGeom>
            <a:ln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Gerade Verbindung 44"/>
            <p:cNvCxnSpPr/>
            <p:nvPr/>
          </p:nvCxnSpPr>
          <p:spPr bwMode="auto">
            <a:xfrm>
              <a:off x="5649924" y="4032250"/>
              <a:ext cx="1655945" cy="0"/>
            </a:xfrm>
            <a:prstGeom prst="line">
              <a:avLst/>
            </a:prstGeom>
            <a:ln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Gerade Verbindung 45"/>
            <p:cNvCxnSpPr/>
            <p:nvPr/>
          </p:nvCxnSpPr>
          <p:spPr bwMode="auto">
            <a:xfrm>
              <a:off x="5649924" y="4613275"/>
              <a:ext cx="1655945" cy="0"/>
            </a:xfrm>
            <a:prstGeom prst="line">
              <a:avLst/>
            </a:prstGeom>
            <a:ln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Gerade Verbindung 46"/>
            <p:cNvCxnSpPr/>
            <p:nvPr/>
          </p:nvCxnSpPr>
          <p:spPr bwMode="auto">
            <a:xfrm>
              <a:off x="5652359" y="4797425"/>
              <a:ext cx="1655945" cy="0"/>
            </a:xfrm>
            <a:prstGeom prst="line">
              <a:avLst/>
            </a:prstGeom>
            <a:ln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8" name="Gruppieren 72"/>
          <p:cNvGrpSpPr/>
          <p:nvPr/>
        </p:nvGrpSpPr>
        <p:grpSpPr>
          <a:xfrm>
            <a:off x="6154806" y="1534292"/>
            <a:ext cx="1127808" cy="3676213"/>
            <a:chOff x="5787513" y="1212850"/>
            <a:chExt cx="1556795" cy="4370388"/>
          </a:xfrm>
        </p:grpSpPr>
        <p:sp>
          <p:nvSpPr>
            <p:cNvPr id="49" name="Pfeil nach unten 48"/>
            <p:cNvSpPr/>
            <p:nvPr/>
          </p:nvSpPr>
          <p:spPr bwMode="auto">
            <a:xfrm>
              <a:off x="7036270" y="1212850"/>
              <a:ext cx="56010" cy="2789238"/>
            </a:xfrm>
            <a:prstGeom prst="downArrow">
              <a:avLst/>
            </a:prstGeom>
            <a:solidFill>
              <a:srgbClr val="FF8C00"/>
            </a:solidFill>
            <a:ln>
              <a:solidFill>
                <a:srgbClr val="FF8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50" name="Pfeil nach unten 49"/>
            <p:cNvSpPr/>
            <p:nvPr/>
          </p:nvSpPr>
          <p:spPr bwMode="auto">
            <a:xfrm>
              <a:off x="5787513" y="1216025"/>
              <a:ext cx="56010" cy="4367213"/>
            </a:xfrm>
            <a:prstGeom prst="downArrow">
              <a:avLst/>
            </a:prstGeom>
            <a:solidFill>
              <a:srgbClr val="FF8C00"/>
            </a:solidFill>
            <a:ln>
              <a:solidFill>
                <a:srgbClr val="FF8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dirty="0">
                <a:solidFill>
                  <a:srgbClr val="FF8C00"/>
                </a:solidFill>
              </a:endParaRPr>
            </a:p>
          </p:txBody>
        </p:sp>
        <p:sp>
          <p:nvSpPr>
            <p:cNvPr id="51" name="Pfeil nach unten 50"/>
            <p:cNvSpPr/>
            <p:nvPr/>
          </p:nvSpPr>
          <p:spPr bwMode="auto">
            <a:xfrm>
              <a:off x="7289515" y="1216025"/>
              <a:ext cx="54793" cy="2538413"/>
            </a:xfrm>
            <a:prstGeom prst="downArrow">
              <a:avLst/>
            </a:prstGeom>
            <a:solidFill>
              <a:srgbClr val="FF8C00"/>
            </a:solidFill>
            <a:ln>
              <a:solidFill>
                <a:srgbClr val="FF8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52" name="Pfeil nach unten 51"/>
            <p:cNvSpPr/>
            <p:nvPr/>
          </p:nvSpPr>
          <p:spPr bwMode="auto">
            <a:xfrm>
              <a:off x="6029376" y="1216025"/>
              <a:ext cx="54792" cy="4017963"/>
            </a:xfrm>
            <a:prstGeom prst="downArrow">
              <a:avLst/>
            </a:prstGeom>
            <a:solidFill>
              <a:srgbClr val="FF8C00"/>
            </a:solidFill>
            <a:ln>
              <a:solidFill>
                <a:srgbClr val="FF8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53" name="Pfeil nach unten 52"/>
            <p:cNvSpPr/>
            <p:nvPr/>
          </p:nvSpPr>
          <p:spPr bwMode="auto">
            <a:xfrm>
              <a:off x="6281403" y="1212850"/>
              <a:ext cx="54793" cy="3743325"/>
            </a:xfrm>
            <a:prstGeom prst="downArrow">
              <a:avLst/>
            </a:prstGeom>
            <a:solidFill>
              <a:srgbClr val="FF8C00"/>
            </a:solidFill>
            <a:ln>
              <a:solidFill>
                <a:srgbClr val="FF8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54" name="Pfeil nach unten 53"/>
            <p:cNvSpPr/>
            <p:nvPr/>
          </p:nvSpPr>
          <p:spPr bwMode="auto">
            <a:xfrm>
              <a:off x="6533432" y="1212850"/>
              <a:ext cx="54792" cy="3546475"/>
            </a:xfrm>
            <a:prstGeom prst="downArrow">
              <a:avLst/>
            </a:prstGeom>
            <a:solidFill>
              <a:srgbClr val="FF8C00"/>
            </a:solidFill>
            <a:ln>
              <a:solidFill>
                <a:srgbClr val="FF8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55" name="Pfeil nach unten 54"/>
            <p:cNvSpPr/>
            <p:nvPr/>
          </p:nvSpPr>
          <p:spPr bwMode="auto">
            <a:xfrm>
              <a:off x="6794533" y="1215826"/>
              <a:ext cx="45719" cy="3365302"/>
            </a:xfrm>
            <a:prstGeom prst="downArrow">
              <a:avLst/>
            </a:prstGeom>
            <a:solidFill>
              <a:srgbClr val="FF8C00"/>
            </a:solidFill>
            <a:ln>
              <a:solidFill>
                <a:srgbClr val="FF8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  <p:cxnSp>
        <p:nvCxnSpPr>
          <p:cNvPr id="56" name="Gerade Verbindung 55"/>
          <p:cNvCxnSpPr/>
          <p:nvPr/>
        </p:nvCxnSpPr>
        <p:spPr>
          <a:xfrm>
            <a:off x="4444008" y="4518795"/>
            <a:ext cx="1543662" cy="0"/>
          </a:xfrm>
          <a:prstGeom prst="line">
            <a:avLst/>
          </a:prstGeom>
          <a:ln/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7" name="Rechteck 56"/>
          <p:cNvSpPr/>
          <p:nvPr/>
        </p:nvSpPr>
        <p:spPr>
          <a:xfrm>
            <a:off x="7455090" y="1279645"/>
            <a:ext cx="1471369" cy="4392488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288845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In-beam </a:t>
            </a:r>
            <a:r>
              <a:rPr lang="de-DE" dirty="0" err="1"/>
              <a:t>technique</a:t>
            </a:r>
            <a:r>
              <a:rPr lang="de-DE" dirty="0"/>
              <a:t> with </a:t>
            </a:r>
            <a:r>
              <a:rPr lang="de-DE" dirty="0" err="1"/>
              <a:t>HPGe</a:t>
            </a:r>
            <a:r>
              <a:rPr lang="de-DE" dirty="0"/>
              <a:t> </a:t>
            </a:r>
            <a:r>
              <a:rPr lang="de-DE" dirty="0" err="1"/>
              <a:t>detectors</a:t>
            </a:r>
            <a:endParaRPr lang="de-DE" dirty="0"/>
          </a:p>
        </p:txBody>
      </p:sp>
      <p:sp>
        <p:nvSpPr>
          <p:cNvPr id="11" name="Inhaltsplatzhalter 43"/>
          <p:cNvSpPr txBox="1">
            <a:spLocks/>
          </p:cNvSpPr>
          <p:nvPr/>
        </p:nvSpPr>
        <p:spPr>
          <a:xfrm>
            <a:off x="395536" y="1299862"/>
            <a:ext cx="3826768" cy="4123707"/>
          </a:xfrm>
          <a:prstGeom prst="rect">
            <a:avLst/>
          </a:prstGeom>
        </p:spPr>
        <p:txBody>
          <a:bodyPr/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9144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SzPct val="66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b="1" kern="0" dirty="0">
                <a:solidFill>
                  <a:srgbClr val="CC6600"/>
                </a:solidFill>
                <a:latin typeface="Cambria" panose="02040503050406030204" pitchFamily="18" charset="0"/>
              </a:rPr>
              <a:t>de-excitation of the entry state</a:t>
            </a:r>
          </a:p>
          <a:p>
            <a:pPr marL="720725" lvl="1" indent="-263525"/>
            <a:r>
              <a:rPr lang="en-US" sz="2000" kern="0" dirty="0">
                <a:latin typeface="Cambria" panose="02040503050406030204" pitchFamily="18" charset="0"/>
              </a:rPr>
              <a:t>determination of partial cross sections</a:t>
            </a:r>
          </a:p>
          <a:p>
            <a:pPr marL="720725" lvl="1" indent="-263525"/>
            <a:r>
              <a:rPr lang="en-US" sz="2000" kern="0" dirty="0">
                <a:latin typeface="Cambria" panose="02040503050406030204" pitchFamily="18" charset="0"/>
              </a:rPr>
              <a:t>very sensitive on the </a:t>
            </a:r>
            <a:r>
              <a:rPr lang="en-US" sz="2000" kern="0" dirty="0">
                <a:latin typeface="Symbol" panose="05050102010706020507" pitchFamily="18" charset="2"/>
              </a:rPr>
              <a:t>g</a:t>
            </a:r>
            <a:r>
              <a:rPr lang="en-US" sz="2000" kern="0" dirty="0">
                <a:latin typeface="Cambria" panose="02040503050406030204" pitchFamily="18" charset="0"/>
              </a:rPr>
              <a:t>-ray strength function</a:t>
            </a:r>
          </a:p>
          <a:p>
            <a:pPr marL="0" indent="0">
              <a:buNone/>
            </a:pPr>
            <a:endParaRPr lang="en-US" sz="2400" b="1" kern="0" dirty="0">
              <a:solidFill>
                <a:srgbClr val="00B050"/>
              </a:solidFill>
              <a:latin typeface="Cambria" panose="02040503050406030204" pitchFamily="18" charset="0"/>
            </a:endParaRPr>
          </a:p>
          <a:p>
            <a:r>
              <a:rPr lang="en-US" sz="2400" b="1" kern="0" dirty="0">
                <a:solidFill>
                  <a:srgbClr val="00B050"/>
                </a:solidFill>
                <a:latin typeface="Cambria" panose="02040503050406030204" pitchFamily="18" charset="0"/>
              </a:rPr>
              <a:t>transitions to the ground state</a:t>
            </a:r>
          </a:p>
          <a:p>
            <a:pPr marL="720725" lvl="1" indent="-263525"/>
            <a:r>
              <a:rPr lang="en-US" sz="2000" kern="0" dirty="0">
                <a:latin typeface="Cambria" panose="02040503050406030204" pitchFamily="18" charset="0"/>
              </a:rPr>
              <a:t>determination of the total cross section</a:t>
            </a:r>
          </a:p>
          <a:p>
            <a:pPr marL="457200" lvl="1" indent="0">
              <a:buFont typeface="Arial" pitchFamily="34" charset="0"/>
              <a:buNone/>
            </a:pPr>
            <a:endParaRPr lang="en-US" sz="2000" b="1" kern="0" dirty="0">
              <a:latin typeface="Cambria" panose="02040503050406030204" pitchFamily="18" charset="0"/>
            </a:endParaRPr>
          </a:p>
        </p:txBody>
      </p:sp>
      <p:cxnSp>
        <p:nvCxnSpPr>
          <p:cNvPr id="12" name="Gerade Verbindung 11"/>
          <p:cNvCxnSpPr/>
          <p:nvPr/>
        </p:nvCxnSpPr>
        <p:spPr>
          <a:xfrm>
            <a:off x="4427984" y="2609248"/>
            <a:ext cx="4270442" cy="0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3" name="Textfeld 37"/>
          <p:cNvSpPr txBox="1">
            <a:spLocks noChangeArrowheads="1"/>
          </p:cNvSpPr>
          <p:nvPr/>
        </p:nvSpPr>
        <p:spPr bwMode="auto">
          <a:xfrm>
            <a:off x="4938087" y="1861453"/>
            <a:ext cx="379239" cy="336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 err="1"/>
              <a:t>E</a:t>
            </a:r>
            <a:r>
              <a:rPr lang="de-DE" baseline="-25000" dirty="0" err="1"/>
              <a:t>p</a:t>
            </a:r>
            <a:endParaRPr lang="de-DE" baseline="-25000" dirty="0"/>
          </a:p>
        </p:txBody>
      </p:sp>
      <p:sp>
        <p:nvSpPr>
          <p:cNvPr id="14" name="Rechteck 13"/>
          <p:cNvSpPr/>
          <p:nvPr/>
        </p:nvSpPr>
        <p:spPr bwMode="auto">
          <a:xfrm>
            <a:off x="5201150" y="1412776"/>
            <a:ext cx="3572931" cy="21976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grpSp>
        <p:nvGrpSpPr>
          <p:cNvPr id="15" name="Gruppieren 53"/>
          <p:cNvGrpSpPr/>
          <p:nvPr/>
        </p:nvGrpSpPr>
        <p:grpSpPr>
          <a:xfrm>
            <a:off x="7629526" y="1538925"/>
            <a:ext cx="1152468" cy="3702919"/>
            <a:chOff x="4210025" y="1214438"/>
            <a:chExt cx="2162175" cy="4402137"/>
          </a:xfrm>
        </p:grpSpPr>
        <p:cxnSp>
          <p:nvCxnSpPr>
            <p:cNvPr id="16" name="Gerade Verbindung 15"/>
            <p:cNvCxnSpPr/>
            <p:nvPr/>
          </p:nvCxnSpPr>
          <p:spPr bwMode="auto">
            <a:xfrm>
              <a:off x="4210025" y="4987925"/>
              <a:ext cx="2159000" cy="0"/>
            </a:xfrm>
            <a:prstGeom prst="line">
              <a:avLst/>
            </a:prstGeom>
            <a:ln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/>
          </p:nvCxnSpPr>
          <p:spPr bwMode="auto">
            <a:xfrm>
              <a:off x="4210025" y="5616575"/>
              <a:ext cx="2159000" cy="0"/>
            </a:xfrm>
            <a:prstGeom prst="line">
              <a:avLst/>
            </a:prstGeom>
            <a:ln/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/>
          </p:nvCxnSpPr>
          <p:spPr bwMode="auto">
            <a:xfrm>
              <a:off x="4210025" y="3783013"/>
              <a:ext cx="2159000" cy="0"/>
            </a:xfrm>
            <a:prstGeom prst="line">
              <a:avLst/>
            </a:prstGeom>
            <a:ln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 bwMode="auto">
            <a:xfrm>
              <a:off x="4210025" y="5265738"/>
              <a:ext cx="2159000" cy="0"/>
            </a:xfrm>
            <a:prstGeom prst="line">
              <a:avLst/>
            </a:prstGeom>
            <a:ln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/>
          </p:nvCxnSpPr>
          <p:spPr bwMode="auto">
            <a:xfrm>
              <a:off x="4210025" y="4032250"/>
              <a:ext cx="2159000" cy="0"/>
            </a:xfrm>
            <a:prstGeom prst="line">
              <a:avLst/>
            </a:prstGeom>
            <a:ln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Pfeil nach unten 24"/>
            <p:cNvSpPr/>
            <p:nvPr/>
          </p:nvSpPr>
          <p:spPr bwMode="auto">
            <a:xfrm>
              <a:off x="4389412" y="1214438"/>
              <a:ext cx="73025" cy="4364037"/>
            </a:xfrm>
            <a:prstGeom prst="down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6" name="Pfeil nach unten 25"/>
            <p:cNvSpPr/>
            <p:nvPr/>
          </p:nvSpPr>
          <p:spPr bwMode="auto">
            <a:xfrm>
              <a:off x="4659287" y="5291138"/>
              <a:ext cx="71438" cy="287337"/>
            </a:xfrm>
            <a:prstGeom prst="down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9" name="Pfeil nach unten 28"/>
            <p:cNvSpPr/>
            <p:nvPr/>
          </p:nvSpPr>
          <p:spPr bwMode="auto">
            <a:xfrm>
              <a:off x="4924400" y="5014913"/>
              <a:ext cx="71437" cy="565150"/>
            </a:xfrm>
            <a:prstGeom prst="down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30" name="Pfeil nach unten 29"/>
            <p:cNvSpPr/>
            <p:nvPr/>
          </p:nvSpPr>
          <p:spPr bwMode="auto">
            <a:xfrm>
              <a:off x="5199037" y="4822825"/>
              <a:ext cx="71438" cy="757238"/>
            </a:xfrm>
            <a:prstGeom prst="down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31" name="Pfeil nach unten 30"/>
            <p:cNvSpPr/>
            <p:nvPr/>
          </p:nvSpPr>
          <p:spPr bwMode="auto">
            <a:xfrm>
              <a:off x="5740375" y="4057650"/>
              <a:ext cx="73025" cy="1519238"/>
            </a:xfrm>
            <a:prstGeom prst="down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32" name="Pfeil nach unten 31"/>
            <p:cNvSpPr/>
            <p:nvPr/>
          </p:nvSpPr>
          <p:spPr bwMode="auto">
            <a:xfrm>
              <a:off x="6010250" y="3810000"/>
              <a:ext cx="71437" cy="1766888"/>
            </a:xfrm>
            <a:prstGeom prst="down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cxnSp>
          <p:nvCxnSpPr>
            <p:cNvPr id="33" name="Gerade Verbindung 32"/>
            <p:cNvCxnSpPr/>
            <p:nvPr/>
          </p:nvCxnSpPr>
          <p:spPr bwMode="auto">
            <a:xfrm>
              <a:off x="4210025" y="4613275"/>
              <a:ext cx="2159000" cy="0"/>
            </a:xfrm>
            <a:prstGeom prst="line">
              <a:avLst/>
            </a:prstGeom>
            <a:ln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/>
          </p:nvCxnSpPr>
          <p:spPr bwMode="auto">
            <a:xfrm>
              <a:off x="4213200" y="4797425"/>
              <a:ext cx="2159000" cy="0"/>
            </a:xfrm>
            <a:prstGeom prst="line">
              <a:avLst/>
            </a:prstGeom>
            <a:ln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Pfeil nach unten 34"/>
            <p:cNvSpPr/>
            <p:nvPr/>
          </p:nvSpPr>
          <p:spPr bwMode="auto">
            <a:xfrm>
              <a:off x="5470500" y="4638675"/>
              <a:ext cx="73025" cy="939800"/>
            </a:xfrm>
            <a:prstGeom prst="down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  <p:sp>
        <p:nvSpPr>
          <p:cNvPr id="36" name="Pfeil nach unten 35"/>
          <p:cNvSpPr/>
          <p:nvPr/>
        </p:nvSpPr>
        <p:spPr>
          <a:xfrm rot="10800000">
            <a:off x="5048920" y="2654649"/>
            <a:ext cx="61426" cy="184678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7" name="Pfeil nach unten 36"/>
          <p:cNvSpPr/>
          <p:nvPr/>
        </p:nvSpPr>
        <p:spPr>
          <a:xfrm rot="10800000">
            <a:off x="5502938" y="1534293"/>
            <a:ext cx="61426" cy="108964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8" name="Textfeld 53"/>
          <p:cNvSpPr txBox="1">
            <a:spLocks noChangeArrowheads="1"/>
          </p:cNvSpPr>
          <p:nvPr/>
        </p:nvSpPr>
        <p:spPr bwMode="auto">
          <a:xfrm>
            <a:off x="5147736" y="3475889"/>
            <a:ext cx="473554" cy="310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+ Q</a:t>
            </a:r>
            <a:endParaRPr lang="de-DE" baseline="-25000" dirty="0">
              <a:solidFill>
                <a:srgbClr val="FF0000"/>
              </a:solidFill>
            </a:endParaRPr>
          </a:p>
        </p:txBody>
      </p:sp>
      <p:cxnSp>
        <p:nvCxnSpPr>
          <p:cNvPr id="39" name="Gerade Verbindung 38"/>
          <p:cNvCxnSpPr>
            <a:endCxn id="14" idx="3"/>
          </p:cNvCxnSpPr>
          <p:nvPr/>
        </p:nvCxnSpPr>
        <p:spPr bwMode="auto">
          <a:xfrm>
            <a:off x="5201150" y="1522661"/>
            <a:ext cx="357293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40" name="Gruppieren 82"/>
          <p:cNvGrpSpPr/>
          <p:nvPr/>
        </p:nvGrpSpPr>
        <p:grpSpPr>
          <a:xfrm>
            <a:off x="6146286" y="3699518"/>
            <a:ext cx="1304114" cy="1542326"/>
            <a:chOff x="5649924" y="3783013"/>
            <a:chExt cx="1658380" cy="1833562"/>
          </a:xfrm>
        </p:grpSpPr>
        <p:cxnSp>
          <p:nvCxnSpPr>
            <p:cNvPr id="41" name="Gerade Verbindung 40"/>
            <p:cNvCxnSpPr/>
            <p:nvPr/>
          </p:nvCxnSpPr>
          <p:spPr>
            <a:xfrm>
              <a:off x="5649924" y="4987925"/>
              <a:ext cx="1655945" cy="0"/>
            </a:xfrm>
            <a:prstGeom prst="line">
              <a:avLst/>
            </a:prstGeom>
            <a:ln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Gerade Verbindung 41"/>
            <p:cNvCxnSpPr/>
            <p:nvPr/>
          </p:nvCxnSpPr>
          <p:spPr bwMode="auto">
            <a:xfrm>
              <a:off x="5649924" y="5616575"/>
              <a:ext cx="1655945" cy="0"/>
            </a:xfrm>
            <a:prstGeom prst="line">
              <a:avLst/>
            </a:prstGeom>
            <a:ln/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Gerade Verbindung 42"/>
            <p:cNvCxnSpPr/>
            <p:nvPr/>
          </p:nvCxnSpPr>
          <p:spPr bwMode="auto">
            <a:xfrm>
              <a:off x="5649924" y="3783013"/>
              <a:ext cx="1655945" cy="0"/>
            </a:xfrm>
            <a:prstGeom prst="line">
              <a:avLst/>
            </a:prstGeom>
            <a:ln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Gerade Verbindung 43"/>
            <p:cNvCxnSpPr/>
            <p:nvPr/>
          </p:nvCxnSpPr>
          <p:spPr bwMode="auto">
            <a:xfrm>
              <a:off x="5649924" y="5265738"/>
              <a:ext cx="1655945" cy="0"/>
            </a:xfrm>
            <a:prstGeom prst="line">
              <a:avLst/>
            </a:prstGeom>
            <a:ln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Gerade Verbindung 44"/>
            <p:cNvCxnSpPr/>
            <p:nvPr/>
          </p:nvCxnSpPr>
          <p:spPr bwMode="auto">
            <a:xfrm>
              <a:off x="5649924" y="4032250"/>
              <a:ext cx="1655945" cy="0"/>
            </a:xfrm>
            <a:prstGeom prst="line">
              <a:avLst/>
            </a:prstGeom>
            <a:ln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Gerade Verbindung 45"/>
            <p:cNvCxnSpPr/>
            <p:nvPr/>
          </p:nvCxnSpPr>
          <p:spPr bwMode="auto">
            <a:xfrm>
              <a:off x="5649924" y="4613275"/>
              <a:ext cx="1655945" cy="0"/>
            </a:xfrm>
            <a:prstGeom prst="line">
              <a:avLst/>
            </a:prstGeom>
            <a:ln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Gerade Verbindung 46"/>
            <p:cNvCxnSpPr/>
            <p:nvPr/>
          </p:nvCxnSpPr>
          <p:spPr bwMode="auto">
            <a:xfrm>
              <a:off x="5652359" y="4797425"/>
              <a:ext cx="1655945" cy="0"/>
            </a:xfrm>
            <a:prstGeom prst="line">
              <a:avLst/>
            </a:prstGeom>
            <a:ln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8" name="Gruppieren 72"/>
          <p:cNvGrpSpPr/>
          <p:nvPr/>
        </p:nvGrpSpPr>
        <p:grpSpPr>
          <a:xfrm>
            <a:off x="6154806" y="1534292"/>
            <a:ext cx="1127808" cy="3676213"/>
            <a:chOff x="5787513" y="1212850"/>
            <a:chExt cx="1556795" cy="4370388"/>
          </a:xfrm>
        </p:grpSpPr>
        <p:sp>
          <p:nvSpPr>
            <p:cNvPr id="49" name="Pfeil nach unten 48"/>
            <p:cNvSpPr/>
            <p:nvPr/>
          </p:nvSpPr>
          <p:spPr bwMode="auto">
            <a:xfrm>
              <a:off x="7036270" y="1212850"/>
              <a:ext cx="56010" cy="2789238"/>
            </a:xfrm>
            <a:prstGeom prst="downArrow">
              <a:avLst/>
            </a:prstGeom>
            <a:solidFill>
              <a:srgbClr val="FF8C00"/>
            </a:solidFill>
            <a:ln>
              <a:solidFill>
                <a:srgbClr val="FF8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50" name="Pfeil nach unten 49"/>
            <p:cNvSpPr/>
            <p:nvPr/>
          </p:nvSpPr>
          <p:spPr bwMode="auto">
            <a:xfrm>
              <a:off x="5787513" y="1216025"/>
              <a:ext cx="56010" cy="4367213"/>
            </a:xfrm>
            <a:prstGeom prst="downArrow">
              <a:avLst/>
            </a:prstGeom>
            <a:solidFill>
              <a:srgbClr val="FF8C00"/>
            </a:solidFill>
            <a:ln>
              <a:solidFill>
                <a:srgbClr val="FF8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dirty="0">
                <a:solidFill>
                  <a:srgbClr val="FF8C00"/>
                </a:solidFill>
              </a:endParaRPr>
            </a:p>
          </p:txBody>
        </p:sp>
        <p:sp>
          <p:nvSpPr>
            <p:cNvPr id="51" name="Pfeil nach unten 50"/>
            <p:cNvSpPr/>
            <p:nvPr/>
          </p:nvSpPr>
          <p:spPr bwMode="auto">
            <a:xfrm>
              <a:off x="7289515" y="1216025"/>
              <a:ext cx="54793" cy="2538413"/>
            </a:xfrm>
            <a:prstGeom prst="downArrow">
              <a:avLst/>
            </a:prstGeom>
            <a:solidFill>
              <a:srgbClr val="FF8C00"/>
            </a:solidFill>
            <a:ln>
              <a:solidFill>
                <a:srgbClr val="FF8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52" name="Pfeil nach unten 51"/>
            <p:cNvSpPr/>
            <p:nvPr/>
          </p:nvSpPr>
          <p:spPr bwMode="auto">
            <a:xfrm>
              <a:off x="6029376" y="1216025"/>
              <a:ext cx="54792" cy="4017963"/>
            </a:xfrm>
            <a:prstGeom prst="downArrow">
              <a:avLst/>
            </a:prstGeom>
            <a:solidFill>
              <a:srgbClr val="FF8C00"/>
            </a:solidFill>
            <a:ln>
              <a:solidFill>
                <a:srgbClr val="FF8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53" name="Pfeil nach unten 52"/>
            <p:cNvSpPr/>
            <p:nvPr/>
          </p:nvSpPr>
          <p:spPr bwMode="auto">
            <a:xfrm>
              <a:off x="6281403" y="1212850"/>
              <a:ext cx="54793" cy="3743325"/>
            </a:xfrm>
            <a:prstGeom prst="downArrow">
              <a:avLst/>
            </a:prstGeom>
            <a:solidFill>
              <a:srgbClr val="FF8C00"/>
            </a:solidFill>
            <a:ln>
              <a:solidFill>
                <a:srgbClr val="FF8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54" name="Pfeil nach unten 53"/>
            <p:cNvSpPr/>
            <p:nvPr/>
          </p:nvSpPr>
          <p:spPr bwMode="auto">
            <a:xfrm>
              <a:off x="6533432" y="1212850"/>
              <a:ext cx="54792" cy="3546475"/>
            </a:xfrm>
            <a:prstGeom prst="downArrow">
              <a:avLst/>
            </a:prstGeom>
            <a:solidFill>
              <a:srgbClr val="FF8C00"/>
            </a:solidFill>
            <a:ln>
              <a:solidFill>
                <a:srgbClr val="FF8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55" name="Pfeil nach unten 54"/>
            <p:cNvSpPr/>
            <p:nvPr/>
          </p:nvSpPr>
          <p:spPr bwMode="auto">
            <a:xfrm>
              <a:off x="6794533" y="1215826"/>
              <a:ext cx="45719" cy="3365302"/>
            </a:xfrm>
            <a:prstGeom prst="downArrow">
              <a:avLst/>
            </a:prstGeom>
            <a:solidFill>
              <a:srgbClr val="FF8C00"/>
            </a:solidFill>
            <a:ln>
              <a:solidFill>
                <a:srgbClr val="FF8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  <p:cxnSp>
        <p:nvCxnSpPr>
          <p:cNvPr id="56" name="Gerade Verbindung 55"/>
          <p:cNvCxnSpPr/>
          <p:nvPr/>
        </p:nvCxnSpPr>
        <p:spPr>
          <a:xfrm>
            <a:off x="4444008" y="4518795"/>
            <a:ext cx="1543662" cy="0"/>
          </a:xfrm>
          <a:prstGeom prst="line">
            <a:avLst/>
          </a:prstGeom>
          <a:ln/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71102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In-beam </a:t>
            </a:r>
            <a:r>
              <a:rPr lang="de-DE" dirty="0" err="1"/>
              <a:t>technique</a:t>
            </a:r>
            <a:r>
              <a:rPr lang="de-DE" dirty="0"/>
              <a:t> with </a:t>
            </a:r>
            <a:r>
              <a:rPr lang="de-DE" dirty="0" err="1"/>
              <a:t>HPGe</a:t>
            </a:r>
            <a:r>
              <a:rPr lang="de-DE" dirty="0"/>
              <a:t> </a:t>
            </a:r>
            <a:r>
              <a:rPr lang="de-DE" dirty="0" err="1"/>
              <a:t>detectors</a:t>
            </a:r>
            <a:endParaRPr lang="en-US" dirty="0"/>
          </a:p>
        </p:txBody>
      </p:sp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>
          <a:xfrm>
            <a:off x="457200" y="908051"/>
            <a:ext cx="4402832" cy="864766"/>
          </a:xfrm>
        </p:spPr>
        <p:txBody>
          <a:bodyPr/>
          <a:lstStyle/>
          <a:p>
            <a:r>
              <a:rPr lang="en-US" sz="2400" dirty="0"/>
              <a:t>10 MV FN-Tandem ion accelerator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07" r="6273" b="14352"/>
          <a:stretch/>
        </p:blipFill>
        <p:spPr>
          <a:xfrm>
            <a:off x="5124489" y="765001"/>
            <a:ext cx="3888432" cy="2232248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6" name="Inhaltsplatzhalter 1"/>
          <p:cNvSpPr>
            <a:spLocks noGrp="1"/>
          </p:cNvSpPr>
          <p:nvPr>
            <p:ph sz="half" idx="1"/>
          </p:nvPr>
        </p:nvSpPr>
        <p:spPr>
          <a:xfrm>
            <a:off x="452292" y="1916833"/>
            <a:ext cx="4402832" cy="396044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HORUS </a:t>
            </a:r>
            <a:r>
              <a:rPr lang="el-GR" sz="2400" b="1" dirty="0"/>
              <a:t>γ</a:t>
            </a:r>
            <a:r>
              <a:rPr lang="de-DE" sz="2400" b="1" dirty="0"/>
              <a:t>-</a:t>
            </a:r>
            <a:r>
              <a:rPr lang="de-DE" sz="2400" b="1" dirty="0" err="1"/>
              <a:t>ray</a:t>
            </a:r>
            <a:r>
              <a:rPr lang="de-DE" sz="2400" b="1" dirty="0"/>
              <a:t> </a:t>
            </a:r>
            <a:r>
              <a:rPr lang="en-US" sz="2400" b="1" dirty="0"/>
              <a:t>spectrometer</a:t>
            </a:r>
          </a:p>
          <a:p>
            <a:r>
              <a:rPr lang="en-US" sz="2200" dirty="0"/>
              <a:t>14 </a:t>
            </a:r>
            <a:r>
              <a:rPr lang="en-US" sz="2200" dirty="0" err="1"/>
              <a:t>HPGe</a:t>
            </a:r>
            <a:r>
              <a:rPr lang="en-US" sz="2200" dirty="0"/>
              <a:t> detectors</a:t>
            </a:r>
          </a:p>
          <a:p>
            <a:pPr marL="720725" lvl="1" indent="-263525"/>
            <a:r>
              <a:rPr lang="en-US" sz="1800" dirty="0"/>
              <a:t>High resolution</a:t>
            </a:r>
            <a:br>
              <a:rPr lang="en-US" sz="1800" dirty="0"/>
            </a:br>
            <a:r>
              <a:rPr lang="en-US" sz="1800" dirty="0"/>
              <a:t>≈ 2 </a:t>
            </a:r>
            <a:r>
              <a:rPr lang="en-US" sz="1800" dirty="0" err="1"/>
              <a:t>keV</a:t>
            </a:r>
            <a:r>
              <a:rPr lang="en-US" sz="1800" dirty="0"/>
              <a:t> @ 1332 </a:t>
            </a:r>
            <a:r>
              <a:rPr lang="en-US" sz="1800" dirty="0" err="1"/>
              <a:t>keV</a:t>
            </a:r>
            <a:endParaRPr lang="en-US" sz="1800" dirty="0"/>
          </a:p>
          <a:p>
            <a:pPr marL="720725" lvl="1" indent="-263525"/>
            <a:r>
              <a:rPr lang="en-US" sz="1800" dirty="0"/>
              <a:t>High total efficiency</a:t>
            </a:r>
            <a:br>
              <a:rPr lang="en-US" sz="1800" dirty="0"/>
            </a:br>
            <a:r>
              <a:rPr lang="en-US" sz="1800" dirty="0"/>
              <a:t>≈ 2% @ 1332 </a:t>
            </a:r>
            <a:r>
              <a:rPr lang="en-US" sz="1800" dirty="0" err="1"/>
              <a:t>keV</a:t>
            </a:r>
            <a:endParaRPr lang="en-US" sz="1800" dirty="0"/>
          </a:p>
          <a:p>
            <a:r>
              <a:rPr lang="en-US" sz="2200" dirty="0"/>
              <a:t>5 different angles with respect to beam axis</a:t>
            </a:r>
          </a:p>
          <a:p>
            <a:pPr marL="720725" lvl="1" indent="-263525"/>
            <a:r>
              <a:rPr lang="en-US" sz="1800" dirty="0"/>
              <a:t>determination of angular distributions</a:t>
            </a:r>
          </a:p>
          <a:p>
            <a:r>
              <a:rPr lang="en-US" sz="2200" dirty="0"/>
              <a:t>BGO shields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8" t="2751" r="5758" b="5900"/>
          <a:stretch/>
        </p:blipFill>
        <p:spPr>
          <a:xfrm>
            <a:off x="5490736" y="3148732"/>
            <a:ext cx="3155937" cy="2952328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7" name="Textfeld 6"/>
          <p:cNvSpPr txBox="1"/>
          <p:nvPr/>
        </p:nvSpPr>
        <p:spPr>
          <a:xfrm>
            <a:off x="4993410" y="6252544"/>
            <a:ext cx="41505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>
                <a:latin typeface="Cambria" panose="02040503050406030204" pitchFamily="18" charset="0"/>
                <a:cs typeface="+mn-cs"/>
              </a:rPr>
              <a:t>L. </a:t>
            </a:r>
            <a:r>
              <a:rPr lang="de-DE" sz="1050" dirty="0" err="1">
                <a:latin typeface="Cambria" panose="02040503050406030204" pitchFamily="18" charset="0"/>
                <a:cs typeface="+mn-cs"/>
              </a:rPr>
              <a:t>Netterdon</a:t>
            </a:r>
            <a:r>
              <a:rPr lang="de-DE" sz="1050" dirty="0">
                <a:latin typeface="Cambria" panose="02040503050406030204" pitchFamily="18" charset="0"/>
                <a:cs typeface="+mn-cs"/>
              </a:rPr>
              <a:t> </a:t>
            </a:r>
            <a:r>
              <a:rPr lang="de-DE" sz="1050" i="1" dirty="0">
                <a:latin typeface="Cambria" panose="02040503050406030204" pitchFamily="18" charset="0"/>
                <a:cs typeface="+mn-cs"/>
              </a:rPr>
              <a:t>et al.</a:t>
            </a:r>
            <a:r>
              <a:rPr lang="de-DE" sz="1050" dirty="0">
                <a:latin typeface="Cambria" panose="02040503050406030204" pitchFamily="18" charset="0"/>
                <a:cs typeface="+mn-cs"/>
              </a:rPr>
              <a:t>, NIM A </a:t>
            </a:r>
            <a:r>
              <a:rPr lang="de-DE" sz="1050" b="1" dirty="0">
                <a:latin typeface="Cambria" panose="02040503050406030204" pitchFamily="18" charset="0"/>
                <a:cs typeface="+mn-cs"/>
              </a:rPr>
              <a:t>754</a:t>
            </a:r>
            <a:r>
              <a:rPr lang="de-DE" sz="1050" dirty="0">
                <a:latin typeface="Cambria" panose="02040503050406030204" pitchFamily="18" charset="0"/>
                <a:cs typeface="+mn-cs"/>
              </a:rPr>
              <a:t> (2014) 94-100</a:t>
            </a:r>
            <a:endParaRPr lang="en-US" sz="1050" dirty="0">
              <a:latin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916156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In-beam </a:t>
            </a:r>
            <a:r>
              <a:rPr lang="de-DE" dirty="0" err="1"/>
              <a:t>technique</a:t>
            </a:r>
            <a:r>
              <a:rPr lang="de-DE" dirty="0"/>
              <a:t> with </a:t>
            </a:r>
            <a:r>
              <a:rPr lang="de-DE" dirty="0" err="1"/>
              <a:t>HPGe</a:t>
            </a:r>
            <a:r>
              <a:rPr lang="de-DE" dirty="0"/>
              <a:t> </a:t>
            </a:r>
            <a:r>
              <a:rPr lang="de-DE" dirty="0" err="1"/>
              <a:t>detectors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941214"/>
            <a:ext cx="4546848" cy="3672409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Target chamber</a:t>
            </a:r>
          </a:p>
          <a:p>
            <a:pPr marL="0" indent="0">
              <a:buNone/>
            </a:pPr>
            <a:endParaRPr lang="en-US" sz="2400" b="1" dirty="0"/>
          </a:p>
          <a:p>
            <a:pPr>
              <a:lnSpc>
                <a:spcPct val="150000"/>
              </a:lnSpc>
            </a:pPr>
            <a:r>
              <a:rPr lang="en-US" sz="2200" dirty="0"/>
              <a:t>cooling trap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tantalum coating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independent current readouts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δ-electron suppression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built-in detector for Rutherford Backscattering Spectrometry (RBS)</a:t>
            </a:r>
          </a:p>
        </p:txBody>
      </p:sp>
      <p:pic>
        <p:nvPicPr>
          <p:cNvPr id="14" name="Inhaltsplatzhalter 10" descr="IMG_172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60633" y="941214"/>
            <a:ext cx="3317046" cy="2487786"/>
          </a:xfrm>
          <a:effectLst>
            <a:softEdge rad="63500"/>
          </a:effectLst>
        </p:spPr>
      </p:pic>
      <p:sp>
        <p:nvSpPr>
          <p:cNvPr id="6" name="Textfeld 5"/>
          <p:cNvSpPr txBox="1"/>
          <p:nvPr/>
        </p:nvSpPr>
        <p:spPr bwMode="auto">
          <a:xfrm>
            <a:off x="457200" y="4846057"/>
            <a:ext cx="4546848" cy="167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eaLnBrk="1" hangingPunct="1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  <a:defRPr sz="2400">
                <a:latin typeface="Aller" panose="02000503030000020004" pitchFamily="2" charset="0"/>
                <a:cs typeface="+mn-cs"/>
              </a:defRPr>
            </a:lvl1pPr>
            <a:lvl2pPr marL="914400" indent="-457200" eaLnBrk="1" hangingPunct="1"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SzPct val="66000"/>
              <a:buFont typeface="Wingdings" panose="05000000000000000000" pitchFamily="2" charset="2"/>
              <a:buChar char="§"/>
              <a:defRPr sz="2400">
                <a:latin typeface="Aller" panose="02000503030000020004" pitchFamily="2" charset="0"/>
              </a:defRPr>
            </a:lvl2pPr>
            <a:lvl3pPr marL="1143000" indent="-228600" eaLnBrk="1" hangingPunct="1">
              <a:spcBef>
                <a:spcPts val="600"/>
              </a:spcBef>
              <a:spcAft>
                <a:spcPts val="600"/>
              </a:spcAft>
              <a:buChar char="•"/>
              <a:defRPr sz="2000">
                <a:latin typeface="Aller" panose="02000503030000020004" pitchFamily="2" charset="0"/>
              </a:defRPr>
            </a:lvl3pPr>
            <a:lvl4pPr marL="1600200" indent="-228600" eaLnBrk="1" hangingPunct="1">
              <a:spcBef>
                <a:spcPts val="600"/>
              </a:spcBef>
              <a:spcAft>
                <a:spcPts val="600"/>
              </a:spcAft>
              <a:buChar char="–"/>
              <a:defRPr sz="1800">
                <a:latin typeface="Aller" panose="02000503030000020004" pitchFamily="2" charset="0"/>
              </a:defRPr>
            </a:lvl4pPr>
            <a:lvl5pPr marL="2057400" indent="-228600" eaLnBrk="1" hangingPunct="1">
              <a:spcBef>
                <a:spcPts val="600"/>
              </a:spcBef>
              <a:spcAft>
                <a:spcPts val="600"/>
              </a:spcAft>
              <a:buChar char="»"/>
              <a:defRPr sz="1800">
                <a:latin typeface="Aller" panose="02000503030000020004" pitchFamily="2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latin typeface="+mn-lt"/>
              </a:defRPr>
            </a:lvl9pPr>
          </a:lstStyle>
          <a:p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8" name="Inhaltsplatzhalter 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614593"/>
            <a:ext cx="3886200" cy="2462927"/>
          </a:xfrm>
        </p:spPr>
      </p:pic>
      <p:sp>
        <p:nvSpPr>
          <p:cNvPr id="7" name="Textfeld 6"/>
          <p:cNvSpPr txBox="1"/>
          <p:nvPr/>
        </p:nvSpPr>
        <p:spPr>
          <a:xfrm>
            <a:off x="4993410" y="6252544"/>
            <a:ext cx="41505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>
                <a:latin typeface="Cambria" panose="02040503050406030204" pitchFamily="18" charset="0"/>
                <a:cs typeface="+mn-cs"/>
              </a:rPr>
              <a:t>L. </a:t>
            </a:r>
            <a:r>
              <a:rPr lang="de-DE" sz="1050" dirty="0" err="1">
                <a:latin typeface="Cambria" panose="02040503050406030204" pitchFamily="18" charset="0"/>
                <a:cs typeface="+mn-cs"/>
              </a:rPr>
              <a:t>Netterdon</a:t>
            </a:r>
            <a:r>
              <a:rPr lang="de-DE" sz="1050" dirty="0">
                <a:latin typeface="Cambria" panose="02040503050406030204" pitchFamily="18" charset="0"/>
                <a:cs typeface="+mn-cs"/>
              </a:rPr>
              <a:t> </a:t>
            </a:r>
            <a:r>
              <a:rPr lang="de-DE" sz="1050" i="1" dirty="0">
                <a:latin typeface="Cambria" panose="02040503050406030204" pitchFamily="18" charset="0"/>
                <a:cs typeface="+mn-cs"/>
              </a:rPr>
              <a:t>et al.</a:t>
            </a:r>
            <a:r>
              <a:rPr lang="de-DE" sz="1050" dirty="0">
                <a:latin typeface="Cambria" panose="02040503050406030204" pitchFamily="18" charset="0"/>
                <a:cs typeface="+mn-cs"/>
              </a:rPr>
              <a:t>, NIM A </a:t>
            </a:r>
            <a:r>
              <a:rPr lang="de-DE" sz="1050" b="1" dirty="0">
                <a:latin typeface="Cambria" panose="02040503050406030204" pitchFamily="18" charset="0"/>
                <a:cs typeface="+mn-cs"/>
              </a:rPr>
              <a:t>754</a:t>
            </a:r>
            <a:r>
              <a:rPr lang="de-DE" sz="1050" dirty="0">
                <a:latin typeface="Cambria" panose="02040503050406030204" pitchFamily="18" charset="0"/>
                <a:cs typeface="+mn-cs"/>
              </a:rPr>
              <a:t> (2014) 94-100</a:t>
            </a:r>
            <a:endParaRPr lang="en-US" sz="1050" dirty="0">
              <a:latin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893238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In-beam </a:t>
            </a:r>
            <a:r>
              <a:rPr lang="de-DE" dirty="0" err="1"/>
              <a:t>measurement</a:t>
            </a:r>
            <a:r>
              <a:rPr lang="de-DE" dirty="0"/>
              <a:t> of the </a:t>
            </a:r>
            <a:r>
              <a:rPr lang="en-US" baseline="32000" dirty="0"/>
              <a:t>89</a:t>
            </a:r>
            <a:r>
              <a:rPr lang="en-US" dirty="0"/>
              <a:t>Y(</a:t>
            </a:r>
            <a:r>
              <a:rPr lang="en-US" dirty="0" err="1"/>
              <a:t>p,</a:t>
            </a:r>
            <a:r>
              <a:rPr lang="en-US" dirty="0" err="1">
                <a:latin typeface="Symbol" pitchFamily="18" charset="2"/>
                <a:ea typeface="Symbol" charset="2"/>
                <a:cs typeface="Symbol" charset="2"/>
                <a:sym typeface="Symbol" charset="2"/>
              </a:rPr>
              <a:t>g</a:t>
            </a:r>
            <a:r>
              <a:rPr lang="en-US" dirty="0"/>
              <a:t>)</a:t>
            </a:r>
            <a:r>
              <a:rPr lang="de-DE" dirty="0"/>
              <a:t> </a:t>
            </a:r>
          </a:p>
        </p:txBody>
      </p:sp>
      <p:grpSp>
        <p:nvGrpSpPr>
          <p:cNvPr id="14" name="Gruppieren 13"/>
          <p:cNvGrpSpPr/>
          <p:nvPr/>
        </p:nvGrpSpPr>
        <p:grpSpPr>
          <a:xfrm>
            <a:off x="395536" y="1844824"/>
            <a:ext cx="3168352" cy="3096344"/>
            <a:chOff x="467544" y="1778014"/>
            <a:chExt cx="4392488" cy="4171266"/>
          </a:xfrm>
        </p:grpSpPr>
        <p:sp>
          <p:nvSpPr>
            <p:cNvPr id="3" name="Rechteck 2"/>
            <p:cNvSpPr/>
            <p:nvPr/>
          </p:nvSpPr>
          <p:spPr>
            <a:xfrm>
              <a:off x="467544" y="5229200"/>
              <a:ext cx="792088" cy="72008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baseline="30000" dirty="0"/>
                <a:t>86</a:t>
              </a:r>
              <a:r>
                <a:rPr lang="de-DE" sz="1400" dirty="0"/>
                <a:t>Sr</a:t>
              </a:r>
            </a:p>
          </p:txBody>
        </p:sp>
        <p:sp>
          <p:nvSpPr>
            <p:cNvPr id="4" name="Rechteck 3"/>
            <p:cNvSpPr/>
            <p:nvPr/>
          </p:nvSpPr>
          <p:spPr>
            <a:xfrm>
              <a:off x="1367644" y="5229200"/>
              <a:ext cx="792088" cy="72008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baseline="30000" dirty="0"/>
                <a:t>87</a:t>
              </a:r>
              <a:r>
                <a:rPr lang="de-DE" sz="1400" dirty="0"/>
                <a:t>Sr</a:t>
              </a:r>
            </a:p>
          </p:txBody>
        </p:sp>
        <p:sp>
          <p:nvSpPr>
            <p:cNvPr id="5" name="Rechteck 4"/>
            <p:cNvSpPr/>
            <p:nvPr/>
          </p:nvSpPr>
          <p:spPr>
            <a:xfrm>
              <a:off x="2267744" y="5229200"/>
              <a:ext cx="792088" cy="72008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baseline="30000" dirty="0"/>
                <a:t>88</a:t>
              </a:r>
              <a:r>
                <a:rPr lang="de-DE" sz="1400" dirty="0"/>
                <a:t>Sr</a:t>
              </a:r>
            </a:p>
          </p:txBody>
        </p:sp>
        <p:sp>
          <p:nvSpPr>
            <p:cNvPr id="6" name="Rechteck 5"/>
            <p:cNvSpPr/>
            <p:nvPr/>
          </p:nvSpPr>
          <p:spPr>
            <a:xfrm>
              <a:off x="2267744" y="4365104"/>
              <a:ext cx="792088" cy="72008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baseline="30000" dirty="0"/>
                <a:t>89</a:t>
              </a:r>
              <a:r>
                <a:rPr lang="de-DE" sz="1400" dirty="0"/>
                <a:t>Y</a:t>
              </a:r>
            </a:p>
          </p:txBody>
        </p:sp>
        <p:sp>
          <p:nvSpPr>
            <p:cNvPr id="7" name="Rechteck 6"/>
            <p:cNvSpPr/>
            <p:nvPr/>
          </p:nvSpPr>
          <p:spPr>
            <a:xfrm>
              <a:off x="2267744" y="3501008"/>
              <a:ext cx="792088" cy="72008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baseline="30000" dirty="0"/>
                <a:t>90</a:t>
              </a:r>
              <a:r>
                <a:rPr lang="de-DE" sz="1400" dirty="0"/>
                <a:t>Zr</a:t>
              </a:r>
            </a:p>
          </p:txBody>
        </p:sp>
        <p:sp>
          <p:nvSpPr>
            <p:cNvPr id="8" name="Rechteck 7"/>
            <p:cNvSpPr/>
            <p:nvPr/>
          </p:nvSpPr>
          <p:spPr>
            <a:xfrm>
              <a:off x="3167844" y="3501008"/>
              <a:ext cx="792088" cy="72008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baseline="30000" dirty="0"/>
                <a:t>91</a:t>
              </a:r>
              <a:r>
                <a:rPr lang="de-DE" sz="1400" dirty="0"/>
                <a:t>Zr</a:t>
              </a:r>
            </a:p>
          </p:txBody>
        </p:sp>
        <p:sp>
          <p:nvSpPr>
            <p:cNvPr id="9" name="Rechteck 8"/>
            <p:cNvSpPr/>
            <p:nvPr/>
          </p:nvSpPr>
          <p:spPr>
            <a:xfrm>
              <a:off x="4067944" y="3501008"/>
              <a:ext cx="792088" cy="72008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baseline="30000" dirty="0"/>
                <a:t>92</a:t>
              </a:r>
              <a:r>
                <a:rPr lang="de-DE" sz="1400" dirty="0"/>
                <a:t>Zr</a:t>
              </a:r>
            </a:p>
          </p:txBody>
        </p:sp>
        <p:sp>
          <p:nvSpPr>
            <p:cNvPr id="11" name="Rechteck 10"/>
            <p:cNvSpPr/>
            <p:nvPr/>
          </p:nvSpPr>
          <p:spPr>
            <a:xfrm>
              <a:off x="4067944" y="2639511"/>
              <a:ext cx="792088" cy="72008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baseline="30000" dirty="0"/>
                <a:t>93</a:t>
              </a:r>
              <a:r>
                <a:rPr lang="de-DE" sz="1400" dirty="0"/>
                <a:t>Nb</a:t>
              </a:r>
            </a:p>
          </p:txBody>
        </p:sp>
        <p:sp>
          <p:nvSpPr>
            <p:cNvPr id="12" name="Rechteck 11"/>
            <p:cNvSpPr/>
            <p:nvPr/>
          </p:nvSpPr>
          <p:spPr>
            <a:xfrm>
              <a:off x="4067944" y="1778014"/>
              <a:ext cx="792088" cy="72008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baseline="30000" dirty="0"/>
                <a:t>94</a:t>
              </a:r>
              <a:r>
                <a:rPr lang="de-DE" sz="1400" dirty="0"/>
                <a:t>Mo</a:t>
              </a:r>
            </a:p>
          </p:txBody>
        </p:sp>
        <p:sp>
          <p:nvSpPr>
            <p:cNvPr id="13" name="Rechteck 12"/>
            <p:cNvSpPr/>
            <p:nvPr/>
          </p:nvSpPr>
          <p:spPr>
            <a:xfrm>
              <a:off x="2268342" y="1778014"/>
              <a:ext cx="792088" cy="72008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baseline="30000" dirty="0"/>
                <a:t>92</a:t>
              </a:r>
              <a:r>
                <a:rPr lang="de-DE" sz="1400" dirty="0"/>
                <a:t>Mo</a:t>
              </a:r>
            </a:p>
          </p:txBody>
        </p:sp>
      </p:grpSp>
      <p:sp>
        <p:nvSpPr>
          <p:cNvPr id="17" name="Pfeil nach rechts 16"/>
          <p:cNvSpPr/>
          <p:nvPr/>
        </p:nvSpPr>
        <p:spPr>
          <a:xfrm rot="16200000">
            <a:off x="1798137" y="3526307"/>
            <a:ext cx="363581" cy="374162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/>
          <p:cNvSpPr txBox="1"/>
          <p:nvPr/>
        </p:nvSpPr>
        <p:spPr bwMode="auto">
          <a:xfrm>
            <a:off x="4290620" y="853941"/>
            <a:ext cx="439248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dirty="0">
                <a:latin typeface="Cambria" panose="02040503050406030204" pitchFamily="18" charset="0"/>
                <a:cs typeface="+mn-cs"/>
              </a:rPr>
              <a:t>reaction in a </a:t>
            </a:r>
            <a:r>
              <a:rPr lang="de-DE" dirty="0" err="1">
                <a:latin typeface="Cambria" panose="02040503050406030204" pitchFamily="18" charset="0"/>
                <a:cs typeface="+mn-cs"/>
              </a:rPr>
              <a:t>region</a:t>
            </a:r>
            <a:r>
              <a:rPr lang="de-DE" dirty="0">
                <a:latin typeface="Cambria" panose="02040503050406030204" pitchFamily="18" charset="0"/>
                <a:cs typeface="+mn-cs"/>
              </a:rPr>
              <a:t> </a:t>
            </a:r>
            <a:r>
              <a:rPr lang="de-DE" dirty="0" err="1">
                <a:latin typeface="Cambria" panose="02040503050406030204" pitchFamily="18" charset="0"/>
                <a:cs typeface="+mn-cs"/>
              </a:rPr>
              <a:t>which</a:t>
            </a:r>
            <a:r>
              <a:rPr lang="de-DE" dirty="0">
                <a:latin typeface="Cambria" panose="02040503050406030204" pitchFamily="18" charset="0"/>
                <a:cs typeface="+mn-cs"/>
              </a:rPr>
              <a:t> is </a:t>
            </a:r>
            <a:r>
              <a:rPr lang="de-DE" dirty="0" err="1">
                <a:latin typeface="Cambria" panose="02040503050406030204" pitchFamily="18" charset="0"/>
                <a:cs typeface="+mn-cs"/>
              </a:rPr>
              <a:t>normally</a:t>
            </a:r>
            <a:r>
              <a:rPr lang="de-DE" dirty="0">
                <a:latin typeface="Cambria" panose="02040503050406030204" pitchFamily="18" charset="0"/>
                <a:cs typeface="+mn-cs"/>
              </a:rPr>
              <a:t> </a:t>
            </a:r>
            <a:r>
              <a:rPr lang="de-DE" dirty="0" err="1">
                <a:latin typeface="Cambria" panose="02040503050406030204" pitchFamily="18" charset="0"/>
                <a:cs typeface="+mn-cs"/>
              </a:rPr>
              <a:t>underproduced</a:t>
            </a:r>
            <a:r>
              <a:rPr lang="de-DE" dirty="0">
                <a:latin typeface="Cambria" panose="02040503050406030204" pitchFamily="18" charset="0"/>
                <a:cs typeface="+mn-cs"/>
              </a:rPr>
              <a:t> in reaction network calculations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dirty="0">
              <a:latin typeface="Cambria" panose="02040503050406030204" pitchFamily="18" charset="0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dirty="0">
                <a:latin typeface="Cambria" panose="02040503050406030204" pitchFamily="18" charset="0"/>
                <a:cs typeface="+mn-cs"/>
              </a:rPr>
              <a:t>total </a:t>
            </a:r>
            <a:r>
              <a:rPr lang="de-DE" dirty="0" err="1">
                <a:latin typeface="Cambria" panose="02040503050406030204" pitchFamily="18" charset="0"/>
                <a:cs typeface="+mn-cs"/>
              </a:rPr>
              <a:t>cross</a:t>
            </a:r>
            <a:r>
              <a:rPr lang="de-DE" dirty="0">
                <a:latin typeface="Cambria" panose="02040503050406030204" pitchFamily="18" charset="0"/>
                <a:cs typeface="+mn-cs"/>
              </a:rPr>
              <a:t> </a:t>
            </a:r>
            <a:r>
              <a:rPr lang="de-DE" dirty="0" err="1">
                <a:latin typeface="Cambria" panose="02040503050406030204" pitchFamily="18" charset="0"/>
                <a:cs typeface="+mn-cs"/>
              </a:rPr>
              <a:t>section</a:t>
            </a:r>
            <a:r>
              <a:rPr lang="de-DE" dirty="0">
                <a:latin typeface="Cambria" panose="02040503050406030204" pitchFamily="18" charset="0"/>
                <a:cs typeface="+mn-cs"/>
              </a:rPr>
              <a:t> was </a:t>
            </a:r>
            <a:r>
              <a:rPr lang="de-DE" dirty="0" err="1">
                <a:latin typeface="Cambria" panose="02040503050406030204" pitchFamily="18" charset="0"/>
                <a:cs typeface="+mn-cs"/>
              </a:rPr>
              <a:t>measured</a:t>
            </a:r>
            <a:r>
              <a:rPr lang="de-DE" dirty="0">
                <a:latin typeface="Cambria" panose="02040503050406030204" pitchFamily="18" charset="0"/>
                <a:cs typeface="+mn-cs"/>
              </a:rPr>
              <a:t> </a:t>
            </a:r>
            <a:r>
              <a:rPr lang="de-DE" dirty="0" err="1">
                <a:latin typeface="Cambria" panose="02040503050406030204" pitchFamily="18" charset="0"/>
                <a:cs typeface="+mn-cs"/>
              </a:rPr>
              <a:t>twice</a:t>
            </a:r>
            <a:r>
              <a:rPr lang="de-DE" dirty="0">
                <a:latin typeface="Cambria" panose="02040503050406030204" pitchFamily="18" charset="0"/>
                <a:cs typeface="+mn-cs"/>
              </a:rPr>
              <a:t> </a:t>
            </a:r>
            <a:r>
              <a:rPr lang="de-DE" dirty="0" err="1">
                <a:latin typeface="Cambria" panose="02040503050406030204" pitchFamily="18" charset="0"/>
                <a:cs typeface="+mn-cs"/>
              </a:rPr>
              <a:t>before</a:t>
            </a:r>
            <a:endParaRPr lang="de-DE" dirty="0">
              <a:latin typeface="Cambria" panose="02040503050406030204" pitchFamily="18" charset="0"/>
              <a:cs typeface="+mn-cs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dirty="0">
              <a:latin typeface="Cambria" panose="02040503050406030204" pitchFamily="18" charset="0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dirty="0">
                <a:latin typeface="Symbol" panose="05050102010706020507" pitchFamily="18" charset="2"/>
              </a:rPr>
              <a:t>g</a:t>
            </a:r>
            <a:r>
              <a:rPr lang="de-DE" dirty="0">
                <a:latin typeface="Cambria" panose="02040503050406030204" pitchFamily="18" charset="0"/>
              </a:rPr>
              <a:t>-</a:t>
            </a:r>
            <a:r>
              <a:rPr lang="de-DE" dirty="0" err="1">
                <a:latin typeface="Cambria" panose="02040503050406030204" pitchFamily="18" charset="0"/>
              </a:rPr>
              <a:t>ray</a:t>
            </a:r>
            <a:r>
              <a:rPr lang="de-DE" dirty="0">
                <a:latin typeface="Cambria" panose="02040503050406030204" pitchFamily="18" charset="0"/>
              </a:rPr>
              <a:t> strength </a:t>
            </a:r>
            <a:r>
              <a:rPr lang="de-DE" dirty="0" err="1">
                <a:latin typeface="Cambria" panose="02040503050406030204" pitchFamily="18" charset="0"/>
              </a:rPr>
              <a:t>function</a:t>
            </a:r>
            <a:r>
              <a:rPr lang="de-DE" dirty="0">
                <a:latin typeface="Cambria" panose="02040503050406030204" pitchFamily="18" charset="0"/>
              </a:rPr>
              <a:t> in </a:t>
            </a:r>
            <a:r>
              <a:rPr lang="de-DE" baseline="30000" dirty="0">
                <a:latin typeface="Cambria" panose="02040503050406030204" pitchFamily="18" charset="0"/>
              </a:rPr>
              <a:t>90</a:t>
            </a:r>
            <a:r>
              <a:rPr lang="de-DE" dirty="0">
                <a:latin typeface="Cambria" panose="02040503050406030204" pitchFamily="18" charset="0"/>
              </a:rPr>
              <a:t>Zr was </a:t>
            </a:r>
            <a:r>
              <a:rPr lang="de-DE" dirty="0" err="1">
                <a:latin typeface="Cambria" panose="02040503050406030204" pitchFamily="18" charset="0"/>
              </a:rPr>
              <a:t>measured</a:t>
            </a:r>
            <a:r>
              <a:rPr lang="de-DE" dirty="0">
                <a:latin typeface="Cambria" panose="02040503050406030204" pitchFamily="18" charset="0"/>
              </a:rPr>
              <a:t> </a:t>
            </a:r>
            <a:r>
              <a:rPr lang="de-DE" dirty="0" err="1">
                <a:latin typeface="Cambria" panose="02040503050406030204" pitchFamily="18" charset="0"/>
              </a:rPr>
              <a:t>before</a:t>
            </a:r>
            <a:endParaRPr lang="de-DE" dirty="0">
              <a:latin typeface="Cambria" panose="02040503050406030204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dirty="0">
              <a:latin typeface="Cambria" panose="02040503050406030204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dirty="0" err="1">
                <a:latin typeface="Cambria" panose="02040503050406030204" pitchFamily="18" charset="0"/>
              </a:rPr>
              <a:t>natural</a:t>
            </a:r>
            <a:r>
              <a:rPr lang="de-DE" dirty="0">
                <a:latin typeface="Cambria" panose="02040503050406030204" pitchFamily="18" charset="0"/>
              </a:rPr>
              <a:t> </a:t>
            </a:r>
            <a:r>
              <a:rPr lang="de-DE" dirty="0" err="1">
                <a:latin typeface="Cambria" panose="02040503050406030204" pitchFamily="18" charset="0"/>
              </a:rPr>
              <a:t>yttrium</a:t>
            </a:r>
            <a:r>
              <a:rPr lang="de-DE" dirty="0">
                <a:latin typeface="Cambria" panose="02040503050406030204" pitchFamily="18" charset="0"/>
              </a:rPr>
              <a:t> </a:t>
            </a:r>
            <a:r>
              <a:rPr lang="de-DE" dirty="0" err="1">
                <a:latin typeface="Cambria" panose="02040503050406030204" pitchFamily="18" charset="0"/>
              </a:rPr>
              <a:t>target</a:t>
            </a:r>
            <a:r>
              <a:rPr lang="de-DE" dirty="0">
                <a:latin typeface="Cambria" panose="02040503050406030204" pitchFamily="18" charset="0"/>
              </a:rPr>
              <a:t> (583µg/cm²)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dirty="0">
              <a:latin typeface="Cambria" panose="02040503050406030204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dirty="0">
                <a:latin typeface="Cambria" panose="02040503050406030204" pitchFamily="18" charset="0"/>
              </a:rPr>
              <a:t>beam </a:t>
            </a:r>
            <a:r>
              <a:rPr lang="de-DE" dirty="0" err="1">
                <a:latin typeface="Cambria" panose="02040503050406030204" pitchFamily="18" charset="0"/>
              </a:rPr>
              <a:t>currents</a:t>
            </a:r>
            <a:r>
              <a:rPr lang="de-DE" dirty="0">
                <a:latin typeface="Cambria" panose="02040503050406030204" pitchFamily="18" charset="0"/>
              </a:rPr>
              <a:t> </a:t>
            </a:r>
            <a:r>
              <a:rPr lang="de-DE" dirty="0" err="1">
                <a:latin typeface="Cambria" panose="02040503050406030204" pitchFamily="18" charset="0"/>
              </a:rPr>
              <a:t>between</a:t>
            </a:r>
            <a:r>
              <a:rPr lang="de-DE" dirty="0">
                <a:latin typeface="Cambria" panose="02040503050406030204" pitchFamily="18" charset="0"/>
              </a:rPr>
              <a:t> 1nA </a:t>
            </a:r>
            <a:r>
              <a:rPr lang="de-DE" dirty="0" err="1">
                <a:latin typeface="Cambria" panose="02040503050406030204" pitchFamily="18" charset="0"/>
              </a:rPr>
              <a:t>and</a:t>
            </a:r>
            <a:r>
              <a:rPr lang="de-DE" dirty="0">
                <a:latin typeface="Cambria" panose="02040503050406030204" pitchFamily="18" charset="0"/>
              </a:rPr>
              <a:t> 60nA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dirty="0">
              <a:latin typeface="Cambria" panose="02040503050406030204" pitchFamily="18" charset="0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dirty="0" err="1">
                <a:latin typeface="Cambria" panose="02040503050406030204" pitchFamily="18" charset="0"/>
                <a:cs typeface="+mn-cs"/>
              </a:rPr>
              <a:t>five</a:t>
            </a:r>
            <a:r>
              <a:rPr lang="de-DE" dirty="0">
                <a:latin typeface="Cambria" panose="02040503050406030204" pitchFamily="18" charset="0"/>
                <a:cs typeface="+mn-cs"/>
              </a:rPr>
              <a:t> different </a:t>
            </a:r>
            <a:r>
              <a:rPr lang="de-DE" dirty="0" err="1">
                <a:latin typeface="Cambria" panose="02040503050406030204" pitchFamily="18" charset="0"/>
                <a:cs typeface="+mn-cs"/>
              </a:rPr>
              <a:t>proton</a:t>
            </a:r>
            <a:r>
              <a:rPr lang="de-DE" dirty="0">
                <a:latin typeface="Cambria" panose="02040503050406030204" pitchFamily="18" charset="0"/>
                <a:cs typeface="+mn-cs"/>
              </a:rPr>
              <a:t> energies between 3.65 MeV and 4.70 MeV, i.e. </a:t>
            </a:r>
            <a:r>
              <a:rPr lang="de-DE" dirty="0">
                <a:latin typeface="Symbol" panose="05050102010706020507" pitchFamily="18" charset="2"/>
                <a:cs typeface="+mn-cs"/>
              </a:rPr>
              <a:t>g</a:t>
            </a:r>
            <a:r>
              <a:rPr lang="de-DE" dirty="0">
                <a:latin typeface="Cambria" panose="02040503050406030204" pitchFamily="18" charset="0"/>
                <a:cs typeface="+mn-cs"/>
              </a:rPr>
              <a:t>-</a:t>
            </a:r>
            <a:r>
              <a:rPr lang="de-DE" dirty="0" err="1">
                <a:latin typeface="Cambria" panose="02040503050406030204" pitchFamily="18" charset="0"/>
                <a:cs typeface="+mn-cs"/>
              </a:rPr>
              <a:t>ray</a:t>
            </a:r>
            <a:r>
              <a:rPr lang="de-DE" dirty="0">
                <a:latin typeface="Cambria" panose="02040503050406030204" pitchFamily="18" charset="0"/>
                <a:cs typeface="+mn-cs"/>
              </a:rPr>
              <a:t> energies between 7.71 MeV and 12.98 </a:t>
            </a:r>
            <a:r>
              <a:rPr lang="de-DE" dirty="0" err="1">
                <a:latin typeface="Cambria" panose="02040503050406030204" pitchFamily="18" charset="0"/>
                <a:cs typeface="+mn-cs"/>
              </a:rPr>
              <a:t>MeV</a:t>
            </a:r>
            <a:r>
              <a:rPr lang="de-DE" dirty="0">
                <a:latin typeface="Cambria" panose="02040503050406030204" pitchFamily="18" charset="0"/>
                <a:cs typeface="+mn-cs"/>
              </a:rPr>
              <a:t> (Q-Value: 8353.4 </a:t>
            </a:r>
            <a:r>
              <a:rPr lang="de-DE" dirty="0" err="1">
                <a:latin typeface="Cambria" panose="02040503050406030204" pitchFamily="18" charset="0"/>
                <a:cs typeface="+mn-cs"/>
              </a:rPr>
              <a:t>keV</a:t>
            </a:r>
            <a:r>
              <a:rPr lang="de-DE" dirty="0">
                <a:latin typeface="Cambria" panose="02040503050406030204" pitchFamily="18" charset="0"/>
                <a:cs typeface="+mn-cs"/>
              </a:rPr>
              <a:t>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dirty="0">
              <a:latin typeface="Cambria" panose="02040503050406030204" pitchFamily="18" charset="0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dirty="0">
              <a:latin typeface="Cambria" panose="02040503050406030204" pitchFamily="18" charset="0"/>
              <a:cs typeface="+mn-cs"/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1694041" y="2484316"/>
            <a:ext cx="570911" cy="529536"/>
          </a:xfrm>
          <a:prstGeom prst="rect">
            <a:avLst/>
          </a:prstGeom>
          <a:solidFill>
            <a:schemeClr val="bg2">
              <a:lumMod val="85000"/>
            </a:schemeClr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baseline="30000" dirty="0">
                <a:solidFill>
                  <a:schemeClr val="tx1"/>
                </a:solidFill>
              </a:rPr>
              <a:t>91</a:t>
            </a:r>
            <a:r>
              <a:rPr lang="de-DE" sz="1400" b="1" dirty="0">
                <a:solidFill>
                  <a:schemeClr val="tx1"/>
                </a:solidFill>
              </a:rPr>
              <a:t>Nb</a:t>
            </a:r>
            <a:endParaRPr lang="de-DE" sz="1100" b="1" dirty="0">
              <a:solidFill>
                <a:schemeClr val="tx1"/>
              </a:solidFill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1694041" y="1205332"/>
            <a:ext cx="570911" cy="529536"/>
          </a:xfrm>
          <a:prstGeom prst="rect">
            <a:avLst/>
          </a:prstGeom>
          <a:solidFill>
            <a:schemeClr val="bg2">
              <a:lumMod val="85000"/>
            </a:schemeClr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baseline="30000" dirty="0">
                <a:solidFill>
                  <a:schemeClr val="tx1"/>
                </a:solidFill>
              </a:rPr>
              <a:t>93</a:t>
            </a:r>
            <a:r>
              <a:rPr lang="de-DE" sz="1400" b="1" dirty="0">
                <a:solidFill>
                  <a:schemeClr val="tx1"/>
                </a:solidFill>
              </a:rPr>
              <a:t>Tc</a:t>
            </a:r>
            <a:endParaRPr lang="de-DE" sz="1100" b="1" dirty="0">
              <a:solidFill>
                <a:schemeClr val="tx1"/>
              </a:solidFill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2343293" y="2479334"/>
            <a:ext cx="571341" cy="5345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baseline="30000" dirty="0">
                <a:solidFill>
                  <a:schemeClr val="tx1"/>
                </a:solidFill>
              </a:rPr>
              <a:t>92</a:t>
            </a:r>
            <a:r>
              <a:rPr lang="de-DE" sz="1400" b="1" dirty="0">
                <a:solidFill>
                  <a:schemeClr val="tx1"/>
                </a:solidFill>
              </a:rPr>
              <a:t>Nb</a:t>
            </a:r>
          </a:p>
        </p:txBody>
      </p:sp>
    </p:spTree>
    <p:extLst>
      <p:ext uri="{BB962C8B-B14F-4D97-AF65-F5344CB8AC3E}">
        <p14:creationId xmlns:p14="http://schemas.microsoft.com/office/powerpoint/2010/main" val="188282465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/>
          </p:cNvSpPr>
          <p:nvPr/>
        </p:nvSpPr>
        <p:spPr bwMode="auto">
          <a:xfrm>
            <a:off x="0" y="517525"/>
            <a:ext cx="9156700" cy="142875"/>
          </a:xfrm>
          <a:prstGeom prst="rect">
            <a:avLst/>
          </a:prstGeom>
          <a:gradFill rotWithShape="0">
            <a:gsLst>
              <a:gs pos="0">
                <a:srgbClr val="000000">
                  <a:alpha val="75000"/>
                </a:srgbClr>
              </a:gs>
              <a:gs pos="100000">
                <a:srgbClr val="FFFFFF"/>
              </a:gs>
            </a:gsLst>
            <a:lin ang="5400000" scaled="1"/>
          </a:gra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56323" name="Rectangle 3"/>
          <p:cNvSpPr>
            <a:spLocks/>
          </p:cNvSpPr>
          <p:nvPr/>
        </p:nvSpPr>
        <p:spPr bwMode="auto">
          <a:xfrm>
            <a:off x="0" y="0"/>
            <a:ext cx="9156700" cy="549275"/>
          </a:xfrm>
          <a:prstGeom prst="rect">
            <a:avLst/>
          </a:prstGeom>
          <a:gradFill rotWithShape="0">
            <a:gsLst>
              <a:gs pos="0">
                <a:srgbClr val="333399"/>
              </a:gs>
              <a:gs pos="100000">
                <a:srgbClr val="6699FF"/>
              </a:gs>
            </a:gsLst>
            <a:lin ang="0" scaled="1"/>
          </a:gra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title"/>
          </p:nvPr>
        </p:nvSpPr>
        <p:spPr>
          <a:xfrm>
            <a:off x="-44085" y="8555"/>
            <a:ext cx="9144000" cy="549275"/>
          </a:xfrm>
          <a:ln/>
        </p:spPr>
        <p:txBody>
          <a:bodyPr/>
          <a:lstStyle/>
          <a:p>
            <a:r>
              <a:rPr lang="de-DE" dirty="0"/>
              <a:t>In-beam </a:t>
            </a:r>
            <a:r>
              <a:rPr lang="de-DE" dirty="0" err="1"/>
              <a:t>measurement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en-US" baseline="32000" dirty="0"/>
              <a:t>89</a:t>
            </a:r>
            <a:r>
              <a:rPr lang="en-US" dirty="0"/>
              <a:t>Y(</a:t>
            </a:r>
            <a:r>
              <a:rPr lang="en-US" dirty="0" err="1"/>
              <a:t>p,</a:t>
            </a:r>
            <a:r>
              <a:rPr lang="en-US" dirty="0" err="1">
                <a:latin typeface="Symbol" pitchFamily="18" charset="2"/>
                <a:ea typeface="Symbol" charset="2"/>
                <a:cs typeface="Symbol" charset="2"/>
                <a:sym typeface="Symbol" charset="2"/>
              </a:rPr>
              <a:t>g</a:t>
            </a:r>
            <a:r>
              <a:rPr lang="en-US" dirty="0"/>
              <a:t>)</a:t>
            </a:r>
            <a:r>
              <a:rPr lang="de-DE" dirty="0"/>
              <a:t> </a:t>
            </a:r>
            <a:endParaRPr lang="en-US" dirty="0"/>
          </a:p>
        </p:txBody>
      </p:sp>
      <p:pic>
        <p:nvPicPr>
          <p:cNvPr id="6" name="Inhaltsplatzhalter 5" descr="spektrum_89Y_ful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129066"/>
            <a:ext cx="8696806" cy="4887899"/>
          </a:xfrm>
        </p:spPr>
      </p:pic>
    </p:spTree>
    <p:extLst>
      <p:ext uri="{BB962C8B-B14F-4D97-AF65-F5344CB8AC3E}">
        <p14:creationId xmlns:p14="http://schemas.microsoft.com/office/powerpoint/2010/main" val="240976051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nhaltsplatzhalter 5" descr="spektrum_89Y_fu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9512" y="1129066"/>
            <a:ext cx="8696806" cy="4887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7" name="Rectangle 7"/>
          <p:cNvSpPr>
            <a:spLocks noGrp="1" noChangeArrowheads="1"/>
          </p:cNvSpPr>
          <p:nvPr>
            <p:ph type="title"/>
          </p:nvPr>
        </p:nvSpPr>
        <p:spPr>
          <a:xfrm>
            <a:off x="315893" y="0"/>
            <a:ext cx="8424043" cy="549275"/>
          </a:xfrm>
          <a:ln/>
        </p:spPr>
        <p:txBody>
          <a:bodyPr/>
          <a:lstStyle/>
          <a:p>
            <a:r>
              <a:rPr lang="de-DE" dirty="0"/>
              <a:t>In-beam </a:t>
            </a:r>
            <a:r>
              <a:rPr lang="de-DE" dirty="0" err="1"/>
              <a:t>measurement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en-US" baseline="32000" dirty="0"/>
              <a:t>89</a:t>
            </a:r>
            <a:r>
              <a:rPr lang="en-US" dirty="0"/>
              <a:t>Y(</a:t>
            </a:r>
            <a:r>
              <a:rPr lang="en-US" dirty="0" err="1"/>
              <a:t>p,</a:t>
            </a:r>
            <a:r>
              <a:rPr lang="en-US" dirty="0" err="1">
                <a:latin typeface="Symbol" pitchFamily="18" charset="2"/>
                <a:ea typeface="Symbol" charset="2"/>
                <a:cs typeface="Symbol" charset="2"/>
                <a:sym typeface="Symbol" charset="2"/>
              </a:rPr>
              <a:t>g</a:t>
            </a:r>
            <a:r>
              <a:rPr lang="en-US" dirty="0"/>
              <a:t>)</a:t>
            </a:r>
            <a:r>
              <a:rPr lang="de-DE" dirty="0"/>
              <a:t> </a:t>
            </a:r>
            <a:endParaRPr lang="en-US" dirty="0"/>
          </a:p>
        </p:txBody>
      </p:sp>
      <p:sp>
        <p:nvSpPr>
          <p:cNvPr id="51209" name="Rectangle 9"/>
          <p:cNvSpPr>
            <a:spLocks/>
          </p:cNvSpPr>
          <p:nvPr/>
        </p:nvSpPr>
        <p:spPr bwMode="auto">
          <a:xfrm>
            <a:off x="899592" y="1484784"/>
            <a:ext cx="2088231" cy="2088232"/>
          </a:xfrm>
          <a:prstGeom prst="rect">
            <a:avLst/>
          </a:prstGeom>
          <a:solidFill>
            <a:srgbClr val="6AF685">
              <a:alpha val="24706"/>
            </a:srgbClr>
          </a:solidFill>
          <a:ln w="38100" cap="flat">
            <a:solidFill>
              <a:srgbClr val="6AF68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1210" name="Picture 10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203848" y="2872605"/>
            <a:ext cx="5716587" cy="3076675"/>
          </a:xfrm>
          <a:prstGeom prst="rect">
            <a:avLst/>
          </a:prstGeom>
          <a:solidFill>
            <a:schemeClr val="bg1"/>
          </a:solidFill>
          <a:ln w="38100" cap="flat">
            <a:solidFill>
              <a:srgbClr val="6AF685"/>
            </a:solidFill>
            <a:prstDash val="solid"/>
            <a:round/>
            <a:headEnd/>
            <a:tailEnd/>
          </a:ln>
        </p:spPr>
      </p:pic>
      <p:grpSp>
        <p:nvGrpSpPr>
          <p:cNvPr id="26" name="Gruppieren 25"/>
          <p:cNvGrpSpPr/>
          <p:nvPr/>
        </p:nvGrpSpPr>
        <p:grpSpPr>
          <a:xfrm>
            <a:off x="1259632" y="3645024"/>
            <a:ext cx="1224136" cy="2376264"/>
            <a:chOff x="1259632" y="3645024"/>
            <a:chExt cx="1224136" cy="2376264"/>
          </a:xfrm>
        </p:grpSpPr>
        <p:sp>
          <p:nvSpPr>
            <p:cNvPr id="25" name="Rechteck 24"/>
            <p:cNvSpPr/>
            <p:nvPr/>
          </p:nvSpPr>
          <p:spPr>
            <a:xfrm>
              <a:off x="1259632" y="3645024"/>
              <a:ext cx="1224136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2" name="Group 27"/>
            <p:cNvGrpSpPr>
              <a:grpSpLocks/>
            </p:cNvGrpSpPr>
            <p:nvPr/>
          </p:nvGrpSpPr>
          <p:grpSpPr bwMode="auto">
            <a:xfrm>
              <a:off x="1331640" y="3789040"/>
              <a:ext cx="1012825" cy="2000821"/>
              <a:chOff x="0" y="0"/>
              <a:chExt cx="637" cy="1395"/>
            </a:xfrm>
            <a:noFill/>
          </p:grpSpPr>
          <p:sp>
            <p:nvSpPr>
              <p:cNvPr id="51211" name="Line 11"/>
              <p:cNvSpPr>
                <a:spLocks noChangeShapeType="1"/>
              </p:cNvSpPr>
              <p:nvPr/>
            </p:nvSpPr>
            <p:spPr bwMode="auto">
              <a:xfrm>
                <a:off x="0" y="1201"/>
                <a:ext cx="629" cy="0"/>
              </a:xfrm>
              <a:prstGeom prst="line">
                <a:avLst/>
              </a:prstGeom>
              <a:grp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1212" name="Line 12"/>
              <p:cNvSpPr>
                <a:spLocks noChangeShapeType="1"/>
              </p:cNvSpPr>
              <p:nvPr/>
            </p:nvSpPr>
            <p:spPr bwMode="auto">
              <a:xfrm>
                <a:off x="0" y="1395"/>
                <a:ext cx="629" cy="0"/>
              </a:xfrm>
              <a:prstGeom prst="line">
                <a:avLst/>
              </a:prstGeom>
              <a:grpFill/>
              <a:ln w="381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1213" name="Rectangle 13"/>
              <p:cNvSpPr>
                <a:spLocks/>
              </p:cNvSpPr>
              <p:nvPr/>
            </p:nvSpPr>
            <p:spPr bwMode="auto">
              <a:xfrm>
                <a:off x="0" y="0"/>
                <a:ext cx="637" cy="65"/>
              </a:xfrm>
              <a:prstGeom prst="rect">
                <a:avLst/>
              </a:prstGeom>
              <a:grpFill/>
              <a:ln w="25400" cap="flat">
                <a:solidFill>
                  <a:srgbClr val="BFBFB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1214" name="Line 14"/>
              <p:cNvSpPr>
                <a:spLocks noChangeShapeType="1"/>
              </p:cNvSpPr>
              <p:nvPr/>
            </p:nvSpPr>
            <p:spPr bwMode="auto">
              <a:xfrm>
                <a:off x="0" y="831"/>
                <a:ext cx="629" cy="0"/>
              </a:xfrm>
              <a:prstGeom prst="line">
                <a:avLst/>
              </a:prstGeom>
              <a:grp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1215" name="Line 15"/>
              <p:cNvSpPr>
                <a:spLocks noChangeShapeType="1"/>
              </p:cNvSpPr>
              <p:nvPr/>
            </p:nvSpPr>
            <p:spPr bwMode="auto">
              <a:xfrm>
                <a:off x="0" y="1287"/>
                <a:ext cx="629" cy="0"/>
              </a:xfrm>
              <a:prstGeom prst="line">
                <a:avLst/>
              </a:prstGeom>
              <a:grp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1216" name="Line 16"/>
              <p:cNvSpPr>
                <a:spLocks noChangeShapeType="1"/>
              </p:cNvSpPr>
              <p:nvPr/>
            </p:nvSpPr>
            <p:spPr bwMode="auto">
              <a:xfrm>
                <a:off x="0" y="28"/>
                <a:ext cx="629" cy="5"/>
              </a:xfrm>
              <a:prstGeom prst="line">
                <a:avLst/>
              </a:prstGeom>
              <a:grp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1217" name="Line 17"/>
              <p:cNvSpPr>
                <a:spLocks noChangeShapeType="1"/>
              </p:cNvSpPr>
              <p:nvPr/>
            </p:nvSpPr>
            <p:spPr bwMode="auto">
              <a:xfrm>
                <a:off x="0" y="907"/>
                <a:ext cx="629" cy="0"/>
              </a:xfrm>
              <a:prstGeom prst="line">
                <a:avLst/>
              </a:prstGeom>
              <a:grp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1219" name="AutoShape 19"/>
              <p:cNvSpPr>
                <a:spLocks/>
              </p:cNvSpPr>
              <p:nvPr/>
            </p:nvSpPr>
            <p:spPr bwMode="auto">
              <a:xfrm>
                <a:off x="130" y="1294"/>
                <a:ext cx="21" cy="89"/>
              </a:xfrm>
              <a:custGeom>
                <a:avLst/>
                <a:gdLst>
                  <a:gd name="T0" fmla="*/ 10800 w 21600"/>
                  <a:gd name="T1" fmla="*/ 10800 h 21600"/>
                </a:gdLst>
                <a:ahLst/>
                <a:cxnLst>
                  <a:cxn ang="0">
                    <a:pos x="T0" y="T1"/>
                  </a:cxn>
                </a:cxnLst>
                <a:rect l="0" t="0" r="r" b="b"/>
                <a:pathLst>
                  <a:path w="21600" h="21600">
                    <a:moveTo>
                      <a:pt x="0" y="19055"/>
                    </a:moveTo>
                    <a:lnTo>
                      <a:pt x="5400" y="19055"/>
                    </a:lnTo>
                    <a:lnTo>
                      <a:pt x="5400" y="0"/>
                    </a:lnTo>
                    <a:lnTo>
                      <a:pt x="16200" y="0"/>
                    </a:lnTo>
                    <a:lnTo>
                      <a:pt x="16200" y="19055"/>
                    </a:lnTo>
                    <a:lnTo>
                      <a:pt x="21600" y="19055"/>
                    </a:lnTo>
                    <a:lnTo>
                      <a:pt x="10800" y="21600"/>
                    </a:lnTo>
                    <a:close/>
                    <a:moveTo>
                      <a:pt x="0" y="19055"/>
                    </a:moveTo>
                  </a:path>
                </a:pathLst>
              </a:custGeom>
              <a:grpFill/>
              <a:ln w="25400" cap="flat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1220" name="AutoShape 20"/>
              <p:cNvSpPr>
                <a:spLocks/>
              </p:cNvSpPr>
              <p:nvPr/>
            </p:nvSpPr>
            <p:spPr bwMode="auto">
              <a:xfrm>
                <a:off x="208" y="1210"/>
                <a:ext cx="20" cy="173"/>
              </a:xfrm>
              <a:custGeom>
                <a:avLst/>
                <a:gdLst>
                  <a:gd name="T0" fmla="*/ 10800 w 21600"/>
                  <a:gd name="T1" fmla="*/ 10800 h 21600"/>
                </a:gdLst>
                <a:ahLst/>
                <a:cxnLst>
                  <a:cxn ang="0">
                    <a:pos x="T0" y="T1"/>
                  </a:cxn>
                </a:cxnLst>
                <a:rect l="0" t="0" r="r" b="b"/>
                <a:pathLst>
                  <a:path w="21600" h="21600">
                    <a:moveTo>
                      <a:pt x="0" y="20306"/>
                    </a:moveTo>
                    <a:lnTo>
                      <a:pt x="5400" y="20306"/>
                    </a:lnTo>
                    <a:lnTo>
                      <a:pt x="5400" y="0"/>
                    </a:lnTo>
                    <a:lnTo>
                      <a:pt x="16200" y="0"/>
                    </a:lnTo>
                    <a:lnTo>
                      <a:pt x="16200" y="20306"/>
                    </a:lnTo>
                    <a:lnTo>
                      <a:pt x="21600" y="20306"/>
                    </a:lnTo>
                    <a:lnTo>
                      <a:pt x="10800" y="21600"/>
                    </a:lnTo>
                    <a:close/>
                    <a:moveTo>
                      <a:pt x="0" y="20306"/>
                    </a:moveTo>
                  </a:path>
                </a:pathLst>
              </a:custGeom>
              <a:grpFill/>
              <a:ln w="25400" cap="flat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1221" name="AutoShape 21"/>
              <p:cNvSpPr>
                <a:spLocks/>
              </p:cNvSpPr>
              <p:nvPr/>
            </p:nvSpPr>
            <p:spPr bwMode="auto">
              <a:xfrm>
                <a:off x="288" y="1150"/>
                <a:ext cx="20" cy="233"/>
              </a:xfrm>
              <a:custGeom>
                <a:avLst/>
                <a:gdLst>
                  <a:gd name="T0" fmla="*/ 10800 w 21600"/>
                  <a:gd name="T1" fmla="*/ 10800 h 21600"/>
                </a:gdLst>
                <a:ahLst/>
                <a:cxnLst>
                  <a:cxn ang="0">
                    <a:pos x="T0" y="T1"/>
                  </a:cxn>
                </a:cxnLst>
                <a:rect l="0" t="0" r="r" b="b"/>
                <a:pathLst>
                  <a:path w="21600" h="21600">
                    <a:moveTo>
                      <a:pt x="0" y="20634"/>
                    </a:moveTo>
                    <a:lnTo>
                      <a:pt x="5400" y="20634"/>
                    </a:lnTo>
                    <a:lnTo>
                      <a:pt x="5400" y="0"/>
                    </a:lnTo>
                    <a:lnTo>
                      <a:pt x="16200" y="0"/>
                    </a:lnTo>
                    <a:lnTo>
                      <a:pt x="16200" y="20634"/>
                    </a:lnTo>
                    <a:lnTo>
                      <a:pt x="21600" y="20634"/>
                    </a:lnTo>
                    <a:lnTo>
                      <a:pt x="10800" y="21600"/>
                    </a:lnTo>
                    <a:close/>
                    <a:moveTo>
                      <a:pt x="0" y="20634"/>
                    </a:moveTo>
                  </a:path>
                </a:pathLst>
              </a:custGeom>
              <a:grpFill/>
              <a:ln w="25400" cap="flat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1222" name="AutoShape 22"/>
              <p:cNvSpPr>
                <a:spLocks/>
              </p:cNvSpPr>
              <p:nvPr/>
            </p:nvSpPr>
            <p:spPr bwMode="auto">
              <a:xfrm>
                <a:off x="445" y="915"/>
                <a:ext cx="22" cy="467"/>
              </a:xfrm>
              <a:custGeom>
                <a:avLst/>
                <a:gdLst>
                  <a:gd name="T0" fmla="*/ 10800 w 21600"/>
                  <a:gd name="T1" fmla="*/ 10800 h 21600"/>
                </a:gdLst>
                <a:ahLst/>
                <a:cxnLst>
                  <a:cxn ang="0">
                    <a:pos x="T0" y="T1"/>
                  </a:cxn>
                </a:cxnLst>
                <a:rect l="0" t="0" r="r" b="b"/>
                <a:pathLst>
                  <a:path w="21600" h="21600">
                    <a:moveTo>
                      <a:pt x="0" y="21108"/>
                    </a:moveTo>
                    <a:lnTo>
                      <a:pt x="5400" y="21108"/>
                    </a:lnTo>
                    <a:lnTo>
                      <a:pt x="5400" y="0"/>
                    </a:lnTo>
                    <a:lnTo>
                      <a:pt x="16200" y="0"/>
                    </a:lnTo>
                    <a:lnTo>
                      <a:pt x="16200" y="21108"/>
                    </a:lnTo>
                    <a:lnTo>
                      <a:pt x="21600" y="21108"/>
                    </a:lnTo>
                    <a:lnTo>
                      <a:pt x="10800" y="21600"/>
                    </a:lnTo>
                    <a:close/>
                    <a:moveTo>
                      <a:pt x="0" y="21108"/>
                    </a:moveTo>
                  </a:path>
                </a:pathLst>
              </a:custGeom>
              <a:grpFill/>
              <a:ln w="25400" cap="flat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1223" name="AutoShape 23"/>
              <p:cNvSpPr>
                <a:spLocks/>
              </p:cNvSpPr>
              <p:nvPr/>
            </p:nvSpPr>
            <p:spPr bwMode="auto">
              <a:xfrm>
                <a:off x="524" y="839"/>
                <a:ext cx="21" cy="543"/>
              </a:xfrm>
              <a:custGeom>
                <a:avLst/>
                <a:gdLst>
                  <a:gd name="T0" fmla="*/ 10800 w 21600"/>
                  <a:gd name="T1" fmla="*/ 10800 h 21600"/>
                </a:gdLst>
                <a:ahLst/>
                <a:cxnLst>
                  <a:cxn ang="0">
                    <a:pos x="T0" y="T1"/>
                  </a:cxn>
                </a:cxnLst>
                <a:rect l="0" t="0" r="r" b="b"/>
                <a:pathLst>
                  <a:path w="21600" h="21600">
                    <a:moveTo>
                      <a:pt x="0" y="21186"/>
                    </a:moveTo>
                    <a:lnTo>
                      <a:pt x="5400" y="21186"/>
                    </a:lnTo>
                    <a:lnTo>
                      <a:pt x="5400" y="0"/>
                    </a:lnTo>
                    <a:lnTo>
                      <a:pt x="16200" y="0"/>
                    </a:lnTo>
                    <a:lnTo>
                      <a:pt x="16200" y="21186"/>
                    </a:lnTo>
                    <a:lnTo>
                      <a:pt x="21600" y="21186"/>
                    </a:lnTo>
                    <a:lnTo>
                      <a:pt x="10800" y="21600"/>
                    </a:lnTo>
                    <a:close/>
                    <a:moveTo>
                      <a:pt x="0" y="21186"/>
                    </a:moveTo>
                  </a:path>
                </a:pathLst>
              </a:custGeom>
              <a:grpFill/>
              <a:ln w="25400" cap="flat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1224" name="Line 24"/>
              <p:cNvSpPr>
                <a:spLocks noChangeShapeType="1"/>
              </p:cNvSpPr>
              <p:nvPr/>
            </p:nvSpPr>
            <p:spPr bwMode="auto">
              <a:xfrm>
                <a:off x="0" y="1086"/>
                <a:ext cx="629" cy="0"/>
              </a:xfrm>
              <a:prstGeom prst="line">
                <a:avLst/>
              </a:prstGeom>
              <a:grp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1225" name="Line 25"/>
              <p:cNvSpPr>
                <a:spLocks noChangeShapeType="1"/>
              </p:cNvSpPr>
              <p:nvPr/>
            </p:nvSpPr>
            <p:spPr bwMode="auto">
              <a:xfrm>
                <a:off x="0" y="1143"/>
                <a:ext cx="630" cy="0"/>
              </a:xfrm>
              <a:prstGeom prst="line">
                <a:avLst/>
              </a:prstGeom>
              <a:grp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1226" name="AutoShape 26"/>
              <p:cNvSpPr>
                <a:spLocks/>
              </p:cNvSpPr>
              <p:nvPr/>
            </p:nvSpPr>
            <p:spPr bwMode="auto">
              <a:xfrm>
                <a:off x="367" y="1094"/>
                <a:ext cx="21" cy="289"/>
              </a:xfrm>
              <a:custGeom>
                <a:avLst/>
                <a:gdLst>
                  <a:gd name="T0" fmla="*/ 10800 w 21600"/>
                  <a:gd name="T1" fmla="*/ 10800 h 21600"/>
                </a:gdLst>
                <a:ahLst/>
                <a:cxnLst>
                  <a:cxn ang="0">
                    <a:pos x="T0" y="T1"/>
                  </a:cxn>
                </a:cxnLst>
                <a:rect l="0" t="0" r="r" b="b"/>
                <a:pathLst>
                  <a:path w="21600" h="21600">
                    <a:moveTo>
                      <a:pt x="0" y="20805"/>
                    </a:moveTo>
                    <a:lnTo>
                      <a:pt x="5400" y="20805"/>
                    </a:lnTo>
                    <a:lnTo>
                      <a:pt x="5400" y="0"/>
                    </a:lnTo>
                    <a:lnTo>
                      <a:pt x="16200" y="0"/>
                    </a:lnTo>
                    <a:lnTo>
                      <a:pt x="16200" y="20805"/>
                    </a:lnTo>
                    <a:lnTo>
                      <a:pt x="21600" y="20805"/>
                    </a:lnTo>
                    <a:lnTo>
                      <a:pt x="10800" y="21600"/>
                    </a:lnTo>
                    <a:close/>
                    <a:moveTo>
                      <a:pt x="0" y="20805"/>
                    </a:moveTo>
                  </a:path>
                </a:pathLst>
              </a:custGeom>
              <a:grpFill/>
              <a:ln w="25400" cap="flat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sp>
        <p:nvSpPr>
          <p:cNvPr id="3" name="Rechteck 2"/>
          <p:cNvSpPr/>
          <p:nvPr/>
        </p:nvSpPr>
        <p:spPr>
          <a:xfrm>
            <a:off x="1190625" y="3714750"/>
            <a:ext cx="1293143" cy="214312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0212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nhaltsplatzhalter 5" descr="spektrum_89Y_fu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9512" y="1129066"/>
            <a:ext cx="8696806" cy="4887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3" name="Rectangle 7"/>
          <p:cNvSpPr>
            <a:spLocks noGrp="1" noChangeArrowheads="1"/>
          </p:cNvSpPr>
          <p:nvPr>
            <p:ph type="title"/>
          </p:nvPr>
        </p:nvSpPr>
        <p:spPr>
          <a:xfrm>
            <a:off x="495913" y="0"/>
            <a:ext cx="8064003" cy="549275"/>
          </a:xfrm>
          <a:ln/>
        </p:spPr>
        <p:txBody>
          <a:bodyPr/>
          <a:lstStyle/>
          <a:p>
            <a:r>
              <a:rPr lang="de-DE" dirty="0"/>
              <a:t>In-beam </a:t>
            </a:r>
            <a:r>
              <a:rPr lang="de-DE" dirty="0" err="1"/>
              <a:t>measurement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en-US" baseline="32000" dirty="0"/>
              <a:t>89</a:t>
            </a:r>
            <a:r>
              <a:rPr lang="en-US" dirty="0"/>
              <a:t>Y(</a:t>
            </a:r>
            <a:r>
              <a:rPr lang="en-US" dirty="0" err="1"/>
              <a:t>p,</a:t>
            </a:r>
            <a:r>
              <a:rPr lang="en-US" dirty="0" err="1">
                <a:latin typeface="Symbol" pitchFamily="18" charset="2"/>
                <a:ea typeface="Symbol" charset="2"/>
                <a:cs typeface="Symbol" charset="2"/>
                <a:sym typeface="Symbol" charset="2"/>
              </a:rPr>
              <a:t>g</a:t>
            </a:r>
            <a:r>
              <a:rPr lang="en-US" dirty="0"/>
              <a:t>)</a:t>
            </a:r>
            <a:r>
              <a:rPr lang="de-DE" dirty="0"/>
              <a:t> </a:t>
            </a:r>
            <a:endParaRPr lang="en-US" dirty="0"/>
          </a:p>
        </p:txBody>
      </p:sp>
      <p:pic>
        <p:nvPicPr>
          <p:cNvPr id="50185" name="Picture 9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79512" y="1052736"/>
            <a:ext cx="5307012" cy="2949723"/>
          </a:xfrm>
          <a:prstGeom prst="rect">
            <a:avLst/>
          </a:prstGeom>
          <a:solidFill>
            <a:schemeClr val="bg1"/>
          </a:solidFill>
          <a:ln w="38100" cap="flat">
            <a:solidFill>
              <a:srgbClr val="FFC000"/>
            </a:solidFill>
            <a:prstDash val="solid"/>
            <a:round/>
            <a:headEnd/>
            <a:tailEnd/>
          </a:ln>
        </p:spPr>
      </p:pic>
      <p:sp>
        <p:nvSpPr>
          <p:cNvPr id="50186" name="Rectangle 10"/>
          <p:cNvSpPr>
            <a:spLocks/>
          </p:cNvSpPr>
          <p:nvPr/>
        </p:nvSpPr>
        <p:spPr bwMode="auto">
          <a:xfrm>
            <a:off x="5796136" y="3356992"/>
            <a:ext cx="2880319" cy="1872778"/>
          </a:xfrm>
          <a:prstGeom prst="rect">
            <a:avLst/>
          </a:prstGeom>
          <a:solidFill>
            <a:srgbClr val="FFC000">
              <a:alpha val="24706"/>
            </a:srgbClr>
          </a:solidFill>
          <a:ln w="38100" cap="flat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" name="Rechteck 43"/>
          <p:cNvSpPr/>
          <p:nvPr/>
        </p:nvSpPr>
        <p:spPr>
          <a:xfrm>
            <a:off x="6084168" y="836712"/>
            <a:ext cx="2088232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uppieren 24"/>
          <p:cNvGrpSpPr/>
          <p:nvPr/>
        </p:nvGrpSpPr>
        <p:grpSpPr>
          <a:xfrm>
            <a:off x="6444208" y="980728"/>
            <a:ext cx="1250950" cy="1928813"/>
            <a:chOff x="6444208" y="980728"/>
            <a:chExt cx="1250950" cy="1928813"/>
          </a:xfrm>
        </p:grpSpPr>
        <p:sp>
          <p:nvSpPr>
            <p:cNvPr id="50187" name="Rectangle 11"/>
            <p:cNvSpPr>
              <a:spLocks/>
            </p:cNvSpPr>
            <p:nvPr/>
          </p:nvSpPr>
          <p:spPr bwMode="auto">
            <a:xfrm>
              <a:off x="6444208" y="980728"/>
              <a:ext cx="1250950" cy="90488"/>
            </a:xfrm>
            <a:prstGeom prst="rect">
              <a:avLst/>
            </a:prstGeom>
            <a:solidFill>
              <a:srgbClr val="BFBFBF"/>
            </a:solidFill>
            <a:ln w="25400" cap="flat">
              <a:solidFill>
                <a:srgbClr val="BFBFB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0188" name="Line 12"/>
            <p:cNvSpPr>
              <a:spLocks noChangeShapeType="1"/>
            </p:cNvSpPr>
            <p:nvPr/>
          </p:nvSpPr>
          <p:spPr bwMode="auto">
            <a:xfrm>
              <a:off x="6447383" y="2909541"/>
              <a:ext cx="1235075" cy="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3" name="Group 26"/>
            <p:cNvGrpSpPr>
              <a:grpSpLocks/>
            </p:cNvGrpSpPr>
            <p:nvPr/>
          </p:nvGrpSpPr>
          <p:grpSpPr bwMode="auto">
            <a:xfrm>
              <a:off x="6444208" y="1025178"/>
              <a:ext cx="1239838" cy="1870075"/>
              <a:chOff x="0" y="0"/>
              <a:chExt cx="781" cy="1177"/>
            </a:xfrm>
          </p:grpSpPr>
          <p:sp>
            <p:nvSpPr>
              <p:cNvPr id="50189" name="Line 13"/>
              <p:cNvSpPr>
                <a:spLocks noChangeShapeType="1"/>
              </p:cNvSpPr>
              <p:nvPr/>
            </p:nvSpPr>
            <p:spPr bwMode="auto">
              <a:xfrm>
                <a:off x="2" y="695"/>
                <a:ext cx="778" cy="0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0190" name="Line 14"/>
              <p:cNvSpPr>
                <a:spLocks noChangeShapeType="1"/>
              </p:cNvSpPr>
              <p:nvPr/>
            </p:nvSpPr>
            <p:spPr bwMode="auto">
              <a:xfrm>
                <a:off x="2" y="1092"/>
                <a:ext cx="778" cy="0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0191" name="Line 15"/>
              <p:cNvSpPr>
                <a:spLocks noChangeShapeType="1"/>
              </p:cNvSpPr>
              <p:nvPr/>
            </p:nvSpPr>
            <p:spPr bwMode="auto">
              <a:xfrm>
                <a:off x="0" y="0"/>
                <a:ext cx="780" cy="0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0192" name="Line 16"/>
              <p:cNvSpPr>
                <a:spLocks noChangeShapeType="1"/>
              </p:cNvSpPr>
              <p:nvPr/>
            </p:nvSpPr>
            <p:spPr bwMode="auto">
              <a:xfrm>
                <a:off x="2" y="762"/>
                <a:ext cx="778" cy="0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4" name="Group 19"/>
              <p:cNvGrpSpPr>
                <a:grpSpLocks/>
              </p:cNvGrpSpPr>
              <p:nvPr/>
            </p:nvGrpSpPr>
            <p:grpSpPr bwMode="auto">
              <a:xfrm>
                <a:off x="2" y="917"/>
                <a:ext cx="779" cy="49"/>
                <a:chOff x="0" y="0"/>
                <a:chExt cx="779" cy="49"/>
              </a:xfrm>
            </p:grpSpPr>
            <p:sp>
              <p:nvSpPr>
                <p:cNvPr id="50193" name="Line 17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777" cy="0"/>
                </a:xfrm>
                <a:prstGeom prst="line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0194" name="Line 18"/>
                <p:cNvSpPr>
                  <a:spLocks noChangeShapeType="1"/>
                </p:cNvSpPr>
                <p:nvPr/>
              </p:nvSpPr>
              <p:spPr bwMode="auto">
                <a:xfrm>
                  <a:off x="1" y="49"/>
                  <a:ext cx="778" cy="0"/>
                </a:xfrm>
                <a:prstGeom prst="line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50196" name="AutoShape 20"/>
              <p:cNvSpPr>
                <a:spLocks/>
              </p:cNvSpPr>
              <p:nvPr/>
            </p:nvSpPr>
            <p:spPr bwMode="auto">
              <a:xfrm>
                <a:off x="586" y="7"/>
                <a:ext cx="26" cy="746"/>
              </a:xfrm>
              <a:custGeom>
                <a:avLst/>
                <a:gdLst>
                  <a:gd name="T0" fmla="*/ 10800 w 21600"/>
                  <a:gd name="T1" fmla="*/ 10800 h 21600"/>
                </a:gdLst>
                <a:ahLst/>
                <a:cxnLst>
                  <a:cxn ang="0">
                    <a:pos x="T0" y="T1"/>
                  </a:cxn>
                </a:cxnLst>
                <a:rect l="0" t="0" r="r" b="b"/>
                <a:pathLst>
                  <a:path w="21600" h="21600">
                    <a:moveTo>
                      <a:pt x="0" y="21220"/>
                    </a:moveTo>
                    <a:lnTo>
                      <a:pt x="5400" y="21220"/>
                    </a:lnTo>
                    <a:lnTo>
                      <a:pt x="5400" y="0"/>
                    </a:lnTo>
                    <a:lnTo>
                      <a:pt x="16200" y="0"/>
                    </a:lnTo>
                    <a:lnTo>
                      <a:pt x="16200" y="21220"/>
                    </a:lnTo>
                    <a:lnTo>
                      <a:pt x="21600" y="21220"/>
                    </a:lnTo>
                    <a:lnTo>
                      <a:pt x="10800" y="21600"/>
                    </a:lnTo>
                    <a:close/>
                    <a:moveTo>
                      <a:pt x="0" y="21220"/>
                    </a:moveTo>
                  </a:path>
                </a:pathLst>
              </a:custGeom>
              <a:solidFill>
                <a:srgbClr val="FF8C00"/>
              </a:solidFill>
              <a:ln w="25400" cap="flat">
                <a:solidFill>
                  <a:srgbClr val="FF8C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0197" name="AutoShape 21"/>
              <p:cNvSpPr>
                <a:spLocks/>
              </p:cNvSpPr>
              <p:nvPr/>
            </p:nvSpPr>
            <p:spPr bwMode="auto">
              <a:xfrm>
                <a:off x="716" y="7"/>
                <a:ext cx="25" cy="680"/>
              </a:xfrm>
              <a:custGeom>
                <a:avLst/>
                <a:gdLst>
                  <a:gd name="T0" fmla="*/ 10800 w 21600"/>
                  <a:gd name="T1" fmla="*/ 10800 h 21600"/>
                </a:gdLst>
                <a:ahLst/>
                <a:cxnLst>
                  <a:cxn ang="0">
                    <a:pos x="T0" y="T1"/>
                  </a:cxn>
                </a:cxnLst>
                <a:rect l="0" t="0" r="r" b="b"/>
                <a:pathLst>
                  <a:path w="21600" h="21600">
                    <a:moveTo>
                      <a:pt x="0" y="21191"/>
                    </a:moveTo>
                    <a:lnTo>
                      <a:pt x="5400" y="21191"/>
                    </a:lnTo>
                    <a:lnTo>
                      <a:pt x="5400" y="0"/>
                    </a:lnTo>
                    <a:lnTo>
                      <a:pt x="16200" y="0"/>
                    </a:lnTo>
                    <a:lnTo>
                      <a:pt x="16200" y="21191"/>
                    </a:lnTo>
                    <a:lnTo>
                      <a:pt x="21600" y="21191"/>
                    </a:lnTo>
                    <a:lnTo>
                      <a:pt x="10800" y="21600"/>
                    </a:lnTo>
                    <a:close/>
                    <a:moveTo>
                      <a:pt x="0" y="21191"/>
                    </a:moveTo>
                  </a:path>
                </a:pathLst>
              </a:custGeom>
              <a:solidFill>
                <a:srgbClr val="FF8C00"/>
              </a:solidFill>
              <a:ln w="25400" cap="flat">
                <a:solidFill>
                  <a:srgbClr val="FF8C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0198" name="AutoShape 22"/>
              <p:cNvSpPr>
                <a:spLocks/>
              </p:cNvSpPr>
              <p:nvPr/>
            </p:nvSpPr>
            <p:spPr bwMode="auto">
              <a:xfrm>
                <a:off x="67" y="7"/>
                <a:ext cx="26" cy="1170"/>
              </a:xfrm>
              <a:custGeom>
                <a:avLst/>
                <a:gdLst>
                  <a:gd name="T0" fmla="*/ 10800 w 21600"/>
                  <a:gd name="T1" fmla="*/ 10800 h 21600"/>
                </a:gdLst>
                <a:ahLst/>
                <a:cxnLst>
                  <a:cxn ang="0">
                    <a:pos x="T0" y="T1"/>
                  </a:cxn>
                </a:cxnLst>
                <a:rect l="0" t="0" r="r" b="b"/>
                <a:pathLst>
                  <a:path w="21600" h="21600">
                    <a:moveTo>
                      <a:pt x="0" y="21357"/>
                    </a:moveTo>
                    <a:lnTo>
                      <a:pt x="5400" y="21357"/>
                    </a:lnTo>
                    <a:lnTo>
                      <a:pt x="5400" y="0"/>
                    </a:lnTo>
                    <a:lnTo>
                      <a:pt x="16200" y="0"/>
                    </a:lnTo>
                    <a:lnTo>
                      <a:pt x="16200" y="21357"/>
                    </a:lnTo>
                    <a:lnTo>
                      <a:pt x="21600" y="21357"/>
                    </a:lnTo>
                    <a:lnTo>
                      <a:pt x="10800" y="21600"/>
                    </a:lnTo>
                    <a:close/>
                    <a:moveTo>
                      <a:pt x="0" y="21357"/>
                    </a:moveTo>
                  </a:path>
                </a:pathLst>
              </a:custGeom>
              <a:solidFill>
                <a:srgbClr val="FF8C00"/>
              </a:solidFill>
              <a:ln w="25400" cap="flat">
                <a:solidFill>
                  <a:srgbClr val="FF8C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0199" name="AutoShape 23"/>
              <p:cNvSpPr>
                <a:spLocks/>
              </p:cNvSpPr>
              <p:nvPr/>
            </p:nvSpPr>
            <p:spPr bwMode="auto">
              <a:xfrm>
                <a:off x="197" y="7"/>
                <a:ext cx="26" cy="1076"/>
              </a:xfrm>
              <a:custGeom>
                <a:avLst/>
                <a:gdLst>
                  <a:gd name="T0" fmla="*/ 10800 w 21600"/>
                  <a:gd name="T1" fmla="*/ 10800 h 21600"/>
                </a:gdLst>
                <a:ahLst/>
                <a:cxnLst>
                  <a:cxn ang="0">
                    <a:pos x="T0" y="T1"/>
                  </a:cxn>
                </a:cxnLst>
                <a:rect l="0" t="0" r="r" b="b"/>
                <a:pathLst>
                  <a:path w="21600" h="21600">
                    <a:moveTo>
                      <a:pt x="0" y="21342"/>
                    </a:moveTo>
                    <a:lnTo>
                      <a:pt x="5400" y="21342"/>
                    </a:lnTo>
                    <a:lnTo>
                      <a:pt x="5400" y="0"/>
                    </a:lnTo>
                    <a:lnTo>
                      <a:pt x="16200" y="0"/>
                    </a:lnTo>
                    <a:lnTo>
                      <a:pt x="16200" y="21342"/>
                    </a:lnTo>
                    <a:lnTo>
                      <a:pt x="21600" y="21342"/>
                    </a:lnTo>
                    <a:lnTo>
                      <a:pt x="10800" y="21600"/>
                    </a:lnTo>
                    <a:close/>
                    <a:moveTo>
                      <a:pt x="0" y="21342"/>
                    </a:moveTo>
                  </a:path>
                </a:pathLst>
              </a:custGeom>
              <a:solidFill>
                <a:srgbClr val="FF8C00"/>
              </a:solidFill>
              <a:ln w="25400" cap="flat">
                <a:solidFill>
                  <a:srgbClr val="FF8C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0200" name="AutoShape 24"/>
              <p:cNvSpPr>
                <a:spLocks/>
              </p:cNvSpPr>
              <p:nvPr/>
            </p:nvSpPr>
            <p:spPr bwMode="auto">
              <a:xfrm>
                <a:off x="323" y="7"/>
                <a:ext cx="29" cy="942"/>
              </a:xfrm>
              <a:custGeom>
                <a:avLst/>
                <a:gdLst>
                  <a:gd name="T0" fmla="*/ 10800 w 21600"/>
                  <a:gd name="T1" fmla="*/ 10800 h 21600"/>
                </a:gdLst>
                <a:ahLst/>
                <a:cxnLst>
                  <a:cxn ang="0">
                    <a:pos x="T0" y="T1"/>
                  </a:cxn>
                </a:cxnLst>
                <a:rect l="0" t="0" r="r" b="b"/>
                <a:pathLst>
                  <a:path w="21600" h="21600">
                    <a:moveTo>
                      <a:pt x="0" y="21323"/>
                    </a:moveTo>
                    <a:lnTo>
                      <a:pt x="5400" y="21323"/>
                    </a:lnTo>
                    <a:lnTo>
                      <a:pt x="5400" y="0"/>
                    </a:lnTo>
                    <a:lnTo>
                      <a:pt x="16200" y="0"/>
                    </a:lnTo>
                    <a:lnTo>
                      <a:pt x="16200" y="21323"/>
                    </a:lnTo>
                    <a:lnTo>
                      <a:pt x="21600" y="21323"/>
                    </a:lnTo>
                    <a:lnTo>
                      <a:pt x="10800" y="21600"/>
                    </a:lnTo>
                    <a:close/>
                    <a:moveTo>
                      <a:pt x="0" y="21323"/>
                    </a:moveTo>
                  </a:path>
                </a:pathLst>
              </a:custGeom>
              <a:solidFill>
                <a:srgbClr val="FF8C00"/>
              </a:solidFill>
              <a:ln w="25400" cap="flat">
                <a:solidFill>
                  <a:srgbClr val="FF8C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0201" name="AutoShape 25"/>
              <p:cNvSpPr>
                <a:spLocks/>
              </p:cNvSpPr>
              <p:nvPr/>
            </p:nvSpPr>
            <p:spPr bwMode="auto">
              <a:xfrm>
                <a:off x="457" y="7"/>
                <a:ext cx="29" cy="900"/>
              </a:xfrm>
              <a:custGeom>
                <a:avLst/>
                <a:gdLst>
                  <a:gd name="T0" fmla="*/ 10800 w 21600"/>
                  <a:gd name="T1" fmla="*/ 10800 h 21600"/>
                </a:gdLst>
                <a:ahLst/>
                <a:cxnLst>
                  <a:cxn ang="0">
                    <a:pos x="T0" y="T1"/>
                  </a:cxn>
                </a:cxnLst>
                <a:rect l="0" t="0" r="r" b="b"/>
                <a:pathLst>
                  <a:path w="21600" h="21600">
                    <a:moveTo>
                      <a:pt x="0" y="21307"/>
                    </a:moveTo>
                    <a:lnTo>
                      <a:pt x="5400" y="21307"/>
                    </a:lnTo>
                    <a:lnTo>
                      <a:pt x="5400" y="0"/>
                    </a:lnTo>
                    <a:lnTo>
                      <a:pt x="16200" y="0"/>
                    </a:lnTo>
                    <a:lnTo>
                      <a:pt x="16200" y="21307"/>
                    </a:lnTo>
                    <a:lnTo>
                      <a:pt x="21600" y="21307"/>
                    </a:lnTo>
                    <a:lnTo>
                      <a:pt x="10800" y="21600"/>
                    </a:lnTo>
                    <a:close/>
                    <a:moveTo>
                      <a:pt x="0" y="21307"/>
                    </a:moveTo>
                  </a:path>
                </a:pathLst>
              </a:custGeom>
              <a:solidFill>
                <a:srgbClr val="FF8C00"/>
              </a:solidFill>
              <a:ln w="25400" cap="flat">
                <a:solidFill>
                  <a:srgbClr val="FF8C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sp>
        <p:nvSpPr>
          <p:cNvPr id="26" name="Textfeld 25"/>
          <p:cNvSpPr txBox="1"/>
          <p:nvPr/>
        </p:nvSpPr>
        <p:spPr bwMode="auto">
          <a:xfrm>
            <a:off x="4323837" y="6165304"/>
            <a:ext cx="47952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mbria" panose="02040503050406030204" pitchFamily="18" charset="0"/>
              </a:rPr>
              <a:t>L. Netterdon </a:t>
            </a:r>
            <a:r>
              <a:rPr lang="en-US" i="1" dirty="0">
                <a:latin typeface="Cambria" panose="02040503050406030204" pitchFamily="18" charset="0"/>
              </a:rPr>
              <a:t>et al.</a:t>
            </a:r>
            <a:r>
              <a:rPr lang="en-US" dirty="0">
                <a:latin typeface="Cambria" panose="02040503050406030204" pitchFamily="18" charset="0"/>
              </a:rPr>
              <a:t>, PLB </a:t>
            </a:r>
            <a:r>
              <a:rPr lang="en-US" b="1" dirty="0">
                <a:latin typeface="Cambria" panose="02040503050406030204" pitchFamily="18" charset="0"/>
              </a:rPr>
              <a:t>744 </a:t>
            </a:r>
            <a:r>
              <a:rPr lang="en-US" dirty="0">
                <a:latin typeface="Cambria" panose="02040503050406030204" pitchFamily="18" charset="0"/>
              </a:rPr>
              <a:t>(2015) 358</a:t>
            </a:r>
          </a:p>
        </p:txBody>
      </p:sp>
      <p:sp>
        <p:nvSpPr>
          <p:cNvPr id="27" name="Rechteck 26"/>
          <p:cNvSpPr/>
          <p:nvPr/>
        </p:nvSpPr>
        <p:spPr>
          <a:xfrm>
            <a:off x="6299201" y="836712"/>
            <a:ext cx="1538514" cy="2240317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/>
          <p:cNvSpPr txBox="1"/>
          <p:nvPr/>
        </p:nvSpPr>
        <p:spPr bwMode="auto">
          <a:xfrm>
            <a:off x="6422261" y="1563936"/>
            <a:ext cx="280711" cy="23083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900" b="1" dirty="0">
                <a:latin typeface="Symbol" panose="05050102010706020507" pitchFamily="18" charset="2"/>
                <a:cs typeface="+mn-cs"/>
              </a:rPr>
              <a:t>g</a:t>
            </a:r>
            <a:r>
              <a:rPr lang="de-DE" sz="900" b="1" baseline="-25000" dirty="0">
                <a:latin typeface="Calibri" pitchFamily="34" charset="0"/>
                <a:cs typeface="+mn-cs"/>
              </a:rPr>
              <a:t>0</a:t>
            </a:r>
            <a:endParaRPr lang="de-DE" sz="900" b="1" dirty="0">
              <a:latin typeface="Calibri" pitchFamily="34" charset="0"/>
              <a:cs typeface="+mn-cs"/>
            </a:endParaRPr>
          </a:p>
        </p:txBody>
      </p:sp>
      <p:sp>
        <p:nvSpPr>
          <p:cNvPr id="28" name="Textfeld 27"/>
          <p:cNvSpPr txBox="1"/>
          <p:nvPr/>
        </p:nvSpPr>
        <p:spPr bwMode="auto">
          <a:xfrm>
            <a:off x="6632293" y="1561675"/>
            <a:ext cx="293317" cy="23083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900" b="1" dirty="0">
                <a:latin typeface="Symbol" panose="05050102010706020507" pitchFamily="18" charset="2"/>
                <a:cs typeface="+mn-cs"/>
              </a:rPr>
              <a:t>g</a:t>
            </a:r>
            <a:r>
              <a:rPr lang="de-DE" sz="900" b="1" baseline="-25000" dirty="0">
                <a:latin typeface="Symbol" panose="05050102010706020507" pitchFamily="18" charset="2"/>
                <a:cs typeface="+mn-cs"/>
              </a:rPr>
              <a:t>1</a:t>
            </a:r>
            <a:endParaRPr lang="de-DE" sz="900" b="1" baseline="-25000" dirty="0">
              <a:latin typeface="Calibri" pitchFamily="34" charset="0"/>
              <a:cs typeface="+mn-cs"/>
            </a:endParaRPr>
          </a:p>
        </p:txBody>
      </p:sp>
      <p:sp>
        <p:nvSpPr>
          <p:cNvPr id="29" name="Textfeld 28"/>
          <p:cNvSpPr txBox="1"/>
          <p:nvPr/>
        </p:nvSpPr>
        <p:spPr bwMode="auto">
          <a:xfrm>
            <a:off x="6840588" y="1563936"/>
            <a:ext cx="280711" cy="23083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900" b="1" dirty="0">
                <a:latin typeface="Symbol" panose="05050102010706020507" pitchFamily="18" charset="2"/>
                <a:cs typeface="+mn-cs"/>
              </a:rPr>
              <a:t>g</a:t>
            </a:r>
            <a:r>
              <a:rPr lang="de-DE" sz="900" b="1" baseline="-25000" dirty="0">
                <a:latin typeface="Calibri" pitchFamily="34" charset="0"/>
                <a:cs typeface="+mn-cs"/>
              </a:rPr>
              <a:t>2</a:t>
            </a:r>
            <a:endParaRPr lang="de-DE" sz="900" b="1" dirty="0">
              <a:latin typeface="Calibri" pitchFamily="34" charset="0"/>
              <a:cs typeface="+mn-cs"/>
            </a:endParaRPr>
          </a:p>
        </p:txBody>
      </p:sp>
      <p:sp>
        <p:nvSpPr>
          <p:cNvPr id="30" name="Textfeld 29"/>
          <p:cNvSpPr txBox="1"/>
          <p:nvPr/>
        </p:nvSpPr>
        <p:spPr bwMode="auto">
          <a:xfrm>
            <a:off x="7054550" y="1556792"/>
            <a:ext cx="280711" cy="23083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900" b="1" dirty="0">
                <a:latin typeface="Symbol" panose="05050102010706020507" pitchFamily="18" charset="2"/>
                <a:cs typeface="+mn-cs"/>
              </a:rPr>
              <a:t>g</a:t>
            </a:r>
            <a:r>
              <a:rPr lang="de-DE" sz="900" b="1" baseline="-25000" dirty="0">
                <a:latin typeface="Calibri" pitchFamily="34" charset="0"/>
                <a:cs typeface="+mn-cs"/>
              </a:rPr>
              <a:t>3</a:t>
            </a:r>
            <a:endParaRPr lang="de-DE" sz="900" b="1" dirty="0">
              <a:latin typeface="Calibri" pitchFamily="34" charset="0"/>
              <a:cs typeface="+mn-cs"/>
            </a:endParaRPr>
          </a:p>
        </p:txBody>
      </p:sp>
      <p:sp>
        <p:nvSpPr>
          <p:cNvPr id="31" name="Textfeld 30"/>
          <p:cNvSpPr txBox="1"/>
          <p:nvPr/>
        </p:nvSpPr>
        <p:spPr bwMode="auto">
          <a:xfrm>
            <a:off x="7254764" y="1556792"/>
            <a:ext cx="280711" cy="23083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900" b="1" dirty="0">
                <a:latin typeface="Symbol" panose="05050102010706020507" pitchFamily="18" charset="2"/>
                <a:cs typeface="+mn-cs"/>
              </a:rPr>
              <a:t>g</a:t>
            </a:r>
            <a:r>
              <a:rPr lang="de-DE" sz="900" b="1" baseline="-25000" dirty="0">
                <a:latin typeface="Calibri" pitchFamily="34" charset="0"/>
                <a:cs typeface="+mn-cs"/>
              </a:rPr>
              <a:t>4</a:t>
            </a:r>
            <a:endParaRPr lang="de-DE" sz="900" b="1" dirty="0">
              <a:latin typeface="Calibri" pitchFamily="34" charset="0"/>
              <a:cs typeface="+mn-cs"/>
            </a:endParaRPr>
          </a:p>
        </p:txBody>
      </p:sp>
      <p:sp>
        <p:nvSpPr>
          <p:cNvPr id="32" name="Textfeld 31"/>
          <p:cNvSpPr txBox="1"/>
          <p:nvPr/>
        </p:nvSpPr>
        <p:spPr bwMode="auto">
          <a:xfrm>
            <a:off x="7450407" y="1556920"/>
            <a:ext cx="280711" cy="23083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900" b="1" dirty="0">
                <a:latin typeface="Symbol" panose="05050102010706020507" pitchFamily="18" charset="2"/>
                <a:cs typeface="+mn-cs"/>
              </a:rPr>
              <a:t>g</a:t>
            </a:r>
            <a:r>
              <a:rPr lang="de-DE" sz="900" b="1" baseline="-25000" dirty="0">
                <a:latin typeface="Calibri" pitchFamily="34" charset="0"/>
                <a:cs typeface="+mn-cs"/>
              </a:rPr>
              <a:t>5</a:t>
            </a:r>
            <a:endParaRPr lang="de-DE" sz="900" b="1" dirty="0">
              <a:latin typeface="Calibri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589192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Outline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835047"/>
            <a:ext cx="8229600" cy="5218113"/>
          </a:xfrm>
        </p:spPr>
        <p:txBody>
          <a:bodyPr/>
          <a:lstStyle/>
          <a:p>
            <a:pPr marL="0" indent="0">
              <a:buNone/>
            </a:pPr>
            <a:r>
              <a:rPr lang="de-DE" sz="2800" b="1" dirty="0" err="1"/>
              <a:t>Introduction</a:t>
            </a:r>
            <a:endParaRPr lang="de-DE" sz="2800" b="1" dirty="0"/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de-DE" sz="2000" dirty="0"/>
              <a:t>Nucleosynthesis of heavy </a:t>
            </a:r>
            <a:r>
              <a:rPr lang="de-DE" sz="2000" dirty="0" err="1"/>
              <a:t>elements</a:t>
            </a:r>
            <a:r>
              <a:rPr lang="de-DE" sz="2000" dirty="0"/>
              <a:t> and the </a:t>
            </a:r>
            <a:r>
              <a:rPr lang="de-DE" sz="2000" i="1" dirty="0"/>
              <a:t>p</a:t>
            </a:r>
            <a:r>
              <a:rPr lang="de-DE" sz="2000" dirty="0"/>
              <a:t> nuclei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de-DE" sz="2000" dirty="0"/>
              <a:t>the </a:t>
            </a:r>
            <a:r>
              <a:rPr lang="de-DE" sz="2000" dirty="0">
                <a:latin typeface="Symbol" panose="05050102010706020507" pitchFamily="18" charset="2"/>
              </a:rPr>
              <a:t>g</a:t>
            </a:r>
            <a:r>
              <a:rPr lang="de-DE" sz="2000" dirty="0"/>
              <a:t>-</a:t>
            </a:r>
            <a:r>
              <a:rPr lang="de-DE" sz="2000" dirty="0" err="1"/>
              <a:t>process</a:t>
            </a:r>
            <a:r>
              <a:rPr lang="de-DE" sz="2000" dirty="0"/>
              <a:t> </a:t>
            </a:r>
            <a:r>
              <a:rPr lang="de-DE" sz="2000" dirty="0" err="1"/>
              <a:t>reaction</a:t>
            </a:r>
            <a:r>
              <a:rPr lang="de-DE" sz="2000" dirty="0"/>
              <a:t> </a:t>
            </a:r>
            <a:r>
              <a:rPr lang="de-DE" sz="2000" dirty="0" err="1"/>
              <a:t>network</a:t>
            </a:r>
            <a:endParaRPr lang="de-DE" sz="2000" dirty="0"/>
          </a:p>
          <a:p>
            <a:endParaRPr lang="de-DE" sz="2000" dirty="0"/>
          </a:p>
          <a:p>
            <a:endParaRPr lang="de-DE" sz="2000" dirty="0"/>
          </a:p>
          <a:p>
            <a:pPr marL="0" indent="0">
              <a:buNone/>
            </a:pPr>
            <a:r>
              <a:rPr lang="de-DE" sz="2800" b="1" dirty="0"/>
              <a:t>Experimental </a:t>
            </a:r>
            <a:r>
              <a:rPr lang="de-DE" sz="2800" b="1" dirty="0" err="1"/>
              <a:t>measurements</a:t>
            </a:r>
            <a:r>
              <a:rPr lang="de-DE" sz="2800" b="1" dirty="0"/>
              <a:t> </a:t>
            </a:r>
            <a:r>
              <a:rPr lang="de-DE" sz="2800" b="1" dirty="0" err="1"/>
              <a:t>of</a:t>
            </a:r>
            <a:r>
              <a:rPr lang="de-DE" sz="2800" b="1" dirty="0"/>
              <a:t> </a:t>
            </a:r>
            <a:r>
              <a:rPr lang="de-DE" sz="2800" b="1" dirty="0" err="1"/>
              <a:t>cross-sections</a:t>
            </a:r>
            <a:endParaRPr lang="de-DE" sz="2800" b="1" dirty="0"/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de-DE" sz="2000" dirty="0" err="1"/>
              <a:t>photo-induced</a:t>
            </a:r>
            <a:r>
              <a:rPr lang="de-DE" sz="2000" dirty="0"/>
              <a:t> </a:t>
            </a:r>
            <a:r>
              <a:rPr lang="de-DE" sz="2000" dirty="0" err="1"/>
              <a:t>reaction</a:t>
            </a:r>
            <a:r>
              <a:rPr lang="de-DE" sz="2000" dirty="0"/>
              <a:t> </a:t>
            </a:r>
            <a:r>
              <a:rPr lang="de-DE" sz="2000" dirty="0" err="1"/>
              <a:t>measurements</a:t>
            </a:r>
            <a:endParaRPr lang="de-DE" sz="2000" dirty="0"/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de-DE" sz="2000" dirty="0" err="1"/>
              <a:t>charged-particle</a:t>
            </a:r>
            <a:r>
              <a:rPr lang="de-DE" sz="2000" dirty="0"/>
              <a:t> </a:t>
            </a:r>
            <a:r>
              <a:rPr lang="de-DE" sz="2000" dirty="0" err="1"/>
              <a:t>induced</a:t>
            </a:r>
            <a:r>
              <a:rPr lang="de-DE" sz="2000" dirty="0"/>
              <a:t> </a:t>
            </a:r>
            <a:r>
              <a:rPr lang="de-DE" sz="2000" dirty="0" err="1"/>
              <a:t>reaction</a:t>
            </a:r>
            <a:r>
              <a:rPr lang="de-DE" sz="2000" dirty="0"/>
              <a:t> </a:t>
            </a:r>
            <a:r>
              <a:rPr lang="de-DE" sz="2000" dirty="0" err="1"/>
              <a:t>studies</a:t>
            </a:r>
            <a:r>
              <a:rPr lang="de-DE" sz="2000" dirty="0"/>
              <a:t> </a:t>
            </a:r>
          </a:p>
          <a:p>
            <a:endParaRPr lang="de-DE" sz="2000" dirty="0"/>
          </a:p>
          <a:p>
            <a:endParaRPr lang="de-DE" sz="2000" dirty="0"/>
          </a:p>
          <a:p>
            <a:pPr marL="0" indent="0">
              <a:buNone/>
            </a:pPr>
            <a:r>
              <a:rPr lang="de-DE" sz="2800" b="1" dirty="0"/>
              <a:t>Experimental </a:t>
            </a:r>
            <a:r>
              <a:rPr lang="de-DE" sz="2800" b="1" dirty="0" err="1"/>
              <a:t>results</a:t>
            </a:r>
            <a:r>
              <a:rPr lang="de-DE" sz="2800" b="1" dirty="0"/>
              <a:t> 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de-DE" sz="2000" dirty="0" err="1"/>
              <a:t>testing</a:t>
            </a:r>
            <a:r>
              <a:rPr lang="de-DE" sz="2000" dirty="0"/>
              <a:t> the E1-strength in </a:t>
            </a:r>
            <a:r>
              <a:rPr lang="de-DE" sz="2000" baseline="30000" dirty="0"/>
              <a:t>90</a:t>
            </a:r>
            <a:r>
              <a:rPr lang="de-DE" sz="2000" dirty="0"/>
              <a:t>Zr via </a:t>
            </a:r>
            <a:r>
              <a:rPr lang="de-DE" sz="2000" baseline="30000" dirty="0"/>
              <a:t>89</a:t>
            </a:r>
            <a:r>
              <a:rPr lang="de-DE" sz="2000" dirty="0"/>
              <a:t>Y(</a:t>
            </a:r>
            <a:r>
              <a:rPr lang="de-DE" sz="2000" dirty="0" err="1"/>
              <a:t>p,</a:t>
            </a:r>
            <a:r>
              <a:rPr lang="de-DE" sz="2000" dirty="0" err="1">
                <a:latin typeface="Symbol" panose="05050102010706020507" pitchFamily="18" charset="2"/>
              </a:rPr>
              <a:t>g</a:t>
            </a:r>
            <a:r>
              <a:rPr lang="de-DE" sz="2000" dirty="0"/>
              <a:t>)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de-DE" sz="2000" dirty="0"/>
              <a:t>total and partial </a:t>
            </a:r>
            <a:r>
              <a:rPr lang="de-DE" sz="2000" dirty="0" err="1"/>
              <a:t>cross</a:t>
            </a:r>
            <a:r>
              <a:rPr lang="de-DE" sz="2000" dirty="0"/>
              <a:t> </a:t>
            </a:r>
            <a:r>
              <a:rPr lang="de-DE" sz="2000" dirty="0" err="1"/>
              <a:t>sections</a:t>
            </a:r>
            <a:r>
              <a:rPr lang="de-DE" sz="2000" dirty="0"/>
              <a:t> for </a:t>
            </a:r>
            <a:r>
              <a:rPr lang="de-DE" sz="2000" baseline="30000" dirty="0"/>
              <a:t>92</a:t>
            </a:r>
            <a:r>
              <a:rPr lang="de-DE" sz="2000" dirty="0"/>
              <a:t>Mo(</a:t>
            </a:r>
            <a:r>
              <a:rPr lang="de-DE" sz="2000" dirty="0" err="1"/>
              <a:t>p,</a:t>
            </a:r>
            <a:r>
              <a:rPr lang="de-DE" sz="2000" dirty="0" err="1">
                <a:latin typeface="Symbol" panose="05050102010706020507" pitchFamily="18" charset="2"/>
              </a:rPr>
              <a:t>g</a:t>
            </a:r>
            <a:r>
              <a:rPr lang="de-DE" sz="2000" dirty="0"/>
              <a:t>)</a:t>
            </a:r>
            <a:endParaRPr lang="de-DE" sz="2000" baseline="30000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endParaRPr lang="de-DE" sz="1600" dirty="0"/>
          </a:p>
          <a:p>
            <a:endParaRPr lang="de-DE" sz="1600" dirty="0"/>
          </a:p>
          <a:p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endParaRPr lang="de-DE" sz="2000" dirty="0"/>
          </a:p>
          <a:p>
            <a:pPr marL="457200" lvl="1" indent="0">
              <a:buNone/>
            </a:pP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78536521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In-beam </a:t>
            </a:r>
            <a:r>
              <a:rPr lang="de-DE" dirty="0" err="1"/>
              <a:t>measurement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en-US" baseline="32000" dirty="0"/>
              <a:t>89</a:t>
            </a:r>
            <a:r>
              <a:rPr lang="en-US" dirty="0"/>
              <a:t>Y(</a:t>
            </a:r>
            <a:r>
              <a:rPr lang="en-US" dirty="0" err="1"/>
              <a:t>p,</a:t>
            </a:r>
            <a:r>
              <a:rPr lang="en-US" dirty="0" err="1">
                <a:latin typeface="Symbol" pitchFamily="18" charset="2"/>
                <a:ea typeface="Symbol" charset="2"/>
                <a:cs typeface="Symbol" charset="2"/>
                <a:sym typeface="Symbol" charset="2"/>
              </a:rPr>
              <a:t>g</a:t>
            </a:r>
            <a:r>
              <a:rPr lang="en-US" dirty="0"/>
              <a:t>)</a:t>
            </a:r>
            <a:r>
              <a:rPr lang="de-DE" dirty="0"/>
              <a:t> </a:t>
            </a:r>
            <a:endParaRPr lang="en-US" dirty="0"/>
          </a:p>
        </p:txBody>
      </p:sp>
      <p:pic>
        <p:nvPicPr>
          <p:cNvPr id="23" name="Inhaltsplatzhalter 2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00071"/>
            <a:ext cx="7056784" cy="4234070"/>
          </a:xfrm>
        </p:spPr>
      </p:pic>
      <p:sp>
        <p:nvSpPr>
          <p:cNvPr id="24" name="Textfeld 23"/>
          <p:cNvSpPr txBox="1"/>
          <p:nvPr/>
        </p:nvSpPr>
        <p:spPr bwMode="auto">
          <a:xfrm>
            <a:off x="195578" y="728635"/>
            <a:ext cx="8912926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200" baseline="30000" dirty="0">
                <a:latin typeface="Cambria" panose="02040503050406030204" pitchFamily="18" charset="0"/>
                <a:cs typeface="+mn-cs"/>
              </a:rPr>
              <a:t>89</a:t>
            </a:r>
            <a:r>
              <a:rPr lang="en-US" sz="2200" dirty="0">
                <a:latin typeface="Cambria" panose="02040503050406030204" pitchFamily="18" charset="0"/>
                <a:cs typeface="+mn-cs"/>
              </a:rPr>
              <a:t>Y(p,</a:t>
            </a:r>
            <a:r>
              <a:rPr lang="de-DE" sz="2200" dirty="0">
                <a:latin typeface="Symbol" panose="05050102010706020507" pitchFamily="18" charset="2"/>
                <a:cs typeface="+mn-cs"/>
              </a:rPr>
              <a:t>g</a:t>
            </a:r>
            <a:r>
              <a:rPr lang="el-GR" sz="2200" dirty="0">
                <a:latin typeface="Cambria" panose="02040503050406030204" pitchFamily="18" charset="0"/>
                <a:cs typeface="+mn-cs"/>
              </a:rPr>
              <a:t>)</a:t>
            </a:r>
            <a:r>
              <a:rPr lang="de-DE" sz="2200" dirty="0">
                <a:latin typeface="Arial Unicode MS" panose="020B0604020202020204" pitchFamily="34" charset="-128"/>
                <a:cs typeface="+mn-cs"/>
              </a:rPr>
              <a:t> </a:t>
            </a:r>
            <a:r>
              <a:rPr lang="de-DE" sz="2200" dirty="0">
                <a:latin typeface="Cambria" panose="02040503050406030204" pitchFamily="18" charset="0"/>
                <a:cs typeface="+mn-cs"/>
              </a:rPr>
              <a:t>p</a:t>
            </a:r>
            <a:r>
              <a:rPr lang="en-US" sz="2200" dirty="0" err="1">
                <a:latin typeface="Cambria" panose="02040503050406030204" pitchFamily="18" charset="0"/>
                <a:cs typeface="+mn-cs"/>
              </a:rPr>
              <a:t>artial</a:t>
            </a:r>
            <a:r>
              <a:rPr lang="en-US" sz="2200" dirty="0">
                <a:latin typeface="Cambria" panose="02040503050406030204" pitchFamily="18" charset="0"/>
                <a:cs typeface="+mn-cs"/>
              </a:rPr>
              <a:t> cross sections: huge deviations</a:t>
            </a:r>
          </a:p>
        </p:txBody>
      </p:sp>
      <p:grpSp>
        <p:nvGrpSpPr>
          <p:cNvPr id="26" name="Gruppieren 25"/>
          <p:cNvGrpSpPr/>
          <p:nvPr/>
        </p:nvGrpSpPr>
        <p:grpSpPr>
          <a:xfrm>
            <a:off x="1714113" y="5703661"/>
            <a:ext cx="2864441" cy="232226"/>
            <a:chOff x="1632979" y="5703661"/>
            <a:chExt cx="2864441" cy="232226"/>
          </a:xfrm>
        </p:grpSpPr>
        <p:pic>
          <p:nvPicPr>
            <p:cNvPr id="28" name="Grafik 27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32979" y="5703661"/>
              <a:ext cx="912701" cy="232226"/>
            </a:xfrm>
            <a:prstGeom prst="rect">
              <a:avLst/>
            </a:prstGeom>
          </p:spPr>
        </p:pic>
        <p:pic>
          <p:nvPicPr>
            <p:cNvPr id="30" name="Grafik 29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769228" y="5725203"/>
              <a:ext cx="1728192" cy="2106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141356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In-beam measurement of the </a:t>
            </a:r>
            <a:r>
              <a:rPr lang="en-US" baseline="32000"/>
              <a:t>89</a:t>
            </a:r>
            <a:r>
              <a:rPr lang="en-US"/>
              <a:t>Y(p,</a:t>
            </a:r>
            <a:r>
              <a:rPr lang="en-US">
                <a:latin typeface="Symbol" pitchFamily="18" charset="2"/>
                <a:ea typeface="Symbol" charset="2"/>
                <a:cs typeface="Symbol" charset="2"/>
                <a:sym typeface="Symbol" charset="2"/>
              </a:rPr>
              <a:t>g</a:t>
            </a:r>
            <a:r>
              <a:rPr lang="en-US"/>
              <a:t>)</a:t>
            </a:r>
            <a:r>
              <a:rPr lang="de-DE"/>
              <a:t> </a:t>
            </a:r>
            <a:endParaRPr lang="en-US" dirty="0"/>
          </a:p>
        </p:txBody>
      </p:sp>
      <p:pic>
        <p:nvPicPr>
          <p:cNvPr id="23" name="Inhaltsplatzhalter 2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00071"/>
            <a:ext cx="7056783" cy="4234070"/>
          </a:xfrm>
        </p:spPr>
      </p:pic>
      <p:sp>
        <p:nvSpPr>
          <p:cNvPr id="4" name="Textfeld 3"/>
          <p:cNvSpPr txBox="1"/>
          <p:nvPr/>
        </p:nvSpPr>
        <p:spPr bwMode="auto">
          <a:xfrm>
            <a:off x="195578" y="728635"/>
            <a:ext cx="8603685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200" dirty="0">
                <a:latin typeface="Cambria" panose="02040503050406030204" pitchFamily="18" charset="0"/>
                <a:cs typeface="+mn-cs"/>
              </a:rPr>
              <a:t>using</a:t>
            </a:r>
            <a:r>
              <a:rPr lang="en-US" sz="2200" dirty="0">
                <a:latin typeface="Arial Unicode MS" panose="020B0604020202020204" pitchFamily="34" charset="-128"/>
                <a:cs typeface="+mn-cs"/>
              </a:rPr>
              <a:t> </a:t>
            </a:r>
            <a:r>
              <a:rPr lang="en-US" sz="2200" dirty="0">
                <a:latin typeface="Symbol" panose="05050102010706020507" pitchFamily="18" charset="2"/>
                <a:cs typeface="+mn-cs"/>
                <a:sym typeface="Symbol" charset="2"/>
              </a:rPr>
              <a:t>g</a:t>
            </a:r>
            <a:r>
              <a:rPr lang="en-US" sz="2200" dirty="0">
                <a:latin typeface="Arial Unicode MS" panose="020B0604020202020204" pitchFamily="34" charset="-128"/>
                <a:cs typeface="+mn-cs"/>
                <a:sym typeface="Symbol" charset="2"/>
              </a:rPr>
              <a:t>-</a:t>
            </a:r>
            <a:r>
              <a:rPr lang="en-US" sz="2200" dirty="0">
                <a:latin typeface="Cambria" panose="02040503050406030204" pitchFamily="18" charset="0"/>
                <a:cs typeface="+mn-cs"/>
                <a:sym typeface="Symbol" charset="2"/>
              </a:rPr>
              <a:t>strength</a:t>
            </a:r>
            <a:r>
              <a:rPr lang="en-US" sz="2200" dirty="0">
                <a:latin typeface="Arial Unicode MS" panose="020B0604020202020204" pitchFamily="34" charset="-128"/>
                <a:cs typeface="+mn-cs"/>
                <a:sym typeface="Symbol" charset="2"/>
              </a:rPr>
              <a:t> </a:t>
            </a:r>
            <a:r>
              <a:rPr lang="en-US" sz="2200" dirty="0">
                <a:latin typeface="Cambria" panose="02040503050406030204" pitchFamily="18" charset="0"/>
                <a:cs typeface="+mn-cs"/>
                <a:sym typeface="Symbol" charset="2"/>
              </a:rPr>
              <a:t>function from (</a:t>
            </a:r>
            <a:r>
              <a:rPr lang="en-US" sz="2200" dirty="0" err="1">
                <a:latin typeface="Symbol" panose="05050102010706020507" pitchFamily="18" charset="2"/>
                <a:sym typeface="Symbol" charset="2"/>
              </a:rPr>
              <a:t>g,g</a:t>
            </a:r>
            <a:r>
              <a:rPr lang="en-US" sz="2200" dirty="0">
                <a:latin typeface="Arial Unicode MS" panose="020B0604020202020204" pitchFamily="34" charset="-128"/>
                <a:sym typeface="Symbol" charset="2"/>
              </a:rPr>
              <a:t>’</a:t>
            </a:r>
            <a:r>
              <a:rPr lang="en-US" sz="2200" dirty="0">
                <a:latin typeface="Cambria" panose="02040503050406030204" pitchFamily="18" charset="0"/>
                <a:cs typeface="+mn-cs"/>
                <a:sym typeface="Symbol" charset="2"/>
              </a:rPr>
              <a:t>) measurement:</a:t>
            </a:r>
            <a:endParaRPr lang="en-US" sz="2200" dirty="0">
              <a:latin typeface="Cambria" panose="02040503050406030204" pitchFamily="18" charset="0"/>
              <a:cs typeface="+mn-cs"/>
            </a:endParaRPr>
          </a:p>
        </p:txBody>
      </p:sp>
      <p:sp>
        <p:nvSpPr>
          <p:cNvPr id="5" name="Textfeld 4"/>
          <p:cNvSpPr txBox="1"/>
          <p:nvPr/>
        </p:nvSpPr>
        <p:spPr bwMode="auto">
          <a:xfrm>
            <a:off x="4283967" y="6165304"/>
            <a:ext cx="48600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mbria" panose="02040503050406030204" pitchFamily="18" charset="0"/>
              </a:rPr>
              <a:t>R. </a:t>
            </a:r>
            <a:r>
              <a:rPr lang="en-US" dirty="0" err="1">
                <a:latin typeface="Cambria" panose="02040503050406030204" pitchFamily="18" charset="0"/>
              </a:rPr>
              <a:t>Schwengner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i="1" dirty="0">
                <a:latin typeface="Cambria" panose="02040503050406030204" pitchFamily="18" charset="0"/>
              </a:rPr>
              <a:t>et al.</a:t>
            </a:r>
            <a:r>
              <a:rPr lang="en-US" dirty="0">
                <a:latin typeface="Cambria" panose="02040503050406030204" pitchFamily="18" charset="0"/>
              </a:rPr>
              <a:t>, PRC </a:t>
            </a:r>
            <a:r>
              <a:rPr lang="en-US" b="1" dirty="0">
                <a:latin typeface="Cambria" panose="02040503050406030204" pitchFamily="18" charset="0"/>
              </a:rPr>
              <a:t>78</a:t>
            </a:r>
            <a:r>
              <a:rPr lang="en-US" dirty="0">
                <a:latin typeface="Cambria" panose="02040503050406030204" pitchFamily="18" charset="0"/>
              </a:rPr>
              <a:t> (2008) 064314</a:t>
            </a:r>
          </a:p>
        </p:txBody>
      </p:sp>
      <p:grpSp>
        <p:nvGrpSpPr>
          <p:cNvPr id="12" name="Gruppieren 11"/>
          <p:cNvGrpSpPr/>
          <p:nvPr/>
        </p:nvGrpSpPr>
        <p:grpSpPr>
          <a:xfrm>
            <a:off x="1714113" y="5703661"/>
            <a:ext cx="4033094" cy="232226"/>
            <a:chOff x="1632979" y="5703661"/>
            <a:chExt cx="4033094" cy="232226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32979" y="5703661"/>
              <a:ext cx="912701" cy="232226"/>
            </a:xfrm>
            <a:prstGeom prst="rect">
              <a:avLst/>
            </a:prstGeom>
          </p:spPr>
        </p:pic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20968" y="5725203"/>
              <a:ext cx="945105" cy="210623"/>
            </a:xfrm>
            <a:prstGeom prst="rect">
              <a:avLst/>
            </a:prstGeom>
          </p:spPr>
        </p:pic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769228" y="5725203"/>
              <a:ext cx="1728192" cy="2106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8916477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In-beam measurement of the </a:t>
            </a:r>
            <a:r>
              <a:rPr lang="en-US" baseline="32000"/>
              <a:t>89</a:t>
            </a:r>
            <a:r>
              <a:rPr lang="en-US"/>
              <a:t>Y(p,</a:t>
            </a:r>
            <a:r>
              <a:rPr lang="en-US">
                <a:latin typeface="Symbol" pitchFamily="18" charset="2"/>
                <a:ea typeface="Symbol" charset="2"/>
                <a:cs typeface="Symbol" charset="2"/>
                <a:sym typeface="Symbol" charset="2"/>
              </a:rPr>
              <a:t>g</a:t>
            </a:r>
            <a:r>
              <a:rPr lang="en-US"/>
              <a:t>)</a:t>
            </a:r>
            <a:r>
              <a:rPr lang="de-DE"/>
              <a:t> </a:t>
            </a:r>
            <a:endParaRPr lang="en-US" dirty="0"/>
          </a:p>
        </p:txBody>
      </p:sp>
      <p:pic>
        <p:nvPicPr>
          <p:cNvPr id="23" name="Inhaltsplatzhalter 2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00071"/>
            <a:ext cx="7056783" cy="4234069"/>
          </a:xfrm>
          <a:solidFill>
            <a:schemeClr val="bg1"/>
          </a:solidFill>
          <a:effectLst/>
        </p:spPr>
      </p:pic>
      <p:sp>
        <p:nvSpPr>
          <p:cNvPr id="4" name="Textfeld 3"/>
          <p:cNvSpPr txBox="1"/>
          <p:nvPr/>
        </p:nvSpPr>
        <p:spPr bwMode="auto">
          <a:xfrm>
            <a:off x="4323837" y="5889732"/>
            <a:ext cx="47952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mbria" panose="02040503050406030204" pitchFamily="18" charset="0"/>
              </a:rPr>
              <a:t>L. Netterdon </a:t>
            </a:r>
            <a:r>
              <a:rPr lang="en-US" i="1" dirty="0">
                <a:latin typeface="Cambria" panose="02040503050406030204" pitchFamily="18" charset="0"/>
              </a:rPr>
              <a:t>et al.</a:t>
            </a:r>
            <a:r>
              <a:rPr lang="en-US" dirty="0">
                <a:latin typeface="Cambria" panose="02040503050406030204" pitchFamily="18" charset="0"/>
              </a:rPr>
              <a:t>, PLB </a:t>
            </a:r>
            <a:r>
              <a:rPr lang="en-US" b="1" dirty="0">
                <a:latin typeface="Cambria" panose="02040503050406030204" pitchFamily="18" charset="0"/>
              </a:rPr>
              <a:t>744 </a:t>
            </a:r>
            <a:r>
              <a:rPr lang="en-US" dirty="0">
                <a:latin typeface="Cambria" panose="02040503050406030204" pitchFamily="18" charset="0"/>
              </a:rPr>
              <a:t>(2015) 358</a:t>
            </a:r>
          </a:p>
        </p:txBody>
      </p:sp>
      <p:sp>
        <p:nvSpPr>
          <p:cNvPr id="6" name="Textfeld 5"/>
          <p:cNvSpPr txBox="1"/>
          <p:nvPr/>
        </p:nvSpPr>
        <p:spPr bwMode="auto">
          <a:xfrm>
            <a:off x="195578" y="728635"/>
            <a:ext cx="8603685" cy="5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200" dirty="0">
                <a:latin typeface="Cambria" panose="02040503050406030204" pitchFamily="18" charset="0"/>
                <a:cs typeface="+mn-cs"/>
              </a:rPr>
              <a:t>adjusting </a:t>
            </a:r>
            <a:r>
              <a:rPr lang="en-US" sz="2200" dirty="0">
                <a:latin typeface="Symbol" panose="05050102010706020507" pitchFamily="18" charset="2"/>
                <a:cs typeface="+mn-cs"/>
                <a:sym typeface="Symbol" charset="2"/>
              </a:rPr>
              <a:t>g</a:t>
            </a:r>
            <a:r>
              <a:rPr lang="en-US" sz="2200" dirty="0">
                <a:latin typeface="Cambria" panose="02040503050406030204" pitchFamily="18" charset="0"/>
                <a:cs typeface="+mn-cs"/>
                <a:sym typeface="Symbol" charset="2"/>
              </a:rPr>
              <a:t>-strength to measured data</a:t>
            </a:r>
            <a:endParaRPr lang="en-US" sz="2200" dirty="0">
              <a:latin typeface="Cambria" panose="02040503050406030204" pitchFamily="18" charset="0"/>
              <a:cs typeface="+mn-cs"/>
            </a:endParaRPr>
          </a:p>
        </p:txBody>
      </p:sp>
      <p:grpSp>
        <p:nvGrpSpPr>
          <p:cNvPr id="7" name="Gruppieren 6"/>
          <p:cNvGrpSpPr/>
          <p:nvPr/>
        </p:nvGrpSpPr>
        <p:grpSpPr>
          <a:xfrm>
            <a:off x="1714113" y="5697723"/>
            <a:ext cx="5018127" cy="238164"/>
            <a:chOff x="1632979" y="5697723"/>
            <a:chExt cx="5018127" cy="238164"/>
          </a:xfrm>
        </p:grpSpPr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89621" y="5697723"/>
              <a:ext cx="761485" cy="189021"/>
            </a:xfrm>
            <a:prstGeom prst="rect">
              <a:avLst/>
            </a:prstGeom>
          </p:spPr>
        </p:pic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32979" y="5703661"/>
              <a:ext cx="912701" cy="232226"/>
            </a:xfrm>
            <a:prstGeom prst="rect">
              <a:avLst/>
            </a:prstGeom>
          </p:spPr>
        </p:pic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20968" y="5725203"/>
              <a:ext cx="945105" cy="210623"/>
            </a:xfrm>
            <a:prstGeom prst="rect">
              <a:avLst/>
            </a:prstGeom>
          </p:spPr>
        </p:pic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762673" y="5725203"/>
              <a:ext cx="1728192" cy="210623"/>
            </a:xfrm>
            <a:prstGeom prst="rect">
              <a:avLst/>
            </a:prstGeom>
          </p:spPr>
        </p:pic>
      </p:grpSp>
      <p:sp>
        <p:nvSpPr>
          <p:cNvPr id="13" name="Textfeld 12"/>
          <p:cNvSpPr txBox="1"/>
          <p:nvPr/>
        </p:nvSpPr>
        <p:spPr bwMode="auto">
          <a:xfrm>
            <a:off x="4283967" y="6165304"/>
            <a:ext cx="48600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mbria" panose="02040503050406030204" pitchFamily="18" charset="0"/>
              </a:rPr>
              <a:t>R. </a:t>
            </a:r>
            <a:r>
              <a:rPr lang="en-US" dirty="0" err="1">
                <a:latin typeface="Cambria" panose="02040503050406030204" pitchFamily="18" charset="0"/>
              </a:rPr>
              <a:t>Schwengner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i="1" dirty="0">
                <a:latin typeface="Cambria" panose="02040503050406030204" pitchFamily="18" charset="0"/>
              </a:rPr>
              <a:t>et al.</a:t>
            </a:r>
            <a:r>
              <a:rPr lang="en-US" dirty="0">
                <a:latin typeface="Cambria" panose="02040503050406030204" pitchFamily="18" charset="0"/>
              </a:rPr>
              <a:t>, PRC </a:t>
            </a:r>
            <a:r>
              <a:rPr lang="en-US" b="1" dirty="0">
                <a:latin typeface="Cambria" panose="02040503050406030204" pitchFamily="18" charset="0"/>
              </a:rPr>
              <a:t>78</a:t>
            </a:r>
            <a:r>
              <a:rPr lang="en-US" dirty="0">
                <a:latin typeface="Cambria" panose="02040503050406030204" pitchFamily="18" charset="0"/>
              </a:rPr>
              <a:t> (2008) 064314</a:t>
            </a:r>
          </a:p>
        </p:txBody>
      </p:sp>
    </p:spTree>
    <p:extLst>
      <p:ext uri="{BB962C8B-B14F-4D97-AF65-F5344CB8AC3E}">
        <p14:creationId xmlns:p14="http://schemas.microsoft.com/office/powerpoint/2010/main" val="547804370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In-beam measurement of the </a:t>
            </a:r>
            <a:r>
              <a:rPr lang="en-US" baseline="32000"/>
              <a:t>89</a:t>
            </a:r>
            <a:r>
              <a:rPr lang="en-US"/>
              <a:t>Y(p,</a:t>
            </a:r>
            <a:r>
              <a:rPr lang="en-US">
                <a:latin typeface="Symbol" pitchFamily="18" charset="2"/>
                <a:ea typeface="Symbol" charset="2"/>
                <a:cs typeface="Symbol" charset="2"/>
                <a:sym typeface="Symbol" charset="2"/>
              </a:rPr>
              <a:t>g</a:t>
            </a:r>
            <a:r>
              <a:rPr lang="en-US"/>
              <a:t>)</a:t>
            </a:r>
            <a:r>
              <a:rPr lang="de-DE"/>
              <a:t> 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625" y="1950014"/>
            <a:ext cx="4394637" cy="3180734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4572000" y="6165304"/>
            <a:ext cx="45215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mbria" panose="02040503050406030204" pitchFamily="18" charset="0"/>
              </a:rPr>
              <a:t>L. Netterdon </a:t>
            </a:r>
            <a:r>
              <a:rPr lang="en-US" i="1" dirty="0">
                <a:latin typeface="Cambria" panose="02040503050406030204" pitchFamily="18" charset="0"/>
              </a:rPr>
              <a:t>et al.</a:t>
            </a:r>
            <a:r>
              <a:rPr lang="en-US" dirty="0">
                <a:latin typeface="Cambria" panose="02040503050406030204" pitchFamily="18" charset="0"/>
              </a:rPr>
              <a:t>, PLB </a:t>
            </a:r>
            <a:r>
              <a:rPr lang="en-US" b="1" dirty="0">
                <a:latin typeface="Cambria" panose="02040503050406030204" pitchFamily="18" charset="0"/>
              </a:rPr>
              <a:t>744 </a:t>
            </a:r>
            <a:r>
              <a:rPr lang="en-US" dirty="0">
                <a:latin typeface="Cambria" panose="02040503050406030204" pitchFamily="18" charset="0"/>
              </a:rPr>
              <a:t>(2015) 358</a:t>
            </a:r>
          </a:p>
        </p:txBody>
      </p:sp>
      <p:sp>
        <p:nvSpPr>
          <p:cNvPr id="12" name="Textfeld 11"/>
          <p:cNvSpPr txBox="1"/>
          <p:nvPr/>
        </p:nvSpPr>
        <p:spPr bwMode="auto">
          <a:xfrm>
            <a:off x="-246812" y="6165304"/>
            <a:ext cx="48600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mbria" panose="02040503050406030204" pitchFamily="18" charset="0"/>
              </a:rPr>
              <a:t>R. </a:t>
            </a:r>
            <a:r>
              <a:rPr lang="en-US" dirty="0" err="1">
                <a:latin typeface="Cambria" panose="02040503050406030204" pitchFamily="18" charset="0"/>
              </a:rPr>
              <a:t>Schwengner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i="1" dirty="0">
                <a:latin typeface="Cambria" panose="02040503050406030204" pitchFamily="18" charset="0"/>
              </a:rPr>
              <a:t>et al.</a:t>
            </a:r>
            <a:r>
              <a:rPr lang="en-US" dirty="0">
                <a:latin typeface="Cambria" panose="02040503050406030204" pitchFamily="18" charset="0"/>
              </a:rPr>
              <a:t>, PRC </a:t>
            </a:r>
            <a:r>
              <a:rPr lang="en-US" b="1" dirty="0">
                <a:latin typeface="Cambria" panose="02040503050406030204" pitchFamily="18" charset="0"/>
              </a:rPr>
              <a:t>78</a:t>
            </a:r>
            <a:r>
              <a:rPr lang="en-US" dirty="0">
                <a:latin typeface="Cambria" panose="02040503050406030204" pitchFamily="18" charset="0"/>
              </a:rPr>
              <a:t> (2008) 064314</a:t>
            </a:r>
          </a:p>
        </p:txBody>
      </p:sp>
      <p:sp>
        <p:nvSpPr>
          <p:cNvPr id="6" name="Inhaltsplatzhalter 2"/>
          <p:cNvSpPr txBox="1">
            <a:spLocks/>
          </p:cNvSpPr>
          <p:nvPr/>
        </p:nvSpPr>
        <p:spPr bwMode="auto">
          <a:xfrm>
            <a:off x="218471" y="1233104"/>
            <a:ext cx="4040377" cy="502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9144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SzPct val="66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de-DE" sz="2800" b="1" kern="0" dirty="0"/>
              <a:t>Impact on </a:t>
            </a:r>
            <a:r>
              <a:rPr lang="de-DE" sz="2800" b="1" kern="0" baseline="30000" dirty="0"/>
              <a:t>90</a:t>
            </a:r>
            <a:r>
              <a:rPr lang="de-DE" sz="2800" b="1" kern="0" dirty="0"/>
              <a:t>Zr(</a:t>
            </a:r>
            <a:r>
              <a:rPr lang="de-DE" sz="2800" b="1" kern="0" dirty="0" err="1">
                <a:latin typeface="Symbol" panose="05050102010706020507" pitchFamily="18" charset="2"/>
              </a:rPr>
              <a:t>g</a:t>
            </a:r>
            <a:r>
              <a:rPr lang="de-DE" sz="2800" b="1" kern="0" dirty="0" err="1"/>
              <a:t>,p</a:t>
            </a:r>
            <a:r>
              <a:rPr lang="de-DE" sz="2800" b="1" kern="0" dirty="0"/>
              <a:t>)</a:t>
            </a:r>
            <a:r>
              <a:rPr lang="de-DE" sz="2800" b="1" kern="0" baseline="30000" dirty="0"/>
              <a:t>89</a:t>
            </a:r>
            <a:r>
              <a:rPr lang="de-DE" sz="2800" b="1" kern="0" dirty="0"/>
              <a:t>Y</a:t>
            </a:r>
            <a:endParaRPr lang="de-DE" b="1" kern="0" dirty="0"/>
          </a:p>
          <a:p>
            <a:pPr>
              <a:lnSpc>
                <a:spcPct val="150000"/>
              </a:lnSpc>
            </a:pPr>
            <a:endParaRPr lang="de-DE" sz="1600" kern="0" dirty="0"/>
          </a:p>
          <a:p>
            <a:pPr>
              <a:lnSpc>
                <a:spcPct val="150000"/>
              </a:lnSpc>
            </a:pPr>
            <a:r>
              <a:rPr lang="de-DE" sz="1800" kern="0" dirty="0"/>
              <a:t>15 % larger </a:t>
            </a:r>
            <a:r>
              <a:rPr lang="de-DE" sz="1800" kern="0" dirty="0" err="1"/>
              <a:t>reaction</a:t>
            </a:r>
            <a:r>
              <a:rPr lang="de-DE" sz="1800" kern="0" dirty="0"/>
              <a:t> rate </a:t>
            </a:r>
            <a:r>
              <a:rPr lang="de-DE" sz="1800" kern="0" dirty="0" err="1"/>
              <a:t>than</a:t>
            </a:r>
            <a:r>
              <a:rPr lang="de-DE" sz="1800" kern="0" dirty="0"/>
              <a:t> </a:t>
            </a:r>
            <a:r>
              <a:rPr lang="de-DE" sz="1800" kern="0" dirty="0" err="1"/>
              <a:t>based</a:t>
            </a:r>
            <a:r>
              <a:rPr lang="de-DE" sz="1800" kern="0" dirty="0"/>
              <a:t> on E1-strength </a:t>
            </a:r>
            <a:r>
              <a:rPr lang="de-DE" sz="1800" kern="0" dirty="0" err="1"/>
              <a:t>from</a:t>
            </a:r>
            <a:r>
              <a:rPr lang="de-DE" sz="1800" kern="0" dirty="0"/>
              <a:t> (</a:t>
            </a:r>
            <a:r>
              <a:rPr lang="de-DE" sz="1800" kern="0" dirty="0" err="1">
                <a:latin typeface="Symbol" panose="05050102010706020507" pitchFamily="18" charset="2"/>
              </a:rPr>
              <a:t>g,g</a:t>
            </a:r>
            <a:r>
              <a:rPr lang="de-DE" sz="1800" kern="0" dirty="0"/>
              <a:t>‘)</a:t>
            </a:r>
          </a:p>
          <a:p>
            <a:pPr>
              <a:lnSpc>
                <a:spcPct val="150000"/>
              </a:lnSpc>
            </a:pPr>
            <a:r>
              <a:rPr lang="de-DE" sz="1800" kern="0" dirty="0" err="1"/>
              <a:t>twice</a:t>
            </a:r>
            <a:r>
              <a:rPr lang="de-DE" sz="1800" kern="0" dirty="0"/>
              <a:t> </a:t>
            </a:r>
            <a:r>
              <a:rPr lang="de-DE" sz="1800" kern="0" dirty="0" err="1"/>
              <a:t>as</a:t>
            </a:r>
            <a:r>
              <a:rPr lang="de-DE" sz="1800" kern="0" dirty="0"/>
              <a:t> large </a:t>
            </a:r>
            <a:r>
              <a:rPr lang="de-DE" sz="1800" kern="0" dirty="0" err="1"/>
              <a:t>as</a:t>
            </a:r>
            <a:r>
              <a:rPr lang="de-DE" sz="1800" kern="0" dirty="0"/>
              <a:t> BRUSLIB </a:t>
            </a:r>
            <a:r>
              <a:rPr lang="de-DE" sz="1800" kern="0" dirty="0" err="1"/>
              <a:t>reaction</a:t>
            </a:r>
            <a:r>
              <a:rPr lang="de-DE" sz="1800" kern="0" dirty="0"/>
              <a:t> rate (QRPA </a:t>
            </a:r>
            <a:r>
              <a:rPr lang="de-DE" sz="1800" kern="0" dirty="0" err="1"/>
              <a:t>strength</a:t>
            </a:r>
            <a:r>
              <a:rPr lang="de-DE" sz="1800" kern="0" dirty="0"/>
              <a:t>)</a:t>
            </a:r>
          </a:p>
          <a:p>
            <a:pPr>
              <a:lnSpc>
                <a:spcPct val="150000"/>
              </a:lnSpc>
            </a:pPr>
            <a:r>
              <a:rPr lang="de-DE" sz="1800" kern="0" dirty="0" err="1"/>
              <a:t>three</a:t>
            </a:r>
            <a:r>
              <a:rPr lang="de-DE" sz="1800" kern="0" dirty="0"/>
              <a:t> </a:t>
            </a:r>
            <a:r>
              <a:rPr lang="de-DE" sz="1800" kern="0" dirty="0" err="1"/>
              <a:t>times</a:t>
            </a:r>
            <a:r>
              <a:rPr lang="de-DE" sz="1800" kern="0" dirty="0"/>
              <a:t> </a:t>
            </a:r>
            <a:r>
              <a:rPr lang="de-DE" sz="1800" kern="0" dirty="0" err="1"/>
              <a:t>smaller</a:t>
            </a:r>
            <a:r>
              <a:rPr lang="de-DE" sz="1800" kern="0" dirty="0"/>
              <a:t> </a:t>
            </a:r>
            <a:r>
              <a:rPr lang="de-DE" sz="1800" kern="0" dirty="0" err="1"/>
              <a:t>than</a:t>
            </a:r>
            <a:r>
              <a:rPr lang="de-DE" sz="1800" kern="0" dirty="0"/>
              <a:t> NONSMOKER </a:t>
            </a:r>
            <a:r>
              <a:rPr lang="de-DE" sz="1800" kern="0" dirty="0" err="1"/>
              <a:t>rates</a:t>
            </a:r>
            <a:r>
              <a:rPr lang="de-DE" sz="1800" kern="0" dirty="0"/>
              <a:t> (</a:t>
            </a:r>
            <a:r>
              <a:rPr lang="de-DE" sz="1800" kern="0" dirty="0" err="1"/>
              <a:t>Lorentzian</a:t>
            </a:r>
            <a:r>
              <a:rPr lang="de-DE" sz="1800" kern="0" dirty="0"/>
              <a:t>-type E1-strength)</a:t>
            </a:r>
          </a:p>
        </p:txBody>
      </p:sp>
    </p:spTree>
    <p:extLst>
      <p:ext uri="{BB962C8B-B14F-4D97-AF65-F5344CB8AC3E}">
        <p14:creationId xmlns:p14="http://schemas.microsoft.com/office/powerpoint/2010/main" val="1081728762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In-beam </a:t>
            </a:r>
            <a:r>
              <a:rPr lang="de-DE" dirty="0" err="1"/>
              <a:t>measurement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en-US" baseline="32000"/>
              <a:t>92</a:t>
            </a:r>
            <a:r>
              <a:rPr lang="en-US"/>
              <a:t>Mo(</a:t>
            </a:r>
            <a:r>
              <a:rPr lang="en-US" dirty="0" err="1"/>
              <a:t>p,</a:t>
            </a:r>
            <a:r>
              <a:rPr lang="en-US" dirty="0" err="1">
                <a:latin typeface="Symbol" pitchFamily="18" charset="2"/>
                <a:ea typeface="Symbol" charset="2"/>
                <a:cs typeface="Symbol" charset="2"/>
                <a:sym typeface="Symbol" charset="2"/>
              </a:rPr>
              <a:t>g</a:t>
            </a:r>
            <a:r>
              <a:rPr lang="en-US" dirty="0"/>
              <a:t>)</a:t>
            </a:r>
            <a:r>
              <a:rPr lang="de-DE" dirty="0"/>
              <a:t> </a:t>
            </a:r>
          </a:p>
        </p:txBody>
      </p:sp>
      <p:grpSp>
        <p:nvGrpSpPr>
          <p:cNvPr id="4" name="Gruppieren 3"/>
          <p:cNvGrpSpPr/>
          <p:nvPr/>
        </p:nvGrpSpPr>
        <p:grpSpPr>
          <a:xfrm>
            <a:off x="395536" y="1844824"/>
            <a:ext cx="3168352" cy="3096344"/>
            <a:chOff x="467544" y="1778014"/>
            <a:chExt cx="4392488" cy="4171266"/>
          </a:xfrm>
        </p:grpSpPr>
        <p:sp>
          <p:nvSpPr>
            <p:cNvPr id="5" name="Rechteck 4"/>
            <p:cNvSpPr/>
            <p:nvPr/>
          </p:nvSpPr>
          <p:spPr>
            <a:xfrm>
              <a:off x="467544" y="5229200"/>
              <a:ext cx="792088" cy="72008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baseline="30000" dirty="0"/>
                <a:t>86</a:t>
              </a:r>
              <a:r>
                <a:rPr lang="de-DE" sz="1400" dirty="0"/>
                <a:t>Sr</a:t>
              </a:r>
            </a:p>
          </p:txBody>
        </p:sp>
        <p:sp>
          <p:nvSpPr>
            <p:cNvPr id="6" name="Rechteck 5"/>
            <p:cNvSpPr/>
            <p:nvPr/>
          </p:nvSpPr>
          <p:spPr>
            <a:xfrm>
              <a:off x="1367644" y="5229200"/>
              <a:ext cx="792088" cy="72008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baseline="30000" dirty="0"/>
                <a:t>87</a:t>
              </a:r>
              <a:r>
                <a:rPr lang="de-DE" sz="1400" dirty="0"/>
                <a:t>Sr</a:t>
              </a:r>
            </a:p>
          </p:txBody>
        </p:sp>
        <p:sp>
          <p:nvSpPr>
            <p:cNvPr id="7" name="Rechteck 6"/>
            <p:cNvSpPr/>
            <p:nvPr/>
          </p:nvSpPr>
          <p:spPr>
            <a:xfrm>
              <a:off x="2267744" y="5229200"/>
              <a:ext cx="792088" cy="72008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baseline="30000" dirty="0"/>
                <a:t>88</a:t>
              </a:r>
              <a:r>
                <a:rPr lang="de-DE" sz="1400" dirty="0"/>
                <a:t>Sr</a:t>
              </a:r>
            </a:p>
          </p:txBody>
        </p:sp>
        <p:sp>
          <p:nvSpPr>
            <p:cNvPr id="8" name="Rechteck 7"/>
            <p:cNvSpPr/>
            <p:nvPr/>
          </p:nvSpPr>
          <p:spPr>
            <a:xfrm>
              <a:off x="2267744" y="4365104"/>
              <a:ext cx="792088" cy="72008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baseline="30000" dirty="0"/>
                <a:t>89</a:t>
              </a:r>
              <a:r>
                <a:rPr lang="de-DE" sz="1400" dirty="0"/>
                <a:t>Y</a:t>
              </a:r>
            </a:p>
          </p:txBody>
        </p:sp>
        <p:sp>
          <p:nvSpPr>
            <p:cNvPr id="9" name="Rechteck 8"/>
            <p:cNvSpPr/>
            <p:nvPr/>
          </p:nvSpPr>
          <p:spPr>
            <a:xfrm>
              <a:off x="2267744" y="3501008"/>
              <a:ext cx="792088" cy="72008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baseline="30000" dirty="0"/>
                <a:t>90</a:t>
              </a:r>
              <a:r>
                <a:rPr lang="de-DE" sz="1400" dirty="0"/>
                <a:t>Zr</a:t>
              </a:r>
            </a:p>
          </p:txBody>
        </p:sp>
        <p:sp>
          <p:nvSpPr>
            <p:cNvPr id="10" name="Rechteck 9"/>
            <p:cNvSpPr/>
            <p:nvPr/>
          </p:nvSpPr>
          <p:spPr>
            <a:xfrm>
              <a:off x="3167844" y="3501008"/>
              <a:ext cx="792088" cy="72008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baseline="30000" dirty="0"/>
                <a:t>91</a:t>
              </a:r>
              <a:r>
                <a:rPr lang="de-DE" sz="1400" dirty="0"/>
                <a:t>Zr</a:t>
              </a:r>
            </a:p>
          </p:txBody>
        </p:sp>
        <p:sp>
          <p:nvSpPr>
            <p:cNvPr id="11" name="Rechteck 10"/>
            <p:cNvSpPr/>
            <p:nvPr/>
          </p:nvSpPr>
          <p:spPr>
            <a:xfrm>
              <a:off x="4067944" y="3501008"/>
              <a:ext cx="792088" cy="72008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baseline="30000" dirty="0"/>
                <a:t>92</a:t>
              </a:r>
              <a:r>
                <a:rPr lang="de-DE" sz="1400" dirty="0"/>
                <a:t>Zr</a:t>
              </a:r>
            </a:p>
          </p:txBody>
        </p:sp>
        <p:sp>
          <p:nvSpPr>
            <p:cNvPr id="13" name="Rechteck 12"/>
            <p:cNvSpPr/>
            <p:nvPr/>
          </p:nvSpPr>
          <p:spPr>
            <a:xfrm>
              <a:off x="4067944" y="2639511"/>
              <a:ext cx="792088" cy="72008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baseline="30000" dirty="0"/>
                <a:t>93</a:t>
              </a:r>
              <a:r>
                <a:rPr lang="de-DE" sz="1400" dirty="0"/>
                <a:t>Nb</a:t>
              </a:r>
            </a:p>
          </p:txBody>
        </p:sp>
        <p:sp>
          <p:nvSpPr>
            <p:cNvPr id="14" name="Rechteck 13"/>
            <p:cNvSpPr/>
            <p:nvPr/>
          </p:nvSpPr>
          <p:spPr>
            <a:xfrm>
              <a:off x="4067944" y="1778014"/>
              <a:ext cx="792088" cy="72008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baseline="30000" dirty="0"/>
                <a:t>94</a:t>
              </a:r>
              <a:r>
                <a:rPr lang="de-DE" sz="1400" dirty="0"/>
                <a:t>Mo</a:t>
              </a:r>
            </a:p>
          </p:txBody>
        </p:sp>
        <p:sp>
          <p:nvSpPr>
            <p:cNvPr id="15" name="Rechteck 14"/>
            <p:cNvSpPr/>
            <p:nvPr/>
          </p:nvSpPr>
          <p:spPr>
            <a:xfrm>
              <a:off x="2268342" y="1778014"/>
              <a:ext cx="792088" cy="72008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baseline="30000" dirty="0"/>
                <a:t>92</a:t>
              </a:r>
              <a:r>
                <a:rPr lang="de-DE" sz="1400" dirty="0"/>
                <a:t>Mo</a:t>
              </a:r>
            </a:p>
          </p:txBody>
        </p:sp>
      </p:grpSp>
      <p:sp>
        <p:nvSpPr>
          <p:cNvPr id="17" name="Textfeld 16"/>
          <p:cNvSpPr txBox="1"/>
          <p:nvPr/>
        </p:nvSpPr>
        <p:spPr bwMode="auto">
          <a:xfrm>
            <a:off x="3895595" y="1274238"/>
            <a:ext cx="5073041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baseline="30000" dirty="0">
                <a:latin typeface="Cambria" panose="02040503050406030204" pitchFamily="18" charset="0"/>
                <a:cs typeface="+mn-cs"/>
              </a:rPr>
              <a:t>92</a:t>
            </a:r>
            <a:r>
              <a:rPr lang="de-DE" dirty="0">
                <a:latin typeface="Cambria" panose="02040503050406030204" pitchFamily="18" charset="0"/>
                <a:cs typeface="+mn-cs"/>
              </a:rPr>
              <a:t>Mo is the </a:t>
            </a:r>
            <a:r>
              <a:rPr lang="de-DE" dirty="0" err="1">
                <a:latin typeface="Cambria" panose="02040503050406030204" pitchFamily="18" charset="0"/>
                <a:cs typeface="+mn-cs"/>
              </a:rPr>
              <a:t>most</a:t>
            </a:r>
            <a:r>
              <a:rPr lang="de-DE" dirty="0">
                <a:latin typeface="Cambria" panose="02040503050406030204" pitchFamily="18" charset="0"/>
                <a:cs typeface="+mn-cs"/>
              </a:rPr>
              <a:t> abundant </a:t>
            </a:r>
            <a:r>
              <a:rPr lang="de-DE" i="1" dirty="0">
                <a:latin typeface="Cambria" panose="02040503050406030204" pitchFamily="18" charset="0"/>
                <a:cs typeface="+mn-cs"/>
              </a:rPr>
              <a:t>p</a:t>
            </a:r>
            <a:r>
              <a:rPr lang="de-DE" dirty="0">
                <a:latin typeface="Cambria" panose="02040503050406030204" pitchFamily="18" charset="0"/>
                <a:cs typeface="+mn-cs"/>
              </a:rPr>
              <a:t> nuclei and </a:t>
            </a:r>
            <a:r>
              <a:rPr lang="de-DE" dirty="0" err="1">
                <a:latin typeface="Cambria" panose="02040503050406030204" pitchFamily="18" charset="0"/>
                <a:cs typeface="+mn-cs"/>
              </a:rPr>
              <a:t>its</a:t>
            </a:r>
            <a:r>
              <a:rPr lang="de-DE" dirty="0">
                <a:latin typeface="Cambria" panose="02040503050406030204" pitchFamily="18" charset="0"/>
                <a:cs typeface="+mn-cs"/>
              </a:rPr>
              <a:t> </a:t>
            </a:r>
            <a:r>
              <a:rPr lang="de-DE" dirty="0" err="1">
                <a:latin typeface="Cambria" panose="02040503050406030204" pitchFamily="18" charset="0"/>
                <a:cs typeface="+mn-cs"/>
              </a:rPr>
              <a:t>origin</a:t>
            </a:r>
            <a:r>
              <a:rPr lang="de-DE" dirty="0">
                <a:latin typeface="Cambria" panose="02040503050406030204" pitchFamily="18" charset="0"/>
                <a:cs typeface="+mn-cs"/>
              </a:rPr>
              <a:t> is </a:t>
            </a:r>
            <a:r>
              <a:rPr lang="de-DE" dirty="0" err="1">
                <a:latin typeface="Cambria" panose="02040503050406030204" pitchFamily="18" charset="0"/>
                <a:cs typeface="+mn-cs"/>
              </a:rPr>
              <a:t>highly</a:t>
            </a:r>
            <a:r>
              <a:rPr lang="de-DE" dirty="0">
                <a:latin typeface="Cambria" panose="02040503050406030204" pitchFamily="18" charset="0"/>
                <a:cs typeface="+mn-cs"/>
              </a:rPr>
              <a:t> </a:t>
            </a:r>
            <a:r>
              <a:rPr lang="de-DE" dirty="0" err="1">
                <a:latin typeface="Cambria" panose="02040503050406030204" pitchFamily="18" charset="0"/>
                <a:cs typeface="+mn-cs"/>
              </a:rPr>
              <a:t>debated</a:t>
            </a:r>
            <a:endParaRPr lang="de-DE" dirty="0">
              <a:latin typeface="Cambria" panose="02040503050406030204" pitchFamily="18" charset="0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dirty="0">
              <a:latin typeface="Cambria" panose="02040503050406030204" pitchFamily="18" charset="0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dirty="0">
                <a:latin typeface="Cambria" panose="02040503050406030204" pitchFamily="18" charset="0"/>
                <a:cs typeface="+mn-cs"/>
              </a:rPr>
              <a:t>total </a:t>
            </a:r>
            <a:r>
              <a:rPr lang="de-DE" dirty="0" err="1">
                <a:latin typeface="Cambria" panose="02040503050406030204" pitchFamily="18" charset="0"/>
                <a:cs typeface="+mn-cs"/>
              </a:rPr>
              <a:t>cross-section</a:t>
            </a:r>
            <a:r>
              <a:rPr lang="de-DE" dirty="0">
                <a:latin typeface="Cambria" panose="02040503050406030204" pitchFamily="18" charset="0"/>
                <a:cs typeface="+mn-cs"/>
              </a:rPr>
              <a:t> </a:t>
            </a:r>
            <a:r>
              <a:rPr lang="de-DE" dirty="0" err="1">
                <a:latin typeface="Cambria" panose="02040503050406030204" pitchFamily="18" charset="0"/>
                <a:cs typeface="+mn-cs"/>
              </a:rPr>
              <a:t>were</a:t>
            </a:r>
            <a:r>
              <a:rPr lang="de-DE" dirty="0">
                <a:latin typeface="Cambria" panose="02040503050406030204" pitchFamily="18" charset="0"/>
                <a:cs typeface="+mn-cs"/>
              </a:rPr>
              <a:t> </a:t>
            </a:r>
            <a:r>
              <a:rPr lang="de-DE" dirty="0" err="1">
                <a:latin typeface="Cambria" panose="02040503050406030204" pitchFamily="18" charset="0"/>
                <a:cs typeface="+mn-cs"/>
              </a:rPr>
              <a:t>measured</a:t>
            </a:r>
            <a:r>
              <a:rPr lang="de-DE" dirty="0">
                <a:latin typeface="Cambria" panose="02040503050406030204" pitchFamily="18" charset="0"/>
                <a:cs typeface="+mn-cs"/>
              </a:rPr>
              <a:t> </a:t>
            </a:r>
            <a:r>
              <a:rPr lang="de-DE" dirty="0" err="1">
                <a:latin typeface="Cambria" panose="02040503050406030204" pitchFamily="18" charset="0"/>
                <a:cs typeface="+mn-cs"/>
              </a:rPr>
              <a:t>before</a:t>
            </a:r>
            <a:r>
              <a:rPr lang="de-DE" dirty="0">
                <a:latin typeface="Cambria" panose="02040503050406030204" pitchFamily="18" charset="0"/>
                <a:cs typeface="+mn-cs"/>
              </a:rPr>
              <a:t> with different </a:t>
            </a:r>
            <a:r>
              <a:rPr lang="de-DE" dirty="0" err="1">
                <a:latin typeface="Cambria" panose="02040503050406030204" pitchFamily="18" charset="0"/>
                <a:cs typeface="+mn-cs"/>
              </a:rPr>
              <a:t>techniques</a:t>
            </a:r>
            <a:r>
              <a:rPr lang="de-DE" dirty="0">
                <a:latin typeface="Cambria" panose="02040503050406030204" pitchFamily="18" charset="0"/>
                <a:cs typeface="+mn-cs"/>
              </a:rPr>
              <a:t> at energies </a:t>
            </a:r>
            <a:r>
              <a:rPr lang="de-DE" dirty="0" err="1">
                <a:latin typeface="Cambria" panose="02040503050406030204" pitchFamily="18" charset="0"/>
                <a:cs typeface="+mn-cs"/>
              </a:rPr>
              <a:t>below</a:t>
            </a:r>
            <a:r>
              <a:rPr lang="de-DE" dirty="0">
                <a:latin typeface="Cambria" panose="02040503050406030204" pitchFamily="18" charset="0"/>
                <a:cs typeface="+mn-cs"/>
              </a:rPr>
              <a:t> 3.5 MeV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dirty="0">
              <a:latin typeface="Cambria" panose="02040503050406030204" pitchFamily="18" charset="0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dirty="0" err="1">
                <a:latin typeface="Cambria" panose="02040503050406030204" pitchFamily="18" charset="0"/>
                <a:cs typeface="+mn-cs"/>
              </a:rPr>
              <a:t>isotopically</a:t>
            </a:r>
            <a:r>
              <a:rPr lang="de-DE" dirty="0">
                <a:latin typeface="Cambria" panose="02040503050406030204" pitchFamily="18" charset="0"/>
                <a:cs typeface="+mn-cs"/>
              </a:rPr>
              <a:t> </a:t>
            </a:r>
            <a:r>
              <a:rPr lang="de-DE" dirty="0" err="1">
                <a:latin typeface="Cambria" panose="02040503050406030204" pitchFamily="18" charset="0"/>
                <a:cs typeface="+mn-cs"/>
              </a:rPr>
              <a:t>enriched</a:t>
            </a:r>
            <a:r>
              <a:rPr lang="de-DE" dirty="0">
                <a:latin typeface="Cambria" panose="02040503050406030204" pitchFamily="18" charset="0"/>
                <a:cs typeface="+mn-cs"/>
              </a:rPr>
              <a:t> </a:t>
            </a:r>
            <a:r>
              <a:rPr lang="de-DE" baseline="30000" dirty="0">
                <a:latin typeface="Cambria" panose="02040503050406030204" pitchFamily="18" charset="0"/>
                <a:cs typeface="+mn-cs"/>
              </a:rPr>
              <a:t>92</a:t>
            </a:r>
            <a:r>
              <a:rPr lang="de-DE" dirty="0">
                <a:latin typeface="Cambria" panose="02040503050406030204" pitchFamily="18" charset="0"/>
                <a:cs typeface="+mn-cs"/>
              </a:rPr>
              <a:t>Mo </a:t>
            </a:r>
            <a:r>
              <a:rPr lang="de-DE" dirty="0" err="1">
                <a:latin typeface="Cambria" panose="02040503050406030204" pitchFamily="18" charset="0"/>
                <a:cs typeface="+mn-cs"/>
              </a:rPr>
              <a:t>target</a:t>
            </a:r>
            <a:r>
              <a:rPr lang="de-DE" dirty="0">
                <a:latin typeface="Cambria" panose="02040503050406030204" pitchFamily="18" charset="0"/>
                <a:cs typeface="+mn-cs"/>
              </a:rPr>
              <a:t> (94 %)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baseline="30000" dirty="0">
              <a:latin typeface="Cambria" panose="02040503050406030204" pitchFamily="18" charset="0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dirty="0">
                <a:latin typeface="Cambria" panose="02040503050406030204" pitchFamily="18" charset="0"/>
                <a:cs typeface="+mn-cs"/>
              </a:rPr>
              <a:t>beam </a:t>
            </a:r>
            <a:r>
              <a:rPr lang="de-DE" dirty="0" err="1">
                <a:latin typeface="Cambria" panose="02040503050406030204" pitchFamily="18" charset="0"/>
                <a:cs typeface="+mn-cs"/>
              </a:rPr>
              <a:t>currents</a:t>
            </a:r>
            <a:r>
              <a:rPr lang="de-DE" dirty="0">
                <a:latin typeface="Cambria" panose="02040503050406030204" pitchFamily="18" charset="0"/>
                <a:cs typeface="+mn-cs"/>
              </a:rPr>
              <a:t> between 50 </a:t>
            </a:r>
            <a:r>
              <a:rPr lang="de-DE" dirty="0" err="1">
                <a:latin typeface="Cambria" panose="02040503050406030204" pitchFamily="18" charset="0"/>
                <a:cs typeface="+mn-cs"/>
              </a:rPr>
              <a:t>nA</a:t>
            </a:r>
            <a:r>
              <a:rPr lang="de-DE" dirty="0">
                <a:latin typeface="Cambria" panose="02040503050406030204" pitchFamily="18" charset="0"/>
                <a:cs typeface="+mn-cs"/>
              </a:rPr>
              <a:t> and 350 </a:t>
            </a:r>
            <a:r>
              <a:rPr lang="de-DE" dirty="0" err="1">
                <a:latin typeface="Cambria" panose="02040503050406030204" pitchFamily="18" charset="0"/>
                <a:cs typeface="+mn-cs"/>
              </a:rPr>
              <a:t>nA</a:t>
            </a:r>
            <a:endParaRPr lang="de-DE" dirty="0">
              <a:latin typeface="Cambria" panose="02040503050406030204" pitchFamily="18" charset="0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dirty="0">
              <a:latin typeface="Cambria" panose="02040503050406030204" pitchFamily="18" charset="0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dirty="0" err="1">
                <a:latin typeface="Cambria" panose="02040503050406030204" pitchFamily="18" charset="0"/>
                <a:cs typeface="+mn-cs"/>
              </a:rPr>
              <a:t>proton</a:t>
            </a:r>
            <a:r>
              <a:rPr lang="de-DE" dirty="0">
                <a:latin typeface="Cambria" panose="02040503050406030204" pitchFamily="18" charset="0"/>
                <a:cs typeface="+mn-cs"/>
              </a:rPr>
              <a:t> energies between 3.7 MeV and 5.4 MeV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de-DE" dirty="0" err="1">
                <a:latin typeface="Cambria" panose="02040503050406030204" pitchFamily="18" charset="0"/>
                <a:cs typeface="+mn-cs"/>
              </a:rPr>
              <a:t>extending</a:t>
            </a:r>
            <a:r>
              <a:rPr lang="de-DE" dirty="0">
                <a:latin typeface="Cambria" panose="02040503050406030204" pitchFamily="18" charset="0"/>
                <a:cs typeface="+mn-cs"/>
              </a:rPr>
              <a:t> </a:t>
            </a:r>
            <a:r>
              <a:rPr lang="de-DE" dirty="0" err="1">
                <a:latin typeface="Cambria" panose="02040503050406030204" pitchFamily="18" charset="0"/>
                <a:cs typeface="+mn-cs"/>
              </a:rPr>
              <a:t>measurement</a:t>
            </a:r>
            <a:r>
              <a:rPr lang="de-DE" dirty="0">
                <a:latin typeface="Cambria" panose="02040503050406030204" pitchFamily="18" charset="0"/>
                <a:cs typeface="+mn-cs"/>
              </a:rPr>
              <a:t> </a:t>
            </a:r>
            <a:r>
              <a:rPr lang="de-DE" dirty="0" err="1">
                <a:latin typeface="Cambria" panose="02040503050406030204" pitchFamily="18" charset="0"/>
                <a:cs typeface="+mn-cs"/>
              </a:rPr>
              <a:t>towards</a:t>
            </a:r>
            <a:r>
              <a:rPr lang="de-DE" dirty="0">
                <a:latin typeface="Cambria" panose="02040503050406030204" pitchFamily="18" charset="0"/>
                <a:cs typeface="+mn-cs"/>
              </a:rPr>
              <a:t> </a:t>
            </a:r>
            <a:r>
              <a:rPr lang="de-DE" dirty="0" err="1">
                <a:latin typeface="Cambria" panose="02040503050406030204" pitchFamily="18" charset="0"/>
                <a:cs typeface="+mn-cs"/>
              </a:rPr>
              <a:t>higher</a:t>
            </a:r>
            <a:r>
              <a:rPr lang="de-DE" dirty="0">
                <a:latin typeface="Cambria" panose="02040503050406030204" pitchFamily="18" charset="0"/>
                <a:cs typeface="+mn-cs"/>
              </a:rPr>
              <a:t> energies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de-DE" dirty="0">
                <a:latin typeface="Cambria" panose="02040503050406030204" pitchFamily="18" charset="0"/>
                <a:cs typeface="+mn-cs"/>
              </a:rPr>
              <a:t>sensitive </a:t>
            </a:r>
            <a:r>
              <a:rPr lang="de-DE" dirty="0" err="1">
                <a:latin typeface="Cambria" panose="02040503050406030204" pitchFamily="18" charset="0"/>
                <a:cs typeface="+mn-cs"/>
              </a:rPr>
              <a:t>to</a:t>
            </a:r>
            <a:r>
              <a:rPr lang="de-DE" dirty="0">
                <a:latin typeface="Cambria" panose="02040503050406030204" pitchFamily="18" charset="0"/>
                <a:cs typeface="+mn-cs"/>
              </a:rPr>
              <a:t> </a:t>
            </a:r>
            <a:r>
              <a:rPr lang="de-DE" dirty="0" err="1">
                <a:latin typeface="Cambria" panose="02040503050406030204" pitchFamily="18" charset="0"/>
                <a:cs typeface="+mn-cs"/>
              </a:rPr>
              <a:t>higher</a:t>
            </a:r>
            <a:r>
              <a:rPr lang="de-DE" dirty="0">
                <a:latin typeface="Cambria" panose="02040503050406030204" pitchFamily="18" charset="0"/>
                <a:cs typeface="+mn-cs"/>
              </a:rPr>
              <a:t> </a:t>
            </a:r>
            <a:r>
              <a:rPr lang="de-DE" dirty="0" err="1">
                <a:latin typeface="Cambria" panose="02040503050406030204" pitchFamily="18" charset="0"/>
                <a:cs typeface="+mn-cs"/>
              </a:rPr>
              <a:t>energy</a:t>
            </a:r>
            <a:r>
              <a:rPr lang="de-DE" dirty="0">
                <a:latin typeface="Cambria" panose="02040503050406030204" pitchFamily="18" charset="0"/>
                <a:cs typeface="+mn-cs"/>
              </a:rPr>
              <a:t> </a:t>
            </a:r>
            <a:r>
              <a:rPr lang="de-DE" dirty="0">
                <a:latin typeface="Symbol" panose="05050102010706020507" pitchFamily="18" charset="2"/>
                <a:cs typeface="Symath_IV25" panose="00000400000000000000" pitchFamily="2" charset="0"/>
              </a:rPr>
              <a:t>g</a:t>
            </a:r>
            <a:r>
              <a:rPr lang="de-DE" dirty="0">
                <a:latin typeface="Cambria" panose="02040503050406030204" pitchFamily="18" charset="0"/>
                <a:cs typeface="Symath_IV25" panose="00000400000000000000" pitchFamily="2" charset="0"/>
              </a:rPr>
              <a:t>-</a:t>
            </a:r>
            <a:r>
              <a:rPr lang="de-DE" dirty="0" err="1">
                <a:latin typeface="Cambria" panose="02040503050406030204" pitchFamily="18" charset="0"/>
                <a:cs typeface="Symath_IV25" panose="00000400000000000000" pitchFamily="2" charset="0"/>
              </a:rPr>
              <a:t>ray</a:t>
            </a:r>
            <a:r>
              <a:rPr lang="de-DE" dirty="0">
                <a:latin typeface="Cambria" panose="02040503050406030204" pitchFamily="18" charset="0"/>
                <a:cs typeface="+mn-cs"/>
              </a:rPr>
              <a:t> </a:t>
            </a:r>
            <a:r>
              <a:rPr lang="de-DE" dirty="0" err="1">
                <a:latin typeface="Cambria" panose="02040503050406030204" pitchFamily="18" charset="0"/>
                <a:cs typeface="+mn-cs"/>
              </a:rPr>
              <a:t>transitions</a:t>
            </a:r>
            <a:endParaRPr lang="de-DE" dirty="0">
              <a:latin typeface="Cambria" panose="02040503050406030204" pitchFamily="18" charset="0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dirty="0">
              <a:latin typeface="Cambria" panose="02040503050406030204" pitchFamily="18" charset="0"/>
              <a:cs typeface="+mn-cs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1694041" y="1205332"/>
            <a:ext cx="571342" cy="529536"/>
          </a:xfrm>
          <a:prstGeom prst="rect">
            <a:avLst/>
          </a:prstGeom>
          <a:solidFill>
            <a:schemeClr val="bg2">
              <a:lumMod val="85000"/>
            </a:schemeClr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baseline="30000" dirty="0">
                <a:solidFill>
                  <a:schemeClr val="tx1"/>
                </a:solidFill>
              </a:rPr>
              <a:t>93</a:t>
            </a:r>
            <a:r>
              <a:rPr lang="de-DE" sz="1400" b="1" dirty="0">
                <a:solidFill>
                  <a:schemeClr val="tx1"/>
                </a:solidFill>
              </a:rPr>
              <a:t>Tc</a:t>
            </a:r>
            <a:endParaRPr lang="de-DE" sz="1100" b="1" dirty="0">
              <a:solidFill>
                <a:schemeClr val="tx1"/>
              </a:solidFill>
            </a:endParaRPr>
          </a:p>
        </p:txBody>
      </p:sp>
      <p:sp>
        <p:nvSpPr>
          <p:cNvPr id="16" name="Pfeil nach rechts 15"/>
          <p:cNvSpPr/>
          <p:nvPr/>
        </p:nvSpPr>
        <p:spPr>
          <a:xfrm rot="16200000">
            <a:off x="1798138" y="1556438"/>
            <a:ext cx="363581" cy="374162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/>
          <p:cNvSpPr/>
          <p:nvPr/>
        </p:nvSpPr>
        <p:spPr>
          <a:xfrm>
            <a:off x="1694041" y="2484316"/>
            <a:ext cx="570911" cy="529536"/>
          </a:xfrm>
          <a:prstGeom prst="rect">
            <a:avLst/>
          </a:prstGeom>
          <a:solidFill>
            <a:schemeClr val="bg2">
              <a:lumMod val="85000"/>
            </a:schemeClr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baseline="30000" dirty="0">
                <a:solidFill>
                  <a:schemeClr val="tx1"/>
                </a:solidFill>
              </a:rPr>
              <a:t>91</a:t>
            </a:r>
            <a:r>
              <a:rPr lang="de-DE" sz="1400" b="1" dirty="0">
                <a:solidFill>
                  <a:schemeClr val="tx1"/>
                </a:solidFill>
              </a:rPr>
              <a:t>Nb</a:t>
            </a:r>
            <a:endParaRPr lang="de-DE" sz="1100" b="1" dirty="0">
              <a:solidFill>
                <a:schemeClr val="tx1"/>
              </a:solidFill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2343293" y="2479334"/>
            <a:ext cx="571341" cy="5345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baseline="30000" dirty="0">
                <a:solidFill>
                  <a:schemeClr val="tx1"/>
                </a:solidFill>
              </a:rPr>
              <a:t>92</a:t>
            </a:r>
            <a:r>
              <a:rPr lang="de-DE" sz="1400" b="1" dirty="0">
                <a:solidFill>
                  <a:schemeClr val="tx1"/>
                </a:solidFill>
              </a:rPr>
              <a:t>Nb</a:t>
            </a:r>
          </a:p>
        </p:txBody>
      </p:sp>
    </p:spTree>
    <p:extLst>
      <p:ext uri="{BB962C8B-B14F-4D97-AF65-F5344CB8AC3E}">
        <p14:creationId xmlns:p14="http://schemas.microsoft.com/office/powerpoint/2010/main" val="1484356857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/>
              <a:t>Problem: metastable state @ 391 keV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200" noProof="0" dirty="0"/>
              <a:t>Significant half-life</a:t>
            </a:r>
          </a:p>
          <a:p>
            <a:r>
              <a:rPr lang="en-US" sz="2200" noProof="0" dirty="0"/>
              <a:t>Electron capture branching to </a:t>
            </a:r>
            <a:r>
              <a:rPr lang="en-US" sz="2200" baseline="30000" noProof="0" dirty="0"/>
              <a:t>93</a:t>
            </a:r>
            <a:r>
              <a:rPr lang="en-US" sz="2200" noProof="0" dirty="0"/>
              <a:t>Mo</a:t>
            </a:r>
          </a:p>
          <a:p>
            <a:pPr marL="0" indent="0">
              <a:buNone/>
            </a:pPr>
            <a:endParaRPr lang="en-US" sz="2200" noProof="0" dirty="0"/>
          </a:p>
          <a:p>
            <a:pPr marL="0" indent="0">
              <a:buNone/>
            </a:pPr>
            <a:r>
              <a:rPr lang="en-US" sz="2200" b="1" noProof="0" dirty="0"/>
              <a:t>Solution:</a:t>
            </a:r>
          </a:p>
          <a:p>
            <a:r>
              <a:rPr lang="en-US" sz="2200" noProof="0" dirty="0"/>
              <a:t>Determine </a:t>
            </a:r>
            <a:r>
              <a:rPr lang="en-US" sz="2200" noProof="0" dirty="0">
                <a:solidFill>
                  <a:srgbClr val="0070C0"/>
                </a:solidFill>
                <a:cs typeface="Open Sans" panose="020B0606030504020204" pitchFamily="34" charset="0"/>
              </a:rPr>
              <a:t>σ</a:t>
            </a:r>
            <a:r>
              <a:rPr lang="en-US" sz="2200" baseline="-25000" noProof="0" dirty="0">
                <a:solidFill>
                  <a:srgbClr val="0070C0"/>
                </a:solidFill>
              </a:rPr>
              <a:t>gs</a:t>
            </a:r>
          </a:p>
          <a:p>
            <a:r>
              <a:rPr lang="en-US" sz="2200" noProof="0" dirty="0"/>
              <a:t>Determine </a:t>
            </a:r>
            <a:r>
              <a:rPr lang="en-US" sz="2200" noProof="0" dirty="0">
                <a:solidFill>
                  <a:srgbClr val="6EAA2E"/>
                </a:solidFill>
                <a:cs typeface="Open Sans" panose="020B0606030504020204" pitchFamily="34" charset="0"/>
              </a:rPr>
              <a:t>σ</a:t>
            </a:r>
            <a:r>
              <a:rPr lang="en-US" sz="2200" baseline="-25000" noProof="0" dirty="0">
                <a:solidFill>
                  <a:srgbClr val="6EAA2E"/>
                </a:solidFill>
              </a:rPr>
              <a:t>m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06" r="5893"/>
          <a:stretch/>
        </p:blipFill>
        <p:spPr>
          <a:xfrm>
            <a:off x="4860032" y="1617031"/>
            <a:ext cx="3816424" cy="4510268"/>
          </a:xfrm>
          <a:prstGeom prst="rect">
            <a:avLst/>
          </a:prstGeom>
        </p:spPr>
      </p:pic>
      <p:grpSp>
        <p:nvGrpSpPr>
          <p:cNvPr id="14" name="Gruppieren 13"/>
          <p:cNvGrpSpPr/>
          <p:nvPr/>
        </p:nvGrpSpPr>
        <p:grpSpPr>
          <a:xfrm>
            <a:off x="6778855" y="4403557"/>
            <a:ext cx="295275" cy="469954"/>
            <a:chOff x="6810375" y="4210050"/>
            <a:chExt cx="295275" cy="504825"/>
          </a:xfrm>
        </p:grpSpPr>
        <p:sp>
          <p:nvSpPr>
            <p:cNvPr id="15" name="Freihandform 14"/>
            <p:cNvSpPr/>
            <p:nvPr/>
          </p:nvSpPr>
          <p:spPr>
            <a:xfrm>
              <a:off x="6867525" y="4229100"/>
              <a:ext cx="238125" cy="457200"/>
            </a:xfrm>
            <a:custGeom>
              <a:avLst/>
              <a:gdLst>
                <a:gd name="connsiteX0" fmla="*/ 0 w 238125"/>
                <a:gd name="connsiteY0" fmla="*/ 457200 h 457200"/>
                <a:gd name="connsiteX1" fmla="*/ 238125 w 238125"/>
                <a:gd name="connsiteY1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8125" h="457200">
                  <a:moveTo>
                    <a:pt x="0" y="457200"/>
                  </a:moveTo>
                  <a:cubicBezTo>
                    <a:pt x="94456" y="267493"/>
                    <a:pt x="188913" y="77787"/>
                    <a:pt x="238125" y="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ihandform 15"/>
            <p:cNvSpPr/>
            <p:nvPr/>
          </p:nvSpPr>
          <p:spPr>
            <a:xfrm>
              <a:off x="6810375" y="4210050"/>
              <a:ext cx="247650" cy="504825"/>
            </a:xfrm>
            <a:custGeom>
              <a:avLst/>
              <a:gdLst>
                <a:gd name="connsiteX0" fmla="*/ 0 w 247650"/>
                <a:gd name="connsiteY0" fmla="*/ 0 h 504825"/>
                <a:gd name="connsiteX1" fmla="*/ 247650 w 247650"/>
                <a:gd name="connsiteY1" fmla="*/ 504825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7650" h="504825">
                  <a:moveTo>
                    <a:pt x="0" y="0"/>
                  </a:moveTo>
                  <a:cubicBezTo>
                    <a:pt x="103187" y="203200"/>
                    <a:pt x="206375" y="406400"/>
                    <a:pt x="247650" y="504825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Ellipse 16"/>
          <p:cNvSpPr/>
          <p:nvPr/>
        </p:nvSpPr>
        <p:spPr>
          <a:xfrm>
            <a:off x="5220072" y="4250505"/>
            <a:ext cx="832062" cy="388029"/>
          </a:xfrm>
          <a:prstGeom prst="ellipse">
            <a:avLst/>
          </a:prstGeom>
          <a:noFill/>
          <a:ln w="25400">
            <a:solidFill>
              <a:srgbClr val="6EAA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Ellipse 17"/>
          <p:cNvSpPr/>
          <p:nvPr/>
        </p:nvSpPr>
        <p:spPr>
          <a:xfrm>
            <a:off x="5976594" y="4485482"/>
            <a:ext cx="860940" cy="388029"/>
          </a:xfrm>
          <a:prstGeom prst="ellipse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itel 1"/>
          <p:cNvSpPr txBox="1">
            <a:spLocks/>
          </p:cNvSpPr>
          <p:nvPr/>
        </p:nvSpPr>
        <p:spPr bwMode="auto">
          <a:xfrm>
            <a:off x="0" y="0"/>
            <a:ext cx="9144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de-DE" kern="0" dirty="0"/>
              <a:t>In-beam </a:t>
            </a:r>
            <a:r>
              <a:rPr lang="de-DE" kern="0" dirty="0" err="1"/>
              <a:t>measurement</a:t>
            </a:r>
            <a:r>
              <a:rPr lang="de-DE" kern="0" dirty="0"/>
              <a:t> of the </a:t>
            </a:r>
            <a:r>
              <a:rPr lang="en-US" kern="0" baseline="32000" dirty="0"/>
              <a:t>92</a:t>
            </a:r>
            <a:r>
              <a:rPr lang="en-US" kern="0" dirty="0"/>
              <a:t>Mo(</a:t>
            </a:r>
            <a:r>
              <a:rPr lang="en-US" kern="0" dirty="0" err="1"/>
              <a:t>p,</a:t>
            </a:r>
            <a:r>
              <a:rPr lang="en-US" kern="0" dirty="0" err="1">
                <a:latin typeface="Symbol" pitchFamily="18" charset="2"/>
                <a:ea typeface="Symbol" charset="2"/>
                <a:cs typeface="Symbol" charset="2"/>
                <a:sym typeface="Symbol" charset="2"/>
              </a:rPr>
              <a:t>g</a:t>
            </a:r>
            <a:r>
              <a:rPr lang="en-US" kern="0" dirty="0"/>
              <a:t>)</a:t>
            </a:r>
            <a:r>
              <a:rPr lang="de-DE" kern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79892935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nhaltsplatzhalter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0" y="720000"/>
            <a:ext cx="4259520" cy="5220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375212" y="666750"/>
            <a:ext cx="4040188" cy="639762"/>
          </a:xfrm>
        </p:spPr>
        <p:txBody>
          <a:bodyPr/>
          <a:lstStyle/>
          <a:p>
            <a:r>
              <a:rPr lang="en-US" sz="2800" noProof="0" dirty="0"/>
              <a:t>Total cross sections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sz="half" idx="2"/>
          </p:nvPr>
        </p:nvSpPr>
        <p:spPr>
          <a:xfrm>
            <a:off x="457200" y="1535113"/>
            <a:ext cx="4040188" cy="3951288"/>
          </a:xfrm>
        </p:spPr>
        <p:txBody>
          <a:bodyPr>
            <a:normAutofit lnSpcReduction="10000"/>
          </a:bodyPr>
          <a:lstStyle/>
          <a:p>
            <a:r>
              <a:rPr lang="en-US" noProof="0" dirty="0"/>
              <a:t>Previously measured cross sections show fluctuating behavior</a:t>
            </a:r>
          </a:p>
          <a:p>
            <a:r>
              <a:rPr lang="en-US" noProof="0" dirty="0"/>
              <a:t>TALYS calculations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noProof="0" dirty="0"/>
              <a:t>Unsatisfactory reproduction with default settings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noProof="0" dirty="0"/>
              <a:t>modified γ-strengths</a:t>
            </a:r>
          </a:p>
          <a:p>
            <a:pPr lvl="2">
              <a:buClr>
                <a:schemeClr val="accent6"/>
              </a:buClr>
            </a:pPr>
            <a:r>
              <a:rPr lang="en-US" noProof="0" dirty="0"/>
              <a:t>M1 shell model</a:t>
            </a:r>
          </a:p>
          <a:p>
            <a:pPr lvl="2">
              <a:buClr>
                <a:schemeClr val="accent6"/>
              </a:buClr>
            </a:pPr>
            <a:r>
              <a:rPr lang="en-US" noProof="0" dirty="0"/>
              <a:t>Gogny-HFB + QRPA</a:t>
            </a:r>
          </a:p>
          <a:p>
            <a:pPr lvl="2">
              <a:buClr>
                <a:schemeClr val="accent6"/>
              </a:buClr>
            </a:pPr>
            <a:r>
              <a:rPr lang="en-US" noProof="0" dirty="0"/>
              <a:t>Skyrme-HFB + QRPA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404195" y="5830650"/>
            <a:ext cx="3739805" cy="738664"/>
          </a:xfrm>
          <a:prstGeom prst="rect">
            <a:avLst/>
          </a:prstGeom>
        </p:spPr>
        <p:txBody>
          <a:bodyPr wrap="none" anchor="b" anchorCtr="0">
            <a:spAutoFit/>
          </a:bodyPr>
          <a:lstStyle>
            <a:defPPr>
              <a:defRPr lang="en-US"/>
            </a:defPPr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z="1400" dirty="0">
                <a:latin typeface="Cambria" panose="02040503050406030204" pitchFamily="18" charset="0"/>
              </a:rPr>
              <a:t>T. Sauter and F. Käppeler, PRC </a:t>
            </a:r>
            <a:r>
              <a:rPr lang="en-US" sz="1400" b="1" dirty="0">
                <a:latin typeface="Cambria" panose="02040503050406030204" pitchFamily="18" charset="0"/>
              </a:rPr>
              <a:t>55</a:t>
            </a:r>
            <a:r>
              <a:rPr lang="en-US" sz="1400" dirty="0">
                <a:latin typeface="Cambria" panose="02040503050406030204" pitchFamily="18" charset="0"/>
              </a:rPr>
              <a:t>, 3127 (1997)</a:t>
            </a:r>
          </a:p>
          <a:p>
            <a:r>
              <a:rPr lang="en-US" sz="1400" dirty="0">
                <a:latin typeface="Cambria" panose="02040503050406030204" pitchFamily="18" charset="0"/>
              </a:rPr>
              <a:t>Gy. Gyürky </a:t>
            </a:r>
            <a:r>
              <a:rPr lang="en-US" sz="1400" i="1" dirty="0">
                <a:latin typeface="Cambria" panose="02040503050406030204" pitchFamily="18" charset="0"/>
              </a:rPr>
              <a:t>et al.</a:t>
            </a:r>
            <a:r>
              <a:rPr lang="en-US" sz="1400" dirty="0">
                <a:latin typeface="Cambria" panose="02040503050406030204" pitchFamily="18" charset="0"/>
              </a:rPr>
              <a:t>, NPA </a:t>
            </a:r>
            <a:r>
              <a:rPr lang="en-US" sz="1400" b="1" dirty="0">
                <a:latin typeface="Cambria" panose="02040503050406030204" pitchFamily="18" charset="0"/>
              </a:rPr>
              <a:t>922</a:t>
            </a:r>
            <a:r>
              <a:rPr lang="en-US" sz="1400" dirty="0">
                <a:latin typeface="Cambria" panose="02040503050406030204" pitchFamily="18" charset="0"/>
              </a:rPr>
              <a:t>, 112–125 (2014)</a:t>
            </a:r>
          </a:p>
          <a:p>
            <a:r>
              <a:rPr lang="en-US" sz="1400" dirty="0">
                <a:latin typeface="Cambria" panose="02040503050406030204" pitchFamily="18" charset="0"/>
              </a:rPr>
              <a:t>J. Mayer </a:t>
            </a:r>
            <a:r>
              <a:rPr lang="en-US" sz="1400" i="1" dirty="0">
                <a:latin typeface="Cambria" panose="02040503050406030204" pitchFamily="18" charset="0"/>
              </a:rPr>
              <a:t>et al.</a:t>
            </a:r>
            <a:r>
              <a:rPr lang="en-US" sz="1400" dirty="0">
                <a:latin typeface="Cambria" panose="02040503050406030204" pitchFamily="18" charset="0"/>
              </a:rPr>
              <a:t>, PRC, accepted</a:t>
            </a:r>
          </a:p>
        </p:txBody>
      </p:sp>
      <p:sp>
        <p:nvSpPr>
          <p:cNvPr id="16" name="Titel 1"/>
          <p:cNvSpPr txBox="1">
            <a:spLocks/>
          </p:cNvSpPr>
          <p:nvPr/>
        </p:nvSpPr>
        <p:spPr bwMode="auto">
          <a:xfrm>
            <a:off x="0" y="0"/>
            <a:ext cx="9144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de-DE" kern="0" dirty="0"/>
              <a:t>In-beam </a:t>
            </a:r>
            <a:r>
              <a:rPr lang="de-DE" kern="0" dirty="0" err="1"/>
              <a:t>measurement</a:t>
            </a:r>
            <a:r>
              <a:rPr lang="de-DE" kern="0" dirty="0"/>
              <a:t> of the </a:t>
            </a:r>
            <a:r>
              <a:rPr lang="en-US" kern="0" baseline="32000" dirty="0"/>
              <a:t>92</a:t>
            </a:r>
            <a:r>
              <a:rPr lang="en-US" kern="0" dirty="0"/>
              <a:t>Mo(</a:t>
            </a:r>
            <a:r>
              <a:rPr lang="en-US" kern="0" dirty="0" err="1"/>
              <a:t>p,</a:t>
            </a:r>
            <a:r>
              <a:rPr lang="en-US" kern="0" dirty="0" err="1">
                <a:latin typeface="Symbol" pitchFamily="18" charset="2"/>
                <a:ea typeface="Symbol" charset="2"/>
                <a:cs typeface="Symbol" charset="2"/>
                <a:sym typeface="Symbol" charset="2"/>
              </a:rPr>
              <a:t>g</a:t>
            </a:r>
            <a:r>
              <a:rPr lang="en-US" kern="0" dirty="0"/>
              <a:t>)</a:t>
            </a:r>
            <a:r>
              <a:rPr lang="de-DE" kern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9119561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nhaltsplatzhalter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0" y="720000"/>
            <a:ext cx="4259520" cy="5220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375212" y="666750"/>
            <a:ext cx="4040188" cy="639762"/>
          </a:xfrm>
        </p:spPr>
        <p:txBody>
          <a:bodyPr/>
          <a:lstStyle/>
          <a:p>
            <a:r>
              <a:rPr lang="en-US" sz="2800" noProof="0" dirty="0"/>
              <a:t>Total cross sections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404195" y="5830650"/>
            <a:ext cx="3739805" cy="738664"/>
          </a:xfrm>
          <a:prstGeom prst="rect">
            <a:avLst/>
          </a:prstGeom>
        </p:spPr>
        <p:txBody>
          <a:bodyPr wrap="none" anchor="b" anchorCtr="0">
            <a:spAutoFit/>
          </a:bodyPr>
          <a:lstStyle>
            <a:defPPr>
              <a:defRPr lang="en-US"/>
            </a:defPPr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z="1400" dirty="0">
                <a:latin typeface="Cambria" panose="02040503050406030204" pitchFamily="18" charset="0"/>
              </a:rPr>
              <a:t>T. Sauter and F. Käppeler, PRC </a:t>
            </a:r>
            <a:r>
              <a:rPr lang="en-US" sz="1400" b="1" dirty="0">
                <a:latin typeface="Cambria" panose="02040503050406030204" pitchFamily="18" charset="0"/>
              </a:rPr>
              <a:t>55</a:t>
            </a:r>
            <a:r>
              <a:rPr lang="en-US" sz="1400" dirty="0">
                <a:latin typeface="Cambria" panose="02040503050406030204" pitchFamily="18" charset="0"/>
              </a:rPr>
              <a:t>, 3127 (1997)</a:t>
            </a:r>
          </a:p>
          <a:p>
            <a:r>
              <a:rPr lang="en-US" sz="1400" dirty="0">
                <a:latin typeface="Cambria" panose="02040503050406030204" pitchFamily="18" charset="0"/>
              </a:rPr>
              <a:t>Gy. Gyürky </a:t>
            </a:r>
            <a:r>
              <a:rPr lang="en-US" sz="1400" i="1" dirty="0">
                <a:latin typeface="Cambria" panose="02040503050406030204" pitchFamily="18" charset="0"/>
              </a:rPr>
              <a:t>et al.</a:t>
            </a:r>
            <a:r>
              <a:rPr lang="en-US" sz="1400" dirty="0">
                <a:latin typeface="Cambria" panose="02040503050406030204" pitchFamily="18" charset="0"/>
              </a:rPr>
              <a:t>, NPA </a:t>
            </a:r>
            <a:r>
              <a:rPr lang="en-US" sz="1400" b="1" dirty="0">
                <a:latin typeface="Cambria" panose="02040503050406030204" pitchFamily="18" charset="0"/>
              </a:rPr>
              <a:t>922</a:t>
            </a:r>
            <a:r>
              <a:rPr lang="en-US" sz="1400" dirty="0">
                <a:latin typeface="Cambria" panose="02040503050406030204" pitchFamily="18" charset="0"/>
              </a:rPr>
              <a:t>, 112–125 (2014)</a:t>
            </a:r>
          </a:p>
          <a:p>
            <a:r>
              <a:rPr lang="en-US" sz="1400" dirty="0">
                <a:latin typeface="Cambria" panose="02040503050406030204" pitchFamily="18" charset="0"/>
              </a:rPr>
              <a:t>J. Mayer </a:t>
            </a:r>
            <a:r>
              <a:rPr lang="en-US" sz="1400" i="1" dirty="0">
                <a:latin typeface="Cambria" panose="02040503050406030204" pitchFamily="18" charset="0"/>
              </a:rPr>
              <a:t>et al.</a:t>
            </a:r>
            <a:r>
              <a:rPr lang="en-US" sz="1400" dirty="0">
                <a:latin typeface="Cambria" panose="02040503050406030204" pitchFamily="18" charset="0"/>
              </a:rPr>
              <a:t>, PRC, accepted</a:t>
            </a:r>
          </a:p>
        </p:txBody>
      </p:sp>
      <p:sp>
        <p:nvSpPr>
          <p:cNvPr id="16" name="Titel 1"/>
          <p:cNvSpPr txBox="1">
            <a:spLocks/>
          </p:cNvSpPr>
          <p:nvPr/>
        </p:nvSpPr>
        <p:spPr bwMode="auto">
          <a:xfrm>
            <a:off x="0" y="3174"/>
            <a:ext cx="9144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de-DE" kern="0" dirty="0"/>
              <a:t>In-beam </a:t>
            </a:r>
            <a:r>
              <a:rPr lang="de-DE" kern="0" dirty="0" err="1"/>
              <a:t>measurement</a:t>
            </a:r>
            <a:r>
              <a:rPr lang="de-DE" kern="0" dirty="0"/>
              <a:t> of the </a:t>
            </a:r>
            <a:r>
              <a:rPr lang="en-US" kern="0" baseline="32000" dirty="0"/>
              <a:t>92</a:t>
            </a:r>
            <a:r>
              <a:rPr lang="en-US" kern="0" dirty="0"/>
              <a:t>Mo(</a:t>
            </a:r>
            <a:r>
              <a:rPr lang="en-US" kern="0" dirty="0" err="1"/>
              <a:t>p,</a:t>
            </a:r>
            <a:r>
              <a:rPr lang="en-US" kern="0" dirty="0" err="1">
                <a:latin typeface="Symbol" pitchFamily="18" charset="2"/>
                <a:ea typeface="Symbol" charset="2"/>
                <a:cs typeface="Symbol" charset="2"/>
                <a:sym typeface="Symbol" charset="2"/>
              </a:rPr>
              <a:t>g</a:t>
            </a:r>
            <a:r>
              <a:rPr lang="en-US" kern="0" dirty="0"/>
              <a:t>)</a:t>
            </a:r>
            <a:r>
              <a:rPr lang="de-DE" kern="0" dirty="0"/>
              <a:t> </a:t>
            </a:r>
          </a:p>
        </p:txBody>
      </p:sp>
      <p:sp>
        <p:nvSpPr>
          <p:cNvPr id="10" name="Inhaltsplatzhalter 7"/>
          <p:cNvSpPr>
            <a:spLocks noGrp="1"/>
          </p:cNvSpPr>
          <p:nvPr>
            <p:ph sz="half" idx="2"/>
          </p:nvPr>
        </p:nvSpPr>
        <p:spPr>
          <a:xfrm>
            <a:off x="457200" y="1535113"/>
            <a:ext cx="4040188" cy="3951288"/>
          </a:xfrm>
        </p:spPr>
        <p:txBody>
          <a:bodyPr>
            <a:normAutofit lnSpcReduction="10000"/>
          </a:bodyPr>
          <a:lstStyle/>
          <a:p>
            <a:r>
              <a:rPr lang="en-US" noProof="0" dirty="0"/>
              <a:t>Previously measured cross sections show fluctuating behavior</a:t>
            </a:r>
          </a:p>
          <a:p>
            <a:r>
              <a:rPr lang="en-US" noProof="0" dirty="0"/>
              <a:t>TALYS calculations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noProof="0" dirty="0"/>
              <a:t>Unsatisfactory reproduction with default settings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noProof="0" dirty="0"/>
              <a:t>modified γ-strengths</a:t>
            </a:r>
          </a:p>
          <a:p>
            <a:pPr lvl="2">
              <a:buClr>
                <a:schemeClr val="accent6"/>
              </a:buClr>
            </a:pPr>
            <a:r>
              <a:rPr lang="en-US" noProof="0" dirty="0"/>
              <a:t>M1 shell model</a:t>
            </a:r>
          </a:p>
          <a:p>
            <a:pPr lvl="2">
              <a:buClr>
                <a:schemeClr val="accent6"/>
              </a:buClr>
            </a:pPr>
            <a:r>
              <a:rPr lang="en-US" noProof="0" dirty="0"/>
              <a:t>Gogny-HFB + QRPA</a:t>
            </a:r>
          </a:p>
          <a:p>
            <a:pPr lvl="2">
              <a:buClr>
                <a:schemeClr val="accent6"/>
              </a:buClr>
            </a:pPr>
            <a:r>
              <a:rPr lang="en-US" noProof="0" dirty="0"/>
              <a:t>Skyrme-HFB + QRPA</a:t>
            </a:r>
          </a:p>
        </p:txBody>
      </p:sp>
    </p:spTree>
    <p:extLst>
      <p:ext uri="{BB962C8B-B14F-4D97-AF65-F5344CB8AC3E}">
        <p14:creationId xmlns:p14="http://schemas.microsoft.com/office/powerpoint/2010/main" val="3551706063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nhaltsplatzhalter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0" y="720000"/>
            <a:ext cx="4259520" cy="5220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375212" y="666750"/>
            <a:ext cx="4040188" cy="639762"/>
          </a:xfrm>
        </p:spPr>
        <p:txBody>
          <a:bodyPr/>
          <a:lstStyle/>
          <a:p>
            <a:r>
              <a:rPr lang="en-US" sz="2800" noProof="0" dirty="0"/>
              <a:t>Total cross sections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404195" y="5830650"/>
            <a:ext cx="3739805" cy="738664"/>
          </a:xfrm>
          <a:prstGeom prst="rect">
            <a:avLst/>
          </a:prstGeom>
        </p:spPr>
        <p:txBody>
          <a:bodyPr wrap="none" anchor="b" anchorCtr="0">
            <a:spAutoFit/>
          </a:bodyPr>
          <a:lstStyle>
            <a:defPPr>
              <a:defRPr lang="en-US"/>
            </a:defPPr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z="1400" dirty="0">
                <a:latin typeface="Cambria" panose="02040503050406030204" pitchFamily="18" charset="0"/>
              </a:rPr>
              <a:t>T. Sauter and F. Käppeler, PRC </a:t>
            </a:r>
            <a:r>
              <a:rPr lang="en-US" sz="1400" b="1" dirty="0">
                <a:latin typeface="Cambria" panose="02040503050406030204" pitchFamily="18" charset="0"/>
              </a:rPr>
              <a:t>55</a:t>
            </a:r>
            <a:r>
              <a:rPr lang="en-US" sz="1400" dirty="0">
                <a:latin typeface="Cambria" panose="02040503050406030204" pitchFamily="18" charset="0"/>
              </a:rPr>
              <a:t>, 3127 (1997)</a:t>
            </a:r>
          </a:p>
          <a:p>
            <a:r>
              <a:rPr lang="en-US" sz="1400" dirty="0">
                <a:latin typeface="Cambria" panose="02040503050406030204" pitchFamily="18" charset="0"/>
              </a:rPr>
              <a:t>Gy. Gyürky </a:t>
            </a:r>
            <a:r>
              <a:rPr lang="en-US" sz="1400" i="1" dirty="0">
                <a:latin typeface="Cambria" panose="02040503050406030204" pitchFamily="18" charset="0"/>
              </a:rPr>
              <a:t>et al.</a:t>
            </a:r>
            <a:r>
              <a:rPr lang="en-US" sz="1400" dirty="0">
                <a:latin typeface="Cambria" panose="02040503050406030204" pitchFamily="18" charset="0"/>
              </a:rPr>
              <a:t>, NPA </a:t>
            </a:r>
            <a:r>
              <a:rPr lang="en-US" sz="1400" b="1" dirty="0">
                <a:latin typeface="Cambria" panose="02040503050406030204" pitchFamily="18" charset="0"/>
              </a:rPr>
              <a:t>922</a:t>
            </a:r>
            <a:r>
              <a:rPr lang="en-US" sz="1400" dirty="0">
                <a:latin typeface="Cambria" panose="02040503050406030204" pitchFamily="18" charset="0"/>
              </a:rPr>
              <a:t>, 112–125 (2014)</a:t>
            </a:r>
          </a:p>
          <a:p>
            <a:r>
              <a:rPr lang="en-US" sz="1400" dirty="0">
                <a:latin typeface="Cambria" panose="02040503050406030204" pitchFamily="18" charset="0"/>
              </a:rPr>
              <a:t>J. Mayer </a:t>
            </a:r>
            <a:r>
              <a:rPr lang="en-US" sz="1400" i="1" dirty="0">
                <a:latin typeface="Cambria" panose="02040503050406030204" pitchFamily="18" charset="0"/>
              </a:rPr>
              <a:t>et al.</a:t>
            </a:r>
            <a:r>
              <a:rPr lang="en-US" sz="1400" dirty="0">
                <a:latin typeface="Cambria" panose="02040503050406030204" pitchFamily="18" charset="0"/>
              </a:rPr>
              <a:t>, PRC, accepted</a:t>
            </a:r>
          </a:p>
        </p:txBody>
      </p:sp>
      <p:sp>
        <p:nvSpPr>
          <p:cNvPr id="16" name="Titel 1"/>
          <p:cNvSpPr txBox="1">
            <a:spLocks/>
          </p:cNvSpPr>
          <p:nvPr/>
        </p:nvSpPr>
        <p:spPr bwMode="auto">
          <a:xfrm>
            <a:off x="0" y="3174"/>
            <a:ext cx="9144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de-DE" kern="0" dirty="0"/>
              <a:t>In-beam </a:t>
            </a:r>
            <a:r>
              <a:rPr lang="de-DE" kern="0" dirty="0" err="1"/>
              <a:t>measurement</a:t>
            </a:r>
            <a:r>
              <a:rPr lang="de-DE" kern="0" dirty="0"/>
              <a:t> of the </a:t>
            </a:r>
            <a:r>
              <a:rPr lang="en-US" kern="0" baseline="32000" dirty="0"/>
              <a:t>92</a:t>
            </a:r>
            <a:r>
              <a:rPr lang="en-US" kern="0" dirty="0"/>
              <a:t>Mo(</a:t>
            </a:r>
            <a:r>
              <a:rPr lang="en-US" kern="0" dirty="0" err="1"/>
              <a:t>p,</a:t>
            </a:r>
            <a:r>
              <a:rPr lang="en-US" kern="0" dirty="0" err="1">
                <a:latin typeface="Symbol" pitchFamily="18" charset="2"/>
                <a:ea typeface="Symbol" charset="2"/>
                <a:cs typeface="Symbol" charset="2"/>
                <a:sym typeface="Symbol" charset="2"/>
              </a:rPr>
              <a:t>g</a:t>
            </a:r>
            <a:r>
              <a:rPr lang="en-US" kern="0" dirty="0"/>
              <a:t>)</a:t>
            </a:r>
            <a:r>
              <a:rPr lang="de-DE" kern="0" dirty="0"/>
              <a:t> </a:t>
            </a:r>
          </a:p>
        </p:txBody>
      </p:sp>
      <p:sp>
        <p:nvSpPr>
          <p:cNvPr id="10" name="Inhaltsplatzhalter 7"/>
          <p:cNvSpPr>
            <a:spLocks noGrp="1"/>
          </p:cNvSpPr>
          <p:nvPr>
            <p:ph sz="half" idx="2"/>
          </p:nvPr>
        </p:nvSpPr>
        <p:spPr>
          <a:xfrm>
            <a:off x="457200" y="1535113"/>
            <a:ext cx="4040188" cy="3951288"/>
          </a:xfrm>
        </p:spPr>
        <p:txBody>
          <a:bodyPr>
            <a:normAutofit lnSpcReduction="10000"/>
          </a:bodyPr>
          <a:lstStyle/>
          <a:p>
            <a:r>
              <a:rPr lang="en-US" noProof="0" dirty="0"/>
              <a:t>Previously measured cross sections show fluctuating behavior</a:t>
            </a:r>
          </a:p>
          <a:p>
            <a:r>
              <a:rPr lang="en-US" noProof="0" dirty="0"/>
              <a:t>TALYS calculations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noProof="0" dirty="0"/>
              <a:t>Unsatisfactory reproduction with default settings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noProof="0" dirty="0"/>
              <a:t>modified γ-strengths</a:t>
            </a:r>
          </a:p>
          <a:p>
            <a:pPr lvl="2">
              <a:buClr>
                <a:schemeClr val="accent6"/>
              </a:buClr>
            </a:pPr>
            <a:r>
              <a:rPr lang="en-US" noProof="0" dirty="0"/>
              <a:t>M1 shell model</a:t>
            </a:r>
          </a:p>
          <a:p>
            <a:pPr lvl="2">
              <a:buClr>
                <a:schemeClr val="accent6"/>
              </a:buClr>
            </a:pPr>
            <a:r>
              <a:rPr lang="en-US" noProof="0" dirty="0"/>
              <a:t>Gogny-HFB + QRPA</a:t>
            </a:r>
          </a:p>
          <a:p>
            <a:pPr lvl="2">
              <a:buClr>
                <a:schemeClr val="accent6"/>
              </a:buClr>
            </a:pPr>
            <a:r>
              <a:rPr lang="en-US" noProof="0" dirty="0"/>
              <a:t>Skyrme-HFB + QRPA</a:t>
            </a:r>
          </a:p>
        </p:txBody>
      </p:sp>
    </p:spTree>
    <p:extLst>
      <p:ext uri="{BB962C8B-B14F-4D97-AF65-F5344CB8AC3E}">
        <p14:creationId xmlns:p14="http://schemas.microsoft.com/office/powerpoint/2010/main" val="1542738611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nhaltsplatzhalter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0" y="720000"/>
            <a:ext cx="4259519" cy="5220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375212" y="666750"/>
            <a:ext cx="4040188" cy="639762"/>
          </a:xfrm>
        </p:spPr>
        <p:txBody>
          <a:bodyPr/>
          <a:lstStyle/>
          <a:p>
            <a:r>
              <a:rPr lang="en-US" sz="2800" noProof="0" dirty="0"/>
              <a:t>Total cross sections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404195" y="5830650"/>
            <a:ext cx="3739805" cy="738664"/>
          </a:xfrm>
          <a:prstGeom prst="rect">
            <a:avLst/>
          </a:prstGeom>
        </p:spPr>
        <p:txBody>
          <a:bodyPr wrap="none" anchor="b" anchorCtr="0">
            <a:spAutoFit/>
          </a:bodyPr>
          <a:lstStyle>
            <a:defPPr>
              <a:defRPr lang="en-US"/>
            </a:defPPr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z="1400" dirty="0">
                <a:latin typeface="Cambria" panose="02040503050406030204" pitchFamily="18" charset="0"/>
              </a:rPr>
              <a:t>T. Sauter and F. Käppeler, PRC </a:t>
            </a:r>
            <a:r>
              <a:rPr lang="en-US" sz="1400" b="1" dirty="0">
                <a:latin typeface="Cambria" panose="02040503050406030204" pitchFamily="18" charset="0"/>
              </a:rPr>
              <a:t>55</a:t>
            </a:r>
            <a:r>
              <a:rPr lang="en-US" sz="1400" dirty="0">
                <a:latin typeface="Cambria" panose="02040503050406030204" pitchFamily="18" charset="0"/>
              </a:rPr>
              <a:t>, 3127 (1997)</a:t>
            </a:r>
          </a:p>
          <a:p>
            <a:r>
              <a:rPr lang="en-US" sz="1400" dirty="0">
                <a:latin typeface="Cambria" panose="02040503050406030204" pitchFamily="18" charset="0"/>
              </a:rPr>
              <a:t>Gy. Gyürky </a:t>
            </a:r>
            <a:r>
              <a:rPr lang="en-US" sz="1400" i="1" dirty="0">
                <a:latin typeface="Cambria" panose="02040503050406030204" pitchFamily="18" charset="0"/>
              </a:rPr>
              <a:t>et al.</a:t>
            </a:r>
            <a:r>
              <a:rPr lang="en-US" sz="1400" dirty="0">
                <a:latin typeface="Cambria" panose="02040503050406030204" pitchFamily="18" charset="0"/>
              </a:rPr>
              <a:t>, NPA </a:t>
            </a:r>
            <a:r>
              <a:rPr lang="en-US" sz="1400" b="1" dirty="0">
                <a:latin typeface="Cambria" panose="02040503050406030204" pitchFamily="18" charset="0"/>
              </a:rPr>
              <a:t>922</a:t>
            </a:r>
            <a:r>
              <a:rPr lang="en-US" sz="1400" dirty="0">
                <a:latin typeface="Cambria" panose="02040503050406030204" pitchFamily="18" charset="0"/>
              </a:rPr>
              <a:t>, 112–125 (2014)</a:t>
            </a:r>
          </a:p>
          <a:p>
            <a:r>
              <a:rPr lang="en-US" sz="1400" dirty="0">
                <a:latin typeface="Cambria" panose="02040503050406030204" pitchFamily="18" charset="0"/>
              </a:rPr>
              <a:t>J. Mayer </a:t>
            </a:r>
            <a:r>
              <a:rPr lang="en-US" sz="1400" i="1" dirty="0">
                <a:latin typeface="Cambria" panose="02040503050406030204" pitchFamily="18" charset="0"/>
              </a:rPr>
              <a:t>et al.</a:t>
            </a:r>
            <a:r>
              <a:rPr lang="en-US" sz="1400" dirty="0">
                <a:latin typeface="Cambria" panose="02040503050406030204" pitchFamily="18" charset="0"/>
              </a:rPr>
              <a:t>, PRC, accepted</a:t>
            </a:r>
          </a:p>
        </p:txBody>
      </p:sp>
      <p:sp>
        <p:nvSpPr>
          <p:cNvPr id="16" name="Titel 1"/>
          <p:cNvSpPr txBox="1">
            <a:spLocks/>
          </p:cNvSpPr>
          <p:nvPr/>
        </p:nvSpPr>
        <p:spPr bwMode="auto">
          <a:xfrm>
            <a:off x="0" y="12384"/>
            <a:ext cx="9144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de-DE" kern="0" dirty="0"/>
              <a:t>In-beam </a:t>
            </a:r>
            <a:r>
              <a:rPr lang="de-DE" kern="0" dirty="0" err="1"/>
              <a:t>measurement</a:t>
            </a:r>
            <a:r>
              <a:rPr lang="de-DE" kern="0" dirty="0"/>
              <a:t> of the </a:t>
            </a:r>
            <a:r>
              <a:rPr lang="en-US" kern="0" baseline="32000" dirty="0"/>
              <a:t>92</a:t>
            </a:r>
            <a:r>
              <a:rPr lang="en-US" kern="0" dirty="0"/>
              <a:t>Mo(</a:t>
            </a:r>
            <a:r>
              <a:rPr lang="en-US" kern="0" dirty="0" err="1"/>
              <a:t>p,</a:t>
            </a:r>
            <a:r>
              <a:rPr lang="en-US" kern="0" dirty="0" err="1">
                <a:latin typeface="Symbol" pitchFamily="18" charset="2"/>
                <a:ea typeface="Symbol" charset="2"/>
                <a:cs typeface="Symbol" charset="2"/>
                <a:sym typeface="Symbol" charset="2"/>
              </a:rPr>
              <a:t>g</a:t>
            </a:r>
            <a:r>
              <a:rPr lang="en-US" kern="0" dirty="0"/>
              <a:t>)</a:t>
            </a:r>
            <a:r>
              <a:rPr lang="de-DE" kern="0" dirty="0"/>
              <a:t> </a:t>
            </a:r>
          </a:p>
        </p:txBody>
      </p:sp>
      <p:sp>
        <p:nvSpPr>
          <p:cNvPr id="10" name="Inhaltsplatzhalter 7"/>
          <p:cNvSpPr>
            <a:spLocks noGrp="1"/>
          </p:cNvSpPr>
          <p:nvPr>
            <p:ph sz="half" idx="2"/>
          </p:nvPr>
        </p:nvSpPr>
        <p:spPr>
          <a:xfrm>
            <a:off x="457200" y="1535113"/>
            <a:ext cx="4040188" cy="3951288"/>
          </a:xfrm>
        </p:spPr>
        <p:txBody>
          <a:bodyPr>
            <a:normAutofit lnSpcReduction="10000"/>
          </a:bodyPr>
          <a:lstStyle/>
          <a:p>
            <a:r>
              <a:rPr lang="en-US" noProof="0" dirty="0"/>
              <a:t>Previously measured cross sections show fluctuating behavior</a:t>
            </a:r>
          </a:p>
          <a:p>
            <a:r>
              <a:rPr lang="en-US" noProof="0" dirty="0"/>
              <a:t>TALYS calculations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noProof="0" dirty="0"/>
              <a:t>Unsatisfactory reproduction with default settings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noProof="0" dirty="0"/>
              <a:t>modified γ-strengths</a:t>
            </a:r>
          </a:p>
          <a:p>
            <a:pPr lvl="2">
              <a:buClr>
                <a:schemeClr val="accent6"/>
              </a:buClr>
            </a:pPr>
            <a:r>
              <a:rPr lang="en-US" noProof="0" dirty="0"/>
              <a:t>M1 shell model</a:t>
            </a:r>
          </a:p>
          <a:p>
            <a:pPr lvl="2">
              <a:buClr>
                <a:schemeClr val="accent6"/>
              </a:buClr>
            </a:pPr>
            <a:r>
              <a:rPr lang="en-US" noProof="0" dirty="0"/>
              <a:t>Gogny-HFB + QRPA</a:t>
            </a:r>
          </a:p>
          <a:p>
            <a:pPr lvl="2">
              <a:buClr>
                <a:schemeClr val="accent6"/>
              </a:buClr>
            </a:pPr>
            <a:r>
              <a:rPr lang="en-US" noProof="0" dirty="0"/>
              <a:t>Skyrme-HFB + QRPA</a:t>
            </a:r>
          </a:p>
        </p:txBody>
      </p:sp>
    </p:spTree>
    <p:extLst>
      <p:ext uri="{BB962C8B-B14F-4D97-AF65-F5344CB8AC3E}">
        <p14:creationId xmlns:p14="http://schemas.microsoft.com/office/powerpoint/2010/main" val="166983572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synthesis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i="1" dirty="0"/>
              <a:t>p</a:t>
            </a:r>
            <a:r>
              <a:rPr lang="de-DE" dirty="0"/>
              <a:t> </a:t>
            </a:r>
            <a:r>
              <a:rPr lang="de-DE" dirty="0" err="1"/>
              <a:t>nuclei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9560" y="878980"/>
            <a:ext cx="4060498" cy="5399747"/>
          </a:xfrm>
        </p:spPr>
        <p:txBody>
          <a:bodyPr/>
          <a:lstStyle/>
          <a:p>
            <a:pPr marL="0" indent="0">
              <a:buNone/>
            </a:pPr>
            <a:r>
              <a:rPr lang="de-DE" sz="2800" b="1" i="1" dirty="0"/>
              <a:t>p </a:t>
            </a:r>
            <a:r>
              <a:rPr lang="de-DE" sz="2800" b="1" dirty="0" err="1"/>
              <a:t>nuclei</a:t>
            </a:r>
            <a:endParaRPr lang="de-DE" sz="2800" b="1" dirty="0"/>
          </a:p>
          <a:p>
            <a:pPr marL="0" indent="0">
              <a:buNone/>
            </a:pPr>
            <a:endParaRPr lang="de-DE" sz="2800" b="1" dirty="0"/>
          </a:p>
          <a:p>
            <a:pPr>
              <a:lnSpc>
                <a:spcPct val="150000"/>
              </a:lnSpc>
            </a:pPr>
            <a:r>
              <a:rPr lang="de-DE" sz="1800" dirty="0"/>
              <a:t>30-35 </a:t>
            </a:r>
            <a:r>
              <a:rPr lang="de-DE" sz="1800" dirty="0" err="1"/>
              <a:t>neutron</a:t>
            </a:r>
            <a:r>
              <a:rPr lang="de-DE" sz="1800" dirty="0"/>
              <a:t> </a:t>
            </a:r>
            <a:r>
              <a:rPr lang="de-DE" sz="1800" dirty="0" err="1"/>
              <a:t>deficient</a:t>
            </a:r>
            <a:r>
              <a:rPr lang="de-DE" sz="1800" dirty="0"/>
              <a:t> isotopes</a:t>
            </a:r>
          </a:p>
          <a:p>
            <a:pPr>
              <a:lnSpc>
                <a:spcPct val="150000"/>
              </a:lnSpc>
            </a:pPr>
            <a:r>
              <a:rPr lang="de-DE" sz="1800" dirty="0" err="1"/>
              <a:t>cannot</a:t>
            </a:r>
            <a:r>
              <a:rPr lang="de-DE" sz="1800" dirty="0"/>
              <a:t> </a:t>
            </a:r>
            <a:r>
              <a:rPr lang="de-DE" sz="1800" dirty="0" err="1"/>
              <a:t>be</a:t>
            </a:r>
            <a:r>
              <a:rPr lang="de-DE" sz="1800" dirty="0"/>
              <a:t> </a:t>
            </a:r>
            <a:r>
              <a:rPr lang="de-DE" sz="1800" dirty="0" err="1"/>
              <a:t>produced</a:t>
            </a:r>
            <a:r>
              <a:rPr lang="de-DE" sz="1800" dirty="0"/>
              <a:t> </a:t>
            </a:r>
            <a:r>
              <a:rPr lang="de-DE" sz="1800" dirty="0" err="1"/>
              <a:t>by</a:t>
            </a:r>
            <a:r>
              <a:rPr lang="de-DE" sz="1800" dirty="0"/>
              <a:t> </a:t>
            </a:r>
            <a:r>
              <a:rPr lang="de-DE" sz="1800" dirty="0" err="1"/>
              <a:t>neutron-capture</a:t>
            </a:r>
            <a:r>
              <a:rPr lang="de-DE" sz="1800" dirty="0"/>
              <a:t> </a:t>
            </a:r>
            <a:r>
              <a:rPr lang="de-DE" sz="1800" dirty="0" err="1"/>
              <a:t>reactions</a:t>
            </a:r>
            <a:endParaRPr lang="de-DE" sz="1800" dirty="0"/>
          </a:p>
          <a:p>
            <a:pPr>
              <a:lnSpc>
                <a:spcPct val="150000"/>
              </a:lnSpc>
            </a:pPr>
            <a:r>
              <a:rPr lang="de-DE" sz="1800" dirty="0" err="1"/>
              <a:t>relatively</a:t>
            </a:r>
            <a:r>
              <a:rPr lang="de-DE" sz="1800" dirty="0"/>
              <a:t> </a:t>
            </a:r>
            <a:r>
              <a:rPr lang="de-DE" sz="1800" dirty="0" err="1"/>
              <a:t>low</a:t>
            </a:r>
            <a:r>
              <a:rPr lang="de-DE" sz="1800" dirty="0"/>
              <a:t> </a:t>
            </a:r>
            <a:r>
              <a:rPr lang="de-DE" sz="1800" dirty="0" err="1"/>
              <a:t>isotopic</a:t>
            </a:r>
            <a:r>
              <a:rPr lang="de-DE" sz="1800" dirty="0"/>
              <a:t> </a:t>
            </a:r>
            <a:r>
              <a:rPr lang="de-DE" sz="1800" dirty="0" err="1"/>
              <a:t>abundances</a:t>
            </a:r>
            <a:r>
              <a:rPr lang="de-DE" sz="1800" dirty="0"/>
              <a:t> in </a:t>
            </a:r>
            <a:r>
              <a:rPr lang="de-DE" sz="1800" dirty="0" err="1"/>
              <a:t>comparison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 </a:t>
            </a:r>
            <a:r>
              <a:rPr lang="de-DE" sz="1800" i="1" dirty="0"/>
              <a:t>s</a:t>
            </a:r>
            <a:r>
              <a:rPr lang="de-DE" sz="1800" dirty="0"/>
              <a:t>- </a:t>
            </a:r>
            <a:r>
              <a:rPr lang="de-DE" sz="1800" dirty="0" err="1"/>
              <a:t>and</a:t>
            </a:r>
            <a:r>
              <a:rPr lang="de-DE" sz="1800" dirty="0"/>
              <a:t> </a:t>
            </a:r>
            <a:r>
              <a:rPr lang="de-DE" sz="1800" i="1" dirty="0"/>
              <a:t>r</a:t>
            </a:r>
            <a:r>
              <a:rPr lang="de-DE" sz="1800" dirty="0"/>
              <a:t>-isotopes</a:t>
            </a:r>
          </a:p>
          <a:p>
            <a:pPr>
              <a:lnSpc>
                <a:spcPct val="150000"/>
              </a:lnSpc>
            </a:pPr>
            <a:r>
              <a:rPr lang="de-DE" sz="1800" dirty="0" err="1"/>
              <a:t>originally</a:t>
            </a:r>
            <a:r>
              <a:rPr lang="de-DE" sz="1800" dirty="0"/>
              <a:t> </a:t>
            </a:r>
            <a:r>
              <a:rPr lang="de-DE" sz="1800" dirty="0" err="1"/>
              <a:t>thought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 </a:t>
            </a:r>
            <a:r>
              <a:rPr lang="de-DE" sz="1800" dirty="0" err="1"/>
              <a:t>be</a:t>
            </a:r>
            <a:r>
              <a:rPr lang="de-DE" sz="1800" dirty="0"/>
              <a:t> produced via proton-</a:t>
            </a:r>
            <a:r>
              <a:rPr lang="de-DE" sz="1800" dirty="0" err="1"/>
              <a:t>capture</a:t>
            </a:r>
            <a:endParaRPr lang="de-DE" sz="1800" dirty="0"/>
          </a:p>
          <a:p>
            <a:pPr>
              <a:lnSpc>
                <a:spcPct val="150000"/>
              </a:lnSpc>
            </a:pPr>
            <a:r>
              <a:rPr lang="de-DE" sz="1800" dirty="0" err="1"/>
              <a:t>temperatures</a:t>
            </a:r>
            <a:r>
              <a:rPr lang="de-DE" sz="1800" dirty="0"/>
              <a:t> </a:t>
            </a:r>
            <a:r>
              <a:rPr lang="de-DE" sz="1800" dirty="0" err="1"/>
              <a:t>would</a:t>
            </a:r>
            <a:r>
              <a:rPr lang="de-DE" sz="1800" dirty="0"/>
              <a:t> </a:t>
            </a:r>
            <a:r>
              <a:rPr lang="de-DE" sz="1800" dirty="0" err="1"/>
              <a:t>lead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 immediate </a:t>
            </a:r>
            <a:r>
              <a:rPr lang="de-DE" sz="1800" dirty="0" err="1"/>
              <a:t>photodisintegration</a:t>
            </a:r>
            <a:endParaRPr lang="de-DE" sz="1800" dirty="0"/>
          </a:p>
          <a:p>
            <a:endParaRPr lang="de-DE" sz="1200" dirty="0"/>
          </a:p>
          <a:p>
            <a:pPr marL="457200" lvl="1" indent="0">
              <a:buNone/>
            </a:pPr>
            <a:endParaRPr lang="de-DE" sz="1400" b="1" dirty="0"/>
          </a:p>
          <a:p>
            <a:pPr marL="0" indent="0">
              <a:buNone/>
            </a:pPr>
            <a:endParaRPr lang="de-DE" sz="1800" b="1" dirty="0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4556478" y="966659"/>
            <a:ext cx="4587522" cy="2368550"/>
            <a:chOff x="1037" y="1152"/>
            <a:chExt cx="3711" cy="1916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1037" y="1252"/>
              <a:ext cx="3686" cy="1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1152"/>
              <a:ext cx="3692" cy="1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5167" y="3458829"/>
            <a:ext cx="3853632" cy="2827973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4743931" y="740034"/>
            <a:ext cx="42121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T. Rauscher </a:t>
            </a:r>
            <a:r>
              <a:rPr lang="de-DE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et al.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, Rep. Prog. Phys. </a:t>
            </a:r>
            <a:r>
              <a:rPr lang="de-DE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76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 (2013) 066201</a:t>
            </a:r>
          </a:p>
        </p:txBody>
      </p:sp>
      <p:sp>
        <p:nvSpPr>
          <p:cNvPr id="9" name="Rechteck 8"/>
          <p:cNvSpPr/>
          <p:nvPr/>
        </p:nvSpPr>
        <p:spPr>
          <a:xfrm>
            <a:off x="5225383" y="3482502"/>
            <a:ext cx="3460499" cy="307777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pPr algn="r"/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M. Arnould </a:t>
            </a:r>
            <a:r>
              <a:rPr lang="de-DE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et al.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, Phys. Rep. </a:t>
            </a:r>
            <a:r>
              <a:rPr lang="de-DE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450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 (2007) 97</a:t>
            </a:r>
          </a:p>
        </p:txBody>
      </p:sp>
    </p:spTree>
    <p:extLst>
      <p:ext uri="{BB962C8B-B14F-4D97-AF65-F5344CB8AC3E}">
        <p14:creationId xmlns:p14="http://schemas.microsoft.com/office/powerpoint/2010/main" val="505319938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nhaltsplatzhalt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0139"/>
            <a:ext cx="8656626" cy="4595398"/>
          </a:xfrm>
        </p:spPr>
      </p:pic>
      <p:sp>
        <p:nvSpPr>
          <p:cNvPr id="9" name="Rechteck 8"/>
          <p:cNvSpPr/>
          <p:nvPr/>
        </p:nvSpPr>
        <p:spPr>
          <a:xfrm>
            <a:off x="6764246" y="6293001"/>
            <a:ext cx="23797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J. Mayer </a:t>
            </a:r>
            <a:r>
              <a: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et al.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, PRC, accepted</a:t>
            </a:r>
          </a:p>
        </p:txBody>
      </p:sp>
      <p:sp>
        <p:nvSpPr>
          <p:cNvPr id="11" name="Titel 1"/>
          <p:cNvSpPr txBox="1">
            <a:spLocks/>
          </p:cNvSpPr>
          <p:nvPr/>
        </p:nvSpPr>
        <p:spPr bwMode="auto">
          <a:xfrm>
            <a:off x="0" y="0"/>
            <a:ext cx="9144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de-DE" kern="0" dirty="0"/>
              <a:t>In-beam </a:t>
            </a:r>
            <a:r>
              <a:rPr lang="de-DE" kern="0" dirty="0" err="1"/>
              <a:t>measurement</a:t>
            </a:r>
            <a:r>
              <a:rPr lang="de-DE" kern="0" dirty="0"/>
              <a:t> of the </a:t>
            </a:r>
            <a:r>
              <a:rPr lang="en-US" kern="0" baseline="32000" dirty="0"/>
              <a:t>92</a:t>
            </a:r>
            <a:r>
              <a:rPr lang="en-US" kern="0" dirty="0"/>
              <a:t>Mo(</a:t>
            </a:r>
            <a:r>
              <a:rPr lang="en-US" kern="0" dirty="0" err="1"/>
              <a:t>p,</a:t>
            </a:r>
            <a:r>
              <a:rPr lang="en-US" kern="0" dirty="0" err="1">
                <a:latin typeface="Symbol" pitchFamily="18" charset="2"/>
                <a:ea typeface="Symbol" charset="2"/>
                <a:cs typeface="Symbol" charset="2"/>
                <a:sym typeface="Symbol" charset="2"/>
              </a:rPr>
              <a:t>g</a:t>
            </a:r>
            <a:r>
              <a:rPr lang="en-US" kern="0" dirty="0"/>
              <a:t>)</a:t>
            </a:r>
            <a:r>
              <a:rPr lang="de-DE" kern="0" dirty="0"/>
              <a:t> </a:t>
            </a:r>
          </a:p>
        </p:txBody>
      </p:sp>
      <p:sp>
        <p:nvSpPr>
          <p:cNvPr id="12" name="Textplatzhalter 1"/>
          <p:cNvSpPr txBox="1">
            <a:spLocks/>
          </p:cNvSpPr>
          <p:nvPr/>
        </p:nvSpPr>
        <p:spPr bwMode="auto">
          <a:xfrm>
            <a:off x="375211" y="879692"/>
            <a:ext cx="477298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9144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SzPct val="66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b="1" kern="0" dirty="0"/>
              <a:t>Partial cross sections</a:t>
            </a:r>
          </a:p>
        </p:txBody>
      </p:sp>
    </p:spTree>
    <p:extLst>
      <p:ext uri="{BB962C8B-B14F-4D97-AF65-F5344CB8AC3E}">
        <p14:creationId xmlns:p14="http://schemas.microsoft.com/office/powerpoint/2010/main" val="2117000382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4050" y="745212"/>
            <a:ext cx="5229616" cy="5218113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sz="1600" dirty="0"/>
              <a:t>the origin of the </a:t>
            </a:r>
            <a:r>
              <a:rPr lang="en-US" sz="1600" i="1" dirty="0"/>
              <a:t>p</a:t>
            </a:r>
            <a:r>
              <a:rPr lang="en-US" sz="1600" dirty="0"/>
              <a:t> nuclei is still unclear due to astrophysical and nuclear physics uncertainties</a:t>
            </a:r>
          </a:p>
          <a:p>
            <a:pPr algn="just">
              <a:lnSpc>
                <a:spcPct val="150000"/>
              </a:lnSpc>
            </a:pPr>
            <a:r>
              <a:rPr lang="en-US" sz="1600" dirty="0"/>
              <a:t>direct measurements of (</a:t>
            </a:r>
            <a:r>
              <a:rPr lang="en-US" sz="1600" dirty="0" err="1">
                <a:latin typeface="Symbol" panose="05050102010706020507" pitchFamily="18" charset="2"/>
              </a:rPr>
              <a:t>g</a:t>
            </a:r>
            <a:r>
              <a:rPr lang="en-US" sz="1600" dirty="0" err="1"/>
              <a:t>,x</a:t>
            </a:r>
            <a:r>
              <a:rPr lang="en-US" sz="1600" dirty="0"/>
              <a:t>) reaction rates can in most cases not directly applied to reaction network calculations</a:t>
            </a:r>
          </a:p>
          <a:p>
            <a:pPr algn="just">
              <a:lnSpc>
                <a:spcPct val="150000"/>
              </a:lnSpc>
            </a:pPr>
            <a:r>
              <a:rPr lang="en-US" sz="1600" dirty="0"/>
              <a:t>reaction rates are usually calculated within the statistical model and via reciprocity theorem from the inverse reactions</a:t>
            </a:r>
          </a:p>
          <a:p>
            <a:pPr algn="just">
              <a:lnSpc>
                <a:spcPct val="150000"/>
              </a:lnSpc>
            </a:pPr>
            <a:r>
              <a:rPr lang="en-US" sz="1600" dirty="0"/>
              <a:t>charged-particle induced reaction studies can be used for the improvement of models for statistical properties of nuclei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latin typeface="Symbol" panose="05050102010706020507" pitchFamily="18" charset="2"/>
              </a:rPr>
              <a:t>g</a:t>
            </a:r>
            <a:r>
              <a:rPr lang="en-US" sz="1600" dirty="0"/>
              <a:t>-ray strength functions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 err="1"/>
              <a:t>particle+nucleus</a:t>
            </a:r>
            <a:r>
              <a:rPr lang="en-US" sz="1600" dirty="0"/>
              <a:t> optical model potentials</a:t>
            </a:r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5684653" y="745212"/>
            <a:ext cx="3360317" cy="1734941"/>
            <a:chOff x="1037" y="1152"/>
            <a:chExt cx="3711" cy="1916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1037" y="1252"/>
              <a:ext cx="3686" cy="1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1152"/>
              <a:ext cx="3692" cy="1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Inhaltsplatzhalt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51734" y="4546565"/>
            <a:ext cx="2693452" cy="1949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701858" y="2681523"/>
            <a:ext cx="2993205" cy="1663672"/>
          </a:xfrm>
          <a:prstGeom prst="rect">
            <a:avLst/>
          </a:prstGeom>
          <a:solidFill>
            <a:schemeClr val="bg1"/>
          </a:solidFill>
          <a:ln w="38100" cap="flat">
            <a:noFill/>
            <a:prstDash val="solid"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4720622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4076845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Overview</a:t>
            </a:r>
            <a:r>
              <a:rPr lang="de-DE" dirty="0"/>
              <a:t> of nucleosynthesis </a:t>
            </a:r>
            <a:r>
              <a:rPr lang="de-DE" dirty="0" err="1"/>
              <a:t>processes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135" y="749713"/>
            <a:ext cx="8382131" cy="5733083"/>
          </a:xfrm>
          <a:prstGeom prst="rect">
            <a:avLst/>
          </a:prstGeom>
        </p:spPr>
      </p:pic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7711" y="836613"/>
            <a:ext cx="3600559" cy="2620963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6916" y="3487597"/>
            <a:ext cx="1408226" cy="257317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3222594" y="1127464"/>
            <a:ext cx="346229" cy="310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Cambria" panose="02040503050406030204" pitchFamily="18" charset="0"/>
            </a:endParaRPr>
          </a:p>
        </p:txBody>
      </p:sp>
      <p:grpSp>
        <p:nvGrpSpPr>
          <p:cNvPr id="10" name="Gruppieren 9"/>
          <p:cNvGrpSpPr/>
          <p:nvPr/>
        </p:nvGrpSpPr>
        <p:grpSpPr>
          <a:xfrm rot="19892849">
            <a:off x="383395" y="5219809"/>
            <a:ext cx="571203" cy="959664"/>
            <a:chOff x="295572" y="714375"/>
            <a:chExt cx="571203" cy="959664"/>
          </a:xfrm>
        </p:grpSpPr>
        <p:cxnSp>
          <p:nvCxnSpPr>
            <p:cNvPr id="11" name="Gerade Verbindung mit Pfeil 10"/>
            <p:cNvCxnSpPr/>
            <p:nvPr/>
          </p:nvCxnSpPr>
          <p:spPr>
            <a:xfrm flipV="1">
              <a:off x="352425" y="714375"/>
              <a:ext cx="514350" cy="9596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feld 11"/>
            <p:cNvSpPr txBox="1"/>
            <p:nvPr/>
          </p:nvSpPr>
          <p:spPr bwMode="auto">
            <a:xfrm rot="17907151">
              <a:off x="33449" y="1040319"/>
              <a:ext cx="83202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1400" b="1" dirty="0" err="1">
                  <a:latin typeface="Cambria" panose="02040503050406030204" pitchFamily="18" charset="0"/>
                </a:rPr>
                <a:t>protons</a:t>
              </a:r>
              <a:endParaRPr lang="de-DE" sz="14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13" name="Gruppieren 12"/>
          <p:cNvGrpSpPr/>
          <p:nvPr/>
        </p:nvGrpSpPr>
        <p:grpSpPr>
          <a:xfrm rot="3524180">
            <a:off x="1886107" y="5883050"/>
            <a:ext cx="548189" cy="975204"/>
            <a:chOff x="302786" y="722426"/>
            <a:chExt cx="548189" cy="975204"/>
          </a:xfrm>
        </p:grpSpPr>
        <p:cxnSp>
          <p:nvCxnSpPr>
            <p:cNvPr id="14" name="Gerade Verbindung mit Pfeil 13"/>
            <p:cNvCxnSpPr/>
            <p:nvPr/>
          </p:nvCxnSpPr>
          <p:spPr>
            <a:xfrm rot="16525118">
              <a:off x="137331" y="983987"/>
              <a:ext cx="973699" cy="4535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feld 14"/>
            <p:cNvSpPr txBox="1"/>
            <p:nvPr/>
          </p:nvSpPr>
          <p:spPr bwMode="auto">
            <a:xfrm rot="18075820">
              <a:off x="-11050" y="1036262"/>
              <a:ext cx="93544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1400" b="1" dirty="0" err="1">
                  <a:latin typeface="Cambria" panose="02040503050406030204" pitchFamily="18" charset="0"/>
                </a:rPr>
                <a:t>neutrons</a:t>
              </a:r>
              <a:endParaRPr lang="de-DE" sz="1400" b="1" dirty="0">
                <a:latin typeface="Cambria" panose="02040503050406030204" pitchFamily="18" charset="0"/>
              </a:endParaRPr>
            </a:p>
          </p:txBody>
        </p:sp>
      </p:grpSp>
      <p:sp>
        <p:nvSpPr>
          <p:cNvPr id="3" name="Textfeld 2"/>
          <p:cNvSpPr txBox="1"/>
          <p:nvPr/>
        </p:nvSpPr>
        <p:spPr bwMode="auto">
          <a:xfrm>
            <a:off x="5203688" y="4234649"/>
            <a:ext cx="26100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cs typeface="+mn-cs"/>
              </a:rPr>
              <a:t>HELIUM BURNING</a:t>
            </a:r>
          </a:p>
        </p:txBody>
      </p:sp>
      <p:sp>
        <p:nvSpPr>
          <p:cNvPr id="5" name="Ellipse 4"/>
          <p:cNvSpPr/>
          <p:nvPr/>
        </p:nvSpPr>
        <p:spPr>
          <a:xfrm>
            <a:off x="1123856" y="5676900"/>
            <a:ext cx="582760" cy="516117"/>
          </a:xfrm>
          <a:prstGeom prst="ellipse">
            <a:avLst/>
          </a:prstGeom>
          <a:solidFill>
            <a:schemeClr val="accent4">
              <a:lumMod val="75000"/>
              <a:alpha val="4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accent4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1272989" y="1066800"/>
            <a:ext cx="233549" cy="2233613"/>
          </a:xfrm>
          <a:prstGeom prst="rect">
            <a:avLst/>
          </a:prstGeom>
          <a:solidFill>
            <a:schemeClr val="accent4">
              <a:lumMod val="75000"/>
              <a:alpha val="4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Cambria" panose="02040503050406030204" pitchFamily="18" charset="0"/>
            </a:endParaRPr>
          </a:p>
        </p:txBody>
      </p:sp>
      <p:sp>
        <p:nvSpPr>
          <p:cNvPr id="6" name="Textfeld 5"/>
          <p:cNvSpPr txBox="1"/>
          <p:nvPr/>
        </p:nvSpPr>
        <p:spPr bwMode="auto">
          <a:xfrm>
            <a:off x="5203688" y="4653382"/>
            <a:ext cx="3284737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400" b="1" dirty="0" err="1">
                <a:latin typeface="Cambria" panose="02040503050406030204" pitchFamily="18" charset="0"/>
                <a:cs typeface="+mn-cs"/>
              </a:rPr>
              <a:t>Producing</a:t>
            </a:r>
            <a:r>
              <a:rPr lang="de-DE" sz="1400" b="1" dirty="0">
                <a:latin typeface="Cambria" panose="02040503050406030204" pitchFamily="18" charset="0"/>
                <a:cs typeface="+mn-cs"/>
              </a:rPr>
              <a:t> </a:t>
            </a:r>
            <a:r>
              <a:rPr lang="de-DE" sz="1400" b="1" baseline="30000" dirty="0">
                <a:latin typeface="Cambria" panose="02040503050406030204" pitchFamily="18" charset="0"/>
                <a:cs typeface="+mn-cs"/>
              </a:rPr>
              <a:t>12</a:t>
            </a:r>
            <a:r>
              <a:rPr lang="de-DE" sz="1400" b="1" dirty="0">
                <a:latin typeface="Cambria" panose="02040503050406030204" pitchFamily="18" charset="0"/>
                <a:cs typeface="+mn-cs"/>
              </a:rPr>
              <a:t>C via </a:t>
            </a:r>
            <a:r>
              <a:rPr lang="de-DE" sz="1400" b="1" dirty="0" err="1">
                <a:latin typeface="Cambria" panose="02040503050406030204" pitchFamily="18" charset="0"/>
                <a:cs typeface="+mn-cs"/>
              </a:rPr>
              <a:t>triple</a:t>
            </a:r>
            <a:r>
              <a:rPr lang="de-DE" sz="1400" b="1" dirty="0">
                <a:latin typeface="Cambria" panose="02040503050406030204" pitchFamily="18" charset="0"/>
                <a:cs typeface="+mn-cs"/>
              </a:rPr>
              <a:t>-a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400" b="1" baseline="30000" dirty="0">
                <a:latin typeface="Cambria" panose="02040503050406030204" pitchFamily="18" charset="0"/>
                <a:cs typeface="+mn-cs"/>
              </a:rPr>
              <a:t>12</a:t>
            </a:r>
            <a:r>
              <a:rPr lang="de-DE" sz="1400" b="1" dirty="0">
                <a:latin typeface="Cambria" panose="02040503050406030204" pitchFamily="18" charset="0"/>
                <a:cs typeface="+mn-cs"/>
              </a:rPr>
              <a:t>C(</a:t>
            </a:r>
            <a:r>
              <a:rPr lang="de-DE" sz="1400" b="1" dirty="0" err="1">
                <a:latin typeface="Cambria" panose="02040503050406030204" pitchFamily="18" charset="0"/>
                <a:cs typeface="+mn-cs"/>
              </a:rPr>
              <a:t>a,g</a:t>
            </a:r>
            <a:r>
              <a:rPr lang="de-DE" sz="1400" b="1" dirty="0">
                <a:latin typeface="Cambria" panose="02040503050406030204" pitchFamily="18" charset="0"/>
                <a:cs typeface="+mn-cs"/>
              </a:rPr>
              <a:t>), </a:t>
            </a:r>
            <a:r>
              <a:rPr lang="de-DE" sz="1400" b="1" baseline="30000" dirty="0">
                <a:latin typeface="Cambria" panose="02040503050406030204" pitchFamily="18" charset="0"/>
                <a:cs typeface="+mn-cs"/>
              </a:rPr>
              <a:t>16</a:t>
            </a:r>
            <a:r>
              <a:rPr lang="de-DE" sz="1400" b="1" dirty="0">
                <a:latin typeface="Cambria" panose="02040503050406030204" pitchFamily="18" charset="0"/>
                <a:cs typeface="+mn-cs"/>
              </a:rPr>
              <a:t>O(</a:t>
            </a:r>
            <a:r>
              <a:rPr lang="de-DE" sz="1400" b="1" dirty="0" err="1">
                <a:latin typeface="Cambria" panose="02040503050406030204" pitchFamily="18" charset="0"/>
                <a:cs typeface="+mn-cs"/>
              </a:rPr>
              <a:t>a,g</a:t>
            </a:r>
            <a:r>
              <a:rPr lang="de-DE" sz="1400" b="1" dirty="0">
                <a:latin typeface="Cambria" panose="02040503050406030204" pitchFamily="18" charset="0"/>
                <a:cs typeface="+mn-cs"/>
              </a:rPr>
              <a:t>), </a:t>
            </a:r>
            <a:r>
              <a:rPr lang="de-DE" sz="1400" b="1" baseline="30000" dirty="0">
                <a:latin typeface="Cambria" panose="02040503050406030204" pitchFamily="18" charset="0"/>
                <a:cs typeface="+mn-cs"/>
              </a:rPr>
              <a:t>20</a:t>
            </a:r>
            <a:r>
              <a:rPr lang="de-DE" sz="1400" b="1" dirty="0">
                <a:latin typeface="Cambria" panose="02040503050406030204" pitchFamily="18" charset="0"/>
                <a:cs typeface="+mn-cs"/>
              </a:rPr>
              <a:t>Ne(</a:t>
            </a:r>
            <a:r>
              <a:rPr lang="de-DE" sz="1400" b="1" dirty="0" err="1">
                <a:latin typeface="Cambria" panose="02040503050406030204" pitchFamily="18" charset="0"/>
                <a:cs typeface="+mn-cs"/>
              </a:rPr>
              <a:t>a,g</a:t>
            </a:r>
            <a:r>
              <a:rPr lang="de-DE" sz="1400" b="1" dirty="0">
                <a:latin typeface="Cambria" panose="02040503050406030204" pitchFamily="18" charset="0"/>
                <a:cs typeface="+mn-cs"/>
              </a:rPr>
              <a:t>)</a:t>
            </a:r>
            <a:r>
              <a:rPr lang="de-DE" sz="1400" b="1" baseline="30000" dirty="0">
                <a:latin typeface="Cambria" panose="02040503050406030204" pitchFamily="18" charset="0"/>
                <a:cs typeface="+mn-cs"/>
              </a:rPr>
              <a:t>24</a:t>
            </a:r>
            <a:r>
              <a:rPr lang="de-DE" sz="1400" b="1" dirty="0">
                <a:latin typeface="Cambria" panose="02040503050406030204" pitchFamily="18" charset="0"/>
                <a:cs typeface="+mn-cs"/>
              </a:rPr>
              <a:t>Mg, </a:t>
            </a:r>
            <a:r>
              <a:rPr lang="de-DE" sz="1400" b="1" baseline="30000" dirty="0">
                <a:latin typeface="Cambria" panose="02040503050406030204" pitchFamily="18" charset="0"/>
                <a:cs typeface="+mn-cs"/>
              </a:rPr>
              <a:t>14</a:t>
            </a:r>
            <a:r>
              <a:rPr lang="de-DE" sz="1400" b="1" dirty="0">
                <a:latin typeface="Cambria" panose="02040503050406030204" pitchFamily="18" charset="0"/>
                <a:cs typeface="+mn-cs"/>
              </a:rPr>
              <a:t>N(</a:t>
            </a:r>
            <a:r>
              <a:rPr lang="de-DE" sz="1400" b="1" dirty="0" err="1">
                <a:latin typeface="Cambria" panose="02040503050406030204" pitchFamily="18" charset="0"/>
                <a:cs typeface="+mn-cs"/>
              </a:rPr>
              <a:t>a,g</a:t>
            </a:r>
            <a:r>
              <a:rPr lang="de-DE" sz="1400" b="1" dirty="0">
                <a:latin typeface="Cambria" panose="02040503050406030204" pitchFamily="18" charset="0"/>
                <a:cs typeface="+mn-cs"/>
              </a:rPr>
              <a:t>)</a:t>
            </a:r>
            <a:r>
              <a:rPr lang="de-DE" sz="1400" b="1" baseline="30000" dirty="0">
                <a:latin typeface="Cambria" panose="02040503050406030204" pitchFamily="18" charset="0"/>
                <a:cs typeface="+mn-cs"/>
              </a:rPr>
              <a:t>18</a:t>
            </a:r>
            <a:r>
              <a:rPr lang="de-DE" sz="1400" b="1" dirty="0">
                <a:latin typeface="Cambria" panose="02040503050406030204" pitchFamily="18" charset="0"/>
                <a:cs typeface="+mn-cs"/>
              </a:rPr>
              <a:t>F, </a:t>
            </a:r>
            <a:r>
              <a:rPr lang="de-DE" sz="1400" b="1" baseline="30000" dirty="0">
                <a:latin typeface="Cambria" panose="02040503050406030204" pitchFamily="18" charset="0"/>
                <a:cs typeface="+mn-cs"/>
              </a:rPr>
              <a:t>15</a:t>
            </a:r>
            <a:r>
              <a:rPr lang="de-DE" sz="1400" b="1" dirty="0">
                <a:latin typeface="Cambria" panose="02040503050406030204" pitchFamily="18" charset="0"/>
                <a:cs typeface="+mn-cs"/>
              </a:rPr>
              <a:t>N(</a:t>
            </a:r>
            <a:r>
              <a:rPr lang="de-DE" sz="1400" b="1" dirty="0" err="1">
                <a:latin typeface="Cambria" panose="02040503050406030204" pitchFamily="18" charset="0"/>
                <a:cs typeface="+mn-cs"/>
              </a:rPr>
              <a:t>a,g</a:t>
            </a:r>
            <a:r>
              <a:rPr lang="de-DE" sz="1400" b="1" dirty="0">
                <a:latin typeface="Cambria" panose="02040503050406030204" pitchFamily="18" charset="0"/>
                <a:cs typeface="+mn-cs"/>
              </a:rPr>
              <a:t>)</a:t>
            </a:r>
            <a:r>
              <a:rPr lang="de-DE" sz="1400" b="1" baseline="30000" dirty="0">
                <a:latin typeface="Cambria" panose="02040503050406030204" pitchFamily="18" charset="0"/>
                <a:cs typeface="+mn-cs"/>
              </a:rPr>
              <a:t>19</a:t>
            </a:r>
            <a:r>
              <a:rPr lang="de-DE" sz="1400" b="1" dirty="0">
                <a:latin typeface="Cambria" panose="02040503050406030204" pitchFamily="18" charset="0"/>
                <a:cs typeface="+mn-cs"/>
              </a:rPr>
              <a:t>F, </a:t>
            </a:r>
            <a:r>
              <a:rPr lang="de-DE" sz="1400" b="1" baseline="30000" dirty="0">
                <a:latin typeface="Cambria" panose="02040503050406030204" pitchFamily="18" charset="0"/>
                <a:cs typeface="+mn-cs"/>
              </a:rPr>
              <a:t>18</a:t>
            </a:r>
            <a:r>
              <a:rPr lang="de-DE" sz="1400" b="1" dirty="0">
                <a:latin typeface="Cambria" panose="02040503050406030204" pitchFamily="18" charset="0"/>
                <a:cs typeface="+mn-cs"/>
              </a:rPr>
              <a:t>O(</a:t>
            </a:r>
            <a:r>
              <a:rPr lang="de-DE" sz="1400" b="1" dirty="0" err="1">
                <a:latin typeface="Cambria" panose="02040503050406030204" pitchFamily="18" charset="0"/>
                <a:cs typeface="+mn-cs"/>
              </a:rPr>
              <a:t>a,g</a:t>
            </a:r>
            <a:r>
              <a:rPr lang="de-DE" sz="1400" b="1" dirty="0">
                <a:latin typeface="Cambria" panose="02040503050406030204" pitchFamily="18" charset="0"/>
                <a:cs typeface="+mn-cs"/>
              </a:rPr>
              <a:t>)</a:t>
            </a:r>
            <a:r>
              <a:rPr lang="de-DE" sz="1400" b="1" baseline="30000" dirty="0">
                <a:latin typeface="Cambria" panose="02040503050406030204" pitchFamily="18" charset="0"/>
                <a:cs typeface="+mn-cs"/>
              </a:rPr>
              <a:t>22</a:t>
            </a:r>
            <a:r>
              <a:rPr lang="de-DE" sz="1400" b="1" dirty="0">
                <a:latin typeface="Cambria" panose="02040503050406030204" pitchFamily="18" charset="0"/>
                <a:cs typeface="+mn-cs"/>
              </a:rPr>
              <a:t>Ne, </a:t>
            </a:r>
            <a:r>
              <a:rPr lang="de-DE" sz="1400" b="1" baseline="30000" dirty="0">
                <a:latin typeface="Cambria" panose="02040503050406030204" pitchFamily="18" charset="0"/>
                <a:cs typeface="+mn-cs"/>
              </a:rPr>
              <a:t>22</a:t>
            </a:r>
            <a:r>
              <a:rPr lang="de-DE" sz="1400" b="1" dirty="0">
                <a:latin typeface="Cambria" panose="02040503050406030204" pitchFamily="18" charset="0"/>
                <a:cs typeface="+mn-cs"/>
              </a:rPr>
              <a:t>Ne(</a:t>
            </a:r>
            <a:r>
              <a:rPr lang="de-DE" sz="1400" b="1" dirty="0" err="1">
                <a:latin typeface="Cambria" panose="02040503050406030204" pitchFamily="18" charset="0"/>
                <a:cs typeface="+mn-cs"/>
              </a:rPr>
              <a:t>a,g</a:t>
            </a:r>
            <a:r>
              <a:rPr lang="de-DE" sz="1400" b="1" dirty="0">
                <a:latin typeface="Cambria" panose="02040503050406030204" pitchFamily="18" charset="0"/>
                <a:cs typeface="+mn-cs"/>
              </a:rPr>
              <a:t>)</a:t>
            </a:r>
            <a:r>
              <a:rPr lang="de-DE" sz="1400" b="1" baseline="30000" dirty="0">
                <a:latin typeface="Cambria" panose="02040503050406030204" pitchFamily="18" charset="0"/>
                <a:cs typeface="+mn-cs"/>
              </a:rPr>
              <a:t>26</a:t>
            </a:r>
            <a:r>
              <a:rPr lang="de-DE" sz="1400" b="1" dirty="0">
                <a:latin typeface="Cambria" panose="02040503050406030204" pitchFamily="18" charset="0"/>
                <a:cs typeface="+mn-cs"/>
              </a:rPr>
              <a:t>Mg</a:t>
            </a:r>
            <a:endParaRPr lang="de-DE" sz="1400" b="1" baseline="30000" dirty="0">
              <a:latin typeface="Cambria" panose="02040503050406030204" pitchFamily="18" charset="0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400" b="1" dirty="0">
                <a:latin typeface="Cambria" panose="02040503050406030204" pitchFamily="18" charset="0"/>
                <a:cs typeface="+mn-cs"/>
              </a:rPr>
              <a:t>T</a:t>
            </a:r>
            <a:r>
              <a:rPr lang="de-DE" sz="1400" b="1" baseline="-25000" dirty="0">
                <a:latin typeface="Cambria" panose="02040503050406030204" pitchFamily="18" charset="0"/>
                <a:cs typeface="+mn-cs"/>
              </a:rPr>
              <a:t>9 </a:t>
            </a:r>
            <a:r>
              <a:rPr lang="de-DE" sz="1400" b="1" dirty="0">
                <a:latin typeface="Cambria" panose="02040503050406030204" pitchFamily="18" charset="0"/>
                <a:cs typeface="+mn-cs"/>
              </a:rPr>
              <a:t>= 0.1-0.4</a:t>
            </a:r>
            <a:endParaRPr lang="de-DE" sz="1400" b="1" baseline="-25000" dirty="0">
              <a:latin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2778889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Overview</a:t>
            </a:r>
            <a:r>
              <a:rPr lang="de-DE" dirty="0"/>
              <a:t> of nucleosynthesis </a:t>
            </a:r>
            <a:r>
              <a:rPr lang="de-DE" dirty="0" err="1"/>
              <a:t>processes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135" y="749713"/>
            <a:ext cx="8382131" cy="5733083"/>
          </a:xfrm>
          <a:prstGeom prst="rect">
            <a:avLst/>
          </a:prstGeom>
        </p:spPr>
      </p:pic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7711" y="836613"/>
            <a:ext cx="3600559" cy="2620963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6916" y="3487597"/>
            <a:ext cx="1408226" cy="257317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3222594" y="1127464"/>
            <a:ext cx="346229" cy="310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Cambria" panose="02040503050406030204" pitchFamily="18" charset="0"/>
            </a:endParaRPr>
          </a:p>
        </p:txBody>
      </p:sp>
      <p:grpSp>
        <p:nvGrpSpPr>
          <p:cNvPr id="10" name="Gruppieren 9"/>
          <p:cNvGrpSpPr/>
          <p:nvPr/>
        </p:nvGrpSpPr>
        <p:grpSpPr>
          <a:xfrm rot="19892849">
            <a:off x="383395" y="5219809"/>
            <a:ext cx="571203" cy="959664"/>
            <a:chOff x="295572" y="714375"/>
            <a:chExt cx="571203" cy="959664"/>
          </a:xfrm>
        </p:grpSpPr>
        <p:cxnSp>
          <p:nvCxnSpPr>
            <p:cNvPr id="11" name="Gerade Verbindung mit Pfeil 10"/>
            <p:cNvCxnSpPr/>
            <p:nvPr/>
          </p:nvCxnSpPr>
          <p:spPr>
            <a:xfrm flipV="1">
              <a:off x="352425" y="714375"/>
              <a:ext cx="514350" cy="9596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feld 11"/>
            <p:cNvSpPr txBox="1"/>
            <p:nvPr/>
          </p:nvSpPr>
          <p:spPr bwMode="auto">
            <a:xfrm rot="17907151">
              <a:off x="33449" y="1040319"/>
              <a:ext cx="83202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1400" b="1" dirty="0" err="1">
                  <a:latin typeface="Cambria" panose="02040503050406030204" pitchFamily="18" charset="0"/>
                </a:rPr>
                <a:t>protons</a:t>
              </a:r>
              <a:endParaRPr lang="de-DE" sz="14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13" name="Gruppieren 12"/>
          <p:cNvGrpSpPr/>
          <p:nvPr/>
        </p:nvGrpSpPr>
        <p:grpSpPr>
          <a:xfrm rot="3524180">
            <a:off x="1886107" y="5883050"/>
            <a:ext cx="548189" cy="975204"/>
            <a:chOff x="302786" y="722426"/>
            <a:chExt cx="548189" cy="975204"/>
          </a:xfrm>
        </p:grpSpPr>
        <p:cxnSp>
          <p:nvCxnSpPr>
            <p:cNvPr id="14" name="Gerade Verbindung mit Pfeil 13"/>
            <p:cNvCxnSpPr/>
            <p:nvPr/>
          </p:nvCxnSpPr>
          <p:spPr>
            <a:xfrm rot="16525118">
              <a:off x="137331" y="983987"/>
              <a:ext cx="973699" cy="4535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feld 14"/>
            <p:cNvSpPr txBox="1"/>
            <p:nvPr/>
          </p:nvSpPr>
          <p:spPr bwMode="auto">
            <a:xfrm rot="18075820">
              <a:off x="-11050" y="1036262"/>
              <a:ext cx="93544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1400" b="1" dirty="0" err="1">
                  <a:latin typeface="Cambria" panose="02040503050406030204" pitchFamily="18" charset="0"/>
                </a:rPr>
                <a:t>neutrons</a:t>
              </a:r>
              <a:endParaRPr lang="de-DE" sz="1400" b="1" dirty="0">
                <a:latin typeface="Cambria" panose="02040503050406030204" pitchFamily="18" charset="0"/>
              </a:endParaRPr>
            </a:p>
          </p:txBody>
        </p:sp>
      </p:grpSp>
      <p:sp>
        <p:nvSpPr>
          <p:cNvPr id="6" name="Textfeld 5"/>
          <p:cNvSpPr txBox="1"/>
          <p:nvPr/>
        </p:nvSpPr>
        <p:spPr bwMode="auto">
          <a:xfrm>
            <a:off x="4797644" y="4424566"/>
            <a:ext cx="3284737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400" b="1" baseline="30000" dirty="0">
                <a:latin typeface="Cambria" panose="02040503050406030204" pitchFamily="18" charset="0"/>
                <a:cs typeface="+mn-cs"/>
              </a:rPr>
              <a:t>12</a:t>
            </a:r>
            <a:r>
              <a:rPr lang="de-DE" sz="1400" b="1" dirty="0">
                <a:latin typeface="Cambria" panose="02040503050406030204" pitchFamily="18" charset="0"/>
                <a:cs typeface="+mn-cs"/>
              </a:rPr>
              <a:t>C+</a:t>
            </a:r>
            <a:r>
              <a:rPr lang="de-DE" sz="1400" b="1" baseline="30000" dirty="0">
                <a:latin typeface="Cambria" panose="02040503050406030204" pitchFamily="18" charset="0"/>
                <a:cs typeface="+mn-cs"/>
              </a:rPr>
              <a:t>12</a:t>
            </a:r>
            <a:r>
              <a:rPr lang="de-DE" sz="1400" b="1" dirty="0">
                <a:latin typeface="Cambria" panose="02040503050406030204" pitchFamily="18" charset="0"/>
                <a:cs typeface="+mn-cs"/>
              </a:rPr>
              <a:t>C in </a:t>
            </a:r>
            <a:r>
              <a:rPr lang="de-DE" sz="1400" b="1" dirty="0" err="1">
                <a:latin typeface="Cambria" panose="02040503050406030204" pitchFamily="18" charset="0"/>
                <a:cs typeface="+mn-cs"/>
              </a:rPr>
              <a:t>core</a:t>
            </a:r>
            <a:r>
              <a:rPr lang="de-DE" sz="1400" b="1" dirty="0">
                <a:latin typeface="Cambria" panose="02040503050406030204" pitchFamily="18" charset="0"/>
                <a:cs typeface="+mn-cs"/>
              </a:rPr>
              <a:t> </a:t>
            </a:r>
            <a:r>
              <a:rPr lang="de-DE" sz="1400" b="1" dirty="0" err="1">
                <a:latin typeface="Cambria" panose="02040503050406030204" pitchFamily="18" charset="0"/>
                <a:cs typeface="+mn-cs"/>
              </a:rPr>
              <a:t>carbon</a:t>
            </a:r>
            <a:r>
              <a:rPr lang="de-DE" sz="1400" b="1" dirty="0">
                <a:latin typeface="Cambria" panose="02040503050406030204" pitchFamily="18" charset="0"/>
                <a:cs typeface="+mn-cs"/>
              </a:rPr>
              <a:t> </a:t>
            </a:r>
            <a:r>
              <a:rPr lang="de-DE" sz="1400" b="1" dirty="0" err="1">
                <a:latin typeface="Cambria" panose="02040503050406030204" pitchFamily="18" charset="0"/>
                <a:cs typeface="+mn-cs"/>
              </a:rPr>
              <a:t>burning</a:t>
            </a:r>
            <a:r>
              <a:rPr lang="de-DE" sz="1400" b="1" dirty="0">
                <a:latin typeface="Cambria" panose="02040503050406030204" pitchFamily="18" charset="0"/>
                <a:cs typeface="+mn-cs"/>
              </a:rPr>
              <a:t> and </a:t>
            </a:r>
            <a:r>
              <a:rPr lang="de-DE" sz="1400" b="1" baseline="30000" dirty="0">
                <a:latin typeface="Cambria" panose="02040503050406030204" pitchFamily="18" charset="0"/>
                <a:cs typeface="+mn-cs"/>
              </a:rPr>
              <a:t>16</a:t>
            </a:r>
            <a:r>
              <a:rPr lang="de-DE" sz="1400" b="1" dirty="0">
                <a:latin typeface="Cambria" panose="02040503050406030204" pitchFamily="18" charset="0"/>
                <a:cs typeface="+mn-cs"/>
              </a:rPr>
              <a:t>O+</a:t>
            </a:r>
            <a:r>
              <a:rPr lang="de-DE" sz="1400" b="1" baseline="30000" dirty="0">
                <a:latin typeface="Cambria" panose="02040503050406030204" pitchFamily="18" charset="0"/>
                <a:cs typeface="+mn-cs"/>
              </a:rPr>
              <a:t>16</a:t>
            </a:r>
            <a:r>
              <a:rPr lang="de-DE" sz="1400" b="1" dirty="0">
                <a:latin typeface="Cambria" panose="02040503050406030204" pitchFamily="18" charset="0"/>
                <a:cs typeface="+mn-cs"/>
              </a:rPr>
              <a:t>O  </a:t>
            </a:r>
            <a:r>
              <a:rPr lang="de-DE" sz="1400" b="1" dirty="0" err="1">
                <a:latin typeface="Cambria" panose="02040503050406030204" pitchFamily="18" charset="0"/>
                <a:cs typeface="+mn-cs"/>
              </a:rPr>
              <a:t>producing</a:t>
            </a:r>
            <a:r>
              <a:rPr lang="de-DE" sz="1400" b="1" dirty="0">
                <a:latin typeface="Cambria" panose="02040503050406030204" pitchFamily="18" charset="0"/>
                <a:cs typeface="+mn-cs"/>
              </a:rPr>
              <a:t> </a:t>
            </a:r>
            <a:r>
              <a:rPr lang="de-DE" sz="1400" b="1" dirty="0" err="1">
                <a:latin typeface="Cambria" panose="02040503050406030204" pitchFamily="18" charset="0"/>
                <a:cs typeface="+mn-cs"/>
              </a:rPr>
              <a:t>n,p,a</a:t>
            </a:r>
            <a:endParaRPr lang="de-DE" sz="1400" b="1" dirty="0">
              <a:latin typeface="Cambria" panose="02040503050406030204" pitchFamily="18" charset="0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400" b="1" dirty="0" err="1">
                <a:latin typeface="Cambria" panose="02040503050406030204" pitchFamily="18" charset="0"/>
                <a:cs typeface="+mn-cs"/>
              </a:rPr>
              <a:t>Secondary</a:t>
            </a:r>
            <a:r>
              <a:rPr lang="de-DE" sz="1400" b="1" dirty="0">
                <a:latin typeface="Cambria" panose="02040503050406030204" pitchFamily="18" charset="0"/>
                <a:cs typeface="+mn-cs"/>
              </a:rPr>
              <a:t> </a:t>
            </a:r>
            <a:r>
              <a:rPr lang="de-DE" sz="1400" b="1" dirty="0" err="1">
                <a:latin typeface="Cambria" panose="02040503050406030204" pitchFamily="18" charset="0"/>
                <a:cs typeface="+mn-cs"/>
              </a:rPr>
              <a:t>reactions</a:t>
            </a:r>
            <a:r>
              <a:rPr lang="de-DE" sz="1400" b="1" dirty="0">
                <a:latin typeface="Cambria" panose="02040503050406030204" pitchFamily="18" charset="0"/>
                <a:cs typeface="+mn-cs"/>
              </a:rPr>
              <a:t> with </a:t>
            </a:r>
            <a:r>
              <a:rPr lang="de-DE" sz="1400" b="1" dirty="0" err="1">
                <a:latin typeface="Cambria" panose="02040503050406030204" pitchFamily="18" charset="0"/>
                <a:cs typeface="+mn-cs"/>
              </a:rPr>
              <a:t>n,p,a</a:t>
            </a:r>
            <a:endParaRPr lang="de-DE" sz="1400" b="1" dirty="0">
              <a:latin typeface="Cambria" panose="02040503050406030204" pitchFamily="18" charset="0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400" b="1" dirty="0" err="1">
                <a:latin typeface="Cambria" panose="02040503050406030204" pitchFamily="18" charset="0"/>
                <a:cs typeface="+mn-cs"/>
              </a:rPr>
              <a:t>Photodisintegration</a:t>
            </a:r>
            <a:r>
              <a:rPr lang="de-DE" sz="1400" b="1" dirty="0">
                <a:latin typeface="Cambria" panose="02040503050406030204" pitchFamily="18" charset="0"/>
                <a:cs typeface="+mn-cs"/>
              </a:rPr>
              <a:t> </a:t>
            </a:r>
            <a:r>
              <a:rPr lang="de-DE" sz="1400" b="1" dirty="0" err="1">
                <a:latin typeface="Cambria" panose="02040503050406030204" pitchFamily="18" charset="0"/>
                <a:cs typeface="+mn-cs"/>
              </a:rPr>
              <a:t>starts</a:t>
            </a:r>
            <a:r>
              <a:rPr lang="de-DE" sz="1400" b="1" dirty="0">
                <a:latin typeface="Cambria" panose="02040503050406030204" pitchFamily="18" charset="0"/>
                <a:cs typeface="+mn-cs"/>
              </a:rPr>
              <a:t> </a:t>
            </a:r>
            <a:r>
              <a:rPr lang="de-DE" sz="1400" b="1" dirty="0" err="1">
                <a:latin typeface="Cambria" panose="02040503050406030204" pitchFamily="18" charset="0"/>
                <a:cs typeface="+mn-cs"/>
              </a:rPr>
              <a:t>to</a:t>
            </a:r>
            <a:r>
              <a:rPr lang="de-DE" sz="1400" b="1" dirty="0">
                <a:latin typeface="Cambria" panose="02040503050406030204" pitchFamily="18" charset="0"/>
                <a:cs typeface="+mn-cs"/>
              </a:rPr>
              <a:t> </a:t>
            </a:r>
            <a:r>
              <a:rPr lang="de-DE" sz="1400" b="1" dirty="0" err="1">
                <a:latin typeface="Cambria" panose="02040503050406030204" pitchFamily="18" charset="0"/>
                <a:cs typeface="+mn-cs"/>
              </a:rPr>
              <a:t>play</a:t>
            </a:r>
            <a:r>
              <a:rPr lang="de-DE" sz="1400" b="1" dirty="0">
                <a:latin typeface="Cambria" panose="02040503050406030204" pitchFamily="18" charset="0"/>
                <a:cs typeface="+mn-cs"/>
              </a:rPr>
              <a:t> a </a:t>
            </a:r>
            <a:r>
              <a:rPr lang="de-DE" sz="1400" b="1" dirty="0" err="1">
                <a:latin typeface="Cambria" panose="02040503050406030204" pitchFamily="18" charset="0"/>
                <a:cs typeface="+mn-cs"/>
              </a:rPr>
              <a:t>role</a:t>
            </a:r>
            <a:r>
              <a:rPr lang="de-DE" sz="1400" b="1" dirty="0">
                <a:latin typeface="Cambria" panose="02040503050406030204" pitchFamily="18" charset="0"/>
                <a:cs typeface="+mn-cs"/>
              </a:rPr>
              <a:t> at T</a:t>
            </a:r>
            <a:r>
              <a:rPr lang="de-DE" sz="1400" b="1" baseline="-25000" dirty="0">
                <a:latin typeface="Cambria" panose="02040503050406030204" pitchFamily="18" charset="0"/>
                <a:cs typeface="+mn-cs"/>
              </a:rPr>
              <a:t>9</a:t>
            </a:r>
            <a:r>
              <a:rPr lang="de-DE" sz="1400" b="1" dirty="0">
                <a:latin typeface="Cambria" panose="02040503050406030204" pitchFamily="18" charset="0"/>
                <a:cs typeface="+mn-cs"/>
              </a:rPr>
              <a:t> &gt; 1 </a:t>
            </a:r>
            <a:r>
              <a:rPr lang="de-DE" sz="1400" b="1" dirty="0" err="1">
                <a:latin typeface="Cambria" panose="02040503050406030204" pitchFamily="18" charset="0"/>
                <a:cs typeface="+mn-cs"/>
              </a:rPr>
              <a:t>producing</a:t>
            </a:r>
            <a:r>
              <a:rPr lang="de-DE" sz="1400" b="1" dirty="0">
                <a:latin typeface="Cambria" panose="02040503050406030204" pitchFamily="18" charset="0"/>
                <a:cs typeface="+mn-cs"/>
              </a:rPr>
              <a:t> </a:t>
            </a:r>
            <a:r>
              <a:rPr lang="de-DE" sz="1400" b="1" dirty="0" err="1">
                <a:latin typeface="Cambria" panose="02040503050406030204" pitchFamily="18" charset="0"/>
                <a:cs typeface="+mn-cs"/>
              </a:rPr>
              <a:t>more</a:t>
            </a:r>
            <a:r>
              <a:rPr lang="de-DE" sz="1400" b="1" dirty="0">
                <a:latin typeface="Cambria" panose="02040503050406030204" pitchFamily="18" charset="0"/>
                <a:cs typeface="+mn-cs"/>
              </a:rPr>
              <a:t> light </a:t>
            </a:r>
            <a:r>
              <a:rPr lang="de-DE" sz="1400" b="1" dirty="0" err="1">
                <a:latin typeface="Cambria" panose="02040503050406030204" pitchFamily="18" charset="0"/>
                <a:cs typeface="+mn-cs"/>
              </a:rPr>
              <a:t>particle</a:t>
            </a:r>
            <a:endParaRPr lang="de-DE" sz="1400" b="1" dirty="0">
              <a:latin typeface="Cambria" panose="02040503050406030204" pitchFamily="18" charset="0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sz="1400" b="1" dirty="0">
              <a:latin typeface="Cambria" panose="02040503050406030204" pitchFamily="18" charset="0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sz="1400" b="1" dirty="0">
              <a:latin typeface="Cambria" panose="02040503050406030204" pitchFamily="18" charset="0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sz="1400" b="1" dirty="0">
              <a:latin typeface="Cambria" panose="02040503050406030204" pitchFamily="18" charset="0"/>
              <a:cs typeface="+mn-cs"/>
            </a:endParaRPr>
          </a:p>
        </p:txBody>
      </p:sp>
      <p:sp>
        <p:nvSpPr>
          <p:cNvPr id="17" name="Textfeld 16"/>
          <p:cNvSpPr txBox="1"/>
          <p:nvPr/>
        </p:nvSpPr>
        <p:spPr bwMode="auto">
          <a:xfrm>
            <a:off x="4797644" y="4024456"/>
            <a:ext cx="37018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ADVANCED BURNING STAGES</a:t>
            </a:r>
          </a:p>
        </p:txBody>
      </p:sp>
      <p:sp>
        <p:nvSpPr>
          <p:cNvPr id="20" name="Ellipse 19"/>
          <p:cNvSpPr/>
          <p:nvPr/>
        </p:nvSpPr>
        <p:spPr>
          <a:xfrm>
            <a:off x="1205459" y="5229225"/>
            <a:ext cx="937666" cy="874472"/>
          </a:xfrm>
          <a:prstGeom prst="ellipse">
            <a:avLst/>
          </a:prstGeom>
          <a:solidFill>
            <a:schemeClr val="accent3">
              <a:lumMod val="50000"/>
              <a:alpha val="4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accent4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1310667" y="1063964"/>
            <a:ext cx="336417" cy="2233613"/>
          </a:xfrm>
          <a:prstGeom prst="rect">
            <a:avLst/>
          </a:prstGeom>
          <a:solidFill>
            <a:schemeClr val="accent3">
              <a:lumMod val="50000"/>
              <a:alpha val="4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389648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Uncertainties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>
                <a:latin typeface="Symbol" panose="05050102010706020507" pitchFamily="18" charset="2"/>
              </a:rPr>
              <a:t>g</a:t>
            </a:r>
            <a:r>
              <a:rPr lang="de-DE" dirty="0"/>
              <a:t> </a:t>
            </a:r>
            <a:r>
              <a:rPr lang="de-DE" dirty="0" err="1"/>
              <a:t>process</a:t>
            </a:r>
            <a:r>
              <a:rPr lang="de-DE" dirty="0"/>
              <a:t> </a:t>
            </a:r>
            <a:r>
              <a:rPr lang="de-DE" dirty="0" err="1"/>
              <a:t>nucleosynthesis</a:t>
            </a:r>
            <a:endParaRPr lang="de-DE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221944" y="1639887"/>
            <a:ext cx="4776184" cy="342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9144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SzPct val="66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de-DE" sz="2800" b="1" kern="0" dirty="0" err="1"/>
              <a:t>Astrophysical</a:t>
            </a:r>
            <a:r>
              <a:rPr lang="de-DE" sz="2800" b="1" kern="0" dirty="0"/>
              <a:t> </a:t>
            </a:r>
            <a:r>
              <a:rPr lang="de-DE" sz="2800" b="1" kern="0" dirty="0" err="1"/>
              <a:t>uncertainties</a:t>
            </a:r>
            <a:endParaRPr lang="de-DE" b="1" kern="0" dirty="0"/>
          </a:p>
          <a:p>
            <a:pPr>
              <a:lnSpc>
                <a:spcPct val="150000"/>
              </a:lnSpc>
            </a:pPr>
            <a:endParaRPr lang="de-DE" sz="1600" kern="0" dirty="0"/>
          </a:p>
          <a:p>
            <a:pPr>
              <a:lnSpc>
                <a:spcPct val="150000"/>
              </a:lnSpc>
            </a:pPr>
            <a:r>
              <a:rPr lang="de-DE" sz="1600" kern="0" dirty="0" err="1"/>
              <a:t>seed</a:t>
            </a:r>
            <a:r>
              <a:rPr lang="de-DE" sz="1600" kern="0" dirty="0"/>
              <a:t> </a:t>
            </a:r>
            <a:r>
              <a:rPr lang="de-DE" sz="1600" kern="0" dirty="0" err="1"/>
              <a:t>abundances</a:t>
            </a:r>
            <a:r>
              <a:rPr lang="de-DE" sz="1600" kern="0" dirty="0"/>
              <a:t> </a:t>
            </a:r>
            <a:r>
              <a:rPr lang="de-DE" sz="1600" kern="0" dirty="0" err="1"/>
              <a:t>from</a:t>
            </a:r>
            <a:r>
              <a:rPr lang="de-DE" sz="1600" kern="0" dirty="0"/>
              <a:t> </a:t>
            </a:r>
            <a:r>
              <a:rPr lang="de-DE" sz="1600" i="1" kern="0" dirty="0"/>
              <a:t>s- </a:t>
            </a:r>
            <a:r>
              <a:rPr lang="de-DE" sz="1600" kern="0" dirty="0" err="1"/>
              <a:t>or</a:t>
            </a:r>
            <a:r>
              <a:rPr lang="de-DE" sz="1600" kern="0" dirty="0"/>
              <a:t> </a:t>
            </a:r>
            <a:r>
              <a:rPr lang="de-DE" sz="1600" i="1" kern="0" dirty="0"/>
              <a:t>r-</a:t>
            </a:r>
            <a:r>
              <a:rPr lang="de-DE" sz="1600" kern="0" dirty="0" err="1"/>
              <a:t>process</a:t>
            </a:r>
            <a:r>
              <a:rPr lang="de-DE" sz="1600" kern="0" dirty="0"/>
              <a:t> </a:t>
            </a:r>
            <a:r>
              <a:rPr lang="de-DE" sz="1600" kern="0" dirty="0" err="1"/>
              <a:t>or</a:t>
            </a:r>
            <a:r>
              <a:rPr lang="de-DE" sz="1600" kern="0" dirty="0"/>
              <a:t> </a:t>
            </a:r>
            <a:r>
              <a:rPr lang="de-DE" sz="1600" kern="0" dirty="0" err="1"/>
              <a:t>chemical</a:t>
            </a:r>
            <a:r>
              <a:rPr lang="de-DE" sz="1600" kern="0" dirty="0"/>
              <a:t> </a:t>
            </a:r>
            <a:r>
              <a:rPr lang="de-DE" sz="1600" kern="0" dirty="0" err="1"/>
              <a:t>evolution</a:t>
            </a:r>
            <a:endParaRPr lang="de-DE" sz="1600" i="1" kern="0" dirty="0"/>
          </a:p>
          <a:p>
            <a:pPr>
              <a:lnSpc>
                <a:spcPct val="150000"/>
              </a:lnSpc>
            </a:pPr>
            <a:r>
              <a:rPr lang="de-DE" sz="1600" kern="0" dirty="0" err="1"/>
              <a:t>temperature</a:t>
            </a:r>
            <a:r>
              <a:rPr lang="de-DE" sz="1600" kern="0" dirty="0"/>
              <a:t> </a:t>
            </a:r>
            <a:r>
              <a:rPr lang="de-DE" sz="1600" kern="0" dirty="0" err="1"/>
              <a:t>and</a:t>
            </a:r>
            <a:r>
              <a:rPr lang="de-DE" sz="1600" kern="0" dirty="0"/>
              <a:t> </a:t>
            </a:r>
            <a:r>
              <a:rPr lang="de-DE" sz="1600" kern="0" dirty="0" err="1"/>
              <a:t>density</a:t>
            </a:r>
            <a:r>
              <a:rPr lang="de-DE" sz="1600" kern="0" dirty="0"/>
              <a:t> </a:t>
            </a:r>
            <a:r>
              <a:rPr lang="de-DE" sz="1600" kern="0" dirty="0" err="1"/>
              <a:t>profiles</a:t>
            </a:r>
            <a:endParaRPr lang="de-DE" sz="1600" kern="0" dirty="0"/>
          </a:p>
          <a:p>
            <a:pPr>
              <a:lnSpc>
                <a:spcPct val="150000"/>
              </a:lnSpc>
            </a:pPr>
            <a:r>
              <a:rPr lang="de-DE" sz="1600" kern="0" dirty="0" err="1"/>
              <a:t>contribution</a:t>
            </a:r>
            <a:r>
              <a:rPr lang="de-DE" sz="1600" kern="0" dirty="0"/>
              <a:t> </a:t>
            </a:r>
            <a:r>
              <a:rPr lang="de-DE" sz="1600" kern="0" dirty="0" err="1"/>
              <a:t>from</a:t>
            </a:r>
            <a:r>
              <a:rPr lang="de-DE" sz="1600" kern="0" dirty="0"/>
              <a:t>, </a:t>
            </a:r>
            <a:r>
              <a:rPr lang="de-DE" sz="1600" kern="0" dirty="0" err="1"/>
              <a:t>for</a:t>
            </a:r>
            <a:r>
              <a:rPr lang="de-DE" sz="1600" kern="0" dirty="0"/>
              <a:t> </a:t>
            </a:r>
            <a:r>
              <a:rPr lang="de-DE" sz="1600" kern="0" dirty="0" err="1"/>
              <a:t>instance</a:t>
            </a:r>
            <a:r>
              <a:rPr lang="de-DE" sz="1600" kern="0" dirty="0"/>
              <a:t>, </a:t>
            </a:r>
            <a:r>
              <a:rPr lang="de-DE" sz="1600" kern="0" dirty="0">
                <a:latin typeface="Symbol" panose="05050102010706020507" pitchFamily="18" charset="2"/>
              </a:rPr>
              <a:t>a</a:t>
            </a:r>
            <a:r>
              <a:rPr lang="de-DE" sz="1600" kern="0" dirty="0"/>
              <a:t>-</a:t>
            </a:r>
            <a:r>
              <a:rPr lang="de-DE" sz="1600" kern="0" dirty="0" err="1"/>
              <a:t>process</a:t>
            </a:r>
            <a:r>
              <a:rPr lang="de-DE" sz="1600" kern="0" dirty="0"/>
              <a:t> in </a:t>
            </a:r>
            <a:r>
              <a:rPr lang="de-DE" sz="1600" kern="0" dirty="0" err="1"/>
              <a:t>neutrino-driven</a:t>
            </a:r>
            <a:r>
              <a:rPr lang="de-DE" sz="1600" kern="0" dirty="0"/>
              <a:t> wind </a:t>
            </a:r>
            <a:r>
              <a:rPr lang="de-DE" sz="1600" kern="0" dirty="0" err="1"/>
              <a:t>scenarios</a:t>
            </a:r>
            <a:r>
              <a:rPr lang="de-DE" sz="1600" kern="0" dirty="0"/>
              <a:t> </a:t>
            </a:r>
            <a:r>
              <a:rPr lang="de-DE" sz="1600" kern="0" dirty="0" err="1"/>
              <a:t>or</a:t>
            </a:r>
            <a:r>
              <a:rPr lang="de-DE" sz="1600" kern="0" dirty="0"/>
              <a:t> </a:t>
            </a:r>
            <a:r>
              <a:rPr lang="de-DE" sz="1600" i="1" kern="0" dirty="0" err="1"/>
              <a:t>rp</a:t>
            </a:r>
            <a:r>
              <a:rPr lang="de-DE" sz="1600" kern="0" dirty="0"/>
              <a:t> </a:t>
            </a:r>
            <a:r>
              <a:rPr lang="de-DE" sz="1600" kern="0" dirty="0" err="1"/>
              <a:t>process</a:t>
            </a:r>
            <a:r>
              <a:rPr lang="de-DE" sz="1600" kern="0" dirty="0"/>
              <a:t> in Type </a:t>
            </a:r>
            <a:r>
              <a:rPr lang="de-DE" sz="1600" kern="0" dirty="0" err="1"/>
              <a:t>Ia</a:t>
            </a:r>
            <a:r>
              <a:rPr lang="de-DE" sz="1600" kern="0" dirty="0"/>
              <a:t> X-</a:t>
            </a:r>
            <a:r>
              <a:rPr lang="de-DE" sz="1600" kern="0" dirty="0" err="1"/>
              <a:t>ray</a:t>
            </a:r>
            <a:r>
              <a:rPr lang="de-DE" sz="1600" kern="0" dirty="0"/>
              <a:t> </a:t>
            </a:r>
            <a:r>
              <a:rPr lang="de-DE" sz="1600" kern="0" dirty="0" err="1"/>
              <a:t>bursts</a:t>
            </a:r>
            <a:r>
              <a:rPr lang="de-DE" sz="1600" kern="0" dirty="0"/>
              <a:t>?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/>
          <a:srcRect l="2088" t="5893" r="9140"/>
          <a:stretch/>
        </p:blipFill>
        <p:spPr>
          <a:xfrm>
            <a:off x="5257770" y="938668"/>
            <a:ext cx="3886230" cy="2348615"/>
          </a:xfrm>
          <a:prstGeom prst="rect">
            <a:avLst/>
          </a:prstGeom>
          <a:effectLst/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1335" y="3540695"/>
            <a:ext cx="3952880" cy="2869498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92937" y="6256305"/>
            <a:ext cx="45041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Cambria" panose="02040503050406030204" pitchFamily="18" charset="0"/>
                <a:cs typeface="+mn-cs"/>
              </a:rPr>
              <a:t>T. Rauscher </a:t>
            </a:r>
            <a:r>
              <a:rPr lang="de-DE" sz="1400" i="1" dirty="0">
                <a:latin typeface="Cambria" panose="02040503050406030204" pitchFamily="18" charset="0"/>
                <a:cs typeface="+mn-cs"/>
              </a:rPr>
              <a:t>et al.</a:t>
            </a:r>
            <a:r>
              <a:rPr lang="de-DE" sz="1400" dirty="0">
                <a:latin typeface="Cambria" panose="02040503050406030204" pitchFamily="18" charset="0"/>
                <a:cs typeface="+mn-cs"/>
              </a:rPr>
              <a:t>, Rep. </a:t>
            </a:r>
            <a:r>
              <a:rPr lang="de-DE" sz="1400" dirty="0" err="1">
                <a:latin typeface="Cambria" panose="02040503050406030204" pitchFamily="18" charset="0"/>
                <a:cs typeface="+mn-cs"/>
              </a:rPr>
              <a:t>Prog</a:t>
            </a:r>
            <a:r>
              <a:rPr lang="de-DE" sz="1400" dirty="0">
                <a:latin typeface="Cambria" panose="02040503050406030204" pitchFamily="18" charset="0"/>
                <a:cs typeface="+mn-cs"/>
              </a:rPr>
              <a:t>. Phys.  </a:t>
            </a:r>
            <a:r>
              <a:rPr lang="de-DE" sz="1400" b="1" dirty="0">
                <a:latin typeface="Cambria" panose="02040503050406030204" pitchFamily="18" charset="0"/>
                <a:cs typeface="+mn-cs"/>
              </a:rPr>
              <a:t>76</a:t>
            </a:r>
            <a:r>
              <a:rPr lang="de-DE" sz="1400" dirty="0">
                <a:latin typeface="Cambria" panose="02040503050406030204" pitchFamily="18" charset="0"/>
                <a:cs typeface="+mn-cs"/>
              </a:rPr>
              <a:t> </a:t>
            </a:r>
            <a:r>
              <a:rPr lang="de-DE" sz="1400" dirty="0">
                <a:latin typeface="Cambria" panose="02040503050406030204" pitchFamily="18" charset="0"/>
              </a:rPr>
              <a:t>(2013)</a:t>
            </a:r>
            <a:r>
              <a:rPr lang="de-DE" sz="1400" dirty="0">
                <a:latin typeface="Cambria" panose="02040503050406030204" pitchFamily="18" charset="0"/>
                <a:cs typeface="+mn-cs"/>
              </a:rPr>
              <a:t> 066201</a:t>
            </a:r>
            <a:endParaRPr lang="en-US" sz="1400" dirty="0">
              <a:latin typeface="Cambria" panose="02040503050406030204" pitchFamily="18" charset="0"/>
              <a:cs typeface="+mn-cs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92936" y="6025292"/>
            <a:ext cx="45041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Cambria" panose="02040503050406030204" pitchFamily="18" charset="0"/>
                <a:cs typeface="+mn-cs"/>
              </a:rPr>
              <a:t>S.E. </a:t>
            </a:r>
            <a:r>
              <a:rPr lang="de-DE" sz="1400" dirty="0" err="1">
                <a:latin typeface="Cambria" panose="02040503050406030204" pitchFamily="18" charset="0"/>
                <a:cs typeface="+mn-cs"/>
              </a:rPr>
              <a:t>Woosley</a:t>
            </a:r>
            <a:r>
              <a:rPr lang="de-DE" sz="1400" dirty="0">
                <a:latin typeface="Cambria" panose="02040503050406030204" pitchFamily="18" charset="0"/>
                <a:cs typeface="+mn-cs"/>
              </a:rPr>
              <a:t> and W. M. Howard, </a:t>
            </a:r>
            <a:r>
              <a:rPr lang="de-DE" sz="1400" dirty="0" err="1">
                <a:latin typeface="Cambria" panose="02040503050406030204" pitchFamily="18" charset="0"/>
                <a:cs typeface="+mn-cs"/>
              </a:rPr>
              <a:t>ApJSS</a:t>
            </a:r>
            <a:r>
              <a:rPr lang="de-DE" sz="1400" dirty="0">
                <a:latin typeface="Cambria" panose="02040503050406030204" pitchFamily="18" charset="0"/>
                <a:cs typeface="+mn-cs"/>
              </a:rPr>
              <a:t> </a:t>
            </a:r>
            <a:r>
              <a:rPr lang="de-DE" sz="1400" b="1" dirty="0">
                <a:latin typeface="Cambria" panose="02040503050406030204" pitchFamily="18" charset="0"/>
                <a:cs typeface="+mn-cs"/>
              </a:rPr>
              <a:t>36</a:t>
            </a:r>
            <a:r>
              <a:rPr lang="de-DE" sz="1400" dirty="0">
                <a:latin typeface="Cambria" panose="02040503050406030204" pitchFamily="18" charset="0"/>
                <a:cs typeface="+mn-cs"/>
              </a:rPr>
              <a:t> </a:t>
            </a:r>
            <a:r>
              <a:rPr lang="de-DE" sz="1400" dirty="0">
                <a:latin typeface="Cambria" panose="02040503050406030204" pitchFamily="18" charset="0"/>
              </a:rPr>
              <a:t>(1978)</a:t>
            </a:r>
            <a:r>
              <a:rPr lang="de-DE" sz="1400" dirty="0">
                <a:latin typeface="Cambria" panose="02040503050406030204" pitchFamily="18" charset="0"/>
                <a:cs typeface="+mn-cs"/>
              </a:rPr>
              <a:t> 285</a:t>
            </a:r>
            <a:endParaRPr lang="en-US" sz="1400" dirty="0">
              <a:latin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9603805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Uncertainties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>
                <a:latin typeface="Symbol" panose="05050102010706020507" pitchFamily="18" charset="2"/>
              </a:rPr>
              <a:t>g</a:t>
            </a:r>
            <a:r>
              <a:rPr lang="de-DE" dirty="0"/>
              <a:t> </a:t>
            </a:r>
            <a:r>
              <a:rPr lang="de-DE" dirty="0" err="1"/>
              <a:t>process</a:t>
            </a:r>
            <a:r>
              <a:rPr lang="de-DE" dirty="0"/>
              <a:t> </a:t>
            </a:r>
            <a:r>
              <a:rPr lang="de-DE" dirty="0" err="1"/>
              <a:t>nucleosynthesis</a:t>
            </a:r>
            <a:endParaRPr lang="de-DE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506030" y="1459558"/>
            <a:ext cx="5051392" cy="521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9144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SzPct val="66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de-DE" sz="2800" b="1" kern="0" dirty="0" err="1"/>
              <a:t>Nuclear</a:t>
            </a:r>
            <a:r>
              <a:rPr lang="de-DE" sz="2800" b="1" kern="0" dirty="0"/>
              <a:t> </a:t>
            </a:r>
            <a:r>
              <a:rPr lang="de-DE" sz="2800" b="1" kern="0" dirty="0" err="1"/>
              <a:t>physics</a:t>
            </a:r>
            <a:r>
              <a:rPr lang="de-DE" sz="2800" b="1" kern="0" dirty="0"/>
              <a:t> </a:t>
            </a:r>
            <a:r>
              <a:rPr lang="de-DE" sz="2800" b="1" kern="0" dirty="0" err="1"/>
              <a:t>uncertainties</a:t>
            </a:r>
            <a:endParaRPr lang="de-DE" b="1" kern="0" dirty="0"/>
          </a:p>
          <a:p>
            <a:pPr>
              <a:lnSpc>
                <a:spcPct val="150000"/>
              </a:lnSpc>
            </a:pPr>
            <a:endParaRPr lang="de-DE" sz="1600" kern="0" dirty="0"/>
          </a:p>
          <a:p>
            <a:pPr>
              <a:lnSpc>
                <a:spcPct val="150000"/>
              </a:lnSpc>
            </a:pPr>
            <a:r>
              <a:rPr lang="de-DE" sz="1600" kern="0" dirty="0" err="1"/>
              <a:t>sensitivity</a:t>
            </a:r>
            <a:r>
              <a:rPr lang="de-DE" sz="1600" kern="0" dirty="0"/>
              <a:t> </a:t>
            </a:r>
            <a:r>
              <a:rPr lang="de-DE" sz="1600" kern="0" dirty="0" err="1"/>
              <a:t>study</a:t>
            </a:r>
            <a:r>
              <a:rPr lang="de-DE" sz="1600" kern="0" dirty="0"/>
              <a:t> </a:t>
            </a:r>
            <a:r>
              <a:rPr lang="de-DE" sz="1600" kern="0" dirty="0" err="1"/>
              <a:t>of</a:t>
            </a:r>
            <a:r>
              <a:rPr lang="de-DE" sz="1600" kern="0" dirty="0"/>
              <a:t> </a:t>
            </a:r>
            <a:r>
              <a:rPr lang="de-DE" sz="1600" kern="0" dirty="0" err="1"/>
              <a:t>the</a:t>
            </a:r>
            <a:r>
              <a:rPr lang="de-DE" sz="1600" kern="0" dirty="0"/>
              <a:t> </a:t>
            </a:r>
            <a:r>
              <a:rPr lang="de-DE" sz="1600" kern="0" dirty="0">
                <a:latin typeface="Symbol" panose="05050102010706020507" pitchFamily="18" charset="2"/>
              </a:rPr>
              <a:t>g</a:t>
            </a:r>
            <a:r>
              <a:rPr lang="de-DE" sz="1600" kern="0" dirty="0"/>
              <a:t> </a:t>
            </a:r>
            <a:r>
              <a:rPr lang="de-DE" sz="1600" kern="0" dirty="0" err="1"/>
              <a:t>process</a:t>
            </a:r>
            <a:r>
              <a:rPr lang="de-DE" sz="1600" kern="0" dirty="0"/>
              <a:t> in </a:t>
            </a:r>
            <a:r>
              <a:rPr lang="de-DE" sz="1600" kern="0" dirty="0" err="1"/>
              <a:t>ccSN</a:t>
            </a:r>
            <a:endParaRPr lang="de-DE" sz="1600" kern="0" dirty="0"/>
          </a:p>
          <a:p>
            <a:pPr>
              <a:lnSpc>
                <a:spcPct val="150000"/>
              </a:lnSpc>
            </a:pPr>
            <a:r>
              <a:rPr lang="de-DE" sz="1600" kern="0" dirty="0"/>
              <a:t>all </a:t>
            </a:r>
            <a:r>
              <a:rPr lang="de-DE" sz="1600" i="1" kern="0" dirty="0"/>
              <a:t>p </a:t>
            </a:r>
            <a:r>
              <a:rPr lang="de-DE" sz="1600" kern="0" dirty="0"/>
              <a:t>isotope </a:t>
            </a:r>
            <a:r>
              <a:rPr lang="de-DE" sz="1600" kern="0" dirty="0" err="1"/>
              <a:t>abundances</a:t>
            </a:r>
            <a:r>
              <a:rPr lang="de-DE" sz="1600" kern="0" dirty="0"/>
              <a:t> </a:t>
            </a:r>
            <a:r>
              <a:rPr lang="de-DE" sz="1600" kern="0" dirty="0" err="1"/>
              <a:t>are</a:t>
            </a:r>
            <a:r>
              <a:rPr lang="de-DE" sz="1600" kern="0" dirty="0"/>
              <a:t> sensitive </a:t>
            </a:r>
            <a:r>
              <a:rPr lang="de-DE" sz="1600" kern="0" dirty="0" err="1"/>
              <a:t>to</a:t>
            </a:r>
            <a:r>
              <a:rPr lang="de-DE" sz="1600" kern="0" dirty="0"/>
              <a:t> (</a:t>
            </a:r>
            <a:r>
              <a:rPr lang="de-DE" sz="1600" kern="0" dirty="0" err="1">
                <a:latin typeface="Symbol" panose="05050102010706020507" pitchFamily="18" charset="2"/>
              </a:rPr>
              <a:t>g</a:t>
            </a:r>
            <a:r>
              <a:rPr lang="de-DE" sz="1600" kern="0" dirty="0" err="1"/>
              <a:t>,n</a:t>
            </a:r>
            <a:r>
              <a:rPr lang="de-DE" sz="1600" kern="0" dirty="0"/>
              <a:t>) </a:t>
            </a:r>
            <a:r>
              <a:rPr lang="de-DE" sz="1600" kern="0" dirty="0" err="1"/>
              <a:t>reaction</a:t>
            </a:r>
            <a:r>
              <a:rPr lang="de-DE" sz="1600" kern="0" dirty="0"/>
              <a:t> </a:t>
            </a:r>
            <a:r>
              <a:rPr lang="de-DE" sz="1600" kern="0" dirty="0" err="1"/>
              <a:t>rates</a:t>
            </a:r>
            <a:endParaRPr lang="de-DE" sz="1600" kern="0" dirty="0"/>
          </a:p>
          <a:p>
            <a:pPr>
              <a:lnSpc>
                <a:spcPct val="150000"/>
              </a:lnSpc>
            </a:pPr>
            <a:r>
              <a:rPr lang="de-DE" sz="1600" kern="0" dirty="0" err="1"/>
              <a:t>only</a:t>
            </a:r>
            <a:r>
              <a:rPr lang="de-DE" sz="1600" kern="0" dirty="0"/>
              <a:t> </a:t>
            </a:r>
            <a:r>
              <a:rPr lang="de-DE" sz="1600" kern="0" dirty="0" err="1"/>
              <a:t>the</a:t>
            </a:r>
            <a:r>
              <a:rPr lang="de-DE" sz="1600" kern="0" dirty="0"/>
              <a:t> </a:t>
            </a:r>
            <a:r>
              <a:rPr lang="de-DE" sz="1600" kern="0" dirty="0" err="1"/>
              <a:t>lighter</a:t>
            </a:r>
            <a:r>
              <a:rPr lang="de-DE" sz="1600" kern="0" dirty="0"/>
              <a:t> </a:t>
            </a:r>
            <a:r>
              <a:rPr lang="de-DE" sz="1600" i="1" kern="0" dirty="0"/>
              <a:t>p </a:t>
            </a:r>
            <a:r>
              <a:rPr lang="de-DE" sz="1600" kern="0" dirty="0" err="1"/>
              <a:t>nuclei</a:t>
            </a:r>
            <a:r>
              <a:rPr lang="de-DE" sz="1600" kern="0" dirty="0"/>
              <a:t> </a:t>
            </a:r>
            <a:r>
              <a:rPr lang="de-DE" sz="1600" kern="0" dirty="0" err="1"/>
              <a:t>are</a:t>
            </a:r>
            <a:r>
              <a:rPr lang="de-DE" sz="1600" kern="0" dirty="0"/>
              <a:t> sensitive </a:t>
            </a:r>
            <a:r>
              <a:rPr lang="de-DE" sz="1600" kern="0" dirty="0" err="1"/>
              <a:t>to</a:t>
            </a:r>
            <a:r>
              <a:rPr lang="de-DE" sz="1600" kern="0" dirty="0"/>
              <a:t> (</a:t>
            </a:r>
            <a:r>
              <a:rPr lang="de-DE" sz="1600" kern="0" dirty="0" err="1">
                <a:latin typeface="Symbol" panose="05050102010706020507" pitchFamily="18" charset="2"/>
              </a:rPr>
              <a:t>g</a:t>
            </a:r>
            <a:r>
              <a:rPr lang="de-DE" sz="1600" kern="0" dirty="0" err="1"/>
              <a:t>,p</a:t>
            </a:r>
            <a:r>
              <a:rPr lang="de-DE" sz="1600" kern="0" dirty="0"/>
              <a:t>)</a:t>
            </a:r>
          </a:p>
          <a:p>
            <a:pPr>
              <a:lnSpc>
                <a:spcPct val="150000"/>
              </a:lnSpc>
            </a:pPr>
            <a:r>
              <a:rPr lang="de-DE" sz="1600" kern="0" dirty="0"/>
              <a:t>(</a:t>
            </a:r>
            <a:r>
              <a:rPr lang="de-DE" sz="1600" kern="0" dirty="0" err="1">
                <a:latin typeface="Symbol" panose="05050102010706020507" pitchFamily="18" charset="2"/>
              </a:rPr>
              <a:t>g</a:t>
            </a:r>
            <a:r>
              <a:rPr lang="de-DE" sz="1600" kern="0" dirty="0" err="1"/>
              <a:t>,a</a:t>
            </a:r>
            <a:r>
              <a:rPr lang="de-DE" sz="1600" kern="0" dirty="0"/>
              <a:t>) </a:t>
            </a:r>
            <a:r>
              <a:rPr lang="de-DE" sz="1600" kern="0" dirty="0" err="1"/>
              <a:t>especially</a:t>
            </a:r>
            <a:r>
              <a:rPr lang="de-DE" sz="1600" kern="0" dirty="0"/>
              <a:t> </a:t>
            </a:r>
            <a:r>
              <a:rPr lang="de-DE" sz="1600" kern="0" dirty="0" err="1"/>
              <a:t>important</a:t>
            </a:r>
            <a:r>
              <a:rPr lang="de-DE" sz="1600" kern="0" dirty="0"/>
              <a:t> </a:t>
            </a:r>
            <a:r>
              <a:rPr lang="de-DE" sz="1600" kern="0" dirty="0" err="1"/>
              <a:t>for</a:t>
            </a:r>
            <a:r>
              <a:rPr lang="de-DE" sz="1600" kern="0" dirty="0"/>
              <a:t> </a:t>
            </a:r>
            <a:r>
              <a:rPr lang="de-DE" sz="1600" kern="0" dirty="0" err="1"/>
              <a:t>the</a:t>
            </a:r>
            <a:r>
              <a:rPr lang="de-DE" sz="1600" kern="0" dirty="0"/>
              <a:t> </a:t>
            </a:r>
            <a:r>
              <a:rPr lang="de-DE" sz="1600" kern="0" dirty="0" err="1"/>
              <a:t>production</a:t>
            </a:r>
            <a:r>
              <a:rPr lang="de-DE" sz="1600" kern="0" dirty="0"/>
              <a:t> </a:t>
            </a:r>
            <a:r>
              <a:rPr lang="de-DE" sz="1600" kern="0" dirty="0" err="1"/>
              <a:t>factors</a:t>
            </a:r>
            <a:r>
              <a:rPr lang="de-DE" sz="1600" kern="0" dirty="0"/>
              <a:t> </a:t>
            </a:r>
            <a:r>
              <a:rPr lang="de-DE" sz="1600" kern="0" dirty="0" err="1"/>
              <a:t>of</a:t>
            </a:r>
            <a:r>
              <a:rPr lang="de-DE" sz="1600" kern="0" dirty="0"/>
              <a:t> </a:t>
            </a:r>
            <a:r>
              <a:rPr lang="de-DE" sz="1600" kern="0" dirty="0" err="1"/>
              <a:t>the</a:t>
            </a:r>
            <a:r>
              <a:rPr lang="de-DE" sz="1600" kern="0" dirty="0"/>
              <a:t> </a:t>
            </a:r>
            <a:r>
              <a:rPr lang="de-DE" sz="1600" kern="0" dirty="0" err="1"/>
              <a:t>heavier</a:t>
            </a:r>
            <a:r>
              <a:rPr lang="de-DE" sz="1600" kern="0" dirty="0"/>
              <a:t> </a:t>
            </a:r>
            <a:r>
              <a:rPr lang="de-DE" sz="1600" i="1" kern="0" dirty="0"/>
              <a:t>p</a:t>
            </a:r>
            <a:r>
              <a:rPr lang="de-DE" sz="1600" kern="0" dirty="0"/>
              <a:t> isotopes</a:t>
            </a:r>
          </a:p>
          <a:p>
            <a:pPr>
              <a:lnSpc>
                <a:spcPct val="150000"/>
              </a:lnSpc>
            </a:pPr>
            <a:endParaRPr lang="de-DE" sz="1600" kern="0" dirty="0"/>
          </a:p>
          <a:p>
            <a:pPr>
              <a:lnSpc>
                <a:spcPct val="150000"/>
              </a:lnSpc>
            </a:pPr>
            <a:endParaRPr lang="de-DE" sz="1600" kern="0" dirty="0"/>
          </a:p>
          <a:p>
            <a:pPr>
              <a:lnSpc>
                <a:spcPct val="150000"/>
              </a:lnSpc>
            </a:pPr>
            <a:endParaRPr lang="de-DE" sz="1600" kern="0" dirty="0"/>
          </a:p>
          <a:p>
            <a:pPr marL="0" indent="0">
              <a:lnSpc>
                <a:spcPct val="150000"/>
              </a:lnSpc>
              <a:buNone/>
            </a:pPr>
            <a:endParaRPr lang="de-DE" sz="1600" kern="0" dirty="0"/>
          </a:p>
          <a:p>
            <a:endParaRPr lang="de-DE" sz="1800" kern="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0156" y="746289"/>
            <a:ext cx="2620112" cy="5771626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92937" y="6268831"/>
            <a:ext cx="41505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Cambria" panose="02040503050406030204" pitchFamily="18" charset="0"/>
                <a:cs typeface="+mn-cs"/>
              </a:rPr>
              <a:t>W. Rapp </a:t>
            </a:r>
            <a:r>
              <a:rPr lang="de-DE" sz="1400" i="1" dirty="0">
                <a:latin typeface="Cambria" panose="02040503050406030204" pitchFamily="18" charset="0"/>
                <a:cs typeface="+mn-cs"/>
              </a:rPr>
              <a:t>et al.</a:t>
            </a:r>
            <a:r>
              <a:rPr lang="de-DE" sz="1400" dirty="0">
                <a:latin typeface="Cambria" panose="02040503050406030204" pitchFamily="18" charset="0"/>
                <a:cs typeface="+mn-cs"/>
              </a:rPr>
              <a:t>, </a:t>
            </a:r>
            <a:r>
              <a:rPr lang="de-DE" sz="1400" dirty="0" err="1">
                <a:latin typeface="Cambria" panose="02040503050406030204" pitchFamily="18" charset="0"/>
                <a:cs typeface="+mn-cs"/>
              </a:rPr>
              <a:t>ApJ</a:t>
            </a:r>
            <a:r>
              <a:rPr lang="de-DE" sz="1400" dirty="0">
                <a:latin typeface="Cambria" panose="02040503050406030204" pitchFamily="18" charset="0"/>
                <a:cs typeface="+mn-cs"/>
              </a:rPr>
              <a:t> </a:t>
            </a:r>
            <a:r>
              <a:rPr lang="de-DE" sz="1400" b="1" dirty="0">
                <a:latin typeface="Cambria" panose="02040503050406030204" pitchFamily="18" charset="0"/>
                <a:cs typeface="+mn-cs"/>
              </a:rPr>
              <a:t>653</a:t>
            </a:r>
            <a:r>
              <a:rPr lang="de-DE" sz="1400" dirty="0">
                <a:latin typeface="Cambria" panose="02040503050406030204" pitchFamily="18" charset="0"/>
                <a:cs typeface="+mn-cs"/>
              </a:rPr>
              <a:t> </a:t>
            </a:r>
            <a:r>
              <a:rPr lang="de-DE" sz="1400" dirty="0">
                <a:latin typeface="Cambria" panose="02040503050406030204" pitchFamily="18" charset="0"/>
              </a:rPr>
              <a:t>(2006)</a:t>
            </a:r>
            <a:r>
              <a:rPr lang="de-DE" sz="1400" dirty="0">
                <a:latin typeface="Cambria" panose="02040503050406030204" pitchFamily="18" charset="0"/>
                <a:cs typeface="+mn-cs"/>
              </a:rPr>
              <a:t> 474</a:t>
            </a:r>
            <a:endParaRPr lang="en-US" sz="1400" dirty="0">
              <a:latin typeface="Cambria" panose="02040503050406030204" pitchFamily="18" charset="0"/>
              <a:cs typeface="+mn-cs"/>
            </a:endParaRPr>
          </a:p>
        </p:txBody>
      </p:sp>
      <p:sp>
        <p:nvSpPr>
          <p:cNvPr id="7" name="Textfeld 6"/>
          <p:cNvSpPr txBox="1"/>
          <p:nvPr/>
        </p:nvSpPr>
        <p:spPr bwMode="auto">
          <a:xfrm>
            <a:off x="6459121" y="2709104"/>
            <a:ext cx="550416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400" kern="0" dirty="0">
                <a:latin typeface="Cambria" panose="02040503050406030204" pitchFamily="18" charset="0"/>
              </a:rPr>
              <a:t>(</a:t>
            </a:r>
            <a:r>
              <a:rPr lang="de-DE" sz="1400" kern="0" dirty="0" err="1">
                <a:latin typeface="Symbol" panose="05050102010706020507" pitchFamily="18" charset="2"/>
              </a:rPr>
              <a:t>g</a:t>
            </a:r>
            <a:r>
              <a:rPr lang="de-DE" sz="1400" kern="0" dirty="0" err="1"/>
              <a:t>,</a:t>
            </a:r>
            <a:r>
              <a:rPr lang="de-DE" sz="1400" kern="0" dirty="0" err="1">
                <a:latin typeface="Cambria" panose="02040503050406030204" pitchFamily="18" charset="0"/>
              </a:rPr>
              <a:t>p</a:t>
            </a:r>
            <a:r>
              <a:rPr lang="de-DE" sz="1400" kern="0" dirty="0"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8" name="Textfeld 7"/>
          <p:cNvSpPr txBox="1"/>
          <p:nvPr/>
        </p:nvSpPr>
        <p:spPr bwMode="auto">
          <a:xfrm>
            <a:off x="6459121" y="928400"/>
            <a:ext cx="550416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400" kern="0" dirty="0">
                <a:latin typeface="Cambria" panose="02040503050406030204" pitchFamily="18" charset="0"/>
              </a:rPr>
              <a:t>(</a:t>
            </a:r>
            <a:r>
              <a:rPr lang="de-DE" sz="1400" kern="0" dirty="0" err="1">
                <a:latin typeface="Symbol" panose="05050102010706020507" pitchFamily="18" charset="2"/>
              </a:rPr>
              <a:t>g</a:t>
            </a:r>
            <a:r>
              <a:rPr lang="de-DE" sz="1400" kern="0" dirty="0" err="1"/>
              <a:t>,</a:t>
            </a:r>
            <a:r>
              <a:rPr lang="de-DE" sz="1400" kern="0" dirty="0" err="1">
                <a:latin typeface="Cambria" panose="02040503050406030204" pitchFamily="18" charset="0"/>
              </a:rPr>
              <a:t>n</a:t>
            </a:r>
            <a:r>
              <a:rPr lang="de-DE" sz="1400" kern="0" dirty="0"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9" name="Textfeld 8"/>
          <p:cNvSpPr txBox="1"/>
          <p:nvPr/>
        </p:nvSpPr>
        <p:spPr bwMode="auto">
          <a:xfrm>
            <a:off x="6410293" y="4489808"/>
            <a:ext cx="648071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1400" kern="0" dirty="0">
                <a:latin typeface="Cambria" panose="02040503050406030204" pitchFamily="18" charset="0"/>
              </a:rPr>
              <a:t>(</a:t>
            </a:r>
            <a:r>
              <a:rPr lang="de-DE" sz="1400" kern="0" dirty="0" err="1">
                <a:latin typeface="Symbol" panose="05050102010706020507" pitchFamily="18" charset="2"/>
              </a:rPr>
              <a:t>g</a:t>
            </a:r>
            <a:r>
              <a:rPr lang="de-DE" sz="1400" kern="0" dirty="0" err="1"/>
              <a:t>,</a:t>
            </a:r>
            <a:r>
              <a:rPr lang="de-DE" sz="1400" kern="0" dirty="0" err="1">
                <a:latin typeface="Symbol" panose="05050102010706020507" pitchFamily="18" charset="2"/>
              </a:rPr>
              <a:t>a</a:t>
            </a:r>
            <a:r>
              <a:rPr lang="de-DE" sz="1400" kern="0" dirty="0">
                <a:latin typeface="Cambria" panose="0204050305040603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34372633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measurements of cross sections</a:t>
            </a:r>
            <a:endParaRPr lang="de-DE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270019" y="744399"/>
            <a:ext cx="8790854" cy="521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9144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SzPct val="66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de-DE" sz="2400" b="1" kern="0" dirty="0" err="1"/>
              <a:t>Monochromatic</a:t>
            </a:r>
            <a:r>
              <a:rPr lang="de-DE" sz="2400" b="1" kern="0" dirty="0"/>
              <a:t> </a:t>
            </a:r>
            <a:r>
              <a:rPr lang="de-DE" sz="2400" b="1" kern="0" dirty="0">
                <a:latin typeface="Symbol" panose="05050102010706020507" pitchFamily="18" charset="2"/>
              </a:rPr>
              <a:t>g</a:t>
            </a:r>
            <a:r>
              <a:rPr lang="de-DE" sz="2400" b="1" kern="0" dirty="0"/>
              <a:t>-</a:t>
            </a:r>
            <a:r>
              <a:rPr lang="de-DE" sz="2400" b="1" kern="0" dirty="0" err="1"/>
              <a:t>ray</a:t>
            </a:r>
            <a:r>
              <a:rPr lang="de-DE" sz="2400" b="1" kern="0" dirty="0"/>
              <a:t> </a:t>
            </a:r>
            <a:r>
              <a:rPr lang="de-DE" sz="2400" b="1" kern="0" dirty="0" err="1"/>
              <a:t>beams</a:t>
            </a:r>
            <a:endParaRPr lang="de-DE" sz="2800" b="1" kern="0" dirty="0"/>
          </a:p>
          <a:p>
            <a:pPr marL="0" indent="0">
              <a:lnSpc>
                <a:spcPct val="150000"/>
              </a:lnSpc>
              <a:buNone/>
            </a:pPr>
            <a:r>
              <a:rPr lang="de-DE" sz="1600" kern="0" dirty="0" err="1"/>
              <a:t>Example</a:t>
            </a:r>
            <a:r>
              <a:rPr lang="de-DE" sz="1600" kern="0" dirty="0"/>
              <a:t>: </a:t>
            </a:r>
            <a:r>
              <a:rPr lang="de-DE" sz="1600" kern="0" dirty="0" err="1"/>
              <a:t>HI</a:t>
            </a:r>
            <a:r>
              <a:rPr lang="de-DE" sz="1600" kern="0" dirty="0" err="1">
                <a:latin typeface="Symbol" panose="05050102010706020507" pitchFamily="18" charset="2"/>
              </a:rPr>
              <a:t>g</a:t>
            </a:r>
            <a:r>
              <a:rPr lang="de-DE" sz="1600" kern="0" dirty="0" err="1"/>
              <a:t>S</a:t>
            </a:r>
            <a:r>
              <a:rPr lang="de-DE" sz="1600" kern="0" dirty="0"/>
              <a:t> @ Duke, TERAS @ </a:t>
            </a:r>
            <a:r>
              <a:rPr lang="de-DE" sz="1600" kern="0" dirty="0" err="1"/>
              <a:t>Tsukuba</a:t>
            </a:r>
            <a:r>
              <a:rPr lang="de-DE" sz="1600" kern="0" dirty="0"/>
              <a:t> </a:t>
            </a:r>
          </a:p>
          <a:p>
            <a:pPr>
              <a:lnSpc>
                <a:spcPct val="150000"/>
              </a:lnSpc>
            </a:pPr>
            <a:r>
              <a:rPr lang="de-DE" sz="1600" kern="0" dirty="0" err="1"/>
              <a:t>using</a:t>
            </a:r>
            <a:r>
              <a:rPr lang="de-DE" sz="1600" kern="0" dirty="0"/>
              <a:t> Laser Compton-</a:t>
            </a:r>
            <a:r>
              <a:rPr lang="de-DE" sz="1600" kern="0" dirty="0" err="1"/>
              <a:t>Backscattering</a:t>
            </a:r>
            <a:r>
              <a:rPr lang="de-DE" sz="1600" kern="0" dirty="0"/>
              <a:t> </a:t>
            </a:r>
            <a:r>
              <a:rPr lang="de-DE" sz="1600" kern="0" dirty="0" err="1"/>
              <a:t>to</a:t>
            </a:r>
            <a:r>
              <a:rPr lang="de-DE" sz="1600" kern="0" dirty="0"/>
              <a:t> </a:t>
            </a:r>
            <a:r>
              <a:rPr lang="de-DE" sz="1600" kern="0" dirty="0" err="1"/>
              <a:t>produce</a:t>
            </a:r>
            <a:r>
              <a:rPr lang="de-DE" sz="1600" kern="0" dirty="0"/>
              <a:t>  (quasi-) </a:t>
            </a:r>
            <a:r>
              <a:rPr lang="de-DE" sz="1600" kern="0" dirty="0" err="1"/>
              <a:t>monochromatic</a:t>
            </a:r>
            <a:r>
              <a:rPr lang="de-DE" sz="1600" kern="0" dirty="0"/>
              <a:t> </a:t>
            </a:r>
            <a:r>
              <a:rPr lang="de-DE" sz="1600" kern="0" dirty="0">
                <a:latin typeface="Symbol" panose="05050102010706020507" pitchFamily="18" charset="2"/>
              </a:rPr>
              <a:t>g</a:t>
            </a:r>
            <a:r>
              <a:rPr lang="de-DE" sz="1600" kern="0" dirty="0"/>
              <a:t>-</a:t>
            </a:r>
            <a:r>
              <a:rPr lang="de-DE" sz="1600" kern="0" dirty="0" err="1"/>
              <a:t>rays</a:t>
            </a:r>
            <a:r>
              <a:rPr lang="de-DE" sz="1600" kern="0" dirty="0"/>
              <a:t> </a:t>
            </a:r>
          </a:p>
          <a:p>
            <a:pPr>
              <a:lnSpc>
                <a:spcPct val="150000"/>
              </a:lnSpc>
            </a:pPr>
            <a:r>
              <a:rPr lang="de-DE" sz="1600" kern="0" dirty="0" err="1"/>
              <a:t>measuring</a:t>
            </a:r>
            <a:r>
              <a:rPr lang="de-DE" sz="1600" kern="0" dirty="0"/>
              <a:t> (</a:t>
            </a:r>
            <a:r>
              <a:rPr lang="de-DE" sz="1600" kern="0" dirty="0" err="1">
                <a:latin typeface="Symbol" panose="05050102010706020507" pitchFamily="18" charset="2"/>
              </a:rPr>
              <a:t>g,</a:t>
            </a:r>
            <a:r>
              <a:rPr lang="de-DE" sz="1600" kern="0" dirty="0" err="1"/>
              <a:t>n</a:t>
            </a:r>
            <a:r>
              <a:rPr lang="de-DE" sz="1600" kern="0" dirty="0"/>
              <a:t>) </a:t>
            </a:r>
            <a:r>
              <a:rPr lang="de-DE" sz="1600" kern="0" dirty="0" err="1"/>
              <a:t>cross</a:t>
            </a:r>
            <a:r>
              <a:rPr lang="de-DE" sz="1600" kern="0" dirty="0"/>
              <a:t> </a:t>
            </a:r>
            <a:r>
              <a:rPr lang="de-DE" sz="1600" kern="0" dirty="0" err="1"/>
              <a:t>sections</a:t>
            </a:r>
            <a:r>
              <a:rPr lang="de-DE" sz="1600" kern="0" dirty="0"/>
              <a:t> </a:t>
            </a:r>
            <a:r>
              <a:rPr lang="de-DE" sz="1600" kern="0" dirty="0" err="1"/>
              <a:t>point</a:t>
            </a:r>
            <a:r>
              <a:rPr lang="de-DE" sz="1600" kern="0" dirty="0"/>
              <a:t>-</a:t>
            </a:r>
            <a:r>
              <a:rPr lang="de-DE" sz="1600" kern="0" dirty="0" err="1"/>
              <a:t>by</a:t>
            </a:r>
            <a:r>
              <a:rPr lang="de-DE" sz="1600" kern="0" dirty="0"/>
              <a:t>-point </a:t>
            </a:r>
            <a:r>
              <a:rPr lang="de-DE" sz="1600" kern="0" dirty="0" err="1"/>
              <a:t>until</a:t>
            </a:r>
            <a:r>
              <a:rPr lang="de-DE" sz="1600" kern="0" dirty="0"/>
              <a:t> </a:t>
            </a:r>
            <a:r>
              <a:rPr lang="de-DE" sz="1600" kern="0" dirty="0" err="1"/>
              <a:t>the</a:t>
            </a:r>
            <a:r>
              <a:rPr lang="de-DE" sz="1600" kern="0" dirty="0"/>
              <a:t> </a:t>
            </a:r>
            <a:r>
              <a:rPr lang="de-DE" sz="1600" kern="0" dirty="0" err="1"/>
              <a:t>neutron</a:t>
            </a:r>
            <a:r>
              <a:rPr lang="de-DE" sz="1600" kern="0" dirty="0"/>
              <a:t> </a:t>
            </a:r>
            <a:r>
              <a:rPr lang="de-DE" sz="1600" kern="0" dirty="0" err="1"/>
              <a:t>treshold</a:t>
            </a:r>
            <a:endParaRPr lang="de-DE" sz="1600" kern="0" dirty="0"/>
          </a:p>
          <a:p>
            <a:pPr marL="0" indent="0">
              <a:lnSpc>
                <a:spcPct val="150000"/>
              </a:lnSpc>
              <a:buNone/>
            </a:pPr>
            <a:endParaRPr lang="de-DE" sz="1600" kern="0" dirty="0"/>
          </a:p>
          <a:p>
            <a:pPr>
              <a:lnSpc>
                <a:spcPct val="150000"/>
              </a:lnSpc>
            </a:pPr>
            <a:endParaRPr lang="de-DE" sz="1600" kern="0" dirty="0"/>
          </a:p>
          <a:p>
            <a:pPr>
              <a:lnSpc>
                <a:spcPct val="150000"/>
              </a:lnSpc>
            </a:pPr>
            <a:endParaRPr lang="de-DE" sz="1600" kern="0" dirty="0"/>
          </a:p>
          <a:p>
            <a:pPr marL="0" indent="0">
              <a:lnSpc>
                <a:spcPct val="150000"/>
              </a:lnSpc>
              <a:buNone/>
            </a:pPr>
            <a:endParaRPr lang="de-DE" sz="1600" kern="0" dirty="0"/>
          </a:p>
          <a:p>
            <a:endParaRPr lang="de-DE" sz="1800" kern="0" dirty="0"/>
          </a:p>
        </p:txBody>
      </p:sp>
      <p:sp>
        <p:nvSpPr>
          <p:cNvPr id="6" name="Textfeld 5"/>
          <p:cNvSpPr txBox="1"/>
          <p:nvPr/>
        </p:nvSpPr>
        <p:spPr bwMode="auto">
          <a:xfrm>
            <a:off x="5430742" y="6157636"/>
            <a:ext cx="42190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400" dirty="0">
                <a:latin typeface="Cambria" panose="02040503050406030204" pitchFamily="18" charset="0"/>
                <a:cs typeface="+mn-cs"/>
              </a:rPr>
              <a:t>T. Kondo </a:t>
            </a:r>
            <a:r>
              <a:rPr lang="de-DE" sz="1400" i="1" dirty="0">
                <a:latin typeface="Cambria" panose="02040503050406030204" pitchFamily="18" charset="0"/>
                <a:cs typeface="+mn-cs"/>
              </a:rPr>
              <a:t>et al., </a:t>
            </a:r>
            <a:r>
              <a:rPr lang="de-DE" sz="1400" dirty="0">
                <a:latin typeface="Cambria" panose="02040503050406030204" pitchFamily="18" charset="0"/>
                <a:cs typeface="+mn-cs"/>
              </a:rPr>
              <a:t>Phys. </a:t>
            </a:r>
            <a:r>
              <a:rPr lang="de-DE" sz="1400" dirty="0" err="1">
                <a:latin typeface="Cambria" panose="02040503050406030204" pitchFamily="18" charset="0"/>
                <a:cs typeface="+mn-cs"/>
              </a:rPr>
              <a:t>Rev</a:t>
            </a:r>
            <a:r>
              <a:rPr lang="de-DE" sz="1400" dirty="0">
                <a:latin typeface="Cambria" panose="02040503050406030204" pitchFamily="18" charset="0"/>
                <a:cs typeface="+mn-cs"/>
              </a:rPr>
              <a:t>. C 86 (2012) 014316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979" y="2571357"/>
            <a:ext cx="4556741" cy="333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341825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measurements of cross sections</a:t>
            </a:r>
            <a:endParaRPr lang="de-DE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106227" y="624327"/>
            <a:ext cx="8418936" cy="521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9144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SzPct val="66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de-DE" sz="2800" b="1" kern="0" dirty="0" err="1"/>
              <a:t>Bremstrahlung</a:t>
            </a:r>
            <a:endParaRPr lang="de-DE" b="1" kern="0" dirty="0"/>
          </a:p>
          <a:p>
            <a:pPr>
              <a:lnSpc>
                <a:spcPct val="150000"/>
              </a:lnSpc>
            </a:pPr>
            <a:r>
              <a:rPr lang="de-DE" sz="1600" kern="0" dirty="0" err="1"/>
              <a:t>simulating</a:t>
            </a:r>
            <a:r>
              <a:rPr lang="de-DE" sz="1600" kern="0" dirty="0"/>
              <a:t> a </a:t>
            </a:r>
            <a:r>
              <a:rPr lang="de-DE" sz="1600" kern="0" dirty="0" err="1"/>
              <a:t>planck</a:t>
            </a:r>
            <a:r>
              <a:rPr lang="de-DE" sz="1600" kern="0" dirty="0"/>
              <a:t> </a:t>
            </a:r>
            <a:r>
              <a:rPr lang="de-DE" sz="1600" kern="0" dirty="0" err="1"/>
              <a:t>distribution</a:t>
            </a:r>
            <a:r>
              <a:rPr lang="de-DE" sz="1600" kern="0" dirty="0"/>
              <a:t> with </a:t>
            </a:r>
            <a:r>
              <a:rPr lang="de-DE" sz="1600" kern="0" dirty="0" err="1"/>
              <a:t>many</a:t>
            </a:r>
            <a:r>
              <a:rPr lang="de-DE" sz="1600" kern="0" dirty="0"/>
              <a:t> Bremsstrahlung </a:t>
            </a:r>
            <a:r>
              <a:rPr lang="de-DE" sz="1600" kern="0" dirty="0" err="1"/>
              <a:t>spectra</a:t>
            </a:r>
            <a:r>
              <a:rPr lang="de-DE" sz="1600" kern="0" dirty="0"/>
              <a:t> </a:t>
            </a:r>
            <a:r>
              <a:rPr lang="de-DE" sz="1600" kern="0" dirty="0" err="1"/>
              <a:t>using</a:t>
            </a:r>
            <a:r>
              <a:rPr lang="de-DE" sz="1600" kern="0" dirty="0"/>
              <a:t> different </a:t>
            </a:r>
            <a:r>
              <a:rPr lang="de-DE" sz="1600" kern="0" dirty="0" err="1"/>
              <a:t>endpoint</a:t>
            </a:r>
            <a:r>
              <a:rPr lang="de-DE" sz="1600" kern="0" dirty="0"/>
              <a:t> </a:t>
            </a:r>
            <a:r>
              <a:rPr lang="de-DE" sz="1600" kern="0" dirty="0" err="1"/>
              <a:t>energies</a:t>
            </a:r>
            <a:endParaRPr lang="de-DE" sz="1600" kern="0" dirty="0"/>
          </a:p>
          <a:p>
            <a:pPr>
              <a:lnSpc>
                <a:spcPct val="150000"/>
              </a:lnSpc>
            </a:pPr>
            <a:r>
              <a:rPr lang="de-DE" sz="1600" kern="0" dirty="0" err="1"/>
              <a:t>direct</a:t>
            </a:r>
            <a:r>
              <a:rPr lang="de-DE" sz="1600" kern="0" dirty="0"/>
              <a:t> </a:t>
            </a:r>
            <a:r>
              <a:rPr lang="de-DE" sz="1600" kern="0" dirty="0" err="1"/>
              <a:t>measurement</a:t>
            </a:r>
            <a:r>
              <a:rPr lang="de-DE" sz="1600" kern="0" dirty="0"/>
              <a:t> </a:t>
            </a:r>
            <a:r>
              <a:rPr lang="de-DE" sz="1600" kern="0" dirty="0" err="1"/>
              <a:t>of</a:t>
            </a:r>
            <a:r>
              <a:rPr lang="de-DE" sz="1600" kern="0" dirty="0"/>
              <a:t> (</a:t>
            </a:r>
            <a:r>
              <a:rPr lang="de-DE" sz="1600" kern="0" dirty="0" err="1">
                <a:latin typeface="Symbol" panose="05050102010706020507" pitchFamily="18" charset="2"/>
              </a:rPr>
              <a:t>g</a:t>
            </a:r>
            <a:r>
              <a:rPr lang="de-DE" sz="1600" kern="0" dirty="0" err="1"/>
              <a:t>,n</a:t>
            </a:r>
            <a:r>
              <a:rPr lang="de-DE" sz="1600" kern="0" dirty="0"/>
              <a:t>) </a:t>
            </a:r>
            <a:r>
              <a:rPr lang="de-DE" sz="1600" kern="0" dirty="0" err="1"/>
              <a:t>reaction</a:t>
            </a:r>
            <a:r>
              <a:rPr lang="de-DE" sz="1600" kern="0" dirty="0"/>
              <a:t> rate at a </a:t>
            </a:r>
            <a:r>
              <a:rPr lang="de-DE" sz="1600" kern="0" dirty="0" err="1"/>
              <a:t>specific</a:t>
            </a:r>
            <a:r>
              <a:rPr lang="de-DE" sz="1600" kern="0" dirty="0"/>
              <a:t> </a:t>
            </a:r>
            <a:r>
              <a:rPr lang="de-DE" sz="1600" kern="0" dirty="0" err="1"/>
              <a:t>temperature</a:t>
            </a:r>
            <a:endParaRPr lang="de-DE" sz="1600" kern="0" dirty="0"/>
          </a:p>
          <a:p>
            <a:pPr>
              <a:lnSpc>
                <a:spcPct val="150000"/>
              </a:lnSpc>
            </a:pPr>
            <a:endParaRPr lang="de-DE" sz="1600" kern="0" dirty="0"/>
          </a:p>
          <a:p>
            <a:pPr>
              <a:lnSpc>
                <a:spcPct val="150000"/>
              </a:lnSpc>
            </a:pPr>
            <a:endParaRPr lang="de-DE" sz="1600" kern="0" dirty="0"/>
          </a:p>
          <a:p>
            <a:pPr>
              <a:lnSpc>
                <a:spcPct val="150000"/>
              </a:lnSpc>
            </a:pPr>
            <a:endParaRPr lang="de-DE" sz="1600" kern="0" dirty="0"/>
          </a:p>
          <a:p>
            <a:pPr>
              <a:lnSpc>
                <a:spcPct val="150000"/>
              </a:lnSpc>
            </a:pPr>
            <a:endParaRPr lang="de-DE" sz="1600" kern="0" dirty="0"/>
          </a:p>
          <a:p>
            <a:pPr marL="0" indent="0">
              <a:lnSpc>
                <a:spcPct val="150000"/>
              </a:lnSpc>
              <a:buNone/>
            </a:pPr>
            <a:endParaRPr lang="de-DE" sz="1600" kern="0" dirty="0"/>
          </a:p>
          <a:p>
            <a:endParaRPr lang="de-DE" sz="1800" kern="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4" y="2478386"/>
            <a:ext cx="7674121" cy="373690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 bwMode="auto">
          <a:xfrm>
            <a:off x="6386945" y="6122312"/>
            <a:ext cx="31403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400" dirty="0">
                <a:latin typeface="Cambria" panose="02040503050406030204" pitchFamily="18" charset="0"/>
                <a:cs typeface="+mn-cs"/>
              </a:rPr>
              <a:t>P. Mohr </a:t>
            </a:r>
            <a:r>
              <a:rPr lang="de-DE" sz="1400" i="1" dirty="0">
                <a:latin typeface="Cambria" panose="02040503050406030204" pitchFamily="18" charset="0"/>
                <a:cs typeface="+mn-cs"/>
              </a:rPr>
              <a:t>et al., </a:t>
            </a:r>
            <a:r>
              <a:rPr lang="de-DE" sz="1400" dirty="0">
                <a:latin typeface="Cambria" panose="02040503050406030204" pitchFamily="18" charset="0"/>
                <a:cs typeface="+mn-cs"/>
              </a:rPr>
              <a:t>PLB 488 (2000) 127</a:t>
            </a:r>
          </a:p>
        </p:txBody>
      </p:sp>
    </p:spTree>
    <p:extLst>
      <p:ext uri="{BB962C8B-B14F-4D97-AF65-F5344CB8AC3E}">
        <p14:creationId xmlns:p14="http://schemas.microsoft.com/office/powerpoint/2010/main" val="1270253752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measurements of cross sections</a:t>
            </a:r>
            <a:endParaRPr lang="de-DE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488101" y="961749"/>
            <a:ext cx="8420256" cy="521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9144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SzPct val="66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de-DE" b="1" kern="0" dirty="0"/>
              <a:t>4</a:t>
            </a:r>
            <a:r>
              <a:rPr lang="de-DE" b="1" kern="0" dirty="0">
                <a:latin typeface="Symbol" panose="05050102010706020507" pitchFamily="18" charset="2"/>
              </a:rPr>
              <a:t>p</a:t>
            </a:r>
            <a:r>
              <a:rPr lang="de-DE" b="1" kern="0" dirty="0"/>
              <a:t>-summing </a:t>
            </a:r>
            <a:r>
              <a:rPr lang="de-DE" b="1" kern="0" dirty="0" err="1"/>
              <a:t>crystal</a:t>
            </a:r>
            <a:endParaRPr lang="de-DE" b="1" kern="0" dirty="0"/>
          </a:p>
          <a:p>
            <a:pPr marL="0" indent="0">
              <a:buFont typeface="Wingdings" pitchFamily="2" charset="2"/>
              <a:buNone/>
            </a:pPr>
            <a:endParaRPr lang="de-DE" b="1" kern="0" dirty="0"/>
          </a:p>
          <a:p>
            <a:pPr>
              <a:lnSpc>
                <a:spcPct val="150000"/>
              </a:lnSpc>
            </a:pPr>
            <a:endParaRPr lang="de-DE" sz="1600" kern="0" dirty="0"/>
          </a:p>
          <a:p>
            <a:pPr>
              <a:lnSpc>
                <a:spcPct val="150000"/>
              </a:lnSpc>
            </a:pPr>
            <a:endParaRPr lang="de-DE" sz="1600" kern="0" dirty="0"/>
          </a:p>
          <a:p>
            <a:pPr marL="0" indent="0">
              <a:lnSpc>
                <a:spcPct val="150000"/>
              </a:lnSpc>
              <a:buNone/>
            </a:pPr>
            <a:endParaRPr lang="de-DE" sz="1600" kern="0" dirty="0"/>
          </a:p>
          <a:p>
            <a:endParaRPr lang="de-DE" sz="1800" kern="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2"/>
          <a:stretch/>
        </p:blipFill>
        <p:spPr>
          <a:xfrm>
            <a:off x="897435" y="1898680"/>
            <a:ext cx="3311310" cy="334972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5420" y="1898680"/>
            <a:ext cx="3849516" cy="3730097"/>
          </a:xfrm>
          <a:prstGeom prst="rect">
            <a:avLst/>
          </a:prstGeom>
        </p:spPr>
      </p:pic>
      <p:sp>
        <p:nvSpPr>
          <p:cNvPr id="35" name="Textfeld 34"/>
          <p:cNvSpPr txBox="1"/>
          <p:nvPr/>
        </p:nvSpPr>
        <p:spPr bwMode="auto">
          <a:xfrm>
            <a:off x="5460020" y="6179862"/>
            <a:ext cx="36839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400" dirty="0">
                <a:latin typeface="Cambria" panose="02040503050406030204" pitchFamily="18" charset="0"/>
                <a:cs typeface="+mn-cs"/>
              </a:rPr>
              <a:t>S. Quinn </a:t>
            </a:r>
            <a:r>
              <a:rPr lang="de-DE" sz="1400" i="1" dirty="0">
                <a:latin typeface="Cambria" panose="02040503050406030204" pitchFamily="18" charset="0"/>
                <a:cs typeface="+mn-cs"/>
              </a:rPr>
              <a:t>et al., </a:t>
            </a:r>
            <a:r>
              <a:rPr lang="de-DE" sz="1400" dirty="0">
                <a:latin typeface="Cambria" panose="02040503050406030204" pitchFamily="18" charset="0"/>
                <a:cs typeface="+mn-cs"/>
              </a:rPr>
              <a:t>Phys. </a:t>
            </a:r>
            <a:r>
              <a:rPr lang="de-DE" sz="1400" dirty="0" err="1">
                <a:latin typeface="Cambria" panose="02040503050406030204" pitchFamily="18" charset="0"/>
                <a:cs typeface="+mn-cs"/>
              </a:rPr>
              <a:t>Rev</a:t>
            </a:r>
            <a:r>
              <a:rPr lang="de-DE" sz="1400" dirty="0">
                <a:latin typeface="Cambria" panose="02040503050406030204" pitchFamily="18" charset="0"/>
                <a:cs typeface="+mn-cs"/>
              </a:rPr>
              <a:t>. C </a:t>
            </a:r>
            <a:r>
              <a:rPr lang="de-DE" sz="1400" b="1" dirty="0">
                <a:latin typeface="Cambria" panose="02040503050406030204" pitchFamily="18" charset="0"/>
                <a:cs typeface="+mn-cs"/>
              </a:rPr>
              <a:t>89</a:t>
            </a:r>
            <a:r>
              <a:rPr lang="de-DE" sz="1400" dirty="0">
                <a:latin typeface="Cambria" panose="02040503050406030204" pitchFamily="18" charset="0"/>
                <a:cs typeface="+mn-cs"/>
              </a:rPr>
              <a:t> (2014) 054611</a:t>
            </a:r>
          </a:p>
        </p:txBody>
      </p:sp>
      <p:sp>
        <p:nvSpPr>
          <p:cNvPr id="36" name="Textfeld 35"/>
          <p:cNvSpPr txBox="1"/>
          <p:nvPr/>
        </p:nvSpPr>
        <p:spPr bwMode="auto">
          <a:xfrm>
            <a:off x="888020" y="5506990"/>
            <a:ext cx="36839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400" dirty="0" err="1">
                <a:latin typeface="Cambria" panose="02040503050406030204" pitchFamily="18" charset="0"/>
                <a:cs typeface="+mn-cs"/>
              </a:rPr>
              <a:t>SuN</a:t>
            </a:r>
            <a:r>
              <a:rPr lang="de-DE" sz="1400" dirty="0">
                <a:latin typeface="Cambria" panose="02040503050406030204" pitchFamily="18" charset="0"/>
                <a:cs typeface="+mn-cs"/>
              </a:rPr>
              <a:t> – </a:t>
            </a:r>
            <a:r>
              <a:rPr lang="de-DE" sz="1400" dirty="0" err="1">
                <a:latin typeface="Cambria" panose="02040503050406030204" pitchFamily="18" charset="0"/>
                <a:cs typeface="+mn-cs"/>
              </a:rPr>
              <a:t>NaI</a:t>
            </a:r>
            <a:r>
              <a:rPr lang="de-DE" sz="1400" dirty="0">
                <a:latin typeface="Cambria" panose="02040503050406030204" pitchFamily="18" charset="0"/>
                <a:cs typeface="+mn-cs"/>
              </a:rPr>
              <a:t> 4</a:t>
            </a:r>
            <a:r>
              <a:rPr lang="de-DE" sz="1400" dirty="0">
                <a:latin typeface="Symbol" panose="05050102010706020507" pitchFamily="18" charset="2"/>
                <a:cs typeface="+mn-cs"/>
              </a:rPr>
              <a:t>p</a:t>
            </a:r>
            <a:r>
              <a:rPr lang="de-DE" sz="1400" dirty="0">
                <a:latin typeface="Cambria" panose="02040503050406030204" pitchFamily="18" charset="0"/>
                <a:cs typeface="+mn-cs"/>
              </a:rPr>
              <a:t> </a:t>
            </a:r>
            <a:r>
              <a:rPr lang="de-DE" sz="1400" dirty="0" err="1">
                <a:latin typeface="Cambria" panose="02040503050406030204" pitchFamily="18" charset="0"/>
                <a:cs typeface="+mn-cs"/>
              </a:rPr>
              <a:t>summing</a:t>
            </a:r>
            <a:r>
              <a:rPr lang="de-DE" sz="1400" dirty="0">
                <a:latin typeface="Cambria" panose="02040503050406030204" pitchFamily="18" charset="0"/>
                <a:cs typeface="+mn-cs"/>
              </a:rPr>
              <a:t> </a:t>
            </a:r>
            <a:r>
              <a:rPr lang="de-DE" sz="1400" dirty="0" err="1">
                <a:latin typeface="Cambria" panose="02040503050406030204" pitchFamily="18" charset="0"/>
                <a:cs typeface="+mn-cs"/>
              </a:rPr>
              <a:t>detector</a:t>
            </a:r>
            <a:r>
              <a:rPr lang="de-DE" sz="1400" dirty="0">
                <a:latin typeface="Cambria" panose="02040503050406030204" pitchFamily="18" charset="0"/>
                <a:cs typeface="+mn-cs"/>
              </a:rPr>
              <a:t> [NSCL]</a:t>
            </a:r>
          </a:p>
        </p:txBody>
      </p:sp>
    </p:spTree>
    <p:extLst>
      <p:ext uri="{BB962C8B-B14F-4D97-AF65-F5344CB8AC3E}">
        <p14:creationId xmlns:p14="http://schemas.microsoft.com/office/powerpoint/2010/main" val="161865230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synthesis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i="1" dirty="0"/>
              <a:t>p</a:t>
            </a:r>
            <a:r>
              <a:rPr lang="de-DE" dirty="0"/>
              <a:t> </a:t>
            </a:r>
            <a:r>
              <a:rPr lang="de-DE" dirty="0" err="1"/>
              <a:t>nuclei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55534" y="1384916"/>
            <a:ext cx="5250472" cy="5218113"/>
          </a:xfrm>
        </p:spPr>
        <p:txBody>
          <a:bodyPr/>
          <a:lstStyle/>
          <a:p>
            <a:pPr marL="0" indent="0">
              <a:buNone/>
            </a:pPr>
            <a:r>
              <a:rPr lang="de-DE" sz="2800" b="1" dirty="0">
                <a:latin typeface="Symbol" panose="05050102010706020507" pitchFamily="18" charset="2"/>
              </a:rPr>
              <a:t>g </a:t>
            </a:r>
            <a:r>
              <a:rPr lang="de-DE" sz="2800" b="1" dirty="0" err="1"/>
              <a:t>process</a:t>
            </a:r>
            <a:r>
              <a:rPr lang="de-DE" sz="2800" b="1" dirty="0"/>
              <a:t> </a:t>
            </a:r>
            <a:r>
              <a:rPr lang="de-DE" sz="2800" b="1" dirty="0" err="1"/>
              <a:t>reaction</a:t>
            </a:r>
            <a:r>
              <a:rPr lang="de-DE" sz="2800" b="1" dirty="0"/>
              <a:t>-network</a:t>
            </a:r>
            <a:endParaRPr lang="de-DE" b="1" dirty="0"/>
          </a:p>
          <a:p>
            <a:endParaRPr lang="de-DE" sz="1400" b="1" dirty="0"/>
          </a:p>
          <a:p>
            <a:pPr>
              <a:lnSpc>
                <a:spcPct val="150000"/>
              </a:lnSpc>
            </a:pPr>
            <a:r>
              <a:rPr lang="de-DE" sz="1800" dirty="0" err="1"/>
              <a:t>huge</a:t>
            </a:r>
            <a:r>
              <a:rPr lang="de-DE" sz="1800" dirty="0"/>
              <a:t> </a:t>
            </a:r>
            <a:r>
              <a:rPr lang="de-DE" sz="1800" dirty="0" err="1"/>
              <a:t>photodisintegration</a:t>
            </a:r>
            <a:r>
              <a:rPr lang="de-DE" sz="1800" dirty="0"/>
              <a:t> </a:t>
            </a:r>
            <a:r>
              <a:rPr lang="de-DE" sz="1800" dirty="0" err="1"/>
              <a:t>reaction</a:t>
            </a:r>
            <a:r>
              <a:rPr lang="de-DE" sz="1800" dirty="0"/>
              <a:t>-network </a:t>
            </a:r>
          </a:p>
          <a:p>
            <a:pPr>
              <a:lnSpc>
                <a:spcPct val="150000"/>
              </a:lnSpc>
            </a:pPr>
            <a:r>
              <a:rPr lang="de-DE" sz="1800" dirty="0"/>
              <a:t>at </a:t>
            </a:r>
            <a:r>
              <a:rPr lang="de-DE" sz="1800" dirty="0" err="1"/>
              <a:t>temperatures</a:t>
            </a:r>
            <a:r>
              <a:rPr lang="de-DE" sz="1800" dirty="0"/>
              <a:t> </a:t>
            </a:r>
            <a:r>
              <a:rPr lang="de-DE" sz="1800" dirty="0" err="1"/>
              <a:t>between</a:t>
            </a:r>
            <a:r>
              <a:rPr lang="de-DE" sz="1800" dirty="0"/>
              <a:t> 1.5 GK </a:t>
            </a:r>
            <a:r>
              <a:rPr lang="de-DE" sz="1800" dirty="0" err="1"/>
              <a:t>and</a:t>
            </a:r>
            <a:r>
              <a:rPr lang="de-DE" sz="1800" dirty="0"/>
              <a:t> 3 GK in </a:t>
            </a:r>
            <a:r>
              <a:rPr lang="de-DE" sz="1800" dirty="0" err="1"/>
              <a:t>ccSN</a:t>
            </a:r>
            <a:r>
              <a:rPr lang="de-DE" sz="1800" dirty="0"/>
              <a:t> </a:t>
            </a:r>
            <a:r>
              <a:rPr lang="de-DE" sz="1800" dirty="0" err="1"/>
              <a:t>or</a:t>
            </a:r>
            <a:r>
              <a:rPr lang="de-DE" sz="1800" dirty="0"/>
              <a:t> type </a:t>
            </a:r>
            <a:r>
              <a:rPr lang="de-DE" sz="1800" dirty="0" err="1"/>
              <a:t>Ia</a:t>
            </a:r>
            <a:r>
              <a:rPr lang="de-DE" sz="1800" dirty="0"/>
              <a:t> SN</a:t>
            </a:r>
          </a:p>
          <a:p>
            <a:pPr>
              <a:lnSpc>
                <a:spcPct val="150000"/>
              </a:lnSpc>
            </a:pPr>
            <a:r>
              <a:rPr lang="de-DE" sz="1800" dirty="0" err="1"/>
              <a:t>starting</a:t>
            </a:r>
            <a:r>
              <a:rPr lang="de-DE" sz="1800" dirty="0"/>
              <a:t> </a:t>
            </a:r>
            <a:r>
              <a:rPr lang="de-DE" sz="1800" dirty="0" err="1"/>
              <a:t>from</a:t>
            </a:r>
            <a:r>
              <a:rPr lang="de-DE" sz="1800" dirty="0"/>
              <a:t> </a:t>
            </a:r>
            <a:r>
              <a:rPr lang="de-DE" sz="1800" dirty="0" err="1"/>
              <a:t>stable</a:t>
            </a:r>
            <a:r>
              <a:rPr lang="de-DE" sz="1800" dirty="0"/>
              <a:t> </a:t>
            </a:r>
            <a:r>
              <a:rPr lang="de-DE" sz="1800" dirty="0" err="1"/>
              <a:t>seed</a:t>
            </a:r>
            <a:r>
              <a:rPr lang="de-DE" sz="1800" dirty="0"/>
              <a:t> </a:t>
            </a:r>
            <a:r>
              <a:rPr lang="de-DE" sz="1800" dirty="0" err="1"/>
              <a:t>nuclei</a:t>
            </a:r>
            <a:r>
              <a:rPr lang="de-DE" sz="1800" dirty="0"/>
              <a:t> </a:t>
            </a:r>
            <a:r>
              <a:rPr lang="de-DE" sz="1800" dirty="0" err="1"/>
              <a:t>formed</a:t>
            </a:r>
            <a:r>
              <a:rPr lang="de-DE" sz="1800" dirty="0"/>
              <a:t> in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i="1" dirty="0"/>
              <a:t>s</a:t>
            </a:r>
            <a:r>
              <a:rPr lang="de-DE" sz="1800" dirty="0"/>
              <a:t>- </a:t>
            </a:r>
            <a:r>
              <a:rPr lang="de-DE" sz="1800" dirty="0" err="1"/>
              <a:t>or</a:t>
            </a:r>
            <a:r>
              <a:rPr lang="de-DE" sz="1800" dirty="0"/>
              <a:t> </a:t>
            </a:r>
            <a:r>
              <a:rPr lang="de-DE" sz="1800" i="1" dirty="0"/>
              <a:t>r</a:t>
            </a:r>
            <a:r>
              <a:rPr lang="de-DE" sz="1800" dirty="0"/>
              <a:t>-</a:t>
            </a:r>
            <a:r>
              <a:rPr lang="de-DE" sz="1800" dirty="0" err="1"/>
              <a:t>process</a:t>
            </a:r>
            <a:endParaRPr lang="de-DE" sz="1800" dirty="0"/>
          </a:p>
          <a:p>
            <a:pPr>
              <a:lnSpc>
                <a:spcPct val="150000"/>
              </a:lnSpc>
            </a:pPr>
            <a:r>
              <a:rPr lang="de-DE" sz="1800" dirty="0">
                <a:latin typeface="Symbol" panose="05050102010706020507" pitchFamily="18" charset="2"/>
              </a:rPr>
              <a:t>g</a:t>
            </a:r>
            <a:r>
              <a:rPr lang="de-DE" sz="1800" dirty="0"/>
              <a:t>-</a:t>
            </a:r>
            <a:r>
              <a:rPr lang="de-DE" sz="1800" dirty="0" err="1"/>
              <a:t>process</a:t>
            </a:r>
            <a:r>
              <a:rPr lang="de-DE" sz="1800" dirty="0"/>
              <a:t> </a:t>
            </a:r>
            <a:r>
              <a:rPr lang="de-DE" sz="1800" dirty="0" err="1"/>
              <a:t>path</a:t>
            </a:r>
            <a:r>
              <a:rPr lang="de-DE" sz="1800" dirty="0"/>
              <a:t> </a:t>
            </a:r>
            <a:r>
              <a:rPr lang="de-DE" sz="1800" dirty="0" err="1"/>
              <a:t>proceeds</a:t>
            </a:r>
            <a:r>
              <a:rPr lang="de-DE" sz="1800" dirty="0"/>
              <a:t> </a:t>
            </a:r>
            <a:r>
              <a:rPr lang="de-DE" sz="1800" dirty="0" err="1"/>
              <a:t>first</a:t>
            </a:r>
            <a:r>
              <a:rPr lang="de-DE" sz="1800" dirty="0"/>
              <a:t> via (</a:t>
            </a:r>
            <a:r>
              <a:rPr lang="de-DE" sz="1800" dirty="0" err="1">
                <a:latin typeface="Symbol" panose="05050102010706020507" pitchFamily="18" charset="2"/>
              </a:rPr>
              <a:t>g</a:t>
            </a:r>
            <a:r>
              <a:rPr lang="de-DE" sz="1800" dirty="0" err="1"/>
              <a:t>,n</a:t>
            </a:r>
            <a:r>
              <a:rPr lang="de-DE" sz="1800" dirty="0"/>
              <a:t>) </a:t>
            </a:r>
            <a:r>
              <a:rPr lang="de-DE" sz="1800" dirty="0" err="1"/>
              <a:t>reactions</a:t>
            </a:r>
            <a:endParaRPr lang="de-DE" sz="1800" dirty="0"/>
          </a:p>
          <a:p>
            <a:pPr>
              <a:lnSpc>
                <a:spcPct val="150000"/>
              </a:lnSpc>
            </a:pPr>
            <a:r>
              <a:rPr lang="de-DE" sz="1800" dirty="0" err="1"/>
              <a:t>branching</a:t>
            </a:r>
            <a:r>
              <a:rPr lang="de-DE" sz="1800" dirty="0"/>
              <a:t> </a:t>
            </a:r>
            <a:r>
              <a:rPr lang="de-DE" sz="1800" dirty="0" err="1"/>
              <a:t>for</a:t>
            </a:r>
            <a:r>
              <a:rPr lang="de-DE" sz="1800" dirty="0"/>
              <a:t> A &lt; 130 </a:t>
            </a:r>
            <a:r>
              <a:rPr lang="de-DE" sz="1800" dirty="0" err="1"/>
              <a:t>mainly</a:t>
            </a:r>
            <a:r>
              <a:rPr lang="de-DE" sz="1800" dirty="0"/>
              <a:t> via (</a:t>
            </a:r>
            <a:r>
              <a:rPr lang="de-DE" sz="1800" dirty="0" err="1">
                <a:latin typeface="Symbol" panose="05050102010706020507" pitchFamily="18" charset="2"/>
              </a:rPr>
              <a:t>g</a:t>
            </a:r>
            <a:r>
              <a:rPr lang="de-DE" sz="1800" dirty="0" err="1"/>
              <a:t>,p</a:t>
            </a:r>
            <a:r>
              <a:rPr lang="de-DE" sz="1800" dirty="0"/>
              <a:t>)</a:t>
            </a:r>
          </a:p>
          <a:p>
            <a:pPr>
              <a:lnSpc>
                <a:spcPct val="150000"/>
              </a:lnSpc>
            </a:pPr>
            <a:r>
              <a:rPr lang="de-DE" sz="1800" dirty="0" err="1"/>
              <a:t>above</a:t>
            </a:r>
            <a:r>
              <a:rPr lang="de-DE" sz="1800" dirty="0"/>
              <a:t> A &gt; 130 (</a:t>
            </a:r>
            <a:r>
              <a:rPr lang="de-DE" sz="1800" dirty="0" err="1">
                <a:latin typeface="Symbol" panose="05050102010706020507" pitchFamily="18" charset="2"/>
              </a:rPr>
              <a:t>g</a:t>
            </a:r>
            <a:r>
              <a:rPr lang="de-DE" sz="1800" dirty="0" err="1"/>
              <a:t>,</a:t>
            </a:r>
            <a:r>
              <a:rPr lang="de-DE" sz="1800" dirty="0" err="1">
                <a:latin typeface="Symbol" panose="05050102010706020507" pitchFamily="18" charset="2"/>
              </a:rPr>
              <a:t>a</a:t>
            </a:r>
            <a:r>
              <a:rPr lang="de-DE" sz="1800" dirty="0"/>
              <a:t>) </a:t>
            </a:r>
            <a:r>
              <a:rPr lang="de-DE" sz="1800" dirty="0" err="1"/>
              <a:t>get</a:t>
            </a:r>
            <a:r>
              <a:rPr lang="de-DE" sz="1800" dirty="0"/>
              <a:t> </a:t>
            </a:r>
            <a:r>
              <a:rPr lang="de-DE" sz="1800" dirty="0" err="1"/>
              <a:t>more</a:t>
            </a:r>
            <a:r>
              <a:rPr lang="de-DE" sz="1800" dirty="0"/>
              <a:t> </a:t>
            </a:r>
            <a:r>
              <a:rPr lang="de-DE" sz="1800" dirty="0" err="1"/>
              <a:t>important</a:t>
            </a:r>
            <a:endParaRPr lang="de-DE" sz="1800" dirty="0"/>
          </a:p>
          <a:p>
            <a:endParaRPr lang="de-DE" sz="18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382"/>
          <a:stretch/>
        </p:blipFill>
        <p:spPr>
          <a:xfrm>
            <a:off x="659626" y="2949915"/>
            <a:ext cx="2772474" cy="245999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34" t="39278" r="-2230" b="22932"/>
          <a:stretch/>
        </p:blipFill>
        <p:spPr>
          <a:xfrm>
            <a:off x="1091953" y="1384916"/>
            <a:ext cx="1935154" cy="125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026918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measurements of cross sections</a:t>
            </a:r>
            <a:endParaRPr lang="de-DE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488101" y="961749"/>
            <a:ext cx="8420256" cy="521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9144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SzPct val="66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de-DE" b="1" kern="0" dirty="0"/>
              <a:t>In-beam method with </a:t>
            </a:r>
            <a:r>
              <a:rPr lang="de-DE" b="1" kern="0" dirty="0" err="1"/>
              <a:t>HPGe</a:t>
            </a:r>
            <a:r>
              <a:rPr lang="de-DE" b="1" kern="0" dirty="0"/>
              <a:t> </a:t>
            </a:r>
            <a:r>
              <a:rPr lang="de-DE" b="1" kern="0" dirty="0" err="1"/>
              <a:t>detectors</a:t>
            </a:r>
            <a:endParaRPr lang="de-DE" b="1" kern="0" dirty="0"/>
          </a:p>
          <a:p>
            <a:pPr marL="0" indent="0">
              <a:buFont typeface="Wingdings" pitchFamily="2" charset="2"/>
              <a:buNone/>
            </a:pPr>
            <a:endParaRPr lang="de-DE" b="1" kern="0" dirty="0"/>
          </a:p>
          <a:p>
            <a:pPr>
              <a:lnSpc>
                <a:spcPct val="150000"/>
              </a:lnSpc>
            </a:pPr>
            <a:endParaRPr lang="de-DE" sz="1600" kern="0" dirty="0"/>
          </a:p>
          <a:p>
            <a:pPr>
              <a:lnSpc>
                <a:spcPct val="150000"/>
              </a:lnSpc>
            </a:pPr>
            <a:endParaRPr lang="de-DE" sz="1600" kern="0" dirty="0"/>
          </a:p>
          <a:p>
            <a:pPr marL="0" indent="0">
              <a:lnSpc>
                <a:spcPct val="150000"/>
              </a:lnSpc>
              <a:buNone/>
            </a:pPr>
            <a:endParaRPr lang="de-DE" sz="1600" kern="0" dirty="0"/>
          </a:p>
          <a:p>
            <a:endParaRPr lang="de-DE" sz="1800" kern="0" dirty="0"/>
          </a:p>
        </p:txBody>
      </p:sp>
      <p:sp>
        <p:nvSpPr>
          <p:cNvPr id="36" name="Textfeld 35"/>
          <p:cNvSpPr txBox="1"/>
          <p:nvPr/>
        </p:nvSpPr>
        <p:spPr bwMode="auto">
          <a:xfrm>
            <a:off x="1083675" y="5354577"/>
            <a:ext cx="36839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400" dirty="0" err="1">
                <a:latin typeface="Cambria" panose="02040503050406030204" pitchFamily="18" charset="0"/>
                <a:cs typeface="+mn-cs"/>
              </a:rPr>
              <a:t>Nuclear</a:t>
            </a:r>
            <a:r>
              <a:rPr lang="de-DE" sz="1400" dirty="0">
                <a:latin typeface="Cambria" panose="02040503050406030204" pitchFamily="18" charset="0"/>
                <a:cs typeface="+mn-cs"/>
              </a:rPr>
              <a:t> </a:t>
            </a:r>
            <a:r>
              <a:rPr lang="de-DE" sz="1400" dirty="0" err="1">
                <a:latin typeface="Cambria" panose="02040503050406030204" pitchFamily="18" charset="0"/>
                <a:cs typeface="+mn-cs"/>
              </a:rPr>
              <a:t>astrophysics</a:t>
            </a:r>
            <a:r>
              <a:rPr lang="de-DE" sz="1400" dirty="0">
                <a:latin typeface="Cambria" panose="02040503050406030204" pitchFamily="18" charset="0"/>
                <a:cs typeface="+mn-cs"/>
              </a:rPr>
              <a:t> @ HORUS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101" y="2091680"/>
            <a:ext cx="3933587" cy="295825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3621" y="1708701"/>
            <a:ext cx="3676650" cy="4381500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4993410" y="6252544"/>
            <a:ext cx="41505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dirty="0">
                <a:latin typeface="Cambria" panose="02040503050406030204" pitchFamily="18" charset="0"/>
                <a:cs typeface="+mn-cs"/>
              </a:rPr>
              <a:t>L. </a:t>
            </a:r>
            <a:r>
              <a:rPr lang="de-DE" sz="1400" dirty="0" err="1">
                <a:latin typeface="Cambria" panose="02040503050406030204" pitchFamily="18" charset="0"/>
                <a:cs typeface="+mn-cs"/>
              </a:rPr>
              <a:t>Netterdon</a:t>
            </a:r>
            <a:r>
              <a:rPr lang="de-DE" sz="1400" dirty="0">
                <a:latin typeface="Cambria" panose="02040503050406030204" pitchFamily="18" charset="0"/>
                <a:cs typeface="+mn-cs"/>
              </a:rPr>
              <a:t> </a:t>
            </a:r>
            <a:r>
              <a:rPr lang="de-DE" sz="1400" i="1" dirty="0">
                <a:latin typeface="Cambria" panose="02040503050406030204" pitchFamily="18" charset="0"/>
                <a:cs typeface="+mn-cs"/>
              </a:rPr>
              <a:t>et al.</a:t>
            </a:r>
            <a:r>
              <a:rPr lang="de-DE" sz="1400" dirty="0">
                <a:latin typeface="Cambria" panose="02040503050406030204" pitchFamily="18" charset="0"/>
                <a:cs typeface="+mn-cs"/>
              </a:rPr>
              <a:t>, NIM A </a:t>
            </a:r>
            <a:r>
              <a:rPr lang="de-DE" sz="1400" b="1" dirty="0">
                <a:latin typeface="Cambria" panose="02040503050406030204" pitchFamily="18" charset="0"/>
                <a:cs typeface="+mn-cs"/>
              </a:rPr>
              <a:t>754</a:t>
            </a:r>
            <a:r>
              <a:rPr lang="de-DE" sz="1400" dirty="0">
                <a:latin typeface="Cambria" panose="02040503050406030204" pitchFamily="18" charset="0"/>
                <a:cs typeface="+mn-cs"/>
              </a:rPr>
              <a:t> (2014) 94</a:t>
            </a:r>
            <a:endParaRPr lang="en-US" sz="1400" dirty="0">
              <a:latin typeface="Cambria" panose="02040503050406030204" pitchFamily="18" charset="0"/>
              <a:cs typeface="+mn-cs"/>
            </a:endParaRPr>
          </a:p>
        </p:txBody>
      </p:sp>
      <p:sp>
        <p:nvSpPr>
          <p:cNvPr id="7" name="Textfeld 6"/>
          <p:cNvSpPr txBox="1"/>
          <p:nvPr/>
        </p:nvSpPr>
        <p:spPr bwMode="auto">
          <a:xfrm>
            <a:off x="7599215" y="1878820"/>
            <a:ext cx="14655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baseline="32000" dirty="0">
                <a:latin typeface="Cambria" panose="02040503050406030204" pitchFamily="18" charset="0"/>
              </a:rPr>
              <a:t>89</a:t>
            </a:r>
            <a:r>
              <a:rPr lang="en-US" b="1" dirty="0">
                <a:latin typeface="Cambria" panose="02040503050406030204" pitchFamily="18" charset="0"/>
              </a:rPr>
              <a:t>Y(</a:t>
            </a:r>
            <a:r>
              <a:rPr lang="en-US" b="1" dirty="0" err="1">
                <a:latin typeface="Cambria" panose="02040503050406030204" pitchFamily="18" charset="0"/>
              </a:rPr>
              <a:t>p</a:t>
            </a:r>
            <a:r>
              <a:rPr lang="en-US" b="1" dirty="0" err="1"/>
              <a:t>,</a:t>
            </a:r>
            <a:r>
              <a:rPr lang="en-US" b="1" dirty="0" err="1">
                <a:latin typeface="Symbol" pitchFamily="18" charset="2"/>
                <a:ea typeface="Symbol" charset="2"/>
                <a:cs typeface="Symbol" charset="2"/>
                <a:sym typeface="Symbol" charset="2"/>
              </a:rPr>
              <a:t>g</a:t>
            </a:r>
            <a:r>
              <a:rPr lang="en-US" b="1" dirty="0">
                <a:latin typeface="Cambria" panose="02040503050406030204" pitchFamily="18" charset="0"/>
              </a:rPr>
              <a:t>)</a:t>
            </a:r>
            <a:endParaRPr lang="de-DE" b="1" dirty="0">
              <a:solidFill>
                <a:schemeClr val="bg1"/>
              </a:solidFill>
              <a:latin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2815260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In-beam </a:t>
            </a:r>
            <a:r>
              <a:rPr lang="de-DE" dirty="0" err="1"/>
              <a:t>technique</a:t>
            </a:r>
            <a:r>
              <a:rPr lang="de-DE" dirty="0"/>
              <a:t> with </a:t>
            </a:r>
            <a:r>
              <a:rPr lang="de-DE" dirty="0" err="1"/>
              <a:t>HPGe</a:t>
            </a:r>
            <a:r>
              <a:rPr lang="de-DE" dirty="0"/>
              <a:t> </a:t>
            </a:r>
            <a:r>
              <a:rPr lang="de-DE" dirty="0" err="1"/>
              <a:t>detectors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941214"/>
            <a:ext cx="4546848" cy="3672409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Target chamber</a:t>
            </a:r>
          </a:p>
          <a:p>
            <a:pPr marL="0" indent="0">
              <a:buNone/>
            </a:pPr>
            <a:endParaRPr lang="en-US" sz="2400" b="1" dirty="0"/>
          </a:p>
          <a:p>
            <a:pPr>
              <a:lnSpc>
                <a:spcPct val="150000"/>
              </a:lnSpc>
            </a:pPr>
            <a:r>
              <a:rPr lang="en-US" sz="2200" dirty="0"/>
              <a:t>cooling trap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tantalum coating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independent current readouts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δ-electron suppression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built-in detector for Rutherford Backscattering Spectrometry (RBS)</a:t>
            </a:r>
          </a:p>
        </p:txBody>
      </p:sp>
      <p:pic>
        <p:nvPicPr>
          <p:cNvPr id="14" name="Inhaltsplatzhalter 10" descr="IMG_172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60633" y="941214"/>
            <a:ext cx="3317046" cy="2487786"/>
          </a:xfrm>
        </p:spPr>
      </p:pic>
      <p:sp>
        <p:nvSpPr>
          <p:cNvPr id="6" name="Textfeld 5"/>
          <p:cNvSpPr txBox="1"/>
          <p:nvPr/>
        </p:nvSpPr>
        <p:spPr bwMode="auto">
          <a:xfrm>
            <a:off x="457200" y="4846057"/>
            <a:ext cx="4546848" cy="167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eaLnBrk="1" hangingPunct="1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  <a:defRPr sz="2400">
                <a:latin typeface="Aller" panose="02000503030000020004" pitchFamily="2" charset="0"/>
                <a:cs typeface="+mn-cs"/>
              </a:defRPr>
            </a:lvl1pPr>
            <a:lvl2pPr marL="914400" indent="-457200" eaLnBrk="1" hangingPunct="1"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SzPct val="66000"/>
              <a:buFont typeface="Wingdings" panose="05000000000000000000" pitchFamily="2" charset="2"/>
              <a:buChar char="§"/>
              <a:defRPr sz="2400">
                <a:latin typeface="Aller" panose="02000503030000020004" pitchFamily="2" charset="0"/>
              </a:defRPr>
            </a:lvl2pPr>
            <a:lvl3pPr marL="1143000" indent="-228600" eaLnBrk="1" hangingPunct="1">
              <a:spcBef>
                <a:spcPts val="600"/>
              </a:spcBef>
              <a:spcAft>
                <a:spcPts val="600"/>
              </a:spcAft>
              <a:buChar char="•"/>
              <a:defRPr sz="2000">
                <a:latin typeface="Aller" panose="02000503030000020004" pitchFamily="2" charset="0"/>
              </a:defRPr>
            </a:lvl3pPr>
            <a:lvl4pPr marL="1600200" indent="-228600" eaLnBrk="1" hangingPunct="1">
              <a:spcBef>
                <a:spcPts val="600"/>
              </a:spcBef>
              <a:spcAft>
                <a:spcPts val="600"/>
              </a:spcAft>
              <a:buChar char="–"/>
              <a:defRPr sz="1800">
                <a:latin typeface="Aller" panose="02000503030000020004" pitchFamily="2" charset="0"/>
              </a:defRPr>
            </a:lvl4pPr>
            <a:lvl5pPr marL="2057400" indent="-228600" eaLnBrk="1" hangingPunct="1">
              <a:spcBef>
                <a:spcPts val="600"/>
              </a:spcBef>
              <a:spcAft>
                <a:spcPts val="600"/>
              </a:spcAft>
              <a:buChar char="»"/>
              <a:defRPr sz="1800">
                <a:latin typeface="Aller" panose="02000503030000020004" pitchFamily="2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latin typeface="+mn-lt"/>
              </a:defRPr>
            </a:lvl9pPr>
          </a:lstStyle>
          <a:p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8" name="Inhaltsplatzhalter 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614593"/>
            <a:ext cx="3886200" cy="2462927"/>
          </a:xfrm>
        </p:spPr>
      </p:pic>
      <p:sp>
        <p:nvSpPr>
          <p:cNvPr id="7" name="Textfeld 6"/>
          <p:cNvSpPr txBox="1"/>
          <p:nvPr/>
        </p:nvSpPr>
        <p:spPr>
          <a:xfrm>
            <a:off x="4993410" y="6252544"/>
            <a:ext cx="41505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>
                <a:latin typeface="Cambria" panose="02040503050406030204" pitchFamily="18" charset="0"/>
                <a:cs typeface="+mn-cs"/>
              </a:rPr>
              <a:t>L. </a:t>
            </a:r>
            <a:r>
              <a:rPr lang="de-DE" sz="1050" dirty="0" err="1">
                <a:latin typeface="Cambria" panose="02040503050406030204" pitchFamily="18" charset="0"/>
                <a:cs typeface="+mn-cs"/>
              </a:rPr>
              <a:t>Netterdon</a:t>
            </a:r>
            <a:r>
              <a:rPr lang="de-DE" sz="1050" dirty="0">
                <a:latin typeface="Cambria" panose="02040503050406030204" pitchFamily="18" charset="0"/>
                <a:cs typeface="+mn-cs"/>
              </a:rPr>
              <a:t> </a:t>
            </a:r>
            <a:r>
              <a:rPr lang="de-DE" sz="1050" i="1" dirty="0">
                <a:latin typeface="Cambria" panose="02040503050406030204" pitchFamily="18" charset="0"/>
                <a:cs typeface="+mn-cs"/>
              </a:rPr>
              <a:t>et al.</a:t>
            </a:r>
            <a:r>
              <a:rPr lang="de-DE" sz="1050" dirty="0">
                <a:latin typeface="Cambria" panose="02040503050406030204" pitchFamily="18" charset="0"/>
                <a:cs typeface="+mn-cs"/>
              </a:rPr>
              <a:t>, NIM A </a:t>
            </a:r>
            <a:r>
              <a:rPr lang="de-DE" sz="1050" b="1" dirty="0">
                <a:latin typeface="Cambria" panose="02040503050406030204" pitchFamily="18" charset="0"/>
                <a:cs typeface="+mn-cs"/>
              </a:rPr>
              <a:t>754</a:t>
            </a:r>
            <a:r>
              <a:rPr lang="de-DE" sz="1050" dirty="0">
                <a:latin typeface="Cambria" panose="02040503050406030204" pitchFamily="18" charset="0"/>
                <a:cs typeface="+mn-cs"/>
              </a:rPr>
              <a:t> (2014) 94-100</a:t>
            </a:r>
            <a:endParaRPr lang="en-US" sz="1050" dirty="0">
              <a:latin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459816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In-beam </a:t>
            </a:r>
            <a:r>
              <a:rPr lang="de-DE" dirty="0" err="1"/>
              <a:t>technique</a:t>
            </a:r>
            <a:r>
              <a:rPr lang="de-DE" dirty="0"/>
              <a:t> with </a:t>
            </a:r>
            <a:r>
              <a:rPr lang="de-DE" dirty="0" err="1"/>
              <a:t>HPGe</a:t>
            </a:r>
            <a:r>
              <a:rPr lang="de-DE" dirty="0"/>
              <a:t> </a:t>
            </a:r>
            <a:r>
              <a:rPr lang="de-DE" dirty="0" err="1"/>
              <a:t>detectors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07096" y="765850"/>
            <a:ext cx="4546848" cy="3672409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Target chamber</a:t>
            </a:r>
          </a:p>
          <a:p>
            <a:pPr marL="0" indent="0">
              <a:buNone/>
            </a:pPr>
            <a:endParaRPr lang="en-US" sz="2400" b="1" dirty="0"/>
          </a:p>
        </p:txBody>
      </p:sp>
      <p:pic>
        <p:nvPicPr>
          <p:cNvPr id="14" name="Inhaltsplatzhalter 10" descr="IMG_172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53019" y="1393139"/>
            <a:ext cx="6237962" cy="4678474"/>
          </a:xfrm>
          <a:effectLst>
            <a:softEdge rad="31750"/>
          </a:effectLst>
        </p:spPr>
      </p:pic>
      <p:cxnSp>
        <p:nvCxnSpPr>
          <p:cNvPr id="5" name="Gerade Verbindung mit Pfeil 4"/>
          <p:cNvCxnSpPr/>
          <p:nvPr/>
        </p:nvCxnSpPr>
        <p:spPr>
          <a:xfrm flipV="1">
            <a:off x="2192055" y="4747364"/>
            <a:ext cx="2292263" cy="10020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 bwMode="auto">
          <a:xfrm>
            <a:off x="2342368" y="4056878"/>
            <a:ext cx="1277914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3600" b="1" dirty="0">
                <a:solidFill>
                  <a:srgbClr val="FF0000"/>
                </a:solidFill>
                <a:latin typeface="Calibri" pitchFamily="34" charset="0"/>
                <a:cs typeface="+mn-cs"/>
              </a:rPr>
              <a:t>Beam</a:t>
            </a:r>
          </a:p>
        </p:txBody>
      </p:sp>
      <p:cxnSp>
        <p:nvCxnSpPr>
          <p:cNvPr id="12" name="Gerade Verbindung mit Pfeil 11"/>
          <p:cNvCxnSpPr/>
          <p:nvPr/>
        </p:nvCxnSpPr>
        <p:spPr>
          <a:xfrm flipH="1" flipV="1">
            <a:off x="4935206" y="4797468"/>
            <a:ext cx="726558" cy="726510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 bwMode="auto">
          <a:xfrm>
            <a:off x="5223353" y="5425282"/>
            <a:ext cx="24629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3600" b="1" dirty="0" err="1">
                <a:solidFill>
                  <a:srgbClr val="92D050"/>
                </a:solidFill>
                <a:latin typeface="Calibri" pitchFamily="34" charset="0"/>
                <a:cs typeface="+mn-cs"/>
              </a:rPr>
              <a:t>cooling</a:t>
            </a:r>
            <a:r>
              <a:rPr lang="de-DE" sz="3600" b="1" dirty="0">
                <a:solidFill>
                  <a:srgbClr val="92D050"/>
                </a:solidFill>
                <a:latin typeface="Calibri" pitchFamily="34" charset="0"/>
                <a:cs typeface="+mn-cs"/>
              </a:rPr>
              <a:t> </a:t>
            </a:r>
            <a:r>
              <a:rPr lang="de-DE" sz="3600" b="1" dirty="0" err="1">
                <a:solidFill>
                  <a:srgbClr val="92D050"/>
                </a:solidFill>
                <a:latin typeface="Calibri" pitchFamily="34" charset="0"/>
                <a:cs typeface="+mn-cs"/>
              </a:rPr>
              <a:t>trap</a:t>
            </a:r>
            <a:endParaRPr lang="de-DE" sz="3600" b="1" dirty="0">
              <a:solidFill>
                <a:srgbClr val="92D050"/>
              </a:solidFill>
              <a:latin typeface="Calibri" pitchFamily="34" charset="0"/>
              <a:cs typeface="+mn-cs"/>
            </a:endParaRPr>
          </a:p>
        </p:txBody>
      </p:sp>
      <p:cxnSp>
        <p:nvCxnSpPr>
          <p:cNvPr id="20" name="Gerade Verbindung mit Pfeil 19"/>
          <p:cNvCxnSpPr>
            <a:stCxn id="33" idx="2"/>
          </p:cNvCxnSpPr>
          <p:nvPr/>
        </p:nvCxnSpPr>
        <p:spPr>
          <a:xfrm flipH="1">
            <a:off x="6550242" y="3086045"/>
            <a:ext cx="338340" cy="1234637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/>
          <p:nvPr/>
        </p:nvCxnSpPr>
        <p:spPr>
          <a:xfrm flipH="1">
            <a:off x="4957077" y="3055248"/>
            <a:ext cx="1593165" cy="1692116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/>
          <p:nvPr/>
        </p:nvCxnSpPr>
        <p:spPr>
          <a:xfrm flipH="1">
            <a:off x="4953944" y="3055248"/>
            <a:ext cx="989508" cy="1077372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feld 32"/>
          <p:cNvSpPr txBox="1"/>
          <p:nvPr/>
        </p:nvSpPr>
        <p:spPr bwMode="auto">
          <a:xfrm>
            <a:off x="5281539" y="2439714"/>
            <a:ext cx="3214085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3600" b="1" dirty="0" err="1">
                <a:solidFill>
                  <a:schemeClr val="accent6"/>
                </a:solidFill>
                <a:latin typeface="Calibri" pitchFamily="34" charset="0"/>
                <a:cs typeface="+mn-cs"/>
              </a:rPr>
              <a:t>current</a:t>
            </a:r>
            <a:r>
              <a:rPr lang="de-DE" sz="3600" b="1" dirty="0">
                <a:solidFill>
                  <a:schemeClr val="accent6"/>
                </a:solidFill>
                <a:latin typeface="Calibri" pitchFamily="34" charset="0"/>
                <a:cs typeface="+mn-cs"/>
              </a:rPr>
              <a:t> </a:t>
            </a:r>
            <a:r>
              <a:rPr lang="de-DE" sz="3600" b="1" dirty="0" err="1">
                <a:solidFill>
                  <a:schemeClr val="accent6"/>
                </a:solidFill>
                <a:latin typeface="Calibri" pitchFamily="34" charset="0"/>
                <a:cs typeface="+mn-cs"/>
              </a:rPr>
              <a:t>readout</a:t>
            </a:r>
            <a:endParaRPr lang="de-DE" sz="3600" b="1" dirty="0">
              <a:solidFill>
                <a:schemeClr val="accent6"/>
              </a:solidFill>
              <a:latin typeface="Calibri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955205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2"/>
          <p:cNvSpPr txBox="1">
            <a:spLocks/>
          </p:cNvSpPr>
          <p:nvPr/>
        </p:nvSpPr>
        <p:spPr bwMode="auto">
          <a:xfrm>
            <a:off x="280802" y="799926"/>
            <a:ext cx="8582394" cy="521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9144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SzPct val="66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de-DE" sz="2800" b="1" kern="0" dirty="0" err="1"/>
              <a:t>reaction</a:t>
            </a:r>
            <a:r>
              <a:rPr lang="de-DE" sz="2800" b="1" kern="0" dirty="0"/>
              <a:t>-network </a:t>
            </a:r>
            <a:r>
              <a:rPr lang="de-DE" sz="2800" b="1" kern="0" dirty="0" err="1"/>
              <a:t>calculations</a:t>
            </a:r>
            <a:endParaRPr lang="de-DE" sz="2800" b="1" kern="0" dirty="0"/>
          </a:p>
          <a:p>
            <a:pPr marL="0" indent="0">
              <a:buFont typeface="Wingdings" pitchFamily="2" charset="2"/>
              <a:buNone/>
            </a:pPr>
            <a:endParaRPr lang="de-DE" sz="2800" b="1" kern="0" dirty="0"/>
          </a:p>
          <a:p>
            <a:pPr marL="0" indent="0">
              <a:buFont typeface="Wingdings" pitchFamily="2" charset="2"/>
              <a:buNone/>
            </a:pPr>
            <a:endParaRPr lang="de-DE" sz="2800" b="1" kern="0" dirty="0"/>
          </a:p>
          <a:p>
            <a:pPr marL="0" indent="0">
              <a:buFont typeface="Wingdings" pitchFamily="2" charset="2"/>
              <a:buNone/>
            </a:pPr>
            <a:endParaRPr lang="de-DE" sz="2800" b="1" kern="0" dirty="0"/>
          </a:p>
          <a:p>
            <a:pPr marL="0" indent="0">
              <a:buFont typeface="Wingdings" pitchFamily="2" charset="2"/>
              <a:buNone/>
            </a:pPr>
            <a:endParaRPr lang="de-DE" sz="2800" b="1" kern="0" dirty="0"/>
          </a:p>
          <a:p>
            <a:pPr marL="0" indent="0">
              <a:buFont typeface="Wingdings" pitchFamily="2" charset="2"/>
              <a:buNone/>
            </a:pPr>
            <a:endParaRPr lang="de-DE" sz="2800" b="1" kern="0" dirty="0"/>
          </a:p>
          <a:p>
            <a:pPr marL="0" indent="0">
              <a:buFont typeface="Wingdings" pitchFamily="2" charset="2"/>
              <a:buNone/>
            </a:pPr>
            <a:endParaRPr lang="de-DE" sz="2800" b="1" kern="0" dirty="0"/>
          </a:p>
          <a:p>
            <a:pPr>
              <a:lnSpc>
                <a:spcPct val="150000"/>
              </a:lnSpc>
            </a:pPr>
            <a:r>
              <a:rPr lang="de-DE" sz="1800" kern="0" dirty="0">
                <a:latin typeface="Symbol" panose="05050102010706020507" pitchFamily="18" charset="2"/>
              </a:rPr>
              <a:t>g</a:t>
            </a:r>
            <a:r>
              <a:rPr lang="de-DE" sz="1800" kern="0" dirty="0"/>
              <a:t>-</a:t>
            </a:r>
            <a:r>
              <a:rPr lang="de-DE" sz="1800" kern="0" dirty="0" err="1"/>
              <a:t>process</a:t>
            </a:r>
            <a:r>
              <a:rPr lang="de-DE" sz="1800" kern="0" dirty="0"/>
              <a:t> </a:t>
            </a:r>
            <a:r>
              <a:rPr lang="de-DE" sz="1800" kern="0" dirty="0" err="1"/>
              <a:t>network</a:t>
            </a:r>
            <a:r>
              <a:rPr lang="de-DE" sz="1800" kern="0" dirty="0"/>
              <a:t> </a:t>
            </a:r>
            <a:r>
              <a:rPr lang="de-DE" sz="1800" kern="0" dirty="0" err="1"/>
              <a:t>calculations</a:t>
            </a:r>
            <a:r>
              <a:rPr lang="de-DE" sz="1800" kern="0" dirty="0"/>
              <a:t> </a:t>
            </a:r>
            <a:r>
              <a:rPr lang="de-DE" sz="1800" kern="0" dirty="0" err="1"/>
              <a:t>cannot</a:t>
            </a:r>
            <a:r>
              <a:rPr lang="de-DE" sz="1800" kern="0" dirty="0"/>
              <a:t> </a:t>
            </a:r>
            <a:r>
              <a:rPr lang="de-DE" sz="1800" kern="0" dirty="0" err="1"/>
              <a:t>reproduce</a:t>
            </a:r>
            <a:r>
              <a:rPr lang="de-DE" sz="1800" kern="0" dirty="0"/>
              <a:t> solar </a:t>
            </a:r>
            <a:r>
              <a:rPr lang="de-DE" sz="1800" kern="0" dirty="0" err="1"/>
              <a:t>system</a:t>
            </a:r>
            <a:r>
              <a:rPr lang="de-DE" sz="1800" kern="0" dirty="0"/>
              <a:t> </a:t>
            </a:r>
            <a:r>
              <a:rPr lang="de-DE" sz="1800" kern="0" dirty="0" err="1"/>
              <a:t>abundance</a:t>
            </a:r>
            <a:endParaRPr lang="de-DE" sz="1800" kern="0" dirty="0"/>
          </a:p>
          <a:p>
            <a:pPr>
              <a:lnSpc>
                <a:spcPct val="150000"/>
              </a:lnSpc>
            </a:pPr>
            <a:r>
              <a:rPr lang="de-DE" sz="1800" kern="0" dirty="0" err="1"/>
              <a:t>other</a:t>
            </a:r>
            <a:r>
              <a:rPr lang="de-DE" sz="1800" kern="0" dirty="0"/>
              <a:t> </a:t>
            </a:r>
            <a:r>
              <a:rPr lang="de-DE" sz="1800" kern="0" dirty="0" err="1"/>
              <a:t>contributions</a:t>
            </a:r>
            <a:r>
              <a:rPr lang="de-DE" sz="1800" kern="0" dirty="0"/>
              <a:t> </a:t>
            </a:r>
            <a:r>
              <a:rPr lang="de-DE" sz="1800" kern="0" dirty="0" err="1"/>
              <a:t>from</a:t>
            </a:r>
            <a:r>
              <a:rPr lang="de-DE" sz="1800" kern="0" dirty="0"/>
              <a:t> </a:t>
            </a:r>
            <a:r>
              <a:rPr lang="de-DE" sz="1800" i="1" kern="0" dirty="0" err="1"/>
              <a:t>rp</a:t>
            </a:r>
            <a:r>
              <a:rPr lang="de-DE" sz="1800" i="1" kern="0" dirty="0"/>
              <a:t>-, </a:t>
            </a:r>
            <a:r>
              <a:rPr lang="de-DE" sz="1800" i="1" kern="0" dirty="0">
                <a:latin typeface="Symbol" panose="05050102010706020507" pitchFamily="18" charset="2"/>
              </a:rPr>
              <a:t>a</a:t>
            </a:r>
            <a:r>
              <a:rPr lang="de-DE" sz="1800" i="1" kern="0" dirty="0"/>
              <a:t>- </a:t>
            </a:r>
            <a:r>
              <a:rPr lang="de-DE" sz="1800" kern="0" dirty="0" err="1"/>
              <a:t>or</a:t>
            </a:r>
            <a:r>
              <a:rPr lang="de-DE" sz="1800" kern="0" dirty="0"/>
              <a:t> </a:t>
            </a:r>
            <a:r>
              <a:rPr lang="de-DE" sz="1800" kern="0" dirty="0" err="1"/>
              <a:t>other</a:t>
            </a:r>
            <a:r>
              <a:rPr lang="de-DE" sz="1800" kern="0" dirty="0"/>
              <a:t> </a:t>
            </a:r>
            <a:r>
              <a:rPr lang="de-DE" sz="1800" kern="0" dirty="0" err="1"/>
              <a:t>processes</a:t>
            </a:r>
            <a:r>
              <a:rPr lang="de-DE" sz="1800" kern="0" dirty="0"/>
              <a:t>?</a:t>
            </a:r>
          </a:p>
          <a:p>
            <a:pPr>
              <a:lnSpc>
                <a:spcPct val="150000"/>
              </a:lnSpc>
            </a:pPr>
            <a:r>
              <a:rPr lang="de-DE" sz="1800" kern="0" dirty="0" err="1"/>
              <a:t>problems</a:t>
            </a:r>
            <a:r>
              <a:rPr lang="de-DE" sz="1800" kern="0" dirty="0"/>
              <a:t> with </a:t>
            </a:r>
            <a:r>
              <a:rPr lang="de-DE" sz="1800" kern="0" dirty="0" err="1"/>
              <a:t>photoinduced</a:t>
            </a:r>
            <a:r>
              <a:rPr lang="de-DE" sz="1800" kern="0" dirty="0"/>
              <a:t> </a:t>
            </a:r>
            <a:r>
              <a:rPr lang="de-DE" sz="1800" kern="0" dirty="0" err="1"/>
              <a:t>reaction</a:t>
            </a:r>
            <a:r>
              <a:rPr lang="de-DE" sz="1800" kern="0" dirty="0"/>
              <a:t> </a:t>
            </a:r>
            <a:r>
              <a:rPr lang="de-DE" sz="1800" kern="0" dirty="0" err="1"/>
              <a:t>cross</a:t>
            </a:r>
            <a:r>
              <a:rPr lang="de-DE" sz="1800" kern="0" dirty="0"/>
              <a:t> </a:t>
            </a:r>
            <a:r>
              <a:rPr lang="de-DE" sz="1800" kern="0" dirty="0" err="1"/>
              <a:t>sections</a:t>
            </a:r>
            <a:r>
              <a:rPr lang="de-DE" sz="1800" kern="0" dirty="0"/>
              <a:t>?</a:t>
            </a:r>
          </a:p>
          <a:p>
            <a:endParaRPr lang="de-DE" sz="1400" b="1" kern="0" dirty="0"/>
          </a:p>
          <a:p>
            <a:endParaRPr lang="de-DE" sz="1800" kern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synthesis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i="1" dirty="0"/>
              <a:t>p</a:t>
            </a:r>
            <a:r>
              <a:rPr lang="de-DE" dirty="0"/>
              <a:t> </a:t>
            </a:r>
            <a:r>
              <a:rPr lang="de-DE" dirty="0" err="1"/>
              <a:t>nuclei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/>
          <a:srcRect l="2088" t="5893" r="9140"/>
          <a:stretch/>
        </p:blipFill>
        <p:spPr>
          <a:xfrm>
            <a:off x="2130488" y="1483195"/>
            <a:ext cx="4883023" cy="2951020"/>
          </a:xfrm>
          <a:prstGeom prst="rect">
            <a:avLst/>
          </a:prstGeom>
          <a:effectLst/>
        </p:spPr>
      </p:pic>
      <p:sp>
        <p:nvSpPr>
          <p:cNvPr id="8" name="Textfeld 7"/>
          <p:cNvSpPr txBox="1"/>
          <p:nvPr/>
        </p:nvSpPr>
        <p:spPr>
          <a:xfrm>
            <a:off x="5541759" y="6268690"/>
            <a:ext cx="45041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Cambria" panose="02040503050406030204" pitchFamily="18" charset="0"/>
                <a:cs typeface="+mn-cs"/>
              </a:rPr>
              <a:t>S.E. </a:t>
            </a:r>
            <a:r>
              <a:rPr lang="de-DE" sz="1200" dirty="0" err="1">
                <a:latin typeface="Cambria" panose="02040503050406030204" pitchFamily="18" charset="0"/>
                <a:cs typeface="+mn-cs"/>
              </a:rPr>
              <a:t>Woosley</a:t>
            </a:r>
            <a:r>
              <a:rPr lang="de-DE" sz="1200" dirty="0">
                <a:latin typeface="Cambria" panose="02040503050406030204" pitchFamily="18" charset="0"/>
                <a:cs typeface="+mn-cs"/>
              </a:rPr>
              <a:t> and W. M. Howard, </a:t>
            </a:r>
            <a:r>
              <a:rPr lang="de-DE" sz="1200" dirty="0" err="1">
                <a:latin typeface="Cambria" panose="02040503050406030204" pitchFamily="18" charset="0"/>
                <a:cs typeface="+mn-cs"/>
              </a:rPr>
              <a:t>ApJSS</a:t>
            </a:r>
            <a:r>
              <a:rPr lang="de-DE" sz="1200" dirty="0">
                <a:latin typeface="Cambria" panose="02040503050406030204" pitchFamily="18" charset="0"/>
                <a:cs typeface="+mn-cs"/>
              </a:rPr>
              <a:t> </a:t>
            </a:r>
            <a:r>
              <a:rPr lang="de-DE" sz="1200" b="1" dirty="0">
                <a:latin typeface="Cambria" panose="02040503050406030204" pitchFamily="18" charset="0"/>
                <a:cs typeface="+mn-cs"/>
              </a:rPr>
              <a:t>36</a:t>
            </a:r>
            <a:r>
              <a:rPr lang="de-DE" sz="1200" dirty="0">
                <a:latin typeface="Cambria" panose="02040503050406030204" pitchFamily="18" charset="0"/>
                <a:cs typeface="+mn-cs"/>
              </a:rPr>
              <a:t> </a:t>
            </a:r>
            <a:r>
              <a:rPr lang="de-DE" sz="1200" dirty="0">
                <a:latin typeface="Cambria" panose="02040503050406030204" pitchFamily="18" charset="0"/>
              </a:rPr>
              <a:t>(1978)</a:t>
            </a:r>
            <a:r>
              <a:rPr lang="de-DE" sz="1200" dirty="0">
                <a:latin typeface="Cambria" panose="02040503050406030204" pitchFamily="18" charset="0"/>
                <a:cs typeface="+mn-cs"/>
              </a:rPr>
              <a:t> 285</a:t>
            </a:r>
            <a:endParaRPr lang="en-US" sz="1200" dirty="0">
              <a:latin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221106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measurements of cross sections</a:t>
            </a:r>
            <a:endParaRPr lang="de-DE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197569" y="890797"/>
            <a:ext cx="8748862" cy="521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9144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SzPct val="66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de-DE" sz="2800" b="1" kern="0" dirty="0" err="1"/>
              <a:t>Photodisintegration</a:t>
            </a:r>
            <a:endParaRPr lang="de-DE" b="1" kern="0" dirty="0"/>
          </a:p>
          <a:p>
            <a:pPr>
              <a:lnSpc>
                <a:spcPct val="150000"/>
              </a:lnSpc>
            </a:pPr>
            <a:endParaRPr lang="de-DE" sz="1600" kern="0" dirty="0"/>
          </a:p>
          <a:p>
            <a:pPr>
              <a:lnSpc>
                <a:spcPct val="150000"/>
              </a:lnSpc>
            </a:pPr>
            <a:endParaRPr lang="de-DE" sz="1600" kern="0" dirty="0"/>
          </a:p>
          <a:p>
            <a:pPr>
              <a:lnSpc>
                <a:spcPct val="150000"/>
              </a:lnSpc>
            </a:pPr>
            <a:endParaRPr lang="de-DE" sz="1600" kern="0" dirty="0"/>
          </a:p>
          <a:p>
            <a:pPr>
              <a:lnSpc>
                <a:spcPct val="150000"/>
              </a:lnSpc>
            </a:pPr>
            <a:endParaRPr lang="de-DE" sz="1600" kern="0" dirty="0"/>
          </a:p>
          <a:p>
            <a:pPr>
              <a:lnSpc>
                <a:spcPct val="150000"/>
              </a:lnSpc>
            </a:pPr>
            <a:endParaRPr lang="de-DE" sz="1600" kern="0" dirty="0"/>
          </a:p>
          <a:p>
            <a:pPr>
              <a:lnSpc>
                <a:spcPct val="150000"/>
              </a:lnSpc>
            </a:pPr>
            <a:endParaRPr lang="de-DE" sz="1600" kern="0" dirty="0"/>
          </a:p>
          <a:p>
            <a:pPr>
              <a:lnSpc>
                <a:spcPct val="150000"/>
              </a:lnSpc>
            </a:pPr>
            <a:endParaRPr lang="de-DE" sz="1600" kern="0" dirty="0"/>
          </a:p>
          <a:p>
            <a:pPr>
              <a:lnSpc>
                <a:spcPct val="150000"/>
              </a:lnSpc>
            </a:pPr>
            <a:endParaRPr lang="de-DE" sz="1600" kern="0" dirty="0"/>
          </a:p>
          <a:p>
            <a:pPr marL="0" indent="0">
              <a:lnSpc>
                <a:spcPct val="150000"/>
              </a:lnSpc>
              <a:buNone/>
            </a:pPr>
            <a:endParaRPr lang="de-DE" sz="1800" kern="0" dirty="0"/>
          </a:p>
          <a:p>
            <a:pPr>
              <a:lnSpc>
                <a:spcPct val="150000"/>
              </a:lnSpc>
            </a:pPr>
            <a:r>
              <a:rPr lang="de-DE" sz="1800" kern="0" dirty="0" err="1"/>
              <a:t>measuring</a:t>
            </a:r>
            <a:r>
              <a:rPr lang="de-DE" sz="1800" kern="0" dirty="0"/>
              <a:t> </a:t>
            </a:r>
            <a:r>
              <a:rPr lang="de-DE" sz="1800" kern="0" dirty="0" err="1"/>
              <a:t>cross</a:t>
            </a:r>
            <a:r>
              <a:rPr lang="de-DE" sz="1800" kern="0" dirty="0"/>
              <a:t> </a:t>
            </a:r>
            <a:r>
              <a:rPr lang="de-DE" sz="1800" kern="0" dirty="0" err="1"/>
              <a:t>sections</a:t>
            </a:r>
            <a:r>
              <a:rPr lang="de-DE" sz="1800" kern="0" dirty="0"/>
              <a:t> via </a:t>
            </a:r>
            <a:r>
              <a:rPr lang="de-DE" sz="1800" kern="0" dirty="0" err="1"/>
              <a:t>direct</a:t>
            </a:r>
            <a:r>
              <a:rPr lang="de-DE" sz="1800" kern="0" dirty="0"/>
              <a:t> </a:t>
            </a:r>
            <a:r>
              <a:rPr lang="de-DE" sz="1800" kern="0" dirty="0" err="1"/>
              <a:t>detection</a:t>
            </a:r>
            <a:r>
              <a:rPr lang="de-DE" sz="1800" kern="0" dirty="0"/>
              <a:t> of </a:t>
            </a:r>
            <a:r>
              <a:rPr lang="de-DE" sz="1800" kern="0" dirty="0" err="1"/>
              <a:t>ejectiles</a:t>
            </a:r>
            <a:r>
              <a:rPr lang="de-DE" sz="1800" kern="0" dirty="0"/>
              <a:t> </a:t>
            </a:r>
            <a:r>
              <a:rPr lang="de-DE" sz="1800" kern="0" dirty="0" err="1"/>
              <a:t>or</a:t>
            </a:r>
            <a:r>
              <a:rPr lang="de-DE" sz="1800" kern="0" dirty="0"/>
              <a:t> via </a:t>
            </a:r>
            <a:r>
              <a:rPr lang="de-DE" sz="1800" kern="0" dirty="0" err="1"/>
              <a:t>photoactivation</a:t>
            </a:r>
            <a:endParaRPr lang="de-DE" sz="1800" kern="0" dirty="0"/>
          </a:p>
          <a:p>
            <a:pPr>
              <a:lnSpc>
                <a:spcPct val="150000"/>
              </a:lnSpc>
            </a:pPr>
            <a:r>
              <a:rPr lang="de-DE" sz="1800" kern="0" dirty="0" err="1"/>
              <a:t>using</a:t>
            </a:r>
            <a:r>
              <a:rPr lang="de-DE" sz="1800" kern="0" dirty="0"/>
              <a:t> </a:t>
            </a:r>
            <a:r>
              <a:rPr lang="de-DE" sz="1800" kern="0" dirty="0" err="1"/>
              <a:t>either</a:t>
            </a:r>
            <a:r>
              <a:rPr lang="de-DE" sz="1800" kern="0" dirty="0"/>
              <a:t> </a:t>
            </a:r>
            <a:r>
              <a:rPr lang="de-DE" sz="1800" kern="0" dirty="0" err="1"/>
              <a:t>monochromatic</a:t>
            </a:r>
            <a:r>
              <a:rPr lang="de-DE" sz="1800" kern="0" dirty="0"/>
              <a:t> </a:t>
            </a:r>
            <a:r>
              <a:rPr lang="de-DE" sz="1800" kern="0" dirty="0">
                <a:latin typeface="Symbol" panose="05050102010706020507" pitchFamily="18" charset="2"/>
              </a:rPr>
              <a:t>g</a:t>
            </a:r>
            <a:r>
              <a:rPr lang="de-DE" sz="1800" kern="0" dirty="0"/>
              <a:t>-</a:t>
            </a:r>
            <a:r>
              <a:rPr lang="de-DE" sz="1800" kern="0" dirty="0" err="1"/>
              <a:t>ray</a:t>
            </a:r>
            <a:r>
              <a:rPr lang="de-DE" sz="1800" kern="0" dirty="0"/>
              <a:t> </a:t>
            </a:r>
            <a:r>
              <a:rPr lang="de-DE" sz="1800" kern="0" dirty="0" err="1"/>
              <a:t>beams</a:t>
            </a:r>
            <a:r>
              <a:rPr lang="de-DE" sz="1800" kern="0" dirty="0"/>
              <a:t> </a:t>
            </a:r>
            <a:r>
              <a:rPr lang="de-DE" sz="1800" kern="0" dirty="0" err="1"/>
              <a:t>or</a:t>
            </a:r>
            <a:r>
              <a:rPr lang="de-DE" sz="1800" kern="0" dirty="0"/>
              <a:t> Bremsstrahlung</a:t>
            </a:r>
          </a:p>
          <a:p>
            <a:pPr>
              <a:lnSpc>
                <a:spcPct val="150000"/>
              </a:lnSpc>
            </a:pPr>
            <a:endParaRPr lang="de-DE" sz="1600" kern="0" dirty="0"/>
          </a:p>
          <a:p>
            <a:pPr marL="0" indent="0">
              <a:lnSpc>
                <a:spcPct val="150000"/>
              </a:lnSpc>
              <a:buNone/>
            </a:pPr>
            <a:endParaRPr lang="de-DE" sz="1600" kern="0" dirty="0"/>
          </a:p>
          <a:p>
            <a:endParaRPr lang="de-DE" sz="1800" kern="0" dirty="0"/>
          </a:p>
        </p:txBody>
      </p:sp>
      <p:grpSp>
        <p:nvGrpSpPr>
          <p:cNvPr id="45" name="Gruppieren 44"/>
          <p:cNvGrpSpPr/>
          <p:nvPr/>
        </p:nvGrpSpPr>
        <p:grpSpPr>
          <a:xfrm>
            <a:off x="2393103" y="2002859"/>
            <a:ext cx="5674975" cy="2931298"/>
            <a:chOff x="1590397" y="2374870"/>
            <a:chExt cx="7055989" cy="3430144"/>
          </a:xfrm>
        </p:grpSpPr>
        <p:sp>
          <p:nvSpPr>
            <p:cNvPr id="23" name="Textfeld 22"/>
            <p:cNvSpPr txBox="1"/>
            <p:nvPr/>
          </p:nvSpPr>
          <p:spPr bwMode="auto">
            <a:xfrm>
              <a:off x="7296438" y="4867602"/>
              <a:ext cx="134994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2800" b="1" dirty="0">
                  <a:solidFill>
                    <a:schemeClr val="accent2"/>
                  </a:solidFill>
                  <a:latin typeface="Symbol" panose="05050102010706020507" pitchFamily="18" charset="2"/>
                  <a:cs typeface="+mn-cs"/>
                </a:rPr>
                <a:t>b</a:t>
              </a:r>
            </a:p>
          </p:txBody>
        </p:sp>
        <p:grpSp>
          <p:nvGrpSpPr>
            <p:cNvPr id="44" name="Gruppieren 43"/>
            <p:cNvGrpSpPr/>
            <p:nvPr/>
          </p:nvGrpSpPr>
          <p:grpSpPr>
            <a:xfrm>
              <a:off x="1590397" y="2374870"/>
              <a:ext cx="6122039" cy="3430144"/>
              <a:chOff x="1590397" y="2374870"/>
              <a:chExt cx="6122039" cy="3430144"/>
            </a:xfrm>
          </p:grpSpPr>
          <p:cxnSp>
            <p:nvCxnSpPr>
              <p:cNvPr id="5" name="Gerade Verbindung 11"/>
              <p:cNvCxnSpPr/>
              <p:nvPr/>
            </p:nvCxnSpPr>
            <p:spPr>
              <a:xfrm>
                <a:off x="1717969" y="3719144"/>
                <a:ext cx="4133143" cy="23214"/>
              </a:xfrm>
              <a:prstGeom prst="line">
                <a:avLst/>
              </a:prstGeom>
              <a:ln>
                <a:solidFill>
                  <a:schemeClr val="accent3">
                    <a:lumMod val="50000"/>
                  </a:schemeClr>
                </a:solidFill>
                <a:prstDash val="sysDash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7" name="Gerade Verbindung 55"/>
              <p:cNvCxnSpPr/>
              <p:nvPr/>
            </p:nvCxnSpPr>
            <p:spPr>
              <a:xfrm>
                <a:off x="1775255" y="5134415"/>
                <a:ext cx="1543662" cy="0"/>
              </a:xfrm>
              <a:prstGeom prst="line">
                <a:avLst/>
              </a:prstGeom>
              <a:ln/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" name="Rechteck 9"/>
              <p:cNvSpPr/>
              <p:nvPr/>
            </p:nvSpPr>
            <p:spPr>
              <a:xfrm>
                <a:off x="1676419" y="2374870"/>
                <a:ext cx="4253327" cy="561964"/>
              </a:xfrm>
              <a:prstGeom prst="rect">
                <a:avLst/>
              </a:prstGeom>
              <a:pattFill prst="dkHorz">
                <a:fgClr>
                  <a:schemeClr val="tx1">
                    <a:lumMod val="50000"/>
                    <a:lumOff val="50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" name="Textfeld 11"/>
              <p:cNvSpPr txBox="1"/>
              <p:nvPr/>
            </p:nvSpPr>
            <p:spPr bwMode="auto">
              <a:xfrm>
                <a:off x="2164037" y="3274238"/>
                <a:ext cx="3907097" cy="4321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b="1" dirty="0" err="1">
                    <a:solidFill>
                      <a:schemeClr val="accent3">
                        <a:lumMod val="50000"/>
                      </a:schemeClr>
                    </a:solidFill>
                    <a:latin typeface="Cambria" panose="02040503050406030204" pitchFamily="18" charset="0"/>
                    <a:cs typeface="+mn-cs"/>
                  </a:rPr>
                  <a:t>separation</a:t>
                </a:r>
                <a:r>
                  <a:rPr lang="de-DE" b="1" dirty="0">
                    <a:solidFill>
                      <a:schemeClr val="accent3">
                        <a:lumMod val="50000"/>
                      </a:schemeClr>
                    </a:solidFill>
                    <a:latin typeface="Cambria" panose="02040503050406030204" pitchFamily="18" charset="0"/>
                    <a:cs typeface="+mn-cs"/>
                  </a:rPr>
                  <a:t> </a:t>
                </a:r>
                <a:r>
                  <a:rPr lang="de-DE" b="1" dirty="0" err="1">
                    <a:solidFill>
                      <a:schemeClr val="accent3">
                        <a:lumMod val="50000"/>
                      </a:schemeClr>
                    </a:solidFill>
                    <a:latin typeface="Cambria" panose="02040503050406030204" pitchFamily="18" charset="0"/>
                    <a:cs typeface="+mn-cs"/>
                  </a:rPr>
                  <a:t>energy</a:t>
                </a:r>
                <a:r>
                  <a:rPr lang="de-DE" b="1" dirty="0">
                    <a:solidFill>
                      <a:schemeClr val="accent3">
                        <a:lumMod val="50000"/>
                      </a:schemeClr>
                    </a:solidFill>
                    <a:latin typeface="Cambria" panose="02040503050406030204" pitchFamily="18" charset="0"/>
                    <a:cs typeface="+mn-cs"/>
                  </a:rPr>
                  <a:t> </a:t>
                </a:r>
                <a:r>
                  <a:rPr lang="de-DE" b="1" dirty="0" err="1">
                    <a:solidFill>
                      <a:schemeClr val="accent3">
                        <a:lumMod val="50000"/>
                      </a:schemeClr>
                    </a:solidFill>
                    <a:latin typeface="Cambria" panose="02040503050406030204" pitchFamily="18" charset="0"/>
                    <a:cs typeface="+mn-cs"/>
                  </a:rPr>
                  <a:t>S</a:t>
                </a:r>
                <a:r>
                  <a:rPr lang="de-DE" b="1" baseline="-25000" dirty="0" err="1">
                    <a:solidFill>
                      <a:schemeClr val="accent3">
                        <a:lumMod val="50000"/>
                      </a:schemeClr>
                    </a:solidFill>
                    <a:latin typeface="Cambria" panose="02040503050406030204" pitchFamily="18" charset="0"/>
                    <a:cs typeface="+mn-cs"/>
                  </a:rPr>
                  <a:t>n</a:t>
                </a:r>
                <a:r>
                  <a:rPr lang="de-DE" b="1" dirty="0">
                    <a:solidFill>
                      <a:schemeClr val="accent3">
                        <a:lumMod val="50000"/>
                      </a:schemeClr>
                    </a:solidFill>
                    <a:latin typeface="Cambria" panose="02040503050406030204" pitchFamily="18" charset="0"/>
                    <a:cs typeface="+mn-cs"/>
                  </a:rPr>
                  <a:t> </a:t>
                </a:r>
                <a:r>
                  <a:rPr lang="de-DE" b="1" dirty="0" err="1">
                    <a:solidFill>
                      <a:schemeClr val="accent3">
                        <a:lumMod val="50000"/>
                      </a:schemeClr>
                    </a:solidFill>
                    <a:latin typeface="Cambria" panose="02040503050406030204" pitchFamily="18" charset="0"/>
                    <a:cs typeface="+mn-cs"/>
                  </a:rPr>
                  <a:t>or</a:t>
                </a:r>
                <a:r>
                  <a:rPr lang="de-DE" b="1" dirty="0">
                    <a:solidFill>
                      <a:schemeClr val="accent3">
                        <a:lumMod val="50000"/>
                      </a:schemeClr>
                    </a:solidFill>
                    <a:latin typeface="Cambria" panose="02040503050406030204" pitchFamily="18" charset="0"/>
                    <a:cs typeface="+mn-cs"/>
                  </a:rPr>
                  <a:t> </a:t>
                </a:r>
                <a:r>
                  <a:rPr lang="de-DE" b="1" dirty="0" err="1">
                    <a:solidFill>
                      <a:schemeClr val="accent3">
                        <a:lumMod val="50000"/>
                      </a:schemeClr>
                    </a:solidFill>
                    <a:latin typeface="Cambria" panose="02040503050406030204" pitchFamily="18" charset="0"/>
                    <a:cs typeface="+mn-cs"/>
                  </a:rPr>
                  <a:t>S</a:t>
                </a:r>
                <a:r>
                  <a:rPr lang="de-DE" b="1" baseline="-25000" dirty="0" err="1">
                    <a:solidFill>
                      <a:schemeClr val="accent3">
                        <a:lumMod val="50000"/>
                      </a:schemeClr>
                    </a:solidFill>
                    <a:latin typeface="Cambria" panose="02040503050406030204" pitchFamily="18" charset="0"/>
                    <a:cs typeface="+mn-cs"/>
                  </a:rPr>
                  <a:t>p</a:t>
                </a:r>
                <a:endParaRPr lang="de-DE" b="1" baseline="-25000" dirty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  <a:cs typeface="+mn-cs"/>
                </a:endParaRPr>
              </a:p>
            </p:txBody>
          </p:sp>
          <p:cxnSp>
            <p:nvCxnSpPr>
              <p:cNvPr id="14" name="Gerade Verbindung 55"/>
              <p:cNvCxnSpPr/>
              <p:nvPr/>
            </p:nvCxnSpPr>
            <p:spPr>
              <a:xfrm>
                <a:off x="5518180" y="4208704"/>
                <a:ext cx="1543662" cy="0"/>
              </a:xfrm>
              <a:prstGeom prst="line">
                <a:avLst/>
              </a:prstGeom>
              <a:ln/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" name="Textfeld 14"/>
              <p:cNvSpPr txBox="1"/>
              <p:nvPr/>
            </p:nvSpPr>
            <p:spPr bwMode="auto">
              <a:xfrm>
                <a:off x="1968969" y="5185523"/>
                <a:ext cx="13499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3200" b="1" baseline="30000" dirty="0">
                    <a:latin typeface="Cambria" panose="02040503050406030204" pitchFamily="18" charset="0"/>
                    <a:cs typeface="+mn-cs"/>
                  </a:rPr>
                  <a:t>A</a:t>
                </a:r>
                <a:r>
                  <a:rPr lang="de-DE" sz="3200" b="1" dirty="0">
                    <a:latin typeface="Cambria" panose="02040503050406030204" pitchFamily="18" charset="0"/>
                    <a:cs typeface="+mn-cs"/>
                  </a:rPr>
                  <a:t>X</a:t>
                </a:r>
              </a:p>
            </p:txBody>
          </p:sp>
          <p:sp>
            <p:nvSpPr>
              <p:cNvPr id="16" name="Textfeld 15"/>
              <p:cNvSpPr txBox="1"/>
              <p:nvPr/>
            </p:nvSpPr>
            <p:spPr bwMode="auto">
              <a:xfrm>
                <a:off x="1590397" y="3865012"/>
                <a:ext cx="1349948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2800" b="1" dirty="0">
                    <a:solidFill>
                      <a:srgbClr val="FF0000"/>
                    </a:solidFill>
                    <a:latin typeface="Symbol" panose="05050102010706020507" pitchFamily="18" charset="2"/>
                    <a:cs typeface="+mn-cs"/>
                  </a:rPr>
                  <a:t>g</a:t>
                </a:r>
              </a:p>
            </p:txBody>
          </p:sp>
          <p:sp>
            <p:nvSpPr>
              <p:cNvPr id="17" name="Textfeld 16"/>
              <p:cNvSpPr txBox="1"/>
              <p:nvPr/>
            </p:nvSpPr>
            <p:spPr bwMode="auto">
              <a:xfrm>
                <a:off x="6071134" y="3319034"/>
                <a:ext cx="1349948" cy="46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2000" b="1" dirty="0">
                    <a:solidFill>
                      <a:srgbClr val="FF0000"/>
                    </a:solidFill>
                    <a:latin typeface="Cambria "/>
                    <a:cs typeface="+mn-cs"/>
                  </a:rPr>
                  <a:t>n </a:t>
                </a:r>
                <a:r>
                  <a:rPr lang="de-DE" sz="2000" b="1" dirty="0" err="1">
                    <a:solidFill>
                      <a:srgbClr val="FF0000"/>
                    </a:solidFill>
                    <a:latin typeface="Cambria "/>
                    <a:cs typeface="+mn-cs"/>
                  </a:rPr>
                  <a:t>or</a:t>
                </a:r>
                <a:r>
                  <a:rPr lang="de-DE" sz="2000" b="1" dirty="0">
                    <a:solidFill>
                      <a:srgbClr val="FF0000"/>
                    </a:solidFill>
                    <a:latin typeface="Cambria "/>
                    <a:cs typeface="+mn-cs"/>
                  </a:rPr>
                  <a:t> p</a:t>
                </a:r>
                <a:endParaRPr lang="de-DE" sz="2000" b="1" dirty="0">
                  <a:solidFill>
                    <a:srgbClr val="FF0000"/>
                  </a:solidFill>
                  <a:latin typeface="Symbol" panose="05050102010706020507" pitchFamily="18" charset="2"/>
                  <a:cs typeface="+mn-cs"/>
                </a:endParaRPr>
              </a:p>
            </p:txBody>
          </p:sp>
          <p:sp>
            <p:nvSpPr>
              <p:cNvPr id="18" name="Textfeld 17"/>
              <p:cNvSpPr txBox="1"/>
              <p:nvPr/>
            </p:nvSpPr>
            <p:spPr bwMode="auto">
              <a:xfrm>
                <a:off x="5599496" y="5216300"/>
                <a:ext cx="1723459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2800" b="1" baseline="30000" dirty="0">
                    <a:latin typeface="Cambria" panose="02040503050406030204" pitchFamily="18" charset="0"/>
                  </a:rPr>
                  <a:t>A‘</a:t>
                </a:r>
                <a:r>
                  <a:rPr lang="de-DE" sz="2800" b="1" dirty="0">
                    <a:latin typeface="Cambria" panose="02040503050406030204" pitchFamily="18" charset="0"/>
                  </a:rPr>
                  <a:t>Y</a:t>
                </a:r>
                <a:endParaRPr lang="de-DE" sz="2800" b="1" dirty="0">
                  <a:latin typeface="Cambria" panose="02040503050406030204" pitchFamily="18" charset="0"/>
                  <a:cs typeface="+mn-cs"/>
                </a:endParaRPr>
              </a:p>
            </p:txBody>
          </p:sp>
          <p:cxnSp>
            <p:nvCxnSpPr>
              <p:cNvPr id="19" name="Gerade Verbindung 55"/>
              <p:cNvCxnSpPr/>
              <p:nvPr/>
            </p:nvCxnSpPr>
            <p:spPr>
              <a:xfrm>
                <a:off x="5531098" y="5064962"/>
                <a:ext cx="1543662" cy="0"/>
              </a:xfrm>
              <a:prstGeom prst="line">
                <a:avLst/>
              </a:prstGeom>
              <a:ln/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1" name="Textfeld 20"/>
              <p:cNvSpPr txBox="1"/>
              <p:nvPr/>
            </p:nvSpPr>
            <p:spPr bwMode="auto">
              <a:xfrm>
                <a:off x="6212667" y="4181475"/>
                <a:ext cx="13499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3200" b="1" dirty="0">
                    <a:solidFill>
                      <a:srgbClr val="FF0000"/>
                    </a:solidFill>
                    <a:latin typeface="Symbol" panose="05050102010706020507" pitchFamily="18" charset="2"/>
                    <a:cs typeface="+mn-cs"/>
                  </a:rPr>
                  <a:t>g</a:t>
                </a:r>
              </a:p>
            </p:txBody>
          </p:sp>
          <p:cxnSp>
            <p:nvCxnSpPr>
              <p:cNvPr id="25" name="Gerade Verbindung mit Pfeil 24"/>
              <p:cNvCxnSpPr/>
              <p:nvPr/>
            </p:nvCxnSpPr>
            <p:spPr>
              <a:xfrm flipV="1">
                <a:off x="2188987" y="2655852"/>
                <a:ext cx="9268" cy="2452888"/>
              </a:xfrm>
              <a:prstGeom prst="straightConnector1">
                <a:avLst/>
              </a:prstGeom>
              <a:ln w="762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Gerade Verbindung mit Pfeil 30"/>
              <p:cNvCxnSpPr/>
              <p:nvPr/>
            </p:nvCxnSpPr>
            <p:spPr>
              <a:xfrm>
                <a:off x="6930876" y="5099678"/>
                <a:ext cx="781560" cy="705336"/>
              </a:xfrm>
              <a:prstGeom prst="straightConnector1">
                <a:avLst/>
              </a:prstGeom>
              <a:ln w="76200">
                <a:solidFill>
                  <a:schemeClr val="accent2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Gerade Verbindung mit Pfeil 34"/>
              <p:cNvCxnSpPr/>
              <p:nvPr/>
            </p:nvCxnSpPr>
            <p:spPr>
              <a:xfrm>
                <a:off x="6071134" y="4227754"/>
                <a:ext cx="0" cy="825085"/>
              </a:xfrm>
              <a:prstGeom prst="straightConnector1">
                <a:avLst/>
              </a:prstGeom>
              <a:ln w="762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Gerade Verbindung mit Pfeil 41"/>
              <p:cNvCxnSpPr/>
              <p:nvPr/>
            </p:nvCxnSpPr>
            <p:spPr>
              <a:xfrm>
                <a:off x="5531098" y="2779271"/>
                <a:ext cx="640028" cy="1383875"/>
              </a:xfrm>
              <a:prstGeom prst="straightConnector1">
                <a:avLst/>
              </a:prstGeom>
              <a:ln w="76200">
                <a:solidFill>
                  <a:srgbClr val="FF0000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05804896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measurements of cross sections</a:t>
            </a:r>
            <a:endParaRPr lang="de-DE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349060" y="831249"/>
            <a:ext cx="8420256" cy="521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9144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SzPct val="66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de-DE" sz="2800" b="1" kern="0" dirty="0" err="1"/>
              <a:t>Ground-state</a:t>
            </a:r>
            <a:r>
              <a:rPr lang="de-DE" sz="2800" b="1" kern="0" dirty="0"/>
              <a:t> </a:t>
            </a:r>
            <a:r>
              <a:rPr lang="de-DE" sz="2800" b="1" kern="0" dirty="0" err="1"/>
              <a:t>contributions</a:t>
            </a:r>
            <a:endParaRPr lang="de-DE" b="1" kern="0" dirty="0"/>
          </a:p>
          <a:p>
            <a:pPr>
              <a:lnSpc>
                <a:spcPct val="150000"/>
              </a:lnSpc>
            </a:pPr>
            <a:endParaRPr lang="de-DE" sz="1600" kern="0" dirty="0"/>
          </a:p>
          <a:p>
            <a:pPr>
              <a:lnSpc>
                <a:spcPct val="150000"/>
              </a:lnSpc>
            </a:pPr>
            <a:r>
              <a:rPr lang="de-DE" sz="1800" kern="0" dirty="0" err="1"/>
              <a:t>measured</a:t>
            </a:r>
            <a:r>
              <a:rPr lang="de-DE" sz="1800" kern="0" dirty="0"/>
              <a:t> </a:t>
            </a:r>
            <a:r>
              <a:rPr lang="de-DE" sz="1800" kern="0" dirty="0" err="1"/>
              <a:t>cross</a:t>
            </a:r>
            <a:r>
              <a:rPr lang="de-DE" sz="1800" kern="0" dirty="0"/>
              <a:t> </a:t>
            </a:r>
            <a:r>
              <a:rPr lang="de-DE" sz="1800" kern="0" dirty="0" err="1"/>
              <a:t>sections</a:t>
            </a:r>
            <a:r>
              <a:rPr lang="de-DE" sz="1800" kern="0" dirty="0"/>
              <a:t> </a:t>
            </a:r>
            <a:r>
              <a:rPr lang="de-DE" sz="1800" kern="0" dirty="0" err="1"/>
              <a:t>cannot</a:t>
            </a:r>
            <a:r>
              <a:rPr lang="de-DE" sz="1800" kern="0" dirty="0"/>
              <a:t> </a:t>
            </a:r>
            <a:r>
              <a:rPr lang="de-DE" sz="1800" kern="0" dirty="0" err="1"/>
              <a:t>directly</a:t>
            </a:r>
            <a:r>
              <a:rPr lang="de-DE" sz="1800" kern="0" dirty="0"/>
              <a:t> </a:t>
            </a:r>
            <a:r>
              <a:rPr lang="de-DE" sz="1800" kern="0" dirty="0" err="1"/>
              <a:t>used</a:t>
            </a:r>
            <a:r>
              <a:rPr lang="de-DE" sz="1800" kern="0" dirty="0"/>
              <a:t> for </a:t>
            </a:r>
            <a:r>
              <a:rPr lang="de-DE" sz="1800" kern="0" dirty="0" err="1"/>
              <a:t>astrophysics</a:t>
            </a:r>
            <a:endParaRPr lang="de-DE" sz="1800" kern="0" dirty="0"/>
          </a:p>
          <a:p>
            <a:pPr>
              <a:lnSpc>
                <a:spcPct val="150000"/>
              </a:lnSpc>
            </a:pPr>
            <a:r>
              <a:rPr lang="de-DE" sz="1800" kern="0" dirty="0"/>
              <a:t>for </a:t>
            </a:r>
            <a:r>
              <a:rPr lang="de-DE" sz="1800" kern="0" dirty="0">
                <a:latin typeface="Symbol" panose="05050102010706020507" pitchFamily="18" charset="2"/>
              </a:rPr>
              <a:t>g</a:t>
            </a:r>
            <a:r>
              <a:rPr lang="de-DE" sz="1800" kern="0" dirty="0"/>
              <a:t>-</a:t>
            </a:r>
            <a:r>
              <a:rPr lang="de-DE" sz="1800" kern="0" dirty="0" err="1"/>
              <a:t>induced</a:t>
            </a:r>
            <a:r>
              <a:rPr lang="de-DE" sz="1800" kern="0" dirty="0"/>
              <a:t> </a:t>
            </a:r>
            <a:r>
              <a:rPr lang="de-DE" sz="1800" kern="0" dirty="0" err="1"/>
              <a:t>reaction</a:t>
            </a:r>
            <a:r>
              <a:rPr lang="de-DE" sz="1800" kern="0" dirty="0"/>
              <a:t> the </a:t>
            </a:r>
            <a:r>
              <a:rPr lang="de-DE" sz="1800" kern="0" dirty="0" err="1"/>
              <a:t>ground-state</a:t>
            </a:r>
            <a:r>
              <a:rPr lang="de-DE" sz="1800" kern="0" dirty="0"/>
              <a:t> </a:t>
            </a:r>
            <a:r>
              <a:rPr lang="de-DE" sz="1800" kern="0" dirty="0" err="1"/>
              <a:t>contribution</a:t>
            </a:r>
            <a:r>
              <a:rPr lang="de-DE" sz="1800" kern="0" dirty="0"/>
              <a:t> is </a:t>
            </a:r>
            <a:r>
              <a:rPr lang="de-DE" sz="1800" kern="0" dirty="0" err="1"/>
              <a:t>almost</a:t>
            </a:r>
            <a:r>
              <a:rPr lang="de-DE" sz="1800" kern="0" dirty="0"/>
              <a:t> </a:t>
            </a:r>
            <a:r>
              <a:rPr lang="de-DE" sz="1800" kern="0" dirty="0" err="1"/>
              <a:t>zero</a:t>
            </a:r>
            <a:endParaRPr lang="de-DE" sz="1800" kern="0" dirty="0"/>
          </a:p>
          <a:p>
            <a:pPr>
              <a:lnSpc>
                <a:spcPct val="150000"/>
              </a:lnSpc>
            </a:pPr>
            <a:r>
              <a:rPr lang="de-DE" sz="1800" kern="0" dirty="0"/>
              <a:t>larger </a:t>
            </a:r>
            <a:r>
              <a:rPr lang="de-DE" sz="1800" kern="0" dirty="0" err="1"/>
              <a:t>contribution</a:t>
            </a:r>
            <a:r>
              <a:rPr lang="de-DE" sz="1800" kern="0" dirty="0"/>
              <a:t> </a:t>
            </a:r>
            <a:r>
              <a:rPr lang="de-DE" sz="1800" kern="0" dirty="0" err="1"/>
              <a:t>from</a:t>
            </a:r>
            <a:r>
              <a:rPr lang="de-DE" sz="1800" kern="0" dirty="0"/>
              <a:t> </a:t>
            </a:r>
            <a:r>
              <a:rPr lang="de-DE" sz="1800" kern="0" dirty="0" err="1"/>
              <a:t>excited</a:t>
            </a:r>
            <a:r>
              <a:rPr lang="de-DE" sz="1800" kern="0" dirty="0"/>
              <a:t> </a:t>
            </a:r>
            <a:r>
              <a:rPr lang="de-DE" sz="1800" kern="0" dirty="0" err="1"/>
              <a:t>states</a:t>
            </a:r>
            <a:r>
              <a:rPr lang="de-DE" sz="1800" kern="0" dirty="0"/>
              <a:t> in the stellar </a:t>
            </a:r>
            <a:r>
              <a:rPr lang="de-DE" sz="1800" kern="0" dirty="0" err="1"/>
              <a:t>plasma</a:t>
            </a:r>
            <a:r>
              <a:rPr lang="de-DE" sz="1800" kern="0" dirty="0"/>
              <a:t> (T</a:t>
            </a:r>
            <a:r>
              <a:rPr lang="de-DE" sz="1800" kern="0" baseline="-25000" dirty="0"/>
              <a:t>9</a:t>
            </a:r>
            <a:r>
              <a:rPr lang="de-DE" sz="1800" kern="0" dirty="0"/>
              <a:t> &gt; 1.5)</a:t>
            </a:r>
            <a:endParaRPr lang="de-DE" sz="1800" kern="0" baseline="-25000" dirty="0"/>
          </a:p>
          <a:p>
            <a:pPr>
              <a:lnSpc>
                <a:spcPct val="150000"/>
              </a:lnSpc>
            </a:pPr>
            <a:r>
              <a:rPr lang="de-DE" sz="1800" kern="0" dirty="0" err="1"/>
              <a:t>reaction</a:t>
            </a:r>
            <a:r>
              <a:rPr lang="de-DE" sz="1800" kern="0" dirty="0"/>
              <a:t> </a:t>
            </a:r>
            <a:r>
              <a:rPr lang="de-DE" sz="1800" kern="0" dirty="0" err="1"/>
              <a:t>rates</a:t>
            </a:r>
            <a:r>
              <a:rPr lang="de-DE" sz="1800" kern="0" dirty="0"/>
              <a:t> </a:t>
            </a:r>
            <a:r>
              <a:rPr lang="de-DE" sz="1800" kern="0" dirty="0" err="1"/>
              <a:t>are</a:t>
            </a:r>
            <a:r>
              <a:rPr lang="de-DE" sz="1800" kern="0" dirty="0"/>
              <a:t> </a:t>
            </a:r>
            <a:r>
              <a:rPr lang="de-DE" sz="1800" kern="0" dirty="0" err="1"/>
              <a:t>obtained</a:t>
            </a:r>
            <a:r>
              <a:rPr lang="de-DE" sz="1800" kern="0" dirty="0"/>
              <a:t> </a:t>
            </a:r>
            <a:r>
              <a:rPr lang="de-DE" sz="1800" kern="0" dirty="0" err="1"/>
              <a:t>from</a:t>
            </a:r>
            <a:r>
              <a:rPr lang="de-DE" sz="1800" kern="0" dirty="0"/>
              <a:t> the inverse </a:t>
            </a:r>
            <a:r>
              <a:rPr lang="de-DE" sz="1800" kern="0" dirty="0" err="1"/>
              <a:t>reactions</a:t>
            </a:r>
            <a:r>
              <a:rPr lang="de-DE" sz="1800" kern="0" dirty="0"/>
              <a:t> via </a:t>
            </a:r>
            <a:r>
              <a:rPr lang="de-DE" sz="1800" kern="0" dirty="0" err="1"/>
              <a:t>reciprocity</a:t>
            </a:r>
            <a:r>
              <a:rPr lang="de-DE" sz="1800" kern="0" dirty="0"/>
              <a:t> </a:t>
            </a:r>
            <a:r>
              <a:rPr lang="de-DE" sz="1800" kern="0" dirty="0" err="1"/>
              <a:t>theorem</a:t>
            </a:r>
            <a:endParaRPr lang="de-DE" sz="1800" kern="0" dirty="0"/>
          </a:p>
          <a:p>
            <a:pPr>
              <a:lnSpc>
                <a:spcPct val="150000"/>
              </a:lnSpc>
            </a:pPr>
            <a:endParaRPr lang="de-DE" sz="1600" kern="0" dirty="0"/>
          </a:p>
          <a:p>
            <a:pPr>
              <a:lnSpc>
                <a:spcPct val="150000"/>
              </a:lnSpc>
            </a:pPr>
            <a:endParaRPr lang="de-DE" sz="1600" kern="0" dirty="0"/>
          </a:p>
          <a:p>
            <a:pPr marL="0" indent="0">
              <a:lnSpc>
                <a:spcPct val="150000"/>
              </a:lnSpc>
              <a:buNone/>
            </a:pPr>
            <a:endParaRPr lang="de-DE" sz="1600" kern="0" dirty="0"/>
          </a:p>
          <a:p>
            <a:endParaRPr lang="de-DE" sz="1800" kern="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973" y="3748030"/>
            <a:ext cx="3087781" cy="252380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6818" y="3748030"/>
            <a:ext cx="3050749" cy="252380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7645" y="3719002"/>
            <a:ext cx="2974481" cy="2523802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238750" y="5924811"/>
            <a:ext cx="8843376" cy="34702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8" name="Textfeld 7"/>
          <p:cNvSpPr txBox="1"/>
          <p:nvPr/>
        </p:nvSpPr>
        <p:spPr bwMode="auto">
          <a:xfrm>
            <a:off x="1135441" y="5867487"/>
            <a:ext cx="11654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400" b="1" dirty="0">
                <a:latin typeface="Calibri" pitchFamily="34" charset="0"/>
                <a:cs typeface="+mn-cs"/>
              </a:rPr>
              <a:t>(</a:t>
            </a:r>
            <a:r>
              <a:rPr lang="de-DE" sz="2400" b="1" dirty="0" err="1">
                <a:latin typeface="Symbol" panose="05050102010706020507" pitchFamily="18" charset="2"/>
                <a:cs typeface="+mn-cs"/>
              </a:rPr>
              <a:t>g</a:t>
            </a:r>
            <a:r>
              <a:rPr lang="de-DE" sz="2400" b="1" dirty="0" err="1">
                <a:latin typeface="Calibri" pitchFamily="34" charset="0"/>
                <a:cs typeface="+mn-cs"/>
              </a:rPr>
              <a:t>,n</a:t>
            </a:r>
            <a:r>
              <a:rPr lang="de-DE" sz="2400" b="1" dirty="0">
                <a:latin typeface="Calibri" pitchFamily="34" charset="0"/>
                <a:cs typeface="+mn-cs"/>
              </a:rPr>
              <a:t>)</a:t>
            </a:r>
          </a:p>
        </p:txBody>
      </p:sp>
      <p:sp>
        <p:nvSpPr>
          <p:cNvPr id="9" name="Textfeld 8"/>
          <p:cNvSpPr txBox="1"/>
          <p:nvPr/>
        </p:nvSpPr>
        <p:spPr bwMode="auto">
          <a:xfrm>
            <a:off x="4077692" y="5867488"/>
            <a:ext cx="11654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400" b="1" dirty="0">
                <a:latin typeface="Calibri" pitchFamily="34" charset="0"/>
                <a:cs typeface="+mn-cs"/>
              </a:rPr>
              <a:t>(</a:t>
            </a:r>
            <a:r>
              <a:rPr lang="de-DE" sz="2400" b="1" dirty="0" err="1">
                <a:latin typeface="Symbol" panose="05050102010706020507" pitchFamily="18" charset="2"/>
                <a:cs typeface="+mn-cs"/>
              </a:rPr>
              <a:t>g</a:t>
            </a:r>
            <a:r>
              <a:rPr lang="de-DE" sz="2400" b="1" dirty="0" err="1">
                <a:latin typeface="Calibri" pitchFamily="34" charset="0"/>
                <a:cs typeface="+mn-cs"/>
              </a:rPr>
              <a:t>,p</a:t>
            </a:r>
            <a:r>
              <a:rPr lang="de-DE" sz="2400" b="1" dirty="0">
                <a:latin typeface="Calibri" pitchFamily="34" charset="0"/>
                <a:cs typeface="+mn-cs"/>
              </a:rPr>
              <a:t>)</a:t>
            </a:r>
          </a:p>
        </p:txBody>
      </p:sp>
      <p:sp>
        <p:nvSpPr>
          <p:cNvPr id="10" name="Textfeld 9"/>
          <p:cNvSpPr txBox="1"/>
          <p:nvPr/>
        </p:nvSpPr>
        <p:spPr bwMode="auto">
          <a:xfrm>
            <a:off x="7251580" y="5864696"/>
            <a:ext cx="11654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400" b="1" dirty="0">
                <a:latin typeface="Calibri" pitchFamily="34" charset="0"/>
                <a:cs typeface="+mn-cs"/>
              </a:rPr>
              <a:t>(</a:t>
            </a:r>
            <a:r>
              <a:rPr lang="de-DE" sz="2400" b="1" dirty="0" err="1">
                <a:latin typeface="Symbol" panose="05050102010706020507" pitchFamily="18" charset="2"/>
                <a:cs typeface="+mn-cs"/>
              </a:rPr>
              <a:t>g</a:t>
            </a:r>
            <a:r>
              <a:rPr lang="de-DE" sz="2400" b="1" dirty="0" err="1">
                <a:latin typeface="Calibri" pitchFamily="34" charset="0"/>
                <a:cs typeface="+mn-cs"/>
              </a:rPr>
              <a:t>,</a:t>
            </a:r>
            <a:r>
              <a:rPr lang="de-DE" sz="2400" b="1" dirty="0" err="1">
                <a:latin typeface="Symbol" panose="05050102010706020507" pitchFamily="18" charset="2"/>
                <a:cs typeface="+mn-cs"/>
              </a:rPr>
              <a:t>a</a:t>
            </a:r>
            <a:r>
              <a:rPr lang="de-DE" sz="2400" b="1" dirty="0">
                <a:latin typeface="Calibri" pitchFamily="34" charset="0"/>
                <a:cs typeface="+mn-cs"/>
              </a:rPr>
              <a:t>)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781837" y="6271832"/>
            <a:ext cx="2524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Cambria" panose="02040503050406030204" pitchFamily="18" charset="0"/>
                <a:cs typeface="+mn-cs"/>
              </a:rPr>
              <a:t>T. Rauscher, </a:t>
            </a:r>
            <a:r>
              <a:rPr lang="de-DE" sz="1200" dirty="0" err="1">
                <a:latin typeface="Cambria" panose="02040503050406030204" pitchFamily="18" charset="0"/>
                <a:cs typeface="+mn-cs"/>
              </a:rPr>
              <a:t>ApJSS</a:t>
            </a:r>
            <a:r>
              <a:rPr lang="de-DE" sz="1200" dirty="0">
                <a:latin typeface="Cambria" panose="02040503050406030204" pitchFamily="18" charset="0"/>
                <a:cs typeface="+mn-cs"/>
              </a:rPr>
              <a:t> </a:t>
            </a:r>
            <a:r>
              <a:rPr lang="de-DE" sz="1200" b="1" dirty="0">
                <a:latin typeface="Cambria" panose="02040503050406030204" pitchFamily="18" charset="0"/>
                <a:cs typeface="+mn-cs"/>
              </a:rPr>
              <a:t>201</a:t>
            </a:r>
            <a:r>
              <a:rPr lang="de-DE" sz="1200" dirty="0">
                <a:latin typeface="Cambria" panose="02040503050406030204" pitchFamily="18" charset="0"/>
                <a:cs typeface="+mn-cs"/>
              </a:rPr>
              <a:t> </a:t>
            </a:r>
            <a:r>
              <a:rPr lang="de-DE" sz="1200" dirty="0">
                <a:latin typeface="Cambria" panose="02040503050406030204" pitchFamily="18" charset="0"/>
              </a:rPr>
              <a:t>(2012)</a:t>
            </a:r>
            <a:r>
              <a:rPr lang="de-DE" sz="1200" dirty="0">
                <a:latin typeface="Cambria" panose="02040503050406030204" pitchFamily="18" charset="0"/>
                <a:cs typeface="+mn-cs"/>
              </a:rPr>
              <a:t> 26</a:t>
            </a:r>
            <a:endParaRPr lang="en-US" sz="1200" dirty="0">
              <a:latin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043551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measurements of cross sections</a:t>
            </a:r>
            <a:endParaRPr lang="de-DE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4644219" y="1042352"/>
            <a:ext cx="4337499" cy="1041260"/>
            <a:chOff x="541" y="1654"/>
            <a:chExt cx="4678" cy="112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541" y="1654"/>
              <a:ext cx="4678" cy="1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" y="1654"/>
              <a:ext cx="4683" cy="1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610" y="2309351"/>
            <a:ext cx="3150438" cy="1924263"/>
          </a:xfrm>
          <a:prstGeom prst="rect">
            <a:avLst/>
          </a:prstGeom>
        </p:spPr>
      </p:pic>
      <p:grpSp>
        <p:nvGrpSpPr>
          <p:cNvPr id="9" name="Group 4"/>
          <p:cNvGrpSpPr>
            <a:grpSpLocks noChangeAspect="1"/>
          </p:cNvGrpSpPr>
          <p:nvPr/>
        </p:nvGrpSpPr>
        <p:grpSpPr bwMode="auto">
          <a:xfrm>
            <a:off x="4691941" y="4739176"/>
            <a:ext cx="4289777" cy="614689"/>
            <a:chOff x="2997" y="2120"/>
            <a:chExt cx="2631" cy="377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/>
          </p:nvSpPr>
          <p:spPr bwMode="auto">
            <a:xfrm>
              <a:off x="2997" y="2120"/>
              <a:ext cx="2631" cy="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7" y="2120"/>
              <a:ext cx="2633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Inhaltsplatzhalter 1"/>
          <p:cNvSpPr>
            <a:spLocks noGrp="1"/>
          </p:cNvSpPr>
          <p:nvPr>
            <p:ph idx="1"/>
          </p:nvPr>
        </p:nvSpPr>
        <p:spPr>
          <a:xfrm>
            <a:off x="214834" y="683346"/>
            <a:ext cx="4357166" cy="5729980"/>
          </a:xfrm>
        </p:spPr>
        <p:txBody>
          <a:bodyPr/>
          <a:lstStyle/>
          <a:p>
            <a:pPr marL="0" lvl="2" indent="0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None/>
            </a:pPr>
            <a:r>
              <a:rPr lang="de-DE" sz="2800" b="1" dirty="0"/>
              <a:t>Statistical </a:t>
            </a:r>
            <a:r>
              <a:rPr lang="de-DE" sz="2800" b="1" dirty="0" err="1"/>
              <a:t>model</a:t>
            </a:r>
            <a:endParaRPr lang="en-US" sz="2800" b="1" dirty="0"/>
          </a:p>
          <a:p>
            <a:pPr marL="357188" lvl="2" indent="-357188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800" dirty="0" err="1"/>
              <a:t>cross</a:t>
            </a:r>
            <a:r>
              <a:rPr lang="de-DE" sz="1800" dirty="0"/>
              <a:t> </a:t>
            </a:r>
            <a:r>
              <a:rPr lang="de-DE" sz="1800" dirty="0" err="1"/>
              <a:t>sections</a:t>
            </a:r>
            <a:r>
              <a:rPr lang="de-DE" sz="1800" dirty="0"/>
              <a:t> in the Gamow </a:t>
            </a:r>
            <a:r>
              <a:rPr lang="de-DE" sz="1800" dirty="0" err="1"/>
              <a:t>window</a:t>
            </a:r>
            <a:r>
              <a:rPr lang="de-DE" sz="1800" dirty="0"/>
              <a:t> </a:t>
            </a:r>
            <a:r>
              <a:rPr lang="de-DE" sz="1800" dirty="0" err="1"/>
              <a:t>are</a:t>
            </a:r>
            <a:r>
              <a:rPr lang="de-DE" sz="1800" dirty="0"/>
              <a:t> </a:t>
            </a:r>
            <a:r>
              <a:rPr lang="de-DE" sz="1800" dirty="0" err="1"/>
              <a:t>small</a:t>
            </a:r>
            <a:r>
              <a:rPr lang="de-DE" sz="1800" dirty="0"/>
              <a:t> ( &lt; µb)</a:t>
            </a:r>
            <a:endParaRPr lang="en-US" sz="1800" dirty="0"/>
          </a:p>
          <a:p>
            <a:pPr marL="357188" lvl="2" indent="-357188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800" dirty="0" err="1"/>
              <a:t>most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reactions</a:t>
            </a:r>
            <a:r>
              <a:rPr lang="de-DE" sz="1800" dirty="0"/>
              <a:t> </a:t>
            </a:r>
            <a:r>
              <a:rPr lang="de-DE" sz="1800" dirty="0" err="1"/>
              <a:t>are</a:t>
            </a:r>
            <a:r>
              <a:rPr lang="de-DE" sz="1800" dirty="0"/>
              <a:t> not </a:t>
            </a:r>
            <a:r>
              <a:rPr lang="de-DE" sz="1800" dirty="0" err="1"/>
              <a:t>accessible</a:t>
            </a:r>
            <a:r>
              <a:rPr lang="de-DE" sz="1800" dirty="0"/>
              <a:t> in </a:t>
            </a:r>
            <a:r>
              <a:rPr lang="de-DE" sz="1800" dirty="0" err="1"/>
              <a:t>the</a:t>
            </a:r>
            <a:r>
              <a:rPr lang="de-DE" sz="1800" dirty="0"/>
              <a:t>  </a:t>
            </a:r>
            <a:r>
              <a:rPr lang="de-DE" sz="1800" dirty="0" err="1"/>
              <a:t>laboratory</a:t>
            </a:r>
            <a:endParaRPr lang="en-US" sz="1800" dirty="0"/>
          </a:p>
          <a:p>
            <a:pPr marL="357188" lvl="2" indent="-357188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800" dirty="0"/>
              <a:t>reaction rates are calculated mostly in the scope of the statistical model</a:t>
            </a:r>
          </a:p>
          <a:p>
            <a:pPr marL="357188" lvl="2" indent="-357188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800" dirty="0" err="1"/>
              <a:t>cross-section</a:t>
            </a:r>
            <a:r>
              <a:rPr lang="de-DE" sz="1800" dirty="0"/>
              <a:t> </a:t>
            </a:r>
            <a:r>
              <a:rPr lang="de-DE" sz="1800" dirty="0" err="1"/>
              <a:t>measurements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 </a:t>
            </a:r>
            <a:r>
              <a:rPr lang="de-DE" sz="1800" dirty="0" err="1"/>
              <a:t>improve</a:t>
            </a:r>
            <a:r>
              <a:rPr lang="de-DE" sz="1800" dirty="0"/>
              <a:t> </a:t>
            </a:r>
            <a:r>
              <a:rPr lang="de-DE" sz="1800" dirty="0" err="1"/>
              <a:t>nuclear</a:t>
            </a:r>
            <a:r>
              <a:rPr lang="de-DE" sz="1800" dirty="0"/>
              <a:t> </a:t>
            </a:r>
            <a:r>
              <a:rPr lang="de-DE" sz="1800" dirty="0" err="1"/>
              <a:t>physics</a:t>
            </a:r>
            <a:r>
              <a:rPr lang="de-DE" sz="1800" dirty="0"/>
              <a:t> input-parameters:</a:t>
            </a:r>
            <a:endParaRPr lang="en-US" sz="1400" b="1" dirty="0">
              <a:latin typeface="Symbol" panose="05050102010706020507" pitchFamily="18" charset="2"/>
            </a:endParaRPr>
          </a:p>
          <a:p>
            <a:pPr marL="814388" lvl="3" indent="-357188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800" b="1" dirty="0">
                <a:latin typeface="Symbol" panose="05050102010706020507" pitchFamily="18" charset="2"/>
              </a:rPr>
              <a:t>g</a:t>
            </a:r>
            <a:r>
              <a:rPr lang="en-US" sz="1800" dirty="0"/>
              <a:t>-strength function (also via (</a:t>
            </a:r>
            <a:r>
              <a:rPr lang="en-US" sz="1800" dirty="0" err="1">
                <a:latin typeface="Symbol" panose="05050102010706020507" pitchFamily="18" charset="2"/>
              </a:rPr>
              <a:t>g,g</a:t>
            </a:r>
            <a:r>
              <a:rPr lang="en-US" sz="1800" dirty="0"/>
              <a:t>’))</a:t>
            </a:r>
          </a:p>
          <a:p>
            <a:pPr marL="814388" lvl="3" indent="-357188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800" dirty="0"/>
              <a:t>particle + nucleus optical model potentials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7274493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Charged-particle</a:t>
            </a:r>
            <a:r>
              <a:rPr lang="de-DE" dirty="0"/>
              <a:t> </a:t>
            </a:r>
            <a:r>
              <a:rPr lang="de-DE" dirty="0" err="1"/>
              <a:t>induced</a:t>
            </a:r>
            <a:r>
              <a:rPr lang="de-DE" dirty="0"/>
              <a:t> </a:t>
            </a:r>
            <a:r>
              <a:rPr lang="de-DE" dirty="0" err="1"/>
              <a:t>reaction</a:t>
            </a:r>
            <a:r>
              <a:rPr lang="de-DE" dirty="0"/>
              <a:t> </a:t>
            </a:r>
            <a:r>
              <a:rPr lang="de-DE" dirty="0" err="1"/>
              <a:t>cross</a:t>
            </a:r>
            <a:r>
              <a:rPr lang="de-DE" dirty="0"/>
              <a:t> </a:t>
            </a:r>
            <a:r>
              <a:rPr lang="de-DE" dirty="0" err="1"/>
              <a:t>sections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770264"/>
            <a:ext cx="8229600" cy="5218113"/>
          </a:xfrm>
        </p:spPr>
        <p:txBody>
          <a:bodyPr/>
          <a:lstStyle/>
          <a:p>
            <a:pPr marL="0" indent="0">
              <a:buNone/>
            </a:pPr>
            <a:r>
              <a:rPr lang="de-DE" b="1" dirty="0"/>
              <a:t>Activation </a:t>
            </a:r>
            <a:r>
              <a:rPr lang="de-DE" b="1" dirty="0" err="1"/>
              <a:t>technique</a:t>
            </a:r>
            <a:endParaRPr lang="de-DE" b="1" dirty="0"/>
          </a:p>
          <a:p>
            <a:r>
              <a:rPr lang="de-DE" sz="1600" dirty="0" err="1"/>
              <a:t>widely</a:t>
            </a:r>
            <a:r>
              <a:rPr lang="de-DE" sz="1600" dirty="0"/>
              <a:t> </a:t>
            </a:r>
            <a:r>
              <a:rPr lang="de-DE" sz="1600" dirty="0" err="1"/>
              <a:t>used</a:t>
            </a:r>
            <a:r>
              <a:rPr lang="de-DE" sz="1600" dirty="0"/>
              <a:t> </a:t>
            </a:r>
            <a:r>
              <a:rPr lang="de-DE" sz="1600" dirty="0" err="1"/>
              <a:t>technique</a:t>
            </a:r>
            <a:r>
              <a:rPr lang="de-DE" sz="1600" dirty="0"/>
              <a:t> for </a:t>
            </a:r>
            <a:r>
              <a:rPr lang="de-DE" sz="1600" dirty="0" err="1"/>
              <a:t>measureing</a:t>
            </a:r>
            <a:r>
              <a:rPr lang="de-DE" sz="1600" dirty="0"/>
              <a:t> </a:t>
            </a:r>
            <a:r>
              <a:rPr lang="de-DE" sz="1600" dirty="0" err="1"/>
              <a:t>cross-sections</a:t>
            </a:r>
            <a:r>
              <a:rPr lang="de-DE" sz="1600" dirty="0"/>
              <a:t> </a:t>
            </a:r>
          </a:p>
          <a:p>
            <a:r>
              <a:rPr lang="de-DE" sz="1600" dirty="0"/>
              <a:t>temporal and </a:t>
            </a:r>
            <a:r>
              <a:rPr lang="de-DE" sz="1600" dirty="0" err="1"/>
              <a:t>spatial</a:t>
            </a:r>
            <a:r>
              <a:rPr lang="de-DE" sz="1600" dirty="0"/>
              <a:t> </a:t>
            </a:r>
            <a:r>
              <a:rPr lang="de-DE" sz="1600" dirty="0" err="1"/>
              <a:t>separation</a:t>
            </a:r>
            <a:r>
              <a:rPr lang="de-DE" sz="1600" dirty="0"/>
              <a:t> of </a:t>
            </a:r>
            <a:r>
              <a:rPr lang="de-DE" sz="1600" dirty="0" err="1"/>
              <a:t>irradiation</a:t>
            </a:r>
            <a:r>
              <a:rPr lang="de-DE" sz="1600" dirty="0"/>
              <a:t> and </a:t>
            </a:r>
            <a:r>
              <a:rPr lang="de-DE" sz="1600" dirty="0" err="1"/>
              <a:t>spectroscopy</a:t>
            </a:r>
            <a:endParaRPr lang="de-DE" sz="1600" dirty="0"/>
          </a:p>
          <a:p>
            <a:r>
              <a:rPr lang="de-DE" sz="1600" dirty="0" err="1"/>
              <a:t>no</a:t>
            </a:r>
            <a:r>
              <a:rPr lang="de-DE" sz="1600" dirty="0"/>
              <a:t> </a:t>
            </a:r>
            <a:r>
              <a:rPr lang="de-DE" sz="1600" dirty="0" err="1"/>
              <a:t>access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reactions</a:t>
            </a:r>
            <a:r>
              <a:rPr lang="de-DE" sz="1600" dirty="0"/>
              <a:t> </a:t>
            </a:r>
            <a:r>
              <a:rPr lang="de-DE" sz="1600" dirty="0" err="1"/>
              <a:t>involving</a:t>
            </a:r>
            <a:r>
              <a:rPr lang="de-DE" sz="1600" dirty="0"/>
              <a:t> </a:t>
            </a:r>
            <a:r>
              <a:rPr lang="de-DE" sz="1600" dirty="0" err="1"/>
              <a:t>stable</a:t>
            </a:r>
            <a:r>
              <a:rPr lang="de-DE" sz="1600" dirty="0"/>
              <a:t> </a:t>
            </a:r>
            <a:r>
              <a:rPr lang="de-DE" sz="1600" dirty="0" err="1"/>
              <a:t>reaction</a:t>
            </a:r>
            <a:r>
              <a:rPr lang="de-DE" sz="1600" dirty="0"/>
              <a:t> </a:t>
            </a:r>
            <a:r>
              <a:rPr lang="de-DE" sz="1600" dirty="0" err="1"/>
              <a:t>products</a:t>
            </a:r>
            <a:endParaRPr lang="de-DE" sz="1600" dirty="0"/>
          </a:p>
          <a:p>
            <a:r>
              <a:rPr lang="de-DE" sz="1600" dirty="0" err="1"/>
              <a:t>feasible</a:t>
            </a:r>
            <a:r>
              <a:rPr lang="de-DE" sz="1600" dirty="0"/>
              <a:t> half-</a:t>
            </a:r>
            <a:r>
              <a:rPr lang="de-DE" sz="1600" dirty="0" err="1"/>
              <a:t>lives</a:t>
            </a:r>
            <a:r>
              <a:rPr lang="de-DE" sz="1600" dirty="0"/>
              <a:t> </a:t>
            </a:r>
            <a:r>
              <a:rPr lang="de-DE" sz="1600" dirty="0" err="1"/>
              <a:t>neccessary</a:t>
            </a:r>
            <a:endParaRPr lang="de-DE" sz="1600" dirty="0"/>
          </a:p>
          <a:p>
            <a:endParaRPr lang="de-DE" sz="1800" dirty="0"/>
          </a:p>
          <a:p>
            <a:endParaRPr lang="de-DE" sz="1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759" y="1077238"/>
            <a:ext cx="2357418" cy="1226233"/>
          </a:xfrm>
          <a:prstGeom prst="rect">
            <a:avLst/>
          </a:prstGeom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47324853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agZilges">
  <a:themeElements>
    <a:clrScheme name="philipp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BBE0E3"/>
      </a:accent1>
      <a:accent2>
        <a:srgbClr val="333399"/>
      </a:accent2>
      <a:accent3>
        <a:srgbClr val="92D050"/>
      </a:accent3>
      <a:accent4>
        <a:srgbClr val="FF6600"/>
      </a:accent4>
      <a:accent5>
        <a:srgbClr val="FFC000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  <a:effectLst/>
      </a:spPr>
      <a:bodyPr wrap="none"/>
      <a:lstStyle>
        <a:defPPr fontAlgn="auto">
          <a:spcBef>
            <a:spcPts val="0"/>
          </a:spcBef>
          <a:spcAft>
            <a:spcPts val="0"/>
          </a:spcAft>
          <a:defRPr sz="1400" b="1" dirty="0" smtClean="0">
            <a:solidFill>
              <a:schemeClr val="bg1"/>
            </a:solidFill>
            <a:latin typeface="Calibri" pitchFamily="34" charset="0"/>
            <a:cs typeface="+mn-cs"/>
          </a:defRPr>
        </a:defPPr>
      </a:lstStyle>
    </a:txDef>
  </a:objectDefaults>
  <a:extraClrSchemeLst>
    <a:extraClrScheme>
      <a:clrScheme name="AG-Zilges_Stylefi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-Zilges_Stylefil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-Zilges_Stylefil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-Zilges_Stylefil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-Zilges_Stylefil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-Zilges_Stylefil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-Zilges_Stylefil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-Zilges_Stylefil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-Zilges_Stylefil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-Zilges_Stylefil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-Zilges_Stylefil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-Zilges_Stylefil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gZilges" id="{674B2508-1C6E-49B9-A10D-74230757B1FD}" vid="{82CBD30C-FE54-4C5B-B4DC-52D5EA28AA97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agZilges</Template>
  <TotalTime>0</TotalTime>
  <Words>1910</Words>
  <Application>Microsoft Office PowerPoint</Application>
  <PresentationFormat>Bildschirmpräsentation (4:3)</PresentationFormat>
  <Paragraphs>399</Paragraphs>
  <Slides>42</Slides>
  <Notes>4</Notes>
  <HiddenSlides>2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42</vt:i4>
      </vt:variant>
    </vt:vector>
  </HeadingPairs>
  <TitlesOfParts>
    <vt:vector size="52" baseType="lpstr">
      <vt:lpstr>Wingdings</vt:lpstr>
      <vt:lpstr>Symath_IV25</vt:lpstr>
      <vt:lpstr>Open Sans</vt:lpstr>
      <vt:lpstr>Arial</vt:lpstr>
      <vt:lpstr>Arial Unicode MS</vt:lpstr>
      <vt:lpstr>Cambria </vt:lpstr>
      <vt:lpstr>Cambria</vt:lpstr>
      <vt:lpstr>Calibri</vt:lpstr>
      <vt:lpstr>Symbol</vt:lpstr>
      <vt:lpstr>agZilges</vt:lpstr>
      <vt:lpstr>Radiative capture and photodisintegration reactions for the synthesis of the p nuclei</vt:lpstr>
      <vt:lpstr>Outline </vt:lpstr>
      <vt:lpstr>The synthesis of the p nuclei</vt:lpstr>
      <vt:lpstr>The synthesis of the p nuclei</vt:lpstr>
      <vt:lpstr>The synthesis of the p nuclei</vt:lpstr>
      <vt:lpstr>Experimental measurements of cross sections</vt:lpstr>
      <vt:lpstr>Experimental measurements of cross sections</vt:lpstr>
      <vt:lpstr>Experimental measurements of cross sections</vt:lpstr>
      <vt:lpstr>Charged-particle induced reaction cross sections</vt:lpstr>
      <vt:lpstr>Charged-particle induced reaction cross sections</vt:lpstr>
      <vt:lpstr>Charged-particle induced reaction cross sections</vt:lpstr>
      <vt:lpstr>In-beam technique with HPGe detectors</vt:lpstr>
      <vt:lpstr>In-beam technique with HPGe detectors</vt:lpstr>
      <vt:lpstr>In-beam technique with HPGe detectors</vt:lpstr>
      <vt:lpstr>In-beam technique with HPGe detectors</vt:lpstr>
      <vt:lpstr>In-beam measurement of the 89Y(p,g) </vt:lpstr>
      <vt:lpstr>In-beam measurement of the 89Y(p,g) </vt:lpstr>
      <vt:lpstr>In-beam measurement of the 89Y(p,g) </vt:lpstr>
      <vt:lpstr>In-beam measurement of the 89Y(p,g) </vt:lpstr>
      <vt:lpstr>In-beam measurement of the 89Y(p,g) </vt:lpstr>
      <vt:lpstr>In-beam measurement of the 89Y(p,g) </vt:lpstr>
      <vt:lpstr>In-beam measurement of the 89Y(p,g) </vt:lpstr>
      <vt:lpstr>In-beam measurement of the 89Y(p,g) </vt:lpstr>
      <vt:lpstr>In-beam measurement of the 92Mo(p,g)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Summary </vt:lpstr>
      <vt:lpstr>PowerPoint-Präsentation</vt:lpstr>
      <vt:lpstr>Overview of nucleosynthesis processes</vt:lpstr>
      <vt:lpstr>Overview of nucleosynthesis processes</vt:lpstr>
      <vt:lpstr>Uncertainties for g process nucleosynthesis</vt:lpstr>
      <vt:lpstr>Uncertainties for g process nucleosynthesis</vt:lpstr>
      <vt:lpstr>Experimental measurements of cross sections</vt:lpstr>
      <vt:lpstr>Experimental measurements of cross sections</vt:lpstr>
      <vt:lpstr>Experimental measurements of cross sections</vt:lpstr>
      <vt:lpstr>Experimental measurements of cross sections</vt:lpstr>
      <vt:lpstr>In-beam technique with HPGe detectors</vt:lpstr>
      <vt:lpstr>In-beam technique with HPGe detectors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Radiative capture and photodisintegration reactions in Nuclear Astrophysics</dc:title>
  <dc:creator>Philipp Scholz</dc:creator>
  <cp:lastModifiedBy>Philipp Scholz</cp:lastModifiedBy>
  <cp:revision>110</cp:revision>
  <dcterms:created xsi:type="dcterms:W3CDTF">2016-03-16T13:15:32Z</dcterms:created>
  <dcterms:modified xsi:type="dcterms:W3CDTF">2016-04-07T06:29:39Z</dcterms:modified>
</cp:coreProperties>
</file>