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68" r:id="rId4"/>
    <p:sldId id="315" r:id="rId5"/>
    <p:sldId id="316" r:id="rId6"/>
    <p:sldId id="317" r:id="rId7"/>
    <p:sldId id="318" r:id="rId8"/>
    <p:sldId id="319" r:id="rId9"/>
    <p:sldId id="321" r:id="rId10"/>
    <p:sldId id="322" r:id="rId11"/>
    <p:sldId id="323" r:id="rId12"/>
    <p:sldId id="325" r:id="rId13"/>
    <p:sldId id="326" r:id="rId14"/>
    <p:sldId id="327" r:id="rId15"/>
    <p:sldId id="328" r:id="rId16"/>
    <p:sldId id="258" r:id="rId17"/>
    <p:sldId id="269" r:id="rId18"/>
    <p:sldId id="275" r:id="rId19"/>
    <p:sldId id="277" r:id="rId20"/>
    <p:sldId id="330" r:id="rId21"/>
    <p:sldId id="331" r:id="rId22"/>
    <p:sldId id="332" r:id="rId23"/>
    <p:sldId id="333" r:id="rId24"/>
    <p:sldId id="304" r:id="rId25"/>
    <p:sldId id="305" r:id="rId26"/>
    <p:sldId id="338" r:id="rId27"/>
    <p:sldId id="336" r:id="rId28"/>
    <p:sldId id="311" r:id="rId29"/>
    <p:sldId id="312" r:id="rId30"/>
    <p:sldId id="313" r:id="rId31"/>
    <p:sldId id="314" r:id="rId32"/>
    <p:sldId id="306" r:id="rId33"/>
    <p:sldId id="339" r:id="rId34"/>
    <p:sldId id="334" r:id="rId35"/>
    <p:sldId id="335" r:id="rId36"/>
    <p:sldId id="329" r:id="rId37"/>
    <p:sldId id="337" r:id="rId38"/>
    <p:sldId id="307" r:id="rId39"/>
    <p:sldId id="308" r:id="rId40"/>
    <p:sldId id="310" r:id="rId4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5A300"/>
    <a:srgbClr val="B5B5B5"/>
    <a:srgbClr val="E95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9" autoAdjust="0"/>
    <p:restoredTop sz="91162" autoAdjust="0"/>
  </p:normalViewPr>
  <p:slideViewPr>
    <p:cSldViewPr snapToObjects="1"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0500" y="387351"/>
            <a:ext cx="5403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989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anose="00000400000000000000" pitchFamily="2" charset="0"/>
              </a:defRPr>
            </a:lvl1pPr>
          </a:lstStyle>
          <a:p>
            <a:endParaRPr lang="de-DE" alt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90502" y="8567740"/>
            <a:ext cx="13303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anose="00000400000000000000" pitchFamily="2" charset="0"/>
              </a:defRPr>
            </a:lvl1pPr>
          </a:lstStyle>
          <a:p>
            <a:fld id="{116B9D02-106D-485B-8562-E9681E7564FB}" type="datetime4">
              <a:rPr lang="de-DE" altLang="de-DE"/>
              <a:pPr/>
              <a:t>7. April 2016</a:t>
            </a:fld>
            <a:endParaRPr lang="de-DE" alt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20826" y="8567740"/>
            <a:ext cx="44640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anose="00000400000000000000" pitchFamily="2" charset="0"/>
              </a:defRPr>
            </a:lvl1pPr>
          </a:lstStyle>
          <a:p>
            <a:r>
              <a:rPr lang="de-DE" alt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99164" y="8567740"/>
            <a:ext cx="6699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anose="00000400000000000000" pitchFamily="2" charset="0"/>
              </a:defRPr>
            </a:lvl1pPr>
          </a:lstStyle>
          <a:p>
            <a:r>
              <a:rPr lang="de-DE" altLang="de-DE"/>
              <a:t>|  </a:t>
            </a:r>
            <a:fld id="{1FD811BD-DFC2-461D-9E18-70C0A9FC80E3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1" y="360365"/>
            <a:ext cx="928688" cy="4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90501" y="179390"/>
            <a:ext cx="6478588" cy="144462"/>
          </a:xfrm>
          <a:prstGeom prst="rect">
            <a:avLst/>
          </a:prstGeom>
          <a:solidFill>
            <a:srgbClr val="B5B5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90501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90501" y="849630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8915" y="777875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182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tud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60363"/>
            <a:ext cx="935037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8914" y="8685213"/>
            <a:ext cx="1619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anose="00000400000000000000" pitchFamily="2" charset="0"/>
              </a:defRPr>
            </a:lvl1pPr>
          </a:lstStyle>
          <a:p>
            <a:fld id="{1440EFA4-CE91-4F5A-BA7F-95684A7D61B9}" type="datetime4">
              <a:rPr lang="de-DE" altLang="de-DE"/>
              <a:pPr/>
              <a:t>7. April 2016</a:t>
            </a:fld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71600" y="923925"/>
            <a:ext cx="4095750" cy="307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0501" y="4284664"/>
            <a:ext cx="647700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08164" y="8685213"/>
            <a:ext cx="410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anose="00000400000000000000" pitchFamily="2" charset="0"/>
              </a:defRPr>
            </a:lvl1pPr>
          </a:lstStyle>
          <a:p>
            <a:r>
              <a:rPr lang="de-DE" alt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3439" y="8685213"/>
            <a:ext cx="94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0"/>
              </a:lnSpc>
              <a:defRPr sz="1000">
                <a:latin typeface="Stafford" panose="00000400000000000000" pitchFamily="2" charset="0"/>
              </a:defRPr>
            </a:lvl1pPr>
          </a:lstStyle>
          <a:p>
            <a:r>
              <a:rPr lang="de-DE" altLang="de-DE"/>
              <a:t>|  </a:t>
            </a:r>
            <a:fld id="{B6855C2D-2568-4C3E-B68E-B2376446785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0500" y="387351"/>
            <a:ext cx="54038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989" tIns="0" rIns="0" bIns="0" anchor="ctr"/>
          <a:lstStyle/>
          <a:p>
            <a:pPr>
              <a:lnSpc>
                <a:spcPts val="1300"/>
              </a:lnSpc>
            </a:pPr>
            <a:endParaRPr lang="de-DE" altLang="de-DE" sz="1000" b="1">
              <a:latin typeface="Stafford" panose="00000400000000000000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90501" y="179390"/>
            <a:ext cx="6478588" cy="144462"/>
          </a:xfrm>
          <a:prstGeom prst="rect">
            <a:avLst/>
          </a:prstGeom>
          <a:solidFill>
            <a:srgbClr val="B5B5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90501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90501" y="78105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1" y="8685213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8915" y="4103688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56254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463733F-0BF7-4785-A9B5-011140C05403}" type="datetime4">
              <a:rPr lang="de-DE" altLang="de-DE"/>
              <a:pPr/>
              <a:t>7. April 2016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altLang="de-DE"/>
              <a:t>|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|  </a:t>
            </a:r>
            <a:fld id="{278878C4-41F0-4058-9859-02EA66A876FC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214901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7EDD9FB-1C50-452B-98C5-AD90AE62F2AD}" type="datetime4">
              <a:rPr lang="de-DE" altLang="de-DE"/>
              <a:pPr/>
              <a:t>7. April 2016</a:t>
            </a:fld>
            <a:endParaRPr lang="de-DE" alt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altLang="de-DE"/>
              <a:t>| 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|  </a:t>
            </a:r>
            <a:fld id="{4B378E6D-EF6C-481E-854C-D54DEE5D5BD5}" type="slidenum">
              <a:rPr lang="de-DE" altLang="de-DE"/>
              <a:pPr/>
              <a:t>27</a:t>
            </a:fld>
            <a:endParaRPr lang="de-DE" altLang="de-DE"/>
          </a:p>
        </p:txBody>
      </p:sp>
      <p:sp>
        <p:nvSpPr>
          <p:cNvPr id="151554" name="Rectangle 3"/>
          <p:cNvSpPr txBox="1">
            <a:spLocks noGrp="1" noChangeArrowheads="1"/>
          </p:cNvSpPr>
          <p:nvPr/>
        </p:nvSpPr>
        <p:spPr bwMode="auto">
          <a:xfrm>
            <a:off x="188914" y="8685213"/>
            <a:ext cx="1619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300"/>
              </a:lnSpc>
            </a:pPr>
            <a:fld id="{EF0BE2BA-D442-4BEA-9B9B-FBDF2EE2674C}" type="datetime4">
              <a:rPr lang="de-DE" altLang="de-DE" sz="1000">
                <a:latin typeface="Stafford" panose="00000400000000000000" pitchFamily="2" charset="0"/>
              </a:rPr>
              <a:pPr>
                <a:lnSpc>
                  <a:spcPts val="1300"/>
                </a:lnSpc>
              </a:pPr>
              <a:t>7. April 2016</a:t>
            </a:fld>
            <a:endParaRPr lang="de-DE" altLang="de-DE" sz="1000">
              <a:latin typeface="Stafford" panose="00000400000000000000" pitchFamily="2" charset="0"/>
            </a:endParaRPr>
          </a:p>
        </p:txBody>
      </p:sp>
      <p:sp>
        <p:nvSpPr>
          <p:cNvPr id="151555" name="Rectangle 6"/>
          <p:cNvSpPr txBox="1">
            <a:spLocks noGrp="1" noChangeArrowheads="1"/>
          </p:cNvSpPr>
          <p:nvPr/>
        </p:nvSpPr>
        <p:spPr bwMode="auto">
          <a:xfrm>
            <a:off x="1808164" y="8685213"/>
            <a:ext cx="410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300"/>
              </a:lnSpc>
            </a:pPr>
            <a:r>
              <a:rPr lang="de-DE" altLang="de-DE" sz="1000">
                <a:latin typeface="Stafford" panose="00000400000000000000" pitchFamily="2" charset="0"/>
              </a:rPr>
              <a:t>|  </a:t>
            </a:r>
          </a:p>
        </p:txBody>
      </p:sp>
      <p:sp>
        <p:nvSpPr>
          <p:cNvPr id="151556" name="Rectangle 7"/>
          <p:cNvSpPr txBox="1">
            <a:spLocks noGrp="1" noChangeArrowheads="1"/>
          </p:cNvSpPr>
          <p:nvPr/>
        </p:nvSpPr>
        <p:spPr bwMode="auto">
          <a:xfrm>
            <a:off x="5913439" y="8685213"/>
            <a:ext cx="94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1300"/>
              </a:lnSpc>
            </a:pPr>
            <a:r>
              <a:rPr lang="de-DE" altLang="de-DE" sz="1000">
                <a:latin typeface="Stafford" panose="00000400000000000000" pitchFamily="2" charset="0"/>
              </a:rPr>
              <a:t>|  </a:t>
            </a:r>
            <a:fld id="{B6D57270-A32E-40B1-9973-3F972139BFAB}" type="slidenum">
              <a:rPr lang="de-DE" altLang="de-DE" sz="1000">
                <a:latin typeface="Stafford" panose="00000400000000000000" pitchFamily="2" charset="0"/>
              </a:rPr>
              <a:pPr algn="r">
                <a:lnSpc>
                  <a:spcPts val="1300"/>
                </a:lnSpc>
              </a:pPr>
              <a:t>27</a:t>
            </a:fld>
            <a:endParaRPr lang="de-DE" altLang="de-DE" sz="1000">
              <a:latin typeface="Stafford" panose="00000400000000000000" pitchFamily="2" charset="0"/>
            </a:endParaRPr>
          </a:p>
        </p:txBody>
      </p:sp>
      <p:sp>
        <p:nvSpPr>
          <p:cNvPr id="151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151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1" y="4286251"/>
            <a:ext cx="6477000" cy="4281488"/>
          </a:xfrm>
        </p:spPr>
        <p:txBody>
          <a:bodyPr lIns="91904" tIns="45951" rIns="91904" bIns="45951"/>
          <a:lstStyle/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40570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188DECE-533B-4306-8A3A-3DACD9E68F94}" type="datetime4">
              <a:rPr lang="de-DE" altLang="de-DE"/>
              <a:pPr/>
              <a:t>7. April 2016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altLang="de-DE"/>
              <a:t>|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|  </a:t>
            </a:r>
            <a:fld id="{D0A79F6F-8992-4094-BD29-30ADEA109F60}" type="slidenum">
              <a:rPr lang="de-DE" altLang="de-DE"/>
              <a:pPr/>
              <a:t>34</a:t>
            </a:fld>
            <a:endParaRPr lang="de-DE" altLang="de-DE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1" y="4286251"/>
            <a:ext cx="6477000" cy="4281488"/>
          </a:xfrm>
        </p:spPr>
        <p:txBody>
          <a:bodyPr lIns="91904" tIns="45951" rIns="91904" bIns="45951"/>
          <a:lstStyle/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85804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7D4218E-347C-4ED6-8E66-019D008B55B2}" type="datetime4">
              <a:rPr lang="de-DE" altLang="de-DE"/>
              <a:pPr/>
              <a:t>7. April 2016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altLang="de-DE"/>
              <a:t>|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|  </a:t>
            </a:r>
            <a:fld id="{79DE98EF-1D2D-4161-B2EF-99173852842A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39689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CDBEB38-738C-4936-9516-A40272826921}" type="datetime4">
              <a:rPr lang="de-DE" altLang="de-DE"/>
              <a:pPr/>
              <a:t>7. April 2016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altLang="de-DE"/>
              <a:t>|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|  </a:t>
            </a:r>
            <a:fld id="{EDD00D27-7F12-4E69-8323-578B2CDD84D3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</p:spPr>
        <p:txBody>
          <a:bodyPr/>
          <a:lstStyle/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38909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85C6F58-2F8D-49E7-9962-5921B0C7BEF4}" type="datetime4">
              <a:rPr lang="de-DE" altLang="de-DE"/>
              <a:pPr/>
              <a:t>7. April 2016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altLang="de-DE"/>
              <a:t>|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|  </a:t>
            </a:r>
            <a:fld id="{BCA56EE6-2344-45B3-9344-09D9A15AB541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1" y="4286251"/>
            <a:ext cx="6477000" cy="4281488"/>
          </a:xfrm>
        </p:spPr>
        <p:txBody>
          <a:bodyPr lIns="91904" tIns="45951" rIns="91904" bIns="45951"/>
          <a:lstStyle/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82008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52C30A7-8681-4D13-812E-EC91EDBBAB9E}" type="datetime4">
              <a:rPr lang="de-DE" altLang="de-DE"/>
              <a:pPr/>
              <a:t>7. April 2016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altLang="de-DE"/>
              <a:t>|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|  </a:t>
            </a:r>
            <a:fld id="{5E8B7C67-81BD-4F55-B718-0AB6EE7B7009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1" y="4286251"/>
            <a:ext cx="6477000" cy="4281488"/>
          </a:xfrm>
        </p:spPr>
        <p:txBody>
          <a:bodyPr lIns="91904" tIns="45951" rIns="91904" bIns="45951"/>
          <a:lstStyle/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82379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D79E4C0-AFD4-4A3D-8BB3-8A6CE96D799C}" type="datetime4">
              <a:rPr lang="de-DE" altLang="de-DE"/>
              <a:pPr/>
              <a:t>7. April 2016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altLang="de-DE"/>
              <a:t>|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|  </a:t>
            </a:r>
            <a:fld id="{2BBEF38B-221E-4EB5-9E1F-B15C0260D9E0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1" y="4286251"/>
            <a:ext cx="6477000" cy="4281488"/>
          </a:xfrm>
        </p:spPr>
        <p:txBody>
          <a:bodyPr lIns="91904" tIns="45951" rIns="91904" bIns="45951"/>
          <a:lstStyle/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35036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20D43A7-61DF-422E-83A9-15D62317FEBC}" type="datetime4">
              <a:rPr lang="de-DE" altLang="de-DE"/>
              <a:pPr/>
              <a:t>7. April 2016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altLang="de-DE"/>
              <a:t>|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|  </a:t>
            </a:r>
            <a:fld id="{2A14EF4D-DE15-46E6-A3DB-6B9A7350C327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1" y="4286251"/>
            <a:ext cx="6477000" cy="4281488"/>
          </a:xfrm>
        </p:spPr>
        <p:txBody>
          <a:bodyPr lIns="91904" tIns="45951" rIns="91904" bIns="45951"/>
          <a:lstStyle/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46979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511483D-C095-4160-AF3D-951AF54BC21D}" type="datetime4">
              <a:rPr lang="de-DE" altLang="de-DE"/>
              <a:pPr/>
              <a:t>7. April 2016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altLang="de-DE"/>
              <a:t>|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|  </a:t>
            </a:r>
            <a:fld id="{D65C0E57-C7CA-45C1-9E3E-E82C6B06753F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55307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B901709-F17B-4DEB-AFD0-EF4A103C808C}" type="datetime4">
              <a:rPr lang="de-DE" altLang="de-DE"/>
              <a:pPr/>
              <a:t>7. April 2016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altLang="de-DE"/>
              <a:t>|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|  </a:t>
            </a:r>
            <a:fld id="{2F045B95-98FB-4AB3-B21D-09CCF83F5A71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6852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B5B5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de-DE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8775" y="692150"/>
            <a:ext cx="6734175" cy="577850"/>
          </a:xfrm>
        </p:spPr>
        <p:txBody>
          <a:bodyPr anchor="t"/>
          <a:lstStyle>
            <a:lvl1pPr>
              <a:defRPr sz="2800"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734175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anose="05000000000000000000" pitchFamily="2" charset="2"/>
              <a:buNone/>
              <a:defRPr b="1"/>
            </a:lvl1pPr>
          </a:lstStyle>
          <a:p>
            <a:pPr lvl="0"/>
            <a:r>
              <a:rPr lang="de-DE" altLang="de-DE" noProof="0" smtClean="0"/>
              <a:t>Formatvorlage des </a:t>
            </a:r>
          </a:p>
          <a:p>
            <a:pPr lvl="0"/>
            <a:r>
              <a:rPr lang="de-DE" altLang="de-DE" noProof="0" smtClean="0"/>
              <a:t>Untertitelmasters durch </a:t>
            </a:r>
          </a:p>
          <a:p>
            <a:pPr lvl="0"/>
            <a:r>
              <a:rPr lang="de-DE" altLang="de-DE" noProof="0" smtClean="0"/>
              <a:t>Klicken bearbeiten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B5B5B5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B5B5B5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7049" name="Picture 9" descr="tud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1" name="Line 11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05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58775" y="6510338"/>
            <a:ext cx="8532813" cy="231775"/>
          </a:xfrm>
        </p:spPr>
        <p:txBody>
          <a:bodyPr/>
          <a:lstStyle>
            <a:lvl1pPr>
              <a:defRPr/>
            </a:lvl1pPr>
          </a:lstStyle>
          <a:p>
            <a:fld id="{E54C901A-7598-40E6-A194-5757C31E27B6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608C769C-08B0-4108-A882-671C7AD58E0C}" type="slidenum">
              <a:rPr lang="de-DE" altLang="de-DE"/>
              <a:pPr/>
              <a:t>‹Nr.›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DC223F-F0FE-4E79-9EA2-EC29966CCAEB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987B4C09-4D2F-4E82-9A56-25B4EC880F86}" type="slidenum">
              <a:rPr lang="de-DE" altLang="de-DE"/>
              <a:pPr/>
              <a:t>‹Nr.›</a:t>
            </a:fld>
            <a:endParaRPr lang="de-DE" altLang="de-DE"/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666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488950"/>
            <a:ext cx="2159000" cy="5892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88950"/>
            <a:ext cx="6329363" cy="5892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EFF8D3-FF82-45F8-9F1E-38307E894D7F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2401D1D6-2B01-4F51-9719-8413C5E15799}" type="slidenum">
              <a:rPr lang="de-DE" altLang="de-DE"/>
              <a:pPr/>
              <a:t>‹Nr.›</a:t>
            </a:fld>
            <a:endParaRPr lang="de-DE" altLang="de-DE"/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131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360D2D-3C71-42EB-9AB2-DF4F32947665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DFBBAE3F-B2A8-44D3-A070-201B83676BF7}" type="slidenum">
              <a:rPr lang="de-DE" altLang="de-DE"/>
              <a:pPr/>
              <a:t>‹Nr.›</a:t>
            </a:fld>
            <a:endParaRPr lang="de-DE" altLang="de-DE"/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250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6A2BE3-2690-44F7-8E8B-594FAB63ABDA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3749FC4B-8719-48D5-8A5D-EAF8476C1061}" type="slidenum">
              <a:rPr lang="de-DE" altLang="de-DE"/>
              <a:pPr/>
              <a:t>‹Nr.›</a:t>
            </a:fld>
            <a:endParaRPr lang="de-DE" altLang="de-DE"/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888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92263"/>
            <a:ext cx="4243388" cy="4789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592263"/>
            <a:ext cx="4244975" cy="4789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8FE43-0CB5-4DE8-875F-0F14D2DABB69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ED524BF1-4E65-408E-B28D-5342099A1DB4}" type="slidenum">
              <a:rPr lang="de-DE" altLang="de-DE"/>
              <a:pPr/>
              <a:t>‹Nr.›</a:t>
            </a:fld>
            <a:endParaRPr lang="de-DE" altLang="de-DE"/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97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8BD8C5-7F26-462F-A3A1-AEA23B8DA74E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0D48FDE9-600F-4936-8241-FEF236A784E7}" type="slidenum">
              <a:rPr lang="de-DE" altLang="de-DE"/>
              <a:pPr/>
              <a:t>‹Nr.›</a:t>
            </a:fld>
            <a:endParaRPr lang="de-DE" altLang="de-DE"/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261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DAB067-7916-49BD-8BDB-EF47A1204017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FD92904C-2A77-4AA7-874F-17EDF6E2163F}" type="slidenum">
              <a:rPr lang="de-DE" altLang="de-DE"/>
              <a:pPr/>
              <a:t>‹Nr.›</a:t>
            </a:fld>
            <a:endParaRPr lang="de-DE" altLang="de-DE"/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039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9F4111-E1C5-4813-94C2-54A4B6FD3010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D44B8406-2838-43C7-B390-A5B10E72F97A}" type="slidenum">
              <a:rPr lang="de-DE" altLang="de-DE"/>
              <a:pPr/>
              <a:t>‹Nr.›</a:t>
            </a:fld>
            <a:endParaRPr lang="de-DE" altLang="de-DE"/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507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28D40D-9305-41E9-A4FA-A0E82BCAAC23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13EA4ED4-0125-401E-B5F6-C01BAB7126F8}" type="slidenum">
              <a:rPr lang="de-DE" altLang="de-DE"/>
              <a:pPr/>
              <a:t>‹Nr.›</a:t>
            </a:fld>
            <a:endParaRPr lang="de-DE" altLang="de-DE"/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577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E11796-4047-465F-97CD-823462357551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FE28363E-4A7E-4F56-8F9E-49DF96472FC4}" type="slidenum">
              <a:rPr lang="de-DE" altLang="de-DE"/>
              <a:pPr/>
              <a:t>‹Nr.›</a:t>
            </a:fld>
            <a:endParaRPr lang="de-DE" altLang="de-DE"/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832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50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40763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" y="6510338"/>
            <a:ext cx="85344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A0CC5586-04CC-467A-9C50-E3922540A9E0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84592644-F148-4F79-AD7C-66E40FBD81CB}" type="slidenum">
              <a:rPr lang="de-DE" altLang="de-DE"/>
              <a:pPr/>
              <a:t>‹Nr.›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B5B5B5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B5B5B5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9250" indent="-168275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87325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3038" algn="l" rtl="0" fontAlgn="base">
        <a:spcBef>
          <a:spcPct val="20000"/>
        </a:spcBef>
        <a:spcAft>
          <a:spcPct val="0"/>
        </a:spcAft>
        <a:buClr>
          <a:srgbClr val="E9503E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8050" indent="-188913" algn="l" rtl="0" fontAlgn="base">
        <a:spcBef>
          <a:spcPct val="20000"/>
        </a:spcBef>
        <a:spcAft>
          <a:spcPct val="0"/>
        </a:spcAft>
        <a:buClr>
          <a:srgbClr val="F5A300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fld id="{0988D074-29F3-48F6-8119-4EEB9B3D5EAE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238F6816-6145-462B-AE9A-AF5E85E5B016}" type="slidenum">
              <a:rPr lang="de-DE" altLang="de-DE"/>
              <a:pPr/>
              <a:t>1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2629" y="477895"/>
            <a:ext cx="6734175" cy="1223963"/>
          </a:xfrm>
        </p:spPr>
        <p:txBody>
          <a:bodyPr/>
          <a:lstStyle/>
          <a:p>
            <a:r>
              <a:rPr lang="en-US" altLang="de-DE" dirty="0" smtClean="0"/>
              <a:t>Polarized electron scattering </a:t>
            </a:r>
            <a:br>
              <a:rPr lang="en-US" altLang="de-DE" dirty="0" smtClean="0"/>
            </a:br>
            <a:r>
              <a:rPr lang="en-US" altLang="de-DE" dirty="0" smtClean="0"/>
              <a:t>at very low momentum transfers: nuclear structure and beyond</a:t>
            </a:r>
            <a:endParaRPr lang="en-US" altLang="de-DE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05" y="2060848"/>
            <a:ext cx="6734175" cy="477837"/>
          </a:xfrm>
        </p:spPr>
        <p:txBody>
          <a:bodyPr/>
          <a:lstStyle/>
          <a:p>
            <a:r>
              <a:rPr lang="en-US" altLang="de-DE" dirty="0"/>
              <a:t>Joachim Enders, </a:t>
            </a:r>
            <a:r>
              <a:rPr lang="en-US" altLang="de-DE" dirty="0" err="1"/>
              <a:t>Technische</a:t>
            </a:r>
            <a:r>
              <a:rPr lang="en-US" altLang="de-DE" dirty="0"/>
              <a:t> </a:t>
            </a:r>
            <a:r>
              <a:rPr lang="en-US" altLang="de-DE" dirty="0" err="1"/>
              <a:t>Universität</a:t>
            </a:r>
            <a:r>
              <a:rPr lang="en-US" altLang="de-DE" dirty="0"/>
              <a:t> Darmstadt</a:t>
            </a:r>
          </a:p>
        </p:txBody>
      </p:sp>
      <p:pic>
        <p:nvPicPr>
          <p:cNvPr id="131083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283422"/>
            <a:ext cx="9350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1084" name="Text Box 5"/>
          <p:cNvSpPr txBox="1">
            <a:spLocks noChangeArrowheads="1"/>
          </p:cNvSpPr>
          <p:nvPr/>
        </p:nvSpPr>
        <p:spPr bwMode="auto">
          <a:xfrm>
            <a:off x="6156325" y="4556472"/>
            <a:ext cx="1069975" cy="368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>
                <a:solidFill>
                  <a:srgbClr val="000000"/>
                </a:solidFill>
                <a:ea typeface="MS Gothic" panose="020B0609070205080204" pitchFamily="49" charset="-128"/>
              </a:rPr>
              <a:t>SFB 634</a:t>
            </a:r>
          </a:p>
        </p:txBody>
      </p:sp>
      <p:pic>
        <p:nvPicPr>
          <p:cNvPr id="1310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9" r="4259" b="26111"/>
          <a:stretch>
            <a:fillRect/>
          </a:stretch>
        </p:blipFill>
        <p:spPr bwMode="auto">
          <a:xfrm>
            <a:off x="7524750" y="4427884"/>
            <a:ext cx="1046163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87" name="Picture 15" descr="http://hicforfair.de/fileadmin/hicforfair/dowloads/HIC-Logo-290509-R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364509"/>
            <a:ext cx="1160462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9" name="Picture 17" descr="http://hicforfair.de/fileadmin/hicforfair/dowloads/LOEWE_4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5247034"/>
            <a:ext cx="1576387" cy="6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p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73338"/>
            <a:ext cx="5635625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5886450" y="2688911"/>
            <a:ext cx="30780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+mj-lt"/>
              </a:rPr>
              <a:t>New Vistas in Low-Energy Precision Physics (LEPP</a:t>
            </a:r>
            <a:r>
              <a:rPr lang="en-US" b="1" dirty="0" smtClean="0">
                <a:solidFill>
                  <a:srgbClr val="000000"/>
                </a:solidFill>
                <a:latin typeface="+mj-lt"/>
              </a:rPr>
              <a:t>)</a:t>
            </a:r>
          </a:p>
          <a:p>
            <a:endParaRPr lang="en-US" b="1" dirty="0">
              <a:solidFill>
                <a:srgbClr val="000000"/>
              </a:solidFill>
              <a:latin typeface="+mj-l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Mainz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April 4-7, 2016</a:t>
            </a:r>
            <a:endParaRPr lang="de-DE" dirty="0">
              <a:latin typeface="+mn-lt"/>
            </a:endParaRPr>
          </a:p>
        </p:txBody>
      </p:sp>
      <p:pic>
        <p:nvPicPr>
          <p:cNvPr id="131098" name="Picture 26" descr="Daad Logo Blue Rg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35" y="5987125"/>
            <a:ext cx="130492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675489DE-AD93-4B7F-B911-F60738E55ED6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3BF234BD-A6DD-49A0-80B1-6C807899C3A0}" type="slidenum">
              <a:rPr lang="de-DE" altLang="de-DE"/>
              <a:pPr/>
              <a:t>10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72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e-DE"/>
              <a:t>Polarized Structure Functions (e,e’x)</a:t>
            </a:r>
          </a:p>
        </p:txBody>
      </p:sp>
      <p:sp>
        <p:nvSpPr>
          <p:cNvPr id="1720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3690938"/>
            <a:ext cx="8640763" cy="2690812"/>
          </a:xfrm>
        </p:spPr>
        <p:txBody>
          <a:bodyPr/>
          <a:lstStyle/>
          <a:p>
            <a:pPr marL="381000" indent="-381000"/>
            <a:r>
              <a:rPr lang="en-US" altLang="de-DE" b="1" dirty="0">
                <a:solidFill>
                  <a:schemeClr val="accent2"/>
                </a:solidFill>
              </a:rPr>
              <a:t>Fifth structure function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/>
              <a:t/>
            </a:r>
            <a:br>
              <a:rPr lang="en-US" altLang="de-DE" dirty="0"/>
            </a:br>
            <a:r>
              <a:rPr lang="en-US" altLang="de-DE" dirty="0"/>
              <a:t>in electron scattering</a:t>
            </a:r>
            <a:br>
              <a:rPr lang="en-US" altLang="de-DE" dirty="0"/>
            </a:br>
            <a:r>
              <a:rPr lang="en-US" altLang="de-DE" dirty="0"/>
              <a:t>depends on beam helicity</a:t>
            </a:r>
          </a:p>
          <a:p>
            <a:pPr marL="381000" indent="-381000"/>
            <a:r>
              <a:rPr lang="en-US" altLang="de-DE" dirty="0"/>
              <a:t>No data at momentum transfers</a:t>
            </a:r>
            <a:br>
              <a:rPr lang="en-US" altLang="de-DE" dirty="0"/>
            </a:br>
            <a:r>
              <a:rPr lang="en-US" altLang="de-DE" dirty="0"/>
              <a:t>below 1.5 fm</a:t>
            </a:r>
            <a:r>
              <a:rPr lang="en-US" altLang="de-DE" baseline="30000" dirty="0"/>
              <a:t>-1</a:t>
            </a:r>
          </a:p>
        </p:txBody>
      </p:sp>
      <p:graphicFrame>
        <p:nvGraphicFramePr>
          <p:cNvPr id="172037" name="Object 5"/>
          <p:cNvGraphicFramePr>
            <a:graphicFrameLocks noChangeAspect="1"/>
          </p:cNvGraphicFramePr>
          <p:nvPr/>
        </p:nvGraphicFramePr>
        <p:xfrm>
          <a:off x="623888" y="1700213"/>
          <a:ext cx="818197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1" name="Formel" r:id="rId4" imgW="3898900" imgH="444500" progId="Equation.3">
                  <p:embed/>
                </p:oleObj>
              </mc:Choice>
              <mc:Fallback>
                <p:oleObj name="Formel" r:id="rId4" imgW="3898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1700213"/>
                        <a:ext cx="8181975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38" name="Line 5"/>
          <p:cNvSpPr>
            <a:spLocks noChangeShapeType="1"/>
          </p:cNvSpPr>
          <p:nvPr/>
        </p:nvSpPr>
        <p:spPr bwMode="auto">
          <a:xfrm>
            <a:off x="6515100" y="2420938"/>
            <a:ext cx="1152525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039" name="Line 6"/>
          <p:cNvSpPr>
            <a:spLocks noChangeShapeType="1"/>
          </p:cNvSpPr>
          <p:nvPr/>
        </p:nvSpPr>
        <p:spPr bwMode="auto">
          <a:xfrm flipV="1">
            <a:off x="6732588" y="4510088"/>
            <a:ext cx="5048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040" name="Line 7"/>
          <p:cNvSpPr>
            <a:spLocks noChangeShapeType="1"/>
          </p:cNvSpPr>
          <p:nvPr/>
        </p:nvSpPr>
        <p:spPr bwMode="auto">
          <a:xfrm flipH="1" flipV="1">
            <a:off x="6732588" y="3573463"/>
            <a:ext cx="5048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041" name="Freeform 8"/>
          <p:cNvSpPr>
            <a:spLocks/>
          </p:cNvSpPr>
          <p:nvPr/>
        </p:nvSpPr>
        <p:spPr bwMode="auto">
          <a:xfrm>
            <a:off x="7237413" y="4365625"/>
            <a:ext cx="719137" cy="287338"/>
          </a:xfrm>
          <a:custGeom>
            <a:avLst/>
            <a:gdLst>
              <a:gd name="T0" fmla="*/ 0 w 453"/>
              <a:gd name="T1" fmla="*/ 229335433 h 181"/>
              <a:gd name="T2" fmla="*/ 113406178 w 453"/>
              <a:gd name="T3" fmla="*/ 0 h 181"/>
              <a:gd name="T4" fmla="*/ 226813943 w 453"/>
              <a:gd name="T5" fmla="*/ 229335433 h 181"/>
              <a:gd name="T6" fmla="*/ 342741019 w 453"/>
              <a:gd name="T7" fmla="*/ 456149913 h 181"/>
              <a:gd name="T8" fmla="*/ 456147246 w 453"/>
              <a:gd name="T9" fmla="*/ 229335433 h 181"/>
              <a:gd name="T10" fmla="*/ 569554961 w 453"/>
              <a:gd name="T11" fmla="*/ 0 h 181"/>
              <a:gd name="T12" fmla="*/ 685482037 w 453"/>
              <a:gd name="T13" fmla="*/ 229335433 h 181"/>
              <a:gd name="T14" fmla="*/ 798888165 w 453"/>
              <a:gd name="T15" fmla="*/ 456149913 h 181"/>
              <a:gd name="T16" fmla="*/ 912296079 w 453"/>
              <a:gd name="T17" fmla="*/ 229335433 h 181"/>
              <a:gd name="T18" fmla="*/ 1028223155 w 453"/>
              <a:gd name="T19" fmla="*/ 0 h 181"/>
              <a:gd name="T20" fmla="*/ 1141629283 w 453"/>
              <a:gd name="T21" fmla="*/ 229335433 h 1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3"/>
              <a:gd name="T34" fmla="*/ 0 h 181"/>
              <a:gd name="T35" fmla="*/ 453 w 453"/>
              <a:gd name="T36" fmla="*/ 181 h 1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3" h="181">
                <a:moveTo>
                  <a:pt x="0" y="91"/>
                </a:moveTo>
                <a:cubicBezTo>
                  <a:pt x="15" y="45"/>
                  <a:pt x="30" y="0"/>
                  <a:pt x="45" y="0"/>
                </a:cubicBezTo>
                <a:cubicBezTo>
                  <a:pt x="60" y="0"/>
                  <a:pt x="75" y="61"/>
                  <a:pt x="90" y="91"/>
                </a:cubicBezTo>
                <a:cubicBezTo>
                  <a:pt x="105" y="121"/>
                  <a:pt x="121" y="181"/>
                  <a:pt x="136" y="181"/>
                </a:cubicBezTo>
                <a:cubicBezTo>
                  <a:pt x="151" y="181"/>
                  <a:pt x="166" y="121"/>
                  <a:pt x="181" y="91"/>
                </a:cubicBezTo>
                <a:cubicBezTo>
                  <a:pt x="196" y="61"/>
                  <a:pt x="211" y="0"/>
                  <a:pt x="226" y="0"/>
                </a:cubicBezTo>
                <a:cubicBezTo>
                  <a:pt x="241" y="0"/>
                  <a:pt x="257" y="61"/>
                  <a:pt x="272" y="91"/>
                </a:cubicBezTo>
                <a:cubicBezTo>
                  <a:pt x="287" y="121"/>
                  <a:pt x="302" y="181"/>
                  <a:pt x="317" y="181"/>
                </a:cubicBezTo>
                <a:cubicBezTo>
                  <a:pt x="332" y="181"/>
                  <a:pt x="347" y="121"/>
                  <a:pt x="362" y="91"/>
                </a:cubicBezTo>
                <a:cubicBezTo>
                  <a:pt x="377" y="61"/>
                  <a:pt x="393" y="0"/>
                  <a:pt x="408" y="0"/>
                </a:cubicBezTo>
                <a:cubicBezTo>
                  <a:pt x="423" y="0"/>
                  <a:pt x="446" y="76"/>
                  <a:pt x="453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H="1" flipV="1">
            <a:off x="7956550" y="4510088"/>
            <a:ext cx="215900" cy="10080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043" name="Line 10"/>
          <p:cNvSpPr>
            <a:spLocks noChangeShapeType="1"/>
          </p:cNvSpPr>
          <p:nvPr/>
        </p:nvSpPr>
        <p:spPr bwMode="auto">
          <a:xfrm flipV="1">
            <a:off x="7956550" y="3789363"/>
            <a:ext cx="288925" cy="7207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044" name="Line 11"/>
          <p:cNvSpPr>
            <a:spLocks noChangeShapeType="1"/>
          </p:cNvSpPr>
          <p:nvPr/>
        </p:nvSpPr>
        <p:spPr bwMode="auto">
          <a:xfrm flipH="1" flipV="1">
            <a:off x="8029575" y="3284538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045" name="Line 12"/>
          <p:cNvSpPr>
            <a:spLocks noChangeShapeType="1"/>
          </p:cNvSpPr>
          <p:nvPr/>
        </p:nvSpPr>
        <p:spPr bwMode="auto">
          <a:xfrm flipV="1">
            <a:off x="8245475" y="3213100"/>
            <a:ext cx="215900" cy="57626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046" name="Text Box 13"/>
          <p:cNvSpPr txBox="1">
            <a:spLocks noChangeArrowheads="1"/>
          </p:cNvSpPr>
          <p:nvPr/>
        </p:nvSpPr>
        <p:spPr bwMode="auto">
          <a:xfrm>
            <a:off x="6804025" y="5229225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>
                <a:solidFill>
                  <a:srgbClr val="0033CC"/>
                </a:solidFill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72047" name="Text Box 14"/>
          <p:cNvSpPr txBox="1">
            <a:spLocks noChangeArrowheads="1"/>
          </p:cNvSpPr>
          <p:nvPr/>
        </p:nvSpPr>
        <p:spPr bwMode="auto">
          <a:xfrm>
            <a:off x="6877050" y="350202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>
                <a:ea typeface="MS PGothic" panose="020B0600070205080204" pitchFamily="34" charset="-128"/>
              </a:rPr>
              <a:t>e’</a:t>
            </a:r>
          </a:p>
        </p:txBody>
      </p:sp>
      <p:sp>
        <p:nvSpPr>
          <p:cNvPr id="172048" name="Text Box 15"/>
          <p:cNvSpPr txBox="1">
            <a:spLocks noChangeArrowheads="1"/>
          </p:cNvSpPr>
          <p:nvPr/>
        </p:nvSpPr>
        <p:spPr bwMode="auto">
          <a:xfrm>
            <a:off x="7380288" y="3933825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>
                <a:latin typeface="Symbol" panose="05050102010706020507" pitchFamily="18" charset="2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72049" name="Text Box 16"/>
          <p:cNvSpPr txBox="1">
            <a:spLocks noChangeArrowheads="1"/>
          </p:cNvSpPr>
          <p:nvPr/>
        </p:nvSpPr>
        <p:spPr bwMode="auto">
          <a:xfrm>
            <a:off x="8172450" y="508476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72050" name="Text Box 17"/>
          <p:cNvSpPr txBox="1">
            <a:spLocks noChangeArrowheads="1"/>
          </p:cNvSpPr>
          <p:nvPr/>
        </p:nvSpPr>
        <p:spPr bwMode="auto">
          <a:xfrm>
            <a:off x="8101013" y="400526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>
                <a:ea typeface="MS PGothic" panose="020B0600070205080204" pitchFamily="34" charset="-128"/>
              </a:rPr>
              <a:t>A*</a:t>
            </a:r>
          </a:p>
        </p:txBody>
      </p:sp>
      <p:sp>
        <p:nvSpPr>
          <p:cNvPr id="172051" name="Text Box 18"/>
          <p:cNvSpPr txBox="1">
            <a:spLocks noChangeArrowheads="1"/>
          </p:cNvSpPr>
          <p:nvPr/>
        </p:nvSpPr>
        <p:spPr bwMode="auto">
          <a:xfrm>
            <a:off x="7740650" y="3068638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>
                <a:ea typeface="MS PGothic" panose="020B0600070205080204" pitchFamily="34" charset="-128"/>
              </a:rPr>
              <a:t>x</a:t>
            </a:r>
          </a:p>
        </p:txBody>
      </p:sp>
      <p:sp>
        <p:nvSpPr>
          <p:cNvPr id="172052" name="Text Box 19"/>
          <p:cNvSpPr txBox="1">
            <a:spLocks noChangeArrowheads="1"/>
          </p:cNvSpPr>
          <p:nvPr/>
        </p:nvSpPr>
        <p:spPr bwMode="auto">
          <a:xfrm>
            <a:off x="8316913" y="335756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72053" name="Oval 20"/>
          <p:cNvSpPr>
            <a:spLocks noChangeArrowheads="1"/>
          </p:cNvSpPr>
          <p:nvPr/>
        </p:nvSpPr>
        <p:spPr bwMode="auto">
          <a:xfrm rot="-804238">
            <a:off x="6450013" y="3098800"/>
            <a:ext cx="1841500" cy="719138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de-DE" sz="1200">
              <a:ea typeface="MS PGothic" panose="020B0600070205080204" pitchFamily="34" charset="-128"/>
            </a:endParaRPr>
          </a:p>
        </p:txBody>
      </p:sp>
      <p:sp>
        <p:nvSpPr>
          <p:cNvPr id="172054" name="Line 21"/>
          <p:cNvSpPr>
            <a:spLocks noChangeShapeType="1"/>
          </p:cNvSpPr>
          <p:nvPr/>
        </p:nvSpPr>
        <p:spPr bwMode="auto">
          <a:xfrm>
            <a:off x="6877050" y="5302250"/>
            <a:ext cx="215900" cy="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09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65614A78-5A99-483F-BF0E-CF5B87BD9A22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B8911D93-3935-4478-8B3E-F22DA3F2605E}" type="slidenum">
              <a:rPr lang="de-DE" altLang="de-DE"/>
              <a:pPr/>
              <a:t>11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740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e-DE"/>
              <a:t>Polarized Structure Functions of </a:t>
            </a:r>
            <a:r>
              <a:rPr lang="en-US" altLang="de-DE" baseline="30000"/>
              <a:t>2</a:t>
            </a:r>
            <a:r>
              <a:rPr lang="en-US" altLang="de-DE"/>
              <a:t>H, </a:t>
            </a:r>
            <a:r>
              <a:rPr lang="en-US" altLang="de-DE" baseline="30000"/>
              <a:t>3</a:t>
            </a:r>
            <a:r>
              <a:rPr lang="en-US" altLang="de-DE"/>
              <a:t>He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/>
            <a:r>
              <a:rPr lang="en-US" altLang="de-DE" b="1" baseline="30000">
                <a:solidFill>
                  <a:srgbClr val="0000FF"/>
                </a:solidFill>
              </a:rPr>
              <a:t>2</a:t>
            </a:r>
            <a:r>
              <a:rPr lang="en-US" altLang="de-DE" b="1">
                <a:solidFill>
                  <a:srgbClr val="0000FF"/>
                </a:solidFill>
              </a:rPr>
              <a:t>H</a:t>
            </a:r>
            <a:r>
              <a:rPr lang="en-US" altLang="de-DE"/>
              <a:t>: Comparison </a:t>
            </a:r>
            <a:br>
              <a:rPr lang="en-US" altLang="de-DE"/>
            </a:br>
            <a:r>
              <a:rPr lang="en-US" altLang="de-DE"/>
              <a:t>with </a:t>
            </a:r>
            <a:r>
              <a:rPr lang="en-US" altLang="de-DE" b="1">
                <a:solidFill>
                  <a:srgbClr val="0000FF"/>
                </a:solidFill>
              </a:rPr>
              <a:t>Bates data</a:t>
            </a:r>
            <a:br>
              <a:rPr lang="en-US" altLang="de-DE" b="1">
                <a:solidFill>
                  <a:srgbClr val="0000FF"/>
                </a:solidFill>
              </a:rPr>
            </a:br>
            <a:r>
              <a:rPr lang="en-US" altLang="de-DE"/>
              <a:t>and with predictions</a:t>
            </a:r>
          </a:p>
          <a:p>
            <a:pPr marL="381000" indent="-381000"/>
            <a:endParaRPr lang="en-US" altLang="de-DE"/>
          </a:p>
          <a:p>
            <a:pPr marL="381000" indent="-381000"/>
            <a:endParaRPr lang="en-US" altLang="de-DE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85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429000"/>
            <a:ext cx="40894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1363663" y="5586413"/>
            <a:ext cx="27765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de-DE">
                <a:ea typeface="MS PGothic" panose="020B0600070205080204" pitchFamily="34" charset="-128"/>
              </a:rPr>
              <a:t>S. M. Dolfini et al., </a:t>
            </a:r>
            <a:br>
              <a:rPr lang="en-US" altLang="de-DE">
                <a:ea typeface="MS PGothic" panose="020B0600070205080204" pitchFamily="34" charset="-128"/>
              </a:rPr>
            </a:br>
            <a:r>
              <a:rPr lang="en-US" altLang="de-DE">
                <a:ea typeface="MS PGothic" panose="020B0600070205080204" pitchFamily="34" charset="-128"/>
              </a:rPr>
              <a:t>PRC 60, 064622 (1999)</a:t>
            </a:r>
            <a:endParaRPr lang="en-US" altLang="de-DE" baseline="30000">
              <a:ea typeface="MS PGothic" panose="020B0600070205080204" pitchFamily="34" charset="-128"/>
            </a:endParaRPr>
          </a:p>
        </p:txBody>
      </p:sp>
      <p:pic>
        <p:nvPicPr>
          <p:cNvPr id="17409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4146" r="37006" b="31740"/>
          <a:stretch>
            <a:fillRect/>
          </a:stretch>
        </p:blipFill>
        <p:spPr bwMode="auto">
          <a:xfrm>
            <a:off x="4932363" y="2689225"/>
            <a:ext cx="3743325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716463" y="5586413"/>
            <a:ext cx="4175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de-DE">
                <a:ea typeface="MS PGothic" panose="020B0600070205080204" pitchFamily="34" charset="-128"/>
              </a:rPr>
              <a:t>H. Arenhövel, W. Leidemann, </a:t>
            </a:r>
            <a:br>
              <a:rPr lang="en-US" altLang="de-DE">
                <a:ea typeface="MS PGothic" panose="020B0600070205080204" pitchFamily="34" charset="-128"/>
              </a:rPr>
            </a:br>
            <a:r>
              <a:rPr lang="en-US" altLang="de-DE">
                <a:ea typeface="MS PGothic" panose="020B0600070205080204" pitchFamily="34" charset="-128"/>
              </a:rPr>
              <a:t>E. L. Tomusiak, PRC 46, 455 (1992)</a:t>
            </a:r>
            <a:endParaRPr lang="en-US" altLang="de-DE" baseline="300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0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B365C28-119B-4757-B1EC-93C45963ED66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9579B8AB-4BF7-43A7-821B-C4C525863F29}" type="slidenum">
              <a:rPr lang="de-DE" altLang="de-DE"/>
              <a:pPr/>
              <a:t>12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e-DE"/>
              <a:t>Polarized Structure Functions of </a:t>
            </a:r>
            <a:r>
              <a:rPr lang="en-US" altLang="de-DE" baseline="30000"/>
              <a:t>2</a:t>
            </a:r>
            <a:r>
              <a:rPr lang="en-US" altLang="de-DE"/>
              <a:t>H, </a:t>
            </a:r>
            <a:r>
              <a:rPr lang="en-US" altLang="de-DE" baseline="30000"/>
              <a:t>3</a:t>
            </a:r>
            <a:r>
              <a:rPr lang="en-US" altLang="de-DE"/>
              <a:t>He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/>
            <a:r>
              <a:rPr lang="en-US" altLang="de-DE" b="1" baseline="30000" dirty="0">
                <a:solidFill>
                  <a:srgbClr val="0000FF"/>
                </a:solidFill>
              </a:rPr>
              <a:t>2</a:t>
            </a:r>
            <a:r>
              <a:rPr lang="en-US" altLang="de-DE" b="1" dirty="0">
                <a:solidFill>
                  <a:srgbClr val="0000FF"/>
                </a:solidFill>
              </a:rPr>
              <a:t>H</a:t>
            </a:r>
            <a:r>
              <a:rPr lang="en-US" altLang="de-DE" dirty="0"/>
              <a:t>: Comparison </a:t>
            </a:r>
            <a:br>
              <a:rPr lang="en-US" altLang="de-DE" dirty="0"/>
            </a:br>
            <a:r>
              <a:rPr lang="en-US" altLang="de-DE" dirty="0"/>
              <a:t>with </a:t>
            </a:r>
            <a:r>
              <a:rPr lang="en-US" altLang="de-DE" b="1" dirty="0">
                <a:solidFill>
                  <a:srgbClr val="0000FF"/>
                </a:solidFill>
              </a:rPr>
              <a:t>Bates data</a:t>
            </a:r>
            <a:br>
              <a:rPr lang="en-US" altLang="de-DE" b="1" dirty="0">
                <a:solidFill>
                  <a:srgbClr val="0000FF"/>
                </a:solidFill>
              </a:rPr>
            </a:br>
            <a:r>
              <a:rPr lang="en-US" altLang="de-DE" dirty="0"/>
              <a:t>and with predictions</a:t>
            </a:r>
          </a:p>
          <a:p>
            <a:pPr marL="381000" indent="-381000"/>
            <a:endParaRPr lang="en-US" altLang="de-DE" dirty="0"/>
          </a:p>
          <a:p>
            <a:pPr marL="381000" indent="-381000"/>
            <a:r>
              <a:rPr lang="en-US" altLang="de-DE" b="1" baseline="30000" dirty="0" smtClean="0">
                <a:solidFill>
                  <a:srgbClr val="0000FF"/>
                </a:solidFill>
              </a:rPr>
              <a:t>3</a:t>
            </a:r>
            <a:r>
              <a:rPr lang="en-US" altLang="de-DE" b="1" dirty="0" smtClean="0">
                <a:solidFill>
                  <a:srgbClr val="0000FF"/>
                </a:solidFill>
              </a:rPr>
              <a:t>He</a:t>
            </a:r>
            <a:r>
              <a:rPr lang="en-US" altLang="de-DE" dirty="0"/>
              <a:t>: Sensitivity </a:t>
            </a:r>
            <a:br>
              <a:rPr lang="en-US" altLang="de-DE" dirty="0"/>
            </a:br>
            <a:r>
              <a:rPr lang="en-US" altLang="de-DE" dirty="0"/>
              <a:t>to </a:t>
            </a:r>
            <a:r>
              <a:rPr lang="en-US" altLang="de-DE" b="1" dirty="0">
                <a:solidFill>
                  <a:srgbClr val="0000FF"/>
                </a:solidFill>
              </a:rPr>
              <a:t>3N</a:t>
            </a:r>
            <a:r>
              <a:rPr lang="en-US" altLang="de-DE" dirty="0"/>
              <a:t> force predicted</a:t>
            </a:r>
            <a:br>
              <a:rPr lang="en-US" altLang="de-DE" dirty="0"/>
            </a:br>
            <a:endParaRPr lang="en-US" altLang="de-DE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5103813" y="5006975"/>
            <a:ext cx="3787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de-DE">
                <a:ea typeface="MS PGothic" panose="020B0600070205080204" pitchFamily="34" charset="-128"/>
              </a:rPr>
              <a:t>J. Golak, private communication</a:t>
            </a:r>
          </a:p>
        </p:txBody>
      </p:sp>
      <p:pic>
        <p:nvPicPr>
          <p:cNvPr id="285706" name="Picture 10" descr="Helium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36838"/>
            <a:ext cx="504190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7" name="Line 11"/>
          <p:cNvSpPr>
            <a:spLocks noChangeShapeType="1"/>
          </p:cNvSpPr>
          <p:nvPr/>
        </p:nvSpPr>
        <p:spPr bwMode="auto">
          <a:xfrm flipH="1">
            <a:off x="5572125" y="3965575"/>
            <a:ext cx="0" cy="4191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5708" name="Text Box 12"/>
          <p:cNvSpPr txBox="1">
            <a:spLocks noChangeArrowheads="1"/>
          </p:cNvSpPr>
          <p:nvPr/>
        </p:nvSpPr>
        <p:spPr bwMode="auto">
          <a:xfrm>
            <a:off x="5673725" y="4170363"/>
            <a:ext cx="222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FF"/>
                </a:solidFill>
                <a:ea typeface="MS PGothic" panose="020B0600070205080204" pitchFamily="34" charset="-128"/>
              </a:rPr>
              <a:t>estimated sensitivity</a:t>
            </a:r>
          </a:p>
        </p:txBody>
      </p:sp>
    </p:spTree>
    <p:extLst>
      <p:ext uri="{BB962C8B-B14F-4D97-AF65-F5344CB8AC3E}">
        <p14:creationId xmlns:p14="http://schemas.microsoft.com/office/powerpoint/2010/main" val="41512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9ED898BF-CFF6-4BDC-B9E9-902D724BCC69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6290456E-3A9E-4317-B843-F5524449E8EB}" type="slidenum">
              <a:rPr lang="de-DE" altLang="de-DE"/>
              <a:pPr/>
              <a:t>13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e-DE"/>
              <a:t>Polarized Structure Functions of </a:t>
            </a:r>
            <a:r>
              <a:rPr lang="en-US" altLang="de-DE" baseline="30000"/>
              <a:t>2</a:t>
            </a:r>
            <a:r>
              <a:rPr lang="en-US" altLang="de-DE"/>
              <a:t>H, </a:t>
            </a:r>
            <a:r>
              <a:rPr lang="en-US" altLang="de-DE" baseline="30000"/>
              <a:t>3</a:t>
            </a:r>
            <a:r>
              <a:rPr lang="en-US" altLang="de-DE"/>
              <a:t>He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592263"/>
            <a:ext cx="8640763" cy="5149850"/>
          </a:xfrm>
        </p:spPr>
        <p:txBody>
          <a:bodyPr/>
          <a:lstStyle/>
          <a:p>
            <a:pPr marL="381000" indent="-381000"/>
            <a:r>
              <a:rPr lang="en-US" altLang="de-DE" b="1" baseline="30000" dirty="0">
                <a:solidFill>
                  <a:srgbClr val="0000FF"/>
                </a:solidFill>
              </a:rPr>
              <a:t>2</a:t>
            </a:r>
            <a:r>
              <a:rPr lang="en-US" altLang="de-DE" b="1" dirty="0">
                <a:solidFill>
                  <a:srgbClr val="0000FF"/>
                </a:solidFill>
              </a:rPr>
              <a:t>H</a:t>
            </a:r>
            <a:r>
              <a:rPr lang="en-US" altLang="de-DE" dirty="0"/>
              <a:t>: Comparison </a:t>
            </a:r>
            <a:br>
              <a:rPr lang="en-US" altLang="de-DE" dirty="0"/>
            </a:br>
            <a:r>
              <a:rPr lang="en-US" altLang="de-DE" dirty="0"/>
              <a:t>with </a:t>
            </a:r>
            <a:r>
              <a:rPr lang="en-US" altLang="de-DE" b="1" dirty="0">
                <a:solidFill>
                  <a:srgbClr val="0000FF"/>
                </a:solidFill>
              </a:rPr>
              <a:t>Bates data</a:t>
            </a:r>
            <a:br>
              <a:rPr lang="en-US" altLang="de-DE" b="1" dirty="0">
                <a:solidFill>
                  <a:srgbClr val="0000FF"/>
                </a:solidFill>
              </a:rPr>
            </a:br>
            <a:r>
              <a:rPr lang="en-US" altLang="de-DE" dirty="0"/>
              <a:t>and with predictions</a:t>
            </a:r>
          </a:p>
          <a:p>
            <a:pPr marL="381000" indent="-381000"/>
            <a:endParaRPr lang="en-US" altLang="de-DE" dirty="0"/>
          </a:p>
          <a:p>
            <a:pPr marL="381000" indent="-381000"/>
            <a:endParaRPr lang="en-US" altLang="de-DE" dirty="0"/>
          </a:p>
          <a:p>
            <a:pPr marL="381000" indent="-381000"/>
            <a:r>
              <a:rPr lang="en-US" altLang="de-DE" b="1" baseline="30000" dirty="0">
                <a:solidFill>
                  <a:srgbClr val="0000FF"/>
                </a:solidFill>
              </a:rPr>
              <a:t>3</a:t>
            </a:r>
            <a:r>
              <a:rPr lang="en-US" altLang="de-DE" b="1" dirty="0">
                <a:solidFill>
                  <a:srgbClr val="0000FF"/>
                </a:solidFill>
              </a:rPr>
              <a:t>He</a:t>
            </a:r>
            <a:r>
              <a:rPr lang="en-US" altLang="de-DE" dirty="0"/>
              <a:t>: Sensitivity </a:t>
            </a:r>
            <a:br>
              <a:rPr lang="en-US" altLang="de-DE" dirty="0"/>
            </a:br>
            <a:r>
              <a:rPr lang="en-US" altLang="de-DE" dirty="0"/>
              <a:t>to </a:t>
            </a:r>
            <a:r>
              <a:rPr lang="en-US" altLang="de-DE" b="1" dirty="0">
                <a:solidFill>
                  <a:srgbClr val="0000FF"/>
                </a:solidFill>
              </a:rPr>
              <a:t>3N</a:t>
            </a:r>
            <a:r>
              <a:rPr lang="en-US" altLang="de-DE" dirty="0"/>
              <a:t> force predicted</a:t>
            </a:r>
          </a:p>
          <a:p>
            <a:pPr marL="381000" indent="-381000"/>
            <a:endParaRPr lang="en-US" altLang="de-DE" dirty="0"/>
          </a:p>
          <a:p>
            <a:pPr marL="381000" indent="-381000"/>
            <a:r>
              <a:rPr lang="en-US" altLang="de-DE" b="1" baseline="30000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12</a:t>
            </a:r>
            <a:r>
              <a:rPr lang="en-US" altLang="de-DE" b="1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: from (CH</a:t>
            </a:r>
            <a:r>
              <a:rPr lang="en-US" altLang="de-DE" baseline="-25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en-US" altLang="de-DE" i="1" baseline="-25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target </a:t>
            </a:r>
            <a:r>
              <a:rPr lang="en-US" altLang="de-DE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→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Bates</a:t>
            </a:r>
          </a:p>
          <a:p>
            <a:pPr marL="381000" indent="-381000"/>
            <a:endParaRPr lang="en-US" altLang="de-DE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81000" indent="-381000"/>
            <a:endParaRPr lang="en-US" altLang="de-DE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81000" indent="-381000">
              <a:buFont typeface="Wingdings" panose="05000000000000000000" pitchFamily="2" charset="2"/>
              <a:buNone/>
            </a:pP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Challenge to </a:t>
            </a:r>
            <a:r>
              <a:rPr lang="en-US" altLang="de-DE" b="1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theory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altLang="de-DE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de-DE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de-DE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Most </a:t>
            </a:r>
            <a:r>
              <a:rPr lang="en-US" altLang="de-DE" b="1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important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information </a:t>
            </a:r>
            <a:r>
              <a:rPr lang="en-US" altLang="de-DE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de-DE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de-DE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concerning </a:t>
            </a:r>
            <a:r>
              <a:rPr lang="en-US" altLang="de-DE" b="1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LT’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? </a:t>
            </a:r>
          </a:p>
        </p:txBody>
      </p:sp>
      <p:pic>
        <p:nvPicPr>
          <p:cNvPr id="1966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t="8937" r="45273" b="24146"/>
          <a:stretch>
            <a:fillRect/>
          </a:stretch>
        </p:blipFill>
        <p:spPr bwMode="auto">
          <a:xfrm>
            <a:off x="5264150" y="1557338"/>
            <a:ext cx="319563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617" name="Text Box 9"/>
          <p:cNvSpPr txBox="1">
            <a:spLocks noChangeArrowheads="1"/>
          </p:cNvSpPr>
          <p:nvPr/>
        </p:nvSpPr>
        <p:spPr bwMode="auto">
          <a:xfrm rot="16200000">
            <a:off x="6519863" y="3497263"/>
            <a:ext cx="4392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/>
              <a:t>J. Mandeville et al., PRL 72, 3325 (1994)</a:t>
            </a:r>
          </a:p>
        </p:txBody>
      </p:sp>
    </p:spTree>
    <p:extLst>
      <p:ext uri="{BB962C8B-B14F-4D97-AF65-F5344CB8AC3E}">
        <p14:creationId xmlns:p14="http://schemas.microsoft.com/office/powerpoint/2010/main" val="3444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2F5621D-0103-4356-B108-8CD03C7225DB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879C1B71-3B41-4EB9-87DC-57EB2E4598D0}" type="slidenum">
              <a:rPr lang="de-DE" altLang="de-DE"/>
              <a:pPr/>
              <a:t>14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250825" y="3428678"/>
            <a:ext cx="6481763" cy="3603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Ideas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92263"/>
            <a:ext cx="6265863" cy="4789487"/>
          </a:xfrm>
        </p:spPr>
        <p:txBody>
          <a:bodyPr/>
          <a:lstStyle/>
          <a:p>
            <a:endParaRPr lang="en-US" altLang="de-DE" b="1" dirty="0">
              <a:solidFill>
                <a:schemeClr val="accent2"/>
              </a:solidFill>
            </a:endParaRPr>
          </a:p>
          <a:p>
            <a:r>
              <a:rPr lang="en-US" altLang="de-DE" b="1" dirty="0">
                <a:solidFill>
                  <a:schemeClr val="accent2"/>
                </a:solidFill>
              </a:rPr>
              <a:t>MeV Mott Scattering Analyzing Strength</a:t>
            </a:r>
          </a:p>
          <a:p>
            <a:endParaRPr lang="en-US" altLang="de-DE" b="1" dirty="0">
              <a:solidFill>
                <a:schemeClr val="accent2"/>
              </a:solidFill>
            </a:endParaRPr>
          </a:p>
          <a:p>
            <a:r>
              <a:rPr lang="en-US" altLang="de-DE" b="1" dirty="0">
                <a:solidFill>
                  <a:schemeClr val="accent2"/>
                </a:solidFill>
              </a:rPr>
              <a:t>Fifth Structure Function of Electron Scattering</a:t>
            </a:r>
          </a:p>
          <a:p>
            <a:endParaRPr lang="en-US" altLang="de-DE" b="1" dirty="0" smtClean="0">
              <a:solidFill>
                <a:schemeClr val="accent2"/>
              </a:solidFill>
            </a:endParaRPr>
          </a:p>
          <a:p>
            <a:r>
              <a:rPr lang="en-US" altLang="de-DE" b="1" dirty="0" smtClean="0">
                <a:solidFill>
                  <a:schemeClr val="accent2"/>
                </a:solidFill>
              </a:rPr>
              <a:t>Bremsstrahlung Polarization Correlations</a:t>
            </a:r>
          </a:p>
          <a:p>
            <a:endParaRPr lang="en-US" altLang="de-DE" b="1" dirty="0" smtClean="0">
              <a:solidFill>
                <a:schemeClr val="accent2"/>
              </a:solidFill>
            </a:endParaRPr>
          </a:p>
          <a:p>
            <a:r>
              <a:rPr lang="en-US" altLang="de-DE" b="1" dirty="0" smtClean="0">
                <a:solidFill>
                  <a:schemeClr val="accent2"/>
                </a:solidFill>
              </a:rPr>
              <a:t>Electron Pair Polarization Correlations</a:t>
            </a:r>
            <a:endParaRPr lang="en-US" altLang="de-DE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Bremsstrahlung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applications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 err="1" smtClean="0"/>
              <a:t>technology</a:t>
            </a:r>
            <a:r>
              <a:rPr lang="de-DE" dirty="0" smtClean="0"/>
              <a:t>, </a:t>
            </a:r>
            <a:r>
              <a:rPr lang="de-DE" dirty="0" err="1" smtClean="0"/>
              <a:t>medicine</a:t>
            </a:r>
            <a:r>
              <a:rPr lang="de-DE" dirty="0" smtClean="0"/>
              <a:t>, …</a:t>
            </a:r>
          </a:p>
          <a:p>
            <a:r>
              <a:rPr lang="de-DE" dirty="0" smtClean="0"/>
              <a:t>Cross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angular </a:t>
            </a:r>
            <a:r>
              <a:rPr lang="de-DE" dirty="0" err="1" smtClean="0"/>
              <a:t>distribution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err="1" smtClean="0">
                <a:solidFill>
                  <a:srgbClr val="0070C0"/>
                </a:solidFill>
              </a:rPr>
              <a:t>well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understood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dirty="0" smtClean="0"/>
              <a:t>(Bethe-</a:t>
            </a:r>
            <a:r>
              <a:rPr lang="de-DE" dirty="0" err="1" smtClean="0"/>
              <a:t>Heitler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b="1" dirty="0" smtClean="0">
                <a:solidFill>
                  <a:srgbClr val="0070C0"/>
                </a:solidFill>
              </a:rPr>
              <a:t>Off-</a:t>
            </a:r>
            <a:r>
              <a:rPr lang="de-DE" b="1" dirty="0" err="1" smtClean="0">
                <a:solidFill>
                  <a:srgbClr val="0070C0"/>
                </a:solidFill>
              </a:rPr>
              <a:t>axis</a:t>
            </a:r>
            <a:r>
              <a:rPr lang="de-DE" dirty="0" smtClean="0"/>
              <a:t> </a:t>
            </a:r>
            <a:r>
              <a:rPr lang="de-DE" dirty="0" err="1" smtClean="0"/>
              <a:t>bremsstrahlung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yields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polarized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smtClean="0"/>
              <a:t>X-</a:t>
            </a:r>
            <a:r>
              <a:rPr lang="de-DE" dirty="0" err="1" smtClean="0"/>
              <a:t>rays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6360D2D-3C71-42EB-9AB2-DF4F32947665}" type="datetime1">
              <a:rPr lang="de-DE" altLang="de-DE" smtClean="0"/>
              <a:pPr/>
              <a:t>07.04.2016</a:t>
            </a:fld>
            <a:r>
              <a:rPr lang="de-DE" altLang="de-DE" smtClean="0"/>
              <a:t>  |  Fachbereich Physik  |  Institut für Kernphysik  |  Joachim Enders  |  </a:t>
            </a:r>
            <a:fld id="{DFBBAE3F-B2A8-44D3-A070-201B83676BF7}" type="slidenum">
              <a:rPr lang="de-DE" altLang="de-DE" smtClean="0"/>
              <a:pPr/>
              <a:t>15</a:t>
            </a:fld>
            <a:endParaRPr lang="de-DE" altLang="de-DE" smtClean="0"/>
          </a:p>
          <a:p>
            <a:endParaRPr lang="de-DE" altLang="de-DE"/>
          </a:p>
        </p:txBody>
      </p:sp>
      <p:pic>
        <p:nvPicPr>
          <p:cNvPr id="225282" name="Picture 2" descr="To get the best results, you need to use the right tools. State-of-the-art equipment available at your Mississauga denti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3" r="19716" b="13744"/>
          <a:stretch/>
        </p:blipFill>
        <p:spPr bwMode="auto">
          <a:xfrm>
            <a:off x="5868144" y="1592263"/>
            <a:ext cx="3025031" cy="289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786858" y="1592263"/>
            <a:ext cx="244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rgbClr val="FFFF00"/>
                </a:solidFill>
              </a:rPr>
              <a:t>wcdental.ca</a:t>
            </a:r>
            <a:endParaRPr lang="de-DE" dirty="0">
              <a:solidFill>
                <a:srgbClr val="FFFF00"/>
              </a:solidFill>
            </a:endParaRPr>
          </a:p>
        </p:txBody>
      </p:sp>
      <p:pic>
        <p:nvPicPr>
          <p:cNvPr id="225284" name="Picture 4" descr="http://www.hzdr.de/ELBE/en/np/fig5a_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44" y="4617556"/>
            <a:ext cx="4337854" cy="169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868144" y="60212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hzdr.de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13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145E9AA-C7E9-4413-B377-EEBB6FFD452B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FE52F4DE-C7DC-4E8F-9359-0F2EE659C3A3}" type="slidenum">
              <a:rPr lang="de-DE" altLang="de-DE"/>
              <a:pPr/>
              <a:t>16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Linear Polarization of Bremsstrahlung </a:t>
            </a:r>
            <a:br>
              <a:rPr lang="en-US" altLang="de-DE"/>
            </a:br>
            <a:r>
              <a:rPr lang="en-US" altLang="de-DE"/>
              <a:t>from Longitudinally Polarized Electrons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92263"/>
            <a:ext cx="8640763" cy="4932362"/>
          </a:xfrm>
        </p:spPr>
        <p:txBody>
          <a:bodyPr/>
          <a:lstStyle/>
          <a:p>
            <a:r>
              <a:rPr lang="en-US" altLang="de-DE"/>
              <a:t>Linear polarization: segmented (planar pixel) HPGe detector, 5x5 pixels</a:t>
            </a:r>
            <a:endParaRPr lang="en-US" altLang="de-DE">
              <a:solidFill>
                <a:srgbClr val="0033CC"/>
              </a:solidFill>
            </a:endParaRPr>
          </a:p>
          <a:p>
            <a:r>
              <a:rPr lang="en-US" altLang="de-DE" b="1">
                <a:solidFill>
                  <a:schemeClr val="accent2"/>
                </a:solidFill>
              </a:rPr>
              <a:t>Polarized electrons: rotation of </a:t>
            </a:r>
            <a:br>
              <a:rPr lang="en-US" altLang="de-DE" b="1">
                <a:solidFill>
                  <a:schemeClr val="accent2"/>
                </a:solidFill>
              </a:rPr>
            </a:br>
            <a:r>
              <a:rPr lang="en-US" altLang="de-DE" b="1">
                <a:solidFill>
                  <a:schemeClr val="accent2"/>
                </a:solidFill>
              </a:rPr>
              <a:t>bremsstrahlung linear polarization</a:t>
            </a:r>
            <a:endParaRPr lang="en-US" altLang="de-DE">
              <a:solidFill>
                <a:schemeClr val="accent2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00263" y="2614613"/>
            <a:ext cx="4943475" cy="3230562"/>
            <a:chOff x="1678" y="1776"/>
            <a:chExt cx="3114" cy="2035"/>
          </a:xfrm>
        </p:grpSpPr>
        <p:pic>
          <p:nvPicPr>
            <p:cNvPr id="143365" name="Picture 3" descr="ST_PRLfig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" y="1776"/>
              <a:ext cx="3054" cy="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66" name="Text Box 4"/>
            <p:cNvSpPr txBox="1">
              <a:spLocks noChangeArrowheads="1"/>
            </p:cNvSpPr>
            <p:nvPr/>
          </p:nvSpPr>
          <p:spPr bwMode="auto">
            <a:xfrm rot="-1107886">
              <a:off x="1678" y="2620"/>
              <a:ext cx="92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de-DE" sz="1400">
                  <a:ea typeface="MS PGothic" panose="020B0600070205080204" pitchFamily="34" charset="-128"/>
                </a:rPr>
                <a:t/>
              </a:r>
              <a:br>
                <a:rPr lang="en-US" altLang="de-DE" sz="1400">
                  <a:ea typeface="MS PGothic" panose="020B0600070205080204" pitchFamily="34" charset="-128"/>
                </a:rPr>
              </a:br>
              <a:r>
                <a:rPr lang="en-US" altLang="de-DE" sz="1400">
                  <a:ea typeface="MS PGothic" panose="020B0600070205080204" pitchFamily="34" charset="-128"/>
                </a:rPr>
                <a:t>bremsstrahlung</a:t>
              </a:r>
            </a:p>
          </p:txBody>
        </p:sp>
        <p:sp>
          <p:nvSpPr>
            <p:cNvPr id="143367" name="Text Box 5"/>
            <p:cNvSpPr txBox="1">
              <a:spLocks noChangeArrowheads="1"/>
            </p:cNvSpPr>
            <p:nvPr/>
          </p:nvSpPr>
          <p:spPr bwMode="auto">
            <a:xfrm rot="847260">
              <a:off x="2050" y="3313"/>
              <a:ext cx="572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de-DE" sz="1400">
                  <a:ea typeface="MS PGothic" panose="020B0600070205080204" pitchFamily="34" charset="-128"/>
                </a:rPr>
                <a:t>Au target</a:t>
              </a:r>
              <a:br>
                <a:rPr lang="en-US" altLang="de-DE" sz="1400">
                  <a:ea typeface="MS PGothic" panose="020B0600070205080204" pitchFamily="34" charset="-128"/>
                </a:rPr>
              </a:br>
              <a:endParaRPr lang="en-US" altLang="de-DE" sz="1400">
                <a:ea typeface="MS PGothic" panose="020B0600070205080204" pitchFamily="34" charset="-128"/>
              </a:endParaRPr>
            </a:p>
          </p:txBody>
        </p:sp>
        <p:sp>
          <p:nvSpPr>
            <p:cNvPr id="143368" name="Text Box 6"/>
            <p:cNvSpPr txBox="1">
              <a:spLocks noChangeArrowheads="1"/>
            </p:cNvSpPr>
            <p:nvPr/>
          </p:nvSpPr>
          <p:spPr bwMode="auto">
            <a:xfrm rot="821923">
              <a:off x="2842" y="3513"/>
              <a:ext cx="90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de-DE" sz="1400">
                  <a:ea typeface="MS PGothic" panose="020B0600070205080204" pitchFamily="34" charset="-128"/>
                </a:rPr>
                <a:t>electron beam</a:t>
              </a:r>
            </a:p>
          </p:txBody>
        </p:sp>
        <p:sp>
          <p:nvSpPr>
            <p:cNvPr id="143369" name="Text Box 7"/>
            <p:cNvSpPr txBox="1">
              <a:spLocks noChangeArrowheads="1"/>
            </p:cNvSpPr>
            <p:nvPr/>
          </p:nvSpPr>
          <p:spPr bwMode="auto">
            <a:xfrm rot="839375">
              <a:off x="3914" y="3347"/>
              <a:ext cx="793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de-DE" sz="1400">
                  <a:ea typeface="MS PGothic" panose="020B0600070205080204" pitchFamily="34" charset="-128"/>
                </a:rPr>
                <a:t>passive</a:t>
              </a:r>
              <a:br>
                <a:rPr lang="en-US" altLang="de-DE" sz="1400">
                  <a:ea typeface="MS PGothic" panose="020B0600070205080204" pitchFamily="34" charset="-128"/>
                </a:rPr>
              </a:br>
              <a:r>
                <a:rPr lang="en-US" altLang="de-DE" sz="1400">
                  <a:ea typeface="MS PGothic" panose="020B0600070205080204" pitchFamily="34" charset="-128"/>
                </a:rPr>
                <a:t>scatterer</a:t>
              </a:r>
            </a:p>
          </p:txBody>
        </p:sp>
        <p:sp>
          <p:nvSpPr>
            <p:cNvPr id="143370" name="Text Box 8"/>
            <p:cNvSpPr txBox="1">
              <a:spLocks noChangeArrowheads="1"/>
            </p:cNvSpPr>
            <p:nvPr/>
          </p:nvSpPr>
          <p:spPr bwMode="auto">
            <a:xfrm rot="461203">
              <a:off x="2122" y="2502"/>
              <a:ext cx="703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de-DE" sz="1400">
                  <a:ea typeface="MS PGothic" panose="020B0600070205080204" pitchFamily="34" charset="-128"/>
                </a:rPr>
                <a:t>collimator</a:t>
              </a:r>
            </a:p>
          </p:txBody>
        </p:sp>
        <p:sp>
          <p:nvSpPr>
            <p:cNvPr id="143371" name="Rectangle 9"/>
            <p:cNvSpPr>
              <a:spLocks noChangeArrowheads="1"/>
            </p:cNvSpPr>
            <p:nvPr/>
          </p:nvSpPr>
          <p:spPr bwMode="auto">
            <a:xfrm rot="629488">
              <a:off x="3019" y="2127"/>
              <a:ext cx="437" cy="1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 sz="1200">
                <a:ea typeface="MS PGothic" panose="020B0600070205080204" pitchFamily="34" charset="-128"/>
              </a:endParaRPr>
            </a:p>
          </p:txBody>
        </p:sp>
        <p:sp>
          <p:nvSpPr>
            <p:cNvPr id="143372" name="Rectangle 10"/>
            <p:cNvSpPr>
              <a:spLocks noChangeArrowheads="1"/>
            </p:cNvSpPr>
            <p:nvPr/>
          </p:nvSpPr>
          <p:spPr bwMode="auto">
            <a:xfrm rot="797423">
              <a:off x="3746" y="1896"/>
              <a:ext cx="59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 sz="1200">
                <a:ea typeface="MS PGothic" panose="020B0600070205080204" pitchFamily="34" charset="-128"/>
              </a:endParaRPr>
            </a:p>
          </p:txBody>
        </p:sp>
        <p:sp>
          <p:nvSpPr>
            <p:cNvPr id="143373" name="Text Box 11"/>
            <p:cNvSpPr txBox="1">
              <a:spLocks noChangeArrowheads="1"/>
            </p:cNvSpPr>
            <p:nvPr/>
          </p:nvSpPr>
          <p:spPr bwMode="auto">
            <a:xfrm rot="842174">
              <a:off x="3021" y="2123"/>
              <a:ext cx="42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de-DE" sz="1400">
                  <a:ea typeface="MS PGothic" panose="020B0600070205080204" pitchFamily="34" charset="-128"/>
                </a:rPr>
                <a:t>shield</a:t>
              </a:r>
            </a:p>
          </p:txBody>
        </p:sp>
        <p:sp>
          <p:nvSpPr>
            <p:cNvPr id="143374" name="Text Box 12"/>
            <p:cNvSpPr txBox="1">
              <a:spLocks noChangeArrowheads="1"/>
            </p:cNvSpPr>
            <p:nvPr/>
          </p:nvSpPr>
          <p:spPr bwMode="auto">
            <a:xfrm rot="847260">
              <a:off x="3758" y="1878"/>
              <a:ext cx="5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de-DE" sz="1400">
                  <a:ea typeface="MS PGothic" panose="020B0600070205080204" pitchFamily="34" charset="-128"/>
                </a:rPr>
                <a:t>detector</a:t>
              </a:r>
            </a:p>
          </p:txBody>
        </p:sp>
      </p:grpSp>
      <p:sp>
        <p:nvSpPr>
          <p:cNvPr id="289814" name="Text Box 22"/>
          <p:cNvSpPr txBox="1">
            <a:spLocks noChangeArrowheads="1"/>
          </p:cNvSpPr>
          <p:nvPr/>
        </p:nvSpPr>
        <p:spPr bwMode="auto">
          <a:xfrm>
            <a:off x="2319338" y="3081338"/>
            <a:ext cx="1546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i="1">
                <a:ea typeface="MS PGothic" panose="020B0600070205080204" pitchFamily="34" charset="-128"/>
              </a:rPr>
              <a:t>E</a:t>
            </a:r>
            <a:r>
              <a:rPr lang="en-US" altLang="de-DE" baseline="-25000">
                <a:ea typeface="MS PGothic" panose="020B0600070205080204" pitchFamily="34" charset="-128"/>
              </a:rPr>
              <a:t>e</a:t>
            </a:r>
            <a:r>
              <a:rPr lang="en-US" altLang="de-DE">
                <a:ea typeface="MS PGothic" panose="020B0600070205080204" pitchFamily="34" charset="-128"/>
              </a:rPr>
              <a:t>=100 keV</a:t>
            </a:r>
          </a:p>
        </p:txBody>
      </p:sp>
      <p:sp>
        <p:nvSpPr>
          <p:cNvPr id="143380" name="Text Box 20"/>
          <p:cNvSpPr txBox="1">
            <a:spLocks noChangeArrowheads="1"/>
          </p:cNvSpPr>
          <p:nvPr/>
        </p:nvSpPr>
        <p:spPr bwMode="auto">
          <a:xfrm>
            <a:off x="173038" y="6035675"/>
            <a:ext cx="5478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/>
              <a:t>S. Tashenov et al., PRL 107, 173201 (2011)</a:t>
            </a:r>
          </a:p>
        </p:txBody>
      </p:sp>
      <p:sp>
        <p:nvSpPr>
          <p:cNvPr id="143381" name="Line 21"/>
          <p:cNvSpPr>
            <a:spLocks noChangeShapeType="1"/>
          </p:cNvSpPr>
          <p:nvPr/>
        </p:nvSpPr>
        <p:spPr bwMode="auto">
          <a:xfrm flipH="1" flipV="1">
            <a:off x="5916613" y="5626100"/>
            <a:ext cx="395287" cy="50800"/>
          </a:xfrm>
          <a:prstGeom prst="line">
            <a:avLst/>
          </a:prstGeom>
          <a:noFill/>
          <a:ln w="38100">
            <a:solidFill>
              <a:srgbClr val="E9503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ADBEAAA5-3842-40BC-9953-CDB02220BA8E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C25EB0B0-78CE-48F2-9B7B-3B87B3B7AA7A}" type="slidenum">
              <a:rPr lang="de-DE" altLang="de-DE"/>
              <a:pPr/>
              <a:t>17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Linear Polarization of Bremsstrahlung </a:t>
            </a:r>
            <a:br>
              <a:rPr lang="en-US" altLang="de-DE"/>
            </a:br>
            <a:r>
              <a:rPr lang="en-US" altLang="de-DE"/>
              <a:t>from Longitudinally Polarized Electrons 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92263"/>
            <a:ext cx="8640763" cy="4932362"/>
          </a:xfrm>
        </p:spPr>
        <p:txBody>
          <a:bodyPr/>
          <a:lstStyle/>
          <a:p>
            <a:r>
              <a:rPr lang="en-US" altLang="de-DE"/>
              <a:t>Linear polarization: segmented (planar pixel) HPGe detector, 5x5 pixels</a:t>
            </a:r>
            <a:endParaRPr lang="en-US" altLang="de-DE">
              <a:solidFill>
                <a:srgbClr val="0033CC"/>
              </a:solidFill>
            </a:endParaRPr>
          </a:p>
          <a:p>
            <a:r>
              <a:rPr lang="en-US" altLang="de-DE" b="1">
                <a:solidFill>
                  <a:schemeClr val="accent2"/>
                </a:solidFill>
              </a:rPr>
              <a:t>Polarized electrons: rotation of </a:t>
            </a:r>
            <a:br>
              <a:rPr lang="en-US" altLang="de-DE" b="1">
                <a:solidFill>
                  <a:schemeClr val="accent2"/>
                </a:solidFill>
              </a:rPr>
            </a:br>
            <a:r>
              <a:rPr lang="en-US" altLang="de-DE" b="1">
                <a:solidFill>
                  <a:schemeClr val="accent2"/>
                </a:solidFill>
              </a:rPr>
              <a:t>bremsstrahlung linear polarization</a:t>
            </a:r>
            <a:endParaRPr lang="en-US" altLang="de-DE">
              <a:solidFill>
                <a:schemeClr val="accent2"/>
              </a:solidFill>
            </a:endParaRPr>
          </a:p>
        </p:txBody>
      </p:sp>
      <p:sp>
        <p:nvSpPr>
          <p:cNvPr id="289814" name="Text Box 22"/>
          <p:cNvSpPr txBox="1">
            <a:spLocks noChangeArrowheads="1"/>
          </p:cNvSpPr>
          <p:nvPr/>
        </p:nvSpPr>
        <p:spPr bwMode="auto">
          <a:xfrm>
            <a:off x="6335713" y="3178175"/>
            <a:ext cx="1546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i="1">
                <a:ea typeface="MS PGothic" panose="020B0600070205080204" pitchFamily="34" charset="-128"/>
              </a:rPr>
              <a:t>E</a:t>
            </a:r>
            <a:r>
              <a:rPr lang="en-US" altLang="de-DE" baseline="-25000">
                <a:ea typeface="MS PGothic" panose="020B0600070205080204" pitchFamily="34" charset="-128"/>
              </a:rPr>
              <a:t>e</a:t>
            </a:r>
            <a:r>
              <a:rPr lang="en-US" altLang="de-DE">
                <a:ea typeface="MS PGothic" panose="020B0600070205080204" pitchFamily="34" charset="-128"/>
              </a:rPr>
              <a:t>=100 keV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966788" y="2651125"/>
            <a:ext cx="7205662" cy="3441700"/>
            <a:chOff x="-24" y="1928"/>
            <a:chExt cx="4539" cy="2168"/>
          </a:xfrm>
        </p:grpSpPr>
        <p:pic>
          <p:nvPicPr>
            <p:cNvPr id="158737" name="Picture 18" descr="ST_PRLfig3c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" y="1928"/>
              <a:ext cx="4539" cy="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738" name="Rectangle 19"/>
            <p:cNvSpPr>
              <a:spLocks noChangeArrowheads="1"/>
            </p:cNvSpPr>
            <p:nvPr/>
          </p:nvSpPr>
          <p:spPr bwMode="auto">
            <a:xfrm>
              <a:off x="176" y="2200"/>
              <a:ext cx="240" cy="1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 sz="1200">
                <a:ea typeface="MS PGothic" panose="020B0600070205080204" pitchFamily="34" charset="-128"/>
              </a:endParaRPr>
            </a:p>
          </p:txBody>
        </p:sp>
        <p:sp>
          <p:nvSpPr>
            <p:cNvPr id="158739" name="Rectangle 20"/>
            <p:cNvSpPr>
              <a:spLocks noChangeArrowheads="1"/>
            </p:cNvSpPr>
            <p:nvPr/>
          </p:nvSpPr>
          <p:spPr bwMode="auto">
            <a:xfrm>
              <a:off x="2216" y="2168"/>
              <a:ext cx="248" cy="6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 sz="1200">
                <a:ea typeface="MS PGothic" panose="020B0600070205080204" pitchFamily="34" charset="-128"/>
              </a:endParaRPr>
            </a:p>
          </p:txBody>
        </p:sp>
      </p:grpSp>
      <p:sp>
        <p:nvSpPr>
          <p:cNvPr id="158740" name="Text Box 20"/>
          <p:cNvSpPr txBox="1">
            <a:spLocks noChangeArrowheads="1"/>
          </p:cNvSpPr>
          <p:nvPr/>
        </p:nvSpPr>
        <p:spPr bwMode="auto">
          <a:xfrm>
            <a:off x="173038" y="6035675"/>
            <a:ext cx="5478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/>
              <a:t>S. Tashenov et al., PRL 107, 173201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59B005C-DFB6-4FD9-B5E8-82E14840E60E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FE45F91E-FB17-4AD5-ABDC-BF6881D0DE11}" type="slidenum">
              <a:rPr lang="de-DE" altLang="de-DE"/>
              <a:pPr/>
              <a:t>18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Linear Polarization of Bremsstrahlung </a:t>
            </a:r>
            <a:br>
              <a:rPr lang="en-US" altLang="de-DE"/>
            </a:br>
            <a:r>
              <a:rPr lang="en-US" altLang="de-DE"/>
              <a:t>from Transversely Polarized Electrons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/>
              <a:t>Transverse electon polarization </a:t>
            </a:r>
            <a:br>
              <a:rPr lang="en-US" altLang="de-DE"/>
            </a:br>
            <a:r>
              <a:rPr lang="en-US" altLang="de-DE"/>
              <a:t>(in scattering plane)</a:t>
            </a:r>
          </a:p>
          <a:p>
            <a:r>
              <a:rPr lang="en-US" altLang="de-DE"/>
              <a:t>32 x 32 planar pixel Si(Li): active scatterer</a:t>
            </a:r>
          </a:p>
          <a:p>
            <a:pPr lvl="1"/>
            <a:r>
              <a:rPr lang="en-US" altLang="de-DE" b="1">
                <a:solidFill>
                  <a:schemeClr val="accent2"/>
                </a:solidFill>
              </a:rPr>
              <a:t>degree of linear polarization</a:t>
            </a:r>
          </a:p>
          <a:p>
            <a:pPr lvl="1"/>
            <a:r>
              <a:rPr lang="en-US" altLang="de-DE" b="1">
                <a:solidFill>
                  <a:schemeClr val="accent2"/>
                </a:solidFill>
              </a:rPr>
              <a:t>rotation</a:t>
            </a:r>
            <a:r>
              <a:rPr lang="en-US" altLang="de-DE"/>
              <a:t> of polarization axis</a:t>
            </a:r>
          </a:p>
        </p:txBody>
      </p:sp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275"/>
            <a:ext cx="3513138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79" name="Text Box 19"/>
          <p:cNvSpPr txBox="1">
            <a:spLocks noChangeArrowheads="1"/>
          </p:cNvSpPr>
          <p:nvPr/>
        </p:nvSpPr>
        <p:spPr bwMode="auto">
          <a:xfrm>
            <a:off x="173038" y="6035675"/>
            <a:ext cx="5478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/>
              <a:t>R. Märtin et al., PRL 108, 264801 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C56ABBB6-7696-4987-BD92-FA51E39B6258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AABF71F2-6CEB-40A5-A345-E578DE69B9FB}" type="slidenum">
              <a:rPr lang="de-DE" altLang="de-DE"/>
              <a:pPr/>
              <a:t>19</a:t>
            </a:fld>
            <a:endParaRPr lang="de-DE" altLang="de-DE"/>
          </a:p>
          <a:p>
            <a:endParaRPr lang="de-DE" altLang="de-DE"/>
          </a:p>
        </p:txBody>
      </p:sp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5"/>
          <a:stretch>
            <a:fillRect/>
          </a:stretch>
        </p:blipFill>
        <p:spPr bwMode="auto">
          <a:xfrm>
            <a:off x="4622800" y="4437063"/>
            <a:ext cx="4486275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Circular Polarization of Bremsstrahlung</a:t>
            </a:r>
            <a:br>
              <a:rPr lang="en-US" altLang="de-DE"/>
            </a:br>
            <a:r>
              <a:rPr lang="en-US" altLang="de-DE"/>
              <a:t>from Polarized Electrons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dirty="0"/>
              <a:t>Energy-dependent </a:t>
            </a:r>
            <a:r>
              <a:rPr lang="en-US" altLang="de-DE" b="1" dirty="0">
                <a:solidFill>
                  <a:schemeClr val="accent2"/>
                </a:solidFill>
              </a:rPr>
              <a:t>bremsstrahlung</a:t>
            </a:r>
            <a:r>
              <a:rPr lang="en-US" altLang="de-DE" dirty="0"/>
              <a:t/>
            </a:r>
            <a:br>
              <a:rPr lang="en-US" altLang="de-DE" dirty="0"/>
            </a:br>
            <a:r>
              <a:rPr lang="en-US" altLang="de-DE" b="1" dirty="0">
                <a:solidFill>
                  <a:schemeClr val="accent2"/>
                </a:solidFill>
              </a:rPr>
              <a:t>circular</a:t>
            </a:r>
            <a:r>
              <a:rPr lang="en-US" altLang="de-DE" dirty="0"/>
              <a:t> polarization</a:t>
            </a:r>
            <a:br>
              <a:rPr lang="en-US" altLang="de-DE" dirty="0"/>
            </a:br>
            <a:r>
              <a:rPr lang="en-US" altLang="de-DE" dirty="0"/>
              <a:t>of </a:t>
            </a:r>
            <a:r>
              <a:rPr lang="en-US" altLang="de-DE" b="1" dirty="0">
                <a:solidFill>
                  <a:schemeClr val="accent2"/>
                </a:solidFill>
              </a:rPr>
              <a:t>longitudinally polarized electrons</a:t>
            </a:r>
          </a:p>
          <a:p>
            <a:endParaRPr lang="en-US" altLang="de-DE" dirty="0"/>
          </a:p>
          <a:p>
            <a:r>
              <a:rPr lang="en-US" altLang="de-DE" b="1" dirty="0">
                <a:solidFill>
                  <a:schemeClr val="accent2"/>
                </a:solidFill>
              </a:rPr>
              <a:t>Compton transmission</a:t>
            </a:r>
            <a:r>
              <a:rPr lang="en-US" altLang="de-DE" dirty="0"/>
              <a:t> </a:t>
            </a:r>
            <a:r>
              <a:rPr lang="en-US" altLang="de-DE" dirty="0" err="1"/>
              <a:t>polarimeter</a:t>
            </a:r>
            <a:endParaRPr lang="en-US" altLang="de-DE" dirty="0"/>
          </a:p>
          <a:p>
            <a:r>
              <a:rPr lang="en-US" altLang="de-DE" dirty="0"/>
              <a:t>Commissioning experiment</a:t>
            </a:r>
            <a:br>
              <a:rPr lang="en-US" altLang="de-DE" dirty="0"/>
            </a:br>
            <a:r>
              <a:rPr lang="en-US" altLang="de-DE" dirty="0"/>
              <a:t>at </a:t>
            </a:r>
            <a:r>
              <a:rPr lang="en-US" altLang="de-DE" b="1" dirty="0">
                <a:solidFill>
                  <a:schemeClr val="accent2"/>
                </a:solidFill>
              </a:rPr>
              <a:t>MAMI</a:t>
            </a:r>
            <a:r>
              <a:rPr lang="en-US" altLang="de-DE" dirty="0"/>
              <a:t> (3.5 MeV, 2010)</a:t>
            </a:r>
          </a:p>
          <a:p>
            <a:endParaRPr lang="en-US" altLang="de-DE" dirty="0"/>
          </a:p>
          <a:p>
            <a:r>
              <a:rPr lang="en-US" altLang="de-DE" dirty="0"/>
              <a:t>Polarization transfer function </a:t>
            </a:r>
            <a:r>
              <a:rPr lang="en-US" altLang="de-DE" i="1" dirty="0" smtClean="0">
                <a:latin typeface="Times New Roman" panose="02020603050405020304" pitchFamily="18" charset="0"/>
              </a:rPr>
              <a:t>C</a:t>
            </a:r>
            <a:r>
              <a:rPr lang="en-US" altLang="de-DE" baseline="-25000" dirty="0" smtClean="0"/>
              <a:t>32</a:t>
            </a:r>
            <a:endParaRPr lang="en-US" altLang="de-DE" dirty="0"/>
          </a:p>
          <a:p>
            <a:r>
              <a:rPr lang="en-US" altLang="de-DE" dirty="0"/>
              <a:t>Towards a </a:t>
            </a:r>
            <a:r>
              <a:rPr lang="en-US" altLang="de-DE" b="1" dirty="0">
                <a:solidFill>
                  <a:schemeClr val="accent2"/>
                </a:solidFill>
              </a:rPr>
              <a:t>complete </a:t>
            </a:r>
            <a:r>
              <a:rPr lang="en-US" altLang="de-DE" b="1" dirty="0" smtClean="0">
                <a:solidFill>
                  <a:schemeClr val="accent2"/>
                </a:solidFill>
              </a:rPr>
              <a:t/>
            </a:r>
            <a:br>
              <a:rPr lang="en-US" altLang="de-DE" b="1" dirty="0" smtClean="0">
                <a:solidFill>
                  <a:schemeClr val="accent2"/>
                </a:solidFill>
              </a:rPr>
            </a:br>
            <a:r>
              <a:rPr lang="en-US" altLang="de-DE" b="1" dirty="0" smtClean="0">
                <a:solidFill>
                  <a:schemeClr val="accent2"/>
                </a:solidFill>
              </a:rPr>
              <a:t>characterization</a:t>
            </a:r>
            <a:r>
              <a:rPr lang="en-US" altLang="de-DE" b="1" dirty="0">
                <a:solidFill>
                  <a:schemeClr val="accent2"/>
                </a:solidFill>
              </a:rPr>
              <a:t> </a:t>
            </a:r>
            <a:r>
              <a:rPr lang="en-US" altLang="de-DE" b="1" dirty="0" smtClean="0">
                <a:solidFill>
                  <a:schemeClr val="accent2"/>
                </a:solidFill>
              </a:rPr>
              <a:t>of </a:t>
            </a:r>
            <a:r>
              <a:rPr lang="en-US" altLang="de-DE" b="1" dirty="0">
                <a:solidFill>
                  <a:schemeClr val="accent2"/>
                </a:solidFill>
              </a:rPr>
              <a:t>the </a:t>
            </a:r>
            <a:r>
              <a:rPr lang="en-US" altLang="de-DE" b="1" dirty="0" smtClean="0">
                <a:solidFill>
                  <a:schemeClr val="accent2"/>
                </a:solidFill>
              </a:rPr>
              <a:t/>
            </a:r>
            <a:br>
              <a:rPr lang="en-US" altLang="de-DE" b="1" dirty="0" smtClean="0">
                <a:solidFill>
                  <a:schemeClr val="accent2"/>
                </a:solidFill>
              </a:rPr>
            </a:br>
            <a:r>
              <a:rPr lang="en-US" altLang="de-DE" b="1" dirty="0" smtClean="0">
                <a:solidFill>
                  <a:schemeClr val="accent2"/>
                </a:solidFill>
              </a:rPr>
              <a:t>Stokes </a:t>
            </a:r>
            <a:r>
              <a:rPr lang="en-US" altLang="de-DE" b="1" dirty="0">
                <a:solidFill>
                  <a:schemeClr val="accent2"/>
                </a:solidFill>
              </a:rPr>
              <a:t>parameters</a:t>
            </a:r>
            <a:br>
              <a:rPr lang="en-US" altLang="de-DE" b="1" dirty="0">
                <a:solidFill>
                  <a:schemeClr val="accent2"/>
                </a:solidFill>
              </a:rPr>
            </a:br>
            <a:r>
              <a:rPr lang="en-US" altLang="de-DE" dirty="0"/>
              <a:t>of </a:t>
            </a:r>
            <a:r>
              <a:rPr lang="en-US" altLang="de-DE" dirty="0" smtClean="0"/>
              <a:t>bremsstrahlung</a:t>
            </a:r>
            <a:endParaRPr lang="en-US" altLang="de-DE" dirty="0"/>
          </a:p>
        </p:txBody>
      </p:sp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887788" cy="289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5076825" y="6157913"/>
            <a:ext cx="3959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de-DE"/>
              <a:t>P. Bangert, Bachelor Thesis (2010)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5724525" y="1662113"/>
            <a:ext cx="24479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/>
              <a:t>R. Barday et al.,</a:t>
            </a:r>
            <a:br>
              <a:rPr lang="en-US" altLang="de-DE"/>
            </a:br>
            <a:r>
              <a:rPr lang="en-US" altLang="de-DE"/>
              <a:t>J.Phys: Conf. Ser.</a:t>
            </a:r>
            <a:br>
              <a:rPr lang="en-US" altLang="de-DE"/>
            </a:br>
            <a:r>
              <a:rPr lang="en-US" altLang="de-DE"/>
              <a:t>298, 012022</a:t>
            </a:r>
            <a:br>
              <a:rPr lang="en-US" altLang="de-DE"/>
            </a:br>
            <a:r>
              <a:rPr lang="en-US" altLang="de-DE"/>
              <a:t>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E6578D7-50AC-4502-ACA5-4F35E9F9B39D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2813D585-8971-47DF-986B-7E7EC00D1ACB}" type="slidenum">
              <a:rPr lang="de-DE" altLang="de-DE"/>
              <a:pPr/>
              <a:t>2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S-DALINAC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/>
              <a:t>Operational parameters</a:t>
            </a:r>
          </a:p>
          <a:p>
            <a:pPr lvl="1"/>
            <a:r>
              <a:rPr lang="en-US" altLang="de-DE"/>
              <a:t>100 keV polarized beam, 250 keV beam from thermionic gun, &lt; 300 </a:t>
            </a:r>
            <a:r>
              <a:rPr lang="en-US" altLang="de-DE">
                <a:latin typeface="Symbol" panose="05050102010706020507" pitchFamily="18" charset="2"/>
              </a:rPr>
              <a:t>m</a:t>
            </a:r>
            <a:r>
              <a:rPr lang="en-US" altLang="de-DE"/>
              <a:t>A</a:t>
            </a:r>
          </a:p>
          <a:p>
            <a:pPr lvl="1"/>
            <a:r>
              <a:rPr lang="en-US" altLang="de-DE"/>
              <a:t>3 – 10 (14) MeV behind superconducting injector linac, &lt; 60 (150) </a:t>
            </a:r>
            <a:r>
              <a:rPr lang="en-US" altLang="de-DE">
                <a:latin typeface="Symbol" panose="05050102010706020507" pitchFamily="18" charset="2"/>
              </a:rPr>
              <a:t>m</a:t>
            </a:r>
            <a:r>
              <a:rPr lang="en-US" altLang="de-DE"/>
              <a:t>A </a:t>
            </a:r>
          </a:p>
          <a:p>
            <a:pPr lvl="1"/>
            <a:r>
              <a:rPr lang="en-US" altLang="de-DE"/>
              <a:t>15 – 80 (120) MeV after main accelerator, &lt; 15 </a:t>
            </a:r>
            <a:r>
              <a:rPr lang="en-US" altLang="de-DE">
                <a:latin typeface="Symbol" panose="05050102010706020507" pitchFamily="18" charset="2"/>
              </a:rPr>
              <a:t>m</a:t>
            </a:r>
            <a:r>
              <a:rPr lang="en-US" altLang="de-DE"/>
              <a:t>A (typical 1 </a:t>
            </a:r>
            <a:r>
              <a:rPr lang="en-US" altLang="de-DE">
                <a:latin typeface="Symbol" panose="05050102010706020507" pitchFamily="18" charset="2"/>
              </a:rPr>
              <a:t>m</a:t>
            </a:r>
            <a:r>
              <a:rPr lang="en-US" altLang="de-DE"/>
              <a:t>A)</a:t>
            </a: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1" b="39017"/>
          <a:stretch>
            <a:fillRect/>
          </a:stretch>
        </p:blipFill>
        <p:spPr bwMode="auto">
          <a:xfrm>
            <a:off x="250825" y="3213100"/>
            <a:ext cx="86423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5003800" y="6015038"/>
            <a:ext cx="3889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>
                <a:solidFill>
                  <a:schemeClr val="bg1"/>
                </a:solidFill>
              </a:rPr>
              <a:t>A. Richter, Proc. EPAC 1996, p. 110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2F5621D-0103-4356-B108-8CD03C7225DB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879C1B71-3B41-4EB9-87DC-57EB2E4598D0}" type="slidenum">
              <a:rPr lang="de-DE" altLang="de-DE"/>
              <a:pPr/>
              <a:t>20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250825" y="4148758"/>
            <a:ext cx="6481763" cy="3603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Ideas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92263"/>
            <a:ext cx="6265863" cy="4789487"/>
          </a:xfrm>
        </p:spPr>
        <p:txBody>
          <a:bodyPr/>
          <a:lstStyle/>
          <a:p>
            <a:endParaRPr lang="en-US" altLang="de-DE" b="1" dirty="0">
              <a:solidFill>
                <a:schemeClr val="accent2"/>
              </a:solidFill>
            </a:endParaRPr>
          </a:p>
          <a:p>
            <a:r>
              <a:rPr lang="en-US" altLang="de-DE" b="1" dirty="0">
                <a:solidFill>
                  <a:schemeClr val="accent2"/>
                </a:solidFill>
              </a:rPr>
              <a:t>MeV Mott Scattering Analyzing Strength</a:t>
            </a:r>
          </a:p>
          <a:p>
            <a:endParaRPr lang="en-US" altLang="de-DE" b="1" dirty="0">
              <a:solidFill>
                <a:schemeClr val="accent2"/>
              </a:solidFill>
            </a:endParaRPr>
          </a:p>
          <a:p>
            <a:r>
              <a:rPr lang="en-US" altLang="de-DE" b="1" dirty="0">
                <a:solidFill>
                  <a:schemeClr val="accent2"/>
                </a:solidFill>
              </a:rPr>
              <a:t>Fifth Structure Function of Electron Scattering</a:t>
            </a:r>
          </a:p>
          <a:p>
            <a:endParaRPr lang="en-US" altLang="de-DE" b="1" dirty="0" smtClean="0">
              <a:solidFill>
                <a:schemeClr val="accent2"/>
              </a:solidFill>
            </a:endParaRPr>
          </a:p>
          <a:p>
            <a:r>
              <a:rPr lang="en-US" altLang="de-DE" b="1" dirty="0" smtClean="0">
                <a:solidFill>
                  <a:schemeClr val="accent2"/>
                </a:solidFill>
              </a:rPr>
              <a:t>Bremsstrahlung Polarization Correlations</a:t>
            </a:r>
          </a:p>
          <a:p>
            <a:endParaRPr lang="en-US" altLang="de-DE" b="1" dirty="0" smtClean="0">
              <a:solidFill>
                <a:schemeClr val="accent2"/>
              </a:solidFill>
            </a:endParaRPr>
          </a:p>
          <a:p>
            <a:r>
              <a:rPr lang="en-US" altLang="de-DE" b="1" dirty="0" smtClean="0">
                <a:solidFill>
                  <a:schemeClr val="accent2"/>
                </a:solidFill>
              </a:rPr>
              <a:t>Electron Pair Polarization Correlations</a:t>
            </a:r>
            <a:endParaRPr lang="en-US" altLang="de-DE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Spin </a:t>
            </a:r>
            <a:r>
              <a:rPr lang="de-DE" dirty="0" err="1" smtClean="0"/>
              <a:t>Correlations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Entangled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2000" dirty="0" err="1" smtClean="0"/>
              <a:t>Aspect</a:t>
            </a:r>
            <a:r>
              <a:rPr lang="de-DE" sz="2000" dirty="0" smtClean="0"/>
              <a:t> et al., </a:t>
            </a:r>
            <a:br>
              <a:rPr lang="de-DE" sz="2000" dirty="0" smtClean="0"/>
            </a:br>
            <a:r>
              <a:rPr lang="de-DE" sz="2000" dirty="0" smtClean="0"/>
              <a:t>PRL 49, 4804 (1982)</a:t>
            </a:r>
          </a:p>
          <a:p>
            <a:r>
              <a:rPr lang="de-DE" sz="2000" dirty="0" smtClean="0"/>
              <a:t>EPR </a:t>
            </a:r>
            <a:r>
              <a:rPr lang="de-DE" sz="2000" dirty="0" err="1" smtClean="0"/>
              <a:t>experiment</a:t>
            </a:r>
            <a:r>
              <a:rPr lang="de-DE" sz="2000" dirty="0" smtClean="0"/>
              <a:t>: </a:t>
            </a:r>
            <a:r>
              <a:rPr lang="de-DE" sz="2000" dirty="0" err="1" smtClean="0"/>
              <a:t>photon</a:t>
            </a:r>
            <a:r>
              <a:rPr lang="de-DE" sz="2000" dirty="0" smtClean="0"/>
              <a:t> </a:t>
            </a:r>
            <a:r>
              <a:rPr lang="de-DE" sz="2000" dirty="0" err="1" smtClean="0"/>
              <a:t>pairs</a:t>
            </a:r>
            <a:endParaRPr lang="de-DE" sz="2000" dirty="0" smtClean="0"/>
          </a:p>
          <a:p>
            <a:r>
              <a:rPr lang="de-DE" sz="2000" dirty="0" err="1" smtClean="0"/>
              <a:t>Correlation</a:t>
            </a:r>
            <a:r>
              <a:rPr lang="de-DE" sz="2000" dirty="0" smtClean="0"/>
              <a:t> </a:t>
            </a:r>
            <a:r>
              <a:rPr lang="de-DE" sz="2000" dirty="0" err="1" smtClean="0"/>
              <a:t>function</a:t>
            </a:r>
            <a:endParaRPr lang="de-DE" sz="2000" dirty="0" smtClean="0"/>
          </a:p>
          <a:p>
            <a:endParaRPr lang="de-DE" sz="2000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2000" dirty="0" err="1" smtClean="0"/>
              <a:t>Proposal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err="1" smtClean="0"/>
              <a:t>Ciborowski</a:t>
            </a:r>
            <a:r>
              <a:rPr lang="de-DE" sz="2000" dirty="0" smtClean="0"/>
              <a:t>, </a:t>
            </a:r>
            <a:r>
              <a:rPr lang="de-DE" sz="2000" dirty="0" err="1" smtClean="0"/>
              <a:t>Bodek</a:t>
            </a:r>
            <a:r>
              <a:rPr lang="de-DE" sz="2000" dirty="0" smtClean="0"/>
              <a:t>, </a:t>
            </a:r>
            <a:r>
              <a:rPr lang="de-DE" sz="2000" dirty="0" err="1" smtClean="0"/>
              <a:t>Kozela</a:t>
            </a:r>
            <a:r>
              <a:rPr lang="de-DE" sz="2000" dirty="0" smtClean="0"/>
              <a:t>, </a:t>
            </a:r>
            <a:r>
              <a:rPr lang="de-DE" sz="2000" dirty="0" err="1" smtClean="0"/>
              <a:t>Rembielinski</a:t>
            </a:r>
            <a:r>
              <a:rPr lang="de-DE" sz="2000" dirty="0" smtClean="0"/>
              <a:t> et al.,</a:t>
            </a:r>
          </a:p>
          <a:p>
            <a:r>
              <a:rPr lang="de-DE" sz="2000" dirty="0" err="1" smtClean="0"/>
              <a:t>Theoretical</a:t>
            </a:r>
            <a:r>
              <a:rPr lang="de-DE" sz="2000" dirty="0" smtClean="0"/>
              <a:t> </a:t>
            </a:r>
            <a:r>
              <a:rPr lang="de-DE" sz="2000" dirty="0" err="1" smtClean="0"/>
              <a:t>correlation</a:t>
            </a:r>
            <a:r>
              <a:rPr lang="de-DE" sz="2000" dirty="0" smtClean="0"/>
              <a:t> </a:t>
            </a:r>
            <a:r>
              <a:rPr lang="de-DE" sz="2000" dirty="0" err="1" smtClean="0"/>
              <a:t>function</a:t>
            </a:r>
            <a:endParaRPr lang="de-DE" sz="2000" dirty="0" smtClean="0"/>
          </a:p>
          <a:p>
            <a:pPr lvl="1"/>
            <a:r>
              <a:rPr lang="de-DE" sz="2000" dirty="0" err="1" smtClean="0"/>
              <a:t>Depend</a:t>
            </a:r>
            <a:r>
              <a:rPr lang="de-DE" sz="2000" dirty="0" smtClean="0"/>
              <a:t> on </a:t>
            </a:r>
            <a:r>
              <a:rPr lang="de-DE" sz="2000" dirty="0" err="1" smtClean="0"/>
              <a:t>spin</a:t>
            </a:r>
            <a:r>
              <a:rPr lang="de-DE" sz="2000" dirty="0" smtClean="0"/>
              <a:t> </a:t>
            </a:r>
            <a:r>
              <a:rPr lang="de-DE" sz="2000" dirty="0" err="1" smtClean="0"/>
              <a:t>operator</a:t>
            </a:r>
            <a:r>
              <a:rPr lang="de-DE" sz="2000" dirty="0" smtClean="0"/>
              <a:t> </a:t>
            </a:r>
            <a:r>
              <a:rPr lang="de-DE" sz="2000" dirty="0" err="1" smtClean="0"/>
              <a:t>used</a:t>
            </a:r>
            <a:endParaRPr lang="de-DE" sz="2000" dirty="0" smtClean="0"/>
          </a:p>
          <a:p>
            <a:pPr lvl="1"/>
            <a:r>
              <a:rPr lang="de-DE" sz="2000" dirty="0" err="1" smtClean="0"/>
              <a:t>Entangled</a:t>
            </a:r>
            <a:r>
              <a:rPr lang="de-DE" sz="2000" dirty="0" smtClean="0"/>
              <a:t> pair: </a:t>
            </a:r>
            <a:br>
              <a:rPr lang="de-DE" sz="2000" dirty="0" smtClean="0"/>
            </a:br>
            <a:r>
              <a:rPr lang="de-DE" sz="2000" dirty="0" err="1" smtClean="0"/>
              <a:t>Møller</a:t>
            </a:r>
            <a:r>
              <a:rPr lang="de-DE" sz="2000" dirty="0" smtClean="0"/>
              <a:t> </a:t>
            </a:r>
            <a:r>
              <a:rPr lang="de-DE" sz="2000" dirty="0" err="1" smtClean="0"/>
              <a:t>scattering</a:t>
            </a:r>
            <a:r>
              <a:rPr lang="de-DE" sz="2000" dirty="0" smtClean="0"/>
              <a:t>: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Interplay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</a:t>
            </a:r>
            <a:r>
              <a:rPr lang="de-DE" sz="2000" dirty="0" err="1" smtClean="0"/>
              <a:t>singlet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triplet</a:t>
            </a:r>
            <a:r>
              <a:rPr lang="de-DE" sz="2000" dirty="0" smtClean="0"/>
              <a:t> </a:t>
            </a:r>
            <a:r>
              <a:rPr lang="de-DE" sz="2000" dirty="0" err="1" smtClean="0"/>
              <a:t>states</a:t>
            </a:r>
            <a:endParaRPr lang="de-DE" sz="2000" dirty="0" smtClean="0"/>
          </a:p>
          <a:p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CA005AF9-89A9-4B66-B9C3-7483E11F33F2}" type="datetime1">
              <a:rPr lang="de-DE" smtClean="0"/>
              <a:pPr/>
              <a:t>07.04.2016</a:t>
            </a:fld>
            <a:r>
              <a:rPr lang="de-DE" smtClean="0"/>
              <a:t>  |  Fachbereich Physik  |  Institut für Kernphysik  |  Joachim Enders  |  </a:t>
            </a:r>
            <a:fld id="{8D18D085-68A3-4F4A-A240-ACA860074496}" type="slidenum">
              <a:rPr lang="de-DE" smtClean="0"/>
              <a:pPr/>
              <a:t>21</a:t>
            </a:fld>
            <a:endParaRPr lang="de-DE" smtClean="0"/>
          </a:p>
          <a:p>
            <a:endParaRPr lang="de-DE"/>
          </a:p>
        </p:txBody>
      </p:sp>
      <p:pic>
        <p:nvPicPr>
          <p:cNvPr id="5" name="Picture 5" descr="Aspect_1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r="7276"/>
          <a:stretch/>
        </p:blipFill>
        <p:spPr bwMode="auto">
          <a:xfrm>
            <a:off x="0" y="3622556"/>
            <a:ext cx="4494213" cy="249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or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9" y="3068960"/>
            <a:ext cx="3889127" cy="52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_singl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" t="26060" r="3872" b="12086"/>
          <a:stretch/>
        </p:blipFill>
        <p:spPr bwMode="auto">
          <a:xfrm>
            <a:off x="4716016" y="4797151"/>
            <a:ext cx="4321450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98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Quantum </a:t>
            </a:r>
            <a:r>
              <a:rPr lang="de-DE" dirty="0" err="1" smtClean="0"/>
              <a:t>Entanglement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Ultrarelativistic</a:t>
            </a:r>
            <a:r>
              <a:rPr lang="de-DE" dirty="0" smtClean="0"/>
              <a:t> </a:t>
            </a:r>
            <a:r>
              <a:rPr lang="de-DE" dirty="0" err="1" smtClean="0"/>
              <a:t>Electrons</a:t>
            </a:r>
            <a:r>
              <a:rPr lang="de-DE" smtClean="0"/>
              <a:t> in </a:t>
            </a:r>
            <a:r>
              <a:rPr lang="de-DE" dirty="0" err="1" smtClean="0"/>
              <a:t>Singlet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Triplet States (QUEST)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Predicted</a:t>
            </a:r>
            <a:r>
              <a:rPr lang="de-DE" dirty="0" smtClean="0"/>
              <a:t> </a:t>
            </a:r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endParaRPr lang="de-DE" dirty="0" smtClean="0"/>
          </a:p>
          <a:p>
            <a:pPr lvl="1"/>
            <a:r>
              <a:rPr lang="de-DE" dirty="0" smtClean="0"/>
              <a:t>Large</a:t>
            </a:r>
          </a:p>
          <a:p>
            <a:pPr lvl="1"/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dependent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CBFDD9B-08B9-4D91-80C6-413F6E6AF075}" type="datetime1">
              <a:rPr lang="de-DE" smtClean="0"/>
              <a:pPr/>
              <a:t>07.04.2016</a:t>
            </a:fld>
            <a:r>
              <a:rPr lang="de-DE" smtClean="0"/>
              <a:t>  |  Fachbereich Physik  |  Institut für Kernphysik  |  Joachim Enders  |  </a:t>
            </a:r>
            <a:fld id="{D620D251-3368-45D1-BB40-2265B1E8A79D}" type="slidenum">
              <a:rPr lang="de-DE" smtClean="0"/>
              <a:pPr/>
              <a:t>22</a:t>
            </a:fld>
            <a:endParaRPr lang="de-DE" smtClean="0"/>
          </a:p>
          <a:p>
            <a:endParaRPr lang="de-DE"/>
          </a:p>
        </p:txBody>
      </p:sp>
      <p:pic>
        <p:nvPicPr>
          <p:cNvPr id="7" name="Picture 3" descr="CF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0"/>
          <a:stretch/>
        </p:blipFill>
        <p:spPr bwMode="auto">
          <a:xfrm>
            <a:off x="250824" y="2880074"/>
            <a:ext cx="5850835" cy="35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267744" y="529191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J. </a:t>
            </a:r>
            <a:r>
              <a:rPr lang="de-DE" dirty="0" err="1" smtClean="0"/>
              <a:t>Rembielinski</a:t>
            </a:r>
            <a:r>
              <a:rPr lang="de-DE" dirty="0" smtClean="0"/>
              <a:t> et al.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38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Quantum </a:t>
            </a:r>
            <a:r>
              <a:rPr lang="de-DE" dirty="0" err="1"/>
              <a:t>Entanglement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Ultrarelativistic</a:t>
            </a:r>
            <a:r>
              <a:rPr lang="de-DE" dirty="0"/>
              <a:t> </a:t>
            </a:r>
            <a:r>
              <a:rPr lang="de-DE" dirty="0" err="1" smtClean="0"/>
              <a:t>Electrons</a:t>
            </a:r>
            <a:r>
              <a:rPr lang="de-DE" dirty="0" smtClean="0"/>
              <a:t> in </a:t>
            </a:r>
            <a:r>
              <a:rPr lang="de-DE" dirty="0" err="1"/>
              <a:t>Singlet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Triplet States (QUEST)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Møller</a:t>
            </a:r>
            <a:r>
              <a:rPr lang="de-DE" dirty="0" smtClean="0"/>
              <a:t> </a:t>
            </a:r>
            <a:r>
              <a:rPr lang="de-DE" dirty="0" err="1" smtClean="0"/>
              <a:t>scattering</a:t>
            </a:r>
            <a:r>
              <a:rPr lang="de-DE" dirty="0"/>
              <a:t> </a:t>
            </a:r>
            <a:r>
              <a:rPr lang="de-DE" dirty="0" smtClean="0"/>
              <a:t> 	</a:t>
            </a:r>
            <a:r>
              <a:rPr lang="de-DE" dirty="0"/>
              <a:t>→</a:t>
            </a:r>
            <a:r>
              <a:rPr lang="de-DE" dirty="0" smtClean="0"/>
              <a:t>  </a:t>
            </a:r>
            <a:r>
              <a:rPr lang="de-DE" dirty="0" err="1" smtClean="0"/>
              <a:t>entangled</a:t>
            </a:r>
            <a:r>
              <a:rPr lang="de-DE" dirty="0" smtClean="0"/>
              <a:t> pair</a:t>
            </a:r>
          </a:p>
          <a:p>
            <a:r>
              <a:rPr lang="de-DE" dirty="0" smtClean="0"/>
              <a:t>Mott </a:t>
            </a:r>
            <a:r>
              <a:rPr lang="de-DE" dirty="0" err="1" smtClean="0"/>
              <a:t>scattering</a:t>
            </a:r>
            <a:r>
              <a:rPr lang="de-DE" dirty="0" smtClean="0"/>
              <a:t>	</a:t>
            </a:r>
            <a:r>
              <a:rPr lang="de-DE" dirty="0"/>
              <a:t>→</a:t>
            </a:r>
            <a:r>
              <a:rPr lang="de-DE" dirty="0" smtClean="0"/>
              <a:t>  </a:t>
            </a:r>
            <a:r>
              <a:rPr lang="de-DE" dirty="0" err="1" smtClean="0"/>
              <a:t>spin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Test </a:t>
            </a:r>
            <a:r>
              <a:rPr lang="de-DE" dirty="0" err="1" smtClean="0"/>
              <a:t>experiment</a:t>
            </a:r>
            <a:r>
              <a:rPr lang="de-DE" dirty="0" smtClean="0"/>
              <a:t> 2013</a:t>
            </a:r>
          </a:p>
          <a:p>
            <a:pPr lvl="1"/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equipment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partially</a:t>
            </a:r>
            <a:r>
              <a:rPr lang="de-DE" dirty="0" smtClean="0"/>
              <a:t> </a:t>
            </a:r>
            <a:r>
              <a:rPr lang="de-DE" dirty="0" err="1" smtClean="0"/>
              <a:t>functional</a:t>
            </a:r>
            <a:endParaRPr lang="de-DE" dirty="0" smtClean="0"/>
          </a:p>
          <a:p>
            <a:pPr lvl="1"/>
            <a:r>
              <a:rPr lang="de-DE" dirty="0" smtClean="0"/>
              <a:t>~ 15 </a:t>
            </a:r>
            <a:r>
              <a:rPr lang="de-DE" dirty="0" err="1" smtClean="0"/>
              <a:t>MeV</a:t>
            </a:r>
            <a:endParaRPr lang="de-DE" dirty="0" smtClean="0"/>
          </a:p>
          <a:p>
            <a:pPr lvl="1"/>
            <a:r>
              <a:rPr lang="de-DE" dirty="0" smtClean="0">
                <a:latin typeface="Symbol" panose="05050102010706020507" pitchFamily="18" charset="2"/>
              </a:rPr>
              <a:t>s</a:t>
            </a:r>
            <a:r>
              <a:rPr lang="de-DE" dirty="0" smtClean="0"/>
              <a:t>, S/N </a:t>
            </a:r>
            <a:r>
              <a:rPr lang="de-DE" dirty="0" err="1" smtClean="0"/>
              <a:t>overestimated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„</a:t>
            </a:r>
            <a:r>
              <a:rPr lang="de-DE" dirty="0" err="1" smtClean="0"/>
              <a:t>Cracow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“</a:t>
            </a:r>
          </a:p>
          <a:p>
            <a:pPr lvl="1"/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acceptance</a:t>
            </a:r>
            <a:endParaRPr lang="de-DE" dirty="0" smtClean="0"/>
          </a:p>
          <a:p>
            <a:r>
              <a:rPr lang="de-DE" dirty="0" smtClean="0"/>
              <a:t>„</a:t>
            </a:r>
            <a:r>
              <a:rPr lang="de-DE" dirty="0" err="1" smtClean="0"/>
              <a:t>Warsaw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“</a:t>
            </a:r>
          </a:p>
          <a:p>
            <a:pPr lvl="1"/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smtClean="0">
                <a:latin typeface="Symbol" panose="05050102010706020507" pitchFamily="18" charset="2"/>
              </a:rPr>
              <a:t>s</a:t>
            </a:r>
            <a:r>
              <a:rPr lang="de-DE" dirty="0" smtClean="0"/>
              <a:t>,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i="1" dirty="0" smtClean="0"/>
              <a:t>E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CA005AF9-89A9-4B66-B9C3-7483E11F33F2}" type="datetime1">
              <a:rPr lang="de-DE" smtClean="0"/>
              <a:pPr/>
              <a:t>07.04.2016</a:t>
            </a:fld>
            <a:r>
              <a:rPr lang="de-DE" smtClean="0"/>
              <a:t>  |  Fachbereich Physik  |  Institut für Kernphysik  |  Joachim Enders  |  </a:t>
            </a:r>
            <a:fld id="{8D18D085-68A3-4F4A-A240-ACA860074496}" type="slidenum">
              <a:rPr lang="de-DE" smtClean="0"/>
              <a:pPr/>
              <a:t>23</a:t>
            </a:fld>
            <a:endParaRPr lang="de-DE" smtClean="0"/>
          </a:p>
          <a:p>
            <a:endParaRPr lang="de-DE"/>
          </a:p>
        </p:txBody>
      </p:sp>
      <p:pic>
        <p:nvPicPr>
          <p:cNvPr id="5" name="Picture 3" descr="Setup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450" y="2348880"/>
            <a:ext cx="58324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68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B7C41E0-DF6B-44E8-8911-A8BEF94843B6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0791E8BC-8513-4D45-9B13-70ACE59842C4}" type="slidenum">
              <a:rPr lang="de-DE" altLang="de-DE"/>
              <a:pPr/>
              <a:t>24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Summary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e-DE" b="1" dirty="0" smtClean="0">
              <a:solidFill>
                <a:schemeClr val="accent2"/>
              </a:solidFill>
            </a:endParaRPr>
          </a:p>
          <a:p>
            <a:r>
              <a:rPr lang="en-US" altLang="de-DE" b="1" dirty="0" smtClean="0">
                <a:solidFill>
                  <a:schemeClr val="accent2"/>
                </a:solidFill>
              </a:rPr>
              <a:t>MeV </a:t>
            </a:r>
            <a:r>
              <a:rPr lang="en-US" altLang="de-DE" b="1" dirty="0">
                <a:solidFill>
                  <a:schemeClr val="accent2"/>
                </a:solidFill>
              </a:rPr>
              <a:t>Mott Scattering Analyzing Strength</a:t>
            </a:r>
          </a:p>
          <a:p>
            <a:endParaRPr lang="en-US" altLang="de-DE" b="1" dirty="0">
              <a:solidFill>
                <a:schemeClr val="accent2"/>
              </a:solidFill>
            </a:endParaRPr>
          </a:p>
          <a:p>
            <a:r>
              <a:rPr lang="en-US" altLang="de-DE" b="1" dirty="0">
                <a:solidFill>
                  <a:schemeClr val="accent2"/>
                </a:solidFill>
              </a:rPr>
              <a:t>Fifth Structure Function of Electron Scattering</a:t>
            </a:r>
          </a:p>
          <a:p>
            <a:endParaRPr lang="en-US" altLang="de-DE" b="1" dirty="0">
              <a:solidFill>
                <a:schemeClr val="accent2"/>
              </a:solidFill>
            </a:endParaRPr>
          </a:p>
          <a:p>
            <a:r>
              <a:rPr lang="en-US" altLang="de-DE" b="1" dirty="0">
                <a:solidFill>
                  <a:schemeClr val="accent2"/>
                </a:solidFill>
              </a:rPr>
              <a:t>Bremsstrahlung Polarization Correlations</a:t>
            </a:r>
          </a:p>
          <a:p>
            <a:endParaRPr lang="en-US" altLang="de-DE" b="1" dirty="0">
              <a:solidFill>
                <a:schemeClr val="accent2"/>
              </a:solidFill>
            </a:endParaRPr>
          </a:p>
          <a:p>
            <a:r>
              <a:rPr lang="en-US" altLang="de-DE" b="1" dirty="0">
                <a:solidFill>
                  <a:schemeClr val="accent2"/>
                </a:solidFill>
              </a:rPr>
              <a:t>Electron Pair Polarization Correlations</a:t>
            </a:r>
          </a:p>
          <a:p>
            <a:endParaRPr lang="en-US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fld id="{BB6E68D2-C8D7-4ED2-88F2-C2398F3605E0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8B52FAA5-B195-4A44-8099-7B36EDBBFFBE}" type="slidenum">
              <a:rPr lang="de-DE" altLang="de-DE"/>
              <a:pPr/>
              <a:t>25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e-DE" dirty="0" smtClean="0">
                <a:solidFill>
                  <a:srgbClr val="0070C0"/>
                </a:solidFill>
              </a:rPr>
              <a:t>Thank You For Your Attention!</a:t>
            </a:r>
            <a:endParaRPr lang="en-US" altLang="de-DE" dirty="0">
              <a:solidFill>
                <a:srgbClr val="0070C0"/>
              </a:solidFill>
            </a:endParaRPr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de-DE" dirty="0" smtClean="0"/>
              <a:t>LEPP Workshop</a:t>
            </a:r>
            <a:br>
              <a:rPr lang="en-US" altLang="de-DE" dirty="0" smtClean="0"/>
            </a:br>
            <a:r>
              <a:rPr lang="en-US" altLang="de-DE" dirty="0" smtClean="0"/>
              <a:t>Mainz 2016</a:t>
            </a:r>
            <a:endParaRPr lang="en-US" altLang="de-DE" dirty="0"/>
          </a:p>
        </p:txBody>
      </p:sp>
      <p:pic>
        <p:nvPicPr>
          <p:cNvPr id="215049" name="Picture 9" descr="https://slobmys.files.wordpress.com/2011/06/untitled-4.jpg?w=300&amp;h=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140" y="2492896"/>
            <a:ext cx="4032448" cy="397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9" y="3968303"/>
            <a:ext cx="9350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7201" y="4241353"/>
            <a:ext cx="1069975" cy="368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>
                <a:solidFill>
                  <a:srgbClr val="000000"/>
                </a:solidFill>
                <a:ea typeface="MS Gothic" panose="020B0609070205080204" pitchFamily="49" charset="-128"/>
              </a:rPr>
              <a:t>SFB 634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9" r="4259" b="26111"/>
          <a:stretch>
            <a:fillRect/>
          </a:stretch>
        </p:blipFill>
        <p:spPr bwMode="auto">
          <a:xfrm>
            <a:off x="1755626" y="4112765"/>
            <a:ext cx="1046163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 descr="http://hicforfair.de/fileadmin/hicforfair/dowloads/HIC-Logo-290509-R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64" y="5049390"/>
            <a:ext cx="1160462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http://hicforfair.de/fileadmin/hicforfair/dowloads/LOEWE_4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31915"/>
            <a:ext cx="1576387" cy="6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Daad Logo Blue Rg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11" y="5672006"/>
            <a:ext cx="130492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918596C-17DA-4523-9CEB-2450737F4232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8DB6CF93-6CE9-41FC-BBF1-36E7B5453DE1}" type="slidenum">
              <a:rPr lang="de-DE" altLang="de-DE"/>
              <a:pPr/>
              <a:t>26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Thanks To…</a:t>
            </a:r>
            <a:endParaRPr lang="en-US" altLang="de-DE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92263"/>
            <a:ext cx="8640763" cy="5149850"/>
          </a:xfrm>
        </p:spPr>
        <p:txBody>
          <a:bodyPr/>
          <a:lstStyle/>
          <a:p>
            <a:r>
              <a:rPr lang="en-US" altLang="de-DE" sz="1600" b="1" dirty="0">
                <a:solidFill>
                  <a:srgbClr val="0070C0"/>
                </a:solidFill>
              </a:rPr>
              <a:t>S-DALINAC Polarized Injector</a:t>
            </a:r>
            <a:r>
              <a:rPr lang="en-US" altLang="de-DE" sz="1600" dirty="0"/>
              <a:t/>
            </a:r>
            <a:br>
              <a:rPr lang="en-US" altLang="de-DE" sz="1600" dirty="0"/>
            </a:br>
            <a:r>
              <a:rPr lang="en-US" altLang="de-DE" sz="1600" dirty="0" smtClean="0"/>
              <a:t>M</a:t>
            </a:r>
            <a:r>
              <a:rPr lang="en-US" altLang="de-DE" sz="1600" dirty="0"/>
              <a:t>. </a:t>
            </a:r>
            <a:r>
              <a:rPr lang="en-US" altLang="de-DE" sz="1600" dirty="0" err="1"/>
              <a:t>Espig</a:t>
            </a:r>
            <a:r>
              <a:rPr lang="en-US" altLang="de-DE" sz="1600" dirty="0"/>
              <a:t>, Y. </a:t>
            </a:r>
            <a:r>
              <a:rPr lang="en-US" altLang="de-DE" sz="1600" dirty="0" err="1"/>
              <a:t>Fritzsche</a:t>
            </a:r>
            <a:r>
              <a:rPr lang="en-US" altLang="de-DE" sz="1600" dirty="0"/>
              <a:t>, </a:t>
            </a:r>
            <a:r>
              <a:rPr lang="en-US" altLang="de-DE" sz="1600" dirty="0" smtClean="0"/>
              <a:t>A. Kaiser, </a:t>
            </a:r>
            <a:r>
              <a:rPr lang="en-US" altLang="de-DE" sz="1600" dirty="0" err="1" smtClean="0"/>
              <a:t>Neeraj</a:t>
            </a:r>
            <a:r>
              <a:rPr lang="en-US" altLang="de-DE" sz="1600" dirty="0" smtClean="0"/>
              <a:t> </a:t>
            </a:r>
            <a:r>
              <a:rPr lang="en-US" altLang="de-DE" sz="1600" dirty="0"/>
              <a:t>K., </a:t>
            </a:r>
            <a:r>
              <a:rPr lang="en-US" altLang="de-DE" sz="1600" dirty="0" smtClean="0"/>
              <a:t>C. </a:t>
            </a:r>
            <a:r>
              <a:rPr lang="en-US" altLang="de-DE" sz="1600" dirty="0" err="1" smtClean="0"/>
              <a:t>Schwebler</a:t>
            </a:r>
            <a:r>
              <a:rPr lang="en-US" altLang="de-DE" sz="1600" dirty="0" smtClean="0"/>
              <a:t>, M</a:t>
            </a:r>
            <a:r>
              <a:rPr lang="en-US" altLang="de-DE" sz="1600" dirty="0"/>
              <a:t>. </a:t>
            </a:r>
            <a:r>
              <a:rPr lang="en-US" altLang="de-DE" sz="1600" dirty="0" smtClean="0"/>
              <a:t>Wagner – </a:t>
            </a:r>
            <a:r>
              <a:rPr lang="en-US" altLang="de-DE" sz="1600" dirty="0"/>
              <a:t>TU Darmstadt</a:t>
            </a:r>
          </a:p>
          <a:p>
            <a:r>
              <a:rPr lang="en-US" altLang="de-DE" sz="1600" b="1" dirty="0" smtClean="0">
                <a:solidFill>
                  <a:srgbClr val="0070C0"/>
                </a:solidFill>
              </a:rPr>
              <a:t>Analyzing </a:t>
            </a:r>
            <a:r>
              <a:rPr lang="en-US" altLang="de-DE" sz="1600" b="1" dirty="0">
                <a:solidFill>
                  <a:srgbClr val="0070C0"/>
                </a:solidFill>
              </a:rPr>
              <a:t>Strength of Mott Scattering</a:t>
            </a:r>
            <a:r>
              <a:rPr lang="en-US" altLang="de-DE" sz="1600" b="1" dirty="0">
                <a:solidFill>
                  <a:schemeClr val="accent2"/>
                </a:solidFill>
              </a:rPr>
              <a:t/>
            </a:r>
            <a:br>
              <a:rPr lang="en-US" altLang="de-DE" sz="1600" b="1" dirty="0">
                <a:solidFill>
                  <a:schemeClr val="accent2"/>
                </a:solidFill>
              </a:rPr>
            </a:br>
            <a:r>
              <a:rPr lang="en-US" altLang="de-DE" sz="1600" dirty="0"/>
              <a:t>D. H. </a:t>
            </a:r>
            <a:r>
              <a:rPr lang="en-US" altLang="de-DE" sz="1600" dirty="0" err="1"/>
              <a:t>Jakubaßa</a:t>
            </a:r>
            <a:r>
              <a:rPr lang="en-US" altLang="de-DE" sz="1600" dirty="0"/>
              <a:t>-Amundsen – LMU </a:t>
            </a:r>
            <a:r>
              <a:rPr lang="en-US" altLang="de-DE" sz="1600" dirty="0" err="1"/>
              <a:t>München</a:t>
            </a:r>
            <a:r>
              <a:rPr lang="en-US" altLang="de-DE" sz="1600" dirty="0"/>
              <a:t>, R. </a:t>
            </a:r>
            <a:r>
              <a:rPr lang="en-US" altLang="de-DE" sz="1600" dirty="0" err="1"/>
              <a:t>Barday</a:t>
            </a:r>
            <a:r>
              <a:rPr lang="en-US" altLang="de-DE" sz="1600" dirty="0"/>
              <a:t> – </a:t>
            </a:r>
            <a:r>
              <a:rPr lang="en-US" altLang="de-DE" sz="1600" dirty="0" err="1"/>
              <a:t>Helmholtzzentrum</a:t>
            </a:r>
            <a:r>
              <a:rPr lang="en-US" altLang="de-DE" sz="1600" dirty="0"/>
              <a:t> Berlin</a:t>
            </a:r>
          </a:p>
          <a:p>
            <a:r>
              <a:rPr lang="en-US" altLang="de-DE" sz="1600" b="1" dirty="0">
                <a:solidFill>
                  <a:srgbClr val="0070C0"/>
                </a:solidFill>
              </a:rPr>
              <a:t>Fifth Structure Function</a:t>
            </a:r>
            <a:r>
              <a:rPr lang="en-US" altLang="de-DE" sz="1600" b="1" dirty="0">
                <a:solidFill>
                  <a:schemeClr val="accent2"/>
                </a:solidFill>
              </a:rPr>
              <a:t/>
            </a:r>
            <a:br>
              <a:rPr lang="en-US" altLang="de-DE" sz="1600" b="1" dirty="0">
                <a:solidFill>
                  <a:schemeClr val="accent2"/>
                </a:solidFill>
              </a:rPr>
            </a:br>
            <a:r>
              <a:rPr lang="en-US" altLang="de-DE" sz="1600" dirty="0"/>
              <a:t>P. von Neumann-</a:t>
            </a:r>
            <a:r>
              <a:rPr lang="en-US" altLang="de-DE" sz="1600" dirty="0" err="1"/>
              <a:t>Cosel</a:t>
            </a:r>
            <a:r>
              <a:rPr lang="en-US" altLang="de-DE" sz="1600" dirty="0"/>
              <a:t>, T. </a:t>
            </a:r>
            <a:r>
              <a:rPr lang="en-US" altLang="de-DE" sz="1600" dirty="0" err="1"/>
              <a:t>Kröll</a:t>
            </a:r>
            <a:r>
              <a:rPr lang="en-US" altLang="de-DE" sz="1600" dirty="0"/>
              <a:t>, N. </a:t>
            </a:r>
            <a:r>
              <a:rPr lang="en-US" altLang="de-DE" sz="1600" dirty="0" err="1"/>
              <a:t>Pietralla</a:t>
            </a:r>
            <a:r>
              <a:rPr lang="en-US" altLang="de-DE" sz="1600" dirty="0"/>
              <a:t> – TU Darmstadt</a:t>
            </a:r>
            <a:br>
              <a:rPr lang="en-US" altLang="de-DE" sz="1600" dirty="0"/>
            </a:br>
            <a:r>
              <a:rPr lang="en-US" altLang="de-DE" sz="1600" dirty="0"/>
              <a:t>J. Golak – JU </a:t>
            </a:r>
            <a:r>
              <a:rPr lang="en-US" altLang="de-DE" sz="1600" dirty="0" err="1"/>
              <a:t>Crakow</a:t>
            </a:r>
            <a:r>
              <a:rPr lang="en-US" altLang="de-DE" sz="1600" dirty="0"/>
              <a:t>, H. </a:t>
            </a:r>
            <a:r>
              <a:rPr lang="en-US" altLang="de-DE" sz="1600" dirty="0" err="1"/>
              <a:t>Arenhövel</a:t>
            </a:r>
            <a:r>
              <a:rPr lang="en-US" altLang="de-DE" sz="1600" dirty="0"/>
              <a:t> – U </a:t>
            </a:r>
            <a:r>
              <a:rPr lang="en-US" altLang="de-DE" sz="1600" dirty="0" smtClean="0"/>
              <a:t>Mainz</a:t>
            </a:r>
          </a:p>
          <a:p>
            <a:r>
              <a:rPr lang="en-US" altLang="de-DE" sz="1600" b="1" dirty="0">
                <a:solidFill>
                  <a:srgbClr val="0070C0"/>
                </a:solidFill>
              </a:rPr>
              <a:t>Bremsstrahlung Experiments</a:t>
            </a:r>
            <a:r>
              <a:rPr lang="en-US" altLang="de-DE" sz="1600" dirty="0"/>
              <a:t/>
            </a:r>
            <a:br>
              <a:rPr lang="en-US" altLang="de-DE" sz="1600" dirty="0"/>
            </a:br>
            <a:r>
              <a:rPr lang="en-US" altLang="de-DE" sz="1600" dirty="0"/>
              <a:t>S. </a:t>
            </a:r>
            <a:r>
              <a:rPr lang="en-US" altLang="de-DE" sz="1600" dirty="0" err="1"/>
              <a:t>Tashenov</a:t>
            </a:r>
            <a:r>
              <a:rPr lang="en-US" altLang="de-DE" sz="1600" dirty="0"/>
              <a:t>, A. </a:t>
            </a:r>
            <a:r>
              <a:rPr lang="en-US" altLang="de-DE" sz="1600" dirty="0" err="1"/>
              <a:t>Surzhykov</a:t>
            </a:r>
            <a:r>
              <a:rPr lang="en-US" altLang="de-DE" sz="1600" dirty="0"/>
              <a:t> – U Heidelberg, 	</a:t>
            </a:r>
            <a:br>
              <a:rPr lang="en-US" altLang="de-DE" sz="1600" dirty="0"/>
            </a:br>
            <a:r>
              <a:rPr lang="en-US" altLang="de-DE" sz="1600" dirty="0"/>
              <a:t>D. H. </a:t>
            </a:r>
            <a:r>
              <a:rPr lang="en-US" altLang="de-DE" sz="1600" dirty="0" err="1"/>
              <a:t>Jakubaßa</a:t>
            </a:r>
            <a:r>
              <a:rPr lang="en-US" altLang="de-DE" sz="1600" dirty="0"/>
              <a:t>-Amundsen – LMU </a:t>
            </a:r>
            <a:r>
              <a:rPr lang="en-US" altLang="de-DE" sz="1600" dirty="0" err="1"/>
              <a:t>München</a:t>
            </a:r>
            <a:r>
              <a:rPr lang="en-US" altLang="de-DE" sz="1600" dirty="0"/>
              <a:t/>
            </a:r>
            <a:br>
              <a:rPr lang="en-US" altLang="de-DE" sz="1600" dirty="0"/>
            </a:br>
            <a:r>
              <a:rPr lang="en-US" altLang="de-DE" sz="1600" dirty="0"/>
              <a:t>S. </a:t>
            </a:r>
            <a:r>
              <a:rPr lang="en-US" altLang="de-DE" sz="1600" dirty="0" err="1"/>
              <a:t>Märtin</a:t>
            </a:r>
            <a:r>
              <a:rPr lang="en-US" altLang="de-DE" sz="1600" dirty="0"/>
              <a:t>, T. </a:t>
            </a:r>
            <a:r>
              <a:rPr lang="en-US" altLang="de-DE" sz="1600" dirty="0" err="1"/>
              <a:t>Stöhlker</a:t>
            </a:r>
            <a:r>
              <a:rPr lang="en-US" altLang="de-DE" sz="1600" dirty="0"/>
              <a:t>, G. Weber – HI Jena &amp; GSI Darmstadt</a:t>
            </a:r>
            <a:br>
              <a:rPr lang="en-US" altLang="de-DE" sz="1600" dirty="0"/>
            </a:br>
            <a:r>
              <a:rPr lang="en-US" altLang="de-DE" sz="1600" dirty="0"/>
              <a:t>K. </a:t>
            </a:r>
            <a:r>
              <a:rPr lang="en-US" altLang="de-DE" sz="1600" dirty="0" err="1"/>
              <a:t>Aulenbacher</a:t>
            </a:r>
            <a:r>
              <a:rPr lang="en-US" altLang="de-DE" sz="1600" dirty="0"/>
              <a:t> – U Mainz</a:t>
            </a:r>
          </a:p>
          <a:p>
            <a:r>
              <a:rPr lang="en-US" altLang="de-DE" sz="1600" b="1" dirty="0" smtClean="0">
                <a:solidFill>
                  <a:srgbClr val="0070C0"/>
                </a:solidFill>
              </a:rPr>
              <a:t>QUEST Collaboration</a:t>
            </a:r>
            <a:br>
              <a:rPr lang="en-US" altLang="de-DE" sz="1600" b="1" dirty="0" smtClean="0">
                <a:solidFill>
                  <a:srgbClr val="0070C0"/>
                </a:solidFill>
              </a:rPr>
            </a:br>
            <a:r>
              <a:rPr lang="en-US" altLang="de-DE" sz="1600" dirty="0" smtClean="0"/>
              <a:t>J. </a:t>
            </a:r>
            <a:r>
              <a:rPr lang="en-US" altLang="de-DE" sz="1600" dirty="0" err="1" smtClean="0"/>
              <a:t>Ciborowski</a:t>
            </a:r>
            <a:r>
              <a:rPr lang="en-US" altLang="de-DE" sz="1600" dirty="0" smtClean="0"/>
              <a:t>, M. </a:t>
            </a:r>
            <a:r>
              <a:rPr lang="en-US" altLang="de-DE" sz="1600" dirty="0" err="1" smtClean="0"/>
              <a:t>Wlodarczyk</a:t>
            </a:r>
            <a:r>
              <a:rPr lang="en-US" altLang="de-DE" sz="1600" dirty="0" smtClean="0"/>
              <a:t>, M. </a:t>
            </a:r>
            <a:r>
              <a:rPr lang="en-US" altLang="de-DE" sz="1600" dirty="0" err="1" smtClean="0"/>
              <a:t>Dragowski</a:t>
            </a:r>
            <a:r>
              <a:rPr lang="en-US" altLang="de-DE" sz="1600" dirty="0" smtClean="0"/>
              <a:t> – U Warsaw</a:t>
            </a:r>
            <a:br>
              <a:rPr lang="en-US" altLang="de-DE" sz="1600" dirty="0" smtClean="0"/>
            </a:br>
            <a:r>
              <a:rPr lang="en-US" altLang="de-DE" sz="1600" dirty="0" smtClean="0"/>
              <a:t>K. </a:t>
            </a:r>
            <a:r>
              <a:rPr lang="en-US" altLang="de-DE" sz="1600" dirty="0" err="1" smtClean="0"/>
              <a:t>Bodek</a:t>
            </a:r>
            <a:r>
              <a:rPr lang="en-US" altLang="de-DE" sz="1600" dirty="0" smtClean="0"/>
              <a:t>, D. </a:t>
            </a:r>
            <a:r>
              <a:rPr lang="en-US" altLang="de-DE" sz="1600" dirty="0" err="1" smtClean="0"/>
              <a:t>Kepka</a:t>
            </a:r>
            <a:r>
              <a:rPr lang="en-US" altLang="de-DE" sz="1600" dirty="0" smtClean="0"/>
              <a:t>, D. </a:t>
            </a:r>
            <a:r>
              <a:rPr lang="en-US" altLang="de-DE" sz="1600" dirty="0" err="1" smtClean="0"/>
              <a:t>Rozpedzik</a:t>
            </a:r>
            <a:r>
              <a:rPr lang="en-US" altLang="de-DE" sz="1600" dirty="0" smtClean="0"/>
              <a:t> – JU </a:t>
            </a:r>
            <a:r>
              <a:rPr lang="en-US" altLang="de-DE" sz="1600" dirty="0" err="1" smtClean="0"/>
              <a:t>Crakow</a:t>
            </a:r>
            <a:r>
              <a:rPr lang="en-US" altLang="de-DE" sz="1600" dirty="0" smtClean="0"/>
              <a:t>, A. </a:t>
            </a:r>
            <a:r>
              <a:rPr lang="en-US" altLang="de-DE" sz="1600" dirty="0" err="1" smtClean="0"/>
              <a:t>Kozela</a:t>
            </a:r>
            <a:r>
              <a:rPr lang="en-US" altLang="de-DE" sz="1600" dirty="0" smtClean="0"/>
              <a:t> – IPN-PAS</a:t>
            </a:r>
            <a:br>
              <a:rPr lang="en-US" altLang="de-DE" sz="1600" dirty="0" smtClean="0"/>
            </a:br>
            <a:r>
              <a:rPr lang="en-US" altLang="de-DE" sz="1600" dirty="0" smtClean="0"/>
              <a:t>J. </a:t>
            </a:r>
            <a:r>
              <a:rPr lang="en-US" altLang="de-DE" sz="1600" dirty="0" err="1" smtClean="0"/>
              <a:t>Rembielinski</a:t>
            </a:r>
            <a:r>
              <a:rPr lang="en-US" altLang="de-DE" sz="1600" dirty="0" smtClean="0"/>
              <a:t>, P. </a:t>
            </a:r>
            <a:r>
              <a:rPr lang="en-US" altLang="de-DE" sz="1600" dirty="0" err="1" smtClean="0"/>
              <a:t>Caban</a:t>
            </a:r>
            <a:r>
              <a:rPr lang="en-US" altLang="de-DE" sz="1600" dirty="0" smtClean="0"/>
              <a:t> – U Lodz</a:t>
            </a:r>
            <a:endParaRPr lang="en-US" altLang="de-DE" sz="1600" dirty="0"/>
          </a:p>
        </p:txBody>
      </p:sp>
    </p:spTree>
    <p:extLst>
      <p:ext uri="{BB962C8B-B14F-4D97-AF65-F5344CB8AC3E}">
        <p14:creationId xmlns:p14="http://schemas.microsoft.com/office/powerpoint/2010/main" val="9288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B413FB7-540C-447C-83CD-BA48708D5A64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5F4D3A85-170F-4589-9B51-841FADB254D5}" type="slidenum">
              <a:rPr lang="de-DE" altLang="de-DE"/>
              <a:pPr/>
              <a:t>27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49507" name="Title 1"/>
          <p:cNvSpPr>
            <a:spLocks noGrp="1"/>
          </p:cNvSpPr>
          <p:nvPr>
            <p:ph type="title" idx="4294967295"/>
          </p:nvPr>
        </p:nvSpPr>
        <p:spPr>
          <a:xfrm>
            <a:off x="323850" y="488950"/>
            <a:ext cx="6877050" cy="838200"/>
          </a:xfrm>
        </p:spPr>
        <p:txBody>
          <a:bodyPr/>
          <a:lstStyle/>
          <a:p>
            <a:r>
              <a:rPr lang="de-DE" altLang="de-DE"/>
              <a:t>S-DALINAC</a:t>
            </a:r>
          </a:p>
        </p:txBody>
      </p:sp>
      <p:sp>
        <p:nvSpPr>
          <p:cNvPr id="149546" name="Text Box 1264"/>
          <p:cNvSpPr txBox="1">
            <a:spLocks noChangeArrowheads="1"/>
          </p:cNvSpPr>
          <p:nvPr/>
        </p:nvSpPr>
        <p:spPr bwMode="auto">
          <a:xfrm>
            <a:off x="771525" y="5546725"/>
            <a:ext cx="3640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>
                <a:ea typeface="MS PGothic" panose="020B0600070205080204" pitchFamily="34" charset="-128"/>
              </a:rPr>
              <a:t>(e,e‘x) Experiments &amp; 180</a:t>
            </a:r>
            <a:r>
              <a:rPr lang="de-DE" altLang="de-DE" sz="1600">
                <a:ea typeface="MS PGothic" panose="020B0600070205080204" pitchFamily="34" charset="-128"/>
                <a:cs typeface="Arial" panose="020B0604020202020204" pitchFamily="34" charset="0"/>
              </a:rPr>
              <a:t>°Scattering</a:t>
            </a:r>
            <a:endParaRPr lang="de-DE" altLang="de-DE" sz="1600">
              <a:ea typeface="MS PGothic" panose="020B0600070205080204" pitchFamily="34" charset="-128"/>
            </a:endParaRPr>
          </a:p>
        </p:txBody>
      </p:sp>
      <p:grpSp>
        <p:nvGrpSpPr>
          <p:cNvPr id="149547" name="Group 2503"/>
          <p:cNvGrpSpPr>
            <a:grpSpLocks/>
          </p:cNvGrpSpPr>
          <p:nvPr/>
        </p:nvGrpSpPr>
        <p:grpSpPr bwMode="auto">
          <a:xfrm>
            <a:off x="376238" y="4130675"/>
            <a:ext cx="2947987" cy="2124075"/>
            <a:chOff x="372" y="2602"/>
            <a:chExt cx="1857" cy="1338"/>
          </a:xfrm>
        </p:grpSpPr>
        <p:sp>
          <p:nvSpPr>
            <p:cNvPr id="149548" name="Freeform 16"/>
            <p:cNvSpPr>
              <a:spLocks/>
            </p:cNvSpPr>
            <p:nvPr/>
          </p:nvSpPr>
          <p:spPr bwMode="auto">
            <a:xfrm>
              <a:off x="1309" y="3056"/>
              <a:ext cx="0" cy="3"/>
            </a:xfrm>
            <a:custGeom>
              <a:avLst/>
              <a:gdLst>
                <a:gd name="T0" fmla="*/ 0 w 7"/>
                <a:gd name="T1" fmla="*/ 0 h 14"/>
                <a:gd name="T2" fmla="*/ 0 w 7"/>
                <a:gd name="T3" fmla="*/ 0 h 14"/>
                <a:gd name="T4" fmla="*/ 0 w 7"/>
                <a:gd name="T5" fmla="*/ 0 h 14"/>
                <a:gd name="T6" fmla="*/ 0 w 7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4"/>
                <a:gd name="T14" fmla="*/ 0 w 7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4">
                  <a:moveTo>
                    <a:pt x="0" y="14"/>
                  </a:moveTo>
                  <a:lnTo>
                    <a:pt x="2" y="0"/>
                  </a:lnTo>
                  <a:lnTo>
                    <a:pt x="7" y="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49" name="Freeform 17"/>
            <p:cNvSpPr>
              <a:spLocks/>
            </p:cNvSpPr>
            <p:nvPr/>
          </p:nvSpPr>
          <p:spPr bwMode="auto">
            <a:xfrm>
              <a:off x="1319" y="3050"/>
              <a:ext cx="0" cy="2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7"/>
                <a:gd name="T14" fmla="*/ 0 w 7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7">
                  <a:moveTo>
                    <a:pt x="0" y="1"/>
                  </a:moveTo>
                  <a:lnTo>
                    <a:pt x="1" y="7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50" name="Freeform 18"/>
            <p:cNvSpPr>
              <a:spLocks/>
            </p:cNvSpPr>
            <p:nvPr/>
          </p:nvSpPr>
          <p:spPr bwMode="auto">
            <a:xfrm>
              <a:off x="1319" y="3050"/>
              <a:ext cx="0" cy="2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7"/>
                <a:gd name="T14" fmla="*/ 0 w 7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7">
                  <a:moveTo>
                    <a:pt x="0" y="7"/>
                  </a:moveTo>
                  <a:lnTo>
                    <a:pt x="6" y="0"/>
                  </a:lnTo>
                  <a:lnTo>
                    <a:pt x="7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51" name="Freeform 19"/>
            <p:cNvSpPr>
              <a:spLocks/>
            </p:cNvSpPr>
            <p:nvPr/>
          </p:nvSpPr>
          <p:spPr bwMode="auto">
            <a:xfrm>
              <a:off x="1329" y="3051"/>
              <a:ext cx="0" cy="1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0 h 6"/>
                <a:gd name="T6" fmla="*/ 0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0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2" y="0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52" name="Freeform 20"/>
            <p:cNvSpPr>
              <a:spLocks/>
            </p:cNvSpPr>
            <p:nvPr/>
          </p:nvSpPr>
          <p:spPr bwMode="auto">
            <a:xfrm>
              <a:off x="1329" y="3051"/>
              <a:ext cx="0" cy="1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0 h 5"/>
                <a:gd name="T4" fmla="*/ 0 w 6"/>
                <a:gd name="T5" fmla="*/ 0 h 5"/>
                <a:gd name="T6" fmla="*/ 0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0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0" y="4"/>
                  </a:moveTo>
                  <a:lnTo>
                    <a:pt x="6" y="0"/>
                  </a:lnTo>
                  <a:lnTo>
                    <a:pt x="4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53" name="Freeform 21"/>
            <p:cNvSpPr>
              <a:spLocks/>
            </p:cNvSpPr>
            <p:nvPr/>
          </p:nvSpPr>
          <p:spPr bwMode="auto">
            <a:xfrm>
              <a:off x="1333" y="3055"/>
              <a:ext cx="2" cy="0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0 w 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5"/>
                <a:gd name="T14" fmla="*/ 7 w 7"/>
                <a:gd name="T15" fmla="*/ 0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5">
                  <a:moveTo>
                    <a:pt x="0" y="0"/>
                  </a:moveTo>
                  <a:lnTo>
                    <a:pt x="7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54" name="Freeform 22"/>
            <p:cNvSpPr>
              <a:spLocks/>
            </p:cNvSpPr>
            <p:nvPr/>
          </p:nvSpPr>
          <p:spPr bwMode="auto">
            <a:xfrm>
              <a:off x="1433" y="3122"/>
              <a:ext cx="0" cy="1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0 w 6"/>
                <a:gd name="T5" fmla="*/ 0 h 4"/>
                <a:gd name="T6" fmla="*/ 0 w 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0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1" y="4"/>
                  </a:moveTo>
                  <a:lnTo>
                    <a:pt x="6" y="3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55" name="Freeform 23"/>
            <p:cNvSpPr>
              <a:spLocks/>
            </p:cNvSpPr>
            <p:nvPr/>
          </p:nvSpPr>
          <p:spPr bwMode="auto">
            <a:xfrm>
              <a:off x="1433" y="3122"/>
              <a:ext cx="0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0 w 6"/>
                <a:gd name="T5" fmla="*/ 0 h 3"/>
                <a:gd name="T6" fmla="*/ 0 w 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0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6" y="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56" name="Freeform 24"/>
            <p:cNvSpPr>
              <a:spLocks/>
            </p:cNvSpPr>
            <p:nvPr/>
          </p:nvSpPr>
          <p:spPr bwMode="auto">
            <a:xfrm>
              <a:off x="1433" y="3121"/>
              <a:ext cx="0" cy="1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0 h 5"/>
                <a:gd name="T4" fmla="*/ 0 w 6"/>
                <a:gd name="T5" fmla="*/ 0 h 5"/>
                <a:gd name="T6" fmla="*/ 0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0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6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57" name="Freeform 25"/>
            <p:cNvSpPr>
              <a:spLocks/>
            </p:cNvSpPr>
            <p:nvPr/>
          </p:nvSpPr>
          <p:spPr bwMode="auto">
            <a:xfrm>
              <a:off x="1433" y="3120"/>
              <a:ext cx="0" cy="1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0 h 4"/>
                <a:gd name="T4" fmla="*/ 0 w 7"/>
                <a:gd name="T5" fmla="*/ 0 h 4"/>
                <a:gd name="T6" fmla="*/ 0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4"/>
                <a:gd name="T14" fmla="*/ 0 w 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4">
                  <a:moveTo>
                    <a:pt x="1" y="4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58" name="Freeform 26"/>
            <p:cNvSpPr>
              <a:spLocks/>
            </p:cNvSpPr>
            <p:nvPr/>
          </p:nvSpPr>
          <p:spPr bwMode="auto">
            <a:xfrm>
              <a:off x="1433" y="3120"/>
              <a:ext cx="0" cy="1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0 h 4"/>
                <a:gd name="T4" fmla="*/ 0 w 7"/>
                <a:gd name="T5" fmla="*/ 0 h 4"/>
                <a:gd name="T6" fmla="*/ 0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4"/>
                <a:gd name="T14" fmla="*/ 0 w 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4">
                  <a:moveTo>
                    <a:pt x="7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59" name="Freeform 27"/>
            <p:cNvSpPr>
              <a:spLocks/>
            </p:cNvSpPr>
            <p:nvPr/>
          </p:nvSpPr>
          <p:spPr bwMode="auto">
            <a:xfrm>
              <a:off x="1433" y="3119"/>
              <a:ext cx="0" cy="1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0 h 5"/>
                <a:gd name="T4" fmla="*/ 0 w 6"/>
                <a:gd name="T5" fmla="*/ 0 h 5"/>
                <a:gd name="T6" fmla="*/ 0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0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0" y="5"/>
                  </a:moveTo>
                  <a:lnTo>
                    <a:pt x="6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60" name="Freeform 28"/>
            <p:cNvSpPr>
              <a:spLocks/>
            </p:cNvSpPr>
            <p:nvPr/>
          </p:nvSpPr>
          <p:spPr bwMode="auto">
            <a:xfrm>
              <a:off x="1433" y="3119"/>
              <a:ext cx="0" cy="1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0 h 5"/>
                <a:gd name="T4" fmla="*/ 0 w 6"/>
                <a:gd name="T5" fmla="*/ 0 h 5"/>
                <a:gd name="T6" fmla="*/ 0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0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6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61" name="Freeform 29"/>
            <p:cNvSpPr>
              <a:spLocks/>
            </p:cNvSpPr>
            <p:nvPr/>
          </p:nvSpPr>
          <p:spPr bwMode="auto">
            <a:xfrm>
              <a:off x="1433" y="3118"/>
              <a:ext cx="0" cy="1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0 h 6"/>
                <a:gd name="T6" fmla="*/ 0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0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6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62" name="Freeform 30"/>
            <p:cNvSpPr>
              <a:spLocks/>
            </p:cNvSpPr>
            <p:nvPr/>
          </p:nvSpPr>
          <p:spPr bwMode="auto">
            <a:xfrm>
              <a:off x="1433" y="3118"/>
              <a:ext cx="0" cy="1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0 h 6"/>
                <a:gd name="T6" fmla="*/ 0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0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63" name="Freeform 31"/>
            <p:cNvSpPr>
              <a:spLocks/>
            </p:cNvSpPr>
            <p:nvPr/>
          </p:nvSpPr>
          <p:spPr bwMode="auto">
            <a:xfrm>
              <a:off x="1433" y="3117"/>
              <a:ext cx="0" cy="1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0 h 5"/>
                <a:gd name="T4" fmla="*/ 0 w 6"/>
                <a:gd name="T5" fmla="*/ 0 h 5"/>
                <a:gd name="T6" fmla="*/ 0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0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0" y="5"/>
                  </a:moveTo>
                  <a:lnTo>
                    <a:pt x="6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64" name="Freeform 32"/>
            <p:cNvSpPr>
              <a:spLocks/>
            </p:cNvSpPr>
            <p:nvPr/>
          </p:nvSpPr>
          <p:spPr bwMode="auto">
            <a:xfrm>
              <a:off x="1433" y="3117"/>
              <a:ext cx="0" cy="1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0 h 5"/>
                <a:gd name="T4" fmla="*/ 0 w 6"/>
                <a:gd name="T5" fmla="*/ 0 h 5"/>
                <a:gd name="T6" fmla="*/ 0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0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6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65" name="Freeform 33"/>
            <p:cNvSpPr>
              <a:spLocks/>
            </p:cNvSpPr>
            <p:nvPr/>
          </p:nvSpPr>
          <p:spPr bwMode="auto">
            <a:xfrm>
              <a:off x="1433" y="3116"/>
              <a:ext cx="0" cy="1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0 h 6"/>
                <a:gd name="T6" fmla="*/ 0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0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6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66" name="Freeform 34"/>
            <p:cNvSpPr>
              <a:spLocks/>
            </p:cNvSpPr>
            <p:nvPr/>
          </p:nvSpPr>
          <p:spPr bwMode="auto">
            <a:xfrm>
              <a:off x="1433" y="3116"/>
              <a:ext cx="0" cy="1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0 h 6"/>
                <a:gd name="T6" fmla="*/ 0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0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67" name="Freeform 35"/>
            <p:cNvSpPr>
              <a:spLocks/>
            </p:cNvSpPr>
            <p:nvPr/>
          </p:nvSpPr>
          <p:spPr bwMode="auto">
            <a:xfrm>
              <a:off x="1433" y="3114"/>
              <a:ext cx="0" cy="2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"/>
                <a:gd name="T14" fmla="*/ 0 w 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">
                  <a:moveTo>
                    <a:pt x="5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68" name="Freeform 36"/>
            <p:cNvSpPr>
              <a:spLocks/>
            </p:cNvSpPr>
            <p:nvPr/>
          </p:nvSpPr>
          <p:spPr bwMode="auto">
            <a:xfrm>
              <a:off x="1433" y="3113"/>
              <a:ext cx="0" cy="1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0 h 6"/>
                <a:gd name="T6" fmla="*/ 0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0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6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69" name="Freeform 37"/>
            <p:cNvSpPr>
              <a:spLocks/>
            </p:cNvSpPr>
            <p:nvPr/>
          </p:nvSpPr>
          <p:spPr bwMode="auto">
            <a:xfrm>
              <a:off x="1433" y="3113"/>
              <a:ext cx="0" cy="1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0 h 6"/>
                <a:gd name="T6" fmla="*/ 0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0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70" name="Freeform 38"/>
            <p:cNvSpPr>
              <a:spLocks/>
            </p:cNvSpPr>
            <p:nvPr/>
          </p:nvSpPr>
          <p:spPr bwMode="auto">
            <a:xfrm>
              <a:off x="1433" y="3112"/>
              <a:ext cx="0" cy="1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0 h 8"/>
                <a:gd name="T6" fmla="*/ 0 w 6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8"/>
                <a:gd name="T14" fmla="*/ 0 w 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8">
                  <a:moveTo>
                    <a:pt x="0" y="8"/>
                  </a:moveTo>
                  <a:lnTo>
                    <a:pt x="6" y="8"/>
                  </a:lnTo>
                  <a:lnTo>
                    <a:pt x="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71" name="Freeform 39"/>
            <p:cNvSpPr>
              <a:spLocks/>
            </p:cNvSpPr>
            <p:nvPr/>
          </p:nvSpPr>
          <p:spPr bwMode="auto">
            <a:xfrm>
              <a:off x="1443" y="3081"/>
              <a:ext cx="0" cy="3"/>
            </a:xfrm>
            <a:custGeom>
              <a:avLst/>
              <a:gdLst>
                <a:gd name="T0" fmla="*/ 0 w 5"/>
                <a:gd name="T1" fmla="*/ 0 h 14"/>
                <a:gd name="T2" fmla="*/ 0 w 5"/>
                <a:gd name="T3" fmla="*/ 0 h 14"/>
                <a:gd name="T4" fmla="*/ 0 w 5"/>
                <a:gd name="T5" fmla="*/ 0 h 14"/>
                <a:gd name="T6" fmla="*/ 0 w 5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4"/>
                <a:gd name="T14" fmla="*/ 0 w 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4">
                  <a:moveTo>
                    <a:pt x="0" y="14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9572" name="Group 1251"/>
            <p:cNvGrpSpPr>
              <a:grpSpLocks/>
            </p:cNvGrpSpPr>
            <p:nvPr/>
          </p:nvGrpSpPr>
          <p:grpSpPr bwMode="auto">
            <a:xfrm>
              <a:off x="384" y="3039"/>
              <a:ext cx="187" cy="212"/>
              <a:chOff x="1464" y="2052"/>
              <a:chExt cx="187" cy="212"/>
            </a:xfrm>
          </p:grpSpPr>
          <p:sp>
            <p:nvSpPr>
              <p:cNvPr id="149573" name="Oval 1252"/>
              <p:cNvSpPr>
                <a:spLocks noChangeArrowheads="1"/>
              </p:cNvSpPr>
              <p:nvPr/>
            </p:nvSpPr>
            <p:spPr bwMode="auto">
              <a:xfrm>
                <a:off x="1488" y="2088"/>
                <a:ext cx="144" cy="144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de-DE">
                  <a:ea typeface="MS PGothic" panose="020B0600070205080204" pitchFamily="34" charset="-128"/>
                </a:endParaRPr>
              </a:p>
            </p:txBody>
          </p:sp>
          <p:sp>
            <p:nvSpPr>
              <p:cNvPr id="149574" name="Text Box 1253"/>
              <p:cNvSpPr txBox="1">
                <a:spLocks noChangeArrowheads="1"/>
              </p:cNvSpPr>
              <p:nvPr/>
            </p:nvSpPr>
            <p:spPr bwMode="auto">
              <a:xfrm>
                <a:off x="1464" y="205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600">
                    <a:ea typeface="MS PGothic" panose="020B0600070205080204" pitchFamily="34" charset="-128"/>
                  </a:rPr>
                  <a:t>2</a:t>
                </a:r>
              </a:p>
            </p:txBody>
          </p:sp>
        </p:grpSp>
        <p:grpSp>
          <p:nvGrpSpPr>
            <p:cNvPr id="149575" name="Group 1254"/>
            <p:cNvGrpSpPr>
              <a:grpSpLocks/>
            </p:cNvGrpSpPr>
            <p:nvPr/>
          </p:nvGrpSpPr>
          <p:grpSpPr bwMode="auto">
            <a:xfrm>
              <a:off x="389" y="3259"/>
              <a:ext cx="187" cy="212"/>
              <a:chOff x="1668" y="2052"/>
              <a:chExt cx="187" cy="212"/>
            </a:xfrm>
          </p:grpSpPr>
          <p:sp>
            <p:nvSpPr>
              <p:cNvPr id="149576" name="Oval 1255"/>
              <p:cNvSpPr>
                <a:spLocks noChangeArrowheads="1"/>
              </p:cNvSpPr>
              <p:nvPr/>
            </p:nvSpPr>
            <p:spPr bwMode="auto">
              <a:xfrm>
                <a:off x="1686" y="2088"/>
                <a:ext cx="144" cy="144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de-DE">
                  <a:ea typeface="MS PGothic" panose="020B0600070205080204" pitchFamily="34" charset="-128"/>
                </a:endParaRPr>
              </a:p>
            </p:txBody>
          </p:sp>
          <p:sp>
            <p:nvSpPr>
              <p:cNvPr id="149577" name="Text Box 1256"/>
              <p:cNvSpPr txBox="1">
                <a:spLocks noChangeArrowheads="1"/>
              </p:cNvSpPr>
              <p:nvPr/>
            </p:nvSpPr>
            <p:spPr bwMode="auto">
              <a:xfrm>
                <a:off x="1668" y="205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600">
                    <a:ea typeface="MS PGothic" panose="020B0600070205080204" pitchFamily="34" charset="-128"/>
                  </a:rPr>
                  <a:t>3</a:t>
                </a:r>
              </a:p>
            </p:txBody>
          </p:sp>
        </p:grpSp>
        <p:sp>
          <p:nvSpPr>
            <p:cNvPr id="149578" name="Text Box 1262"/>
            <p:cNvSpPr txBox="1">
              <a:spLocks noChangeArrowheads="1"/>
            </p:cNvSpPr>
            <p:nvPr/>
          </p:nvSpPr>
          <p:spPr bwMode="auto">
            <a:xfrm>
              <a:off x="624" y="3039"/>
              <a:ext cx="14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>
                  <a:ea typeface="MS PGothic" panose="020B0600070205080204" pitchFamily="34" charset="-128"/>
                  <a:sym typeface="Symbol" panose="05050102010706020507" pitchFamily="18" charset="2"/>
                </a:rPr>
                <a:t>10 MeV Bremsstrahlung</a:t>
              </a:r>
              <a:endParaRPr lang="de-DE" altLang="de-DE" sz="1600">
                <a:ea typeface="MS PGothic" panose="020B0600070205080204" pitchFamily="34" charset="-128"/>
              </a:endParaRPr>
            </a:p>
          </p:txBody>
        </p:sp>
        <p:sp>
          <p:nvSpPr>
            <p:cNvPr id="149579" name="Text Box 1263"/>
            <p:cNvSpPr txBox="1">
              <a:spLocks noChangeArrowheads="1"/>
            </p:cNvSpPr>
            <p:nvPr/>
          </p:nvSpPr>
          <p:spPr bwMode="auto">
            <a:xfrm>
              <a:off x="627" y="3258"/>
              <a:ext cx="9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>
                  <a:ea typeface="MS PGothic" panose="020B0600070205080204" pitchFamily="34" charset="-128"/>
                </a:rPr>
                <a:t>Photon Tagger</a:t>
              </a:r>
            </a:p>
          </p:txBody>
        </p:sp>
        <p:sp>
          <p:nvSpPr>
            <p:cNvPr id="149580" name="Oval 1258"/>
            <p:cNvSpPr>
              <a:spLocks noChangeArrowheads="1"/>
            </p:cNvSpPr>
            <p:nvPr/>
          </p:nvSpPr>
          <p:spPr bwMode="auto">
            <a:xfrm>
              <a:off x="402" y="3757"/>
              <a:ext cx="144" cy="1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49581" name="Text Box 1259"/>
            <p:cNvSpPr txBox="1">
              <a:spLocks noChangeArrowheads="1"/>
            </p:cNvSpPr>
            <p:nvPr/>
          </p:nvSpPr>
          <p:spPr bwMode="auto">
            <a:xfrm>
              <a:off x="380" y="3721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>
                  <a:ea typeface="MS PGothic" panose="020B0600070205080204" pitchFamily="34" charset="-128"/>
                </a:rPr>
                <a:t>5</a:t>
              </a:r>
            </a:p>
          </p:txBody>
        </p:sp>
        <p:sp>
          <p:nvSpPr>
            <p:cNvPr id="149582" name="Text Box 1264"/>
            <p:cNvSpPr txBox="1">
              <a:spLocks noChangeArrowheads="1"/>
            </p:cNvSpPr>
            <p:nvPr/>
          </p:nvSpPr>
          <p:spPr bwMode="auto">
            <a:xfrm>
              <a:off x="621" y="3728"/>
              <a:ext cx="16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>
                  <a:ea typeface="MS PGothic" panose="020B0600070205080204" pitchFamily="34" charset="-128"/>
                </a:rPr>
                <a:t>(e,e‘) with High Resolution</a:t>
              </a:r>
            </a:p>
          </p:txBody>
        </p:sp>
        <p:sp>
          <p:nvSpPr>
            <p:cNvPr id="149583" name="Oval 1258"/>
            <p:cNvSpPr>
              <a:spLocks noChangeArrowheads="1"/>
            </p:cNvSpPr>
            <p:nvPr/>
          </p:nvSpPr>
          <p:spPr bwMode="auto">
            <a:xfrm>
              <a:off x="408" y="2845"/>
              <a:ext cx="144" cy="1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49584" name="Text Box 1259"/>
            <p:cNvSpPr txBox="1">
              <a:spLocks noChangeArrowheads="1"/>
            </p:cNvSpPr>
            <p:nvPr/>
          </p:nvSpPr>
          <p:spPr bwMode="auto">
            <a:xfrm>
              <a:off x="386" y="2809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>
                  <a:ea typeface="MS PGothic" panose="020B0600070205080204" pitchFamily="34" charset="-128"/>
                </a:rPr>
                <a:t>1</a:t>
              </a:r>
            </a:p>
          </p:txBody>
        </p:sp>
        <p:sp>
          <p:nvSpPr>
            <p:cNvPr id="149585" name="Text Box 1264"/>
            <p:cNvSpPr txBox="1">
              <a:spLocks noChangeArrowheads="1"/>
            </p:cNvSpPr>
            <p:nvPr/>
          </p:nvSpPr>
          <p:spPr bwMode="auto">
            <a:xfrm>
              <a:off x="627" y="2816"/>
              <a:ext cx="10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>
                  <a:ea typeface="MS PGothic" panose="020B0600070205080204" pitchFamily="34" charset="-128"/>
                </a:rPr>
                <a:t>Polarized Source</a:t>
              </a:r>
            </a:p>
          </p:txBody>
        </p:sp>
        <p:sp>
          <p:nvSpPr>
            <p:cNvPr id="149586" name="Oval 1258"/>
            <p:cNvSpPr>
              <a:spLocks noChangeArrowheads="1"/>
            </p:cNvSpPr>
            <p:nvPr/>
          </p:nvSpPr>
          <p:spPr bwMode="auto">
            <a:xfrm>
              <a:off x="402" y="3523"/>
              <a:ext cx="144" cy="1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49587" name="Text Box 1259"/>
            <p:cNvSpPr txBox="1">
              <a:spLocks noChangeArrowheads="1"/>
            </p:cNvSpPr>
            <p:nvPr/>
          </p:nvSpPr>
          <p:spPr bwMode="auto">
            <a:xfrm>
              <a:off x="372" y="3483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>
                  <a:ea typeface="MS PGothic" panose="020B0600070205080204" pitchFamily="34" charset="-128"/>
                </a:rPr>
                <a:t>4</a:t>
              </a:r>
            </a:p>
          </p:txBody>
        </p:sp>
        <p:sp>
          <p:nvSpPr>
            <p:cNvPr id="149588" name="Text Box 1260"/>
            <p:cNvSpPr txBox="1">
              <a:spLocks noChangeArrowheads="1"/>
            </p:cNvSpPr>
            <p:nvPr/>
          </p:nvSpPr>
          <p:spPr bwMode="auto">
            <a:xfrm>
              <a:off x="621" y="2602"/>
              <a:ext cx="5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>
                  <a:solidFill>
                    <a:srgbClr val="00CC00"/>
                  </a:solidFill>
                  <a:ea typeface="MS PGothic" panose="020B0600070205080204" pitchFamily="34" charset="-128"/>
                </a:rPr>
                <a:t>Status</a:t>
              </a:r>
            </a:p>
          </p:txBody>
        </p:sp>
      </p:grpSp>
      <p:grpSp>
        <p:nvGrpSpPr>
          <p:cNvPr id="149598" name="Group 1311"/>
          <p:cNvGrpSpPr>
            <a:grpSpLocks/>
          </p:cNvGrpSpPr>
          <p:nvPr/>
        </p:nvGrpSpPr>
        <p:grpSpPr bwMode="auto">
          <a:xfrm>
            <a:off x="922338" y="1460500"/>
            <a:ext cx="6483350" cy="3216275"/>
            <a:chOff x="572" y="928"/>
            <a:chExt cx="4084" cy="2026"/>
          </a:xfrm>
        </p:grpSpPr>
        <p:sp>
          <p:nvSpPr>
            <p:cNvPr id="149599" name="Rectangle 4"/>
            <p:cNvSpPr>
              <a:spLocks noChangeArrowheads="1"/>
            </p:cNvSpPr>
            <p:nvPr/>
          </p:nvSpPr>
          <p:spPr bwMode="auto">
            <a:xfrm>
              <a:off x="1476" y="1230"/>
              <a:ext cx="144" cy="144"/>
            </a:xfrm>
            <a:prstGeom prst="rect">
              <a:avLst/>
            </a:prstGeom>
            <a:solidFill>
              <a:srgbClr val="00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49600" name="Freeform 13"/>
            <p:cNvSpPr>
              <a:spLocks/>
            </p:cNvSpPr>
            <p:nvPr/>
          </p:nvSpPr>
          <p:spPr bwMode="auto">
            <a:xfrm>
              <a:off x="2082" y="971"/>
              <a:ext cx="326" cy="2"/>
            </a:xfrm>
            <a:custGeom>
              <a:avLst/>
              <a:gdLst>
                <a:gd name="T0" fmla="*/ 0 w 1788"/>
                <a:gd name="T1" fmla="*/ 0 h 11"/>
                <a:gd name="T2" fmla="*/ 0 w 1788"/>
                <a:gd name="T3" fmla="*/ 0 h 11"/>
                <a:gd name="T4" fmla="*/ 0 w 1788"/>
                <a:gd name="T5" fmla="*/ 0 h 11"/>
                <a:gd name="T6" fmla="*/ 0 w 1788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88"/>
                <a:gd name="T13" fmla="*/ 0 h 11"/>
                <a:gd name="T14" fmla="*/ 1788 w 1788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88" h="11">
                  <a:moveTo>
                    <a:pt x="1788" y="0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01" name="Freeform 14"/>
            <p:cNvSpPr>
              <a:spLocks/>
            </p:cNvSpPr>
            <p:nvPr/>
          </p:nvSpPr>
          <p:spPr bwMode="auto">
            <a:xfrm>
              <a:off x="2068" y="971"/>
              <a:ext cx="14" cy="2"/>
            </a:xfrm>
            <a:custGeom>
              <a:avLst/>
              <a:gdLst>
                <a:gd name="T0" fmla="*/ 0 w 83"/>
                <a:gd name="T1" fmla="*/ 0 h 11"/>
                <a:gd name="T2" fmla="*/ 0 w 83"/>
                <a:gd name="T3" fmla="*/ 0 h 11"/>
                <a:gd name="T4" fmla="*/ 0 w 83"/>
                <a:gd name="T5" fmla="*/ 0 h 11"/>
                <a:gd name="T6" fmla="*/ 0 w 83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1"/>
                <a:gd name="T14" fmla="*/ 83 w 83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1">
                  <a:moveTo>
                    <a:pt x="83" y="0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02" name="Freeform 15"/>
            <p:cNvSpPr>
              <a:spLocks/>
            </p:cNvSpPr>
            <p:nvPr/>
          </p:nvSpPr>
          <p:spPr bwMode="auto">
            <a:xfrm>
              <a:off x="1233" y="971"/>
              <a:ext cx="15" cy="2"/>
            </a:xfrm>
            <a:custGeom>
              <a:avLst/>
              <a:gdLst>
                <a:gd name="T0" fmla="*/ 0 w 84"/>
                <a:gd name="T1" fmla="*/ 0 h 11"/>
                <a:gd name="T2" fmla="*/ 0 w 84"/>
                <a:gd name="T3" fmla="*/ 0 h 11"/>
                <a:gd name="T4" fmla="*/ 0 w 84"/>
                <a:gd name="T5" fmla="*/ 0 h 11"/>
                <a:gd name="T6" fmla="*/ 0 w 84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11"/>
                <a:gd name="T14" fmla="*/ 84 w 84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11">
                  <a:moveTo>
                    <a:pt x="0" y="11"/>
                  </a:moveTo>
                  <a:lnTo>
                    <a:pt x="84" y="0"/>
                  </a:lnTo>
                  <a:lnTo>
                    <a:pt x="84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03" name="Freeform 40"/>
            <p:cNvSpPr>
              <a:spLocks/>
            </p:cNvSpPr>
            <p:nvPr/>
          </p:nvSpPr>
          <p:spPr bwMode="auto">
            <a:xfrm>
              <a:off x="918" y="1282"/>
              <a:ext cx="34" cy="35"/>
            </a:xfrm>
            <a:custGeom>
              <a:avLst/>
              <a:gdLst>
                <a:gd name="T0" fmla="*/ 0 w 190"/>
                <a:gd name="T1" fmla="*/ 0 h 189"/>
                <a:gd name="T2" fmla="*/ 0 w 190"/>
                <a:gd name="T3" fmla="*/ 0 h 189"/>
                <a:gd name="T4" fmla="*/ 0 w 190"/>
                <a:gd name="T5" fmla="*/ 0 h 189"/>
                <a:gd name="T6" fmla="*/ 0 w 190"/>
                <a:gd name="T7" fmla="*/ 0 h 189"/>
                <a:gd name="T8" fmla="*/ 0 w 190"/>
                <a:gd name="T9" fmla="*/ 0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189"/>
                <a:gd name="T17" fmla="*/ 190 w 190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189">
                  <a:moveTo>
                    <a:pt x="0" y="69"/>
                  </a:moveTo>
                  <a:lnTo>
                    <a:pt x="70" y="189"/>
                  </a:lnTo>
                  <a:lnTo>
                    <a:pt x="190" y="120"/>
                  </a:lnTo>
                  <a:lnTo>
                    <a:pt x="120" y="0"/>
                  </a:lnTo>
                  <a:lnTo>
                    <a:pt x="0" y="6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04" name="Rectangle 41"/>
            <p:cNvSpPr>
              <a:spLocks noChangeArrowheads="1"/>
            </p:cNvSpPr>
            <p:nvPr/>
          </p:nvSpPr>
          <p:spPr bwMode="auto">
            <a:xfrm>
              <a:off x="883" y="1369"/>
              <a:ext cx="25" cy="2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49605" name="Freeform 42"/>
            <p:cNvSpPr>
              <a:spLocks/>
            </p:cNvSpPr>
            <p:nvPr/>
          </p:nvSpPr>
          <p:spPr bwMode="auto">
            <a:xfrm>
              <a:off x="918" y="1445"/>
              <a:ext cx="34" cy="35"/>
            </a:xfrm>
            <a:custGeom>
              <a:avLst/>
              <a:gdLst>
                <a:gd name="T0" fmla="*/ 0 w 190"/>
                <a:gd name="T1" fmla="*/ 0 h 188"/>
                <a:gd name="T2" fmla="*/ 0 w 190"/>
                <a:gd name="T3" fmla="*/ 0 h 188"/>
                <a:gd name="T4" fmla="*/ 0 w 190"/>
                <a:gd name="T5" fmla="*/ 0 h 188"/>
                <a:gd name="T6" fmla="*/ 0 w 190"/>
                <a:gd name="T7" fmla="*/ 0 h 188"/>
                <a:gd name="T8" fmla="*/ 0 w 190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188"/>
                <a:gd name="T17" fmla="*/ 190 w 190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188">
                  <a:moveTo>
                    <a:pt x="0" y="120"/>
                  </a:moveTo>
                  <a:lnTo>
                    <a:pt x="70" y="0"/>
                  </a:lnTo>
                  <a:lnTo>
                    <a:pt x="190" y="69"/>
                  </a:lnTo>
                  <a:lnTo>
                    <a:pt x="120" y="188"/>
                  </a:lnTo>
                  <a:lnTo>
                    <a:pt x="0" y="12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06" name="Rectangle 43"/>
            <p:cNvSpPr>
              <a:spLocks noChangeArrowheads="1"/>
            </p:cNvSpPr>
            <p:nvPr/>
          </p:nvSpPr>
          <p:spPr bwMode="auto">
            <a:xfrm>
              <a:off x="1958" y="1280"/>
              <a:ext cx="50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49607" name="Freeform 44"/>
            <p:cNvSpPr>
              <a:spLocks/>
            </p:cNvSpPr>
            <p:nvPr/>
          </p:nvSpPr>
          <p:spPr bwMode="auto">
            <a:xfrm>
              <a:off x="1033" y="1286"/>
              <a:ext cx="7" cy="28"/>
            </a:xfrm>
            <a:custGeom>
              <a:avLst/>
              <a:gdLst>
                <a:gd name="T0" fmla="*/ 0 w 36"/>
                <a:gd name="T1" fmla="*/ 0 h 156"/>
                <a:gd name="T2" fmla="*/ 0 w 36"/>
                <a:gd name="T3" fmla="*/ 0 h 156"/>
                <a:gd name="T4" fmla="*/ 0 w 36"/>
                <a:gd name="T5" fmla="*/ 0 h 156"/>
                <a:gd name="T6" fmla="*/ 0 w 36"/>
                <a:gd name="T7" fmla="*/ 0 h 156"/>
                <a:gd name="T8" fmla="*/ 0 w 36"/>
                <a:gd name="T9" fmla="*/ 0 h 156"/>
                <a:gd name="T10" fmla="*/ 0 w 36"/>
                <a:gd name="T11" fmla="*/ 0 h 156"/>
                <a:gd name="T12" fmla="*/ 0 w 36"/>
                <a:gd name="T13" fmla="*/ 0 h 156"/>
                <a:gd name="T14" fmla="*/ 0 w 36"/>
                <a:gd name="T15" fmla="*/ 0 h 156"/>
                <a:gd name="T16" fmla="*/ 0 w 36"/>
                <a:gd name="T17" fmla="*/ 0 h 156"/>
                <a:gd name="T18" fmla="*/ 0 w 36"/>
                <a:gd name="T19" fmla="*/ 0 h 156"/>
                <a:gd name="T20" fmla="*/ 0 w 36"/>
                <a:gd name="T21" fmla="*/ 0 h 156"/>
                <a:gd name="T22" fmla="*/ 0 w 36"/>
                <a:gd name="T23" fmla="*/ 0 h 156"/>
                <a:gd name="T24" fmla="*/ 0 w 36"/>
                <a:gd name="T25" fmla="*/ 0 h 156"/>
                <a:gd name="T26" fmla="*/ 0 w 36"/>
                <a:gd name="T27" fmla="*/ 0 h 156"/>
                <a:gd name="T28" fmla="*/ 0 w 36"/>
                <a:gd name="T29" fmla="*/ 0 h 156"/>
                <a:gd name="T30" fmla="*/ 0 w 36"/>
                <a:gd name="T31" fmla="*/ 0 h 156"/>
                <a:gd name="T32" fmla="*/ 0 w 36"/>
                <a:gd name="T33" fmla="*/ 0 h 156"/>
                <a:gd name="T34" fmla="*/ 0 w 36"/>
                <a:gd name="T35" fmla="*/ 0 h 156"/>
                <a:gd name="T36" fmla="*/ 0 w 36"/>
                <a:gd name="T37" fmla="*/ 0 h 156"/>
                <a:gd name="T38" fmla="*/ 0 w 36"/>
                <a:gd name="T39" fmla="*/ 0 h 156"/>
                <a:gd name="T40" fmla="*/ 0 w 36"/>
                <a:gd name="T41" fmla="*/ 0 h 156"/>
                <a:gd name="T42" fmla="*/ 0 w 36"/>
                <a:gd name="T43" fmla="*/ 0 h 156"/>
                <a:gd name="T44" fmla="*/ 0 w 36"/>
                <a:gd name="T45" fmla="*/ 0 h 1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"/>
                <a:gd name="T70" fmla="*/ 0 h 156"/>
                <a:gd name="T71" fmla="*/ 36 w 36"/>
                <a:gd name="T72" fmla="*/ 156 h 1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" h="156">
                  <a:moveTo>
                    <a:pt x="36" y="0"/>
                  </a:moveTo>
                  <a:lnTo>
                    <a:pt x="31" y="5"/>
                  </a:lnTo>
                  <a:lnTo>
                    <a:pt x="24" y="11"/>
                  </a:lnTo>
                  <a:lnTo>
                    <a:pt x="20" y="17"/>
                  </a:lnTo>
                  <a:lnTo>
                    <a:pt x="15" y="24"/>
                  </a:lnTo>
                  <a:lnTo>
                    <a:pt x="11" y="31"/>
                  </a:lnTo>
                  <a:lnTo>
                    <a:pt x="8" y="39"/>
                  </a:lnTo>
                  <a:lnTo>
                    <a:pt x="5" y="46"/>
                  </a:lnTo>
                  <a:lnTo>
                    <a:pt x="3" y="54"/>
                  </a:lnTo>
                  <a:lnTo>
                    <a:pt x="1" y="61"/>
                  </a:lnTo>
                  <a:lnTo>
                    <a:pt x="0" y="70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3" y="102"/>
                  </a:lnTo>
                  <a:lnTo>
                    <a:pt x="5" y="109"/>
                  </a:lnTo>
                  <a:lnTo>
                    <a:pt x="7" y="117"/>
                  </a:lnTo>
                  <a:lnTo>
                    <a:pt x="10" y="124"/>
                  </a:lnTo>
                  <a:lnTo>
                    <a:pt x="15" y="132"/>
                  </a:lnTo>
                  <a:lnTo>
                    <a:pt x="19" y="138"/>
                  </a:lnTo>
                  <a:lnTo>
                    <a:pt x="24" y="145"/>
                  </a:lnTo>
                  <a:lnTo>
                    <a:pt x="30" y="150"/>
                  </a:lnTo>
                  <a:lnTo>
                    <a:pt x="36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08" name="Freeform 45"/>
            <p:cNvSpPr>
              <a:spLocks/>
            </p:cNvSpPr>
            <p:nvPr/>
          </p:nvSpPr>
          <p:spPr bwMode="auto">
            <a:xfrm>
              <a:off x="1388" y="1286"/>
              <a:ext cx="7" cy="28"/>
            </a:xfrm>
            <a:custGeom>
              <a:avLst/>
              <a:gdLst>
                <a:gd name="T0" fmla="*/ 0 w 36"/>
                <a:gd name="T1" fmla="*/ 0 h 156"/>
                <a:gd name="T2" fmla="*/ 0 w 36"/>
                <a:gd name="T3" fmla="*/ 0 h 156"/>
                <a:gd name="T4" fmla="*/ 0 w 36"/>
                <a:gd name="T5" fmla="*/ 0 h 156"/>
                <a:gd name="T6" fmla="*/ 0 w 36"/>
                <a:gd name="T7" fmla="*/ 0 h 156"/>
                <a:gd name="T8" fmla="*/ 0 w 36"/>
                <a:gd name="T9" fmla="*/ 0 h 156"/>
                <a:gd name="T10" fmla="*/ 0 w 36"/>
                <a:gd name="T11" fmla="*/ 0 h 156"/>
                <a:gd name="T12" fmla="*/ 0 w 36"/>
                <a:gd name="T13" fmla="*/ 0 h 156"/>
                <a:gd name="T14" fmla="*/ 0 w 36"/>
                <a:gd name="T15" fmla="*/ 0 h 156"/>
                <a:gd name="T16" fmla="*/ 0 w 36"/>
                <a:gd name="T17" fmla="*/ 0 h 156"/>
                <a:gd name="T18" fmla="*/ 0 w 36"/>
                <a:gd name="T19" fmla="*/ 0 h 156"/>
                <a:gd name="T20" fmla="*/ 0 w 36"/>
                <a:gd name="T21" fmla="*/ 0 h 156"/>
                <a:gd name="T22" fmla="*/ 0 w 36"/>
                <a:gd name="T23" fmla="*/ 0 h 156"/>
                <a:gd name="T24" fmla="*/ 0 w 36"/>
                <a:gd name="T25" fmla="*/ 0 h 156"/>
                <a:gd name="T26" fmla="*/ 0 w 36"/>
                <a:gd name="T27" fmla="*/ 0 h 156"/>
                <a:gd name="T28" fmla="*/ 0 w 36"/>
                <a:gd name="T29" fmla="*/ 0 h 156"/>
                <a:gd name="T30" fmla="*/ 0 w 36"/>
                <a:gd name="T31" fmla="*/ 0 h 156"/>
                <a:gd name="T32" fmla="*/ 0 w 36"/>
                <a:gd name="T33" fmla="*/ 0 h 156"/>
                <a:gd name="T34" fmla="*/ 0 w 36"/>
                <a:gd name="T35" fmla="*/ 0 h 156"/>
                <a:gd name="T36" fmla="*/ 0 w 36"/>
                <a:gd name="T37" fmla="*/ 0 h 156"/>
                <a:gd name="T38" fmla="*/ 0 w 36"/>
                <a:gd name="T39" fmla="*/ 0 h 156"/>
                <a:gd name="T40" fmla="*/ 0 w 36"/>
                <a:gd name="T41" fmla="*/ 0 h 156"/>
                <a:gd name="T42" fmla="*/ 0 w 36"/>
                <a:gd name="T43" fmla="*/ 0 h 156"/>
                <a:gd name="T44" fmla="*/ 0 w 36"/>
                <a:gd name="T45" fmla="*/ 0 h 1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"/>
                <a:gd name="T70" fmla="*/ 0 h 156"/>
                <a:gd name="T71" fmla="*/ 36 w 36"/>
                <a:gd name="T72" fmla="*/ 156 h 1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" h="156">
                  <a:moveTo>
                    <a:pt x="0" y="156"/>
                  </a:moveTo>
                  <a:lnTo>
                    <a:pt x="6" y="150"/>
                  </a:lnTo>
                  <a:lnTo>
                    <a:pt x="12" y="145"/>
                  </a:lnTo>
                  <a:lnTo>
                    <a:pt x="17" y="138"/>
                  </a:lnTo>
                  <a:lnTo>
                    <a:pt x="21" y="132"/>
                  </a:lnTo>
                  <a:lnTo>
                    <a:pt x="25" y="124"/>
                  </a:lnTo>
                  <a:lnTo>
                    <a:pt x="29" y="117"/>
                  </a:lnTo>
                  <a:lnTo>
                    <a:pt x="31" y="109"/>
                  </a:lnTo>
                  <a:lnTo>
                    <a:pt x="33" y="102"/>
                  </a:lnTo>
                  <a:lnTo>
                    <a:pt x="35" y="93"/>
                  </a:lnTo>
                  <a:lnTo>
                    <a:pt x="36" y="86"/>
                  </a:lnTo>
                  <a:lnTo>
                    <a:pt x="36" y="77"/>
                  </a:lnTo>
                  <a:lnTo>
                    <a:pt x="36" y="70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1" y="46"/>
                  </a:lnTo>
                  <a:lnTo>
                    <a:pt x="28" y="39"/>
                  </a:lnTo>
                  <a:lnTo>
                    <a:pt x="24" y="31"/>
                  </a:lnTo>
                  <a:lnTo>
                    <a:pt x="21" y="24"/>
                  </a:lnTo>
                  <a:lnTo>
                    <a:pt x="16" y="17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09" name="Line 46"/>
            <p:cNvSpPr>
              <a:spLocks noChangeShapeType="1"/>
            </p:cNvSpPr>
            <p:nvPr/>
          </p:nvSpPr>
          <p:spPr bwMode="auto">
            <a:xfrm>
              <a:off x="1040" y="1313"/>
              <a:ext cx="3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10" name="Line 47"/>
            <p:cNvSpPr>
              <a:spLocks noChangeShapeType="1"/>
            </p:cNvSpPr>
            <p:nvPr/>
          </p:nvSpPr>
          <p:spPr bwMode="auto">
            <a:xfrm flipH="1">
              <a:off x="1040" y="1286"/>
              <a:ext cx="3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11" name="Freeform 48"/>
            <p:cNvSpPr>
              <a:spLocks/>
            </p:cNvSpPr>
            <p:nvPr/>
          </p:nvSpPr>
          <p:spPr bwMode="auto">
            <a:xfrm>
              <a:off x="1034" y="1449"/>
              <a:ext cx="7" cy="30"/>
            </a:xfrm>
            <a:custGeom>
              <a:avLst/>
              <a:gdLst>
                <a:gd name="T0" fmla="*/ 0 w 36"/>
                <a:gd name="T1" fmla="*/ 0 h 157"/>
                <a:gd name="T2" fmla="*/ 0 w 36"/>
                <a:gd name="T3" fmla="*/ 0 h 157"/>
                <a:gd name="T4" fmla="*/ 0 w 36"/>
                <a:gd name="T5" fmla="*/ 0 h 157"/>
                <a:gd name="T6" fmla="*/ 0 w 36"/>
                <a:gd name="T7" fmla="*/ 0 h 157"/>
                <a:gd name="T8" fmla="*/ 0 w 36"/>
                <a:gd name="T9" fmla="*/ 0 h 157"/>
                <a:gd name="T10" fmla="*/ 0 w 36"/>
                <a:gd name="T11" fmla="*/ 0 h 157"/>
                <a:gd name="T12" fmla="*/ 0 w 36"/>
                <a:gd name="T13" fmla="*/ 0 h 157"/>
                <a:gd name="T14" fmla="*/ 0 w 36"/>
                <a:gd name="T15" fmla="*/ 0 h 157"/>
                <a:gd name="T16" fmla="*/ 0 w 36"/>
                <a:gd name="T17" fmla="*/ 0 h 157"/>
                <a:gd name="T18" fmla="*/ 0 w 36"/>
                <a:gd name="T19" fmla="*/ 0 h 157"/>
                <a:gd name="T20" fmla="*/ 0 w 36"/>
                <a:gd name="T21" fmla="*/ 0 h 157"/>
                <a:gd name="T22" fmla="*/ 0 w 36"/>
                <a:gd name="T23" fmla="*/ 0 h 157"/>
                <a:gd name="T24" fmla="*/ 0 w 36"/>
                <a:gd name="T25" fmla="*/ 0 h 157"/>
                <a:gd name="T26" fmla="*/ 0 w 36"/>
                <a:gd name="T27" fmla="*/ 0 h 157"/>
                <a:gd name="T28" fmla="*/ 0 w 36"/>
                <a:gd name="T29" fmla="*/ 0 h 157"/>
                <a:gd name="T30" fmla="*/ 0 w 36"/>
                <a:gd name="T31" fmla="*/ 0 h 157"/>
                <a:gd name="T32" fmla="*/ 0 w 36"/>
                <a:gd name="T33" fmla="*/ 0 h 157"/>
                <a:gd name="T34" fmla="*/ 0 w 36"/>
                <a:gd name="T35" fmla="*/ 0 h 157"/>
                <a:gd name="T36" fmla="*/ 0 w 36"/>
                <a:gd name="T37" fmla="*/ 0 h 157"/>
                <a:gd name="T38" fmla="*/ 0 w 36"/>
                <a:gd name="T39" fmla="*/ 0 h 157"/>
                <a:gd name="T40" fmla="*/ 0 w 36"/>
                <a:gd name="T41" fmla="*/ 0 h 157"/>
                <a:gd name="T42" fmla="*/ 0 w 36"/>
                <a:gd name="T43" fmla="*/ 0 h 157"/>
                <a:gd name="T44" fmla="*/ 0 w 36"/>
                <a:gd name="T45" fmla="*/ 0 h 1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"/>
                <a:gd name="T70" fmla="*/ 0 h 157"/>
                <a:gd name="T71" fmla="*/ 36 w 36"/>
                <a:gd name="T72" fmla="*/ 157 h 1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" h="157">
                  <a:moveTo>
                    <a:pt x="36" y="0"/>
                  </a:moveTo>
                  <a:lnTo>
                    <a:pt x="30" y="6"/>
                  </a:lnTo>
                  <a:lnTo>
                    <a:pt x="25" y="12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11" y="31"/>
                  </a:lnTo>
                  <a:lnTo>
                    <a:pt x="8" y="39"/>
                  </a:lnTo>
                  <a:lnTo>
                    <a:pt x="5" y="46"/>
                  </a:lnTo>
                  <a:lnTo>
                    <a:pt x="2" y="55"/>
                  </a:lnTo>
                  <a:lnTo>
                    <a:pt x="1" y="62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2" y="102"/>
                  </a:lnTo>
                  <a:lnTo>
                    <a:pt x="4" y="111"/>
                  </a:lnTo>
                  <a:lnTo>
                    <a:pt x="8" y="118"/>
                  </a:lnTo>
                  <a:lnTo>
                    <a:pt x="11" y="126"/>
                  </a:lnTo>
                  <a:lnTo>
                    <a:pt x="15" y="132"/>
                  </a:lnTo>
                  <a:lnTo>
                    <a:pt x="19" y="139"/>
                  </a:lnTo>
                  <a:lnTo>
                    <a:pt x="25" y="145"/>
                  </a:lnTo>
                  <a:lnTo>
                    <a:pt x="30" y="151"/>
                  </a:lnTo>
                  <a:lnTo>
                    <a:pt x="35" y="15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12" name="Freeform 49"/>
            <p:cNvSpPr>
              <a:spLocks/>
            </p:cNvSpPr>
            <p:nvPr/>
          </p:nvSpPr>
          <p:spPr bwMode="auto">
            <a:xfrm>
              <a:off x="1957" y="1449"/>
              <a:ext cx="7" cy="30"/>
            </a:xfrm>
            <a:custGeom>
              <a:avLst/>
              <a:gdLst>
                <a:gd name="T0" fmla="*/ 0 w 37"/>
                <a:gd name="T1" fmla="*/ 0 h 157"/>
                <a:gd name="T2" fmla="*/ 0 w 37"/>
                <a:gd name="T3" fmla="*/ 0 h 157"/>
                <a:gd name="T4" fmla="*/ 0 w 37"/>
                <a:gd name="T5" fmla="*/ 0 h 157"/>
                <a:gd name="T6" fmla="*/ 0 w 37"/>
                <a:gd name="T7" fmla="*/ 0 h 157"/>
                <a:gd name="T8" fmla="*/ 0 w 37"/>
                <a:gd name="T9" fmla="*/ 0 h 157"/>
                <a:gd name="T10" fmla="*/ 0 w 37"/>
                <a:gd name="T11" fmla="*/ 0 h 157"/>
                <a:gd name="T12" fmla="*/ 0 w 37"/>
                <a:gd name="T13" fmla="*/ 0 h 157"/>
                <a:gd name="T14" fmla="*/ 0 w 37"/>
                <a:gd name="T15" fmla="*/ 0 h 157"/>
                <a:gd name="T16" fmla="*/ 0 w 37"/>
                <a:gd name="T17" fmla="*/ 0 h 157"/>
                <a:gd name="T18" fmla="*/ 0 w 37"/>
                <a:gd name="T19" fmla="*/ 0 h 157"/>
                <a:gd name="T20" fmla="*/ 0 w 37"/>
                <a:gd name="T21" fmla="*/ 0 h 157"/>
                <a:gd name="T22" fmla="*/ 0 w 37"/>
                <a:gd name="T23" fmla="*/ 0 h 157"/>
                <a:gd name="T24" fmla="*/ 0 w 37"/>
                <a:gd name="T25" fmla="*/ 0 h 157"/>
                <a:gd name="T26" fmla="*/ 0 w 37"/>
                <a:gd name="T27" fmla="*/ 0 h 157"/>
                <a:gd name="T28" fmla="*/ 0 w 37"/>
                <a:gd name="T29" fmla="*/ 0 h 157"/>
                <a:gd name="T30" fmla="*/ 0 w 37"/>
                <a:gd name="T31" fmla="*/ 0 h 157"/>
                <a:gd name="T32" fmla="*/ 0 w 37"/>
                <a:gd name="T33" fmla="*/ 0 h 157"/>
                <a:gd name="T34" fmla="*/ 0 w 37"/>
                <a:gd name="T35" fmla="*/ 0 h 157"/>
                <a:gd name="T36" fmla="*/ 0 w 37"/>
                <a:gd name="T37" fmla="*/ 0 h 157"/>
                <a:gd name="T38" fmla="*/ 0 w 37"/>
                <a:gd name="T39" fmla="*/ 0 h 157"/>
                <a:gd name="T40" fmla="*/ 0 w 37"/>
                <a:gd name="T41" fmla="*/ 0 h 157"/>
                <a:gd name="T42" fmla="*/ 0 w 37"/>
                <a:gd name="T43" fmla="*/ 0 h 157"/>
                <a:gd name="T44" fmla="*/ 0 w 37"/>
                <a:gd name="T45" fmla="*/ 0 h 1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"/>
                <a:gd name="T70" fmla="*/ 0 h 157"/>
                <a:gd name="T71" fmla="*/ 37 w 37"/>
                <a:gd name="T72" fmla="*/ 157 h 1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" h="157">
                  <a:moveTo>
                    <a:pt x="1" y="157"/>
                  </a:moveTo>
                  <a:lnTo>
                    <a:pt x="7" y="151"/>
                  </a:lnTo>
                  <a:lnTo>
                    <a:pt x="12" y="145"/>
                  </a:lnTo>
                  <a:lnTo>
                    <a:pt x="17" y="138"/>
                  </a:lnTo>
                  <a:lnTo>
                    <a:pt x="22" y="132"/>
                  </a:lnTo>
                  <a:lnTo>
                    <a:pt x="26" y="124"/>
                  </a:lnTo>
                  <a:lnTo>
                    <a:pt x="29" y="118"/>
                  </a:lnTo>
                  <a:lnTo>
                    <a:pt x="32" y="109"/>
                  </a:lnTo>
                  <a:lnTo>
                    <a:pt x="34" y="102"/>
                  </a:lnTo>
                  <a:lnTo>
                    <a:pt x="35" y="94"/>
                  </a:lnTo>
                  <a:lnTo>
                    <a:pt x="37" y="86"/>
                  </a:lnTo>
                  <a:lnTo>
                    <a:pt x="37" y="78"/>
                  </a:lnTo>
                  <a:lnTo>
                    <a:pt x="37" y="70"/>
                  </a:lnTo>
                  <a:lnTo>
                    <a:pt x="35" y="62"/>
                  </a:lnTo>
                  <a:lnTo>
                    <a:pt x="33" y="54"/>
                  </a:lnTo>
                  <a:lnTo>
                    <a:pt x="31" y="46"/>
                  </a:lnTo>
                  <a:lnTo>
                    <a:pt x="29" y="39"/>
                  </a:lnTo>
                  <a:lnTo>
                    <a:pt x="26" y="31"/>
                  </a:lnTo>
                  <a:lnTo>
                    <a:pt x="22" y="25"/>
                  </a:lnTo>
                  <a:lnTo>
                    <a:pt x="17" y="17"/>
                  </a:lnTo>
                  <a:lnTo>
                    <a:pt x="12" y="11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13" name="Freeform 50"/>
            <p:cNvSpPr>
              <a:spLocks/>
            </p:cNvSpPr>
            <p:nvPr/>
          </p:nvSpPr>
          <p:spPr bwMode="auto">
            <a:xfrm>
              <a:off x="795" y="1445"/>
              <a:ext cx="35" cy="35"/>
            </a:xfrm>
            <a:custGeom>
              <a:avLst/>
              <a:gdLst>
                <a:gd name="T0" fmla="*/ 0 w 190"/>
                <a:gd name="T1" fmla="*/ 0 h 189"/>
                <a:gd name="T2" fmla="*/ 0 w 190"/>
                <a:gd name="T3" fmla="*/ 0 h 189"/>
                <a:gd name="T4" fmla="*/ 0 w 190"/>
                <a:gd name="T5" fmla="*/ 0 h 189"/>
                <a:gd name="T6" fmla="*/ 0 w 190"/>
                <a:gd name="T7" fmla="*/ 0 h 189"/>
                <a:gd name="T8" fmla="*/ 0 w 190"/>
                <a:gd name="T9" fmla="*/ 0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189"/>
                <a:gd name="T17" fmla="*/ 190 w 190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189">
                  <a:moveTo>
                    <a:pt x="0" y="69"/>
                  </a:moveTo>
                  <a:lnTo>
                    <a:pt x="70" y="189"/>
                  </a:lnTo>
                  <a:lnTo>
                    <a:pt x="190" y="120"/>
                  </a:lnTo>
                  <a:lnTo>
                    <a:pt x="120" y="0"/>
                  </a:lnTo>
                  <a:lnTo>
                    <a:pt x="0" y="6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14" name="Line 51"/>
            <p:cNvSpPr>
              <a:spLocks noChangeShapeType="1"/>
            </p:cNvSpPr>
            <p:nvPr/>
          </p:nvSpPr>
          <p:spPr bwMode="auto">
            <a:xfrm>
              <a:off x="919" y="146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15" name="Rectangle 52"/>
            <p:cNvSpPr>
              <a:spLocks noChangeArrowheads="1"/>
            </p:cNvSpPr>
            <p:nvPr/>
          </p:nvSpPr>
          <p:spPr bwMode="auto">
            <a:xfrm>
              <a:off x="756" y="1538"/>
              <a:ext cx="25" cy="2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49616" name="Freeform 53"/>
            <p:cNvSpPr>
              <a:spLocks/>
            </p:cNvSpPr>
            <p:nvPr/>
          </p:nvSpPr>
          <p:spPr bwMode="auto">
            <a:xfrm>
              <a:off x="795" y="1621"/>
              <a:ext cx="35" cy="35"/>
            </a:xfrm>
            <a:custGeom>
              <a:avLst/>
              <a:gdLst>
                <a:gd name="T0" fmla="*/ 0 w 190"/>
                <a:gd name="T1" fmla="*/ 0 h 189"/>
                <a:gd name="T2" fmla="*/ 0 w 190"/>
                <a:gd name="T3" fmla="*/ 0 h 189"/>
                <a:gd name="T4" fmla="*/ 0 w 190"/>
                <a:gd name="T5" fmla="*/ 0 h 189"/>
                <a:gd name="T6" fmla="*/ 0 w 190"/>
                <a:gd name="T7" fmla="*/ 0 h 189"/>
                <a:gd name="T8" fmla="*/ 0 w 190"/>
                <a:gd name="T9" fmla="*/ 0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189"/>
                <a:gd name="T17" fmla="*/ 190 w 190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189">
                  <a:moveTo>
                    <a:pt x="0" y="120"/>
                  </a:moveTo>
                  <a:lnTo>
                    <a:pt x="70" y="0"/>
                  </a:lnTo>
                  <a:lnTo>
                    <a:pt x="190" y="69"/>
                  </a:lnTo>
                  <a:lnTo>
                    <a:pt x="120" y="189"/>
                  </a:lnTo>
                  <a:lnTo>
                    <a:pt x="0" y="12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17" name="Line 54"/>
            <p:cNvSpPr>
              <a:spLocks noChangeShapeType="1"/>
            </p:cNvSpPr>
            <p:nvPr/>
          </p:nvSpPr>
          <p:spPr bwMode="auto">
            <a:xfrm>
              <a:off x="3423" y="1712"/>
              <a:ext cx="2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18" name="Line 55"/>
            <p:cNvSpPr>
              <a:spLocks noChangeShapeType="1"/>
            </p:cNvSpPr>
            <p:nvPr/>
          </p:nvSpPr>
          <p:spPr bwMode="auto">
            <a:xfrm flipH="1">
              <a:off x="3398" y="1617"/>
              <a:ext cx="1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19" name="Line 56"/>
            <p:cNvSpPr>
              <a:spLocks noChangeShapeType="1"/>
            </p:cNvSpPr>
            <p:nvPr/>
          </p:nvSpPr>
          <p:spPr bwMode="auto">
            <a:xfrm flipV="1">
              <a:off x="3410" y="1611"/>
              <a:ext cx="1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20" name="Freeform 57"/>
            <p:cNvSpPr>
              <a:spLocks/>
            </p:cNvSpPr>
            <p:nvPr/>
          </p:nvSpPr>
          <p:spPr bwMode="auto">
            <a:xfrm>
              <a:off x="3399" y="1622"/>
              <a:ext cx="27" cy="90"/>
            </a:xfrm>
            <a:custGeom>
              <a:avLst/>
              <a:gdLst>
                <a:gd name="T0" fmla="*/ 0 w 152"/>
                <a:gd name="T1" fmla="*/ 0 h 487"/>
                <a:gd name="T2" fmla="*/ 0 w 152"/>
                <a:gd name="T3" fmla="*/ 0 h 487"/>
                <a:gd name="T4" fmla="*/ 0 w 152"/>
                <a:gd name="T5" fmla="*/ 0 h 487"/>
                <a:gd name="T6" fmla="*/ 0 w 152"/>
                <a:gd name="T7" fmla="*/ 0 h 487"/>
                <a:gd name="T8" fmla="*/ 0 w 152"/>
                <a:gd name="T9" fmla="*/ 0 h 487"/>
                <a:gd name="T10" fmla="*/ 0 w 152"/>
                <a:gd name="T11" fmla="*/ 0 h 487"/>
                <a:gd name="T12" fmla="*/ 0 w 152"/>
                <a:gd name="T13" fmla="*/ 0 h 487"/>
                <a:gd name="T14" fmla="*/ 0 w 152"/>
                <a:gd name="T15" fmla="*/ 0 h 487"/>
                <a:gd name="T16" fmla="*/ 0 w 152"/>
                <a:gd name="T17" fmla="*/ 0 h 487"/>
                <a:gd name="T18" fmla="*/ 0 w 152"/>
                <a:gd name="T19" fmla="*/ 0 h 487"/>
                <a:gd name="T20" fmla="*/ 0 w 152"/>
                <a:gd name="T21" fmla="*/ 0 h 487"/>
                <a:gd name="T22" fmla="*/ 0 w 152"/>
                <a:gd name="T23" fmla="*/ 0 h 487"/>
                <a:gd name="T24" fmla="*/ 0 w 152"/>
                <a:gd name="T25" fmla="*/ 0 h 487"/>
                <a:gd name="T26" fmla="*/ 0 w 152"/>
                <a:gd name="T27" fmla="*/ 0 h 487"/>
                <a:gd name="T28" fmla="*/ 0 w 152"/>
                <a:gd name="T29" fmla="*/ 0 h 487"/>
                <a:gd name="T30" fmla="*/ 0 w 152"/>
                <a:gd name="T31" fmla="*/ 0 h 487"/>
                <a:gd name="T32" fmla="*/ 0 w 152"/>
                <a:gd name="T33" fmla="*/ 0 h 487"/>
                <a:gd name="T34" fmla="*/ 0 w 152"/>
                <a:gd name="T35" fmla="*/ 0 h 487"/>
                <a:gd name="T36" fmla="*/ 0 w 152"/>
                <a:gd name="T37" fmla="*/ 0 h 487"/>
                <a:gd name="T38" fmla="*/ 0 w 152"/>
                <a:gd name="T39" fmla="*/ 0 h 487"/>
                <a:gd name="T40" fmla="*/ 0 w 152"/>
                <a:gd name="T41" fmla="*/ 0 h 487"/>
                <a:gd name="T42" fmla="*/ 0 w 152"/>
                <a:gd name="T43" fmla="*/ 0 h 487"/>
                <a:gd name="T44" fmla="*/ 0 w 152"/>
                <a:gd name="T45" fmla="*/ 0 h 487"/>
                <a:gd name="T46" fmla="*/ 0 w 152"/>
                <a:gd name="T47" fmla="*/ 0 h 487"/>
                <a:gd name="T48" fmla="*/ 0 w 152"/>
                <a:gd name="T49" fmla="*/ 0 h 487"/>
                <a:gd name="T50" fmla="*/ 0 w 152"/>
                <a:gd name="T51" fmla="*/ 0 h 487"/>
                <a:gd name="T52" fmla="*/ 0 w 152"/>
                <a:gd name="T53" fmla="*/ 0 h 487"/>
                <a:gd name="T54" fmla="*/ 0 w 152"/>
                <a:gd name="T55" fmla="*/ 0 h 487"/>
                <a:gd name="T56" fmla="*/ 0 w 152"/>
                <a:gd name="T57" fmla="*/ 0 h 4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2"/>
                <a:gd name="T88" fmla="*/ 0 h 487"/>
                <a:gd name="T89" fmla="*/ 152 w 152"/>
                <a:gd name="T90" fmla="*/ 487 h 4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2" h="487">
                  <a:moveTo>
                    <a:pt x="137" y="487"/>
                  </a:moveTo>
                  <a:lnTo>
                    <a:pt x="141" y="469"/>
                  </a:lnTo>
                  <a:lnTo>
                    <a:pt x="145" y="451"/>
                  </a:lnTo>
                  <a:lnTo>
                    <a:pt x="148" y="431"/>
                  </a:lnTo>
                  <a:lnTo>
                    <a:pt x="150" y="413"/>
                  </a:lnTo>
                  <a:lnTo>
                    <a:pt x="151" y="394"/>
                  </a:lnTo>
                  <a:lnTo>
                    <a:pt x="152" y="376"/>
                  </a:lnTo>
                  <a:lnTo>
                    <a:pt x="152" y="356"/>
                  </a:lnTo>
                  <a:lnTo>
                    <a:pt x="151" y="337"/>
                  </a:lnTo>
                  <a:lnTo>
                    <a:pt x="150" y="319"/>
                  </a:lnTo>
                  <a:lnTo>
                    <a:pt x="148" y="300"/>
                  </a:lnTo>
                  <a:lnTo>
                    <a:pt x="146" y="281"/>
                  </a:lnTo>
                  <a:lnTo>
                    <a:pt x="141" y="262"/>
                  </a:lnTo>
                  <a:lnTo>
                    <a:pt x="137" y="244"/>
                  </a:lnTo>
                  <a:lnTo>
                    <a:pt x="133" y="226"/>
                  </a:lnTo>
                  <a:lnTo>
                    <a:pt x="128" y="207"/>
                  </a:lnTo>
                  <a:lnTo>
                    <a:pt x="121" y="189"/>
                  </a:lnTo>
                  <a:lnTo>
                    <a:pt x="115" y="172"/>
                  </a:lnTo>
                  <a:lnTo>
                    <a:pt x="107" y="155"/>
                  </a:lnTo>
                  <a:lnTo>
                    <a:pt x="99" y="138"/>
                  </a:lnTo>
                  <a:lnTo>
                    <a:pt x="90" y="121"/>
                  </a:lnTo>
                  <a:lnTo>
                    <a:pt x="81" y="105"/>
                  </a:lnTo>
                  <a:lnTo>
                    <a:pt x="71" y="89"/>
                  </a:lnTo>
                  <a:lnTo>
                    <a:pt x="61" y="72"/>
                  </a:lnTo>
                  <a:lnTo>
                    <a:pt x="49" y="57"/>
                  </a:lnTo>
                  <a:lnTo>
                    <a:pt x="39" y="42"/>
                  </a:lnTo>
                  <a:lnTo>
                    <a:pt x="26" y="27"/>
                  </a:lnTo>
                  <a:lnTo>
                    <a:pt x="13" y="1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21" name="Freeform 58"/>
            <p:cNvSpPr>
              <a:spLocks/>
            </p:cNvSpPr>
            <p:nvPr/>
          </p:nvSpPr>
          <p:spPr bwMode="auto">
            <a:xfrm>
              <a:off x="3421" y="1610"/>
              <a:ext cx="31" cy="111"/>
            </a:xfrm>
            <a:custGeom>
              <a:avLst/>
              <a:gdLst>
                <a:gd name="T0" fmla="*/ 0 w 170"/>
                <a:gd name="T1" fmla="*/ 0 h 601"/>
                <a:gd name="T2" fmla="*/ 0 w 170"/>
                <a:gd name="T3" fmla="*/ 0 h 601"/>
                <a:gd name="T4" fmla="*/ 0 w 170"/>
                <a:gd name="T5" fmla="*/ 0 h 601"/>
                <a:gd name="T6" fmla="*/ 0 w 170"/>
                <a:gd name="T7" fmla="*/ 0 h 601"/>
                <a:gd name="T8" fmla="*/ 0 w 170"/>
                <a:gd name="T9" fmla="*/ 0 h 601"/>
                <a:gd name="T10" fmla="*/ 0 w 170"/>
                <a:gd name="T11" fmla="*/ 0 h 601"/>
                <a:gd name="T12" fmla="*/ 0 w 170"/>
                <a:gd name="T13" fmla="*/ 0 h 601"/>
                <a:gd name="T14" fmla="*/ 0 w 170"/>
                <a:gd name="T15" fmla="*/ 0 h 601"/>
                <a:gd name="T16" fmla="*/ 0 w 170"/>
                <a:gd name="T17" fmla="*/ 0 h 601"/>
                <a:gd name="T18" fmla="*/ 0 w 170"/>
                <a:gd name="T19" fmla="*/ 0 h 601"/>
                <a:gd name="T20" fmla="*/ 0 w 170"/>
                <a:gd name="T21" fmla="*/ 0 h 601"/>
                <a:gd name="T22" fmla="*/ 0 w 170"/>
                <a:gd name="T23" fmla="*/ 0 h 601"/>
                <a:gd name="T24" fmla="*/ 0 w 170"/>
                <a:gd name="T25" fmla="*/ 0 h 601"/>
                <a:gd name="T26" fmla="*/ 0 w 170"/>
                <a:gd name="T27" fmla="*/ 0 h 601"/>
                <a:gd name="T28" fmla="*/ 0 w 170"/>
                <a:gd name="T29" fmla="*/ 0 h 601"/>
                <a:gd name="T30" fmla="*/ 0 w 170"/>
                <a:gd name="T31" fmla="*/ 0 h 601"/>
                <a:gd name="T32" fmla="*/ 0 w 170"/>
                <a:gd name="T33" fmla="*/ 0 h 601"/>
                <a:gd name="T34" fmla="*/ 0 w 170"/>
                <a:gd name="T35" fmla="*/ 0 h 601"/>
                <a:gd name="T36" fmla="*/ 0 w 170"/>
                <a:gd name="T37" fmla="*/ 0 h 601"/>
                <a:gd name="T38" fmla="*/ 0 w 170"/>
                <a:gd name="T39" fmla="*/ 0 h 601"/>
                <a:gd name="T40" fmla="*/ 0 w 170"/>
                <a:gd name="T41" fmla="*/ 0 h 601"/>
                <a:gd name="T42" fmla="*/ 0 w 170"/>
                <a:gd name="T43" fmla="*/ 0 h 601"/>
                <a:gd name="T44" fmla="*/ 0 w 170"/>
                <a:gd name="T45" fmla="*/ 0 h 601"/>
                <a:gd name="T46" fmla="*/ 0 w 170"/>
                <a:gd name="T47" fmla="*/ 0 h 601"/>
                <a:gd name="T48" fmla="*/ 0 w 170"/>
                <a:gd name="T49" fmla="*/ 0 h 601"/>
                <a:gd name="T50" fmla="*/ 0 w 170"/>
                <a:gd name="T51" fmla="*/ 0 h 601"/>
                <a:gd name="T52" fmla="*/ 0 w 170"/>
                <a:gd name="T53" fmla="*/ 0 h 601"/>
                <a:gd name="T54" fmla="*/ 0 w 170"/>
                <a:gd name="T55" fmla="*/ 0 h 601"/>
                <a:gd name="T56" fmla="*/ 0 w 170"/>
                <a:gd name="T57" fmla="*/ 0 h 601"/>
                <a:gd name="T58" fmla="*/ 0 w 170"/>
                <a:gd name="T59" fmla="*/ 0 h 601"/>
                <a:gd name="T60" fmla="*/ 0 w 170"/>
                <a:gd name="T61" fmla="*/ 0 h 601"/>
                <a:gd name="T62" fmla="*/ 0 w 170"/>
                <a:gd name="T63" fmla="*/ 0 h 6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0"/>
                <a:gd name="T97" fmla="*/ 0 h 601"/>
                <a:gd name="T98" fmla="*/ 170 w 170"/>
                <a:gd name="T99" fmla="*/ 601 h 6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0" h="601">
                  <a:moveTo>
                    <a:pt x="146" y="601"/>
                  </a:moveTo>
                  <a:lnTo>
                    <a:pt x="151" y="581"/>
                  </a:lnTo>
                  <a:lnTo>
                    <a:pt x="156" y="561"/>
                  </a:lnTo>
                  <a:lnTo>
                    <a:pt x="160" y="540"/>
                  </a:lnTo>
                  <a:lnTo>
                    <a:pt x="163" y="520"/>
                  </a:lnTo>
                  <a:lnTo>
                    <a:pt x="165" y="499"/>
                  </a:lnTo>
                  <a:lnTo>
                    <a:pt x="167" y="478"/>
                  </a:lnTo>
                  <a:lnTo>
                    <a:pt x="168" y="457"/>
                  </a:lnTo>
                  <a:lnTo>
                    <a:pt x="170" y="436"/>
                  </a:lnTo>
                  <a:lnTo>
                    <a:pt x="170" y="416"/>
                  </a:lnTo>
                  <a:lnTo>
                    <a:pt x="168" y="395"/>
                  </a:lnTo>
                  <a:lnTo>
                    <a:pt x="167" y="374"/>
                  </a:lnTo>
                  <a:lnTo>
                    <a:pt x="165" y="353"/>
                  </a:lnTo>
                  <a:lnTo>
                    <a:pt x="162" y="332"/>
                  </a:lnTo>
                  <a:lnTo>
                    <a:pt x="159" y="312"/>
                  </a:lnTo>
                  <a:lnTo>
                    <a:pt x="155" y="292"/>
                  </a:lnTo>
                  <a:lnTo>
                    <a:pt x="149" y="271"/>
                  </a:lnTo>
                  <a:lnTo>
                    <a:pt x="144" y="251"/>
                  </a:lnTo>
                  <a:lnTo>
                    <a:pt x="137" y="232"/>
                  </a:lnTo>
                  <a:lnTo>
                    <a:pt x="131" y="211"/>
                  </a:lnTo>
                  <a:lnTo>
                    <a:pt x="123" y="192"/>
                  </a:lnTo>
                  <a:lnTo>
                    <a:pt x="115" y="173"/>
                  </a:lnTo>
                  <a:lnTo>
                    <a:pt x="106" y="155"/>
                  </a:lnTo>
                  <a:lnTo>
                    <a:pt x="97" y="135"/>
                  </a:lnTo>
                  <a:lnTo>
                    <a:pt x="87" y="117"/>
                  </a:lnTo>
                  <a:lnTo>
                    <a:pt x="76" y="99"/>
                  </a:lnTo>
                  <a:lnTo>
                    <a:pt x="65" y="82"/>
                  </a:lnTo>
                  <a:lnTo>
                    <a:pt x="53" y="65"/>
                  </a:lnTo>
                  <a:lnTo>
                    <a:pt x="41" y="47"/>
                  </a:lnTo>
                  <a:lnTo>
                    <a:pt x="28" y="31"/>
                  </a:lnTo>
                  <a:lnTo>
                    <a:pt x="14" y="1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22" name="Freeform 59"/>
            <p:cNvSpPr>
              <a:spLocks/>
            </p:cNvSpPr>
            <p:nvPr/>
          </p:nvSpPr>
          <p:spPr bwMode="auto">
            <a:xfrm>
              <a:off x="3213" y="2074"/>
              <a:ext cx="80" cy="46"/>
            </a:xfrm>
            <a:custGeom>
              <a:avLst/>
              <a:gdLst>
                <a:gd name="T0" fmla="*/ 0 w 439"/>
                <a:gd name="T1" fmla="*/ 0 h 252"/>
                <a:gd name="T2" fmla="*/ 0 w 439"/>
                <a:gd name="T3" fmla="*/ 0 h 252"/>
                <a:gd name="T4" fmla="*/ 0 w 439"/>
                <a:gd name="T5" fmla="*/ 0 h 252"/>
                <a:gd name="T6" fmla="*/ 0 w 439"/>
                <a:gd name="T7" fmla="*/ 0 h 252"/>
                <a:gd name="T8" fmla="*/ 0 w 439"/>
                <a:gd name="T9" fmla="*/ 0 h 252"/>
                <a:gd name="T10" fmla="*/ 0 w 439"/>
                <a:gd name="T11" fmla="*/ 0 h 252"/>
                <a:gd name="T12" fmla="*/ 0 w 439"/>
                <a:gd name="T13" fmla="*/ 0 h 252"/>
                <a:gd name="T14" fmla="*/ 0 w 439"/>
                <a:gd name="T15" fmla="*/ 0 h 252"/>
                <a:gd name="T16" fmla="*/ 0 w 439"/>
                <a:gd name="T17" fmla="*/ 0 h 252"/>
                <a:gd name="T18" fmla="*/ 0 w 439"/>
                <a:gd name="T19" fmla="*/ 0 h 252"/>
                <a:gd name="T20" fmla="*/ 0 w 439"/>
                <a:gd name="T21" fmla="*/ 0 h 252"/>
                <a:gd name="T22" fmla="*/ 0 w 439"/>
                <a:gd name="T23" fmla="*/ 0 h 252"/>
                <a:gd name="T24" fmla="*/ 0 w 439"/>
                <a:gd name="T25" fmla="*/ 0 h 252"/>
                <a:gd name="T26" fmla="*/ 0 w 439"/>
                <a:gd name="T27" fmla="*/ 0 h 252"/>
                <a:gd name="T28" fmla="*/ 0 w 439"/>
                <a:gd name="T29" fmla="*/ 0 h 252"/>
                <a:gd name="T30" fmla="*/ 0 w 439"/>
                <a:gd name="T31" fmla="*/ 0 h 252"/>
                <a:gd name="T32" fmla="*/ 0 w 439"/>
                <a:gd name="T33" fmla="*/ 0 h 252"/>
                <a:gd name="T34" fmla="*/ 0 w 439"/>
                <a:gd name="T35" fmla="*/ 0 h 252"/>
                <a:gd name="T36" fmla="*/ 0 w 439"/>
                <a:gd name="T37" fmla="*/ 0 h 252"/>
                <a:gd name="T38" fmla="*/ 0 w 439"/>
                <a:gd name="T39" fmla="*/ 0 h 252"/>
                <a:gd name="T40" fmla="*/ 0 w 439"/>
                <a:gd name="T41" fmla="*/ 0 h 252"/>
                <a:gd name="T42" fmla="*/ 0 w 439"/>
                <a:gd name="T43" fmla="*/ 0 h 252"/>
                <a:gd name="T44" fmla="*/ 0 w 439"/>
                <a:gd name="T45" fmla="*/ 0 h 252"/>
                <a:gd name="T46" fmla="*/ 0 w 439"/>
                <a:gd name="T47" fmla="*/ 0 h 252"/>
                <a:gd name="T48" fmla="*/ 0 w 439"/>
                <a:gd name="T49" fmla="*/ 0 h 252"/>
                <a:gd name="T50" fmla="*/ 0 w 439"/>
                <a:gd name="T51" fmla="*/ 0 h 252"/>
                <a:gd name="T52" fmla="*/ 0 w 439"/>
                <a:gd name="T53" fmla="*/ 0 h 252"/>
                <a:gd name="T54" fmla="*/ 0 w 439"/>
                <a:gd name="T55" fmla="*/ 0 h 252"/>
                <a:gd name="T56" fmla="*/ 0 w 439"/>
                <a:gd name="T57" fmla="*/ 0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9"/>
                <a:gd name="T88" fmla="*/ 0 h 252"/>
                <a:gd name="T89" fmla="*/ 439 w 439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9" h="252">
                  <a:moveTo>
                    <a:pt x="0" y="252"/>
                  </a:moveTo>
                  <a:lnTo>
                    <a:pt x="19" y="251"/>
                  </a:lnTo>
                  <a:lnTo>
                    <a:pt x="38" y="250"/>
                  </a:lnTo>
                  <a:lnTo>
                    <a:pt x="57" y="247"/>
                  </a:lnTo>
                  <a:lnTo>
                    <a:pt x="76" y="245"/>
                  </a:lnTo>
                  <a:lnTo>
                    <a:pt x="94" y="242"/>
                  </a:lnTo>
                  <a:lnTo>
                    <a:pt x="113" y="239"/>
                  </a:lnTo>
                  <a:lnTo>
                    <a:pt x="131" y="233"/>
                  </a:lnTo>
                  <a:lnTo>
                    <a:pt x="149" y="228"/>
                  </a:lnTo>
                  <a:lnTo>
                    <a:pt x="167" y="223"/>
                  </a:lnTo>
                  <a:lnTo>
                    <a:pt x="186" y="216"/>
                  </a:lnTo>
                  <a:lnTo>
                    <a:pt x="203" y="209"/>
                  </a:lnTo>
                  <a:lnTo>
                    <a:pt x="220" y="201"/>
                  </a:lnTo>
                  <a:lnTo>
                    <a:pt x="237" y="193"/>
                  </a:lnTo>
                  <a:lnTo>
                    <a:pt x="253" y="183"/>
                  </a:lnTo>
                  <a:lnTo>
                    <a:pt x="269" y="173"/>
                  </a:lnTo>
                  <a:lnTo>
                    <a:pt x="285" y="164"/>
                  </a:lnTo>
                  <a:lnTo>
                    <a:pt x="301" y="153"/>
                  </a:lnTo>
                  <a:lnTo>
                    <a:pt x="316" y="141"/>
                  </a:lnTo>
                  <a:lnTo>
                    <a:pt x="330" y="130"/>
                  </a:lnTo>
                  <a:lnTo>
                    <a:pt x="345" y="117"/>
                  </a:lnTo>
                  <a:lnTo>
                    <a:pt x="358" y="104"/>
                  </a:lnTo>
                  <a:lnTo>
                    <a:pt x="372" y="91"/>
                  </a:lnTo>
                  <a:lnTo>
                    <a:pt x="385" y="76"/>
                  </a:lnTo>
                  <a:lnTo>
                    <a:pt x="397" y="62"/>
                  </a:lnTo>
                  <a:lnTo>
                    <a:pt x="408" y="47"/>
                  </a:lnTo>
                  <a:lnTo>
                    <a:pt x="419" y="32"/>
                  </a:lnTo>
                  <a:lnTo>
                    <a:pt x="430" y="16"/>
                  </a:lnTo>
                  <a:lnTo>
                    <a:pt x="4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23" name="Freeform 60"/>
            <p:cNvSpPr>
              <a:spLocks/>
            </p:cNvSpPr>
            <p:nvPr/>
          </p:nvSpPr>
          <p:spPr bwMode="auto">
            <a:xfrm>
              <a:off x="3221" y="2084"/>
              <a:ext cx="96" cy="61"/>
            </a:xfrm>
            <a:custGeom>
              <a:avLst/>
              <a:gdLst>
                <a:gd name="T0" fmla="*/ 0 w 525"/>
                <a:gd name="T1" fmla="*/ 0 h 327"/>
                <a:gd name="T2" fmla="*/ 0 w 525"/>
                <a:gd name="T3" fmla="*/ 0 h 327"/>
                <a:gd name="T4" fmla="*/ 0 w 525"/>
                <a:gd name="T5" fmla="*/ 0 h 327"/>
                <a:gd name="T6" fmla="*/ 0 w 525"/>
                <a:gd name="T7" fmla="*/ 0 h 327"/>
                <a:gd name="T8" fmla="*/ 0 w 525"/>
                <a:gd name="T9" fmla="*/ 0 h 327"/>
                <a:gd name="T10" fmla="*/ 0 w 525"/>
                <a:gd name="T11" fmla="*/ 0 h 327"/>
                <a:gd name="T12" fmla="*/ 0 w 525"/>
                <a:gd name="T13" fmla="*/ 0 h 327"/>
                <a:gd name="T14" fmla="*/ 0 w 525"/>
                <a:gd name="T15" fmla="*/ 0 h 327"/>
                <a:gd name="T16" fmla="*/ 0 w 525"/>
                <a:gd name="T17" fmla="*/ 0 h 327"/>
                <a:gd name="T18" fmla="*/ 0 w 525"/>
                <a:gd name="T19" fmla="*/ 0 h 327"/>
                <a:gd name="T20" fmla="*/ 0 w 525"/>
                <a:gd name="T21" fmla="*/ 0 h 327"/>
                <a:gd name="T22" fmla="*/ 0 w 525"/>
                <a:gd name="T23" fmla="*/ 0 h 327"/>
                <a:gd name="T24" fmla="*/ 0 w 525"/>
                <a:gd name="T25" fmla="*/ 0 h 327"/>
                <a:gd name="T26" fmla="*/ 0 w 525"/>
                <a:gd name="T27" fmla="*/ 0 h 327"/>
                <a:gd name="T28" fmla="*/ 0 w 525"/>
                <a:gd name="T29" fmla="*/ 0 h 327"/>
                <a:gd name="T30" fmla="*/ 0 w 525"/>
                <a:gd name="T31" fmla="*/ 0 h 327"/>
                <a:gd name="T32" fmla="*/ 0 w 525"/>
                <a:gd name="T33" fmla="*/ 0 h 327"/>
                <a:gd name="T34" fmla="*/ 0 w 525"/>
                <a:gd name="T35" fmla="*/ 0 h 327"/>
                <a:gd name="T36" fmla="*/ 0 w 525"/>
                <a:gd name="T37" fmla="*/ 0 h 327"/>
                <a:gd name="T38" fmla="*/ 0 w 525"/>
                <a:gd name="T39" fmla="*/ 0 h 327"/>
                <a:gd name="T40" fmla="*/ 0 w 525"/>
                <a:gd name="T41" fmla="*/ 0 h 327"/>
                <a:gd name="T42" fmla="*/ 0 w 525"/>
                <a:gd name="T43" fmla="*/ 0 h 327"/>
                <a:gd name="T44" fmla="*/ 0 w 525"/>
                <a:gd name="T45" fmla="*/ 0 h 327"/>
                <a:gd name="T46" fmla="*/ 0 w 525"/>
                <a:gd name="T47" fmla="*/ 0 h 327"/>
                <a:gd name="T48" fmla="*/ 0 w 525"/>
                <a:gd name="T49" fmla="*/ 0 h 327"/>
                <a:gd name="T50" fmla="*/ 0 w 525"/>
                <a:gd name="T51" fmla="*/ 0 h 327"/>
                <a:gd name="T52" fmla="*/ 0 w 525"/>
                <a:gd name="T53" fmla="*/ 0 h 327"/>
                <a:gd name="T54" fmla="*/ 0 w 525"/>
                <a:gd name="T55" fmla="*/ 0 h 327"/>
                <a:gd name="T56" fmla="*/ 0 w 525"/>
                <a:gd name="T57" fmla="*/ 0 h 327"/>
                <a:gd name="T58" fmla="*/ 0 w 525"/>
                <a:gd name="T59" fmla="*/ 0 h 327"/>
                <a:gd name="T60" fmla="*/ 0 w 525"/>
                <a:gd name="T61" fmla="*/ 0 h 327"/>
                <a:gd name="T62" fmla="*/ 0 w 525"/>
                <a:gd name="T63" fmla="*/ 0 h 3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5"/>
                <a:gd name="T97" fmla="*/ 0 h 327"/>
                <a:gd name="T98" fmla="*/ 525 w 525"/>
                <a:gd name="T99" fmla="*/ 327 h 3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5" h="327">
                  <a:moveTo>
                    <a:pt x="0" y="327"/>
                  </a:moveTo>
                  <a:lnTo>
                    <a:pt x="20" y="324"/>
                  </a:lnTo>
                  <a:lnTo>
                    <a:pt x="41" y="323"/>
                  </a:lnTo>
                  <a:lnTo>
                    <a:pt x="62" y="320"/>
                  </a:lnTo>
                  <a:lnTo>
                    <a:pt x="83" y="317"/>
                  </a:lnTo>
                  <a:lnTo>
                    <a:pt x="103" y="313"/>
                  </a:lnTo>
                  <a:lnTo>
                    <a:pt x="123" y="308"/>
                  </a:lnTo>
                  <a:lnTo>
                    <a:pt x="144" y="303"/>
                  </a:lnTo>
                  <a:lnTo>
                    <a:pt x="163" y="298"/>
                  </a:lnTo>
                  <a:lnTo>
                    <a:pt x="183" y="290"/>
                  </a:lnTo>
                  <a:lnTo>
                    <a:pt x="203" y="284"/>
                  </a:lnTo>
                  <a:lnTo>
                    <a:pt x="222" y="275"/>
                  </a:lnTo>
                  <a:lnTo>
                    <a:pt x="241" y="267"/>
                  </a:lnTo>
                  <a:lnTo>
                    <a:pt x="259" y="258"/>
                  </a:lnTo>
                  <a:lnTo>
                    <a:pt x="278" y="248"/>
                  </a:lnTo>
                  <a:lnTo>
                    <a:pt x="296" y="238"/>
                  </a:lnTo>
                  <a:lnTo>
                    <a:pt x="314" y="227"/>
                  </a:lnTo>
                  <a:lnTo>
                    <a:pt x="331" y="215"/>
                  </a:lnTo>
                  <a:lnTo>
                    <a:pt x="348" y="202"/>
                  </a:lnTo>
                  <a:lnTo>
                    <a:pt x="364" y="190"/>
                  </a:lnTo>
                  <a:lnTo>
                    <a:pt x="380" y="177"/>
                  </a:lnTo>
                  <a:lnTo>
                    <a:pt x="396" y="163"/>
                  </a:lnTo>
                  <a:lnTo>
                    <a:pt x="411" y="149"/>
                  </a:lnTo>
                  <a:lnTo>
                    <a:pt x="426" y="134"/>
                  </a:lnTo>
                  <a:lnTo>
                    <a:pt x="440" y="119"/>
                  </a:lnTo>
                  <a:lnTo>
                    <a:pt x="454" y="103"/>
                  </a:lnTo>
                  <a:lnTo>
                    <a:pt x="467" y="87"/>
                  </a:lnTo>
                  <a:lnTo>
                    <a:pt x="480" y="70"/>
                  </a:lnTo>
                  <a:lnTo>
                    <a:pt x="492" y="53"/>
                  </a:lnTo>
                  <a:lnTo>
                    <a:pt x="504" y="36"/>
                  </a:lnTo>
                  <a:lnTo>
                    <a:pt x="514" y="18"/>
                  </a:lnTo>
                  <a:lnTo>
                    <a:pt x="5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24" name="Line 61"/>
            <p:cNvSpPr>
              <a:spLocks noChangeShapeType="1"/>
            </p:cNvSpPr>
            <p:nvPr/>
          </p:nvSpPr>
          <p:spPr bwMode="auto">
            <a:xfrm>
              <a:off x="3293" y="2073"/>
              <a:ext cx="2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25" name="Line 62"/>
            <p:cNvSpPr>
              <a:spLocks noChangeShapeType="1"/>
            </p:cNvSpPr>
            <p:nvPr/>
          </p:nvSpPr>
          <p:spPr bwMode="auto">
            <a:xfrm>
              <a:off x="3214" y="2120"/>
              <a:ext cx="7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26" name="Line 63"/>
            <p:cNvSpPr>
              <a:spLocks noChangeShapeType="1"/>
            </p:cNvSpPr>
            <p:nvPr/>
          </p:nvSpPr>
          <p:spPr bwMode="auto">
            <a:xfrm flipH="1">
              <a:off x="3407" y="1717"/>
              <a:ext cx="28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27" name="Freeform 64"/>
            <p:cNvSpPr>
              <a:spLocks/>
            </p:cNvSpPr>
            <p:nvPr/>
          </p:nvSpPr>
          <p:spPr bwMode="auto">
            <a:xfrm>
              <a:off x="3127" y="1393"/>
              <a:ext cx="18" cy="6"/>
            </a:xfrm>
            <a:custGeom>
              <a:avLst/>
              <a:gdLst>
                <a:gd name="T0" fmla="*/ 0 w 103"/>
                <a:gd name="T1" fmla="*/ 0 h 38"/>
                <a:gd name="T2" fmla="*/ 0 w 103"/>
                <a:gd name="T3" fmla="*/ 0 h 38"/>
                <a:gd name="T4" fmla="*/ 0 w 103"/>
                <a:gd name="T5" fmla="*/ 0 h 38"/>
                <a:gd name="T6" fmla="*/ 0 w 103"/>
                <a:gd name="T7" fmla="*/ 0 h 38"/>
                <a:gd name="T8" fmla="*/ 0 w 103"/>
                <a:gd name="T9" fmla="*/ 0 h 38"/>
                <a:gd name="T10" fmla="*/ 0 w 103"/>
                <a:gd name="T11" fmla="*/ 0 h 38"/>
                <a:gd name="T12" fmla="*/ 0 w 103"/>
                <a:gd name="T13" fmla="*/ 0 h 38"/>
                <a:gd name="T14" fmla="*/ 0 w 103"/>
                <a:gd name="T15" fmla="*/ 0 h 38"/>
                <a:gd name="T16" fmla="*/ 0 w 103"/>
                <a:gd name="T17" fmla="*/ 0 h 38"/>
                <a:gd name="T18" fmla="*/ 0 w 103"/>
                <a:gd name="T19" fmla="*/ 0 h 38"/>
                <a:gd name="T20" fmla="*/ 0 w 103"/>
                <a:gd name="T21" fmla="*/ 0 h 38"/>
                <a:gd name="T22" fmla="*/ 0 w 103"/>
                <a:gd name="T23" fmla="*/ 0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3"/>
                <a:gd name="T37" fmla="*/ 0 h 38"/>
                <a:gd name="T38" fmla="*/ 103 w 103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3" h="38">
                  <a:moveTo>
                    <a:pt x="103" y="38"/>
                  </a:moveTo>
                  <a:lnTo>
                    <a:pt x="96" y="32"/>
                  </a:lnTo>
                  <a:lnTo>
                    <a:pt x="87" y="25"/>
                  </a:lnTo>
                  <a:lnTo>
                    <a:pt x="79" y="21"/>
                  </a:lnTo>
                  <a:lnTo>
                    <a:pt x="69" y="16"/>
                  </a:lnTo>
                  <a:lnTo>
                    <a:pt x="59" y="11"/>
                  </a:lnTo>
                  <a:lnTo>
                    <a:pt x="50" y="8"/>
                  </a:lnTo>
                  <a:lnTo>
                    <a:pt x="40" y="5"/>
                  </a:lnTo>
                  <a:lnTo>
                    <a:pt x="30" y="3"/>
                  </a:lnTo>
                  <a:lnTo>
                    <a:pt x="21" y="2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28" name="Freeform 65"/>
            <p:cNvSpPr>
              <a:spLocks/>
            </p:cNvSpPr>
            <p:nvPr/>
          </p:nvSpPr>
          <p:spPr bwMode="auto">
            <a:xfrm>
              <a:off x="3126" y="1360"/>
              <a:ext cx="41" cy="14"/>
            </a:xfrm>
            <a:custGeom>
              <a:avLst/>
              <a:gdLst>
                <a:gd name="T0" fmla="*/ 0 w 224"/>
                <a:gd name="T1" fmla="*/ 0 h 83"/>
                <a:gd name="T2" fmla="*/ 0 w 224"/>
                <a:gd name="T3" fmla="*/ 0 h 83"/>
                <a:gd name="T4" fmla="*/ 0 w 224"/>
                <a:gd name="T5" fmla="*/ 0 h 83"/>
                <a:gd name="T6" fmla="*/ 0 w 224"/>
                <a:gd name="T7" fmla="*/ 0 h 83"/>
                <a:gd name="T8" fmla="*/ 0 w 224"/>
                <a:gd name="T9" fmla="*/ 0 h 83"/>
                <a:gd name="T10" fmla="*/ 0 w 224"/>
                <a:gd name="T11" fmla="*/ 0 h 83"/>
                <a:gd name="T12" fmla="*/ 0 w 224"/>
                <a:gd name="T13" fmla="*/ 0 h 83"/>
                <a:gd name="T14" fmla="*/ 0 w 224"/>
                <a:gd name="T15" fmla="*/ 0 h 83"/>
                <a:gd name="T16" fmla="*/ 0 w 224"/>
                <a:gd name="T17" fmla="*/ 0 h 83"/>
                <a:gd name="T18" fmla="*/ 0 w 224"/>
                <a:gd name="T19" fmla="*/ 0 h 83"/>
                <a:gd name="T20" fmla="*/ 0 w 224"/>
                <a:gd name="T21" fmla="*/ 0 h 83"/>
                <a:gd name="T22" fmla="*/ 0 w 224"/>
                <a:gd name="T23" fmla="*/ 0 h 83"/>
                <a:gd name="T24" fmla="*/ 0 w 224"/>
                <a:gd name="T25" fmla="*/ 0 h 83"/>
                <a:gd name="T26" fmla="*/ 0 w 224"/>
                <a:gd name="T27" fmla="*/ 0 h 83"/>
                <a:gd name="T28" fmla="*/ 0 w 224"/>
                <a:gd name="T29" fmla="*/ 0 h 83"/>
                <a:gd name="T30" fmla="*/ 0 w 224"/>
                <a:gd name="T31" fmla="*/ 0 h 83"/>
                <a:gd name="T32" fmla="*/ 0 w 224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4"/>
                <a:gd name="T52" fmla="*/ 0 h 83"/>
                <a:gd name="T53" fmla="*/ 224 w 224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4" h="83">
                  <a:moveTo>
                    <a:pt x="224" y="83"/>
                  </a:moveTo>
                  <a:lnTo>
                    <a:pt x="212" y="73"/>
                  </a:lnTo>
                  <a:lnTo>
                    <a:pt x="199" y="64"/>
                  </a:lnTo>
                  <a:lnTo>
                    <a:pt x="188" y="55"/>
                  </a:lnTo>
                  <a:lnTo>
                    <a:pt x="175" y="47"/>
                  </a:lnTo>
                  <a:lnTo>
                    <a:pt x="161" y="39"/>
                  </a:lnTo>
                  <a:lnTo>
                    <a:pt x="148" y="33"/>
                  </a:lnTo>
                  <a:lnTo>
                    <a:pt x="134" y="26"/>
                  </a:lnTo>
                  <a:lnTo>
                    <a:pt x="119" y="21"/>
                  </a:lnTo>
                  <a:lnTo>
                    <a:pt x="105" y="16"/>
                  </a:lnTo>
                  <a:lnTo>
                    <a:pt x="90" y="11"/>
                  </a:lnTo>
                  <a:lnTo>
                    <a:pt x="76" y="8"/>
                  </a:lnTo>
                  <a:lnTo>
                    <a:pt x="61" y="5"/>
                  </a:lnTo>
                  <a:lnTo>
                    <a:pt x="46" y="2"/>
                  </a:lnTo>
                  <a:lnTo>
                    <a:pt x="30" y="1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29" name="Line 66"/>
            <p:cNvSpPr>
              <a:spLocks noChangeShapeType="1"/>
            </p:cNvSpPr>
            <p:nvPr/>
          </p:nvSpPr>
          <p:spPr bwMode="auto">
            <a:xfrm flipV="1">
              <a:off x="3127" y="1360"/>
              <a:ext cx="0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30" name="Line 67"/>
            <p:cNvSpPr>
              <a:spLocks noChangeShapeType="1"/>
            </p:cNvSpPr>
            <p:nvPr/>
          </p:nvSpPr>
          <p:spPr bwMode="auto">
            <a:xfrm flipH="1">
              <a:off x="3145" y="1374"/>
              <a:ext cx="22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31" name="Freeform 68"/>
            <p:cNvSpPr>
              <a:spLocks/>
            </p:cNvSpPr>
            <p:nvPr/>
          </p:nvSpPr>
          <p:spPr bwMode="auto">
            <a:xfrm>
              <a:off x="3240" y="1444"/>
              <a:ext cx="18" cy="11"/>
            </a:xfrm>
            <a:custGeom>
              <a:avLst/>
              <a:gdLst>
                <a:gd name="T0" fmla="*/ 0 w 96"/>
                <a:gd name="T1" fmla="*/ 0 h 56"/>
                <a:gd name="T2" fmla="*/ 0 w 96"/>
                <a:gd name="T3" fmla="*/ 0 h 56"/>
                <a:gd name="T4" fmla="*/ 0 w 96"/>
                <a:gd name="T5" fmla="*/ 0 h 56"/>
                <a:gd name="T6" fmla="*/ 0 w 96"/>
                <a:gd name="T7" fmla="*/ 0 h 56"/>
                <a:gd name="T8" fmla="*/ 0 w 96"/>
                <a:gd name="T9" fmla="*/ 0 h 56"/>
                <a:gd name="T10" fmla="*/ 0 w 96"/>
                <a:gd name="T11" fmla="*/ 0 h 56"/>
                <a:gd name="T12" fmla="*/ 0 w 96"/>
                <a:gd name="T13" fmla="*/ 0 h 56"/>
                <a:gd name="T14" fmla="*/ 0 w 96"/>
                <a:gd name="T15" fmla="*/ 0 h 56"/>
                <a:gd name="T16" fmla="*/ 0 w 96"/>
                <a:gd name="T17" fmla="*/ 0 h 56"/>
                <a:gd name="T18" fmla="*/ 0 w 96"/>
                <a:gd name="T19" fmla="*/ 0 h 56"/>
                <a:gd name="T20" fmla="*/ 0 w 96"/>
                <a:gd name="T21" fmla="*/ 0 h 56"/>
                <a:gd name="T22" fmla="*/ 0 w 96"/>
                <a:gd name="T23" fmla="*/ 0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6"/>
                <a:gd name="T37" fmla="*/ 0 h 56"/>
                <a:gd name="T38" fmla="*/ 96 w 96"/>
                <a:gd name="T39" fmla="*/ 56 h 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6" h="56">
                  <a:moveTo>
                    <a:pt x="96" y="56"/>
                  </a:moveTo>
                  <a:lnTo>
                    <a:pt x="88" y="48"/>
                  </a:lnTo>
                  <a:lnTo>
                    <a:pt x="82" y="41"/>
                  </a:lnTo>
                  <a:lnTo>
                    <a:pt x="73" y="34"/>
                  </a:lnTo>
                  <a:lnTo>
                    <a:pt x="66" y="28"/>
                  </a:lnTo>
                  <a:lnTo>
                    <a:pt x="57" y="22"/>
                  </a:lnTo>
                  <a:lnTo>
                    <a:pt x="48" y="18"/>
                  </a:lnTo>
                  <a:lnTo>
                    <a:pt x="39" y="12"/>
                  </a:lnTo>
                  <a:lnTo>
                    <a:pt x="29" y="9"/>
                  </a:lnTo>
                  <a:lnTo>
                    <a:pt x="19" y="6"/>
                  </a:lnTo>
                  <a:lnTo>
                    <a:pt x="10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32" name="Line 69"/>
            <p:cNvSpPr>
              <a:spLocks noChangeShapeType="1"/>
            </p:cNvSpPr>
            <p:nvPr/>
          </p:nvSpPr>
          <p:spPr bwMode="auto">
            <a:xfrm flipV="1">
              <a:off x="3258" y="1433"/>
              <a:ext cx="25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33" name="Freeform 70"/>
            <p:cNvSpPr>
              <a:spLocks/>
            </p:cNvSpPr>
            <p:nvPr/>
          </p:nvSpPr>
          <p:spPr bwMode="auto">
            <a:xfrm>
              <a:off x="3246" y="1412"/>
              <a:ext cx="38" cy="22"/>
            </a:xfrm>
            <a:custGeom>
              <a:avLst/>
              <a:gdLst>
                <a:gd name="T0" fmla="*/ 0 w 207"/>
                <a:gd name="T1" fmla="*/ 0 h 118"/>
                <a:gd name="T2" fmla="*/ 0 w 207"/>
                <a:gd name="T3" fmla="*/ 0 h 118"/>
                <a:gd name="T4" fmla="*/ 0 w 207"/>
                <a:gd name="T5" fmla="*/ 0 h 118"/>
                <a:gd name="T6" fmla="*/ 0 w 207"/>
                <a:gd name="T7" fmla="*/ 0 h 118"/>
                <a:gd name="T8" fmla="*/ 0 w 207"/>
                <a:gd name="T9" fmla="*/ 0 h 118"/>
                <a:gd name="T10" fmla="*/ 0 w 207"/>
                <a:gd name="T11" fmla="*/ 0 h 118"/>
                <a:gd name="T12" fmla="*/ 0 w 207"/>
                <a:gd name="T13" fmla="*/ 0 h 118"/>
                <a:gd name="T14" fmla="*/ 0 w 207"/>
                <a:gd name="T15" fmla="*/ 0 h 118"/>
                <a:gd name="T16" fmla="*/ 0 w 207"/>
                <a:gd name="T17" fmla="*/ 0 h 118"/>
                <a:gd name="T18" fmla="*/ 0 w 207"/>
                <a:gd name="T19" fmla="*/ 0 h 118"/>
                <a:gd name="T20" fmla="*/ 0 w 207"/>
                <a:gd name="T21" fmla="*/ 0 h 118"/>
                <a:gd name="T22" fmla="*/ 0 w 207"/>
                <a:gd name="T23" fmla="*/ 0 h 118"/>
                <a:gd name="T24" fmla="*/ 0 w 207"/>
                <a:gd name="T25" fmla="*/ 0 h 118"/>
                <a:gd name="T26" fmla="*/ 0 w 207"/>
                <a:gd name="T27" fmla="*/ 0 h 118"/>
                <a:gd name="T28" fmla="*/ 0 w 207"/>
                <a:gd name="T29" fmla="*/ 0 h 118"/>
                <a:gd name="T30" fmla="*/ 0 w 207"/>
                <a:gd name="T31" fmla="*/ 0 h 118"/>
                <a:gd name="T32" fmla="*/ 0 w 207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7"/>
                <a:gd name="T52" fmla="*/ 0 h 118"/>
                <a:gd name="T53" fmla="*/ 207 w 207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7" h="118">
                  <a:moveTo>
                    <a:pt x="207" y="118"/>
                  </a:moveTo>
                  <a:lnTo>
                    <a:pt x="197" y="106"/>
                  </a:lnTo>
                  <a:lnTo>
                    <a:pt x="187" y="95"/>
                  </a:lnTo>
                  <a:lnTo>
                    <a:pt x="176" y="84"/>
                  </a:lnTo>
                  <a:lnTo>
                    <a:pt x="164" y="75"/>
                  </a:lnTo>
                  <a:lnTo>
                    <a:pt x="152" y="65"/>
                  </a:lnTo>
                  <a:lnTo>
                    <a:pt x="140" y="57"/>
                  </a:lnTo>
                  <a:lnTo>
                    <a:pt x="128" y="48"/>
                  </a:lnTo>
                  <a:lnTo>
                    <a:pt x="115" y="39"/>
                  </a:lnTo>
                  <a:lnTo>
                    <a:pt x="101" y="33"/>
                  </a:lnTo>
                  <a:lnTo>
                    <a:pt x="87" y="27"/>
                  </a:lnTo>
                  <a:lnTo>
                    <a:pt x="73" y="20"/>
                  </a:lnTo>
                  <a:lnTo>
                    <a:pt x="59" y="15"/>
                  </a:lnTo>
                  <a:lnTo>
                    <a:pt x="44" y="9"/>
                  </a:lnTo>
                  <a:lnTo>
                    <a:pt x="30" y="6"/>
                  </a:lnTo>
                  <a:lnTo>
                    <a:pt x="15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34" name="Line 71"/>
            <p:cNvSpPr>
              <a:spLocks noChangeShapeType="1"/>
            </p:cNvSpPr>
            <p:nvPr/>
          </p:nvSpPr>
          <p:spPr bwMode="auto">
            <a:xfrm flipH="1">
              <a:off x="3240" y="1412"/>
              <a:ext cx="6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35" name="Line 72"/>
            <p:cNvSpPr>
              <a:spLocks noChangeShapeType="1"/>
            </p:cNvSpPr>
            <p:nvPr/>
          </p:nvSpPr>
          <p:spPr bwMode="auto">
            <a:xfrm flipV="1">
              <a:off x="3199" y="1420"/>
              <a:ext cx="6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36" name="Freeform 73"/>
            <p:cNvSpPr>
              <a:spLocks/>
            </p:cNvSpPr>
            <p:nvPr/>
          </p:nvSpPr>
          <p:spPr bwMode="auto">
            <a:xfrm>
              <a:off x="3161" y="1431"/>
              <a:ext cx="38" cy="21"/>
            </a:xfrm>
            <a:custGeom>
              <a:avLst/>
              <a:gdLst>
                <a:gd name="T0" fmla="*/ 0 w 207"/>
                <a:gd name="T1" fmla="*/ 0 h 118"/>
                <a:gd name="T2" fmla="*/ 0 w 207"/>
                <a:gd name="T3" fmla="*/ 0 h 118"/>
                <a:gd name="T4" fmla="*/ 0 w 207"/>
                <a:gd name="T5" fmla="*/ 0 h 118"/>
                <a:gd name="T6" fmla="*/ 0 w 207"/>
                <a:gd name="T7" fmla="*/ 0 h 118"/>
                <a:gd name="T8" fmla="*/ 0 w 207"/>
                <a:gd name="T9" fmla="*/ 0 h 118"/>
                <a:gd name="T10" fmla="*/ 0 w 207"/>
                <a:gd name="T11" fmla="*/ 0 h 118"/>
                <a:gd name="T12" fmla="*/ 0 w 207"/>
                <a:gd name="T13" fmla="*/ 0 h 118"/>
                <a:gd name="T14" fmla="*/ 0 w 207"/>
                <a:gd name="T15" fmla="*/ 0 h 118"/>
                <a:gd name="T16" fmla="*/ 0 w 207"/>
                <a:gd name="T17" fmla="*/ 0 h 118"/>
                <a:gd name="T18" fmla="*/ 0 w 207"/>
                <a:gd name="T19" fmla="*/ 0 h 118"/>
                <a:gd name="T20" fmla="*/ 0 w 207"/>
                <a:gd name="T21" fmla="*/ 0 h 118"/>
                <a:gd name="T22" fmla="*/ 0 w 207"/>
                <a:gd name="T23" fmla="*/ 0 h 118"/>
                <a:gd name="T24" fmla="*/ 0 w 207"/>
                <a:gd name="T25" fmla="*/ 0 h 118"/>
                <a:gd name="T26" fmla="*/ 0 w 207"/>
                <a:gd name="T27" fmla="*/ 0 h 118"/>
                <a:gd name="T28" fmla="*/ 0 w 207"/>
                <a:gd name="T29" fmla="*/ 0 h 118"/>
                <a:gd name="T30" fmla="*/ 0 w 207"/>
                <a:gd name="T31" fmla="*/ 0 h 118"/>
                <a:gd name="T32" fmla="*/ 0 w 207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7"/>
                <a:gd name="T52" fmla="*/ 0 h 118"/>
                <a:gd name="T53" fmla="*/ 207 w 207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7" h="118">
                  <a:moveTo>
                    <a:pt x="0" y="0"/>
                  </a:moveTo>
                  <a:lnTo>
                    <a:pt x="10" y="12"/>
                  </a:lnTo>
                  <a:lnTo>
                    <a:pt x="20" y="23"/>
                  </a:lnTo>
                  <a:lnTo>
                    <a:pt x="31" y="33"/>
                  </a:lnTo>
                  <a:lnTo>
                    <a:pt x="43" y="43"/>
                  </a:lnTo>
                  <a:lnTo>
                    <a:pt x="55" y="53"/>
                  </a:lnTo>
                  <a:lnTo>
                    <a:pt x="68" y="62"/>
                  </a:lnTo>
                  <a:lnTo>
                    <a:pt x="79" y="70"/>
                  </a:lnTo>
                  <a:lnTo>
                    <a:pt x="93" y="78"/>
                  </a:lnTo>
                  <a:lnTo>
                    <a:pt x="106" y="86"/>
                  </a:lnTo>
                  <a:lnTo>
                    <a:pt x="120" y="92"/>
                  </a:lnTo>
                  <a:lnTo>
                    <a:pt x="134" y="98"/>
                  </a:lnTo>
                  <a:lnTo>
                    <a:pt x="148" y="103"/>
                  </a:lnTo>
                  <a:lnTo>
                    <a:pt x="163" y="108"/>
                  </a:lnTo>
                  <a:lnTo>
                    <a:pt x="178" y="113"/>
                  </a:lnTo>
                  <a:lnTo>
                    <a:pt x="192" y="116"/>
                  </a:lnTo>
                  <a:lnTo>
                    <a:pt x="207" y="11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37" name="Line 74"/>
            <p:cNvSpPr>
              <a:spLocks noChangeShapeType="1"/>
            </p:cNvSpPr>
            <p:nvPr/>
          </p:nvSpPr>
          <p:spPr bwMode="auto">
            <a:xfrm flipH="1">
              <a:off x="3162" y="1409"/>
              <a:ext cx="25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38" name="Freeform 75"/>
            <p:cNvSpPr>
              <a:spLocks/>
            </p:cNvSpPr>
            <p:nvPr/>
          </p:nvSpPr>
          <p:spPr bwMode="auto">
            <a:xfrm>
              <a:off x="3187" y="1409"/>
              <a:ext cx="18" cy="11"/>
            </a:xfrm>
            <a:custGeom>
              <a:avLst/>
              <a:gdLst>
                <a:gd name="T0" fmla="*/ 0 w 95"/>
                <a:gd name="T1" fmla="*/ 0 h 54"/>
                <a:gd name="T2" fmla="*/ 0 w 95"/>
                <a:gd name="T3" fmla="*/ 0 h 54"/>
                <a:gd name="T4" fmla="*/ 0 w 95"/>
                <a:gd name="T5" fmla="*/ 0 h 54"/>
                <a:gd name="T6" fmla="*/ 0 w 95"/>
                <a:gd name="T7" fmla="*/ 0 h 54"/>
                <a:gd name="T8" fmla="*/ 0 w 95"/>
                <a:gd name="T9" fmla="*/ 0 h 54"/>
                <a:gd name="T10" fmla="*/ 0 w 95"/>
                <a:gd name="T11" fmla="*/ 0 h 54"/>
                <a:gd name="T12" fmla="*/ 0 w 95"/>
                <a:gd name="T13" fmla="*/ 0 h 54"/>
                <a:gd name="T14" fmla="*/ 0 w 95"/>
                <a:gd name="T15" fmla="*/ 0 h 54"/>
                <a:gd name="T16" fmla="*/ 0 w 95"/>
                <a:gd name="T17" fmla="*/ 0 h 54"/>
                <a:gd name="T18" fmla="*/ 0 w 95"/>
                <a:gd name="T19" fmla="*/ 0 h 54"/>
                <a:gd name="T20" fmla="*/ 0 w 95"/>
                <a:gd name="T21" fmla="*/ 0 h 54"/>
                <a:gd name="T22" fmla="*/ 0 w 95"/>
                <a:gd name="T23" fmla="*/ 0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54"/>
                <a:gd name="T38" fmla="*/ 95 w 95"/>
                <a:gd name="T39" fmla="*/ 54 h 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54">
                  <a:moveTo>
                    <a:pt x="0" y="0"/>
                  </a:moveTo>
                  <a:lnTo>
                    <a:pt x="6" y="7"/>
                  </a:lnTo>
                  <a:lnTo>
                    <a:pt x="13" y="15"/>
                  </a:lnTo>
                  <a:lnTo>
                    <a:pt x="21" y="21"/>
                  </a:lnTo>
                  <a:lnTo>
                    <a:pt x="30" y="28"/>
                  </a:lnTo>
                  <a:lnTo>
                    <a:pt x="37" y="33"/>
                  </a:lnTo>
                  <a:lnTo>
                    <a:pt x="47" y="38"/>
                  </a:lnTo>
                  <a:lnTo>
                    <a:pt x="55" y="43"/>
                  </a:lnTo>
                  <a:lnTo>
                    <a:pt x="65" y="47"/>
                  </a:lnTo>
                  <a:lnTo>
                    <a:pt x="75" y="50"/>
                  </a:lnTo>
                  <a:lnTo>
                    <a:pt x="84" y="52"/>
                  </a:lnTo>
                  <a:lnTo>
                    <a:pt x="95" y="5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39" name="Line 76"/>
            <p:cNvSpPr>
              <a:spLocks noChangeShapeType="1"/>
            </p:cNvSpPr>
            <p:nvPr/>
          </p:nvSpPr>
          <p:spPr bwMode="auto">
            <a:xfrm flipH="1">
              <a:off x="3202" y="1432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40" name="Line 77"/>
            <p:cNvSpPr>
              <a:spLocks noChangeShapeType="1"/>
            </p:cNvSpPr>
            <p:nvPr/>
          </p:nvSpPr>
          <p:spPr bwMode="auto">
            <a:xfrm flipH="1" flipV="1">
              <a:off x="3152" y="1388"/>
              <a:ext cx="24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41" name="Freeform 78"/>
            <p:cNvSpPr>
              <a:spLocks/>
            </p:cNvSpPr>
            <p:nvPr/>
          </p:nvSpPr>
          <p:spPr bwMode="auto">
            <a:xfrm>
              <a:off x="2622" y="1364"/>
              <a:ext cx="30" cy="31"/>
            </a:xfrm>
            <a:custGeom>
              <a:avLst/>
              <a:gdLst>
                <a:gd name="T0" fmla="*/ 0 w 165"/>
                <a:gd name="T1" fmla="*/ 0 h 166"/>
                <a:gd name="T2" fmla="*/ 0 w 165"/>
                <a:gd name="T3" fmla="*/ 0 h 166"/>
                <a:gd name="T4" fmla="*/ 0 w 165"/>
                <a:gd name="T5" fmla="*/ 0 h 166"/>
                <a:gd name="T6" fmla="*/ 0 w 165"/>
                <a:gd name="T7" fmla="*/ 0 h 166"/>
                <a:gd name="T8" fmla="*/ 0 w 165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166"/>
                <a:gd name="T17" fmla="*/ 165 w 165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166">
                  <a:moveTo>
                    <a:pt x="30" y="166"/>
                  </a:moveTo>
                  <a:lnTo>
                    <a:pt x="165" y="135"/>
                  </a:lnTo>
                  <a:lnTo>
                    <a:pt x="135" y="0"/>
                  </a:lnTo>
                  <a:lnTo>
                    <a:pt x="0" y="30"/>
                  </a:lnTo>
                  <a:lnTo>
                    <a:pt x="30" y="16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42" name="Line 79"/>
            <p:cNvSpPr>
              <a:spLocks noChangeShapeType="1"/>
            </p:cNvSpPr>
            <p:nvPr/>
          </p:nvSpPr>
          <p:spPr bwMode="auto">
            <a:xfrm flipH="1">
              <a:off x="3082" y="1379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43" name="Line 80"/>
            <p:cNvSpPr>
              <a:spLocks noChangeShapeType="1"/>
            </p:cNvSpPr>
            <p:nvPr/>
          </p:nvSpPr>
          <p:spPr bwMode="auto">
            <a:xfrm flipH="1">
              <a:off x="2589" y="1385"/>
              <a:ext cx="37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44" name="Freeform 81"/>
            <p:cNvSpPr>
              <a:spLocks/>
            </p:cNvSpPr>
            <p:nvPr/>
          </p:nvSpPr>
          <p:spPr bwMode="auto">
            <a:xfrm>
              <a:off x="2295" y="1521"/>
              <a:ext cx="30" cy="30"/>
            </a:xfrm>
            <a:custGeom>
              <a:avLst/>
              <a:gdLst>
                <a:gd name="T0" fmla="*/ 0 w 166"/>
                <a:gd name="T1" fmla="*/ 0 h 165"/>
                <a:gd name="T2" fmla="*/ 0 w 166"/>
                <a:gd name="T3" fmla="*/ 0 h 165"/>
                <a:gd name="T4" fmla="*/ 0 w 166"/>
                <a:gd name="T5" fmla="*/ 0 h 165"/>
                <a:gd name="T6" fmla="*/ 0 w 166"/>
                <a:gd name="T7" fmla="*/ 0 h 165"/>
                <a:gd name="T8" fmla="*/ 0 w 166"/>
                <a:gd name="T9" fmla="*/ 0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165"/>
                <a:gd name="T17" fmla="*/ 166 w 166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165">
                  <a:moveTo>
                    <a:pt x="135" y="0"/>
                  </a:moveTo>
                  <a:lnTo>
                    <a:pt x="0" y="30"/>
                  </a:lnTo>
                  <a:lnTo>
                    <a:pt x="30" y="165"/>
                  </a:lnTo>
                  <a:lnTo>
                    <a:pt x="166" y="135"/>
                  </a:lnTo>
                  <a:lnTo>
                    <a:pt x="135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45" name="Freeform 82"/>
            <p:cNvSpPr>
              <a:spLocks/>
            </p:cNvSpPr>
            <p:nvPr/>
          </p:nvSpPr>
          <p:spPr bwMode="auto">
            <a:xfrm>
              <a:off x="2137" y="1542"/>
              <a:ext cx="36" cy="35"/>
            </a:xfrm>
            <a:custGeom>
              <a:avLst/>
              <a:gdLst>
                <a:gd name="T0" fmla="*/ 0 w 193"/>
                <a:gd name="T1" fmla="*/ 0 h 190"/>
                <a:gd name="T2" fmla="*/ 0 w 193"/>
                <a:gd name="T3" fmla="*/ 0 h 190"/>
                <a:gd name="T4" fmla="*/ 0 w 193"/>
                <a:gd name="T5" fmla="*/ 0 h 190"/>
                <a:gd name="T6" fmla="*/ 0 w 193"/>
                <a:gd name="T7" fmla="*/ 0 h 190"/>
                <a:gd name="T8" fmla="*/ 0 w 193"/>
                <a:gd name="T9" fmla="*/ 0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90"/>
                <a:gd name="T17" fmla="*/ 193 w 193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90">
                  <a:moveTo>
                    <a:pt x="2" y="80"/>
                  </a:moveTo>
                  <a:lnTo>
                    <a:pt x="83" y="190"/>
                  </a:lnTo>
                  <a:lnTo>
                    <a:pt x="193" y="110"/>
                  </a:lnTo>
                  <a:lnTo>
                    <a:pt x="113" y="0"/>
                  </a:lnTo>
                  <a:lnTo>
                    <a:pt x="0" y="8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46" name="Freeform 83"/>
            <p:cNvSpPr>
              <a:spLocks/>
            </p:cNvSpPr>
            <p:nvPr/>
          </p:nvSpPr>
          <p:spPr bwMode="auto">
            <a:xfrm>
              <a:off x="2159" y="1592"/>
              <a:ext cx="26" cy="26"/>
            </a:xfrm>
            <a:custGeom>
              <a:avLst/>
              <a:gdLst>
                <a:gd name="T0" fmla="*/ 0 w 141"/>
                <a:gd name="T1" fmla="*/ 0 h 140"/>
                <a:gd name="T2" fmla="*/ 0 w 141"/>
                <a:gd name="T3" fmla="*/ 0 h 140"/>
                <a:gd name="T4" fmla="*/ 0 w 141"/>
                <a:gd name="T5" fmla="*/ 0 h 140"/>
                <a:gd name="T6" fmla="*/ 0 w 141"/>
                <a:gd name="T7" fmla="*/ 0 h 140"/>
                <a:gd name="T8" fmla="*/ 0 w 141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140"/>
                <a:gd name="T17" fmla="*/ 141 w 141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140">
                  <a:moveTo>
                    <a:pt x="0" y="0"/>
                  </a:moveTo>
                  <a:lnTo>
                    <a:pt x="0" y="140"/>
                  </a:lnTo>
                  <a:lnTo>
                    <a:pt x="141" y="140"/>
                  </a:lnTo>
                  <a:lnTo>
                    <a:pt x="141" y="3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47" name="Freeform 84"/>
            <p:cNvSpPr>
              <a:spLocks/>
            </p:cNvSpPr>
            <p:nvPr/>
          </p:nvSpPr>
          <p:spPr bwMode="auto">
            <a:xfrm>
              <a:off x="2137" y="1636"/>
              <a:ext cx="36" cy="35"/>
            </a:xfrm>
            <a:custGeom>
              <a:avLst/>
              <a:gdLst>
                <a:gd name="T0" fmla="*/ 0 w 193"/>
                <a:gd name="T1" fmla="*/ 0 h 190"/>
                <a:gd name="T2" fmla="*/ 0 w 193"/>
                <a:gd name="T3" fmla="*/ 0 h 190"/>
                <a:gd name="T4" fmla="*/ 0 w 193"/>
                <a:gd name="T5" fmla="*/ 0 h 190"/>
                <a:gd name="T6" fmla="*/ 0 w 193"/>
                <a:gd name="T7" fmla="*/ 0 h 190"/>
                <a:gd name="T8" fmla="*/ 0 w 193"/>
                <a:gd name="T9" fmla="*/ 0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90"/>
                <a:gd name="T17" fmla="*/ 193 w 193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90">
                  <a:moveTo>
                    <a:pt x="2" y="109"/>
                  </a:moveTo>
                  <a:lnTo>
                    <a:pt x="83" y="0"/>
                  </a:lnTo>
                  <a:lnTo>
                    <a:pt x="193" y="80"/>
                  </a:lnTo>
                  <a:lnTo>
                    <a:pt x="113" y="190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48" name="Freeform 85"/>
            <p:cNvSpPr>
              <a:spLocks/>
            </p:cNvSpPr>
            <p:nvPr/>
          </p:nvSpPr>
          <p:spPr bwMode="auto">
            <a:xfrm>
              <a:off x="795" y="1733"/>
              <a:ext cx="35" cy="35"/>
            </a:xfrm>
            <a:custGeom>
              <a:avLst/>
              <a:gdLst>
                <a:gd name="T0" fmla="*/ 0 w 189"/>
                <a:gd name="T1" fmla="*/ 0 h 189"/>
                <a:gd name="T2" fmla="*/ 0 w 189"/>
                <a:gd name="T3" fmla="*/ 0 h 189"/>
                <a:gd name="T4" fmla="*/ 0 w 189"/>
                <a:gd name="T5" fmla="*/ 0 h 189"/>
                <a:gd name="T6" fmla="*/ 0 w 189"/>
                <a:gd name="T7" fmla="*/ 0 h 189"/>
                <a:gd name="T8" fmla="*/ 0 w 189"/>
                <a:gd name="T9" fmla="*/ 0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189"/>
                <a:gd name="T17" fmla="*/ 189 w 189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189">
                  <a:moveTo>
                    <a:pt x="0" y="120"/>
                  </a:moveTo>
                  <a:lnTo>
                    <a:pt x="69" y="0"/>
                  </a:lnTo>
                  <a:lnTo>
                    <a:pt x="189" y="69"/>
                  </a:lnTo>
                  <a:lnTo>
                    <a:pt x="119" y="189"/>
                  </a:lnTo>
                  <a:lnTo>
                    <a:pt x="0" y="12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49" name="Freeform 86"/>
            <p:cNvSpPr>
              <a:spLocks/>
            </p:cNvSpPr>
            <p:nvPr/>
          </p:nvSpPr>
          <p:spPr bwMode="auto">
            <a:xfrm>
              <a:off x="663" y="1636"/>
              <a:ext cx="35" cy="35"/>
            </a:xfrm>
            <a:custGeom>
              <a:avLst/>
              <a:gdLst>
                <a:gd name="T0" fmla="*/ 0 w 194"/>
                <a:gd name="T1" fmla="*/ 0 h 190"/>
                <a:gd name="T2" fmla="*/ 0 w 194"/>
                <a:gd name="T3" fmla="*/ 0 h 190"/>
                <a:gd name="T4" fmla="*/ 0 w 194"/>
                <a:gd name="T5" fmla="*/ 0 h 190"/>
                <a:gd name="T6" fmla="*/ 0 w 194"/>
                <a:gd name="T7" fmla="*/ 0 h 190"/>
                <a:gd name="T8" fmla="*/ 0 w 194"/>
                <a:gd name="T9" fmla="*/ 0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190"/>
                <a:gd name="T17" fmla="*/ 194 w 194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190">
                  <a:moveTo>
                    <a:pt x="192" y="109"/>
                  </a:moveTo>
                  <a:lnTo>
                    <a:pt x="110" y="0"/>
                  </a:lnTo>
                  <a:lnTo>
                    <a:pt x="0" y="80"/>
                  </a:lnTo>
                  <a:lnTo>
                    <a:pt x="82" y="190"/>
                  </a:lnTo>
                  <a:lnTo>
                    <a:pt x="194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50" name="Freeform 87"/>
            <p:cNvSpPr>
              <a:spLocks/>
            </p:cNvSpPr>
            <p:nvPr/>
          </p:nvSpPr>
          <p:spPr bwMode="auto">
            <a:xfrm>
              <a:off x="651" y="1592"/>
              <a:ext cx="26" cy="26"/>
            </a:xfrm>
            <a:custGeom>
              <a:avLst/>
              <a:gdLst>
                <a:gd name="T0" fmla="*/ 0 w 141"/>
                <a:gd name="T1" fmla="*/ 0 h 140"/>
                <a:gd name="T2" fmla="*/ 0 w 141"/>
                <a:gd name="T3" fmla="*/ 0 h 140"/>
                <a:gd name="T4" fmla="*/ 0 w 141"/>
                <a:gd name="T5" fmla="*/ 0 h 140"/>
                <a:gd name="T6" fmla="*/ 0 w 141"/>
                <a:gd name="T7" fmla="*/ 0 h 140"/>
                <a:gd name="T8" fmla="*/ 0 w 141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140"/>
                <a:gd name="T17" fmla="*/ 141 w 141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140">
                  <a:moveTo>
                    <a:pt x="141" y="0"/>
                  </a:moveTo>
                  <a:lnTo>
                    <a:pt x="141" y="140"/>
                  </a:lnTo>
                  <a:lnTo>
                    <a:pt x="0" y="140"/>
                  </a:lnTo>
                  <a:lnTo>
                    <a:pt x="0" y="3"/>
                  </a:lnTo>
                  <a:lnTo>
                    <a:pt x="141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51" name="Freeform 88"/>
            <p:cNvSpPr>
              <a:spLocks/>
            </p:cNvSpPr>
            <p:nvPr/>
          </p:nvSpPr>
          <p:spPr bwMode="auto">
            <a:xfrm>
              <a:off x="663" y="1542"/>
              <a:ext cx="35" cy="35"/>
            </a:xfrm>
            <a:custGeom>
              <a:avLst/>
              <a:gdLst>
                <a:gd name="T0" fmla="*/ 0 w 194"/>
                <a:gd name="T1" fmla="*/ 0 h 190"/>
                <a:gd name="T2" fmla="*/ 0 w 194"/>
                <a:gd name="T3" fmla="*/ 0 h 190"/>
                <a:gd name="T4" fmla="*/ 0 w 194"/>
                <a:gd name="T5" fmla="*/ 0 h 190"/>
                <a:gd name="T6" fmla="*/ 0 w 194"/>
                <a:gd name="T7" fmla="*/ 0 h 190"/>
                <a:gd name="T8" fmla="*/ 0 w 194"/>
                <a:gd name="T9" fmla="*/ 0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190"/>
                <a:gd name="T17" fmla="*/ 194 w 194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190">
                  <a:moveTo>
                    <a:pt x="192" y="80"/>
                  </a:moveTo>
                  <a:lnTo>
                    <a:pt x="110" y="190"/>
                  </a:lnTo>
                  <a:lnTo>
                    <a:pt x="0" y="110"/>
                  </a:lnTo>
                  <a:lnTo>
                    <a:pt x="82" y="0"/>
                  </a:lnTo>
                  <a:lnTo>
                    <a:pt x="194" y="8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52" name="Freeform 89"/>
            <p:cNvSpPr>
              <a:spLocks/>
            </p:cNvSpPr>
            <p:nvPr/>
          </p:nvSpPr>
          <p:spPr bwMode="auto">
            <a:xfrm>
              <a:off x="2167" y="1514"/>
              <a:ext cx="34" cy="34"/>
            </a:xfrm>
            <a:custGeom>
              <a:avLst/>
              <a:gdLst>
                <a:gd name="T0" fmla="*/ 0 w 183"/>
                <a:gd name="T1" fmla="*/ 0 h 185"/>
                <a:gd name="T2" fmla="*/ 0 w 183"/>
                <a:gd name="T3" fmla="*/ 0 h 185"/>
                <a:gd name="T4" fmla="*/ 0 w 183"/>
                <a:gd name="T5" fmla="*/ 0 h 185"/>
                <a:gd name="T6" fmla="*/ 0 w 183"/>
                <a:gd name="T7" fmla="*/ 0 h 185"/>
                <a:gd name="T8" fmla="*/ 0 w 183"/>
                <a:gd name="T9" fmla="*/ 0 h 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85"/>
                <a:gd name="T17" fmla="*/ 183 w 183"/>
                <a:gd name="T18" fmla="*/ 185 h 1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85">
                  <a:moveTo>
                    <a:pt x="0" y="126"/>
                  </a:moveTo>
                  <a:lnTo>
                    <a:pt x="124" y="185"/>
                  </a:lnTo>
                  <a:lnTo>
                    <a:pt x="183" y="59"/>
                  </a:lnTo>
                  <a:lnTo>
                    <a:pt x="59" y="0"/>
                  </a:lnTo>
                  <a:lnTo>
                    <a:pt x="0" y="12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53" name="Freeform 90"/>
            <p:cNvSpPr>
              <a:spLocks/>
            </p:cNvSpPr>
            <p:nvPr/>
          </p:nvSpPr>
          <p:spPr bwMode="auto">
            <a:xfrm>
              <a:off x="2606" y="2191"/>
              <a:ext cx="86" cy="102"/>
            </a:xfrm>
            <a:custGeom>
              <a:avLst/>
              <a:gdLst>
                <a:gd name="T0" fmla="*/ 0 w 476"/>
                <a:gd name="T1" fmla="*/ 0 h 549"/>
                <a:gd name="T2" fmla="*/ 0 w 476"/>
                <a:gd name="T3" fmla="*/ 0 h 549"/>
                <a:gd name="T4" fmla="*/ 0 w 476"/>
                <a:gd name="T5" fmla="*/ 0 h 549"/>
                <a:gd name="T6" fmla="*/ 0 w 476"/>
                <a:gd name="T7" fmla="*/ 0 h 549"/>
                <a:gd name="T8" fmla="*/ 0 w 476"/>
                <a:gd name="T9" fmla="*/ 0 h 5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"/>
                <a:gd name="T16" fmla="*/ 0 h 549"/>
                <a:gd name="T17" fmla="*/ 476 w 476"/>
                <a:gd name="T18" fmla="*/ 549 h 5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" h="549">
                  <a:moveTo>
                    <a:pt x="168" y="0"/>
                  </a:moveTo>
                  <a:lnTo>
                    <a:pt x="476" y="113"/>
                  </a:lnTo>
                  <a:lnTo>
                    <a:pt x="318" y="549"/>
                  </a:lnTo>
                  <a:lnTo>
                    <a:pt x="0" y="433"/>
                  </a:lnTo>
                  <a:lnTo>
                    <a:pt x="155" y="6"/>
                  </a:lnTo>
                </a:path>
              </a:pathLst>
            </a:custGeom>
            <a:noFill/>
            <a:ln w="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54" name="Line 91"/>
            <p:cNvSpPr>
              <a:spLocks noChangeShapeType="1"/>
            </p:cNvSpPr>
            <p:nvPr/>
          </p:nvSpPr>
          <p:spPr bwMode="auto">
            <a:xfrm flipV="1">
              <a:off x="2647" y="2133"/>
              <a:ext cx="43" cy="11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55" name="Freeform 92"/>
            <p:cNvSpPr>
              <a:spLocks/>
            </p:cNvSpPr>
            <p:nvPr/>
          </p:nvSpPr>
          <p:spPr bwMode="auto">
            <a:xfrm>
              <a:off x="2642" y="2133"/>
              <a:ext cx="48" cy="115"/>
            </a:xfrm>
            <a:custGeom>
              <a:avLst/>
              <a:gdLst>
                <a:gd name="T0" fmla="*/ 0 w 258"/>
                <a:gd name="T1" fmla="*/ 0 h 620"/>
                <a:gd name="T2" fmla="*/ 0 w 258"/>
                <a:gd name="T3" fmla="*/ 0 h 620"/>
                <a:gd name="T4" fmla="*/ 0 w 258"/>
                <a:gd name="T5" fmla="*/ 0 h 620"/>
                <a:gd name="T6" fmla="*/ 0 w 258"/>
                <a:gd name="T7" fmla="*/ 0 h 6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8"/>
                <a:gd name="T13" fmla="*/ 0 h 620"/>
                <a:gd name="T14" fmla="*/ 258 w 258"/>
                <a:gd name="T15" fmla="*/ 620 h 6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8" h="620">
                  <a:moveTo>
                    <a:pt x="258" y="0"/>
                  </a:moveTo>
                  <a:lnTo>
                    <a:pt x="52" y="620"/>
                  </a:lnTo>
                  <a:lnTo>
                    <a:pt x="0" y="60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56" name="Freeform 93"/>
            <p:cNvSpPr>
              <a:spLocks/>
            </p:cNvSpPr>
            <p:nvPr/>
          </p:nvSpPr>
          <p:spPr bwMode="auto">
            <a:xfrm>
              <a:off x="2642" y="2133"/>
              <a:ext cx="48" cy="115"/>
            </a:xfrm>
            <a:custGeom>
              <a:avLst/>
              <a:gdLst>
                <a:gd name="T0" fmla="*/ 0 w 258"/>
                <a:gd name="T1" fmla="*/ 0 h 620"/>
                <a:gd name="T2" fmla="*/ 0 w 258"/>
                <a:gd name="T3" fmla="*/ 0 h 620"/>
                <a:gd name="T4" fmla="*/ 0 w 258"/>
                <a:gd name="T5" fmla="*/ 0 h 620"/>
                <a:gd name="T6" fmla="*/ 0 w 258"/>
                <a:gd name="T7" fmla="*/ 0 h 6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8"/>
                <a:gd name="T13" fmla="*/ 0 h 620"/>
                <a:gd name="T14" fmla="*/ 258 w 258"/>
                <a:gd name="T15" fmla="*/ 620 h 6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8" h="620">
                  <a:moveTo>
                    <a:pt x="258" y="0"/>
                  </a:moveTo>
                  <a:lnTo>
                    <a:pt x="52" y="620"/>
                  </a:lnTo>
                  <a:lnTo>
                    <a:pt x="0" y="60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657" name="Freeform 94"/>
            <p:cNvSpPr>
              <a:spLocks/>
            </p:cNvSpPr>
            <p:nvPr/>
          </p:nvSpPr>
          <p:spPr bwMode="auto">
            <a:xfrm>
              <a:off x="2544" y="1984"/>
              <a:ext cx="291" cy="296"/>
            </a:xfrm>
            <a:custGeom>
              <a:avLst/>
              <a:gdLst>
                <a:gd name="T0" fmla="*/ 0 w 1603"/>
                <a:gd name="T1" fmla="*/ 0 h 1605"/>
                <a:gd name="T2" fmla="*/ 0 w 1603"/>
                <a:gd name="T3" fmla="*/ 0 h 1605"/>
                <a:gd name="T4" fmla="*/ 0 w 1603"/>
                <a:gd name="T5" fmla="*/ 0 h 1605"/>
                <a:gd name="T6" fmla="*/ 0 w 1603"/>
                <a:gd name="T7" fmla="*/ 0 h 1605"/>
                <a:gd name="T8" fmla="*/ 0 w 1603"/>
                <a:gd name="T9" fmla="*/ 0 h 1605"/>
                <a:gd name="T10" fmla="*/ 0 w 1603"/>
                <a:gd name="T11" fmla="*/ 0 h 1605"/>
                <a:gd name="T12" fmla="*/ 0 w 1603"/>
                <a:gd name="T13" fmla="*/ 0 h 1605"/>
                <a:gd name="T14" fmla="*/ 0 w 1603"/>
                <a:gd name="T15" fmla="*/ 0 h 1605"/>
                <a:gd name="T16" fmla="*/ 0 w 1603"/>
                <a:gd name="T17" fmla="*/ 0 h 1605"/>
                <a:gd name="T18" fmla="*/ 0 w 1603"/>
                <a:gd name="T19" fmla="*/ 0 h 1605"/>
                <a:gd name="T20" fmla="*/ 0 w 1603"/>
                <a:gd name="T21" fmla="*/ 0 h 1605"/>
                <a:gd name="T22" fmla="*/ 0 w 1603"/>
                <a:gd name="T23" fmla="*/ 0 h 1605"/>
                <a:gd name="T24" fmla="*/ 0 w 1603"/>
                <a:gd name="T25" fmla="*/ 0 h 1605"/>
                <a:gd name="T26" fmla="*/ 0 w 1603"/>
                <a:gd name="T27" fmla="*/ 0 h 1605"/>
                <a:gd name="T28" fmla="*/ 0 w 1603"/>
                <a:gd name="T29" fmla="*/ 0 h 1605"/>
                <a:gd name="T30" fmla="*/ 0 w 1603"/>
                <a:gd name="T31" fmla="*/ 0 h 1605"/>
                <a:gd name="T32" fmla="*/ 0 w 1603"/>
                <a:gd name="T33" fmla="*/ 0 h 1605"/>
                <a:gd name="T34" fmla="*/ 0 w 1603"/>
                <a:gd name="T35" fmla="*/ 0 h 1605"/>
                <a:gd name="T36" fmla="*/ 0 w 1603"/>
                <a:gd name="T37" fmla="*/ 0 h 1605"/>
                <a:gd name="T38" fmla="*/ 0 w 1603"/>
                <a:gd name="T39" fmla="*/ 0 h 1605"/>
                <a:gd name="T40" fmla="*/ 0 w 1603"/>
                <a:gd name="T41" fmla="*/ 0 h 1605"/>
                <a:gd name="T42" fmla="*/ 0 w 1603"/>
                <a:gd name="T43" fmla="*/ 0 h 1605"/>
                <a:gd name="T44" fmla="*/ 0 w 1603"/>
                <a:gd name="T45" fmla="*/ 0 h 1605"/>
                <a:gd name="T46" fmla="*/ 0 w 1603"/>
                <a:gd name="T47" fmla="*/ 0 h 1605"/>
                <a:gd name="T48" fmla="*/ 0 w 1603"/>
                <a:gd name="T49" fmla="*/ 0 h 1605"/>
                <a:gd name="T50" fmla="*/ 0 w 1603"/>
                <a:gd name="T51" fmla="*/ 0 h 1605"/>
                <a:gd name="T52" fmla="*/ 0 w 1603"/>
                <a:gd name="T53" fmla="*/ 0 h 1605"/>
                <a:gd name="T54" fmla="*/ 0 w 1603"/>
                <a:gd name="T55" fmla="*/ 0 h 1605"/>
                <a:gd name="T56" fmla="*/ 0 w 1603"/>
                <a:gd name="T57" fmla="*/ 0 h 1605"/>
                <a:gd name="T58" fmla="*/ 0 w 1603"/>
                <a:gd name="T59" fmla="*/ 0 h 1605"/>
                <a:gd name="T60" fmla="*/ 0 w 1603"/>
                <a:gd name="T61" fmla="*/ 0 h 1605"/>
                <a:gd name="T62" fmla="*/ 0 w 1603"/>
                <a:gd name="T63" fmla="*/ 0 h 1605"/>
                <a:gd name="T64" fmla="*/ 0 w 1603"/>
                <a:gd name="T65" fmla="*/ 0 h 1605"/>
                <a:gd name="T66" fmla="*/ 0 w 1603"/>
                <a:gd name="T67" fmla="*/ 0 h 1605"/>
                <a:gd name="T68" fmla="*/ 0 w 1603"/>
                <a:gd name="T69" fmla="*/ 0 h 1605"/>
                <a:gd name="T70" fmla="*/ 0 w 1603"/>
                <a:gd name="T71" fmla="*/ 0 h 1605"/>
                <a:gd name="T72" fmla="*/ 0 w 1603"/>
                <a:gd name="T73" fmla="*/ 0 h 1605"/>
                <a:gd name="T74" fmla="*/ 0 w 1603"/>
                <a:gd name="T75" fmla="*/ 0 h 1605"/>
                <a:gd name="T76" fmla="*/ 0 w 1603"/>
                <a:gd name="T77" fmla="*/ 0 h 1605"/>
                <a:gd name="T78" fmla="*/ 0 w 1603"/>
                <a:gd name="T79" fmla="*/ 0 h 1605"/>
                <a:gd name="T80" fmla="*/ 0 w 1603"/>
                <a:gd name="T81" fmla="*/ 0 h 1605"/>
                <a:gd name="T82" fmla="*/ 0 w 1603"/>
                <a:gd name="T83" fmla="*/ 0 h 1605"/>
                <a:gd name="T84" fmla="*/ 0 w 1603"/>
                <a:gd name="T85" fmla="*/ 0 h 1605"/>
                <a:gd name="T86" fmla="*/ 0 w 1603"/>
                <a:gd name="T87" fmla="*/ 0 h 1605"/>
                <a:gd name="T88" fmla="*/ 0 w 1603"/>
                <a:gd name="T89" fmla="*/ 0 h 1605"/>
                <a:gd name="T90" fmla="*/ 0 w 1603"/>
                <a:gd name="T91" fmla="*/ 0 h 1605"/>
                <a:gd name="T92" fmla="*/ 0 w 1603"/>
                <a:gd name="T93" fmla="*/ 0 h 1605"/>
                <a:gd name="T94" fmla="*/ 0 w 1603"/>
                <a:gd name="T95" fmla="*/ 0 h 1605"/>
                <a:gd name="T96" fmla="*/ 0 w 1603"/>
                <a:gd name="T97" fmla="*/ 0 h 1605"/>
                <a:gd name="T98" fmla="*/ 0 w 1603"/>
                <a:gd name="T99" fmla="*/ 0 h 16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3"/>
                <a:gd name="T151" fmla="*/ 0 h 1605"/>
                <a:gd name="T152" fmla="*/ 1603 w 1603"/>
                <a:gd name="T153" fmla="*/ 1605 h 160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3" h="1605">
                  <a:moveTo>
                    <a:pt x="684" y="1597"/>
                  </a:moveTo>
                  <a:lnTo>
                    <a:pt x="706" y="1600"/>
                  </a:lnTo>
                  <a:lnTo>
                    <a:pt x="730" y="1602"/>
                  </a:lnTo>
                  <a:lnTo>
                    <a:pt x="753" y="1604"/>
                  </a:lnTo>
                  <a:lnTo>
                    <a:pt x="777" y="1605"/>
                  </a:lnTo>
                  <a:lnTo>
                    <a:pt x="799" y="1605"/>
                  </a:lnTo>
                  <a:lnTo>
                    <a:pt x="823" y="1605"/>
                  </a:lnTo>
                  <a:lnTo>
                    <a:pt x="846" y="1604"/>
                  </a:lnTo>
                  <a:lnTo>
                    <a:pt x="870" y="1602"/>
                  </a:lnTo>
                  <a:lnTo>
                    <a:pt x="894" y="1600"/>
                  </a:lnTo>
                  <a:lnTo>
                    <a:pt x="916" y="1597"/>
                  </a:lnTo>
                  <a:lnTo>
                    <a:pt x="940" y="1594"/>
                  </a:lnTo>
                  <a:lnTo>
                    <a:pt x="962" y="1589"/>
                  </a:lnTo>
                  <a:lnTo>
                    <a:pt x="985" y="1584"/>
                  </a:lnTo>
                  <a:lnTo>
                    <a:pt x="1008" y="1579"/>
                  </a:lnTo>
                  <a:lnTo>
                    <a:pt x="1031" y="1572"/>
                  </a:lnTo>
                  <a:lnTo>
                    <a:pt x="1052" y="1565"/>
                  </a:lnTo>
                  <a:lnTo>
                    <a:pt x="1075" y="1557"/>
                  </a:lnTo>
                  <a:lnTo>
                    <a:pt x="1096" y="1549"/>
                  </a:lnTo>
                  <a:lnTo>
                    <a:pt x="1117" y="1540"/>
                  </a:lnTo>
                  <a:lnTo>
                    <a:pt x="1139" y="1530"/>
                  </a:lnTo>
                  <a:lnTo>
                    <a:pt x="1160" y="1521"/>
                  </a:lnTo>
                  <a:lnTo>
                    <a:pt x="1181" y="1510"/>
                  </a:lnTo>
                  <a:lnTo>
                    <a:pt x="1201" y="1498"/>
                  </a:lnTo>
                  <a:lnTo>
                    <a:pt x="1221" y="1486"/>
                  </a:lnTo>
                  <a:lnTo>
                    <a:pt x="1242" y="1474"/>
                  </a:lnTo>
                  <a:lnTo>
                    <a:pt x="1261" y="1461"/>
                  </a:lnTo>
                  <a:lnTo>
                    <a:pt x="1279" y="1447"/>
                  </a:lnTo>
                  <a:lnTo>
                    <a:pt x="1299" y="1433"/>
                  </a:lnTo>
                  <a:lnTo>
                    <a:pt x="1317" y="1418"/>
                  </a:lnTo>
                  <a:lnTo>
                    <a:pt x="1334" y="1403"/>
                  </a:lnTo>
                  <a:lnTo>
                    <a:pt x="1351" y="1387"/>
                  </a:lnTo>
                  <a:lnTo>
                    <a:pt x="1368" y="1371"/>
                  </a:lnTo>
                  <a:lnTo>
                    <a:pt x="1384" y="1354"/>
                  </a:lnTo>
                  <a:lnTo>
                    <a:pt x="1400" y="1336"/>
                  </a:lnTo>
                  <a:lnTo>
                    <a:pt x="1415" y="1319"/>
                  </a:lnTo>
                  <a:lnTo>
                    <a:pt x="1430" y="1301"/>
                  </a:lnTo>
                  <a:lnTo>
                    <a:pt x="1444" y="1283"/>
                  </a:lnTo>
                  <a:lnTo>
                    <a:pt x="1458" y="1264"/>
                  </a:lnTo>
                  <a:lnTo>
                    <a:pt x="1471" y="1244"/>
                  </a:lnTo>
                  <a:lnTo>
                    <a:pt x="1484" y="1224"/>
                  </a:lnTo>
                  <a:lnTo>
                    <a:pt x="1496" y="1205"/>
                  </a:lnTo>
                  <a:lnTo>
                    <a:pt x="1507" y="1184"/>
                  </a:lnTo>
                  <a:lnTo>
                    <a:pt x="1518" y="1163"/>
                  </a:lnTo>
                  <a:lnTo>
                    <a:pt x="1528" y="1143"/>
                  </a:lnTo>
                  <a:lnTo>
                    <a:pt x="1537" y="1121"/>
                  </a:lnTo>
                  <a:lnTo>
                    <a:pt x="1546" y="1100"/>
                  </a:lnTo>
                  <a:lnTo>
                    <a:pt x="1555" y="1077"/>
                  </a:lnTo>
                  <a:lnTo>
                    <a:pt x="1562" y="1056"/>
                  </a:lnTo>
                  <a:lnTo>
                    <a:pt x="1570" y="1033"/>
                  </a:lnTo>
                  <a:lnTo>
                    <a:pt x="1576" y="1011"/>
                  </a:lnTo>
                  <a:lnTo>
                    <a:pt x="1581" y="988"/>
                  </a:lnTo>
                  <a:lnTo>
                    <a:pt x="1587" y="965"/>
                  </a:lnTo>
                  <a:lnTo>
                    <a:pt x="1591" y="942"/>
                  </a:lnTo>
                  <a:lnTo>
                    <a:pt x="1595" y="919"/>
                  </a:lnTo>
                  <a:lnTo>
                    <a:pt x="1597" y="896"/>
                  </a:lnTo>
                  <a:lnTo>
                    <a:pt x="1601" y="873"/>
                  </a:lnTo>
                  <a:lnTo>
                    <a:pt x="1602" y="849"/>
                  </a:lnTo>
                  <a:lnTo>
                    <a:pt x="1603" y="826"/>
                  </a:lnTo>
                  <a:lnTo>
                    <a:pt x="1603" y="803"/>
                  </a:lnTo>
                  <a:lnTo>
                    <a:pt x="1603" y="779"/>
                  </a:lnTo>
                  <a:lnTo>
                    <a:pt x="1602" y="756"/>
                  </a:lnTo>
                  <a:lnTo>
                    <a:pt x="1600" y="732"/>
                  </a:lnTo>
                  <a:lnTo>
                    <a:pt x="1597" y="710"/>
                  </a:lnTo>
                  <a:lnTo>
                    <a:pt x="1594" y="686"/>
                  </a:lnTo>
                  <a:lnTo>
                    <a:pt x="1591" y="663"/>
                  </a:lnTo>
                  <a:lnTo>
                    <a:pt x="1587" y="640"/>
                  </a:lnTo>
                  <a:lnTo>
                    <a:pt x="1581" y="618"/>
                  </a:lnTo>
                  <a:lnTo>
                    <a:pt x="1576" y="595"/>
                  </a:lnTo>
                  <a:lnTo>
                    <a:pt x="1570" y="573"/>
                  </a:lnTo>
                  <a:lnTo>
                    <a:pt x="1562" y="550"/>
                  </a:lnTo>
                  <a:lnTo>
                    <a:pt x="1555" y="528"/>
                  </a:lnTo>
                  <a:lnTo>
                    <a:pt x="1546" y="506"/>
                  </a:lnTo>
                  <a:lnTo>
                    <a:pt x="1537" y="485"/>
                  </a:lnTo>
                  <a:lnTo>
                    <a:pt x="1528" y="463"/>
                  </a:lnTo>
                  <a:lnTo>
                    <a:pt x="1517" y="442"/>
                  </a:lnTo>
                  <a:lnTo>
                    <a:pt x="1506" y="421"/>
                  </a:lnTo>
                  <a:lnTo>
                    <a:pt x="1496" y="401"/>
                  </a:lnTo>
                  <a:lnTo>
                    <a:pt x="1483" y="381"/>
                  </a:lnTo>
                  <a:lnTo>
                    <a:pt x="1471" y="361"/>
                  </a:lnTo>
                  <a:lnTo>
                    <a:pt x="1457" y="342"/>
                  </a:lnTo>
                  <a:lnTo>
                    <a:pt x="1444" y="323"/>
                  </a:lnTo>
                  <a:lnTo>
                    <a:pt x="1429" y="305"/>
                  </a:lnTo>
                  <a:lnTo>
                    <a:pt x="1414" y="286"/>
                  </a:lnTo>
                  <a:lnTo>
                    <a:pt x="1399" y="268"/>
                  </a:lnTo>
                  <a:lnTo>
                    <a:pt x="1383" y="251"/>
                  </a:lnTo>
                  <a:lnTo>
                    <a:pt x="1367" y="235"/>
                  </a:lnTo>
                  <a:lnTo>
                    <a:pt x="1350" y="218"/>
                  </a:lnTo>
                  <a:lnTo>
                    <a:pt x="1333" y="203"/>
                  </a:lnTo>
                  <a:lnTo>
                    <a:pt x="1316" y="188"/>
                  </a:lnTo>
                  <a:lnTo>
                    <a:pt x="1297" y="173"/>
                  </a:lnTo>
                  <a:lnTo>
                    <a:pt x="1279" y="159"/>
                  </a:lnTo>
                  <a:lnTo>
                    <a:pt x="1260" y="145"/>
                  </a:lnTo>
                  <a:lnTo>
                    <a:pt x="1241" y="132"/>
                  </a:lnTo>
                  <a:lnTo>
                    <a:pt x="1220" y="119"/>
                  </a:lnTo>
                  <a:lnTo>
                    <a:pt x="1201" y="108"/>
                  </a:lnTo>
                  <a:lnTo>
                    <a:pt x="1181" y="96"/>
                  </a:lnTo>
                  <a:lnTo>
                    <a:pt x="1159" y="85"/>
                  </a:lnTo>
                  <a:lnTo>
                    <a:pt x="1139" y="75"/>
                  </a:lnTo>
                  <a:lnTo>
                    <a:pt x="1117" y="66"/>
                  </a:lnTo>
                  <a:lnTo>
                    <a:pt x="1095" y="56"/>
                  </a:lnTo>
                  <a:lnTo>
                    <a:pt x="1074" y="49"/>
                  </a:lnTo>
                  <a:lnTo>
                    <a:pt x="1051" y="41"/>
                  </a:lnTo>
                  <a:lnTo>
                    <a:pt x="1030" y="34"/>
                  </a:lnTo>
                  <a:lnTo>
                    <a:pt x="1007" y="27"/>
                  </a:lnTo>
                  <a:lnTo>
                    <a:pt x="985" y="22"/>
                  </a:lnTo>
                  <a:lnTo>
                    <a:pt x="961" y="16"/>
                  </a:lnTo>
                  <a:lnTo>
                    <a:pt x="939" y="12"/>
                  </a:lnTo>
                  <a:lnTo>
                    <a:pt x="915" y="9"/>
                  </a:lnTo>
                  <a:lnTo>
                    <a:pt x="892" y="6"/>
                  </a:lnTo>
                  <a:lnTo>
                    <a:pt x="869" y="4"/>
                  </a:lnTo>
                  <a:lnTo>
                    <a:pt x="845" y="1"/>
                  </a:lnTo>
                  <a:lnTo>
                    <a:pt x="822" y="1"/>
                  </a:lnTo>
                  <a:lnTo>
                    <a:pt x="799" y="0"/>
                  </a:lnTo>
                  <a:lnTo>
                    <a:pt x="776" y="1"/>
                  </a:lnTo>
                  <a:lnTo>
                    <a:pt x="752" y="3"/>
                  </a:lnTo>
                  <a:lnTo>
                    <a:pt x="729" y="4"/>
                  </a:lnTo>
                  <a:lnTo>
                    <a:pt x="706" y="7"/>
                  </a:lnTo>
                  <a:lnTo>
                    <a:pt x="682" y="10"/>
                  </a:lnTo>
                  <a:lnTo>
                    <a:pt x="659" y="13"/>
                  </a:lnTo>
                  <a:lnTo>
                    <a:pt x="636" y="18"/>
                  </a:lnTo>
                  <a:lnTo>
                    <a:pt x="614" y="23"/>
                  </a:lnTo>
                  <a:lnTo>
                    <a:pt x="591" y="29"/>
                  </a:lnTo>
                  <a:lnTo>
                    <a:pt x="569" y="36"/>
                  </a:lnTo>
                  <a:lnTo>
                    <a:pt x="546" y="42"/>
                  </a:lnTo>
                  <a:lnTo>
                    <a:pt x="524" y="50"/>
                  </a:lnTo>
                  <a:lnTo>
                    <a:pt x="502" y="58"/>
                  </a:lnTo>
                  <a:lnTo>
                    <a:pt x="481" y="68"/>
                  </a:lnTo>
                  <a:lnTo>
                    <a:pt x="460" y="78"/>
                  </a:lnTo>
                  <a:lnTo>
                    <a:pt x="438" y="87"/>
                  </a:lnTo>
                  <a:lnTo>
                    <a:pt x="418" y="98"/>
                  </a:lnTo>
                  <a:lnTo>
                    <a:pt x="397" y="110"/>
                  </a:lnTo>
                  <a:lnTo>
                    <a:pt x="377" y="121"/>
                  </a:lnTo>
                  <a:lnTo>
                    <a:pt x="358" y="134"/>
                  </a:lnTo>
                  <a:lnTo>
                    <a:pt x="339" y="148"/>
                  </a:lnTo>
                  <a:lnTo>
                    <a:pt x="319" y="161"/>
                  </a:lnTo>
                  <a:lnTo>
                    <a:pt x="301" y="176"/>
                  </a:lnTo>
                  <a:lnTo>
                    <a:pt x="283" y="191"/>
                  </a:lnTo>
                  <a:lnTo>
                    <a:pt x="266" y="206"/>
                  </a:lnTo>
                  <a:lnTo>
                    <a:pt x="249" y="222"/>
                  </a:lnTo>
                  <a:lnTo>
                    <a:pt x="231" y="238"/>
                  </a:lnTo>
                  <a:lnTo>
                    <a:pt x="215" y="255"/>
                  </a:lnTo>
                  <a:lnTo>
                    <a:pt x="200" y="273"/>
                  </a:lnTo>
                  <a:lnTo>
                    <a:pt x="184" y="290"/>
                  </a:lnTo>
                  <a:lnTo>
                    <a:pt x="170" y="308"/>
                  </a:lnTo>
                  <a:lnTo>
                    <a:pt x="156" y="327"/>
                  </a:lnTo>
                  <a:lnTo>
                    <a:pt x="142" y="346"/>
                  </a:lnTo>
                  <a:lnTo>
                    <a:pt x="130" y="366"/>
                  </a:lnTo>
                  <a:lnTo>
                    <a:pt x="117" y="385"/>
                  </a:lnTo>
                  <a:lnTo>
                    <a:pt x="105" y="405"/>
                  </a:lnTo>
                  <a:lnTo>
                    <a:pt x="93" y="426"/>
                  </a:lnTo>
                  <a:lnTo>
                    <a:pt x="82" y="446"/>
                  </a:lnTo>
                  <a:lnTo>
                    <a:pt x="73" y="468"/>
                  </a:lnTo>
                  <a:lnTo>
                    <a:pt x="63" y="489"/>
                  </a:lnTo>
                  <a:lnTo>
                    <a:pt x="55" y="510"/>
                  </a:lnTo>
                  <a:lnTo>
                    <a:pt x="46" y="533"/>
                  </a:lnTo>
                  <a:lnTo>
                    <a:pt x="39" y="554"/>
                  </a:lnTo>
                  <a:lnTo>
                    <a:pt x="32" y="577"/>
                  </a:lnTo>
                  <a:lnTo>
                    <a:pt x="26" y="599"/>
                  </a:lnTo>
                  <a:lnTo>
                    <a:pt x="20" y="622"/>
                  </a:lnTo>
                  <a:lnTo>
                    <a:pt x="15" y="645"/>
                  </a:lnTo>
                  <a:lnTo>
                    <a:pt x="11" y="668"/>
                  </a:lnTo>
                  <a:lnTo>
                    <a:pt x="7" y="691"/>
                  </a:lnTo>
                  <a:lnTo>
                    <a:pt x="4" y="714"/>
                  </a:lnTo>
                  <a:lnTo>
                    <a:pt x="2" y="738"/>
                  </a:lnTo>
                  <a:lnTo>
                    <a:pt x="1" y="761"/>
                  </a:lnTo>
                  <a:lnTo>
                    <a:pt x="0" y="785"/>
                  </a:lnTo>
                  <a:lnTo>
                    <a:pt x="0" y="807"/>
                  </a:lnTo>
                  <a:lnTo>
                    <a:pt x="0" y="831"/>
                  </a:lnTo>
                  <a:lnTo>
                    <a:pt x="1" y="854"/>
                  </a:lnTo>
                  <a:lnTo>
                    <a:pt x="3" y="878"/>
                  </a:lnTo>
                  <a:lnTo>
                    <a:pt x="5" y="901"/>
                  </a:lnTo>
                  <a:lnTo>
                    <a:pt x="9" y="924"/>
                  </a:lnTo>
                  <a:lnTo>
                    <a:pt x="13" y="948"/>
                  </a:lnTo>
                  <a:lnTo>
                    <a:pt x="17" y="970"/>
                  </a:lnTo>
                  <a:lnTo>
                    <a:pt x="22" y="993"/>
                  </a:lnTo>
                  <a:lnTo>
                    <a:pt x="28" y="1015"/>
                  </a:lnTo>
                  <a:lnTo>
                    <a:pt x="34" y="1038"/>
                  </a:lnTo>
                  <a:lnTo>
                    <a:pt x="42" y="1060"/>
                  </a:lnTo>
                  <a:lnTo>
                    <a:pt x="49" y="1083"/>
                  </a:lnTo>
                  <a:lnTo>
                    <a:pt x="58" y="1104"/>
                  </a:lnTo>
                  <a:lnTo>
                    <a:pt x="67" y="1125"/>
                  </a:lnTo>
                  <a:lnTo>
                    <a:pt x="77" y="1147"/>
                  </a:lnTo>
                  <a:lnTo>
                    <a:pt x="87" y="1168"/>
                  </a:lnTo>
                  <a:lnTo>
                    <a:pt x="99" y="1189"/>
                  </a:lnTo>
                  <a:lnTo>
                    <a:pt x="109" y="1209"/>
                  </a:lnTo>
                  <a:lnTo>
                    <a:pt x="122" y="1229"/>
                  </a:lnTo>
                  <a:lnTo>
                    <a:pt x="134" y="1249"/>
                  </a:lnTo>
                  <a:lnTo>
                    <a:pt x="148" y="1268"/>
                  </a:lnTo>
                  <a:lnTo>
                    <a:pt x="162" y="1286"/>
                  </a:lnTo>
                  <a:lnTo>
                    <a:pt x="176" y="1305"/>
                  </a:lnTo>
                  <a:lnTo>
                    <a:pt x="191" y="1323"/>
                  </a:lnTo>
                  <a:lnTo>
                    <a:pt x="206" y="1341"/>
                  </a:lnTo>
                  <a:lnTo>
                    <a:pt x="222" y="1358"/>
                  </a:lnTo>
                  <a:lnTo>
                    <a:pt x="238" y="1374"/>
                  </a:lnTo>
                  <a:lnTo>
                    <a:pt x="255" y="1391"/>
                  </a:lnTo>
                  <a:lnTo>
                    <a:pt x="272" y="1406"/>
                  </a:lnTo>
                  <a:lnTo>
                    <a:pt x="290" y="1421"/>
                  </a:lnTo>
                  <a:lnTo>
                    <a:pt x="309" y="1436"/>
                  </a:lnTo>
                  <a:lnTo>
                    <a:pt x="327" y="1450"/>
                  </a:lnTo>
                  <a:lnTo>
                    <a:pt x="346" y="1464"/>
                  </a:lnTo>
                  <a:lnTo>
                    <a:pt x="365" y="1477"/>
                  </a:lnTo>
                </a:path>
              </a:pathLst>
            </a:custGeom>
            <a:noFill/>
            <a:ln w="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58" name="Freeform 95"/>
            <p:cNvSpPr>
              <a:spLocks/>
            </p:cNvSpPr>
            <p:nvPr/>
          </p:nvSpPr>
          <p:spPr bwMode="auto">
            <a:xfrm>
              <a:off x="2554" y="1995"/>
              <a:ext cx="270" cy="275"/>
            </a:xfrm>
            <a:custGeom>
              <a:avLst/>
              <a:gdLst>
                <a:gd name="T0" fmla="*/ 0 w 1488"/>
                <a:gd name="T1" fmla="*/ 0 h 1490"/>
                <a:gd name="T2" fmla="*/ 0 w 1488"/>
                <a:gd name="T3" fmla="*/ 0 h 1490"/>
                <a:gd name="T4" fmla="*/ 0 w 1488"/>
                <a:gd name="T5" fmla="*/ 0 h 1490"/>
                <a:gd name="T6" fmla="*/ 0 w 1488"/>
                <a:gd name="T7" fmla="*/ 0 h 1490"/>
                <a:gd name="T8" fmla="*/ 0 w 1488"/>
                <a:gd name="T9" fmla="*/ 0 h 1490"/>
                <a:gd name="T10" fmla="*/ 0 w 1488"/>
                <a:gd name="T11" fmla="*/ 0 h 1490"/>
                <a:gd name="T12" fmla="*/ 0 w 1488"/>
                <a:gd name="T13" fmla="*/ 0 h 1490"/>
                <a:gd name="T14" fmla="*/ 0 w 1488"/>
                <a:gd name="T15" fmla="*/ 0 h 1490"/>
                <a:gd name="T16" fmla="*/ 0 w 1488"/>
                <a:gd name="T17" fmla="*/ 0 h 1490"/>
                <a:gd name="T18" fmla="*/ 0 w 1488"/>
                <a:gd name="T19" fmla="*/ 0 h 1490"/>
                <a:gd name="T20" fmla="*/ 0 w 1488"/>
                <a:gd name="T21" fmla="*/ 0 h 1490"/>
                <a:gd name="T22" fmla="*/ 0 w 1488"/>
                <a:gd name="T23" fmla="*/ 0 h 1490"/>
                <a:gd name="T24" fmla="*/ 0 w 1488"/>
                <a:gd name="T25" fmla="*/ 0 h 1490"/>
                <a:gd name="T26" fmla="*/ 0 w 1488"/>
                <a:gd name="T27" fmla="*/ 0 h 1490"/>
                <a:gd name="T28" fmla="*/ 0 w 1488"/>
                <a:gd name="T29" fmla="*/ 0 h 1490"/>
                <a:gd name="T30" fmla="*/ 0 w 1488"/>
                <a:gd name="T31" fmla="*/ 0 h 1490"/>
                <a:gd name="T32" fmla="*/ 0 w 1488"/>
                <a:gd name="T33" fmla="*/ 0 h 1490"/>
                <a:gd name="T34" fmla="*/ 0 w 1488"/>
                <a:gd name="T35" fmla="*/ 0 h 1490"/>
                <a:gd name="T36" fmla="*/ 0 w 1488"/>
                <a:gd name="T37" fmla="*/ 0 h 1490"/>
                <a:gd name="T38" fmla="*/ 0 w 1488"/>
                <a:gd name="T39" fmla="*/ 0 h 1490"/>
                <a:gd name="T40" fmla="*/ 0 w 1488"/>
                <a:gd name="T41" fmla="*/ 0 h 1490"/>
                <a:gd name="T42" fmla="*/ 0 w 1488"/>
                <a:gd name="T43" fmla="*/ 0 h 1490"/>
                <a:gd name="T44" fmla="*/ 0 w 1488"/>
                <a:gd name="T45" fmla="*/ 0 h 1490"/>
                <a:gd name="T46" fmla="*/ 0 w 1488"/>
                <a:gd name="T47" fmla="*/ 0 h 1490"/>
                <a:gd name="T48" fmla="*/ 0 w 1488"/>
                <a:gd name="T49" fmla="*/ 0 h 1490"/>
                <a:gd name="T50" fmla="*/ 0 w 1488"/>
                <a:gd name="T51" fmla="*/ 0 h 1490"/>
                <a:gd name="T52" fmla="*/ 0 w 1488"/>
                <a:gd name="T53" fmla="*/ 0 h 1490"/>
                <a:gd name="T54" fmla="*/ 0 w 1488"/>
                <a:gd name="T55" fmla="*/ 0 h 1490"/>
                <a:gd name="T56" fmla="*/ 0 w 1488"/>
                <a:gd name="T57" fmla="*/ 0 h 1490"/>
                <a:gd name="T58" fmla="*/ 0 w 1488"/>
                <a:gd name="T59" fmla="*/ 0 h 1490"/>
                <a:gd name="T60" fmla="*/ 0 w 1488"/>
                <a:gd name="T61" fmla="*/ 0 h 1490"/>
                <a:gd name="T62" fmla="*/ 0 w 1488"/>
                <a:gd name="T63" fmla="*/ 0 h 1490"/>
                <a:gd name="T64" fmla="*/ 0 w 1488"/>
                <a:gd name="T65" fmla="*/ 0 h 1490"/>
                <a:gd name="T66" fmla="*/ 0 w 1488"/>
                <a:gd name="T67" fmla="*/ 0 h 1490"/>
                <a:gd name="T68" fmla="*/ 0 w 1488"/>
                <a:gd name="T69" fmla="*/ 0 h 1490"/>
                <a:gd name="T70" fmla="*/ 0 w 1488"/>
                <a:gd name="T71" fmla="*/ 0 h 1490"/>
                <a:gd name="T72" fmla="*/ 0 w 1488"/>
                <a:gd name="T73" fmla="*/ 0 h 1490"/>
                <a:gd name="T74" fmla="*/ 0 w 1488"/>
                <a:gd name="T75" fmla="*/ 0 h 1490"/>
                <a:gd name="T76" fmla="*/ 0 w 1488"/>
                <a:gd name="T77" fmla="*/ 0 h 1490"/>
                <a:gd name="T78" fmla="*/ 0 w 1488"/>
                <a:gd name="T79" fmla="*/ 0 h 1490"/>
                <a:gd name="T80" fmla="*/ 0 w 1488"/>
                <a:gd name="T81" fmla="*/ 0 h 1490"/>
                <a:gd name="T82" fmla="*/ 0 w 1488"/>
                <a:gd name="T83" fmla="*/ 0 h 1490"/>
                <a:gd name="T84" fmla="*/ 0 w 1488"/>
                <a:gd name="T85" fmla="*/ 0 h 1490"/>
                <a:gd name="T86" fmla="*/ 0 w 1488"/>
                <a:gd name="T87" fmla="*/ 0 h 1490"/>
                <a:gd name="T88" fmla="*/ 0 w 1488"/>
                <a:gd name="T89" fmla="*/ 0 h 1490"/>
                <a:gd name="T90" fmla="*/ 0 w 1488"/>
                <a:gd name="T91" fmla="*/ 0 h 1490"/>
                <a:gd name="T92" fmla="*/ 0 w 1488"/>
                <a:gd name="T93" fmla="*/ 0 h 1490"/>
                <a:gd name="T94" fmla="*/ 0 w 1488"/>
                <a:gd name="T95" fmla="*/ 0 h 14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88"/>
                <a:gd name="T145" fmla="*/ 0 h 1490"/>
                <a:gd name="T146" fmla="*/ 1488 w 1488"/>
                <a:gd name="T147" fmla="*/ 1490 h 14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88" h="1490">
                  <a:moveTo>
                    <a:pt x="650" y="1484"/>
                  </a:moveTo>
                  <a:lnTo>
                    <a:pt x="672" y="1486"/>
                  </a:lnTo>
                  <a:lnTo>
                    <a:pt x="695" y="1488"/>
                  </a:lnTo>
                  <a:lnTo>
                    <a:pt x="717" y="1490"/>
                  </a:lnTo>
                  <a:lnTo>
                    <a:pt x="740" y="1490"/>
                  </a:lnTo>
                  <a:lnTo>
                    <a:pt x="762" y="1490"/>
                  </a:lnTo>
                  <a:lnTo>
                    <a:pt x="785" y="1488"/>
                  </a:lnTo>
                  <a:lnTo>
                    <a:pt x="807" y="1487"/>
                  </a:lnTo>
                  <a:lnTo>
                    <a:pt x="830" y="1484"/>
                  </a:lnTo>
                  <a:lnTo>
                    <a:pt x="852" y="1482"/>
                  </a:lnTo>
                  <a:lnTo>
                    <a:pt x="874" y="1478"/>
                  </a:lnTo>
                  <a:lnTo>
                    <a:pt x="896" y="1473"/>
                  </a:lnTo>
                  <a:lnTo>
                    <a:pt x="918" y="1469"/>
                  </a:lnTo>
                  <a:lnTo>
                    <a:pt x="940" y="1463"/>
                  </a:lnTo>
                  <a:lnTo>
                    <a:pt x="962" y="1457"/>
                  </a:lnTo>
                  <a:lnTo>
                    <a:pt x="983" y="1450"/>
                  </a:lnTo>
                  <a:lnTo>
                    <a:pt x="1004" y="1442"/>
                  </a:lnTo>
                  <a:lnTo>
                    <a:pt x="1025" y="1435"/>
                  </a:lnTo>
                  <a:lnTo>
                    <a:pt x="1045" y="1425"/>
                  </a:lnTo>
                  <a:lnTo>
                    <a:pt x="1066" y="1416"/>
                  </a:lnTo>
                  <a:lnTo>
                    <a:pt x="1086" y="1406"/>
                  </a:lnTo>
                  <a:lnTo>
                    <a:pt x="1106" y="1395"/>
                  </a:lnTo>
                  <a:lnTo>
                    <a:pt x="1126" y="1385"/>
                  </a:lnTo>
                  <a:lnTo>
                    <a:pt x="1145" y="1373"/>
                  </a:lnTo>
                  <a:lnTo>
                    <a:pt x="1163" y="1360"/>
                  </a:lnTo>
                  <a:lnTo>
                    <a:pt x="1181" y="1347"/>
                  </a:lnTo>
                  <a:lnTo>
                    <a:pt x="1200" y="1333"/>
                  </a:lnTo>
                  <a:lnTo>
                    <a:pt x="1217" y="1319"/>
                  </a:lnTo>
                  <a:lnTo>
                    <a:pt x="1234" y="1305"/>
                  </a:lnTo>
                  <a:lnTo>
                    <a:pt x="1251" y="1290"/>
                  </a:lnTo>
                  <a:lnTo>
                    <a:pt x="1267" y="1274"/>
                  </a:lnTo>
                  <a:lnTo>
                    <a:pt x="1283" y="1258"/>
                  </a:lnTo>
                  <a:lnTo>
                    <a:pt x="1298" y="1242"/>
                  </a:lnTo>
                  <a:lnTo>
                    <a:pt x="1313" y="1225"/>
                  </a:lnTo>
                  <a:lnTo>
                    <a:pt x="1327" y="1207"/>
                  </a:lnTo>
                  <a:lnTo>
                    <a:pt x="1341" y="1190"/>
                  </a:lnTo>
                  <a:lnTo>
                    <a:pt x="1354" y="1171"/>
                  </a:lnTo>
                  <a:lnTo>
                    <a:pt x="1367" y="1152"/>
                  </a:lnTo>
                  <a:lnTo>
                    <a:pt x="1379" y="1134"/>
                  </a:lnTo>
                  <a:lnTo>
                    <a:pt x="1390" y="1115"/>
                  </a:lnTo>
                  <a:lnTo>
                    <a:pt x="1401" y="1094"/>
                  </a:lnTo>
                  <a:lnTo>
                    <a:pt x="1411" y="1075"/>
                  </a:lnTo>
                  <a:lnTo>
                    <a:pt x="1420" y="1055"/>
                  </a:lnTo>
                  <a:lnTo>
                    <a:pt x="1430" y="1033"/>
                  </a:lnTo>
                  <a:lnTo>
                    <a:pt x="1439" y="1013"/>
                  </a:lnTo>
                  <a:lnTo>
                    <a:pt x="1446" y="991"/>
                  </a:lnTo>
                  <a:lnTo>
                    <a:pt x="1452" y="970"/>
                  </a:lnTo>
                  <a:lnTo>
                    <a:pt x="1459" y="948"/>
                  </a:lnTo>
                  <a:lnTo>
                    <a:pt x="1465" y="927"/>
                  </a:lnTo>
                  <a:lnTo>
                    <a:pt x="1471" y="905"/>
                  </a:lnTo>
                  <a:lnTo>
                    <a:pt x="1475" y="883"/>
                  </a:lnTo>
                  <a:lnTo>
                    <a:pt x="1478" y="861"/>
                  </a:lnTo>
                  <a:lnTo>
                    <a:pt x="1481" y="838"/>
                  </a:lnTo>
                  <a:lnTo>
                    <a:pt x="1485" y="817"/>
                  </a:lnTo>
                  <a:lnTo>
                    <a:pt x="1486" y="794"/>
                  </a:lnTo>
                  <a:lnTo>
                    <a:pt x="1487" y="772"/>
                  </a:lnTo>
                  <a:lnTo>
                    <a:pt x="1488" y="749"/>
                  </a:lnTo>
                  <a:lnTo>
                    <a:pt x="1488" y="727"/>
                  </a:lnTo>
                  <a:lnTo>
                    <a:pt x="1487" y="704"/>
                  </a:lnTo>
                  <a:lnTo>
                    <a:pt x="1485" y="682"/>
                  </a:lnTo>
                  <a:lnTo>
                    <a:pt x="1482" y="659"/>
                  </a:lnTo>
                  <a:lnTo>
                    <a:pt x="1480" y="637"/>
                  </a:lnTo>
                  <a:lnTo>
                    <a:pt x="1476" y="614"/>
                  </a:lnTo>
                  <a:lnTo>
                    <a:pt x="1472" y="593"/>
                  </a:lnTo>
                  <a:lnTo>
                    <a:pt x="1467" y="570"/>
                  </a:lnTo>
                  <a:lnTo>
                    <a:pt x="1461" y="549"/>
                  </a:lnTo>
                  <a:lnTo>
                    <a:pt x="1456" y="527"/>
                  </a:lnTo>
                  <a:lnTo>
                    <a:pt x="1448" y="506"/>
                  </a:lnTo>
                  <a:lnTo>
                    <a:pt x="1441" y="485"/>
                  </a:lnTo>
                  <a:lnTo>
                    <a:pt x="1432" y="464"/>
                  </a:lnTo>
                  <a:lnTo>
                    <a:pt x="1424" y="443"/>
                  </a:lnTo>
                  <a:lnTo>
                    <a:pt x="1414" y="422"/>
                  </a:lnTo>
                  <a:lnTo>
                    <a:pt x="1404" y="402"/>
                  </a:lnTo>
                  <a:lnTo>
                    <a:pt x="1394" y="383"/>
                  </a:lnTo>
                  <a:lnTo>
                    <a:pt x="1383" y="363"/>
                  </a:lnTo>
                  <a:lnTo>
                    <a:pt x="1371" y="344"/>
                  </a:lnTo>
                  <a:lnTo>
                    <a:pt x="1358" y="325"/>
                  </a:lnTo>
                  <a:lnTo>
                    <a:pt x="1345" y="307"/>
                  </a:lnTo>
                  <a:lnTo>
                    <a:pt x="1331" y="288"/>
                  </a:lnTo>
                  <a:lnTo>
                    <a:pt x="1317" y="271"/>
                  </a:lnTo>
                  <a:lnTo>
                    <a:pt x="1304" y="254"/>
                  </a:lnTo>
                  <a:lnTo>
                    <a:pt x="1289" y="237"/>
                  </a:lnTo>
                  <a:lnTo>
                    <a:pt x="1272" y="221"/>
                  </a:lnTo>
                  <a:lnTo>
                    <a:pt x="1256" y="206"/>
                  </a:lnTo>
                  <a:lnTo>
                    <a:pt x="1240" y="190"/>
                  </a:lnTo>
                  <a:lnTo>
                    <a:pt x="1223" y="176"/>
                  </a:lnTo>
                  <a:lnTo>
                    <a:pt x="1206" y="161"/>
                  </a:lnTo>
                  <a:lnTo>
                    <a:pt x="1188" y="148"/>
                  </a:lnTo>
                  <a:lnTo>
                    <a:pt x="1170" y="134"/>
                  </a:lnTo>
                  <a:lnTo>
                    <a:pt x="1151" y="122"/>
                  </a:lnTo>
                  <a:lnTo>
                    <a:pt x="1132" y="110"/>
                  </a:lnTo>
                  <a:lnTo>
                    <a:pt x="1113" y="99"/>
                  </a:lnTo>
                  <a:lnTo>
                    <a:pt x="1092" y="88"/>
                  </a:lnTo>
                  <a:lnTo>
                    <a:pt x="1073" y="77"/>
                  </a:lnTo>
                  <a:lnTo>
                    <a:pt x="1053" y="68"/>
                  </a:lnTo>
                  <a:lnTo>
                    <a:pt x="1032" y="59"/>
                  </a:lnTo>
                  <a:lnTo>
                    <a:pt x="1011" y="51"/>
                  </a:lnTo>
                  <a:lnTo>
                    <a:pt x="990" y="42"/>
                  </a:lnTo>
                  <a:lnTo>
                    <a:pt x="969" y="36"/>
                  </a:lnTo>
                  <a:lnTo>
                    <a:pt x="947" y="29"/>
                  </a:lnTo>
                  <a:lnTo>
                    <a:pt x="925" y="23"/>
                  </a:lnTo>
                  <a:lnTo>
                    <a:pt x="904" y="17"/>
                  </a:lnTo>
                  <a:lnTo>
                    <a:pt x="881" y="13"/>
                  </a:lnTo>
                  <a:lnTo>
                    <a:pt x="860" y="10"/>
                  </a:lnTo>
                  <a:lnTo>
                    <a:pt x="837" y="7"/>
                  </a:lnTo>
                  <a:lnTo>
                    <a:pt x="815" y="3"/>
                  </a:lnTo>
                  <a:lnTo>
                    <a:pt x="792" y="2"/>
                  </a:lnTo>
                  <a:lnTo>
                    <a:pt x="770" y="1"/>
                  </a:lnTo>
                  <a:lnTo>
                    <a:pt x="747" y="0"/>
                  </a:lnTo>
                  <a:lnTo>
                    <a:pt x="725" y="0"/>
                  </a:lnTo>
                  <a:lnTo>
                    <a:pt x="702" y="1"/>
                  </a:lnTo>
                  <a:lnTo>
                    <a:pt x="680" y="3"/>
                  </a:lnTo>
                  <a:lnTo>
                    <a:pt x="657" y="6"/>
                  </a:lnTo>
                  <a:lnTo>
                    <a:pt x="636" y="9"/>
                  </a:lnTo>
                  <a:lnTo>
                    <a:pt x="614" y="12"/>
                  </a:lnTo>
                  <a:lnTo>
                    <a:pt x="591" y="16"/>
                  </a:lnTo>
                  <a:lnTo>
                    <a:pt x="570" y="22"/>
                  </a:lnTo>
                  <a:lnTo>
                    <a:pt x="548" y="27"/>
                  </a:lnTo>
                  <a:lnTo>
                    <a:pt x="526" y="33"/>
                  </a:lnTo>
                  <a:lnTo>
                    <a:pt x="504" y="40"/>
                  </a:lnTo>
                  <a:lnTo>
                    <a:pt x="484" y="47"/>
                  </a:lnTo>
                  <a:lnTo>
                    <a:pt x="462" y="56"/>
                  </a:lnTo>
                  <a:lnTo>
                    <a:pt x="442" y="65"/>
                  </a:lnTo>
                  <a:lnTo>
                    <a:pt x="422" y="74"/>
                  </a:lnTo>
                  <a:lnTo>
                    <a:pt x="401" y="84"/>
                  </a:lnTo>
                  <a:lnTo>
                    <a:pt x="381" y="95"/>
                  </a:lnTo>
                  <a:lnTo>
                    <a:pt x="362" y="105"/>
                  </a:lnTo>
                  <a:lnTo>
                    <a:pt x="342" y="118"/>
                  </a:lnTo>
                  <a:lnTo>
                    <a:pt x="324" y="130"/>
                  </a:lnTo>
                  <a:lnTo>
                    <a:pt x="306" y="143"/>
                  </a:lnTo>
                  <a:lnTo>
                    <a:pt x="288" y="157"/>
                  </a:lnTo>
                  <a:lnTo>
                    <a:pt x="271" y="171"/>
                  </a:lnTo>
                  <a:lnTo>
                    <a:pt x="254" y="185"/>
                  </a:lnTo>
                  <a:lnTo>
                    <a:pt x="236" y="201"/>
                  </a:lnTo>
                  <a:lnTo>
                    <a:pt x="220" y="216"/>
                  </a:lnTo>
                  <a:lnTo>
                    <a:pt x="204" y="232"/>
                  </a:lnTo>
                  <a:lnTo>
                    <a:pt x="189" y="248"/>
                  </a:lnTo>
                  <a:lnTo>
                    <a:pt x="174" y="265"/>
                  </a:lnTo>
                  <a:lnTo>
                    <a:pt x="160" y="283"/>
                  </a:lnTo>
                  <a:lnTo>
                    <a:pt x="146" y="300"/>
                  </a:lnTo>
                  <a:lnTo>
                    <a:pt x="134" y="318"/>
                  </a:lnTo>
                  <a:lnTo>
                    <a:pt x="121" y="338"/>
                  </a:lnTo>
                  <a:lnTo>
                    <a:pt x="109" y="356"/>
                  </a:lnTo>
                  <a:lnTo>
                    <a:pt x="97" y="375"/>
                  </a:lnTo>
                  <a:lnTo>
                    <a:pt x="86" y="396"/>
                  </a:lnTo>
                  <a:lnTo>
                    <a:pt x="77" y="415"/>
                  </a:lnTo>
                  <a:lnTo>
                    <a:pt x="67" y="435"/>
                  </a:lnTo>
                  <a:lnTo>
                    <a:pt x="57" y="457"/>
                  </a:lnTo>
                  <a:lnTo>
                    <a:pt x="49" y="477"/>
                  </a:lnTo>
                  <a:lnTo>
                    <a:pt x="41" y="498"/>
                  </a:lnTo>
                  <a:lnTo>
                    <a:pt x="34" y="520"/>
                  </a:lnTo>
                  <a:lnTo>
                    <a:pt x="27" y="541"/>
                  </a:lnTo>
                  <a:lnTo>
                    <a:pt x="22" y="563"/>
                  </a:lnTo>
                  <a:lnTo>
                    <a:pt x="17" y="585"/>
                  </a:lnTo>
                  <a:lnTo>
                    <a:pt x="12" y="607"/>
                  </a:lnTo>
                  <a:lnTo>
                    <a:pt x="8" y="629"/>
                  </a:lnTo>
                  <a:lnTo>
                    <a:pt x="5" y="652"/>
                  </a:lnTo>
                  <a:lnTo>
                    <a:pt x="3" y="673"/>
                  </a:lnTo>
                  <a:lnTo>
                    <a:pt x="1" y="696"/>
                  </a:lnTo>
                  <a:lnTo>
                    <a:pt x="0" y="718"/>
                  </a:lnTo>
                  <a:lnTo>
                    <a:pt x="0" y="741"/>
                  </a:lnTo>
                  <a:lnTo>
                    <a:pt x="0" y="763"/>
                  </a:lnTo>
                  <a:lnTo>
                    <a:pt x="1" y="786"/>
                  </a:lnTo>
                  <a:lnTo>
                    <a:pt x="2" y="808"/>
                  </a:lnTo>
                  <a:lnTo>
                    <a:pt x="4" y="831"/>
                  </a:lnTo>
                  <a:lnTo>
                    <a:pt x="7" y="853"/>
                  </a:lnTo>
                  <a:lnTo>
                    <a:pt x="11" y="876"/>
                  </a:lnTo>
                  <a:lnTo>
                    <a:pt x="16" y="897"/>
                  </a:lnTo>
                  <a:lnTo>
                    <a:pt x="20" y="920"/>
                  </a:lnTo>
                  <a:lnTo>
                    <a:pt x="25" y="941"/>
                  </a:lnTo>
                  <a:lnTo>
                    <a:pt x="32" y="962"/>
                  </a:lnTo>
                  <a:lnTo>
                    <a:pt x="39" y="984"/>
                  </a:lnTo>
                  <a:lnTo>
                    <a:pt x="47" y="1005"/>
                  </a:lnTo>
                  <a:lnTo>
                    <a:pt x="54" y="1026"/>
                  </a:lnTo>
                  <a:lnTo>
                    <a:pt x="63" y="1047"/>
                  </a:lnTo>
                  <a:lnTo>
                    <a:pt x="72" y="1067"/>
                  </a:lnTo>
                  <a:lnTo>
                    <a:pt x="83" y="1088"/>
                  </a:lnTo>
                  <a:lnTo>
                    <a:pt x="94" y="1107"/>
                  </a:lnTo>
                  <a:lnTo>
                    <a:pt x="105" y="1126"/>
                  </a:lnTo>
                  <a:lnTo>
                    <a:pt x="116" y="1146"/>
                  </a:lnTo>
                  <a:lnTo>
                    <a:pt x="129" y="1165"/>
                  </a:lnTo>
                  <a:lnTo>
                    <a:pt x="142" y="1183"/>
                  </a:lnTo>
                  <a:lnTo>
                    <a:pt x="155" y="1201"/>
                  </a:lnTo>
                  <a:lnTo>
                    <a:pt x="169" y="1218"/>
                  </a:lnTo>
                  <a:lnTo>
                    <a:pt x="184" y="1236"/>
                  </a:lnTo>
                  <a:lnTo>
                    <a:pt x="199" y="1253"/>
                  </a:lnTo>
                  <a:lnTo>
                    <a:pt x="214" y="1269"/>
                  </a:lnTo>
                  <a:lnTo>
                    <a:pt x="230" y="1284"/>
                  </a:lnTo>
                  <a:lnTo>
                    <a:pt x="247" y="1300"/>
                  </a:lnTo>
                  <a:lnTo>
                    <a:pt x="264" y="1314"/>
                  </a:lnTo>
                  <a:lnTo>
                    <a:pt x="281" y="1329"/>
                  </a:lnTo>
                  <a:lnTo>
                    <a:pt x="300" y="1343"/>
                  </a:lnTo>
                  <a:lnTo>
                    <a:pt x="318" y="1356"/>
                  </a:lnTo>
                  <a:lnTo>
                    <a:pt x="336" y="1368"/>
                  </a:lnTo>
                </a:path>
              </a:pathLst>
            </a:custGeom>
            <a:noFill/>
            <a:ln w="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59" name="Freeform 96"/>
            <p:cNvSpPr>
              <a:spLocks/>
            </p:cNvSpPr>
            <p:nvPr/>
          </p:nvSpPr>
          <p:spPr bwMode="auto">
            <a:xfrm>
              <a:off x="3579" y="2007"/>
              <a:ext cx="101" cy="120"/>
            </a:xfrm>
            <a:custGeom>
              <a:avLst/>
              <a:gdLst>
                <a:gd name="T0" fmla="*/ 0 w 554"/>
                <a:gd name="T1" fmla="*/ 0 h 648"/>
                <a:gd name="T2" fmla="*/ 0 w 554"/>
                <a:gd name="T3" fmla="*/ 0 h 648"/>
                <a:gd name="T4" fmla="*/ 0 w 554"/>
                <a:gd name="T5" fmla="*/ 0 h 648"/>
                <a:gd name="T6" fmla="*/ 0 w 554"/>
                <a:gd name="T7" fmla="*/ 0 h 648"/>
                <a:gd name="T8" fmla="*/ 0 w 554"/>
                <a:gd name="T9" fmla="*/ 0 h 6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648"/>
                <a:gd name="T17" fmla="*/ 554 w 554"/>
                <a:gd name="T18" fmla="*/ 648 h 6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648">
                  <a:moveTo>
                    <a:pt x="156" y="0"/>
                  </a:moveTo>
                  <a:lnTo>
                    <a:pt x="554" y="117"/>
                  </a:lnTo>
                  <a:lnTo>
                    <a:pt x="399" y="648"/>
                  </a:lnTo>
                  <a:lnTo>
                    <a:pt x="0" y="532"/>
                  </a:lnTo>
                  <a:lnTo>
                    <a:pt x="156" y="0"/>
                  </a:lnTo>
                  <a:close/>
                </a:path>
              </a:pathLst>
            </a:custGeom>
            <a:noFill/>
            <a:ln w="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60" name="Freeform 97"/>
            <p:cNvSpPr>
              <a:spLocks/>
            </p:cNvSpPr>
            <p:nvPr/>
          </p:nvSpPr>
          <p:spPr bwMode="auto">
            <a:xfrm>
              <a:off x="3492" y="1777"/>
              <a:ext cx="92" cy="310"/>
            </a:xfrm>
            <a:custGeom>
              <a:avLst/>
              <a:gdLst>
                <a:gd name="T0" fmla="*/ 0 w 506"/>
                <a:gd name="T1" fmla="*/ 0 h 1679"/>
                <a:gd name="T2" fmla="*/ 0 w 506"/>
                <a:gd name="T3" fmla="*/ 0 h 1679"/>
                <a:gd name="T4" fmla="*/ 0 w 506"/>
                <a:gd name="T5" fmla="*/ 0 h 1679"/>
                <a:gd name="T6" fmla="*/ 0 w 506"/>
                <a:gd name="T7" fmla="*/ 0 h 1679"/>
                <a:gd name="T8" fmla="*/ 0 w 506"/>
                <a:gd name="T9" fmla="*/ 0 h 1679"/>
                <a:gd name="T10" fmla="*/ 0 w 506"/>
                <a:gd name="T11" fmla="*/ 0 h 1679"/>
                <a:gd name="T12" fmla="*/ 0 w 506"/>
                <a:gd name="T13" fmla="*/ 0 h 1679"/>
                <a:gd name="T14" fmla="*/ 0 w 506"/>
                <a:gd name="T15" fmla="*/ 0 h 1679"/>
                <a:gd name="T16" fmla="*/ 0 w 506"/>
                <a:gd name="T17" fmla="*/ 0 h 1679"/>
                <a:gd name="T18" fmla="*/ 0 w 506"/>
                <a:gd name="T19" fmla="*/ 0 h 1679"/>
                <a:gd name="T20" fmla="*/ 0 w 506"/>
                <a:gd name="T21" fmla="*/ 0 h 1679"/>
                <a:gd name="T22" fmla="*/ 0 w 506"/>
                <a:gd name="T23" fmla="*/ 0 h 1679"/>
                <a:gd name="T24" fmla="*/ 0 w 506"/>
                <a:gd name="T25" fmla="*/ 0 h 1679"/>
                <a:gd name="T26" fmla="*/ 0 w 506"/>
                <a:gd name="T27" fmla="*/ 0 h 1679"/>
                <a:gd name="T28" fmla="*/ 0 w 506"/>
                <a:gd name="T29" fmla="*/ 0 h 1679"/>
                <a:gd name="T30" fmla="*/ 0 w 506"/>
                <a:gd name="T31" fmla="*/ 0 h 1679"/>
                <a:gd name="T32" fmla="*/ 0 w 506"/>
                <a:gd name="T33" fmla="*/ 0 h 1679"/>
                <a:gd name="T34" fmla="*/ 0 w 506"/>
                <a:gd name="T35" fmla="*/ 0 h 1679"/>
                <a:gd name="T36" fmla="*/ 0 w 506"/>
                <a:gd name="T37" fmla="*/ 0 h 1679"/>
                <a:gd name="T38" fmla="*/ 0 w 506"/>
                <a:gd name="T39" fmla="*/ 0 h 1679"/>
                <a:gd name="T40" fmla="*/ 0 w 506"/>
                <a:gd name="T41" fmla="*/ 0 h 1679"/>
                <a:gd name="T42" fmla="*/ 0 w 506"/>
                <a:gd name="T43" fmla="*/ 0 h 1679"/>
                <a:gd name="T44" fmla="*/ 0 w 506"/>
                <a:gd name="T45" fmla="*/ 0 h 1679"/>
                <a:gd name="T46" fmla="*/ 0 w 506"/>
                <a:gd name="T47" fmla="*/ 0 h 1679"/>
                <a:gd name="T48" fmla="*/ 0 w 506"/>
                <a:gd name="T49" fmla="*/ 0 h 1679"/>
                <a:gd name="T50" fmla="*/ 0 w 506"/>
                <a:gd name="T51" fmla="*/ 0 h 1679"/>
                <a:gd name="T52" fmla="*/ 0 w 506"/>
                <a:gd name="T53" fmla="*/ 0 h 1679"/>
                <a:gd name="T54" fmla="*/ 0 w 506"/>
                <a:gd name="T55" fmla="*/ 0 h 1679"/>
                <a:gd name="T56" fmla="*/ 0 w 506"/>
                <a:gd name="T57" fmla="*/ 0 h 1679"/>
                <a:gd name="T58" fmla="*/ 0 w 506"/>
                <a:gd name="T59" fmla="*/ 0 h 1679"/>
                <a:gd name="T60" fmla="*/ 0 w 506"/>
                <a:gd name="T61" fmla="*/ 0 h 1679"/>
                <a:gd name="T62" fmla="*/ 0 w 506"/>
                <a:gd name="T63" fmla="*/ 0 h 1679"/>
                <a:gd name="T64" fmla="*/ 0 w 506"/>
                <a:gd name="T65" fmla="*/ 0 h 1679"/>
                <a:gd name="T66" fmla="*/ 0 w 506"/>
                <a:gd name="T67" fmla="*/ 0 h 1679"/>
                <a:gd name="T68" fmla="*/ 0 w 506"/>
                <a:gd name="T69" fmla="*/ 0 h 1679"/>
                <a:gd name="T70" fmla="*/ 0 w 506"/>
                <a:gd name="T71" fmla="*/ 0 h 1679"/>
                <a:gd name="T72" fmla="*/ 0 w 506"/>
                <a:gd name="T73" fmla="*/ 0 h 1679"/>
                <a:gd name="T74" fmla="*/ 0 w 506"/>
                <a:gd name="T75" fmla="*/ 0 h 1679"/>
                <a:gd name="T76" fmla="*/ 0 w 506"/>
                <a:gd name="T77" fmla="*/ 0 h 1679"/>
                <a:gd name="T78" fmla="*/ 0 w 506"/>
                <a:gd name="T79" fmla="*/ 0 h 16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6"/>
                <a:gd name="T121" fmla="*/ 0 h 1679"/>
                <a:gd name="T122" fmla="*/ 506 w 506"/>
                <a:gd name="T123" fmla="*/ 1679 h 167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6" h="1679">
                  <a:moveTo>
                    <a:pt x="451" y="0"/>
                  </a:moveTo>
                  <a:lnTo>
                    <a:pt x="430" y="14"/>
                  </a:lnTo>
                  <a:lnTo>
                    <a:pt x="410" y="29"/>
                  </a:lnTo>
                  <a:lnTo>
                    <a:pt x="388" y="44"/>
                  </a:lnTo>
                  <a:lnTo>
                    <a:pt x="369" y="60"/>
                  </a:lnTo>
                  <a:lnTo>
                    <a:pt x="349" y="76"/>
                  </a:lnTo>
                  <a:lnTo>
                    <a:pt x="329" y="92"/>
                  </a:lnTo>
                  <a:lnTo>
                    <a:pt x="310" y="109"/>
                  </a:lnTo>
                  <a:lnTo>
                    <a:pt x="292" y="127"/>
                  </a:lnTo>
                  <a:lnTo>
                    <a:pt x="274" y="145"/>
                  </a:lnTo>
                  <a:lnTo>
                    <a:pt x="256" y="164"/>
                  </a:lnTo>
                  <a:lnTo>
                    <a:pt x="239" y="183"/>
                  </a:lnTo>
                  <a:lnTo>
                    <a:pt x="222" y="202"/>
                  </a:lnTo>
                  <a:lnTo>
                    <a:pt x="206" y="223"/>
                  </a:lnTo>
                  <a:lnTo>
                    <a:pt x="191" y="243"/>
                  </a:lnTo>
                  <a:lnTo>
                    <a:pt x="176" y="263"/>
                  </a:lnTo>
                  <a:lnTo>
                    <a:pt x="162" y="285"/>
                  </a:lnTo>
                  <a:lnTo>
                    <a:pt x="148" y="306"/>
                  </a:lnTo>
                  <a:lnTo>
                    <a:pt x="134" y="329"/>
                  </a:lnTo>
                  <a:lnTo>
                    <a:pt x="121" y="350"/>
                  </a:lnTo>
                  <a:lnTo>
                    <a:pt x="110" y="373"/>
                  </a:lnTo>
                  <a:lnTo>
                    <a:pt x="98" y="396"/>
                  </a:lnTo>
                  <a:lnTo>
                    <a:pt x="87" y="419"/>
                  </a:lnTo>
                  <a:lnTo>
                    <a:pt x="78" y="442"/>
                  </a:lnTo>
                  <a:lnTo>
                    <a:pt x="68" y="466"/>
                  </a:lnTo>
                  <a:lnTo>
                    <a:pt x="58" y="490"/>
                  </a:lnTo>
                  <a:lnTo>
                    <a:pt x="50" y="514"/>
                  </a:lnTo>
                  <a:lnTo>
                    <a:pt x="42" y="539"/>
                  </a:lnTo>
                  <a:lnTo>
                    <a:pt x="35" y="563"/>
                  </a:lnTo>
                  <a:lnTo>
                    <a:pt x="28" y="588"/>
                  </a:lnTo>
                  <a:lnTo>
                    <a:pt x="23" y="613"/>
                  </a:lnTo>
                  <a:lnTo>
                    <a:pt x="18" y="638"/>
                  </a:lnTo>
                  <a:lnTo>
                    <a:pt x="13" y="663"/>
                  </a:lnTo>
                  <a:lnTo>
                    <a:pt x="9" y="689"/>
                  </a:lnTo>
                  <a:lnTo>
                    <a:pt x="6" y="714"/>
                  </a:lnTo>
                  <a:lnTo>
                    <a:pt x="4" y="739"/>
                  </a:lnTo>
                  <a:lnTo>
                    <a:pt x="1" y="765"/>
                  </a:lnTo>
                  <a:lnTo>
                    <a:pt x="0" y="790"/>
                  </a:lnTo>
                  <a:lnTo>
                    <a:pt x="0" y="816"/>
                  </a:lnTo>
                  <a:lnTo>
                    <a:pt x="0" y="842"/>
                  </a:lnTo>
                  <a:lnTo>
                    <a:pt x="0" y="868"/>
                  </a:lnTo>
                  <a:lnTo>
                    <a:pt x="3" y="893"/>
                  </a:lnTo>
                  <a:lnTo>
                    <a:pt x="5" y="919"/>
                  </a:lnTo>
                  <a:lnTo>
                    <a:pt x="8" y="944"/>
                  </a:lnTo>
                  <a:lnTo>
                    <a:pt x="11" y="969"/>
                  </a:lnTo>
                  <a:lnTo>
                    <a:pt x="15" y="995"/>
                  </a:lnTo>
                  <a:lnTo>
                    <a:pt x="20" y="1020"/>
                  </a:lnTo>
                  <a:lnTo>
                    <a:pt x="25" y="1044"/>
                  </a:lnTo>
                  <a:lnTo>
                    <a:pt x="31" y="1070"/>
                  </a:lnTo>
                  <a:lnTo>
                    <a:pt x="38" y="1095"/>
                  </a:lnTo>
                  <a:lnTo>
                    <a:pt x="45" y="1118"/>
                  </a:lnTo>
                  <a:lnTo>
                    <a:pt x="54" y="1143"/>
                  </a:lnTo>
                  <a:lnTo>
                    <a:pt x="63" y="1168"/>
                  </a:lnTo>
                  <a:lnTo>
                    <a:pt x="72" y="1191"/>
                  </a:lnTo>
                  <a:lnTo>
                    <a:pt x="82" y="1215"/>
                  </a:lnTo>
                  <a:lnTo>
                    <a:pt x="93" y="1238"/>
                  </a:lnTo>
                  <a:lnTo>
                    <a:pt x="103" y="1261"/>
                  </a:lnTo>
                  <a:lnTo>
                    <a:pt x="115" y="1283"/>
                  </a:lnTo>
                  <a:lnTo>
                    <a:pt x="128" y="1306"/>
                  </a:lnTo>
                  <a:lnTo>
                    <a:pt x="141" y="1328"/>
                  </a:lnTo>
                  <a:lnTo>
                    <a:pt x="155" y="1350"/>
                  </a:lnTo>
                  <a:lnTo>
                    <a:pt x="169" y="1371"/>
                  </a:lnTo>
                  <a:lnTo>
                    <a:pt x="183" y="1393"/>
                  </a:lnTo>
                  <a:lnTo>
                    <a:pt x="199" y="1413"/>
                  </a:lnTo>
                  <a:lnTo>
                    <a:pt x="214" y="1433"/>
                  </a:lnTo>
                  <a:lnTo>
                    <a:pt x="231" y="1453"/>
                  </a:lnTo>
                  <a:lnTo>
                    <a:pt x="247" y="1472"/>
                  </a:lnTo>
                  <a:lnTo>
                    <a:pt x="264" y="1491"/>
                  </a:lnTo>
                  <a:lnTo>
                    <a:pt x="282" y="1509"/>
                  </a:lnTo>
                  <a:lnTo>
                    <a:pt x="300" y="1528"/>
                  </a:lnTo>
                  <a:lnTo>
                    <a:pt x="319" y="1545"/>
                  </a:lnTo>
                  <a:lnTo>
                    <a:pt x="338" y="1562"/>
                  </a:lnTo>
                  <a:lnTo>
                    <a:pt x="358" y="1578"/>
                  </a:lnTo>
                  <a:lnTo>
                    <a:pt x="378" y="1594"/>
                  </a:lnTo>
                  <a:lnTo>
                    <a:pt x="398" y="1609"/>
                  </a:lnTo>
                  <a:lnTo>
                    <a:pt x="419" y="1624"/>
                  </a:lnTo>
                  <a:lnTo>
                    <a:pt x="441" y="1639"/>
                  </a:lnTo>
                  <a:lnTo>
                    <a:pt x="462" y="1653"/>
                  </a:lnTo>
                  <a:lnTo>
                    <a:pt x="484" y="1666"/>
                  </a:lnTo>
                  <a:lnTo>
                    <a:pt x="506" y="1679"/>
                  </a:lnTo>
                </a:path>
              </a:pathLst>
            </a:custGeom>
            <a:noFill/>
            <a:ln w="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61" name="Freeform 98"/>
            <p:cNvSpPr>
              <a:spLocks/>
            </p:cNvSpPr>
            <p:nvPr/>
          </p:nvSpPr>
          <p:spPr bwMode="auto">
            <a:xfrm>
              <a:off x="3657" y="2044"/>
              <a:ext cx="148" cy="64"/>
            </a:xfrm>
            <a:custGeom>
              <a:avLst/>
              <a:gdLst>
                <a:gd name="T0" fmla="*/ 0 w 806"/>
                <a:gd name="T1" fmla="*/ 0 h 348"/>
                <a:gd name="T2" fmla="*/ 0 w 806"/>
                <a:gd name="T3" fmla="*/ 0 h 348"/>
                <a:gd name="T4" fmla="*/ 0 w 806"/>
                <a:gd name="T5" fmla="*/ 0 h 348"/>
                <a:gd name="T6" fmla="*/ 0 w 806"/>
                <a:gd name="T7" fmla="*/ 0 h 348"/>
                <a:gd name="T8" fmla="*/ 0 w 806"/>
                <a:gd name="T9" fmla="*/ 0 h 348"/>
                <a:gd name="T10" fmla="*/ 0 w 806"/>
                <a:gd name="T11" fmla="*/ 0 h 348"/>
                <a:gd name="T12" fmla="*/ 0 w 806"/>
                <a:gd name="T13" fmla="*/ 0 h 348"/>
                <a:gd name="T14" fmla="*/ 0 w 806"/>
                <a:gd name="T15" fmla="*/ 0 h 348"/>
                <a:gd name="T16" fmla="*/ 0 w 806"/>
                <a:gd name="T17" fmla="*/ 0 h 348"/>
                <a:gd name="T18" fmla="*/ 0 w 806"/>
                <a:gd name="T19" fmla="*/ 0 h 348"/>
                <a:gd name="T20" fmla="*/ 0 w 806"/>
                <a:gd name="T21" fmla="*/ 0 h 348"/>
                <a:gd name="T22" fmla="*/ 0 w 806"/>
                <a:gd name="T23" fmla="*/ 0 h 348"/>
                <a:gd name="T24" fmla="*/ 0 w 806"/>
                <a:gd name="T25" fmla="*/ 0 h 348"/>
                <a:gd name="T26" fmla="*/ 0 w 806"/>
                <a:gd name="T27" fmla="*/ 0 h 348"/>
                <a:gd name="T28" fmla="*/ 0 w 806"/>
                <a:gd name="T29" fmla="*/ 0 h 348"/>
                <a:gd name="T30" fmla="*/ 0 w 806"/>
                <a:gd name="T31" fmla="*/ 0 h 348"/>
                <a:gd name="T32" fmla="*/ 0 w 806"/>
                <a:gd name="T33" fmla="*/ 0 h 348"/>
                <a:gd name="T34" fmla="*/ 0 w 806"/>
                <a:gd name="T35" fmla="*/ 0 h 348"/>
                <a:gd name="T36" fmla="*/ 0 w 806"/>
                <a:gd name="T37" fmla="*/ 0 h 348"/>
                <a:gd name="T38" fmla="*/ 0 w 806"/>
                <a:gd name="T39" fmla="*/ 0 h 348"/>
                <a:gd name="T40" fmla="*/ 0 w 806"/>
                <a:gd name="T41" fmla="*/ 0 h 348"/>
                <a:gd name="T42" fmla="*/ 0 w 806"/>
                <a:gd name="T43" fmla="*/ 0 h 348"/>
                <a:gd name="T44" fmla="*/ 0 w 806"/>
                <a:gd name="T45" fmla="*/ 0 h 348"/>
                <a:gd name="T46" fmla="*/ 0 w 806"/>
                <a:gd name="T47" fmla="*/ 0 h 348"/>
                <a:gd name="T48" fmla="*/ 0 w 806"/>
                <a:gd name="T49" fmla="*/ 0 h 348"/>
                <a:gd name="T50" fmla="*/ 0 w 806"/>
                <a:gd name="T51" fmla="*/ 0 h 348"/>
                <a:gd name="T52" fmla="*/ 0 w 806"/>
                <a:gd name="T53" fmla="*/ 0 h 348"/>
                <a:gd name="T54" fmla="*/ 0 w 806"/>
                <a:gd name="T55" fmla="*/ 0 h 348"/>
                <a:gd name="T56" fmla="*/ 0 w 806"/>
                <a:gd name="T57" fmla="*/ 0 h 348"/>
                <a:gd name="T58" fmla="*/ 0 w 806"/>
                <a:gd name="T59" fmla="*/ 0 h 348"/>
                <a:gd name="T60" fmla="*/ 0 w 806"/>
                <a:gd name="T61" fmla="*/ 0 h 348"/>
                <a:gd name="T62" fmla="*/ 0 w 806"/>
                <a:gd name="T63" fmla="*/ 0 h 348"/>
                <a:gd name="T64" fmla="*/ 0 w 806"/>
                <a:gd name="T65" fmla="*/ 0 h 348"/>
                <a:gd name="T66" fmla="*/ 0 w 806"/>
                <a:gd name="T67" fmla="*/ 0 h 348"/>
                <a:gd name="T68" fmla="*/ 0 w 806"/>
                <a:gd name="T69" fmla="*/ 0 h 348"/>
                <a:gd name="T70" fmla="*/ 0 w 806"/>
                <a:gd name="T71" fmla="*/ 0 h 348"/>
                <a:gd name="T72" fmla="*/ 0 w 806"/>
                <a:gd name="T73" fmla="*/ 0 h 3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06"/>
                <a:gd name="T112" fmla="*/ 0 h 348"/>
                <a:gd name="T113" fmla="*/ 806 w 806"/>
                <a:gd name="T114" fmla="*/ 348 h 3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06" h="348">
                  <a:moveTo>
                    <a:pt x="0" y="346"/>
                  </a:moveTo>
                  <a:lnTo>
                    <a:pt x="26" y="347"/>
                  </a:lnTo>
                  <a:lnTo>
                    <a:pt x="50" y="348"/>
                  </a:lnTo>
                  <a:lnTo>
                    <a:pt x="76" y="348"/>
                  </a:lnTo>
                  <a:lnTo>
                    <a:pt x="101" y="347"/>
                  </a:lnTo>
                  <a:lnTo>
                    <a:pt x="126" y="346"/>
                  </a:lnTo>
                  <a:lnTo>
                    <a:pt x="152" y="344"/>
                  </a:lnTo>
                  <a:lnTo>
                    <a:pt x="177" y="342"/>
                  </a:lnTo>
                  <a:lnTo>
                    <a:pt x="201" y="338"/>
                  </a:lnTo>
                  <a:lnTo>
                    <a:pt x="227" y="334"/>
                  </a:lnTo>
                  <a:lnTo>
                    <a:pt x="252" y="330"/>
                  </a:lnTo>
                  <a:lnTo>
                    <a:pt x="276" y="325"/>
                  </a:lnTo>
                  <a:lnTo>
                    <a:pt x="301" y="319"/>
                  </a:lnTo>
                  <a:lnTo>
                    <a:pt x="326" y="313"/>
                  </a:lnTo>
                  <a:lnTo>
                    <a:pt x="350" y="305"/>
                  </a:lnTo>
                  <a:lnTo>
                    <a:pt x="374" y="298"/>
                  </a:lnTo>
                  <a:lnTo>
                    <a:pt x="397" y="289"/>
                  </a:lnTo>
                  <a:lnTo>
                    <a:pt x="421" y="280"/>
                  </a:lnTo>
                  <a:lnTo>
                    <a:pt x="444" y="270"/>
                  </a:lnTo>
                  <a:lnTo>
                    <a:pt x="468" y="260"/>
                  </a:lnTo>
                  <a:lnTo>
                    <a:pt x="491" y="250"/>
                  </a:lnTo>
                  <a:lnTo>
                    <a:pt x="513" y="238"/>
                  </a:lnTo>
                  <a:lnTo>
                    <a:pt x="536" y="226"/>
                  </a:lnTo>
                  <a:lnTo>
                    <a:pt x="557" y="213"/>
                  </a:lnTo>
                  <a:lnTo>
                    <a:pt x="578" y="199"/>
                  </a:lnTo>
                  <a:lnTo>
                    <a:pt x="600" y="185"/>
                  </a:lnTo>
                  <a:lnTo>
                    <a:pt x="621" y="171"/>
                  </a:lnTo>
                  <a:lnTo>
                    <a:pt x="642" y="156"/>
                  </a:lnTo>
                  <a:lnTo>
                    <a:pt x="661" y="141"/>
                  </a:lnTo>
                  <a:lnTo>
                    <a:pt x="681" y="125"/>
                  </a:lnTo>
                  <a:lnTo>
                    <a:pt x="701" y="108"/>
                  </a:lnTo>
                  <a:lnTo>
                    <a:pt x="719" y="92"/>
                  </a:lnTo>
                  <a:lnTo>
                    <a:pt x="737" y="74"/>
                  </a:lnTo>
                  <a:lnTo>
                    <a:pt x="755" y="56"/>
                  </a:lnTo>
                  <a:lnTo>
                    <a:pt x="772" y="37"/>
                  </a:lnTo>
                  <a:lnTo>
                    <a:pt x="789" y="19"/>
                  </a:lnTo>
                  <a:lnTo>
                    <a:pt x="806" y="0"/>
                  </a:lnTo>
                </a:path>
              </a:pathLst>
            </a:custGeom>
            <a:noFill/>
            <a:ln w="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62" name="Line 99"/>
            <p:cNvSpPr>
              <a:spLocks noChangeShapeType="1"/>
            </p:cNvSpPr>
            <p:nvPr/>
          </p:nvSpPr>
          <p:spPr bwMode="auto">
            <a:xfrm>
              <a:off x="3574" y="1777"/>
              <a:ext cx="12" cy="18"/>
            </a:xfrm>
            <a:prstGeom prst="line">
              <a:avLst/>
            </a:prstGeom>
            <a:noFill/>
            <a:ln w="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63" name="Line 100"/>
            <p:cNvSpPr>
              <a:spLocks noChangeShapeType="1"/>
            </p:cNvSpPr>
            <p:nvPr/>
          </p:nvSpPr>
          <p:spPr bwMode="auto">
            <a:xfrm flipH="1" flipV="1">
              <a:off x="3785" y="2030"/>
              <a:ext cx="18" cy="13"/>
            </a:xfrm>
            <a:prstGeom prst="line">
              <a:avLst/>
            </a:prstGeom>
            <a:noFill/>
            <a:ln w="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64" name="Freeform 101"/>
            <p:cNvSpPr>
              <a:spLocks/>
            </p:cNvSpPr>
            <p:nvPr/>
          </p:nvSpPr>
          <p:spPr bwMode="auto">
            <a:xfrm>
              <a:off x="3515" y="1795"/>
              <a:ext cx="77" cy="266"/>
            </a:xfrm>
            <a:custGeom>
              <a:avLst/>
              <a:gdLst>
                <a:gd name="T0" fmla="*/ 0 w 421"/>
                <a:gd name="T1" fmla="*/ 0 h 1443"/>
                <a:gd name="T2" fmla="*/ 0 w 421"/>
                <a:gd name="T3" fmla="*/ 0 h 1443"/>
                <a:gd name="T4" fmla="*/ 0 w 421"/>
                <a:gd name="T5" fmla="*/ 0 h 1443"/>
                <a:gd name="T6" fmla="*/ 0 w 421"/>
                <a:gd name="T7" fmla="*/ 0 h 1443"/>
                <a:gd name="T8" fmla="*/ 0 w 421"/>
                <a:gd name="T9" fmla="*/ 0 h 1443"/>
                <a:gd name="T10" fmla="*/ 0 w 421"/>
                <a:gd name="T11" fmla="*/ 0 h 1443"/>
                <a:gd name="T12" fmla="*/ 0 w 421"/>
                <a:gd name="T13" fmla="*/ 0 h 1443"/>
                <a:gd name="T14" fmla="*/ 0 w 421"/>
                <a:gd name="T15" fmla="*/ 0 h 1443"/>
                <a:gd name="T16" fmla="*/ 0 w 421"/>
                <a:gd name="T17" fmla="*/ 0 h 1443"/>
                <a:gd name="T18" fmla="*/ 0 w 421"/>
                <a:gd name="T19" fmla="*/ 0 h 1443"/>
                <a:gd name="T20" fmla="*/ 0 w 421"/>
                <a:gd name="T21" fmla="*/ 0 h 1443"/>
                <a:gd name="T22" fmla="*/ 0 w 421"/>
                <a:gd name="T23" fmla="*/ 0 h 1443"/>
                <a:gd name="T24" fmla="*/ 0 w 421"/>
                <a:gd name="T25" fmla="*/ 0 h 1443"/>
                <a:gd name="T26" fmla="*/ 0 w 421"/>
                <a:gd name="T27" fmla="*/ 0 h 1443"/>
                <a:gd name="T28" fmla="*/ 0 w 421"/>
                <a:gd name="T29" fmla="*/ 0 h 1443"/>
                <a:gd name="T30" fmla="*/ 0 w 421"/>
                <a:gd name="T31" fmla="*/ 0 h 1443"/>
                <a:gd name="T32" fmla="*/ 0 w 421"/>
                <a:gd name="T33" fmla="*/ 0 h 1443"/>
                <a:gd name="T34" fmla="*/ 0 w 421"/>
                <a:gd name="T35" fmla="*/ 0 h 1443"/>
                <a:gd name="T36" fmla="*/ 0 w 421"/>
                <a:gd name="T37" fmla="*/ 0 h 1443"/>
                <a:gd name="T38" fmla="*/ 0 w 421"/>
                <a:gd name="T39" fmla="*/ 0 h 1443"/>
                <a:gd name="T40" fmla="*/ 0 w 421"/>
                <a:gd name="T41" fmla="*/ 0 h 1443"/>
                <a:gd name="T42" fmla="*/ 0 w 421"/>
                <a:gd name="T43" fmla="*/ 0 h 1443"/>
                <a:gd name="T44" fmla="*/ 0 w 421"/>
                <a:gd name="T45" fmla="*/ 0 h 1443"/>
                <a:gd name="T46" fmla="*/ 0 w 421"/>
                <a:gd name="T47" fmla="*/ 0 h 1443"/>
                <a:gd name="T48" fmla="*/ 0 w 421"/>
                <a:gd name="T49" fmla="*/ 0 h 1443"/>
                <a:gd name="T50" fmla="*/ 0 w 421"/>
                <a:gd name="T51" fmla="*/ 0 h 1443"/>
                <a:gd name="T52" fmla="*/ 0 w 421"/>
                <a:gd name="T53" fmla="*/ 0 h 1443"/>
                <a:gd name="T54" fmla="*/ 0 w 421"/>
                <a:gd name="T55" fmla="*/ 0 h 1443"/>
                <a:gd name="T56" fmla="*/ 0 w 421"/>
                <a:gd name="T57" fmla="*/ 0 h 1443"/>
                <a:gd name="T58" fmla="*/ 0 w 421"/>
                <a:gd name="T59" fmla="*/ 0 h 1443"/>
                <a:gd name="T60" fmla="*/ 0 w 421"/>
                <a:gd name="T61" fmla="*/ 0 h 1443"/>
                <a:gd name="T62" fmla="*/ 0 w 421"/>
                <a:gd name="T63" fmla="*/ 0 h 1443"/>
                <a:gd name="T64" fmla="*/ 0 w 421"/>
                <a:gd name="T65" fmla="*/ 0 h 1443"/>
                <a:gd name="T66" fmla="*/ 0 w 421"/>
                <a:gd name="T67" fmla="*/ 0 h 1443"/>
                <a:gd name="T68" fmla="*/ 0 w 421"/>
                <a:gd name="T69" fmla="*/ 0 h 1443"/>
                <a:gd name="T70" fmla="*/ 0 w 421"/>
                <a:gd name="T71" fmla="*/ 0 h 1443"/>
                <a:gd name="T72" fmla="*/ 0 w 421"/>
                <a:gd name="T73" fmla="*/ 0 h 14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1"/>
                <a:gd name="T112" fmla="*/ 0 h 1443"/>
                <a:gd name="T113" fmla="*/ 421 w 421"/>
                <a:gd name="T114" fmla="*/ 1443 h 14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1" h="1443">
                  <a:moveTo>
                    <a:pt x="387" y="0"/>
                  </a:moveTo>
                  <a:lnTo>
                    <a:pt x="367" y="13"/>
                  </a:lnTo>
                  <a:lnTo>
                    <a:pt x="348" y="27"/>
                  </a:lnTo>
                  <a:lnTo>
                    <a:pt x="329" y="41"/>
                  </a:lnTo>
                  <a:lnTo>
                    <a:pt x="310" y="56"/>
                  </a:lnTo>
                  <a:lnTo>
                    <a:pt x="292" y="71"/>
                  </a:lnTo>
                  <a:lnTo>
                    <a:pt x="274" y="87"/>
                  </a:lnTo>
                  <a:lnTo>
                    <a:pt x="257" y="103"/>
                  </a:lnTo>
                  <a:lnTo>
                    <a:pt x="241" y="120"/>
                  </a:lnTo>
                  <a:lnTo>
                    <a:pt x="224" y="137"/>
                  </a:lnTo>
                  <a:lnTo>
                    <a:pt x="209" y="154"/>
                  </a:lnTo>
                  <a:lnTo>
                    <a:pt x="193" y="173"/>
                  </a:lnTo>
                  <a:lnTo>
                    <a:pt x="179" y="191"/>
                  </a:lnTo>
                  <a:lnTo>
                    <a:pt x="164" y="210"/>
                  </a:lnTo>
                  <a:lnTo>
                    <a:pt x="150" y="229"/>
                  </a:lnTo>
                  <a:lnTo>
                    <a:pt x="137" y="249"/>
                  </a:lnTo>
                  <a:lnTo>
                    <a:pt x="124" y="269"/>
                  </a:lnTo>
                  <a:lnTo>
                    <a:pt x="112" y="289"/>
                  </a:lnTo>
                  <a:lnTo>
                    <a:pt x="100" y="310"/>
                  </a:lnTo>
                  <a:lnTo>
                    <a:pt x="90" y="331"/>
                  </a:lnTo>
                  <a:lnTo>
                    <a:pt x="79" y="353"/>
                  </a:lnTo>
                  <a:lnTo>
                    <a:pt x="69" y="374"/>
                  </a:lnTo>
                  <a:lnTo>
                    <a:pt x="61" y="395"/>
                  </a:lnTo>
                  <a:lnTo>
                    <a:pt x="52" y="418"/>
                  </a:lnTo>
                  <a:lnTo>
                    <a:pt x="45" y="440"/>
                  </a:lnTo>
                  <a:lnTo>
                    <a:pt x="37" y="463"/>
                  </a:lnTo>
                  <a:lnTo>
                    <a:pt x="31" y="485"/>
                  </a:lnTo>
                  <a:lnTo>
                    <a:pt x="24" y="509"/>
                  </a:lnTo>
                  <a:lnTo>
                    <a:pt x="19" y="531"/>
                  </a:lnTo>
                  <a:lnTo>
                    <a:pt x="15" y="555"/>
                  </a:lnTo>
                  <a:lnTo>
                    <a:pt x="10" y="579"/>
                  </a:lnTo>
                  <a:lnTo>
                    <a:pt x="7" y="601"/>
                  </a:lnTo>
                  <a:lnTo>
                    <a:pt x="4" y="625"/>
                  </a:lnTo>
                  <a:lnTo>
                    <a:pt x="2" y="648"/>
                  </a:lnTo>
                  <a:lnTo>
                    <a:pt x="1" y="672"/>
                  </a:lnTo>
                  <a:lnTo>
                    <a:pt x="0" y="696"/>
                  </a:lnTo>
                  <a:lnTo>
                    <a:pt x="0" y="720"/>
                  </a:lnTo>
                  <a:lnTo>
                    <a:pt x="1" y="744"/>
                  </a:lnTo>
                  <a:lnTo>
                    <a:pt x="2" y="767"/>
                  </a:lnTo>
                  <a:lnTo>
                    <a:pt x="3" y="791"/>
                  </a:lnTo>
                  <a:lnTo>
                    <a:pt x="6" y="814"/>
                  </a:lnTo>
                  <a:lnTo>
                    <a:pt x="9" y="838"/>
                  </a:lnTo>
                  <a:lnTo>
                    <a:pt x="13" y="861"/>
                  </a:lnTo>
                  <a:lnTo>
                    <a:pt x="18" y="884"/>
                  </a:lnTo>
                  <a:lnTo>
                    <a:pt x="22" y="908"/>
                  </a:lnTo>
                  <a:lnTo>
                    <a:pt x="29" y="930"/>
                  </a:lnTo>
                  <a:lnTo>
                    <a:pt x="35" y="954"/>
                  </a:lnTo>
                  <a:lnTo>
                    <a:pt x="42" y="976"/>
                  </a:lnTo>
                  <a:lnTo>
                    <a:pt x="50" y="999"/>
                  </a:lnTo>
                  <a:lnTo>
                    <a:pt x="58" y="1020"/>
                  </a:lnTo>
                  <a:lnTo>
                    <a:pt x="67" y="1043"/>
                  </a:lnTo>
                  <a:lnTo>
                    <a:pt x="77" y="1064"/>
                  </a:lnTo>
                  <a:lnTo>
                    <a:pt x="87" y="1085"/>
                  </a:lnTo>
                  <a:lnTo>
                    <a:pt x="97" y="1107"/>
                  </a:lnTo>
                  <a:lnTo>
                    <a:pt x="109" y="1127"/>
                  </a:lnTo>
                  <a:lnTo>
                    <a:pt x="121" y="1148"/>
                  </a:lnTo>
                  <a:lnTo>
                    <a:pt x="134" y="1168"/>
                  </a:lnTo>
                  <a:lnTo>
                    <a:pt x="147" y="1187"/>
                  </a:lnTo>
                  <a:lnTo>
                    <a:pt x="159" y="1206"/>
                  </a:lnTo>
                  <a:lnTo>
                    <a:pt x="174" y="1226"/>
                  </a:lnTo>
                  <a:lnTo>
                    <a:pt x="188" y="1244"/>
                  </a:lnTo>
                  <a:lnTo>
                    <a:pt x="203" y="1262"/>
                  </a:lnTo>
                  <a:lnTo>
                    <a:pt x="219" y="1280"/>
                  </a:lnTo>
                  <a:lnTo>
                    <a:pt x="235" y="1298"/>
                  </a:lnTo>
                  <a:lnTo>
                    <a:pt x="253" y="1315"/>
                  </a:lnTo>
                  <a:lnTo>
                    <a:pt x="270" y="1331"/>
                  </a:lnTo>
                  <a:lnTo>
                    <a:pt x="287" y="1347"/>
                  </a:lnTo>
                  <a:lnTo>
                    <a:pt x="305" y="1362"/>
                  </a:lnTo>
                  <a:lnTo>
                    <a:pt x="323" y="1377"/>
                  </a:lnTo>
                  <a:lnTo>
                    <a:pt x="342" y="1392"/>
                  </a:lnTo>
                  <a:lnTo>
                    <a:pt x="361" y="1406"/>
                  </a:lnTo>
                  <a:lnTo>
                    <a:pt x="381" y="1419"/>
                  </a:lnTo>
                  <a:lnTo>
                    <a:pt x="400" y="1431"/>
                  </a:lnTo>
                  <a:lnTo>
                    <a:pt x="421" y="1443"/>
                  </a:lnTo>
                </a:path>
              </a:pathLst>
            </a:custGeom>
            <a:noFill/>
            <a:ln w="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65" name="Freeform 102"/>
            <p:cNvSpPr>
              <a:spLocks/>
            </p:cNvSpPr>
            <p:nvPr/>
          </p:nvSpPr>
          <p:spPr bwMode="auto">
            <a:xfrm>
              <a:off x="3664" y="2030"/>
              <a:ext cx="121" cy="54"/>
            </a:xfrm>
            <a:custGeom>
              <a:avLst/>
              <a:gdLst>
                <a:gd name="T0" fmla="*/ 0 w 666"/>
                <a:gd name="T1" fmla="*/ 0 h 286"/>
                <a:gd name="T2" fmla="*/ 0 w 666"/>
                <a:gd name="T3" fmla="*/ 0 h 286"/>
                <a:gd name="T4" fmla="*/ 0 w 666"/>
                <a:gd name="T5" fmla="*/ 0 h 286"/>
                <a:gd name="T6" fmla="*/ 0 w 666"/>
                <a:gd name="T7" fmla="*/ 0 h 286"/>
                <a:gd name="T8" fmla="*/ 0 w 666"/>
                <a:gd name="T9" fmla="*/ 0 h 286"/>
                <a:gd name="T10" fmla="*/ 0 w 666"/>
                <a:gd name="T11" fmla="*/ 0 h 286"/>
                <a:gd name="T12" fmla="*/ 0 w 666"/>
                <a:gd name="T13" fmla="*/ 0 h 286"/>
                <a:gd name="T14" fmla="*/ 0 w 666"/>
                <a:gd name="T15" fmla="*/ 0 h 286"/>
                <a:gd name="T16" fmla="*/ 0 w 666"/>
                <a:gd name="T17" fmla="*/ 0 h 286"/>
                <a:gd name="T18" fmla="*/ 0 w 666"/>
                <a:gd name="T19" fmla="*/ 0 h 286"/>
                <a:gd name="T20" fmla="*/ 0 w 666"/>
                <a:gd name="T21" fmla="*/ 0 h 286"/>
                <a:gd name="T22" fmla="*/ 0 w 666"/>
                <a:gd name="T23" fmla="*/ 0 h 286"/>
                <a:gd name="T24" fmla="*/ 0 w 666"/>
                <a:gd name="T25" fmla="*/ 0 h 286"/>
                <a:gd name="T26" fmla="*/ 0 w 666"/>
                <a:gd name="T27" fmla="*/ 0 h 286"/>
                <a:gd name="T28" fmla="*/ 0 w 666"/>
                <a:gd name="T29" fmla="*/ 0 h 286"/>
                <a:gd name="T30" fmla="*/ 0 w 666"/>
                <a:gd name="T31" fmla="*/ 0 h 286"/>
                <a:gd name="T32" fmla="*/ 0 w 666"/>
                <a:gd name="T33" fmla="*/ 0 h 286"/>
                <a:gd name="T34" fmla="*/ 0 w 666"/>
                <a:gd name="T35" fmla="*/ 0 h 286"/>
                <a:gd name="T36" fmla="*/ 0 w 666"/>
                <a:gd name="T37" fmla="*/ 0 h 286"/>
                <a:gd name="T38" fmla="*/ 0 w 666"/>
                <a:gd name="T39" fmla="*/ 0 h 286"/>
                <a:gd name="T40" fmla="*/ 0 w 666"/>
                <a:gd name="T41" fmla="*/ 0 h 286"/>
                <a:gd name="T42" fmla="*/ 0 w 666"/>
                <a:gd name="T43" fmla="*/ 0 h 286"/>
                <a:gd name="T44" fmla="*/ 0 w 666"/>
                <a:gd name="T45" fmla="*/ 0 h 286"/>
                <a:gd name="T46" fmla="*/ 0 w 666"/>
                <a:gd name="T47" fmla="*/ 0 h 286"/>
                <a:gd name="T48" fmla="*/ 0 w 666"/>
                <a:gd name="T49" fmla="*/ 0 h 286"/>
                <a:gd name="T50" fmla="*/ 0 w 666"/>
                <a:gd name="T51" fmla="*/ 0 h 286"/>
                <a:gd name="T52" fmla="*/ 0 w 666"/>
                <a:gd name="T53" fmla="*/ 0 h 286"/>
                <a:gd name="T54" fmla="*/ 0 w 666"/>
                <a:gd name="T55" fmla="*/ 0 h 286"/>
                <a:gd name="T56" fmla="*/ 0 w 666"/>
                <a:gd name="T57" fmla="*/ 0 h 286"/>
                <a:gd name="T58" fmla="*/ 0 w 666"/>
                <a:gd name="T59" fmla="*/ 0 h 286"/>
                <a:gd name="T60" fmla="*/ 0 w 666"/>
                <a:gd name="T61" fmla="*/ 0 h 286"/>
                <a:gd name="T62" fmla="*/ 0 w 666"/>
                <a:gd name="T63" fmla="*/ 0 h 2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66"/>
                <a:gd name="T97" fmla="*/ 0 h 286"/>
                <a:gd name="T98" fmla="*/ 666 w 666"/>
                <a:gd name="T99" fmla="*/ 286 h 2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66" h="286">
                  <a:moveTo>
                    <a:pt x="0" y="286"/>
                  </a:moveTo>
                  <a:lnTo>
                    <a:pt x="25" y="286"/>
                  </a:lnTo>
                  <a:lnTo>
                    <a:pt x="49" y="286"/>
                  </a:lnTo>
                  <a:lnTo>
                    <a:pt x="73" y="285"/>
                  </a:lnTo>
                  <a:lnTo>
                    <a:pt x="97" y="284"/>
                  </a:lnTo>
                  <a:lnTo>
                    <a:pt x="121" y="282"/>
                  </a:lnTo>
                  <a:lnTo>
                    <a:pt x="145" y="279"/>
                  </a:lnTo>
                  <a:lnTo>
                    <a:pt x="169" y="274"/>
                  </a:lnTo>
                  <a:lnTo>
                    <a:pt x="192" y="270"/>
                  </a:lnTo>
                  <a:lnTo>
                    <a:pt x="216" y="266"/>
                  </a:lnTo>
                  <a:lnTo>
                    <a:pt x="239" y="259"/>
                  </a:lnTo>
                  <a:lnTo>
                    <a:pt x="263" y="253"/>
                  </a:lnTo>
                  <a:lnTo>
                    <a:pt x="286" y="247"/>
                  </a:lnTo>
                  <a:lnTo>
                    <a:pt x="309" y="239"/>
                  </a:lnTo>
                  <a:lnTo>
                    <a:pt x="331" y="231"/>
                  </a:lnTo>
                  <a:lnTo>
                    <a:pt x="354" y="222"/>
                  </a:lnTo>
                  <a:lnTo>
                    <a:pt x="376" y="212"/>
                  </a:lnTo>
                  <a:lnTo>
                    <a:pt x="398" y="203"/>
                  </a:lnTo>
                  <a:lnTo>
                    <a:pt x="419" y="191"/>
                  </a:lnTo>
                  <a:lnTo>
                    <a:pt x="441" y="180"/>
                  </a:lnTo>
                  <a:lnTo>
                    <a:pt x="462" y="168"/>
                  </a:lnTo>
                  <a:lnTo>
                    <a:pt x="482" y="156"/>
                  </a:lnTo>
                  <a:lnTo>
                    <a:pt x="503" y="143"/>
                  </a:lnTo>
                  <a:lnTo>
                    <a:pt x="522" y="129"/>
                  </a:lnTo>
                  <a:lnTo>
                    <a:pt x="541" y="115"/>
                  </a:lnTo>
                  <a:lnTo>
                    <a:pt x="561" y="100"/>
                  </a:lnTo>
                  <a:lnTo>
                    <a:pt x="580" y="85"/>
                  </a:lnTo>
                  <a:lnTo>
                    <a:pt x="598" y="69"/>
                  </a:lnTo>
                  <a:lnTo>
                    <a:pt x="615" y="53"/>
                  </a:lnTo>
                  <a:lnTo>
                    <a:pt x="632" y="36"/>
                  </a:lnTo>
                  <a:lnTo>
                    <a:pt x="650" y="18"/>
                  </a:lnTo>
                  <a:lnTo>
                    <a:pt x="666" y="0"/>
                  </a:lnTo>
                </a:path>
              </a:pathLst>
            </a:custGeom>
            <a:noFill/>
            <a:ln w="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66" name="Freeform 103"/>
            <p:cNvSpPr>
              <a:spLocks/>
            </p:cNvSpPr>
            <p:nvPr/>
          </p:nvSpPr>
          <p:spPr bwMode="auto">
            <a:xfrm>
              <a:off x="3621" y="1927"/>
              <a:ext cx="49" cy="156"/>
            </a:xfrm>
            <a:custGeom>
              <a:avLst/>
              <a:gdLst>
                <a:gd name="T0" fmla="*/ 0 w 268"/>
                <a:gd name="T1" fmla="*/ 0 h 844"/>
                <a:gd name="T2" fmla="*/ 0 w 268"/>
                <a:gd name="T3" fmla="*/ 0 h 844"/>
                <a:gd name="T4" fmla="*/ 0 w 268"/>
                <a:gd name="T5" fmla="*/ 0 h 844"/>
                <a:gd name="T6" fmla="*/ 0 w 268"/>
                <a:gd name="T7" fmla="*/ 0 h 8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"/>
                <a:gd name="T13" fmla="*/ 0 h 844"/>
                <a:gd name="T14" fmla="*/ 268 w 268"/>
                <a:gd name="T15" fmla="*/ 844 h 8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" h="844">
                  <a:moveTo>
                    <a:pt x="268" y="0"/>
                  </a:moveTo>
                  <a:lnTo>
                    <a:pt x="54" y="844"/>
                  </a:lnTo>
                  <a:lnTo>
                    <a:pt x="0" y="829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67" name="Freeform 104"/>
            <p:cNvSpPr>
              <a:spLocks/>
            </p:cNvSpPr>
            <p:nvPr/>
          </p:nvSpPr>
          <p:spPr bwMode="auto">
            <a:xfrm>
              <a:off x="3621" y="1927"/>
              <a:ext cx="49" cy="156"/>
            </a:xfrm>
            <a:custGeom>
              <a:avLst/>
              <a:gdLst>
                <a:gd name="T0" fmla="*/ 0 w 268"/>
                <a:gd name="T1" fmla="*/ 0 h 844"/>
                <a:gd name="T2" fmla="*/ 0 w 268"/>
                <a:gd name="T3" fmla="*/ 0 h 844"/>
                <a:gd name="T4" fmla="*/ 0 w 268"/>
                <a:gd name="T5" fmla="*/ 0 h 844"/>
                <a:gd name="T6" fmla="*/ 0 w 268"/>
                <a:gd name="T7" fmla="*/ 0 h 8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"/>
                <a:gd name="T13" fmla="*/ 0 h 844"/>
                <a:gd name="T14" fmla="*/ 268 w 268"/>
                <a:gd name="T15" fmla="*/ 844 h 8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" h="844">
                  <a:moveTo>
                    <a:pt x="268" y="0"/>
                  </a:moveTo>
                  <a:lnTo>
                    <a:pt x="54" y="844"/>
                  </a:lnTo>
                  <a:lnTo>
                    <a:pt x="0" y="829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668" name="Freeform 105"/>
            <p:cNvSpPr>
              <a:spLocks/>
            </p:cNvSpPr>
            <p:nvPr/>
          </p:nvSpPr>
          <p:spPr bwMode="auto">
            <a:xfrm>
              <a:off x="2010" y="2111"/>
              <a:ext cx="75" cy="41"/>
            </a:xfrm>
            <a:custGeom>
              <a:avLst/>
              <a:gdLst>
                <a:gd name="T0" fmla="*/ 0 w 415"/>
                <a:gd name="T1" fmla="*/ 0 h 221"/>
                <a:gd name="T2" fmla="*/ 0 w 415"/>
                <a:gd name="T3" fmla="*/ 0 h 221"/>
                <a:gd name="T4" fmla="*/ 0 w 415"/>
                <a:gd name="T5" fmla="*/ 0 h 221"/>
                <a:gd name="T6" fmla="*/ 0 w 415"/>
                <a:gd name="T7" fmla="*/ 0 h 221"/>
                <a:gd name="T8" fmla="*/ 0 w 415"/>
                <a:gd name="T9" fmla="*/ 0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5"/>
                <a:gd name="T16" fmla="*/ 0 h 221"/>
                <a:gd name="T17" fmla="*/ 415 w 41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5" h="221">
                  <a:moveTo>
                    <a:pt x="415" y="220"/>
                  </a:moveTo>
                  <a:lnTo>
                    <a:pt x="415" y="0"/>
                  </a:lnTo>
                  <a:lnTo>
                    <a:pt x="0" y="0"/>
                  </a:lnTo>
                  <a:lnTo>
                    <a:pt x="0" y="221"/>
                  </a:lnTo>
                  <a:lnTo>
                    <a:pt x="415" y="2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69" name="Line 106"/>
            <p:cNvSpPr>
              <a:spLocks noChangeShapeType="1"/>
            </p:cNvSpPr>
            <p:nvPr/>
          </p:nvSpPr>
          <p:spPr bwMode="auto">
            <a:xfrm flipH="1">
              <a:off x="3178" y="2132"/>
              <a:ext cx="4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70" name="Freeform 107"/>
            <p:cNvSpPr>
              <a:spLocks/>
            </p:cNvSpPr>
            <p:nvPr/>
          </p:nvSpPr>
          <p:spPr bwMode="auto">
            <a:xfrm>
              <a:off x="3825" y="2119"/>
              <a:ext cx="80" cy="84"/>
            </a:xfrm>
            <a:custGeom>
              <a:avLst/>
              <a:gdLst>
                <a:gd name="T0" fmla="*/ 0 w 435"/>
                <a:gd name="T1" fmla="*/ 0 h 460"/>
                <a:gd name="T2" fmla="*/ 0 w 435"/>
                <a:gd name="T3" fmla="*/ 0 h 460"/>
                <a:gd name="T4" fmla="*/ 0 w 435"/>
                <a:gd name="T5" fmla="*/ 0 h 460"/>
                <a:gd name="T6" fmla="*/ 0 w 435"/>
                <a:gd name="T7" fmla="*/ 0 h 460"/>
                <a:gd name="T8" fmla="*/ 0 w 435"/>
                <a:gd name="T9" fmla="*/ 0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5"/>
                <a:gd name="T16" fmla="*/ 0 h 460"/>
                <a:gd name="T17" fmla="*/ 435 w 435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5" h="460">
                  <a:moveTo>
                    <a:pt x="267" y="459"/>
                  </a:moveTo>
                  <a:lnTo>
                    <a:pt x="435" y="318"/>
                  </a:lnTo>
                  <a:lnTo>
                    <a:pt x="170" y="0"/>
                  </a:lnTo>
                  <a:lnTo>
                    <a:pt x="0" y="141"/>
                  </a:lnTo>
                  <a:lnTo>
                    <a:pt x="267" y="46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71" name="Line 108"/>
            <p:cNvSpPr>
              <a:spLocks noChangeShapeType="1"/>
            </p:cNvSpPr>
            <p:nvPr/>
          </p:nvSpPr>
          <p:spPr bwMode="auto">
            <a:xfrm>
              <a:off x="3268" y="1447"/>
              <a:ext cx="82" cy="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72" name="Line 109"/>
            <p:cNvSpPr>
              <a:spLocks noChangeShapeType="1"/>
            </p:cNvSpPr>
            <p:nvPr/>
          </p:nvSpPr>
          <p:spPr bwMode="auto">
            <a:xfrm>
              <a:off x="1041" y="1450"/>
              <a:ext cx="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73" name="Line 110"/>
            <p:cNvSpPr>
              <a:spLocks noChangeShapeType="1"/>
            </p:cNvSpPr>
            <p:nvPr/>
          </p:nvSpPr>
          <p:spPr bwMode="auto">
            <a:xfrm>
              <a:off x="1041" y="14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74" name="Line 111"/>
            <p:cNvSpPr>
              <a:spLocks noChangeShapeType="1"/>
            </p:cNvSpPr>
            <p:nvPr/>
          </p:nvSpPr>
          <p:spPr bwMode="auto">
            <a:xfrm>
              <a:off x="1089" y="1450"/>
              <a:ext cx="86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75" name="Line 112"/>
            <p:cNvSpPr>
              <a:spLocks noChangeShapeType="1"/>
            </p:cNvSpPr>
            <p:nvPr/>
          </p:nvSpPr>
          <p:spPr bwMode="auto">
            <a:xfrm>
              <a:off x="1081" y="1478"/>
              <a:ext cx="8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76" name="Line 113"/>
            <p:cNvSpPr>
              <a:spLocks noChangeShapeType="1"/>
            </p:cNvSpPr>
            <p:nvPr/>
          </p:nvSpPr>
          <p:spPr bwMode="auto">
            <a:xfrm flipH="1">
              <a:off x="915" y="1639"/>
              <a:ext cx="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77" name="Line 114"/>
            <p:cNvSpPr>
              <a:spLocks noChangeShapeType="1"/>
            </p:cNvSpPr>
            <p:nvPr/>
          </p:nvSpPr>
          <p:spPr bwMode="auto">
            <a:xfrm>
              <a:off x="994" y="1752"/>
              <a:ext cx="7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78" name="Line 115"/>
            <p:cNvSpPr>
              <a:spLocks noChangeShapeType="1"/>
            </p:cNvSpPr>
            <p:nvPr/>
          </p:nvSpPr>
          <p:spPr bwMode="auto">
            <a:xfrm>
              <a:off x="983" y="1639"/>
              <a:ext cx="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79" name="Line 116"/>
            <p:cNvSpPr>
              <a:spLocks noChangeShapeType="1"/>
            </p:cNvSpPr>
            <p:nvPr/>
          </p:nvSpPr>
          <p:spPr bwMode="auto">
            <a:xfrm>
              <a:off x="3103" y="13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80" name="Freeform 117"/>
            <p:cNvSpPr>
              <a:spLocks/>
            </p:cNvSpPr>
            <p:nvPr/>
          </p:nvSpPr>
          <p:spPr bwMode="auto">
            <a:xfrm>
              <a:off x="3086" y="1374"/>
              <a:ext cx="17" cy="11"/>
            </a:xfrm>
            <a:custGeom>
              <a:avLst/>
              <a:gdLst>
                <a:gd name="T0" fmla="*/ 0 w 97"/>
                <a:gd name="T1" fmla="*/ 0 h 56"/>
                <a:gd name="T2" fmla="*/ 0 w 97"/>
                <a:gd name="T3" fmla="*/ 0 h 56"/>
                <a:gd name="T4" fmla="*/ 0 w 97"/>
                <a:gd name="T5" fmla="*/ 0 h 56"/>
                <a:gd name="T6" fmla="*/ 0 w 97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56"/>
                <a:gd name="T14" fmla="*/ 97 w 97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56">
                  <a:moveTo>
                    <a:pt x="97" y="56"/>
                  </a:moveTo>
                  <a:lnTo>
                    <a:pt x="97" y="0"/>
                  </a:lnTo>
                  <a:lnTo>
                    <a:pt x="0" y="56"/>
                  </a:lnTo>
                  <a:lnTo>
                    <a:pt x="97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81" name="Freeform 118"/>
            <p:cNvSpPr>
              <a:spLocks/>
            </p:cNvSpPr>
            <p:nvPr/>
          </p:nvSpPr>
          <p:spPr bwMode="auto">
            <a:xfrm>
              <a:off x="3086" y="1374"/>
              <a:ext cx="17" cy="11"/>
            </a:xfrm>
            <a:custGeom>
              <a:avLst/>
              <a:gdLst>
                <a:gd name="T0" fmla="*/ 0 w 97"/>
                <a:gd name="T1" fmla="*/ 0 h 56"/>
                <a:gd name="T2" fmla="*/ 0 w 97"/>
                <a:gd name="T3" fmla="*/ 0 h 56"/>
                <a:gd name="T4" fmla="*/ 0 w 97"/>
                <a:gd name="T5" fmla="*/ 0 h 56"/>
                <a:gd name="T6" fmla="*/ 0 w 97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56"/>
                <a:gd name="T14" fmla="*/ 97 w 97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56">
                  <a:moveTo>
                    <a:pt x="97" y="0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82" name="Rectangle 119"/>
            <p:cNvSpPr>
              <a:spLocks noChangeArrowheads="1"/>
            </p:cNvSpPr>
            <p:nvPr/>
          </p:nvSpPr>
          <p:spPr bwMode="auto">
            <a:xfrm>
              <a:off x="3086" y="1374"/>
              <a:ext cx="17" cy="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49683" name="Freeform 120"/>
            <p:cNvSpPr>
              <a:spLocks/>
            </p:cNvSpPr>
            <p:nvPr/>
          </p:nvSpPr>
          <p:spPr bwMode="auto">
            <a:xfrm>
              <a:off x="2820" y="1374"/>
              <a:ext cx="18" cy="11"/>
            </a:xfrm>
            <a:custGeom>
              <a:avLst/>
              <a:gdLst>
                <a:gd name="T0" fmla="*/ 0 w 100"/>
                <a:gd name="T1" fmla="*/ 0 h 56"/>
                <a:gd name="T2" fmla="*/ 0 w 100"/>
                <a:gd name="T3" fmla="*/ 0 h 56"/>
                <a:gd name="T4" fmla="*/ 0 w 100"/>
                <a:gd name="T5" fmla="*/ 0 h 56"/>
                <a:gd name="T6" fmla="*/ 0 w 100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56"/>
                <a:gd name="T14" fmla="*/ 100 w 100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56">
                  <a:moveTo>
                    <a:pt x="100" y="56"/>
                  </a:moveTo>
                  <a:lnTo>
                    <a:pt x="100" y="0"/>
                  </a:lnTo>
                  <a:lnTo>
                    <a:pt x="0" y="56"/>
                  </a:lnTo>
                  <a:lnTo>
                    <a:pt x="10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84" name="Freeform 121"/>
            <p:cNvSpPr>
              <a:spLocks/>
            </p:cNvSpPr>
            <p:nvPr/>
          </p:nvSpPr>
          <p:spPr bwMode="auto">
            <a:xfrm>
              <a:off x="2820" y="1374"/>
              <a:ext cx="18" cy="11"/>
            </a:xfrm>
            <a:custGeom>
              <a:avLst/>
              <a:gdLst>
                <a:gd name="T0" fmla="*/ 0 w 100"/>
                <a:gd name="T1" fmla="*/ 0 h 56"/>
                <a:gd name="T2" fmla="*/ 0 w 100"/>
                <a:gd name="T3" fmla="*/ 0 h 56"/>
                <a:gd name="T4" fmla="*/ 0 w 100"/>
                <a:gd name="T5" fmla="*/ 0 h 56"/>
                <a:gd name="T6" fmla="*/ 0 w 100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56"/>
                <a:gd name="T14" fmla="*/ 100 w 100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56">
                  <a:moveTo>
                    <a:pt x="100" y="0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85" name="Rectangle 122"/>
            <p:cNvSpPr>
              <a:spLocks noChangeArrowheads="1"/>
            </p:cNvSpPr>
            <p:nvPr/>
          </p:nvSpPr>
          <p:spPr bwMode="auto">
            <a:xfrm>
              <a:off x="2820" y="1374"/>
              <a:ext cx="18" cy="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49686" name="Line 123"/>
            <p:cNvSpPr>
              <a:spLocks noChangeShapeType="1"/>
            </p:cNvSpPr>
            <p:nvPr/>
          </p:nvSpPr>
          <p:spPr bwMode="auto">
            <a:xfrm>
              <a:off x="3338" y="1885"/>
              <a:ext cx="65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87" name="Line 124"/>
            <p:cNvSpPr>
              <a:spLocks noChangeShapeType="1"/>
            </p:cNvSpPr>
            <p:nvPr/>
          </p:nvSpPr>
          <p:spPr bwMode="auto">
            <a:xfrm flipH="1">
              <a:off x="3170" y="1397"/>
              <a:ext cx="35" cy="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88" name="Freeform 125"/>
            <p:cNvSpPr>
              <a:spLocks/>
            </p:cNvSpPr>
            <p:nvPr/>
          </p:nvSpPr>
          <p:spPr bwMode="auto">
            <a:xfrm>
              <a:off x="2226" y="1547"/>
              <a:ext cx="44" cy="39"/>
            </a:xfrm>
            <a:custGeom>
              <a:avLst/>
              <a:gdLst>
                <a:gd name="T0" fmla="*/ 0 w 237"/>
                <a:gd name="T1" fmla="*/ 0 h 209"/>
                <a:gd name="T2" fmla="*/ 0 w 237"/>
                <a:gd name="T3" fmla="*/ 0 h 209"/>
                <a:gd name="T4" fmla="*/ 0 w 237"/>
                <a:gd name="T5" fmla="*/ 0 h 209"/>
                <a:gd name="T6" fmla="*/ 0 w 237"/>
                <a:gd name="T7" fmla="*/ 0 h 209"/>
                <a:gd name="T8" fmla="*/ 0 w 237"/>
                <a:gd name="T9" fmla="*/ 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209"/>
                <a:gd name="T17" fmla="*/ 237 w 237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209">
                  <a:moveTo>
                    <a:pt x="58" y="0"/>
                  </a:moveTo>
                  <a:lnTo>
                    <a:pt x="0" y="126"/>
                  </a:lnTo>
                  <a:lnTo>
                    <a:pt x="179" y="209"/>
                  </a:lnTo>
                  <a:lnTo>
                    <a:pt x="237" y="84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89" name="Freeform 126"/>
            <p:cNvSpPr>
              <a:spLocks/>
            </p:cNvSpPr>
            <p:nvPr/>
          </p:nvSpPr>
          <p:spPr bwMode="auto">
            <a:xfrm>
              <a:off x="830" y="1443"/>
              <a:ext cx="23" cy="28"/>
            </a:xfrm>
            <a:custGeom>
              <a:avLst/>
              <a:gdLst>
                <a:gd name="T0" fmla="*/ 0 w 127"/>
                <a:gd name="T1" fmla="*/ 0 h 155"/>
                <a:gd name="T2" fmla="*/ 0 w 127"/>
                <a:gd name="T3" fmla="*/ 0 h 155"/>
                <a:gd name="T4" fmla="*/ 0 w 127"/>
                <a:gd name="T5" fmla="*/ 0 h 155"/>
                <a:gd name="T6" fmla="*/ 0 w 127"/>
                <a:gd name="T7" fmla="*/ 0 h 155"/>
                <a:gd name="T8" fmla="*/ 0 w 127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55"/>
                <a:gd name="T17" fmla="*/ 127 w 127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55">
                  <a:moveTo>
                    <a:pt x="25" y="155"/>
                  </a:moveTo>
                  <a:lnTo>
                    <a:pt x="127" y="136"/>
                  </a:lnTo>
                  <a:lnTo>
                    <a:pt x="102" y="0"/>
                  </a:lnTo>
                  <a:lnTo>
                    <a:pt x="0" y="19"/>
                  </a:lnTo>
                  <a:lnTo>
                    <a:pt x="25" y="15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90" name="Freeform 127"/>
            <p:cNvSpPr>
              <a:spLocks/>
            </p:cNvSpPr>
            <p:nvPr/>
          </p:nvSpPr>
          <p:spPr bwMode="auto">
            <a:xfrm>
              <a:off x="862" y="1441"/>
              <a:ext cx="19" cy="25"/>
            </a:xfrm>
            <a:custGeom>
              <a:avLst/>
              <a:gdLst>
                <a:gd name="T0" fmla="*/ 0 w 104"/>
                <a:gd name="T1" fmla="*/ 0 h 139"/>
                <a:gd name="T2" fmla="*/ 0 w 104"/>
                <a:gd name="T3" fmla="*/ 0 h 139"/>
                <a:gd name="T4" fmla="*/ 0 w 104"/>
                <a:gd name="T5" fmla="*/ 0 h 139"/>
                <a:gd name="T6" fmla="*/ 0 w 104"/>
                <a:gd name="T7" fmla="*/ 0 h 139"/>
                <a:gd name="T8" fmla="*/ 0 w 104"/>
                <a:gd name="T9" fmla="*/ 0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39"/>
                <a:gd name="T17" fmla="*/ 104 w 104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39">
                  <a:moveTo>
                    <a:pt x="1" y="139"/>
                  </a:moveTo>
                  <a:lnTo>
                    <a:pt x="104" y="138"/>
                  </a:lnTo>
                  <a:lnTo>
                    <a:pt x="103" y="0"/>
                  </a:lnTo>
                  <a:lnTo>
                    <a:pt x="0" y="1"/>
                  </a:lnTo>
                  <a:lnTo>
                    <a:pt x="1" y="13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91" name="Freeform 128"/>
            <p:cNvSpPr>
              <a:spLocks/>
            </p:cNvSpPr>
            <p:nvPr/>
          </p:nvSpPr>
          <p:spPr bwMode="auto">
            <a:xfrm>
              <a:off x="890" y="1443"/>
              <a:ext cx="23" cy="28"/>
            </a:xfrm>
            <a:custGeom>
              <a:avLst/>
              <a:gdLst>
                <a:gd name="T0" fmla="*/ 0 w 127"/>
                <a:gd name="T1" fmla="*/ 0 h 155"/>
                <a:gd name="T2" fmla="*/ 0 w 127"/>
                <a:gd name="T3" fmla="*/ 0 h 155"/>
                <a:gd name="T4" fmla="*/ 0 w 127"/>
                <a:gd name="T5" fmla="*/ 0 h 155"/>
                <a:gd name="T6" fmla="*/ 0 w 127"/>
                <a:gd name="T7" fmla="*/ 0 h 155"/>
                <a:gd name="T8" fmla="*/ 0 w 127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55"/>
                <a:gd name="T17" fmla="*/ 127 w 127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55">
                  <a:moveTo>
                    <a:pt x="102" y="155"/>
                  </a:moveTo>
                  <a:lnTo>
                    <a:pt x="0" y="136"/>
                  </a:lnTo>
                  <a:lnTo>
                    <a:pt x="25" y="0"/>
                  </a:lnTo>
                  <a:lnTo>
                    <a:pt x="127" y="19"/>
                  </a:lnTo>
                  <a:lnTo>
                    <a:pt x="102" y="15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92" name="Freeform 129"/>
            <p:cNvSpPr>
              <a:spLocks/>
            </p:cNvSpPr>
            <p:nvPr/>
          </p:nvSpPr>
          <p:spPr bwMode="auto">
            <a:xfrm>
              <a:off x="1890" y="1291"/>
              <a:ext cx="57" cy="18"/>
            </a:xfrm>
            <a:custGeom>
              <a:avLst/>
              <a:gdLst>
                <a:gd name="T0" fmla="*/ 0 w 317"/>
                <a:gd name="T1" fmla="*/ 0 h 93"/>
                <a:gd name="T2" fmla="*/ 0 w 317"/>
                <a:gd name="T3" fmla="*/ 0 h 93"/>
                <a:gd name="T4" fmla="*/ 0 w 317"/>
                <a:gd name="T5" fmla="*/ 0 h 93"/>
                <a:gd name="T6" fmla="*/ 0 w 317"/>
                <a:gd name="T7" fmla="*/ 0 h 93"/>
                <a:gd name="T8" fmla="*/ 0 w 317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"/>
                <a:gd name="T16" fmla="*/ 0 h 93"/>
                <a:gd name="T17" fmla="*/ 317 w 317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" h="93">
                  <a:moveTo>
                    <a:pt x="0" y="1"/>
                  </a:moveTo>
                  <a:lnTo>
                    <a:pt x="0" y="93"/>
                  </a:lnTo>
                  <a:lnTo>
                    <a:pt x="317" y="93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93" name="Rectangle 130"/>
            <p:cNvSpPr>
              <a:spLocks noChangeArrowheads="1"/>
            </p:cNvSpPr>
            <p:nvPr/>
          </p:nvSpPr>
          <p:spPr bwMode="auto">
            <a:xfrm>
              <a:off x="1700" y="1292"/>
              <a:ext cx="22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49694" name="Freeform 131"/>
            <p:cNvSpPr>
              <a:spLocks/>
            </p:cNvSpPr>
            <p:nvPr/>
          </p:nvSpPr>
          <p:spPr bwMode="auto">
            <a:xfrm>
              <a:off x="3390" y="1791"/>
              <a:ext cx="26" cy="28"/>
            </a:xfrm>
            <a:custGeom>
              <a:avLst/>
              <a:gdLst>
                <a:gd name="T0" fmla="*/ 0 w 144"/>
                <a:gd name="T1" fmla="*/ 0 h 148"/>
                <a:gd name="T2" fmla="*/ 0 w 144"/>
                <a:gd name="T3" fmla="*/ 0 h 148"/>
                <a:gd name="T4" fmla="*/ 0 w 144"/>
                <a:gd name="T5" fmla="*/ 0 h 148"/>
                <a:gd name="T6" fmla="*/ 0 w 144"/>
                <a:gd name="T7" fmla="*/ 0 h 148"/>
                <a:gd name="T8" fmla="*/ 0 w 144"/>
                <a:gd name="T9" fmla="*/ 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48"/>
                <a:gd name="T17" fmla="*/ 144 w 144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48">
                  <a:moveTo>
                    <a:pt x="3" y="102"/>
                  </a:moveTo>
                  <a:lnTo>
                    <a:pt x="40" y="0"/>
                  </a:lnTo>
                  <a:lnTo>
                    <a:pt x="144" y="37"/>
                  </a:lnTo>
                  <a:lnTo>
                    <a:pt x="105" y="148"/>
                  </a:lnTo>
                  <a:lnTo>
                    <a:pt x="0" y="10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95" name="Freeform 132"/>
            <p:cNvSpPr>
              <a:spLocks/>
            </p:cNvSpPr>
            <p:nvPr/>
          </p:nvSpPr>
          <p:spPr bwMode="auto">
            <a:xfrm>
              <a:off x="3380" y="1818"/>
              <a:ext cx="27" cy="28"/>
            </a:xfrm>
            <a:custGeom>
              <a:avLst/>
              <a:gdLst>
                <a:gd name="T0" fmla="*/ 0 w 145"/>
                <a:gd name="T1" fmla="*/ 0 h 149"/>
                <a:gd name="T2" fmla="*/ 0 w 145"/>
                <a:gd name="T3" fmla="*/ 0 h 149"/>
                <a:gd name="T4" fmla="*/ 0 w 145"/>
                <a:gd name="T5" fmla="*/ 0 h 149"/>
                <a:gd name="T6" fmla="*/ 0 w 145"/>
                <a:gd name="T7" fmla="*/ 0 h 149"/>
                <a:gd name="T8" fmla="*/ 0 w 145"/>
                <a:gd name="T9" fmla="*/ 0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49"/>
                <a:gd name="T17" fmla="*/ 145 w 145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49">
                  <a:moveTo>
                    <a:pt x="4" y="102"/>
                  </a:moveTo>
                  <a:lnTo>
                    <a:pt x="41" y="0"/>
                  </a:lnTo>
                  <a:lnTo>
                    <a:pt x="145" y="39"/>
                  </a:lnTo>
                  <a:lnTo>
                    <a:pt x="105" y="149"/>
                  </a:lnTo>
                  <a:lnTo>
                    <a:pt x="0" y="1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96" name="Freeform 133"/>
            <p:cNvSpPr>
              <a:spLocks/>
            </p:cNvSpPr>
            <p:nvPr/>
          </p:nvSpPr>
          <p:spPr bwMode="auto">
            <a:xfrm>
              <a:off x="3366" y="1859"/>
              <a:ext cx="26" cy="28"/>
            </a:xfrm>
            <a:custGeom>
              <a:avLst/>
              <a:gdLst>
                <a:gd name="T0" fmla="*/ 0 w 145"/>
                <a:gd name="T1" fmla="*/ 0 h 149"/>
                <a:gd name="T2" fmla="*/ 0 w 145"/>
                <a:gd name="T3" fmla="*/ 0 h 149"/>
                <a:gd name="T4" fmla="*/ 0 w 145"/>
                <a:gd name="T5" fmla="*/ 0 h 149"/>
                <a:gd name="T6" fmla="*/ 0 w 145"/>
                <a:gd name="T7" fmla="*/ 0 h 149"/>
                <a:gd name="T8" fmla="*/ 0 w 145"/>
                <a:gd name="T9" fmla="*/ 0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49"/>
                <a:gd name="T17" fmla="*/ 145 w 145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49">
                  <a:moveTo>
                    <a:pt x="3" y="102"/>
                  </a:moveTo>
                  <a:lnTo>
                    <a:pt x="41" y="0"/>
                  </a:lnTo>
                  <a:lnTo>
                    <a:pt x="145" y="39"/>
                  </a:lnTo>
                  <a:lnTo>
                    <a:pt x="105" y="149"/>
                  </a:lnTo>
                  <a:lnTo>
                    <a:pt x="0" y="1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97" name="Freeform 134"/>
            <p:cNvSpPr>
              <a:spLocks/>
            </p:cNvSpPr>
            <p:nvPr/>
          </p:nvSpPr>
          <p:spPr bwMode="auto">
            <a:xfrm>
              <a:off x="3349" y="1909"/>
              <a:ext cx="25" cy="28"/>
            </a:xfrm>
            <a:custGeom>
              <a:avLst/>
              <a:gdLst>
                <a:gd name="T0" fmla="*/ 0 w 144"/>
                <a:gd name="T1" fmla="*/ 0 h 149"/>
                <a:gd name="T2" fmla="*/ 0 w 144"/>
                <a:gd name="T3" fmla="*/ 0 h 149"/>
                <a:gd name="T4" fmla="*/ 0 w 144"/>
                <a:gd name="T5" fmla="*/ 0 h 149"/>
                <a:gd name="T6" fmla="*/ 0 w 144"/>
                <a:gd name="T7" fmla="*/ 0 h 149"/>
                <a:gd name="T8" fmla="*/ 0 w 144"/>
                <a:gd name="T9" fmla="*/ 0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49"/>
                <a:gd name="T17" fmla="*/ 144 w 144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49">
                  <a:moveTo>
                    <a:pt x="37" y="9"/>
                  </a:moveTo>
                  <a:lnTo>
                    <a:pt x="0" y="111"/>
                  </a:lnTo>
                  <a:lnTo>
                    <a:pt x="103" y="149"/>
                  </a:lnTo>
                  <a:lnTo>
                    <a:pt x="144" y="39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98" name="Freeform 135"/>
            <p:cNvSpPr>
              <a:spLocks/>
            </p:cNvSpPr>
            <p:nvPr/>
          </p:nvSpPr>
          <p:spPr bwMode="auto">
            <a:xfrm>
              <a:off x="3333" y="1950"/>
              <a:ext cx="26" cy="28"/>
            </a:xfrm>
            <a:custGeom>
              <a:avLst/>
              <a:gdLst>
                <a:gd name="T0" fmla="*/ 0 w 145"/>
                <a:gd name="T1" fmla="*/ 0 h 149"/>
                <a:gd name="T2" fmla="*/ 0 w 145"/>
                <a:gd name="T3" fmla="*/ 0 h 149"/>
                <a:gd name="T4" fmla="*/ 0 w 145"/>
                <a:gd name="T5" fmla="*/ 0 h 149"/>
                <a:gd name="T6" fmla="*/ 0 w 145"/>
                <a:gd name="T7" fmla="*/ 0 h 149"/>
                <a:gd name="T8" fmla="*/ 0 w 145"/>
                <a:gd name="T9" fmla="*/ 0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49"/>
                <a:gd name="T17" fmla="*/ 145 w 145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49">
                  <a:moveTo>
                    <a:pt x="37" y="9"/>
                  </a:moveTo>
                  <a:lnTo>
                    <a:pt x="0" y="110"/>
                  </a:lnTo>
                  <a:lnTo>
                    <a:pt x="104" y="149"/>
                  </a:lnTo>
                  <a:lnTo>
                    <a:pt x="145" y="39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699" name="Freeform 136"/>
            <p:cNvSpPr>
              <a:spLocks/>
            </p:cNvSpPr>
            <p:nvPr/>
          </p:nvSpPr>
          <p:spPr bwMode="auto">
            <a:xfrm>
              <a:off x="3322" y="1977"/>
              <a:ext cx="27" cy="27"/>
            </a:xfrm>
            <a:custGeom>
              <a:avLst/>
              <a:gdLst>
                <a:gd name="T0" fmla="*/ 0 w 145"/>
                <a:gd name="T1" fmla="*/ 0 h 149"/>
                <a:gd name="T2" fmla="*/ 0 w 145"/>
                <a:gd name="T3" fmla="*/ 0 h 149"/>
                <a:gd name="T4" fmla="*/ 0 w 145"/>
                <a:gd name="T5" fmla="*/ 0 h 149"/>
                <a:gd name="T6" fmla="*/ 0 w 145"/>
                <a:gd name="T7" fmla="*/ 0 h 149"/>
                <a:gd name="T8" fmla="*/ 0 w 145"/>
                <a:gd name="T9" fmla="*/ 0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49"/>
                <a:gd name="T17" fmla="*/ 145 w 145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49">
                  <a:moveTo>
                    <a:pt x="38" y="8"/>
                  </a:moveTo>
                  <a:lnTo>
                    <a:pt x="0" y="110"/>
                  </a:lnTo>
                  <a:lnTo>
                    <a:pt x="105" y="149"/>
                  </a:lnTo>
                  <a:lnTo>
                    <a:pt x="145" y="38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00" name="Freeform 137"/>
            <p:cNvSpPr>
              <a:spLocks/>
            </p:cNvSpPr>
            <p:nvPr/>
          </p:nvSpPr>
          <p:spPr bwMode="auto">
            <a:xfrm>
              <a:off x="3342" y="1539"/>
              <a:ext cx="29" cy="29"/>
            </a:xfrm>
            <a:custGeom>
              <a:avLst/>
              <a:gdLst>
                <a:gd name="T0" fmla="*/ 0 w 162"/>
                <a:gd name="T1" fmla="*/ 0 h 161"/>
                <a:gd name="T2" fmla="*/ 0 w 162"/>
                <a:gd name="T3" fmla="*/ 0 h 161"/>
                <a:gd name="T4" fmla="*/ 0 w 162"/>
                <a:gd name="T5" fmla="*/ 0 h 161"/>
                <a:gd name="T6" fmla="*/ 0 w 162"/>
                <a:gd name="T7" fmla="*/ 0 h 161"/>
                <a:gd name="T8" fmla="*/ 0 w 162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61"/>
                <a:gd name="T17" fmla="*/ 162 w 162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61">
                  <a:moveTo>
                    <a:pt x="7" y="70"/>
                  </a:moveTo>
                  <a:lnTo>
                    <a:pt x="90" y="0"/>
                  </a:lnTo>
                  <a:lnTo>
                    <a:pt x="162" y="85"/>
                  </a:lnTo>
                  <a:lnTo>
                    <a:pt x="72" y="161"/>
                  </a:lnTo>
                  <a:lnTo>
                    <a:pt x="0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01" name="Freeform 138"/>
            <p:cNvSpPr>
              <a:spLocks/>
            </p:cNvSpPr>
            <p:nvPr/>
          </p:nvSpPr>
          <p:spPr bwMode="auto">
            <a:xfrm>
              <a:off x="3360" y="1561"/>
              <a:ext cx="30" cy="29"/>
            </a:xfrm>
            <a:custGeom>
              <a:avLst/>
              <a:gdLst>
                <a:gd name="T0" fmla="*/ 0 w 162"/>
                <a:gd name="T1" fmla="*/ 0 h 161"/>
                <a:gd name="T2" fmla="*/ 0 w 162"/>
                <a:gd name="T3" fmla="*/ 0 h 161"/>
                <a:gd name="T4" fmla="*/ 0 w 162"/>
                <a:gd name="T5" fmla="*/ 0 h 161"/>
                <a:gd name="T6" fmla="*/ 0 w 162"/>
                <a:gd name="T7" fmla="*/ 0 h 161"/>
                <a:gd name="T8" fmla="*/ 0 w 162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61"/>
                <a:gd name="T17" fmla="*/ 162 w 162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61">
                  <a:moveTo>
                    <a:pt x="7" y="70"/>
                  </a:moveTo>
                  <a:lnTo>
                    <a:pt x="90" y="0"/>
                  </a:lnTo>
                  <a:lnTo>
                    <a:pt x="162" y="85"/>
                  </a:lnTo>
                  <a:lnTo>
                    <a:pt x="72" y="161"/>
                  </a:lnTo>
                  <a:lnTo>
                    <a:pt x="0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02" name="Freeform 139"/>
            <p:cNvSpPr>
              <a:spLocks/>
            </p:cNvSpPr>
            <p:nvPr/>
          </p:nvSpPr>
          <p:spPr bwMode="auto">
            <a:xfrm>
              <a:off x="3158" y="2121"/>
              <a:ext cx="20" cy="22"/>
            </a:xfrm>
            <a:custGeom>
              <a:avLst/>
              <a:gdLst>
                <a:gd name="T0" fmla="*/ 0 w 111"/>
                <a:gd name="T1" fmla="*/ 0 h 117"/>
                <a:gd name="T2" fmla="*/ 0 w 111"/>
                <a:gd name="T3" fmla="*/ 0 h 117"/>
                <a:gd name="T4" fmla="*/ 0 w 111"/>
                <a:gd name="T5" fmla="*/ 0 h 117"/>
                <a:gd name="T6" fmla="*/ 0 w 111"/>
                <a:gd name="T7" fmla="*/ 0 h 117"/>
                <a:gd name="T8" fmla="*/ 0 w 111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17"/>
                <a:gd name="T17" fmla="*/ 111 w 111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17">
                  <a:moveTo>
                    <a:pt x="0" y="108"/>
                  </a:moveTo>
                  <a:lnTo>
                    <a:pt x="0" y="0"/>
                  </a:lnTo>
                  <a:lnTo>
                    <a:pt x="111" y="0"/>
                  </a:lnTo>
                  <a:lnTo>
                    <a:pt x="111" y="117"/>
                  </a:lnTo>
                  <a:lnTo>
                    <a:pt x="0" y="1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03" name="Freeform 140"/>
            <p:cNvSpPr>
              <a:spLocks/>
            </p:cNvSpPr>
            <p:nvPr/>
          </p:nvSpPr>
          <p:spPr bwMode="auto">
            <a:xfrm>
              <a:off x="3131" y="2121"/>
              <a:ext cx="21" cy="22"/>
            </a:xfrm>
            <a:custGeom>
              <a:avLst/>
              <a:gdLst>
                <a:gd name="T0" fmla="*/ 0 w 112"/>
                <a:gd name="T1" fmla="*/ 0 h 117"/>
                <a:gd name="T2" fmla="*/ 0 w 112"/>
                <a:gd name="T3" fmla="*/ 0 h 117"/>
                <a:gd name="T4" fmla="*/ 0 w 112"/>
                <a:gd name="T5" fmla="*/ 0 h 117"/>
                <a:gd name="T6" fmla="*/ 0 w 112"/>
                <a:gd name="T7" fmla="*/ 0 h 117"/>
                <a:gd name="T8" fmla="*/ 0 w 112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17"/>
                <a:gd name="T17" fmla="*/ 112 w 11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17">
                  <a:moveTo>
                    <a:pt x="0" y="108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117"/>
                  </a:lnTo>
                  <a:lnTo>
                    <a:pt x="0" y="1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04" name="Freeform 141"/>
            <p:cNvSpPr>
              <a:spLocks/>
            </p:cNvSpPr>
            <p:nvPr/>
          </p:nvSpPr>
          <p:spPr bwMode="auto">
            <a:xfrm>
              <a:off x="3091" y="2121"/>
              <a:ext cx="20" cy="22"/>
            </a:xfrm>
            <a:custGeom>
              <a:avLst/>
              <a:gdLst>
                <a:gd name="T0" fmla="*/ 0 w 112"/>
                <a:gd name="T1" fmla="*/ 0 h 117"/>
                <a:gd name="T2" fmla="*/ 0 w 112"/>
                <a:gd name="T3" fmla="*/ 0 h 117"/>
                <a:gd name="T4" fmla="*/ 0 w 112"/>
                <a:gd name="T5" fmla="*/ 0 h 117"/>
                <a:gd name="T6" fmla="*/ 0 w 112"/>
                <a:gd name="T7" fmla="*/ 0 h 117"/>
                <a:gd name="T8" fmla="*/ 0 w 112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17"/>
                <a:gd name="T17" fmla="*/ 112 w 11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17">
                  <a:moveTo>
                    <a:pt x="0" y="108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117"/>
                  </a:lnTo>
                  <a:lnTo>
                    <a:pt x="0" y="1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05" name="Freeform 142"/>
            <p:cNvSpPr>
              <a:spLocks/>
            </p:cNvSpPr>
            <p:nvPr/>
          </p:nvSpPr>
          <p:spPr bwMode="auto">
            <a:xfrm>
              <a:off x="3049" y="2121"/>
              <a:ext cx="20" cy="22"/>
            </a:xfrm>
            <a:custGeom>
              <a:avLst/>
              <a:gdLst>
                <a:gd name="T0" fmla="*/ 0 w 111"/>
                <a:gd name="T1" fmla="*/ 0 h 117"/>
                <a:gd name="T2" fmla="*/ 0 w 111"/>
                <a:gd name="T3" fmla="*/ 0 h 117"/>
                <a:gd name="T4" fmla="*/ 0 w 111"/>
                <a:gd name="T5" fmla="*/ 0 h 117"/>
                <a:gd name="T6" fmla="*/ 0 w 111"/>
                <a:gd name="T7" fmla="*/ 0 h 117"/>
                <a:gd name="T8" fmla="*/ 0 w 111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17"/>
                <a:gd name="T17" fmla="*/ 111 w 111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17">
                  <a:moveTo>
                    <a:pt x="110" y="108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111" y="1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06" name="Freeform 143"/>
            <p:cNvSpPr>
              <a:spLocks/>
            </p:cNvSpPr>
            <p:nvPr/>
          </p:nvSpPr>
          <p:spPr bwMode="auto">
            <a:xfrm>
              <a:off x="3022" y="2121"/>
              <a:ext cx="20" cy="22"/>
            </a:xfrm>
            <a:custGeom>
              <a:avLst/>
              <a:gdLst>
                <a:gd name="T0" fmla="*/ 0 w 111"/>
                <a:gd name="T1" fmla="*/ 0 h 117"/>
                <a:gd name="T2" fmla="*/ 0 w 111"/>
                <a:gd name="T3" fmla="*/ 0 h 117"/>
                <a:gd name="T4" fmla="*/ 0 w 111"/>
                <a:gd name="T5" fmla="*/ 0 h 117"/>
                <a:gd name="T6" fmla="*/ 0 w 111"/>
                <a:gd name="T7" fmla="*/ 0 h 117"/>
                <a:gd name="T8" fmla="*/ 0 w 111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17"/>
                <a:gd name="T17" fmla="*/ 111 w 111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17">
                  <a:moveTo>
                    <a:pt x="110" y="108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111" y="1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07" name="Freeform 144"/>
            <p:cNvSpPr>
              <a:spLocks/>
            </p:cNvSpPr>
            <p:nvPr/>
          </p:nvSpPr>
          <p:spPr bwMode="auto">
            <a:xfrm>
              <a:off x="2965" y="2121"/>
              <a:ext cx="20" cy="22"/>
            </a:xfrm>
            <a:custGeom>
              <a:avLst/>
              <a:gdLst>
                <a:gd name="T0" fmla="*/ 0 w 113"/>
                <a:gd name="T1" fmla="*/ 0 h 117"/>
                <a:gd name="T2" fmla="*/ 0 w 113"/>
                <a:gd name="T3" fmla="*/ 0 h 117"/>
                <a:gd name="T4" fmla="*/ 0 w 113"/>
                <a:gd name="T5" fmla="*/ 0 h 117"/>
                <a:gd name="T6" fmla="*/ 0 w 113"/>
                <a:gd name="T7" fmla="*/ 0 h 117"/>
                <a:gd name="T8" fmla="*/ 0 w 113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117"/>
                <a:gd name="T17" fmla="*/ 113 w 113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117">
                  <a:moveTo>
                    <a:pt x="112" y="108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113" y="1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08" name="Freeform 145"/>
            <p:cNvSpPr>
              <a:spLocks/>
            </p:cNvSpPr>
            <p:nvPr/>
          </p:nvSpPr>
          <p:spPr bwMode="auto">
            <a:xfrm>
              <a:off x="2938" y="2121"/>
              <a:ext cx="21" cy="22"/>
            </a:xfrm>
            <a:custGeom>
              <a:avLst/>
              <a:gdLst>
                <a:gd name="T0" fmla="*/ 0 w 113"/>
                <a:gd name="T1" fmla="*/ 0 h 117"/>
                <a:gd name="T2" fmla="*/ 0 w 113"/>
                <a:gd name="T3" fmla="*/ 0 h 117"/>
                <a:gd name="T4" fmla="*/ 0 w 113"/>
                <a:gd name="T5" fmla="*/ 0 h 117"/>
                <a:gd name="T6" fmla="*/ 0 w 113"/>
                <a:gd name="T7" fmla="*/ 0 h 117"/>
                <a:gd name="T8" fmla="*/ 0 w 113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117"/>
                <a:gd name="T17" fmla="*/ 113 w 113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117">
                  <a:moveTo>
                    <a:pt x="112" y="108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113" y="1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09" name="Freeform 146"/>
            <p:cNvSpPr>
              <a:spLocks/>
            </p:cNvSpPr>
            <p:nvPr/>
          </p:nvSpPr>
          <p:spPr bwMode="auto">
            <a:xfrm>
              <a:off x="2910" y="2121"/>
              <a:ext cx="20" cy="22"/>
            </a:xfrm>
            <a:custGeom>
              <a:avLst/>
              <a:gdLst>
                <a:gd name="T0" fmla="*/ 0 w 111"/>
                <a:gd name="T1" fmla="*/ 0 h 117"/>
                <a:gd name="T2" fmla="*/ 0 w 111"/>
                <a:gd name="T3" fmla="*/ 0 h 117"/>
                <a:gd name="T4" fmla="*/ 0 w 111"/>
                <a:gd name="T5" fmla="*/ 0 h 117"/>
                <a:gd name="T6" fmla="*/ 0 w 111"/>
                <a:gd name="T7" fmla="*/ 0 h 117"/>
                <a:gd name="T8" fmla="*/ 0 w 111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17"/>
                <a:gd name="T17" fmla="*/ 111 w 111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17">
                  <a:moveTo>
                    <a:pt x="110" y="108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111" y="1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10" name="Line 147"/>
            <p:cNvSpPr>
              <a:spLocks noChangeShapeType="1"/>
            </p:cNvSpPr>
            <p:nvPr/>
          </p:nvSpPr>
          <p:spPr bwMode="auto">
            <a:xfrm>
              <a:off x="2828" y="136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11" name="Line 148"/>
            <p:cNvSpPr>
              <a:spLocks noChangeShapeType="1"/>
            </p:cNvSpPr>
            <p:nvPr/>
          </p:nvSpPr>
          <p:spPr bwMode="auto">
            <a:xfrm>
              <a:off x="3093" y="136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12" name="Freeform 149"/>
            <p:cNvSpPr>
              <a:spLocks/>
            </p:cNvSpPr>
            <p:nvPr/>
          </p:nvSpPr>
          <p:spPr bwMode="auto">
            <a:xfrm>
              <a:off x="2569" y="2121"/>
              <a:ext cx="21" cy="22"/>
            </a:xfrm>
            <a:custGeom>
              <a:avLst/>
              <a:gdLst>
                <a:gd name="T0" fmla="*/ 0 w 113"/>
                <a:gd name="T1" fmla="*/ 0 h 117"/>
                <a:gd name="T2" fmla="*/ 0 w 113"/>
                <a:gd name="T3" fmla="*/ 0 h 117"/>
                <a:gd name="T4" fmla="*/ 0 w 113"/>
                <a:gd name="T5" fmla="*/ 0 h 117"/>
                <a:gd name="T6" fmla="*/ 0 w 113"/>
                <a:gd name="T7" fmla="*/ 0 h 117"/>
                <a:gd name="T8" fmla="*/ 0 w 113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117"/>
                <a:gd name="T17" fmla="*/ 113 w 113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117">
                  <a:moveTo>
                    <a:pt x="113" y="117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113" y="11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13" name="Rectangle 150"/>
            <p:cNvSpPr>
              <a:spLocks noChangeArrowheads="1"/>
            </p:cNvSpPr>
            <p:nvPr/>
          </p:nvSpPr>
          <p:spPr bwMode="auto">
            <a:xfrm>
              <a:off x="2598" y="2121"/>
              <a:ext cx="20" cy="2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49714" name="Freeform 151"/>
            <p:cNvSpPr>
              <a:spLocks/>
            </p:cNvSpPr>
            <p:nvPr/>
          </p:nvSpPr>
          <p:spPr bwMode="auto">
            <a:xfrm>
              <a:off x="1068" y="1745"/>
              <a:ext cx="14" cy="13"/>
            </a:xfrm>
            <a:custGeom>
              <a:avLst/>
              <a:gdLst>
                <a:gd name="T0" fmla="*/ 0 w 75"/>
                <a:gd name="T1" fmla="*/ 0 h 70"/>
                <a:gd name="T2" fmla="*/ 0 w 75"/>
                <a:gd name="T3" fmla="*/ 0 h 70"/>
                <a:gd name="T4" fmla="*/ 0 w 75"/>
                <a:gd name="T5" fmla="*/ 0 h 70"/>
                <a:gd name="T6" fmla="*/ 0 w 75"/>
                <a:gd name="T7" fmla="*/ 0 h 70"/>
                <a:gd name="T8" fmla="*/ 0 w 75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0"/>
                <a:gd name="T17" fmla="*/ 75 w 7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0">
                  <a:moveTo>
                    <a:pt x="2" y="67"/>
                  </a:moveTo>
                  <a:lnTo>
                    <a:pt x="75" y="67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7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15" name="Freeform 152"/>
            <p:cNvSpPr>
              <a:spLocks/>
            </p:cNvSpPr>
            <p:nvPr/>
          </p:nvSpPr>
          <p:spPr bwMode="auto">
            <a:xfrm>
              <a:off x="1087" y="1745"/>
              <a:ext cx="14" cy="13"/>
            </a:xfrm>
            <a:custGeom>
              <a:avLst/>
              <a:gdLst>
                <a:gd name="T0" fmla="*/ 0 w 75"/>
                <a:gd name="T1" fmla="*/ 0 h 70"/>
                <a:gd name="T2" fmla="*/ 0 w 75"/>
                <a:gd name="T3" fmla="*/ 0 h 70"/>
                <a:gd name="T4" fmla="*/ 0 w 75"/>
                <a:gd name="T5" fmla="*/ 0 h 70"/>
                <a:gd name="T6" fmla="*/ 0 w 75"/>
                <a:gd name="T7" fmla="*/ 0 h 70"/>
                <a:gd name="T8" fmla="*/ 0 w 75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0"/>
                <a:gd name="T17" fmla="*/ 75 w 7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0">
                  <a:moveTo>
                    <a:pt x="2" y="67"/>
                  </a:moveTo>
                  <a:lnTo>
                    <a:pt x="75" y="67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7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16" name="Freeform 153"/>
            <p:cNvSpPr>
              <a:spLocks/>
            </p:cNvSpPr>
            <p:nvPr/>
          </p:nvSpPr>
          <p:spPr bwMode="auto">
            <a:xfrm>
              <a:off x="1087" y="1632"/>
              <a:ext cx="14" cy="13"/>
            </a:xfrm>
            <a:custGeom>
              <a:avLst/>
              <a:gdLst>
                <a:gd name="T0" fmla="*/ 0 w 75"/>
                <a:gd name="T1" fmla="*/ 0 h 70"/>
                <a:gd name="T2" fmla="*/ 0 w 75"/>
                <a:gd name="T3" fmla="*/ 0 h 70"/>
                <a:gd name="T4" fmla="*/ 0 w 75"/>
                <a:gd name="T5" fmla="*/ 0 h 70"/>
                <a:gd name="T6" fmla="*/ 0 w 75"/>
                <a:gd name="T7" fmla="*/ 0 h 70"/>
                <a:gd name="T8" fmla="*/ 0 w 75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0"/>
                <a:gd name="T17" fmla="*/ 75 w 7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0">
                  <a:moveTo>
                    <a:pt x="2" y="68"/>
                  </a:moveTo>
                  <a:lnTo>
                    <a:pt x="75" y="68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7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17" name="Freeform 154"/>
            <p:cNvSpPr>
              <a:spLocks/>
            </p:cNvSpPr>
            <p:nvPr/>
          </p:nvSpPr>
          <p:spPr bwMode="auto">
            <a:xfrm>
              <a:off x="901" y="1632"/>
              <a:ext cx="14" cy="13"/>
            </a:xfrm>
            <a:custGeom>
              <a:avLst/>
              <a:gdLst>
                <a:gd name="T0" fmla="*/ 0 w 75"/>
                <a:gd name="T1" fmla="*/ 0 h 70"/>
                <a:gd name="T2" fmla="*/ 0 w 75"/>
                <a:gd name="T3" fmla="*/ 0 h 70"/>
                <a:gd name="T4" fmla="*/ 0 w 75"/>
                <a:gd name="T5" fmla="*/ 0 h 70"/>
                <a:gd name="T6" fmla="*/ 0 w 75"/>
                <a:gd name="T7" fmla="*/ 0 h 70"/>
                <a:gd name="T8" fmla="*/ 0 w 75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0"/>
                <a:gd name="T17" fmla="*/ 75 w 7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0">
                  <a:moveTo>
                    <a:pt x="1" y="68"/>
                  </a:moveTo>
                  <a:lnTo>
                    <a:pt x="75" y="68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7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18" name="Freeform 155"/>
            <p:cNvSpPr>
              <a:spLocks/>
            </p:cNvSpPr>
            <p:nvPr/>
          </p:nvSpPr>
          <p:spPr bwMode="auto">
            <a:xfrm>
              <a:off x="787" y="1484"/>
              <a:ext cx="17" cy="19"/>
            </a:xfrm>
            <a:custGeom>
              <a:avLst/>
              <a:gdLst>
                <a:gd name="T0" fmla="*/ 0 w 97"/>
                <a:gd name="T1" fmla="*/ 0 h 99"/>
                <a:gd name="T2" fmla="*/ 0 w 97"/>
                <a:gd name="T3" fmla="*/ 0 h 99"/>
                <a:gd name="T4" fmla="*/ 0 w 97"/>
                <a:gd name="T5" fmla="*/ 0 h 99"/>
                <a:gd name="T6" fmla="*/ 0 w 97"/>
                <a:gd name="T7" fmla="*/ 0 h 99"/>
                <a:gd name="T8" fmla="*/ 0 w 97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99"/>
                <a:gd name="T17" fmla="*/ 97 w 97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99">
                  <a:moveTo>
                    <a:pt x="37" y="2"/>
                  </a:moveTo>
                  <a:lnTo>
                    <a:pt x="0" y="66"/>
                  </a:lnTo>
                  <a:lnTo>
                    <a:pt x="59" y="99"/>
                  </a:lnTo>
                  <a:lnTo>
                    <a:pt x="97" y="34"/>
                  </a:lnTo>
                  <a:lnTo>
                    <a:pt x="3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19" name="Freeform 156"/>
            <p:cNvSpPr>
              <a:spLocks/>
            </p:cNvSpPr>
            <p:nvPr/>
          </p:nvSpPr>
          <p:spPr bwMode="auto">
            <a:xfrm>
              <a:off x="787" y="1598"/>
              <a:ext cx="17" cy="19"/>
            </a:xfrm>
            <a:custGeom>
              <a:avLst/>
              <a:gdLst>
                <a:gd name="T0" fmla="*/ 0 w 99"/>
                <a:gd name="T1" fmla="*/ 0 h 99"/>
                <a:gd name="T2" fmla="*/ 0 w 99"/>
                <a:gd name="T3" fmla="*/ 0 h 99"/>
                <a:gd name="T4" fmla="*/ 0 w 99"/>
                <a:gd name="T5" fmla="*/ 0 h 99"/>
                <a:gd name="T6" fmla="*/ 0 w 99"/>
                <a:gd name="T7" fmla="*/ 0 h 99"/>
                <a:gd name="T8" fmla="*/ 0 w 99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99"/>
                <a:gd name="T17" fmla="*/ 99 w 99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99">
                  <a:moveTo>
                    <a:pt x="63" y="3"/>
                  </a:moveTo>
                  <a:lnTo>
                    <a:pt x="0" y="40"/>
                  </a:lnTo>
                  <a:lnTo>
                    <a:pt x="33" y="99"/>
                  </a:lnTo>
                  <a:lnTo>
                    <a:pt x="99" y="61"/>
                  </a:lnTo>
                  <a:lnTo>
                    <a:pt x="6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20" name="Freeform 157"/>
            <p:cNvSpPr>
              <a:spLocks/>
            </p:cNvSpPr>
            <p:nvPr/>
          </p:nvSpPr>
          <p:spPr bwMode="auto">
            <a:xfrm>
              <a:off x="1735" y="1632"/>
              <a:ext cx="15" cy="13"/>
            </a:xfrm>
            <a:custGeom>
              <a:avLst/>
              <a:gdLst>
                <a:gd name="T0" fmla="*/ 0 w 76"/>
                <a:gd name="T1" fmla="*/ 0 h 70"/>
                <a:gd name="T2" fmla="*/ 0 w 76"/>
                <a:gd name="T3" fmla="*/ 0 h 70"/>
                <a:gd name="T4" fmla="*/ 0 w 76"/>
                <a:gd name="T5" fmla="*/ 0 h 70"/>
                <a:gd name="T6" fmla="*/ 0 w 76"/>
                <a:gd name="T7" fmla="*/ 0 h 70"/>
                <a:gd name="T8" fmla="*/ 0 w 76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0"/>
                <a:gd name="T17" fmla="*/ 76 w 7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0">
                  <a:moveTo>
                    <a:pt x="74" y="68"/>
                  </a:moveTo>
                  <a:lnTo>
                    <a:pt x="0" y="68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21" name="Freeform 158"/>
            <p:cNvSpPr>
              <a:spLocks/>
            </p:cNvSpPr>
            <p:nvPr/>
          </p:nvSpPr>
          <p:spPr bwMode="auto">
            <a:xfrm>
              <a:off x="1754" y="1745"/>
              <a:ext cx="14" cy="13"/>
            </a:xfrm>
            <a:custGeom>
              <a:avLst/>
              <a:gdLst>
                <a:gd name="T0" fmla="*/ 0 w 75"/>
                <a:gd name="T1" fmla="*/ 0 h 70"/>
                <a:gd name="T2" fmla="*/ 0 w 75"/>
                <a:gd name="T3" fmla="*/ 0 h 70"/>
                <a:gd name="T4" fmla="*/ 0 w 75"/>
                <a:gd name="T5" fmla="*/ 0 h 70"/>
                <a:gd name="T6" fmla="*/ 0 w 75"/>
                <a:gd name="T7" fmla="*/ 0 h 70"/>
                <a:gd name="T8" fmla="*/ 0 w 75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0"/>
                <a:gd name="T17" fmla="*/ 75 w 7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0">
                  <a:moveTo>
                    <a:pt x="73" y="67"/>
                  </a:moveTo>
                  <a:lnTo>
                    <a:pt x="0" y="67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7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22" name="Freeform 159"/>
            <p:cNvSpPr>
              <a:spLocks/>
            </p:cNvSpPr>
            <p:nvPr/>
          </p:nvSpPr>
          <p:spPr bwMode="auto">
            <a:xfrm>
              <a:off x="1735" y="1745"/>
              <a:ext cx="15" cy="13"/>
            </a:xfrm>
            <a:custGeom>
              <a:avLst/>
              <a:gdLst>
                <a:gd name="T0" fmla="*/ 0 w 76"/>
                <a:gd name="T1" fmla="*/ 0 h 70"/>
                <a:gd name="T2" fmla="*/ 0 w 76"/>
                <a:gd name="T3" fmla="*/ 0 h 70"/>
                <a:gd name="T4" fmla="*/ 0 w 76"/>
                <a:gd name="T5" fmla="*/ 0 h 70"/>
                <a:gd name="T6" fmla="*/ 0 w 76"/>
                <a:gd name="T7" fmla="*/ 0 h 70"/>
                <a:gd name="T8" fmla="*/ 0 w 76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0"/>
                <a:gd name="T17" fmla="*/ 76 w 7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0">
                  <a:moveTo>
                    <a:pt x="74" y="67"/>
                  </a:moveTo>
                  <a:lnTo>
                    <a:pt x="0" y="67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23" name="Freeform 160"/>
            <p:cNvSpPr>
              <a:spLocks/>
            </p:cNvSpPr>
            <p:nvPr/>
          </p:nvSpPr>
          <p:spPr bwMode="auto">
            <a:xfrm>
              <a:off x="1229" y="1632"/>
              <a:ext cx="14" cy="13"/>
            </a:xfrm>
            <a:custGeom>
              <a:avLst/>
              <a:gdLst>
                <a:gd name="T0" fmla="*/ 0 w 76"/>
                <a:gd name="T1" fmla="*/ 0 h 70"/>
                <a:gd name="T2" fmla="*/ 0 w 76"/>
                <a:gd name="T3" fmla="*/ 0 h 70"/>
                <a:gd name="T4" fmla="*/ 0 w 76"/>
                <a:gd name="T5" fmla="*/ 0 h 70"/>
                <a:gd name="T6" fmla="*/ 0 w 76"/>
                <a:gd name="T7" fmla="*/ 0 h 70"/>
                <a:gd name="T8" fmla="*/ 0 w 76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0"/>
                <a:gd name="T17" fmla="*/ 76 w 7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0">
                  <a:moveTo>
                    <a:pt x="2" y="68"/>
                  </a:moveTo>
                  <a:lnTo>
                    <a:pt x="76" y="68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7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24" name="Freeform 161"/>
            <p:cNvSpPr>
              <a:spLocks/>
            </p:cNvSpPr>
            <p:nvPr/>
          </p:nvSpPr>
          <p:spPr bwMode="auto">
            <a:xfrm>
              <a:off x="1411" y="1632"/>
              <a:ext cx="14" cy="13"/>
            </a:xfrm>
            <a:custGeom>
              <a:avLst/>
              <a:gdLst>
                <a:gd name="T0" fmla="*/ 0 w 75"/>
                <a:gd name="T1" fmla="*/ 0 h 70"/>
                <a:gd name="T2" fmla="*/ 0 w 75"/>
                <a:gd name="T3" fmla="*/ 0 h 70"/>
                <a:gd name="T4" fmla="*/ 0 w 75"/>
                <a:gd name="T5" fmla="*/ 0 h 70"/>
                <a:gd name="T6" fmla="*/ 0 w 75"/>
                <a:gd name="T7" fmla="*/ 0 h 70"/>
                <a:gd name="T8" fmla="*/ 0 w 75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0"/>
                <a:gd name="T17" fmla="*/ 75 w 7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0">
                  <a:moveTo>
                    <a:pt x="2" y="68"/>
                  </a:moveTo>
                  <a:lnTo>
                    <a:pt x="75" y="68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7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25" name="Freeform 162"/>
            <p:cNvSpPr>
              <a:spLocks/>
            </p:cNvSpPr>
            <p:nvPr/>
          </p:nvSpPr>
          <p:spPr bwMode="auto">
            <a:xfrm>
              <a:off x="1411" y="1745"/>
              <a:ext cx="14" cy="13"/>
            </a:xfrm>
            <a:custGeom>
              <a:avLst/>
              <a:gdLst>
                <a:gd name="T0" fmla="*/ 0 w 75"/>
                <a:gd name="T1" fmla="*/ 0 h 70"/>
                <a:gd name="T2" fmla="*/ 0 w 75"/>
                <a:gd name="T3" fmla="*/ 0 h 70"/>
                <a:gd name="T4" fmla="*/ 0 w 75"/>
                <a:gd name="T5" fmla="*/ 0 h 70"/>
                <a:gd name="T6" fmla="*/ 0 w 75"/>
                <a:gd name="T7" fmla="*/ 0 h 70"/>
                <a:gd name="T8" fmla="*/ 0 w 75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0"/>
                <a:gd name="T17" fmla="*/ 75 w 7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0">
                  <a:moveTo>
                    <a:pt x="2" y="67"/>
                  </a:moveTo>
                  <a:lnTo>
                    <a:pt x="75" y="67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7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26" name="Freeform 163"/>
            <p:cNvSpPr>
              <a:spLocks/>
            </p:cNvSpPr>
            <p:nvPr/>
          </p:nvSpPr>
          <p:spPr bwMode="auto">
            <a:xfrm>
              <a:off x="1393" y="1745"/>
              <a:ext cx="14" cy="13"/>
            </a:xfrm>
            <a:custGeom>
              <a:avLst/>
              <a:gdLst>
                <a:gd name="T0" fmla="*/ 0 w 76"/>
                <a:gd name="T1" fmla="*/ 0 h 70"/>
                <a:gd name="T2" fmla="*/ 0 w 76"/>
                <a:gd name="T3" fmla="*/ 0 h 70"/>
                <a:gd name="T4" fmla="*/ 0 w 76"/>
                <a:gd name="T5" fmla="*/ 0 h 70"/>
                <a:gd name="T6" fmla="*/ 0 w 76"/>
                <a:gd name="T7" fmla="*/ 0 h 70"/>
                <a:gd name="T8" fmla="*/ 0 w 76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0"/>
                <a:gd name="T17" fmla="*/ 76 w 7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0">
                  <a:moveTo>
                    <a:pt x="2" y="67"/>
                  </a:moveTo>
                  <a:lnTo>
                    <a:pt x="76" y="67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7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27" name="Freeform 164"/>
            <p:cNvSpPr>
              <a:spLocks/>
            </p:cNvSpPr>
            <p:nvPr/>
          </p:nvSpPr>
          <p:spPr bwMode="auto">
            <a:xfrm>
              <a:off x="1429" y="1745"/>
              <a:ext cx="15" cy="13"/>
            </a:xfrm>
            <a:custGeom>
              <a:avLst/>
              <a:gdLst>
                <a:gd name="T0" fmla="*/ 0 w 76"/>
                <a:gd name="T1" fmla="*/ 0 h 70"/>
                <a:gd name="T2" fmla="*/ 0 w 76"/>
                <a:gd name="T3" fmla="*/ 0 h 70"/>
                <a:gd name="T4" fmla="*/ 0 w 76"/>
                <a:gd name="T5" fmla="*/ 0 h 70"/>
                <a:gd name="T6" fmla="*/ 0 w 76"/>
                <a:gd name="T7" fmla="*/ 0 h 70"/>
                <a:gd name="T8" fmla="*/ 0 w 76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0"/>
                <a:gd name="T17" fmla="*/ 76 w 7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0">
                  <a:moveTo>
                    <a:pt x="2" y="67"/>
                  </a:moveTo>
                  <a:lnTo>
                    <a:pt x="76" y="67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7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28" name="Freeform 165"/>
            <p:cNvSpPr>
              <a:spLocks/>
            </p:cNvSpPr>
            <p:nvPr/>
          </p:nvSpPr>
          <p:spPr bwMode="auto">
            <a:xfrm>
              <a:off x="710" y="1523"/>
              <a:ext cx="19" cy="18"/>
            </a:xfrm>
            <a:custGeom>
              <a:avLst/>
              <a:gdLst>
                <a:gd name="T0" fmla="*/ 0 w 102"/>
                <a:gd name="T1" fmla="*/ 0 h 101"/>
                <a:gd name="T2" fmla="*/ 0 w 102"/>
                <a:gd name="T3" fmla="*/ 0 h 101"/>
                <a:gd name="T4" fmla="*/ 0 w 102"/>
                <a:gd name="T5" fmla="*/ 0 h 101"/>
                <a:gd name="T6" fmla="*/ 0 w 102"/>
                <a:gd name="T7" fmla="*/ 0 h 101"/>
                <a:gd name="T8" fmla="*/ 0 w 102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01"/>
                <a:gd name="T17" fmla="*/ 102 w 102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01">
                  <a:moveTo>
                    <a:pt x="57" y="3"/>
                  </a:moveTo>
                  <a:lnTo>
                    <a:pt x="0" y="50"/>
                  </a:lnTo>
                  <a:lnTo>
                    <a:pt x="44" y="101"/>
                  </a:lnTo>
                  <a:lnTo>
                    <a:pt x="102" y="53"/>
                  </a:lnTo>
                  <a:lnTo>
                    <a:pt x="5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29" name="Freeform 166"/>
            <p:cNvSpPr>
              <a:spLocks/>
            </p:cNvSpPr>
            <p:nvPr/>
          </p:nvSpPr>
          <p:spPr bwMode="auto">
            <a:xfrm>
              <a:off x="725" y="1510"/>
              <a:ext cx="19" cy="18"/>
            </a:xfrm>
            <a:custGeom>
              <a:avLst/>
              <a:gdLst>
                <a:gd name="T0" fmla="*/ 0 w 102"/>
                <a:gd name="T1" fmla="*/ 0 h 102"/>
                <a:gd name="T2" fmla="*/ 0 w 102"/>
                <a:gd name="T3" fmla="*/ 0 h 102"/>
                <a:gd name="T4" fmla="*/ 0 w 102"/>
                <a:gd name="T5" fmla="*/ 0 h 102"/>
                <a:gd name="T6" fmla="*/ 0 w 102"/>
                <a:gd name="T7" fmla="*/ 0 h 102"/>
                <a:gd name="T8" fmla="*/ 0 w 102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02"/>
                <a:gd name="T17" fmla="*/ 102 w 102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02">
                  <a:moveTo>
                    <a:pt x="57" y="3"/>
                  </a:moveTo>
                  <a:lnTo>
                    <a:pt x="0" y="50"/>
                  </a:lnTo>
                  <a:lnTo>
                    <a:pt x="43" y="102"/>
                  </a:lnTo>
                  <a:lnTo>
                    <a:pt x="102" y="54"/>
                  </a:lnTo>
                  <a:lnTo>
                    <a:pt x="5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30" name="Freeform 167"/>
            <p:cNvSpPr>
              <a:spLocks/>
            </p:cNvSpPr>
            <p:nvPr/>
          </p:nvSpPr>
          <p:spPr bwMode="auto">
            <a:xfrm>
              <a:off x="736" y="1692"/>
              <a:ext cx="18" cy="18"/>
            </a:xfrm>
            <a:custGeom>
              <a:avLst/>
              <a:gdLst>
                <a:gd name="T0" fmla="*/ 0 w 100"/>
                <a:gd name="T1" fmla="*/ 0 h 101"/>
                <a:gd name="T2" fmla="*/ 0 w 100"/>
                <a:gd name="T3" fmla="*/ 0 h 101"/>
                <a:gd name="T4" fmla="*/ 0 w 100"/>
                <a:gd name="T5" fmla="*/ 0 h 101"/>
                <a:gd name="T6" fmla="*/ 0 w 100"/>
                <a:gd name="T7" fmla="*/ 0 h 101"/>
                <a:gd name="T8" fmla="*/ 0 w 100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101"/>
                <a:gd name="T17" fmla="*/ 100 w 100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101">
                  <a:moveTo>
                    <a:pt x="58" y="98"/>
                  </a:moveTo>
                  <a:lnTo>
                    <a:pt x="0" y="54"/>
                  </a:lnTo>
                  <a:lnTo>
                    <a:pt x="39" y="0"/>
                  </a:lnTo>
                  <a:lnTo>
                    <a:pt x="100" y="45"/>
                  </a:lnTo>
                  <a:lnTo>
                    <a:pt x="58" y="10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31" name="Freeform 168"/>
            <p:cNvSpPr>
              <a:spLocks/>
            </p:cNvSpPr>
            <p:nvPr/>
          </p:nvSpPr>
          <p:spPr bwMode="auto">
            <a:xfrm>
              <a:off x="719" y="1680"/>
              <a:ext cx="19" cy="18"/>
            </a:xfrm>
            <a:custGeom>
              <a:avLst/>
              <a:gdLst>
                <a:gd name="T0" fmla="*/ 0 w 100"/>
                <a:gd name="T1" fmla="*/ 0 h 101"/>
                <a:gd name="T2" fmla="*/ 0 w 100"/>
                <a:gd name="T3" fmla="*/ 0 h 101"/>
                <a:gd name="T4" fmla="*/ 0 w 100"/>
                <a:gd name="T5" fmla="*/ 0 h 101"/>
                <a:gd name="T6" fmla="*/ 0 w 100"/>
                <a:gd name="T7" fmla="*/ 0 h 101"/>
                <a:gd name="T8" fmla="*/ 0 w 100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101"/>
                <a:gd name="T17" fmla="*/ 100 w 100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101">
                  <a:moveTo>
                    <a:pt x="59" y="99"/>
                  </a:moveTo>
                  <a:lnTo>
                    <a:pt x="0" y="55"/>
                  </a:lnTo>
                  <a:lnTo>
                    <a:pt x="40" y="0"/>
                  </a:lnTo>
                  <a:lnTo>
                    <a:pt x="100" y="45"/>
                  </a:lnTo>
                  <a:lnTo>
                    <a:pt x="60" y="10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32" name="Freeform 169"/>
            <p:cNvSpPr>
              <a:spLocks/>
            </p:cNvSpPr>
            <p:nvPr/>
          </p:nvSpPr>
          <p:spPr bwMode="auto">
            <a:xfrm>
              <a:off x="2067" y="1491"/>
              <a:ext cx="18" cy="18"/>
            </a:xfrm>
            <a:custGeom>
              <a:avLst/>
              <a:gdLst>
                <a:gd name="T0" fmla="*/ 0 w 101"/>
                <a:gd name="T1" fmla="*/ 0 h 101"/>
                <a:gd name="T2" fmla="*/ 0 w 101"/>
                <a:gd name="T3" fmla="*/ 0 h 101"/>
                <a:gd name="T4" fmla="*/ 0 w 101"/>
                <a:gd name="T5" fmla="*/ 0 h 101"/>
                <a:gd name="T6" fmla="*/ 0 w 101"/>
                <a:gd name="T7" fmla="*/ 0 h 101"/>
                <a:gd name="T8" fmla="*/ 0 w 101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1"/>
                <a:gd name="T17" fmla="*/ 101 w 101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1">
                  <a:moveTo>
                    <a:pt x="42" y="2"/>
                  </a:moveTo>
                  <a:lnTo>
                    <a:pt x="101" y="46"/>
                  </a:lnTo>
                  <a:lnTo>
                    <a:pt x="61" y="101"/>
                  </a:lnTo>
                  <a:lnTo>
                    <a:pt x="0" y="56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33" name="Freeform 170"/>
            <p:cNvSpPr>
              <a:spLocks/>
            </p:cNvSpPr>
            <p:nvPr/>
          </p:nvSpPr>
          <p:spPr bwMode="auto">
            <a:xfrm>
              <a:off x="2083" y="1502"/>
              <a:ext cx="19" cy="18"/>
            </a:xfrm>
            <a:custGeom>
              <a:avLst/>
              <a:gdLst>
                <a:gd name="T0" fmla="*/ 0 w 102"/>
                <a:gd name="T1" fmla="*/ 0 h 101"/>
                <a:gd name="T2" fmla="*/ 0 w 102"/>
                <a:gd name="T3" fmla="*/ 0 h 101"/>
                <a:gd name="T4" fmla="*/ 0 w 102"/>
                <a:gd name="T5" fmla="*/ 0 h 101"/>
                <a:gd name="T6" fmla="*/ 0 w 102"/>
                <a:gd name="T7" fmla="*/ 0 h 101"/>
                <a:gd name="T8" fmla="*/ 0 w 102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01"/>
                <a:gd name="T17" fmla="*/ 102 w 102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01">
                  <a:moveTo>
                    <a:pt x="42" y="2"/>
                  </a:moveTo>
                  <a:lnTo>
                    <a:pt x="102" y="46"/>
                  </a:lnTo>
                  <a:lnTo>
                    <a:pt x="61" y="101"/>
                  </a:lnTo>
                  <a:lnTo>
                    <a:pt x="0" y="56"/>
                  </a:lnTo>
                  <a:lnTo>
                    <a:pt x="4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34" name="Freeform 171"/>
            <p:cNvSpPr>
              <a:spLocks/>
            </p:cNvSpPr>
            <p:nvPr/>
          </p:nvSpPr>
          <p:spPr bwMode="auto">
            <a:xfrm>
              <a:off x="2122" y="1662"/>
              <a:ext cx="18" cy="19"/>
            </a:xfrm>
            <a:custGeom>
              <a:avLst/>
              <a:gdLst>
                <a:gd name="T0" fmla="*/ 0 w 101"/>
                <a:gd name="T1" fmla="*/ 0 h 101"/>
                <a:gd name="T2" fmla="*/ 0 w 101"/>
                <a:gd name="T3" fmla="*/ 0 h 101"/>
                <a:gd name="T4" fmla="*/ 0 w 101"/>
                <a:gd name="T5" fmla="*/ 0 h 101"/>
                <a:gd name="T6" fmla="*/ 0 w 101"/>
                <a:gd name="T7" fmla="*/ 0 h 101"/>
                <a:gd name="T8" fmla="*/ 0 w 101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1"/>
                <a:gd name="T17" fmla="*/ 101 w 101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1">
                  <a:moveTo>
                    <a:pt x="42" y="98"/>
                  </a:moveTo>
                  <a:lnTo>
                    <a:pt x="101" y="54"/>
                  </a:lnTo>
                  <a:lnTo>
                    <a:pt x="60" y="0"/>
                  </a:lnTo>
                  <a:lnTo>
                    <a:pt x="0" y="45"/>
                  </a:lnTo>
                  <a:lnTo>
                    <a:pt x="41" y="10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35" name="Freeform 172"/>
            <p:cNvSpPr>
              <a:spLocks/>
            </p:cNvSpPr>
            <p:nvPr/>
          </p:nvSpPr>
          <p:spPr bwMode="auto">
            <a:xfrm>
              <a:off x="2106" y="1674"/>
              <a:ext cx="19" cy="19"/>
            </a:xfrm>
            <a:custGeom>
              <a:avLst/>
              <a:gdLst>
                <a:gd name="T0" fmla="*/ 0 w 100"/>
                <a:gd name="T1" fmla="*/ 0 h 101"/>
                <a:gd name="T2" fmla="*/ 0 w 100"/>
                <a:gd name="T3" fmla="*/ 0 h 101"/>
                <a:gd name="T4" fmla="*/ 0 w 100"/>
                <a:gd name="T5" fmla="*/ 0 h 101"/>
                <a:gd name="T6" fmla="*/ 0 w 100"/>
                <a:gd name="T7" fmla="*/ 0 h 101"/>
                <a:gd name="T8" fmla="*/ 0 w 100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101"/>
                <a:gd name="T17" fmla="*/ 100 w 100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101">
                  <a:moveTo>
                    <a:pt x="41" y="98"/>
                  </a:moveTo>
                  <a:lnTo>
                    <a:pt x="100" y="54"/>
                  </a:lnTo>
                  <a:lnTo>
                    <a:pt x="61" y="0"/>
                  </a:lnTo>
                  <a:lnTo>
                    <a:pt x="0" y="45"/>
                  </a:lnTo>
                  <a:lnTo>
                    <a:pt x="41" y="10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36" name="Line 173"/>
            <p:cNvSpPr>
              <a:spLocks noChangeShapeType="1"/>
            </p:cNvSpPr>
            <p:nvPr/>
          </p:nvSpPr>
          <p:spPr bwMode="auto">
            <a:xfrm flipH="1">
              <a:off x="1947" y="1300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37" name="Line 174"/>
            <p:cNvSpPr>
              <a:spLocks noChangeShapeType="1"/>
            </p:cNvSpPr>
            <p:nvPr/>
          </p:nvSpPr>
          <p:spPr bwMode="auto">
            <a:xfrm flipH="1">
              <a:off x="1741" y="1300"/>
              <a:ext cx="14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38" name="Line 175"/>
            <p:cNvSpPr>
              <a:spLocks noChangeShapeType="1"/>
            </p:cNvSpPr>
            <p:nvPr/>
          </p:nvSpPr>
          <p:spPr bwMode="auto">
            <a:xfrm flipH="1">
              <a:off x="1722" y="1301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39" name="Line 176"/>
            <p:cNvSpPr>
              <a:spLocks noChangeShapeType="1"/>
            </p:cNvSpPr>
            <p:nvPr/>
          </p:nvSpPr>
          <p:spPr bwMode="auto">
            <a:xfrm>
              <a:off x="949" y="1463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40" name="Line 177"/>
            <p:cNvSpPr>
              <a:spLocks noChangeShapeType="1"/>
            </p:cNvSpPr>
            <p:nvPr/>
          </p:nvSpPr>
          <p:spPr bwMode="auto">
            <a:xfrm flipH="1">
              <a:off x="1964" y="1463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41" name="Freeform 178"/>
            <p:cNvSpPr>
              <a:spLocks/>
            </p:cNvSpPr>
            <p:nvPr/>
          </p:nvSpPr>
          <p:spPr bwMode="auto">
            <a:xfrm>
              <a:off x="2859" y="1351"/>
              <a:ext cx="57" cy="57"/>
            </a:xfrm>
            <a:custGeom>
              <a:avLst/>
              <a:gdLst>
                <a:gd name="T0" fmla="*/ 0 w 313"/>
                <a:gd name="T1" fmla="*/ 0 h 312"/>
                <a:gd name="T2" fmla="*/ 0 w 313"/>
                <a:gd name="T3" fmla="*/ 0 h 312"/>
                <a:gd name="T4" fmla="*/ 0 w 313"/>
                <a:gd name="T5" fmla="*/ 0 h 312"/>
                <a:gd name="T6" fmla="*/ 0 w 313"/>
                <a:gd name="T7" fmla="*/ 0 h 312"/>
                <a:gd name="T8" fmla="*/ 0 w 313"/>
                <a:gd name="T9" fmla="*/ 0 h 312"/>
                <a:gd name="T10" fmla="*/ 0 w 313"/>
                <a:gd name="T11" fmla="*/ 0 h 312"/>
                <a:gd name="T12" fmla="*/ 0 w 313"/>
                <a:gd name="T13" fmla="*/ 0 h 312"/>
                <a:gd name="T14" fmla="*/ 0 w 313"/>
                <a:gd name="T15" fmla="*/ 0 h 312"/>
                <a:gd name="T16" fmla="*/ 0 w 313"/>
                <a:gd name="T17" fmla="*/ 0 h 312"/>
                <a:gd name="T18" fmla="*/ 0 w 313"/>
                <a:gd name="T19" fmla="*/ 0 h 312"/>
                <a:gd name="T20" fmla="*/ 0 w 313"/>
                <a:gd name="T21" fmla="*/ 0 h 312"/>
                <a:gd name="T22" fmla="*/ 0 w 313"/>
                <a:gd name="T23" fmla="*/ 0 h 312"/>
                <a:gd name="T24" fmla="*/ 0 w 313"/>
                <a:gd name="T25" fmla="*/ 0 h 312"/>
                <a:gd name="T26" fmla="*/ 0 w 313"/>
                <a:gd name="T27" fmla="*/ 0 h 312"/>
                <a:gd name="T28" fmla="*/ 0 w 313"/>
                <a:gd name="T29" fmla="*/ 0 h 312"/>
                <a:gd name="T30" fmla="*/ 0 w 313"/>
                <a:gd name="T31" fmla="*/ 0 h 312"/>
                <a:gd name="T32" fmla="*/ 0 w 313"/>
                <a:gd name="T33" fmla="*/ 0 h 312"/>
                <a:gd name="T34" fmla="*/ 0 w 313"/>
                <a:gd name="T35" fmla="*/ 0 h 312"/>
                <a:gd name="T36" fmla="*/ 0 w 313"/>
                <a:gd name="T37" fmla="*/ 0 h 312"/>
                <a:gd name="T38" fmla="*/ 0 w 313"/>
                <a:gd name="T39" fmla="*/ 0 h 312"/>
                <a:gd name="T40" fmla="*/ 0 w 313"/>
                <a:gd name="T41" fmla="*/ 0 h 312"/>
                <a:gd name="T42" fmla="*/ 0 w 313"/>
                <a:gd name="T43" fmla="*/ 0 h 312"/>
                <a:gd name="T44" fmla="*/ 0 w 313"/>
                <a:gd name="T45" fmla="*/ 0 h 312"/>
                <a:gd name="T46" fmla="*/ 0 w 313"/>
                <a:gd name="T47" fmla="*/ 0 h 312"/>
                <a:gd name="T48" fmla="*/ 0 w 313"/>
                <a:gd name="T49" fmla="*/ 0 h 312"/>
                <a:gd name="T50" fmla="*/ 0 w 313"/>
                <a:gd name="T51" fmla="*/ 0 h 312"/>
                <a:gd name="T52" fmla="*/ 0 w 313"/>
                <a:gd name="T53" fmla="*/ 0 h 312"/>
                <a:gd name="T54" fmla="*/ 0 w 313"/>
                <a:gd name="T55" fmla="*/ 0 h 312"/>
                <a:gd name="T56" fmla="*/ 0 w 313"/>
                <a:gd name="T57" fmla="*/ 0 h 312"/>
                <a:gd name="T58" fmla="*/ 0 w 313"/>
                <a:gd name="T59" fmla="*/ 0 h 312"/>
                <a:gd name="T60" fmla="*/ 0 w 313"/>
                <a:gd name="T61" fmla="*/ 0 h 312"/>
                <a:gd name="T62" fmla="*/ 0 w 313"/>
                <a:gd name="T63" fmla="*/ 0 h 312"/>
                <a:gd name="T64" fmla="*/ 0 w 313"/>
                <a:gd name="T65" fmla="*/ 0 h 312"/>
                <a:gd name="T66" fmla="*/ 0 w 313"/>
                <a:gd name="T67" fmla="*/ 0 h 312"/>
                <a:gd name="T68" fmla="*/ 0 w 313"/>
                <a:gd name="T69" fmla="*/ 0 h 312"/>
                <a:gd name="T70" fmla="*/ 0 w 313"/>
                <a:gd name="T71" fmla="*/ 0 h 312"/>
                <a:gd name="T72" fmla="*/ 0 w 313"/>
                <a:gd name="T73" fmla="*/ 0 h 312"/>
                <a:gd name="T74" fmla="*/ 0 w 313"/>
                <a:gd name="T75" fmla="*/ 0 h 312"/>
                <a:gd name="T76" fmla="*/ 0 w 313"/>
                <a:gd name="T77" fmla="*/ 0 h 312"/>
                <a:gd name="T78" fmla="*/ 0 w 313"/>
                <a:gd name="T79" fmla="*/ 0 h 312"/>
                <a:gd name="T80" fmla="*/ 0 w 313"/>
                <a:gd name="T81" fmla="*/ 0 h 312"/>
                <a:gd name="T82" fmla="*/ 0 w 313"/>
                <a:gd name="T83" fmla="*/ 0 h 312"/>
                <a:gd name="T84" fmla="*/ 0 w 313"/>
                <a:gd name="T85" fmla="*/ 0 h 312"/>
                <a:gd name="T86" fmla="*/ 0 w 313"/>
                <a:gd name="T87" fmla="*/ 0 h 312"/>
                <a:gd name="T88" fmla="*/ 0 w 313"/>
                <a:gd name="T89" fmla="*/ 0 h 312"/>
                <a:gd name="T90" fmla="*/ 0 w 313"/>
                <a:gd name="T91" fmla="*/ 0 h 312"/>
                <a:gd name="T92" fmla="*/ 0 w 313"/>
                <a:gd name="T93" fmla="*/ 0 h 312"/>
                <a:gd name="T94" fmla="*/ 0 w 313"/>
                <a:gd name="T95" fmla="*/ 0 h 3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3"/>
                <a:gd name="T145" fmla="*/ 0 h 312"/>
                <a:gd name="T146" fmla="*/ 313 w 313"/>
                <a:gd name="T147" fmla="*/ 312 h 3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3" h="312">
                  <a:moveTo>
                    <a:pt x="313" y="156"/>
                  </a:moveTo>
                  <a:lnTo>
                    <a:pt x="313" y="146"/>
                  </a:lnTo>
                  <a:lnTo>
                    <a:pt x="312" y="136"/>
                  </a:lnTo>
                  <a:lnTo>
                    <a:pt x="310" y="126"/>
                  </a:lnTo>
                  <a:lnTo>
                    <a:pt x="308" y="115"/>
                  </a:lnTo>
                  <a:lnTo>
                    <a:pt x="305" y="106"/>
                  </a:lnTo>
                  <a:lnTo>
                    <a:pt x="301" y="96"/>
                  </a:lnTo>
                  <a:lnTo>
                    <a:pt x="297" y="87"/>
                  </a:lnTo>
                  <a:lnTo>
                    <a:pt x="293" y="78"/>
                  </a:lnTo>
                  <a:lnTo>
                    <a:pt x="288" y="69"/>
                  </a:lnTo>
                  <a:lnTo>
                    <a:pt x="281" y="61"/>
                  </a:lnTo>
                  <a:lnTo>
                    <a:pt x="275" y="53"/>
                  </a:lnTo>
                  <a:lnTo>
                    <a:pt x="267" y="46"/>
                  </a:lnTo>
                  <a:lnTo>
                    <a:pt x="261" y="38"/>
                  </a:lnTo>
                  <a:lnTo>
                    <a:pt x="252" y="32"/>
                  </a:lnTo>
                  <a:lnTo>
                    <a:pt x="244" y="26"/>
                  </a:lnTo>
                  <a:lnTo>
                    <a:pt x="235" y="21"/>
                  </a:lnTo>
                  <a:lnTo>
                    <a:pt x="226" y="16"/>
                  </a:lnTo>
                  <a:lnTo>
                    <a:pt x="217" y="11"/>
                  </a:lnTo>
                  <a:lnTo>
                    <a:pt x="207" y="8"/>
                  </a:lnTo>
                  <a:lnTo>
                    <a:pt x="198" y="5"/>
                  </a:lnTo>
                  <a:lnTo>
                    <a:pt x="188" y="3"/>
                  </a:lnTo>
                  <a:lnTo>
                    <a:pt x="177" y="1"/>
                  </a:lnTo>
                  <a:lnTo>
                    <a:pt x="168" y="0"/>
                  </a:lnTo>
                  <a:lnTo>
                    <a:pt x="157" y="0"/>
                  </a:lnTo>
                  <a:lnTo>
                    <a:pt x="147" y="0"/>
                  </a:lnTo>
                  <a:lnTo>
                    <a:pt x="136" y="1"/>
                  </a:lnTo>
                  <a:lnTo>
                    <a:pt x="127" y="3"/>
                  </a:lnTo>
                  <a:lnTo>
                    <a:pt x="116" y="5"/>
                  </a:lnTo>
                  <a:lnTo>
                    <a:pt x="106" y="8"/>
                  </a:lnTo>
                  <a:lnTo>
                    <a:pt x="97" y="11"/>
                  </a:lnTo>
                  <a:lnTo>
                    <a:pt x="88" y="16"/>
                  </a:lnTo>
                  <a:lnTo>
                    <a:pt x="79" y="21"/>
                  </a:lnTo>
                  <a:lnTo>
                    <a:pt x="70" y="26"/>
                  </a:lnTo>
                  <a:lnTo>
                    <a:pt x="61" y="32"/>
                  </a:lnTo>
                  <a:lnTo>
                    <a:pt x="54" y="38"/>
                  </a:lnTo>
                  <a:lnTo>
                    <a:pt x="46" y="46"/>
                  </a:lnTo>
                  <a:lnTo>
                    <a:pt x="39" y="53"/>
                  </a:lnTo>
                  <a:lnTo>
                    <a:pt x="33" y="61"/>
                  </a:lnTo>
                  <a:lnTo>
                    <a:pt x="27" y="69"/>
                  </a:lnTo>
                  <a:lnTo>
                    <a:pt x="22" y="78"/>
                  </a:lnTo>
                  <a:lnTo>
                    <a:pt x="16" y="87"/>
                  </a:lnTo>
                  <a:lnTo>
                    <a:pt x="12" y="96"/>
                  </a:lnTo>
                  <a:lnTo>
                    <a:pt x="9" y="106"/>
                  </a:lnTo>
                  <a:lnTo>
                    <a:pt x="6" y="115"/>
                  </a:lnTo>
                  <a:lnTo>
                    <a:pt x="4" y="126"/>
                  </a:lnTo>
                  <a:lnTo>
                    <a:pt x="3" y="136"/>
                  </a:lnTo>
                  <a:lnTo>
                    <a:pt x="1" y="146"/>
                  </a:lnTo>
                  <a:lnTo>
                    <a:pt x="0" y="156"/>
                  </a:lnTo>
                  <a:lnTo>
                    <a:pt x="1" y="167"/>
                  </a:lnTo>
                  <a:lnTo>
                    <a:pt x="3" y="176"/>
                  </a:lnTo>
                  <a:lnTo>
                    <a:pt x="4" y="187"/>
                  </a:lnTo>
                  <a:lnTo>
                    <a:pt x="6" y="197"/>
                  </a:lnTo>
                  <a:lnTo>
                    <a:pt x="9" y="206"/>
                  </a:lnTo>
                  <a:lnTo>
                    <a:pt x="12" y="216"/>
                  </a:lnTo>
                  <a:lnTo>
                    <a:pt x="16" y="226"/>
                  </a:lnTo>
                  <a:lnTo>
                    <a:pt x="22" y="234"/>
                  </a:lnTo>
                  <a:lnTo>
                    <a:pt x="27" y="243"/>
                  </a:lnTo>
                  <a:lnTo>
                    <a:pt x="33" y="251"/>
                  </a:lnTo>
                  <a:lnTo>
                    <a:pt x="39" y="260"/>
                  </a:lnTo>
                  <a:lnTo>
                    <a:pt x="46" y="267"/>
                  </a:lnTo>
                  <a:lnTo>
                    <a:pt x="54" y="274"/>
                  </a:lnTo>
                  <a:lnTo>
                    <a:pt x="61" y="280"/>
                  </a:lnTo>
                  <a:lnTo>
                    <a:pt x="70" y="287"/>
                  </a:lnTo>
                  <a:lnTo>
                    <a:pt x="79" y="292"/>
                  </a:lnTo>
                  <a:lnTo>
                    <a:pt x="88" y="296"/>
                  </a:lnTo>
                  <a:lnTo>
                    <a:pt x="97" y="301"/>
                  </a:lnTo>
                  <a:lnTo>
                    <a:pt x="106" y="305"/>
                  </a:lnTo>
                  <a:lnTo>
                    <a:pt x="116" y="307"/>
                  </a:lnTo>
                  <a:lnTo>
                    <a:pt x="127" y="310"/>
                  </a:lnTo>
                  <a:lnTo>
                    <a:pt x="136" y="311"/>
                  </a:lnTo>
                  <a:lnTo>
                    <a:pt x="147" y="312"/>
                  </a:lnTo>
                  <a:lnTo>
                    <a:pt x="157" y="312"/>
                  </a:lnTo>
                  <a:lnTo>
                    <a:pt x="168" y="312"/>
                  </a:lnTo>
                  <a:lnTo>
                    <a:pt x="177" y="311"/>
                  </a:lnTo>
                  <a:lnTo>
                    <a:pt x="188" y="310"/>
                  </a:lnTo>
                  <a:lnTo>
                    <a:pt x="198" y="307"/>
                  </a:lnTo>
                  <a:lnTo>
                    <a:pt x="207" y="305"/>
                  </a:lnTo>
                  <a:lnTo>
                    <a:pt x="217" y="301"/>
                  </a:lnTo>
                  <a:lnTo>
                    <a:pt x="226" y="296"/>
                  </a:lnTo>
                  <a:lnTo>
                    <a:pt x="235" y="292"/>
                  </a:lnTo>
                  <a:lnTo>
                    <a:pt x="244" y="287"/>
                  </a:lnTo>
                  <a:lnTo>
                    <a:pt x="252" y="280"/>
                  </a:lnTo>
                  <a:lnTo>
                    <a:pt x="261" y="274"/>
                  </a:lnTo>
                  <a:lnTo>
                    <a:pt x="267" y="267"/>
                  </a:lnTo>
                  <a:lnTo>
                    <a:pt x="275" y="260"/>
                  </a:lnTo>
                  <a:lnTo>
                    <a:pt x="281" y="251"/>
                  </a:lnTo>
                  <a:lnTo>
                    <a:pt x="288" y="243"/>
                  </a:lnTo>
                  <a:lnTo>
                    <a:pt x="293" y="234"/>
                  </a:lnTo>
                  <a:lnTo>
                    <a:pt x="297" y="226"/>
                  </a:lnTo>
                  <a:lnTo>
                    <a:pt x="301" y="216"/>
                  </a:lnTo>
                  <a:lnTo>
                    <a:pt x="305" y="206"/>
                  </a:lnTo>
                  <a:lnTo>
                    <a:pt x="308" y="197"/>
                  </a:lnTo>
                  <a:lnTo>
                    <a:pt x="310" y="187"/>
                  </a:lnTo>
                  <a:lnTo>
                    <a:pt x="312" y="176"/>
                  </a:lnTo>
                  <a:lnTo>
                    <a:pt x="313" y="167"/>
                  </a:lnTo>
                  <a:lnTo>
                    <a:pt x="313" y="156"/>
                  </a:lnTo>
                  <a:close/>
                </a:path>
              </a:pathLst>
            </a:custGeom>
            <a:noFill/>
            <a:ln w="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42" name="Freeform 179"/>
            <p:cNvSpPr>
              <a:spLocks/>
            </p:cNvSpPr>
            <p:nvPr/>
          </p:nvSpPr>
          <p:spPr bwMode="auto">
            <a:xfrm>
              <a:off x="2863" y="1419"/>
              <a:ext cx="49" cy="48"/>
            </a:xfrm>
            <a:custGeom>
              <a:avLst/>
              <a:gdLst>
                <a:gd name="T0" fmla="*/ 0 w 261"/>
                <a:gd name="T1" fmla="*/ 0 h 261"/>
                <a:gd name="T2" fmla="*/ 0 w 261"/>
                <a:gd name="T3" fmla="*/ 0 h 261"/>
                <a:gd name="T4" fmla="*/ 0 w 261"/>
                <a:gd name="T5" fmla="*/ 0 h 261"/>
                <a:gd name="T6" fmla="*/ 0 w 261"/>
                <a:gd name="T7" fmla="*/ 0 h 261"/>
                <a:gd name="T8" fmla="*/ 0 w 261"/>
                <a:gd name="T9" fmla="*/ 0 h 261"/>
                <a:gd name="T10" fmla="*/ 0 w 261"/>
                <a:gd name="T11" fmla="*/ 0 h 261"/>
                <a:gd name="T12" fmla="*/ 0 w 261"/>
                <a:gd name="T13" fmla="*/ 0 h 261"/>
                <a:gd name="T14" fmla="*/ 0 w 261"/>
                <a:gd name="T15" fmla="*/ 0 h 261"/>
                <a:gd name="T16" fmla="*/ 0 w 261"/>
                <a:gd name="T17" fmla="*/ 0 h 261"/>
                <a:gd name="T18" fmla="*/ 0 w 261"/>
                <a:gd name="T19" fmla="*/ 0 h 261"/>
                <a:gd name="T20" fmla="*/ 0 w 261"/>
                <a:gd name="T21" fmla="*/ 0 h 261"/>
                <a:gd name="T22" fmla="*/ 0 w 261"/>
                <a:gd name="T23" fmla="*/ 0 h 261"/>
                <a:gd name="T24" fmla="*/ 0 w 261"/>
                <a:gd name="T25" fmla="*/ 0 h 261"/>
                <a:gd name="T26" fmla="*/ 0 w 261"/>
                <a:gd name="T27" fmla="*/ 0 h 261"/>
                <a:gd name="T28" fmla="*/ 0 w 261"/>
                <a:gd name="T29" fmla="*/ 0 h 261"/>
                <a:gd name="T30" fmla="*/ 0 w 261"/>
                <a:gd name="T31" fmla="*/ 0 h 261"/>
                <a:gd name="T32" fmla="*/ 0 w 261"/>
                <a:gd name="T33" fmla="*/ 0 h 261"/>
                <a:gd name="T34" fmla="*/ 0 w 261"/>
                <a:gd name="T35" fmla="*/ 0 h 261"/>
                <a:gd name="T36" fmla="*/ 0 w 261"/>
                <a:gd name="T37" fmla="*/ 0 h 261"/>
                <a:gd name="T38" fmla="*/ 0 w 261"/>
                <a:gd name="T39" fmla="*/ 0 h 261"/>
                <a:gd name="T40" fmla="*/ 0 w 261"/>
                <a:gd name="T41" fmla="*/ 0 h 261"/>
                <a:gd name="T42" fmla="*/ 0 w 261"/>
                <a:gd name="T43" fmla="*/ 0 h 261"/>
                <a:gd name="T44" fmla="*/ 0 w 261"/>
                <a:gd name="T45" fmla="*/ 0 h 261"/>
                <a:gd name="T46" fmla="*/ 0 w 261"/>
                <a:gd name="T47" fmla="*/ 0 h 261"/>
                <a:gd name="T48" fmla="*/ 0 w 261"/>
                <a:gd name="T49" fmla="*/ 0 h 261"/>
                <a:gd name="T50" fmla="*/ 0 w 261"/>
                <a:gd name="T51" fmla="*/ 0 h 261"/>
                <a:gd name="T52" fmla="*/ 0 w 261"/>
                <a:gd name="T53" fmla="*/ 0 h 261"/>
                <a:gd name="T54" fmla="*/ 0 w 261"/>
                <a:gd name="T55" fmla="*/ 0 h 261"/>
                <a:gd name="T56" fmla="*/ 0 w 261"/>
                <a:gd name="T57" fmla="*/ 0 h 261"/>
                <a:gd name="T58" fmla="*/ 0 w 261"/>
                <a:gd name="T59" fmla="*/ 0 h 261"/>
                <a:gd name="T60" fmla="*/ 0 w 261"/>
                <a:gd name="T61" fmla="*/ 0 h 261"/>
                <a:gd name="T62" fmla="*/ 0 w 261"/>
                <a:gd name="T63" fmla="*/ 0 h 261"/>
                <a:gd name="T64" fmla="*/ 0 w 261"/>
                <a:gd name="T65" fmla="*/ 0 h 261"/>
                <a:gd name="T66" fmla="*/ 0 w 261"/>
                <a:gd name="T67" fmla="*/ 0 h 261"/>
                <a:gd name="T68" fmla="*/ 0 w 261"/>
                <a:gd name="T69" fmla="*/ 0 h 261"/>
                <a:gd name="T70" fmla="*/ 0 w 261"/>
                <a:gd name="T71" fmla="*/ 0 h 261"/>
                <a:gd name="T72" fmla="*/ 0 w 261"/>
                <a:gd name="T73" fmla="*/ 0 h 261"/>
                <a:gd name="T74" fmla="*/ 0 w 261"/>
                <a:gd name="T75" fmla="*/ 0 h 261"/>
                <a:gd name="T76" fmla="*/ 0 w 261"/>
                <a:gd name="T77" fmla="*/ 0 h 261"/>
                <a:gd name="T78" fmla="*/ 0 w 261"/>
                <a:gd name="T79" fmla="*/ 0 h 261"/>
                <a:gd name="T80" fmla="*/ 0 w 261"/>
                <a:gd name="T81" fmla="*/ 0 h 261"/>
                <a:gd name="T82" fmla="*/ 0 w 261"/>
                <a:gd name="T83" fmla="*/ 0 h 261"/>
                <a:gd name="T84" fmla="*/ 0 w 261"/>
                <a:gd name="T85" fmla="*/ 0 h 261"/>
                <a:gd name="T86" fmla="*/ 0 w 261"/>
                <a:gd name="T87" fmla="*/ 0 h 2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1"/>
                <a:gd name="T133" fmla="*/ 0 h 261"/>
                <a:gd name="T134" fmla="*/ 261 w 261"/>
                <a:gd name="T135" fmla="*/ 261 h 26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1" h="261">
                  <a:moveTo>
                    <a:pt x="261" y="130"/>
                  </a:moveTo>
                  <a:lnTo>
                    <a:pt x="259" y="121"/>
                  </a:lnTo>
                  <a:lnTo>
                    <a:pt x="258" y="112"/>
                  </a:lnTo>
                  <a:lnTo>
                    <a:pt x="257" y="102"/>
                  </a:lnTo>
                  <a:lnTo>
                    <a:pt x="255" y="93"/>
                  </a:lnTo>
                  <a:lnTo>
                    <a:pt x="252" y="85"/>
                  </a:lnTo>
                  <a:lnTo>
                    <a:pt x="249" y="76"/>
                  </a:lnTo>
                  <a:lnTo>
                    <a:pt x="244" y="68"/>
                  </a:lnTo>
                  <a:lnTo>
                    <a:pt x="239" y="60"/>
                  </a:lnTo>
                  <a:lnTo>
                    <a:pt x="234" y="52"/>
                  </a:lnTo>
                  <a:lnTo>
                    <a:pt x="228" y="45"/>
                  </a:lnTo>
                  <a:lnTo>
                    <a:pt x="222" y="38"/>
                  </a:lnTo>
                  <a:lnTo>
                    <a:pt x="216" y="31"/>
                  </a:lnTo>
                  <a:lnTo>
                    <a:pt x="208" y="26"/>
                  </a:lnTo>
                  <a:lnTo>
                    <a:pt x="201" y="21"/>
                  </a:lnTo>
                  <a:lnTo>
                    <a:pt x="192" y="16"/>
                  </a:lnTo>
                  <a:lnTo>
                    <a:pt x="184" y="12"/>
                  </a:lnTo>
                  <a:lnTo>
                    <a:pt x="176" y="8"/>
                  </a:lnTo>
                  <a:lnTo>
                    <a:pt x="166" y="6"/>
                  </a:lnTo>
                  <a:lnTo>
                    <a:pt x="158" y="3"/>
                  </a:lnTo>
                  <a:lnTo>
                    <a:pt x="149" y="1"/>
                  </a:lnTo>
                  <a:lnTo>
                    <a:pt x="139" y="0"/>
                  </a:lnTo>
                  <a:lnTo>
                    <a:pt x="130" y="0"/>
                  </a:lnTo>
                  <a:lnTo>
                    <a:pt x="121" y="0"/>
                  </a:lnTo>
                  <a:lnTo>
                    <a:pt x="112" y="1"/>
                  </a:lnTo>
                  <a:lnTo>
                    <a:pt x="102" y="3"/>
                  </a:lnTo>
                  <a:lnTo>
                    <a:pt x="93" y="6"/>
                  </a:lnTo>
                  <a:lnTo>
                    <a:pt x="85" y="8"/>
                  </a:lnTo>
                  <a:lnTo>
                    <a:pt x="76" y="12"/>
                  </a:lnTo>
                  <a:lnTo>
                    <a:pt x="68" y="16"/>
                  </a:lnTo>
                  <a:lnTo>
                    <a:pt x="60" y="21"/>
                  </a:lnTo>
                  <a:lnTo>
                    <a:pt x="52" y="26"/>
                  </a:lnTo>
                  <a:lnTo>
                    <a:pt x="45" y="31"/>
                  </a:lnTo>
                  <a:lnTo>
                    <a:pt x="38" y="38"/>
                  </a:lnTo>
                  <a:lnTo>
                    <a:pt x="31" y="45"/>
                  </a:lnTo>
                  <a:lnTo>
                    <a:pt x="26" y="52"/>
                  </a:lnTo>
                  <a:lnTo>
                    <a:pt x="21" y="60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5"/>
                  </a:lnTo>
                  <a:lnTo>
                    <a:pt x="6" y="93"/>
                  </a:lnTo>
                  <a:lnTo>
                    <a:pt x="3" y="102"/>
                  </a:lnTo>
                  <a:lnTo>
                    <a:pt x="1" y="112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39"/>
                  </a:lnTo>
                  <a:lnTo>
                    <a:pt x="1" y="149"/>
                  </a:lnTo>
                  <a:lnTo>
                    <a:pt x="3" y="158"/>
                  </a:lnTo>
                  <a:lnTo>
                    <a:pt x="6" y="166"/>
                  </a:lnTo>
                  <a:lnTo>
                    <a:pt x="8" y="176"/>
                  </a:lnTo>
                  <a:lnTo>
                    <a:pt x="12" y="184"/>
                  </a:lnTo>
                  <a:lnTo>
                    <a:pt x="16" y="192"/>
                  </a:lnTo>
                  <a:lnTo>
                    <a:pt x="21" y="201"/>
                  </a:lnTo>
                  <a:lnTo>
                    <a:pt x="26" y="208"/>
                  </a:lnTo>
                  <a:lnTo>
                    <a:pt x="31" y="216"/>
                  </a:lnTo>
                  <a:lnTo>
                    <a:pt x="38" y="222"/>
                  </a:lnTo>
                  <a:lnTo>
                    <a:pt x="45" y="228"/>
                  </a:lnTo>
                  <a:lnTo>
                    <a:pt x="52" y="235"/>
                  </a:lnTo>
                  <a:lnTo>
                    <a:pt x="60" y="239"/>
                  </a:lnTo>
                  <a:lnTo>
                    <a:pt x="68" y="244"/>
                  </a:lnTo>
                  <a:lnTo>
                    <a:pt x="76" y="249"/>
                  </a:lnTo>
                  <a:lnTo>
                    <a:pt x="85" y="252"/>
                  </a:lnTo>
                  <a:lnTo>
                    <a:pt x="93" y="255"/>
                  </a:lnTo>
                  <a:lnTo>
                    <a:pt x="102" y="257"/>
                  </a:lnTo>
                  <a:lnTo>
                    <a:pt x="112" y="259"/>
                  </a:lnTo>
                  <a:lnTo>
                    <a:pt x="121" y="259"/>
                  </a:lnTo>
                  <a:lnTo>
                    <a:pt x="130" y="261"/>
                  </a:lnTo>
                  <a:lnTo>
                    <a:pt x="139" y="259"/>
                  </a:lnTo>
                  <a:lnTo>
                    <a:pt x="149" y="259"/>
                  </a:lnTo>
                  <a:lnTo>
                    <a:pt x="158" y="257"/>
                  </a:lnTo>
                  <a:lnTo>
                    <a:pt x="166" y="255"/>
                  </a:lnTo>
                  <a:lnTo>
                    <a:pt x="176" y="252"/>
                  </a:lnTo>
                  <a:lnTo>
                    <a:pt x="184" y="249"/>
                  </a:lnTo>
                  <a:lnTo>
                    <a:pt x="192" y="244"/>
                  </a:lnTo>
                  <a:lnTo>
                    <a:pt x="201" y="239"/>
                  </a:lnTo>
                  <a:lnTo>
                    <a:pt x="208" y="235"/>
                  </a:lnTo>
                  <a:lnTo>
                    <a:pt x="216" y="228"/>
                  </a:lnTo>
                  <a:lnTo>
                    <a:pt x="222" y="222"/>
                  </a:lnTo>
                  <a:lnTo>
                    <a:pt x="228" y="216"/>
                  </a:lnTo>
                  <a:lnTo>
                    <a:pt x="234" y="208"/>
                  </a:lnTo>
                  <a:lnTo>
                    <a:pt x="239" y="201"/>
                  </a:lnTo>
                  <a:lnTo>
                    <a:pt x="244" y="192"/>
                  </a:lnTo>
                  <a:lnTo>
                    <a:pt x="249" y="184"/>
                  </a:lnTo>
                  <a:lnTo>
                    <a:pt x="252" y="176"/>
                  </a:lnTo>
                  <a:lnTo>
                    <a:pt x="255" y="166"/>
                  </a:lnTo>
                  <a:lnTo>
                    <a:pt x="257" y="158"/>
                  </a:lnTo>
                  <a:lnTo>
                    <a:pt x="258" y="149"/>
                  </a:lnTo>
                  <a:lnTo>
                    <a:pt x="259" y="139"/>
                  </a:lnTo>
                  <a:lnTo>
                    <a:pt x="261" y="130"/>
                  </a:lnTo>
                  <a:close/>
                </a:path>
              </a:pathLst>
            </a:custGeom>
            <a:noFill/>
            <a:ln w="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43" name="Freeform 181"/>
            <p:cNvSpPr>
              <a:spLocks/>
            </p:cNvSpPr>
            <p:nvPr/>
          </p:nvSpPr>
          <p:spPr bwMode="auto">
            <a:xfrm>
              <a:off x="3641" y="1898"/>
              <a:ext cx="57" cy="57"/>
            </a:xfrm>
            <a:custGeom>
              <a:avLst/>
              <a:gdLst>
                <a:gd name="T0" fmla="*/ 0 w 313"/>
                <a:gd name="T1" fmla="*/ 0 h 313"/>
                <a:gd name="T2" fmla="*/ 0 w 313"/>
                <a:gd name="T3" fmla="*/ 0 h 313"/>
                <a:gd name="T4" fmla="*/ 0 w 313"/>
                <a:gd name="T5" fmla="*/ 0 h 313"/>
                <a:gd name="T6" fmla="*/ 0 w 313"/>
                <a:gd name="T7" fmla="*/ 0 h 313"/>
                <a:gd name="T8" fmla="*/ 0 w 313"/>
                <a:gd name="T9" fmla="*/ 0 h 313"/>
                <a:gd name="T10" fmla="*/ 0 w 313"/>
                <a:gd name="T11" fmla="*/ 0 h 313"/>
                <a:gd name="T12" fmla="*/ 0 w 313"/>
                <a:gd name="T13" fmla="*/ 0 h 313"/>
                <a:gd name="T14" fmla="*/ 0 w 313"/>
                <a:gd name="T15" fmla="*/ 0 h 313"/>
                <a:gd name="T16" fmla="*/ 0 w 313"/>
                <a:gd name="T17" fmla="*/ 0 h 313"/>
                <a:gd name="T18" fmla="*/ 0 w 313"/>
                <a:gd name="T19" fmla="*/ 0 h 313"/>
                <a:gd name="T20" fmla="*/ 0 w 313"/>
                <a:gd name="T21" fmla="*/ 0 h 313"/>
                <a:gd name="T22" fmla="*/ 0 w 313"/>
                <a:gd name="T23" fmla="*/ 0 h 313"/>
                <a:gd name="T24" fmla="*/ 0 w 313"/>
                <a:gd name="T25" fmla="*/ 0 h 313"/>
                <a:gd name="T26" fmla="*/ 0 w 313"/>
                <a:gd name="T27" fmla="*/ 0 h 313"/>
                <a:gd name="T28" fmla="*/ 0 w 313"/>
                <a:gd name="T29" fmla="*/ 0 h 313"/>
                <a:gd name="T30" fmla="*/ 0 w 313"/>
                <a:gd name="T31" fmla="*/ 0 h 313"/>
                <a:gd name="T32" fmla="*/ 0 w 313"/>
                <a:gd name="T33" fmla="*/ 0 h 313"/>
                <a:gd name="T34" fmla="*/ 0 w 313"/>
                <a:gd name="T35" fmla="*/ 0 h 313"/>
                <a:gd name="T36" fmla="*/ 0 w 313"/>
                <a:gd name="T37" fmla="*/ 0 h 313"/>
                <a:gd name="T38" fmla="*/ 0 w 313"/>
                <a:gd name="T39" fmla="*/ 0 h 313"/>
                <a:gd name="T40" fmla="*/ 0 w 313"/>
                <a:gd name="T41" fmla="*/ 0 h 313"/>
                <a:gd name="T42" fmla="*/ 0 w 313"/>
                <a:gd name="T43" fmla="*/ 0 h 313"/>
                <a:gd name="T44" fmla="*/ 0 w 313"/>
                <a:gd name="T45" fmla="*/ 0 h 313"/>
                <a:gd name="T46" fmla="*/ 0 w 313"/>
                <a:gd name="T47" fmla="*/ 0 h 313"/>
                <a:gd name="T48" fmla="*/ 0 w 313"/>
                <a:gd name="T49" fmla="*/ 0 h 313"/>
                <a:gd name="T50" fmla="*/ 0 w 313"/>
                <a:gd name="T51" fmla="*/ 0 h 313"/>
                <a:gd name="T52" fmla="*/ 0 w 313"/>
                <a:gd name="T53" fmla="*/ 0 h 313"/>
                <a:gd name="T54" fmla="*/ 0 w 313"/>
                <a:gd name="T55" fmla="*/ 0 h 313"/>
                <a:gd name="T56" fmla="*/ 0 w 313"/>
                <a:gd name="T57" fmla="*/ 0 h 313"/>
                <a:gd name="T58" fmla="*/ 0 w 313"/>
                <a:gd name="T59" fmla="*/ 0 h 313"/>
                <a:gd name="T60" fmla="*/ 0 w 313"/>
                <a:gd name="T61" fmla="*/ 0 h 313"/>
                <a:gd name="T62" fmla="*/ 0 w 313"/>
                <a:gd name="T63" fmla="*/ 0 h 313"/>
                <a:gd name="T64" fmla="*/ 0 w 313"/>
                <a:gd name="T65" fmla="*/ 0 h 313"/>
                <a:gd name="T66" fmla="*/ 0 w 313"/>
                <a:gd name="T67" fmla="*/ 0 h 313"/>
                <a:gd name="T68" fmla="*/ 0 w 313"/>
                <a:gd name="T69" fmla="*/ 0 h 313"/>
                <a:gd name="T70" fmla="*/ 0 w 313"/>
                <a:gd name="T71" fmla="*/ 0 h 313"/>
                <a:gd name="T72" fmla="*/ 0 w 313"/>
                <a:gd name="T73" fmla="*/ 0 h 313"/>
                <a:gd name="T74" fmla="*/ 0 w 313"/>
                <a:gd name="T75" fmla="*/ 0 h 313"/>
                <a:gd name="T76" fmla="*/ 0 w 313"/>
                <a:gd name="T77" fmla="*/ 0 h 313"/>
                <a:gd name="T78" fmla="*/ 0 w 313"/>
                <a:gd name="T79" fmla="*/ 0 h 313"/>
                <a:gd name="T80" fmla="*/ 0 w 313"/>
                <a:gd name="T81" fmla="*/ 0 h 313"/>
                <a:gd name="T82" fmla="*/ 0 w 313"/>
                <a:gd name="T83" fmla="*/ 0 h 313"/>
                <a:gd name="T84" fmla="*/ 0 w 313"/>
                <a:gd name="T85" fmla="*/ 0 h 313"/>
                <a:gd name="T86" fmla="*/ 0 w 313"/>
                <a:gd name="T87" fmla="*/ 0 h 313"/>
                <a:gd name="T88" fmla="*/ 0 w 313"/>
                <a:gd name="T89" fmla="*/ 0 h 313"/>
                <a:gd name="T90" fmla="*/ 0 w 313"/>
                <a:gd name="T91" fmla="*/ 0 h 313"/>
                <a:gd name="T92" fmla="*/ 0 w 313"/>
                <a:gd name="T93" fmla="*/ 0 h 313"/>
                <a:gd name="T94" fmla="*/ 0 w 313"/>
                <a:gd name="T95" fmla="*/ 0 h 3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3"/>
                <a:gd name="T145" fmla="*/ 0 h 313"/>
                <a:gd name="T146" fmla="*/ 313 w 313"/>
                <a:gd name="T147" fmla="*/ 313 h 31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3" h="313">
                  <a:moveTo>
                    <a:pt x="313" y="157"/>
                  </a:moveTo>
                  <a:lnTo>
                    <a:pt x="313" y="146"/>
                  </a:lnTo>
                  <a:lnTo>
                    <a:pt x="312" y="136"/>
                  </a:lnTo>
                  <a:lnTo>
                    <a:pt x="310" y="126"/>
                  </a:lnTo>
                  <a:lnTo>
                    <a:pt x="307" y="116"/>
                  </a:lnTo>
                  <a:lnTo>
                    <a:pt x="304" y="106"/>
                  </a:lnTo>
                  <a:lnTo>
                    <a:pt x="301" y="97"/>
                  </a:lnTo>
                  <a:lnTo>
                    <a:pt x="297" y="87"/>
                  </a:lnTo>
                  <a:lnTo>
                    <a:pt x="291" y="78"/>
                  </a:lnTo>
                  <a:lnTo>
                    <a:pt x="286" y="70"/>
                  </a:lnTo>
                  <a:lnTo>
                    <a:pt x="281" y="61"/>
                  </a:lnTo>
                  <a:lnTo>
                    <a:pt x="274" y="53"/>
                  </a:lnTo>
                  <a:lnTo>
                    <a:pt x="267" y="45"/>
                  </a:lnTo>
                  <a:lnTo>
                    <a:pt x="259" y="39"/>
                  </a:lnTo>
                  <a:lnTo>
                    <a:pt x="252" y="32"/>
                  </a:lnTo>
                  <a:lnTo>
                    <a:pt x="243" y="26"/>
                  </a:lnTo>
                  <a:lnTo>
                    <a:pt x="235" y="21"/>
                  </a:lnTo>
                  <a:lnTo>
                    <a:pt x="226" y="16"/>
                  </a:lnTo>
                  <a:lnTo>
                    <a:pt x="216" y="12"/>
                  </a:lnTo>
                  <a:lnTo>
                    <a:pt x="207" y="8"/>
                  </a:lnTo>
                  <a:lnTo>
                    <a:pt x="197" y="6"/>
                  </a:lnTo>
                  <a:lnTo>
                    <a:pt x="186" y="2"/>
                  </a:lnTo>
                  <a:lnTo>
                    <a:pt x="177" y="1"/>
                  </a:lnTo>
                  <a:lnTo>
                    <a:pt x="166" y="0"/>
                  </a:lnTo>
                  <a:lnTo>
                    <a:pt x="156" y="0"/>
                  </a:lnTo>
                  <a:lnTo>
                    <a:pt x="146" y="0"/>
                  </a:lnTo>
                  <a:lnTo>
                    <a:pt x="136" y="1"/>
                  </a:lnTo>
                  <a:lnTo>
                    <a:pt x="125" y="2"/>
                  </a:lnTo>
                  <a:lnTo>
                    <a:pt x="116" y="6"/>
                  </a:lnTo>
                  <a:lnTo>
                    <a:pt x="106" y="8"/>
                  </a:lnTo>
                  <a:lnTo>
                    <a:pt x="96" y="12"/>
                  </a:lnTo>
                  <a:lnTo>
                    <a:pt x="87" y="16"/>
                  </a:lnTo>
                  <a:lnTo>
                    <a:pt x="78" y="21"/>
                  </a:lnTo>
                  <a:lnTo>
                    <a:pt x="70" y="26"/>
                  </a:lnTo>
                  <a:lnTo>
                    <a:pt x="61" y="32"/>
                  </a:lnTo>
                  <a:lnTo>
                    <a:pt x="53" y="39"/>
                  </a:lnTo>
                  <a:lnTo>
                    <a:pt x="46" y="45"/>
                  </a:lnTo>
                  <a:lnTo>
                    <a:pt x="38" y="53"/>
                  </a:lnTo>
                  <a:lnTo>
                    <a:pt x="32" y="61"/>
                  </a:lnTo>
                  <a:lnTo>
                    <a:pt x="27" y="70"/>
                  </a:lnTo>
                  <a:lnTo>
                    <a:pt x="21" y="78"/>
                  </a:lnTo>
                  <a:lnTo>
                    <a:pt x="16" y="87"/>
                  </a:lnTo>
                  <a:lnTo>
                    <a:pt x="12" y="97"/>
                  </a:lnTo>
                  <a:lnTo>
                    <a:pt x="8" y="106"/>
                  </a:lnTo>
                  <a:lnTo>
                    <a:pt x="5" y="116"/>
                  </a:lnTo>
                  <a:lnTo>
                    <a:pt x="3" y="126"/>
                  </a:lnTo>
                  <a:lnTo>
                    <a:pt x="1" y="136"/>
                  </a:lnTo>
                  <a:lnTo>
                    <a:pt x="0" y="146"/>
                  </a:lnTo>
                  <a:lnTo>
                    <a:pt x="0" y="157"/>
                  </a:lnTo>
                  <a:lnTo>
                    <a:pt x="0" y="166"/>
                  </a:lnTo>
                  <a:lnTo>
                    <a:pt x="1" y="177"/>
                  </a:lnTo>
                  <a:lnTo>
                    <a:pt x="3" y="187"/>
                  </a:lnTo>
                  <a:lnTo>
                    <a:pt x="5" y="196"/>
                  </a:lnTo>
                  <a:lnTo>
                    <a:pt x="8" y="207"/>
                  </a:lnTo>
                  <a:lnTo>
                    <a:pt x="12" y="217"/>
                  </a:lnTo>
                  <a:lnTo>
                    <a:pt x="16" y="225"/>
                  </a:lnTo>
                  <a:lnTo>
                    <a:pt x="21" y="235"/>
                  </a:lnTo>
                  <a:lnTo>
                    <a:pt x="27" y="243"/>
                  </a:lnTo>
                  <a:lnTo>
                    <a:pt x="32" y="252"/>
                  </a:lnTo>
                  <a:lnTo>
                    <a:pt x="38" y="260"/>
                  </a:lnTo>
                  <a:lnTo>
                    <a:pt x="46" y="267"/>
                  </a:lnTo>
                  <a:lnTo>
                    <a:pt x="53" y="275"/>
                  </a:lnTo>
                  <a:lnTo>
                    <a:pt x="61" y="281"/>
                  </a:lnTo>
                  <a:lnTo>
                    <a:pt x="70" y="286"/>
                  </a:lnTo>
                  <a:lnTo>
                    <a:pt x="78" y="292"/>
                  </a:lnTo>
                  <a:lnTo>
                    <a:pt x="87" y="297"/>
                  </a:lnTo>
                  <a:lnTo>
                    <a:pt x="96" y="301"/>
                  </a:lnTo>
                  <a:lnTo>
                    <a:pt x="106" y="305"/>
                  </a:lnTo>
                  <a:lnTo>
                    <a:pt x="116" y="308"/>
                  </a:lnTo>
                  <a:lnTo>
                    <a:pt x="125" y="310"/>
                  </a:lnTo>
                  <a:lnTo>
                    <a:pt x="136" y="312"/>
                  </a:lnTo>
                  <a:lnTo>
                    <a:pt x="146" y="312"/>
                  </a:lnTo>
                  <a:lnTo>
                    <a:pt x="156" y="313"/>
                  </a:lnTo>
                  <a:lnTo>
                    <a:pt x="166" y="312"/>
                  </a:lnTo>
                  <a:lnTo>
                    <a:pt x="177" y="312"/>
                  </a:lnTo>
                  <a:lnTo>
                    <a:pt x="186" y="310"/>
                  </a:lnTo>
                  <a:lnTo>
                    <a:pt x="197" y="308"/>
                  </a:lnTo>
                  <a:lnTo>
                    <a:pt x="207" y="305"/>
                  </a:lnTo>
                  <a:lnTo>
                    <a:pt x="216" y="301"/>
                  </a:lnTo>
                  <a:lnTo>
                    <a:pt x="226" y="297"/>
                  </a:lnTo>
                  <a:lnTo>
                    <a:pt x="235" y="292"/>
                  </a:lnTo>
                  <a:lnTo>
                    <a:pt x="243" y="286"/>
                  </a:lnTo>
                  <a:lnTo>
                    <a:pt x="252" y="281"/>
                  </a:lnTo>
                  <a:lnTo>
                    <a:pt x="259" y="275"/>
                  </a:lnTo>
                  <a:lnTo>
                    <a:pt x="267" y="267"/>
                  </a:lnTo>
                  <a:lnTo>
                    <a:pt x="274" y="260"/>
                  </a:lnTo>
                  <a:lnTo>
                    <a:pt x="281" y="252"/>
                  </a:lnTo>
                  <a:lnTo>
                    <a:pt x="286" y="243"/>
                  </a:lnTo>
                  <a:lnTo>
                    <a:pt x="291" y="235"/>
                  </a:lnTo>
                  <a:lnTo>
                    <a:pt x="297" y="225"/>
                  </a:lnTo>
                  <a:lnTo>
                    <a:pt x="301" y="217"/>
                  </a:lnTo>
                  <a:lnTo>
                    <a:pt x="304" y="207"/>
                  </a:lnTo>
                  <a:lnTo>
                    <a:pt x="307" y="196"/>
                  </a:lnTo>
                  <a:lnTo>
                    <a:pt x="310" y="187"/>
                  </a:lnTo>
                  <a:lnTo>
                    <a:pt x="312" y="177"/>
                  </a:lnTo>
                  <a:lnTo>
                    <a:pt x="313" y="166"/>
                  </a:lnTo>
                  <a:lnTo>
                    <a:pt x="313" y="157"/>
                  </a:lnTo>
                  <a:close/>
                </a:path>
              </a:pathLst>
            </a:custGeom>
            <a:noFill/>
            <a:ln w="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44" name="Freeform 182"/>
            <p:cNvSpPr>
              <a:spLocks/>
            </p:cNvSpPr>
            <p:nvPr/>
          </p:nvSpPr>
          <p:spPr bwMode="auto">
            <a:xfrm>
              <a:off x="2666" y="2109"/>
              <a:ext cx="47" cy="48"/>
            </a:xfrm>
            <a:custGeom>
              <a:avLst/>
              <a:gdLst>
                <a:gd name="T0" fmla="*/ 0 w 259"/>
                <a:gd name="T1" fmla="*/ 0 h 260"/>
                <a:gd name="T2" fmla="*/ 0 w 259"/>
                <a:gd name="T3" fmla="*/ 0 h 260"/>
                <a:gd name="T4" fmla="*/ 0 w 259"/>
                <a:gd name="T5" fmla="*/ 0 h 260"/>
                <a:gd name="T6" fmla="*/ 0 w 259"/>
                <a:gd name="T7" fmla="*/ 0 h 260"/>
                <a:gd name="T8" fmla="*/ 0 w 259"/>
                <a:gd name="T9" fmla="*/ 0 h 260"/>
                <a:gd name="T10" fmla="*/ 0 w 259"/>
                <a:gd name="T11" fmla="*/ 0 h 260"/>
                <a:gd name="T12" fmla="*/ 0 w 259"/>
                <a:gd name="T13" fmla="*/ 0 h 260"/>
                <a:gd name="T14" fmla="*/ 0 w 259"/>
                <a:gd name="T15" fmla="*/ 0 h 260"/>
                <a:gd name="T16" fmla="*/ 0 w 259"/>
                <a:gd name="T17" fmla="*/ 0 h 260"/>
                <a:gd name="T18" fmla="*/ 0 w 259"/>
                <a:gd name="T19" fmla="*/ 0 h 260"/>
                <a:gd name="T20" fmla="*/ 0 w 259"/>
                <a:gd name="T21" fmla="*/ 0 h 260"/>
                <a:gd name="T22" fmla="*/ 0 w 259"/>
                <a:gd name="T23" fmla="*/ 0 h 260"/>
                <a:gd name="T24" fmla="*/ 0 w 259"/>
                <a:gd name="T25" fmla="*/ 0 h 260"/>
                <a:gd name="T26" fmla="*/ 0 w 259"/>
                <a:gd name="T27" fmla="*/ 0 h 260"/>
                <a:gd name="T28" fmla="*/ 0 w 259"/>
                <a:gd name="T29" fmla="*/ 0 h 260"/>
                <a:gd name="T30" fmla="*/ 0 w 259"/>
                <a:gd name="T31" fmla="*/ 0 h 260"/>
                <a:gd name="T32" fmla="*/ 0 w 259"/>
                <a:gd name="T33" fmla="*/ 0 h 260"/>
                <a:gd name="T34" fmla="*/ 0 w 259"/>
                <a:gd name="T35" fmla="*/ 0 h 260"/>
                <a:gd name="T36" fmla="*/ 0 w 259"/>
                <a:gd name="T37" fmla="*/ 0 h 260"/>
                <a:gd name="T38" fmla="*/ 0 w 259"/>
                <a:gd name="T39" fmla="*/ 0 h 260"/>
                <a:gd name="T40" fmla="*/ 0 w 259"/>
                <a:gd name="T41" fmla="*/ 0 h 260"/>
                <a:gd name="T42" fmla="*/ 0 w 259"/>
                <a:gd name="T43" fmla="*/ 0 h 260"/>
                <a:gd name="T44" fmla="*/ 0 w 259"/>
                <a:gd name="T45" fmla="*/ 0 h 260"/>
                <a:gd name="T46" fmla="*/ 0 w 259"/>
                <a:gd name="T47" fmla="*/ 0 h 260"/>
                <a:gd name="T48" fmla="*/ 0 w 259"/>
                <a:gd name="T49" fmla="*/ 0 h 260"/>
                <a:gd name="T50" fmla="*/ 0 w 259"/>
                <a:gd name="T51" fmla="*/ 0 h 260"/>
                <a:gd name="T52" fmla="*/ 0 w 259"/>
                <a:gd name="T53" fmla="*/ 0 h 260"/>
                <a:gd name="T54" fmla="*/ 0 w 259"/>
                <a:gd name="T55" fmla="*/ 0 h 260"/>
                <a:gd name="T56" fmla="*/ 0 w 259"/>
                <a:gd name="T57" fmla="*/ 0 h 260"/>
                <a:gd name="T58" fmla="*/ 0 w 259"/>
                <a:gd name="T59" fmla="*/ 0 h 260"/>
                <a:gd name="T60" fmla="*/ 0 w 259"/>
                <a:gd name="T61" fmla="*/ 0 h 260"/>
                <a:gd name="T62" fmla="*/ 0 w 259"/>
                <a:gd name="T63" fmla="*/ 0 h 260"/>
                <a:gd name="T64" fmla="*/ 0 w 259"/>
                <a:gd name="T65" fmla="*/ 0 h 260"/>
                <a:gd name="T66" fmla="*/ 0 w 259"/>
                <a:gd name="T67" fmla="*/ 0 h 260"/>
                <a:gd name="T68" fmla="*/ 0 w 259"/>
                <a:gd name="T69" fmla="*/ 0 h 260"/>
                <a:gd name="T70" fmla="*/ 0 w 259"/>
                <a:gd name="T71" fmla="*/ 0 h 260"/>
                <a:gd name="T72" fmla="*/ 0 w 259"/>
                <a:gd name="T73" fmla="*/ 0 h 260"/>
                <a:gd name="T74" fmla="*/ 0 w 259"/>
                <a:gd name="T75" fmla="*/ 0 h 260"/>
                <a:gd name="T76" fmla="*/ 0 w 259"/>
                <a:gd name="T77" fmla="*/ 0 h 260"/>
                <a:gd name="T78" fmla="*/ 0 w 259"/>
                <a:gd name="T79" fmla="*/ 0 h 260"/>
                <a:gd name="T80" fmla="*/ 0 w 259"/>
                <a:gd name="T81" fmla="*/ 0 h 260"/>
                <a:gd name="T82" fmla="*/ 0 w 259"/>
                <a:gd name="T83" fmla="*/ 0 h 260"/>
                <a:gd name="T84" fmla="*/ 0 w 259"/>
                <a:gd name="T85" fmla="*/ 0 h 260"/>
                <a:gd name="T86" fmla="*/ 0 w 259"/>
                <a:gd name="T87" fmla="*/ 0 h 2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9"/>
                <a:gd name="T133" fmla="*/ 0 h 260"/>
                <a:gd name="T134" fmla="*/ 259 w 259"/>
                <a:gd name="T135" fmla="*/ 260 h 2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9" h="260">
                  <a:moveTo>
                    <a:pt x="259" y="130"/>
                  </a:moveTo>
                  <a:lnTo>
                    <a:pt x="259" y="121"/>
                  </a:lnTo>
                  <a:lnTo>
                    <a:pt x="258" y="111"/>
                  </a:lnTo>
                  <a:lnTo>
                    <a:pt x="257" y="102"/>
                  </a:lnTo>
                  <a:lnTo>
                    <a:pt x="255" y="93"/>
                  </a:lnTo>
                  <a:lnTo>
                    <a:pt x="251" y="84"/>
                  </a:lnTo>
                  <a:lnTo>
                    <a:pt x="247" y="76"/>
                  </a:lnTo>
                  <a:lnTo>
                    <a:pt x="244" y="67"/>
                  </a:lnTo>
                  <a:lnTo>
                    <a:pt x="239" y="60"/>
                  </a:lnTo>
                  <a:lnTo>
                    <a:pt x="233" y="52"/>
                  </a:lnTo>
                  <a:lnTo>
                    <a:pt x="228" y="45"/>
                  </a:lnTo>
                  <a:lnTo>
                    <a:pt x="221" y="38"/>
                  </a:lnTo>
                  <a:lnTo>
                    <a:pt x="215" y="32"/>
                  </a:lnTo>
                  <a:lnTo>
                    <a:pt x="208" y="25"/>
                  </a:lnTo>
                  <a:lnTo>
                    <a:pt x="200" y="20"/>
                  </a:lnTo>
                  <a:lnTo>
                    <a:pt x="191" y="16"/>
                  </a:lnTo>
                  <a:lnTo>
                    <a:pt x="183" y="11"/>
                  </a:lnTo>
                  <a:lnTo>
                    <a:pt x="174" y="8"/>
                  </a:lnTo>
                  <a:lnTo>
                    <a:pt x="166" y="5"/>
                  </a:lnTo>
                  <a:lnTo>
                    <a:pt x="157" y="3"/>
                  </a:lnTo>
                  <a:lnTo>
                    <a:pt x="148" y="1"/>
                  </a:lnTo>
                  <a:lnTo>
                    <a:pt x="139" y="0"/>
                  </a:lnTo>
                  <a:lnTo>
                    <a:pt x="129" y="0"/>
                  </a:lnTo>
                  <a:lnTo>
                    <a:pt x="120" y="0"/>
                  </a:lnTo>
                  <a:lnTo>
                    <a:pt x="111" y="1"/>
                  </a:lnTo>
                  <a:lnTo>
                    <a:pt x="101" y="3"/>
                  </a:lnTo>
                  <a:lnTo>
                    <a:pt x="93" y="5"/>
                  </a:lnTo>
                  <a:lnTo>
                    <a:pt x="84" y="8"/>
                  </a:lnTo>
                  <a:lnTo>
                    <a:pt x="76" y="11"/>
                  </a:lnTo>
                  <a:lnTo>
                    <a:pt x="67" y="16"/>
                  </a:lnTo>
                  <a:lnTo>
                    <a:pt x="59" y="20"/>
                  </a:lnTo>
                  <a:lnTo>
                    <a:pt x="51" y="25"/>
                  </a:lnTo>
                  <a:lnTo>
                    <a:pt x="44" y="32"/>
                  </a:lnTo>
                  <a:lnTo>
                    <a:pt x="37" y="38"/>
                  </a:lnTo>
                  <a:lnTo>
                    <a:pt x="31" y="45"/>
                  </a:lnTo>
                  <a:lnTo>
                    <a:pt x="25" y="52"/>
                  </a:lnTo>
                  <a:lnTo>
                    <a:pt x="20" y="60"/>
                  </a:lnTo>
                  <a:lnTo>
                    <a:pt x="15" y="67"/>
                  </a:lnTo>
                  <a:lnTo>
                    <a:pt x="11" y="76"/>
                  </a:lnTo>
                  <a:lnTo>
                    <a:pt x="7" y="84"/>
                  </a:lnTo>
                  <a:lnTo>
                    <a:pt x="4" y="93"/>
                  </a:lnTo>
                  <a:lnTo>
                    <a:pt x="2" y="102"/>
                  </a:lnTo>
                  <a:lnTo>
                    <a:pt x="1" y="111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39"/>
                  </a:lnTo>
                  <a:lnTo>
                    <a:pt x="1" y="148"/>
                  </a:lnTo>
                  <a:lnTo>
                    <a:pt x="2" y="157"/>
                  </a:lnTo>
                  <a:lnTo>
                    <a:pt x="4" y="167"/>
                  </a:lnTo>
                  <a:lnTo>
                    <a:pt x="7" y="175"/>
                  </a:lnTo>
                  <a:lnTo>
                    <a:pt x="11" y="184"/>
                  </a:lnTo>
                  <a:lnTo>
                    <a:pt x="15" y="192"/>
                  </a:lnTo>
                  <a:lnTo>
                    <a:pt x="20" y="200"/>
                  </a:lnTo>
                  <a:lnTo>
                    <a:pt x="25" y="207"/>
                  </a:lnTo>
                  <a:lnTo>
                    <a:pt x="31" y="215"/>
                  </a:lnTo>
                  <a:lnTo>
                    <a:pt x="37" y="222"/>
                  </a:lnTo>
                  <a:lnTo>
                    <a:pt x="44" y="228"/>
                  </a:lnTo>
                  <a:lnTo>
                    <a:pt x="51" y="234"/>
                  </a:lnTo>
                  <a:lnTo>
                    <a:pt x="59" y="240"/>
                  </a:lnTo>
                  <a:lnTo>
                    <a:pt x="67" y="244"/>
                  </a:lnTo>
                  <a:lnTo>
                    <a:pt x="76" y="248"/>
                  </a:lnTo>
                  <a:lnTo>
                    <a:pt x="84" y="251"/>
                  </a:lnTo>
                  <a:lnTo>
                    <a:pt x="93" y="255"/>
                  </a:lnTo>
                  <a:lnTo>
                    <a:pt x="101" y="257"/>
                  </a:lnTo>
                  <a:lnTo>
                    <a:pt x="111" y="259"/>
                  </a:lnTo>
                  <a:lnTo>
                    <a:pt x="120" y="260"/>
                  </a:lnTo>
                  <a:lnTo>
                    <a:pt x="129" y="260"/>
                  </a:lnTo>
                  <a:lnTo>
                    <a:pt x="139" y="260"/>
                  </a:lnTo>
                  <a:lnTo>
                    <a:pt x="148" y="259"/>
                  </a:lnTo>
                  <a:lnTo>
                    <a:pt x="157" y="257"/>
                  </a:lnTo>
                  <a:lnTo>
                    <a:pt x="166" y="255"/>
                  </a:lnTo>
                  <a:lnTo>
                    <a:pt x="174" y="251"/>
                  </a:lnTo>
                  <a:lnTo>
                    <a:pt x="183" y="248"/>
                  </a:lnTo>
                  <a:lnTo>
                    <a:pt x="191" y="244"/>
                  </a:lnTo>
                  <a:lnTo>
                    <a:pt x="200" y="240"/>
                  </a:lnTo>
                  <a:lnTo>
                    <a:pt x="208" y="234"/>
                  </a:lnTo>
                  <a:lnTo>
                    <a:pt x="215" y="228"/>
                  </a:lnTo>
                  <a:lnTo>
                    <a:pt x="221" y="222"/>
                  </a:lnTo>
                  <a:lnTo>
                    <a:pt x="228" y="215"/>
                  </a:lnTo>
                  <a:lnTo>
                    <a:pt x="233" y="207"/>
                  </a:lnTo>
                  <a:lnTo>
                    <a:pt x="239" y="200"/>
                  </a:lnTo>
                  <a:lnTo>
                    <a:pt x="244" y="192"/>
                  </a:lnTo>
                  <a:lnTo>
                    <a:pt x="247" y="184"/>
                  </a:lnTo>
                  <a:lnTo>
                    <a:pt x="251" y="175"/>
                  </a:lnTo>
                  <a:lnTo>
                    <a:pt x="255" y="167"/>
                  </a:lnTo>
                  <a:lnTo>
                    <a:pt x="257" y="157"/>
                  </a:lnTo>
                  <a:lnTo>
                    <a:pt x="258" y="148"/>
                  </a:lnTo>
                  <a:lnTo>
                    <a:pt x="259" y="139"/>
                  </a:lnTo>
                  <a:lnTo>
                    <a:pt x="259" y="13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45" name="Freeform 183"/>
            <p:cNvSpPr>
              <a:spLocks/>
            </p:cNvSpPr>
            <p:nvPr/>
          </p:nvSpPr>
          <p:spPr bwMode="auto">
            <a:xfrm>
              <a:off x="830" y="1276"/>
              <a:ext cx="49" cy="48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0 h 266"/>
                <a:gd name="T4" fmla="*/ 0 w 266"/>
                <a:gd name="T5" fmla="*/ 0 h 266"/>
                <a:gd name="T6" fmla="*/ 0 w 266"/>
                <a:gd name="T7" fmla="*/ 0 h 266"/>
                <a:gd name="T8" fmla="*/ 0 w 266"/>
                <a:gd name="T9" fmla="*/ 0 h 266"/>
                <a:gd name="T10" fmla="*/ 0 w 266"/>
                <a:gd name="T11" fmla="*/ 0 h 266"/>
                <a:gd name="T12" fmla="*/ 0 w 266"/>
                <a:gd name="T13" fmla="*/ 0 h 266"/>
                <a:gd name="T14" fmla="*/ 0 w 266"/>
                <a:gd name="T15" fmla="*/ 0 h 266"/>
                <a:gd name="T16" fmla="*/ 0 w 266"/>
                <a:gd name="T17" fmla="*/ 0 h 266"/>
                <a:gd name="T18" fmla="*/ 0 w 266"/>
                <a:gd name="T19" fmla="*/ 0 h 266"/>
                <a:gd name="T20" fmla="*/ 0 w 266"/>
                <a:gd name="T21" fmla="*/ 0 h 266"/>
                <a:gd name="T22" fmla="*/ 0 w 266"/>
                <a:gd name="T23" fmla="*/ 0 h 266"/>
                <a:gd name="T24" fmla="*/ 0 w 266"/>
                <a:gd name="T25" fmla="*/ 0 h 266"/>
                <a:gd name="T26" fmla="*/ 0 w 266"/>
                <a:gd name="T27" fmla="*/ 0 h 266"/>
                <a:gd name="T28" fmla="*/ 0 w 266"/>
                <a:gd name="T29" fmla="*/ 0 h 266"/>
                <a:gd name="T30" fmla="*/ 0 w 266"/>
                <a:gd name="T31" fmla="*/ 0 h 266"/>
                <a:gd name="T32" fmla="*/ 0 w 266"/>
                <a:gd name="T33" fmla="*/ 0 h 266"/>
                <a:gd name="T34" fmla="*/ 0 w 266"/>
                <a:gd name="T35" fmla="*/ 0 h 266"/>
                <a:gd name="T36" fmla="*/ 0 w 266"/>
                <a:gd name="T37" fmla="*/ 0 h 266"/>
                <a:gd name="T38" fmla="*/ 0 w 266"/>
                <a:gd name="T39" fmla="*/ 0 h 266"/>
                <a:gd name="T40" fmla="*/ 0 w 266"/>
                <a:gd name="T41" fmla="*/ 0 h 266"/>
                <a:gd name="T42" fmla="*/ 0 w 266"/>
                <a:gd name="T43" fmla="*/ 0 h 266"/>
                <a:gd name="T44" fmla="*/ 0 w 266"/>
                <a:gd name="T45" fmla="*/ 0 h 266"/>
                <a:gd name="T46" fmla="*/ 0 w 266"/>
                <a:gd name="T47" fmla="*/ 0 h 266"/>
                <a:gd name="T48" fmla="*/ 0 w 266"/>
                <a:gd name="T49" fmla="*/ 0 h 266"/>
                <a:gd name="T50" fmla="*/ 0 w 266"/>
                <a:gd name="T51" fmla="*/ 0 h 266"/>
                <a:gd name="T52" fmla="*/ 0 w 266"/>
                <a:gd name="T53" fmla="*/ 0 h 266"/>
                <a:gd name="T54" fmla="*/ 0 w 266"/>
                <a:gd name="T55" fmla="*/ 0 h 266"/>
                <a:gd name="T56" fmla="*/ 0 w 266"/>
                <a:gd name="T57" fmla="*/ 0 h 266"/>
                <a:gd name="T58" fmla="*/ 0 w 266"/>
                <a:gd name="T59" fmla="*/ 0 h 266"/>
                <a:gd name="T60" fmla="*/ 0 w 266"/>
                <a:gd name="T61" fmla="*/ 0 h 266"/>
                <a:gd name="T62" fmla="*/ 0 w 266"/>
                <a:gd name="T63" fmla="*/ 0 h 266"/>
                <a:gd name="T64" fmla="*/ 0 w 266"/>
                <a:gd name="T65" fmla="*/ 0 h 266"/>
                <a:gd name="T66" fmla="*/ 0 w 266"/>
                <a:gd name="T67" fmla="*/ 0 h 266"/>
                <a:gd name="T68" fmla="*/ 0 w 266"/>
                <a:gd name="T69" fmla="*/ 0 h 266"/>
                <a:gd name="T70" fmla="*/ 0 w 266"/>
                <a:gd name="T71" fmla="*/ 0 h 266"/>
                <a:gd name="T72" fmla="*/ 0 w 266"/>
                <a:gd name="T73" fmla="*/ 0 h 266"/>
                <a:gd name="T74" fmla="*/ 0 w 266"/>
                <a:gd name="T75" fmla="*/ 0 h 266"/>
                <a:gd name="T76" fmla="*/ 0 w 266"/>
                <a:gd name="T77" fmla="*/ 0 h 266"/>
                <a:gd name="T78" fmla="*/ 0 w 266"/>
                <a:gd name="T79" fmla="*/ 0 h 266"/>
                <a:gd name="T80" fmla="*/ 0 w 266"/>
                <a:gd name="T81" fmla="*/ 0 h 266"/>
                <a:gd name="T82" fmla="*/ 0 w 266"/>
                <a:gd name="T83" fmla="*/ 0 h 266"/>
                <a:gd name="T84" fmla="*/ 0 w 266"/>
                <a:gd name="T85" fmla="*/ 0 h 266"/>
                <a:gd name="T86" fmla="*/ 0 w 266"/>
                <a:gd name="T87" fmla="*/ 0 h 2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6"/>
                <a:gd name="T133" fmla="*/ 0 h 266"/>
                <a:gd name="T134" fmla="*/ 266 w 266"/>
                <a:gd name="T135" fmla="*/ 266 h 2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6" h="266">
                  <a:moveTo>
                    <a:pt x="266" y="133"/>
                  </a:moveTo>
                  <a:lnTo>
                    <a:pt x="266" y="124"/>
                  </a:lnTo>
                  <a:lnTo>
                    <a:pt x="265" y="114"/>
                  </a:lnTo>
                  <a:lnTo>
                    <a:pt x="263" y="105"/>
                  </a:lnTo>
                  <a:lnTo>
                    <a:pt x="261" y="96"/>
                  </a:lnTo>
                  <a:lnTo>
                    <a:pt x="257" y="87"/>
                  </a:lnTo>
                  <a:lnTo>
                    <a:pt x="254" y="79"/>
                  </a:lnTo>
                  <a:lnTo>
                    <a:pt x="250" y="70"/>
                  </a:lnTo>
                  <a:lnTo>
                    <a:pt x="245" y="61"/>
                  </a:lnTo>
                  <a:lnTo>
                    <a:pt x="239" y="54"/>
                  </a:lnTo>
                  <a:lnTo>
                    <a:pt x="234" y="46"/>
                  </a:lnTo>
                  <a:lnTo>
                    <a:pt x="227" y="39"/>
                  </a:lnTo>
                  <a:lnTo>
                    <a:pt x="220" y="32"/>
                  </a:lnTo>
                  <a:lnTo>
                    <a:pt x="212" y="27"/>
                  </a:lnTo>
                  <a:lnTo>
                    <a:pt x="205" y="22"/>
                  </a:lnTo>
                  <a:lnTo>
                    <a:pt x="196" y="16"/>
                  </a:lnTo>
                  <a:lnTo>
                    <a:pt x="189" y="12"/>
                  </a:lnTo>
                  <a:lnTo>
                    <a:pt x="179" y="9"/>
                  </a:lnTo>
                  <a:lnTo>
                    <a:pt x="171" y="6"/>
                  </a:lnTo>
                  <a:lnTo>
                    <a:pt x="161" y="4"/>
                  </a:lnTo>
                  <a:lnTo>
                    <a:pt x="152" y="1"/>
                  </a:lnTo>
                  <a:lnTo>
                    <a:pt x="143" y="0"/>
                  </a:lnTo>
                  <a:lnTo>
                    <a:pt x="133" y="0"/>
                  </a:lnTo>
                  <a:lnTo>
                    <a:pt x="124" y="0"/>
                  </a:lnTo>
                  <a:lnTo>
                    <a:pt x="114" y="1"/>
                  </a:lnTo>
                  <a:lnTo>
                    <a:pt x="105" y="4"/>
                  </a:lnTo>
                  <a:lnTo>
                    <a:pt x="96" y="6"/>
                  </a:lnTo>
                  <a:lnTo>
                    <a:pt x="87" y="9"/>
                  </a:lnTo>
                  <a:lnTo>
                    <a:pt x="77" y="12"/>
                  </a:lnTo>
                  <a:lnTo>
                    <a:pt x="69" y="16"/>
                  </a:lnTo>
                  <a:lnTo>
                    <a:pt x="61" y="22"/>
                  </a:lnTo>
                  <a:lnTo>
                    <a:pt x="54" y="27"/>
                  </a:lnTo>
                  <a:lnTo>
                    <a:pt x="46" y="32"/>
                  </a:lnTo>
                  <a:lnTo>
                    <a:pt x="39" y="39"/>
                  </a:lnTo>
                  <a:lnTo>
                    <a:pt x="32" y="46"/>
                  </a:lnTo>
                  <a:lnTo>
                    <a:pt x="27" y="54"/>
                  </a:lnTo>
                  <a:lnTo>
                    <a:pt x="22" y="61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9" y="87"/>
                  </a:lnTo>
                  <a:lnTo>
                    <a:pt x="6" y="96"/>
                  </a:lnTo>
                  <a:lnTo>
                    <a:pt x="4" y="105"/>
                  </a:lnTo>
                  <a:lnTo>
                    <a:pt x="1" y="114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0" y="143"/>
                  </a:lnTo>
                  <a:lnTo>
                    <a:pt x="1" y="152"/>
                  </a:lnTo>
                  <a:lnTo>
                    <a:pt x="4" y="162"/>
                  </a:lnTo>
                  <a:lnTo>
                    <a:pt x="6" y="171"/>
                  </a:lnTo>
                  <a:lnTo>
                    <a:pt x="9" y="180"/>
                  </a:lnTo>
                  <a:lnTo>
                    <a:pt x="12" y="189"/>
                  </a:lnTo>
                  <a:lnTo>
                    <a:pt x="16" y="197"/>
                  </a:lnTo>
                  <a:lnTo>
                    <a:pt x="22" y="205"/>
                  </a:lnTo>
                  <a:lnTo>
                    <a:pt x="27" y="214"/>
                  </a:lnTo>
                  <a:lnTo>
                    <a:pt x="32" y="220"/>
                  </a:lnTo>
                  <a:lnTo>
                    <a:pt x="39" y="227"/>
                  </a:lnTo>
                  <a:lnTo>
                    <a:pt x="46" y="234"/>
                  </a:lnTo>
                  <a:lnTo>
                    <a:pt x="54" y="240"/>
                  </a:lnTo>
                  <a:lnTo>
                    <a:pt x="61" y="246"/>
                  </a:lnTo>
                  <a:lnTo>
                    <a:pt x="69" y="250"/>
                  </a:lnTo>
                  <a:lnTo>
                    <a:pt x="77" y="254"/>
                  </a:lnTo>
                  <a:lnTo>
                    <a:pt x="87" y="257"/>
                  </a:lnTo>
                  <a:lnTo>
                    <a:pt x="96" y="261"/>
                  </a:lnTo>
                  <a:lnTo>
                    <a:pt x="105" y="263"/>
                  </a:lnTo>
                  <a:lnTo>
                    <a:pt x="114" y="265"/>
                  </a:lnTo>
                  <a:lnTo>
                    <a:pt x="124" y="266"/>
                  </a:lnTo>
                  <a:lnTo>
                    <a:pt x="133" y="266"/>
                  </a:lnTo>
                  <a:lnTo>
                    <a:pt x="143" y="266"/>
                  </a:lnTo>
                  <a:lnTo>
                    <a:pt x="152" y="265"/>
                  </a:lnTo>
                  <a:lnTo>
                    <a:pt x="161" y="263"/>
                  </a:lnTo>
                  <a:lnTo>
                    <a:pt x="171" y="261"/>
                  </a:lnTo>
                  <a:lnTo>
                    <a:pt x="179" y="257"/>
                  </a:lnTo>
                  <a:lnTo>
                    <a:pt x="189" y="254"/>
                  </a:lnTo>
                  <a:lnTo>
                    <a:pt x="196" y="250"/>
                  </a:lnTo>
                  <a:lnTo>
                    <a:pt x="205" y="246"/>
                  </a:lnTo>
                  <a:lnTo>
                    <a:pt x="212" y="240"/>
                  </a:lnTo>
                  <a:lnTo>
                    <a:pt x="220" y="234"/>
                  </a:lnTo>
                  <a:lnTo>
                    <a:pt x="227" y="227"/>
                  </a:lnTo>
                  <a:lnTo>
                    <a:pt x="234" y="220"/>
                  </a:lnTo>
                  <a:lnTo>
                    <a:pt x="239" y="214"/>
                  </a:lnTo>
                  <a:lnTo>
                    <a:pt x="245" y="205"/>
                  </a:lnTo>
                  <a:lnTo>
                    <a:pt x="250" y="197"/>
                  </a:lnTo>
                  <a:lnTo>
                    <a:pt x="254" y="189"/>
                  </a:lnTo>
                  <a:lnTo>
                    <a:pt x="257" y="180"/>
                  </a:lnTo>
                  <a:lnTo>
                    <a:pt x="261" y="171"/>
                  </a:lnTo>
                  <a:lnTo>
                    <a:pt x="263" y="162"/>
                  </a:lnTo>
                  <a:lnTo>
                    <a:pt x="265" y="152"/>
                  </a:lnTo>
                  <a:lnTo>
                    <a:pt x="266" y="143"/>
                  </a:lnTo>
                  <a:lnTo>
                    <a:pt x="266" y="133"/>
                  </a:lnTo>
                  <a:close/>
                </a:path>
              </a:pathLst>
            </a:custGeom>
            <a:noFill/>
            <a:ln w="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46" name="Line 184"/>
            <p:cNvSpPr>
              <a:spLocks noChangeShapeType="1"/>
            </p:cNvSpPr>
            <p:nvPr/>
          </p:nvSpPr>
          <p:spPr bwMode="auto">
            <a:xfrm>
              <a:off x="950" y="1300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47" name="Line 185"/>
            <p:cNvSpPr>
              <a:spLocks noChangeShapeType="1"/>
            </p:cNvSpPr>
            <p:nvPr/>
          </p:nvSpPr>
          <p:spPr bwMode="auto">
            <a:xfrm flipV="1">
              <a:off x="827" y="1462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48" name="Line 186"/>
            <p:cNvSpPr>
              <a:spLocks noChangeShapeType="1"/>
            </p:cNvSpPr>
            <p:nvPr/>
          </p:nvSpPr>
          <p:spPr bwMode="auto">
            <a:xfrm flipV="1">
              <a:off x="851" y="1460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49" name="Line 187"/>
            <p:cNvSpPr>
              <a:spLocks noChangeShapeType="1"/>
            </p:cNvSpPr>
            <p:nvPr/>
          </p:nvSpPr>
          <p:spPr bwMode="auto">
            <a:xfrm>
              <a:off x="881" y="1460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50" name="Line 188"/>
            <p:cNvSpPr>
              <a:spLocks noChangeShapeType="1"/>
            </p:cNvSpPr>
            <p:nvPr/>
          </p:nvSpPr>
          <p:spPr bwMode="auto">
            <a:xfrm flipH="1">
              <a:off x="911" y="1463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51" name="Line 189"/>
            <p:cNvSpPr>
              <a:spLocks noChangeShapeType="1"/>
            </p:cNvSpPr>
            <p:nvPr/>
          </p:nvSpPr>
          <p:spPr bwMode="auto">
            <a:xfrm flipV="1">
              <a:off x="850" y="1453"/>
              <a:ext cx="1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52" name="Line 190"/>
            <p:cNvSpPr>
              <a:spLocks noChangeShapeType="1"/>
            </p:cNvSpPr>
            <p:nvPr/>
          </p:nvSpPr>
          <p:spPr bwMode="auto">
            <a:xfrm>
              <a:off x="880" y="1452"/>
              <a:ext cx="1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53" name="Line 191"/>
            <p:cNvSpPr>
              <a:spLocks noChangeShapeType="1"/>
            </p:cNvSpPr>
            <p:nvPr/>
          </p:nvSpPr>
          <p:spPr bwMode="auto">
            <a:xfrm flipH="1">
              <a:off x="740" y="1469"/>
              <a:ext cx="61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54" name="Line 192"/>
            <p:cNvSpPr>
              <a:spLocks noChangeShapeType="1"/>
            </p:cNvSpPr>
            <p:nvPr/>
          </p:nvSpPr>
          <p:spPr bwMode="auto">
            <a:xfrm flipH="1">
              <a:off x="879" y="1300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55" name="Line 193"/>
            <p:cNvSpPr>
              <a:spLocks noChangeShapeType="1"/>
            </p:cNvSpPr>
            <p:nvPr/>
          </p:nvSpPr>
          <p:spPr bwMode="auto">
            <a:xfrm flipH="1">
              <a:off x="821" y="1300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56" name="Line 194"/>
            <p:cNvSpPr>
              <a:spLocks noChangeShapeType="1"/>
            </p:cNvSpPr>
            <p:nvPr/>
          </p:nvSpPr>
          <p:spPr bwMode="auto">
            <a:xfrm flipV="1">
              <a:off x="799" y="1477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57" name="Line 195"/>
            <p:cNvSpPr>
              <a:spLocks noChangeShapeType="1"/>
            </p:cNvSpPr>
            <p:nvPr/>
          </p:nvSpPr>
          <p:spPr bwMode="auto">
            <a:xfrm flipH="1">
              <a:off x="724" y="1524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58" name="Line 196"/>
            <p:cNvSpPr>
              <a:spLocks noChangeShapeType="1"/>
            </p:cNvSpPr>
            <p:nvPr/>
          </p:nvSpPr>
          <p:spPr bwMode="auto">
            <a:xfrm flipH="1">
              <a:off x="691" y="1536"/>
              <a:ext cx="2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59" name="Line 197"/>
            <p:cNvSpPr>
              <a:spLocks noChangeShapeType="1"/>
            </p:cNvSpPr>
            <p:nvPr/>
          </p:nvSpPr>
          <p:spPr bwMode="auto">
            <a:xfrm flipV="1">
              <a:off x="769" y="1499"/>
              <a:ext cx="23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60" name="Line 198"/>
            <p:cNvSpPr>
              <a:spLocks noChangeShapeType="1"/>
            </p:cNvSpPr>
            <p:nvPr/>
          </p:nvSpPr>
          <p:spPr bwMode="auto">
            <a:xfrm>
              <a:off x="769" y="1563"/>
              <a:ext cx="23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61" name="Line 199"/>
            <p:cNvSpPr>
              <a:spLocks noChangeShapeType="1"/>
            </p:cNvSpPr>
            <p:nvPr/>
          </p:nvSpPr>
          <p:spPr bwMode="auto">
            <a:xfrm>
              <a:off x="799" y="1613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62" name="Line 200"/>
            <p:cNvSpPr>
              <a:spLocks noChangeShapeType="1"/>
            </p:cNvSpPr>
            <p:nvPr/>
          </p:nvSpPr>
          <p:spPr bwMode="auto">
            <a:xfrm flipH="1" flipV="1">
              <a:off x="691" y="1661"/>
              <a:ext cx="3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63" name="Line 201"/>
            <p:cNvSpPr>
              <a:spLocks noChangeShapeType="1"/>
            </p:cNvSpPr>
            <p:nvPr/>
          </p:nvSpPr>
          <p:spPr bwMode="auto">
            <a:xfrm flipH="1" flipV="1">
              <a:off x="734" y="1693"/>
              <a:ext cx="5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64" name="Line 202"/>
            <p:cNvSpPr>
              <a:spLocks noChangeShapeType="1"/>
            </p:cNvSpPr>
            <p:nvPr/>
          </p:nvSpPr>
          <p:spPr bwMode="auto">
            <a:xfrm flipH="1">
              <a:off x="668" y="1572"/>
              <a:ext cx="8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65" name="Line 203"/>
            <p:cNvSpPr>
              <a:spLocks noChangeShapeType="1"/>
            </p:cNvSpPr>
            <p:nvPr/>
          </p:nvSpPr>
          <p:spPr bwMode="auto">
            <a:xfrm flipH="1" flipV="1">
              <a:off x="668" y="1618"/>
              <a:ext cx="8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66" name="Line 204"/>
            <p:cNvSpPr>
              <a:spLocks noChangeShapeType="1"/>
            </p:cNvSpPr>
            <p:nvPr/>
          </p:nvSpPr>
          <p:spPr bwMode="auto">
            <a:xfrm flipH="1" flipV="1">
              <a:off x="749" y="1705"/>
              <a:ext cx="52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67" name="Line 205"/>
            <p:cNvSpPr>
              <a:spLocks noChangeShapeType="1"/>
            </p:cNvSpPr>
            <p:nvPr/>
          </p:nvSpPr>
          <p:spPr bwMode="auto">
            <a:xfrm>
              <a:off x="827" y="1751"/>
              <a:ext cx="1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68" name="Line 206"/>
            <p:cNvSpPr>
              <a:spLocks noChangeShapeType="1"/>
            </p:cNvSpPr>
            <p:nvPr/>
          </p:nvSpPr>
          <p:spPr bwMode="auto">
            <a:xfrm flipH="1" flipV="1">
              <a:off x="802" y="1620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69" name="Line 207"/>
            <p:cNvSpPr>
              <a:spLocks noChangeShapeType="1"/>
            </p:cNvSpPr>
            <p:nvPr/>
          </p:nvSpPr>
          <p:spPr bwMode="auto">
            <a:xfrm>
              <a:off x="1101" y="1639"/>
              <a:ext cx="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70" name="Line 208"/>
            <p:cNvSpPr>
              <a:spLocks noChangeShapeType="1"/>
            </p:cNvSpPr>
            <p:nvPr/>
          </p:nvSpPr>
          <p:spPr bwMode="auto">
            <a:xfrm>
              <a:off x="1082" y="1639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71" name="Line 209"/>
            <p:cNvSpPr>
              <a:spLocks noChangeShapeType="1"/>
            </p:cNvSpPr>
            <p:nvPr/>
          </p:nvSpPr>
          <p:spPr bwMode="auto">
            <a:xfrm>
              <a:off x="1101" y="1751"/>
              <a:ext cx="2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72" name="Line 210"/>
            <p:cNvSpPr>
              <a:spLocks noChangeShapeType="1"/>
            </p:cNvSpPr>
            <p:nvPr/>
          </p:nvSpPr>
          <p:spPr bwMode="auto">
            <a:xfrm>
              <a:off x="1082" y="1751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73" name="Line 211"/>
            <p:cNvSpPr>
              <a:spLocks noChangeShapeType="1"/>
            </p:cNvSpPr>
            <p:nvPr/>
          </p:nvSpPr>
          <p:spPr bwMode="auto">
            <a:xfrm>
              <a:off x="1406" y="1639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74" name="Line 212"/>
            <p:cNvSpPr>
              <a:spLocks noChangeShapeType="1"/>
            </p:cNvSpPr>
            <p:nvPr/>
          </p:nvSpPr>
          <p:spPr bwMode="auto">
            <a:xfrm>
              <a:off x="1425" y="1639"/>
              <a:ext cx="1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75" name="Line 213"/>
            <p:cNvSpPr>
              <a:spLocks noChangeShapeType="1"/>
            </p:cNvSpPr>
            <p:nvPr/>
          </p:nvSpPr>
          <p:spPr bwMode="auto">
            <a:xfrm>
              <a:off x="1406" y="1751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76" name="Line 214"/>
            <p:cNvSpPr>
              <a:spLocks noChangeShapeType="1"/>
            </p:cNvSpPr>
            <p:nvPr/>
          </p:nvSpPr>
          <p:spPr bwMode="auto">
            <a:xfrm>
              <a:off x="1425" y="1751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77" name="Line 215"/>
            <p:cNvSpPr>
              <a:spLocks noChangeShapeType="1"/>
            </p:cNvSpPr>
            <p:nvPr/>
          </p:nvSpPr>
          <p:spPr bwMode="auto">
            <a:xfrm>
              <a:off x="1443" y="1751"/>
              <a:ext cx="29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78" name="Line 216"/>
            <p:cNvSpPr>
              <a:spLocks noChangeShapeType="1"/>
            </p:cNvSpPr>
            <p:nvPr/>
          </p:nvSpPr>
          <p:spPr bwMode="auto">
            <a:xfrm flipV="1">
              <a:off x="1605" y="1638"/>
              <a:ext cx="1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79" name="Line 217"/>
            <p:cNvSpPr>
              <a:spLocks noChangeShapeType="1"/>
            </p:cNvSpPr>
            <p:nvPr/>
          </p:nvSpPr>
          <p:spPr bwMode="auto">
            <a:xfrm>
              <a:off x="1750" y="1639"/>
              <a:ext cx="1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80" name="Line 218"/>
            <p:cNvSpPr>
              <a:spLocks noChangeShapeType="1"/>
            </p:cNvSpPr>
            <p:nvPr/>
          </p:nvSpPr>
          <p:spPr bwMode="auto">
            <a:xfrm>
              <a:off x="1749" y="1751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81" name="Line 219"/>
            <p:cNvSpPr>
              <a:spLocks noChangeShapeType="1"/>
            </p:cNvSpPr>
            <p:nvPr/>
          </p:nvSpPr>
          <p:spPr bwMode="auto">
            <a:xfrm>
              <a:off x="1768" y="1751"/>
              <a:ext cx="2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82" name="Line 220"/>
            <p:cNvSpPr>
              <a:spLocks noChangeShapeType="1"/>
            </p:cNvSpPr>
            <p:nvPr/>
          </p:nvSpPr>
          <p:spPr bwMode="auto">
            <a:xfrm flipV="1">
              <a:off x="2031" y="1620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83" name="Line 221"/>
            <p:cNvSpPr>
              <a:spLocks noChangeShapeType="1"/>
            </p:cNvSpPr>
            <p:nvPr/>
          </p:nvSpPr>
          <p:spPr bwMode="auto">
            <a:xfrm flipH="1">
              <a:off x="2032" y="1613"/>
              <a:ext cx="6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84" name="Line 222"/>
            <p:cNvSpPr>
              <a:spLocks noChangeShapeType="1"/>
            </p:cNvSpPr>
            <p:nvPr/>
          </p:nvSpPr>
          <p:spPr bwMode="auto">
            <a:xfrm flipH="1">
              <a:off x="2044" y="1563"/>
              <a:ext cx="22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85" name="Line 223"/>
            <p:cNvSpPr>
              <a:spLocks noChangeShapeType="1"/>
            </p:cNvSpPr>
            <p:nvPr/>
          </p:nvSpPr>
          <p:spPr bwMode="auto">
            <a:xfrm flipH="1" flipV="1">
              <a:off x="2044" y="1499"/>
              <a:ext cx="22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86" name="Line 224"/>
            <p:cNvSpPr>
              <a:spLocks noChangeShapeType="1"/>
            </p:cNvSpPr>
            <p:nvPr/>
          </p:nvSpPr>
          <p:spPr bwMode="auto">
            <a:xfrm flipH="1" flipV="1">
              <a:off x="2032" y="1477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87" name="Freeform 225"/>
            <p:cNvSpPr>
              <a:spLocks/>
            </p:cNvSpPr>
            <p:nvPr/>
          </p:nvSpPr>
          <p:spPr bwMode="auto">
            <a:xfrm>
              <a:off x="2032" y="1598"/>
              <a:ext cx="18" cy="19"/>
            </a:xfrm>
            <a:custGeom>
              <a:avLst/>
              <a:gdLst>
                <a:gd name="T0" fmla="*/ 0 w 100"/>
                <a:gd name="T1" fmla="*/ 0 h 99"/>
                <a:gd name="T2" fmla="*/ 0 w 100"/>
                <a:gd name="T3" fmla="*/ 0 h 99"/>
                <a:gd name="T4" fmla="*/ 0 w 100"/>
                <a:gd name="T5" fmla="*/ 0 h 99"/>
                <a:gd name="T6" fmla="*/ 0 w 100"/>
                <a:gd name="T7" fmla="*/ 0 h 99"/>
                <a:gd name="T8" fmla="*/ 0 w 100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99"/>
                <a:gd name="T17" fmla="*/ 100 w 100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99">
                  <a:moveTo>
                    <a:pt x="36" y="3"/>
                  </a:moveTo>
                  <a:lnTo>
                    <a:pt x="100" y="40"/>
                  </a:lnTo>
                  <a:lnTo>
                    <a:pt x="66" y="99"/>
                  </a:lnTo>
                  <a:lnTo>
                    <a:pt x="0" y="61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88" name="Freeform 226"/>
            <p:cNvSpPr>
              <a:spLocks/>
            </p:cNvSpPr>
            <p:nvPr/>
          </p:nvSpPr>
          <p:spPr bwMode="auto">
            <a:xfrm>
              <a:off x="2032" y="1484"/>
              <a:ext cx="17" cy="18"/>
            </a:xfrm>
            <a:custGeom>
              <a:avLst/>
              <a:gdLst>
                <a:gd name="T0" fmla="*/ 0 w 97"/>
                <a:gd name="T1" fmla="*/ 0 h 99"/>
                <a:gd name="T2" fmla="*/ 0 w 97"/>
                <a:gd name="T3" fmla="*/ 0 h 99"/>
                <a:gd name="T4" fmla="*/ 0 w 97"/>
                <a:gd name="T5" fmla="*/ 0 h 99"/>
                <a:gd name="T6" fmla="*/ 0 w 97"/>
                <a:gd name="T7" fmla="*/ 0 h 99"/>
                <a:gd name="T8" fmla="*/ 0 w 97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99"/>
                <a:gd name="T17" fmla="*/ 97 w 97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99">
                  <a:moveTo>
                    <a:pt x="60" y="2"/>
                  </a:moveTo>
                  <a:lnTo>
                    <a:pt x="97" y="66"/>
                  </a:lnTo>
                  <a:lnTo>
                    <a:pt x="39" y="99"/>
                  </a:lnTo>
                  <a:lnTo>
                    <a:pt x="0" y="34"/>
                  </a:lnTo>
                  <a:lnTo>
                    <a:pt x="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89" name="Freeform 227"/>
            <p:cNvSpPr>
              <a:spLocks/>
            </p:cNvSpPr>
            <p:nvPr/>
          </p:nvSpPr>
          <p:spPr bwMode="auto">
            <a:xfrm>
              <a:off x="2007" y="1620"/>
              <a:ext cx="35" cy="35"/>
            </a:xfrm>
            <a:custGeom>
              <a:avLst/>
              <a:gdLst>
                <a:gd name="T0" fmla="*/ 0 w 189"/>
                <a:gd name="T1" fmla="*/ 0 h 189"/>
                <a:gd name="T2" fmla="*/ 0 w 189"/>
                <a:gd name="T3" fmla="*/ 0 h 189"/>
                <a:gd name="T4" fmla="*/ 0 w 189"/>
                <a:gd name="T5" fmla="*/ 0 h 189"/>
                <a:gd name="T6" fmla="*/ 0 w 189"/>
                <a:gd name="T7" fmla="*/ 0 h 189"/>
                <a:gd name="T8" fmla="*/ 0 w 189"/>
                <a:gd name="T9" fmla="*/ 0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189"/>
                <a:gd name="T17" fmla="*/ 189 w 189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189">
                  <a:moveTo>
                    <a:pt x="189" y="120"/>
                  </a:moveTo>
                  <a:lnTo>
                    <a:pt x="119" y="0"/>
                  </a:lnTo>
                  <a:lnTo>
                    <a:pt x="0" y="69"/>
                  </a:lnTo>
                  <a:lnTo>
                    <a:pt x="69" y="189"/>
                  </a:lnTo>
                  <a:lnTo>
                    <a:pt x="189" y="12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90" name="Rectangle 228"/>
            <p:cNvSpPr>
              <a:spLocks noChangeArrowheads="1"/>
            </p:cNvSpPr>
            <p:nvPr/>
          </p:nvSpPr>
          <p:spPr bwMode="auto">
            <a:xfrm>
              <a:off x="2055" y="1537"/>
              <a:ext cx="26" cy="2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49791" name="Freeform 229"/>
            <p:cNvSpPr>
              <a:spLocks/>
            </p:cNvSpPr>
            <p:nvPr/>
          </p:nvSpPr>
          <p:spPr bwMode="auto">
            <a:xfrm>
              <a:off x="2007" y="1445"/>
              <a:ext cx="35" cy="35"/>
            </a:xfrm>
            <a:custGeom>
              <a:avLst/>
              <a:gdLst>
                <a:gd name="T0" fmla="*/ 0 w 189"/>
                <a:gd name="T1" fmla="*/ 0 h 189"/>
                <a:gd name="T2" fmla="*/ 0 w 189"/>
                <a:gd name="T3" fmla="*/ 0 h 189"/>
                <a:gd name="T4" fmla="*/ 0 w 189"/>
                <a:gd name="T5" fmla="*/ 0 h 189"/>
                <a:gd name="T6" fmla="*/ 0 w 189"/>
                <a:gd name="T7" fmla="*/ 0 h 189"/>
                <a:gd name="T8" fmla="*/ 0 w 189"/>
                <a:gd name="T9" fmla="*/ 0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189"/>
                <a:gd name="T17" fmla="*/ 189 w 189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189">
                  <a:moveTo>
                    <a:pt x="189" y="69"/>
                  </a:moveTo>
                  <a:lnTo>
                    <a:pt x="119" y="189"/>
                  </a:lnTo>
                  <a:lnTo>
                    <a:pt x="0" y="120"/>
                  </a:lnTo>
                  <a:lnTo>
                    <a:pt x="69" y="0"/>
                  </a:lnTo>
                  <a:lnTo>
                    <a:pt x="189" y="6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92" name="Freeform 230"/>
            <p:cNvSpPr>
              <a:spLocks/>
            </p:cNvSpPr>
            <p:nvPr/>
          </p:nvSpPr>
          <p:spPr bwMode="auto">
            <a:xfrm>
              <a:off x="2007" y="1733"/>
              <a:ext cx="35" cy="35"/>
            </a:xfrm>
            <a:custGeom>
              <a:avLst/>
              <a:gdLst>
                <a:gd name="T0" fmla="*/ 0 w 189"/>
                <a:gd name="T1" fmla="*/ 0 h 189"/>
                <a:gd name="T2" fmla="*/ 0 w 189"/>
                <a:gd name="T3" fmla="*/ 0 h 189"/>
                <a:gd name="T4" fmla="*/ 0 w 189"/>
                <a:gd name="T5" fmla="*/ 0 h 189"/>
                <a:gd name="T6" fmla="*/ 0 w 189"/>
                <a:gd name="T7" fmla="*/ 0 h 189"/>
                <a:gd name="T8" fmla="*/ 0 w 189"/>
                <a:gd name="T9" fmla="*/ 0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189"/>
                <a:gd name="T17" fmla="*/ 189 w 189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189">
                  <a:moveTo>
                    <a:pt x="189" y="120"/>
                  </a:moveTo>
                  <a:lnTo>
                    <a:pt x="119" y="0"/>
                  </a:lnTo>
                  <a:lnTo>
                    <a:pt x="0" y="69"/>
                  </a:lnTo>
                  <a:lnTo>
                    <a:pt x="69" y="189"/>
                  </a:lnTo>
                  <a:lnTo>
                    <a:pt x="189" y="12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93" name="Line 231"/>
            <p:cNvSpPr>
              <a:spLocks noChangeShapeType="1"/>
            </p:cNvSpPr>
            <p:nvPr/>
          </p:nvSpPr>
          <p:spPr bwMode="auto">
            <a:xfrm>
              <a:off x="2034" y="1469"/>
              <a:ext cx="38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94" name="Line 232"/>
            <p:cNvSpPr>
              <a:spLocks noChangeShapeType="1"/>
            </p:cNvSpPr>
            <p:nvPr/>
          </p:nvSpPr>
          <p:spPr bwMode="auto">
            <a:xfrm flipV="1">
              <a:off x="2161" y="1618"/>
              <a:ext cx="7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95" name="Line 233"/>
            <p:cNvSpPr>
              <a:spLocks noChangeShapeType="1"/>
            </p:cNvSpPr>
            <p:nvPr/>
          </p:nvSpPr>
          <p:spPr bwMode="auto">
            <a:xfrm>
              <a:off x="2161" y="1572"/>
              <a:ext cx="6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96" name="Line 234"/>
            <p:cNvSpPr>
              <a:spLocks noChangeShapeType="1"/>
            </p:cNvSpPr>
            <p:nvPr/>
          </p:nvSpPr>
          <p:spPr bwMode="auto">
            <a:xfrm>
              <a:off x="2135" y="1540"/>
              <a:ext cx="13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97" name="Line 235"/>
            <p:cNvSpPr>
              <a:spLocks noChangeShapeType="1"/>
            </p:cNvSpPr>
            <p:nvPr/>
          </p:nvSpPr>
          <p:spPr bwMode="auto">
            <a:xfrm>
              <a:off x="2038" y="1465"/>
              <a:ext cx="74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98" name="Line 236"/>
            <p:cNvSpPr>
              <a:spLocks noChangeShapeType="1"/>
            </p:cNvSpPr>
            <p:nvPr/>
          </p:nvSpPr>
          <p:spPr bwMode="auto">
            <a:xfrm>
              <a:off x="2194" y="1540"/>
              <a:ext cx="59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799" name="Line 237"/>
            <p:cNvSpPr>
              <a:spLocks noChangeShapeType="1"/>
            </p:cNvSpPr>
            <p:nvPr/>
          </p:nvSpPr>
          <p:spPr bwMode="auto">
            <a:xfrm>
              <a:off x="2195" y="1537"/>
              <a:ext cx="1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00" name="Line 238"/>
            <p:cNvSpPr>
              <a:spLocks noChangeShapeType="1"/>
            </p:cNvSpPr>
            <p:nvPr/>
          </p:nvSpPr>
          <p:spPr bwMode="auto">
            <a:xfrm>
              <a:off x="2082" y="1503"/>
              <a:ext cx="5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01" name="Line 239"/>
            <p:cNvSpPr>
              <a:spLocks noChangeShapeType="1"/>
            </p:cNvSpPr>
            <p:nvPr/>
          </p:nvSpPr>
          <p:spPr bwMode="auto">
            <a:xfrm flipV="1">
              <a:off x="2136" y="1661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02" name="Line 240"/>
            <p:cNvSpPr>
              <a:spLocks noChangeShapeType="1"/>
            </p:cNvSpPr>
            <p:nvPr/>
          </p:nvSpPr>
          <p:spPr bwMode="auto">
            <a:xfrm flipV="1">
              <a:off x="2120" y="1676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03" name="Line 241"/>
            <p:cNvSpPr>
              <a:spLocks noChangeShapeType="1"/>
            </p:cNvSpPr>
            <p:nvPr/>
          </p:nvSpPr>
          <p:spPr bwMode="auto">
            <a:xfrm>
              <a:off x="3363" y="1561"/>
              <a:ext cx="5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04" name="Line 242"/>
            <p:cNvSpPr>
              <a:spLocks noChangeShapeType="1"/>
            </p:cNvSpPr>
            <p:nvPr/>
          </p:nvSpPr>
          <p:spPr bwMode="auto">
            <a:xfrm>
              <a:off x="3382" y="1583"/>
              <a:ext cx="27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05" name="Line 243"/>
            <p:cNvSpPr>
              <a:spLocks noChangeShapeType="1"/>
            </p:cNvSpPr>
            <p:nvPr/>
          </p:nvSpPr>
          <p:spPr bwMode="auto">
            <a:xfrm>
              <a:off x="3448" y="1663"/>
              <a:ext cx="59" cy="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06" name="Line 244"/>
            <p:cNvSpPr>
              <a:spLocks noChangeShapeType="1"/>
            </p:cNvSpPr>
            <p:nvPr/>
          </p:nvSpPr>
          <p:spPr bwMode="auto">
            <a:xfrm flipH="1">
              <a:off x="3397" y="1815"/>
              <a:ext cx="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07" name="Line 245"/>
            <p:cNvSpPr>
              <a:spLocks noChangeShapeType="1"/>
            </p:cNvSpPr>
            <p:nvPr/>
          </p:nvSpPr>
          <p:spPr bwMode="auto">
            <a:xfrm flipH="1">
              <a:off x="3382" y="1843"/>
              <a:ext cx="7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08" name="Line 246"/>
            <p:cNvSpPr>
              <a:spLocks noChangeShapeType="1"/>
            </p:cNvSpPr>
            <p:nvPr/>
          </p:nvSpPr>
          <p:spPr bwMode="auto">
            <a:xfrm flipH="1">
              <a:off x="3364" y="1883"/>
              <a:ext cx="1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09" name="Line 247"/>
            <p:cNvSpPr>
              <a:spLocks noChangeShapeType="1"/>
            </p:cNvSpPr>
            <p:nvPr/>
          </p:nvSpPr>
          <p:spPr bwMode="auto">
            <a:xfrm flipH="1">
              <a:off x="3349" y="1933"/>
              <a:ext cx="8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10" name="Line 248"/>
            <p:cNvSpPr>
              <a:spLocks noChangeShapeType="1"/>
            </p:cNvSpPr>
            <p:nvPr/>
          </p:nvSpPr>
          <p:spPr bwMode="auto">
            <a:xfrm flipH="1">
              <a:off x="3339" y="1975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11" name="Line 249"/>
            <p:cNvSpPr>
              <a:spLocks noChangeShapeType="1"/>
            </p:cNvSpPr>
            <p:nvPr/>
          </p:nvSpPr>
          <p:spPr bwMode="auto">
            <a:xfrm flipH="1">
              <a:off x="3304" y="2000"/>
              <a:ext cx="29" cy="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12" name="Line 250"/>
            <p:cNvSpPr>
              <a:spLocks noChangeShapeType="1"/>
            </p:cNvSpPr>
            <p:nvPr/>
          </p:nvSpPr>
          <p:spPr bwMode="auto">
            <a:xfrm>
              <a:off x="3761" y="2036"/>
              <a:ext cx="112" cy="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13" name="Line 251"/>
            <p:cNvSpPr>
              <a:spLocks noChangeShapeType="1"/>
            </p:cNvSpPr>
            <p:nvPr/>
          </p:nvSpPr>
          <p:spPr bwMode="auto">
            <a:xfrm flipH="1">
              <a:off x="2035" y="2131"/>
              <a:ext cx="5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14" name="Line 252"/>
            <p:cNvSpPr>
              <a:spLocks noChangeShapeType="1"/>
            </p:cNvSpPr>
            <p:nvPr/>
          </p:nvSpPr>
          <p:spPr bwMode="auto">
            <a:xfrm flipH="1">
              <a:off x="2589" y="2131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15" name="Line 253"/>
            <p:cNvSpPr>
              <a:spLocks noChangeShapeType="1"/>
            </p:cNvSpPr>
            <p:nvPr/>
          </p:nvSpPr>
          <p:spPr bwMode="auto">
            <a:xfrm flipH="1">
              <a:off x="2618" y="213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16" name="Line 254"/>
            <p:cNvSpPr>
              <a:spLocks noChangeShapeType="1"/>
            </p:cNvSpPr>
            <p:nvPr/>
          </p:nvSpPr>
          <p:spPr bwMode="auto">
            <a:xfrm flipH="1">
              <a:off x="2712" y="2131"/>
              <a:ext cx="1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17" name="Line 255"/>
            <p:cNvSpPr>
              <a:spLocks noChangeShapeType="1"/>
            </p:cNvSpPr>
            <p:nvPr/>
          </p:nvSpPr>
          <p:spPr bwMode="auto">
            <a:xfrm flipH="1">
              <a:off x="2930" y="2131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18" name="Line 256"/>
            <p:cNvSpPr>
              <a:spLocks noChangeShapeType="1"/>
            </p:cNvSpPr>
            <p:nvPr/>
          </p:nvSpPr>
          <p:spPr bwMode="auto">
            <a:xfrm flipH="1">
              <a:off x="2958" y="2131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19" name="Line 257"/>
            <p:cNvSpPr>
              <a:spLocks noChangeShapeType="1"/>
            </p:cNvSpPr>
            <p:nvPr/>
          </p:nvSpPr>
          <p:spPr bwMode="auto">
            <a:xfrm flipH="1">
              <a:off x="2985" y="2131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20" name="Line 258"/>
            <p:cNvSpPr>
              <a:spLocks noChangeShapeType="1"/>
            </p:cNvSpPr>
            <p:nvPr/>
          </p:nvSpPr>
          <p:spPr bwMode="auto">
            <a:xfrm flipH="1">
              <a:off x="3041" y="2131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21" name="Line 259"/>
            <p:cNvSpPr>
              <a:spLocks noChangeShapeType="1"/>
            </p:cNvSpPr>
            <p:nvPr/>
          </p:nvSpPr>
          <p:spPr bwMode="auto">
            <a:xfrm flipH="1">
              <a:off x="3069" y="2131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22" name="Line 260"/>
            <p:cNvSpPr>
              <a:spLocks noChangeShapeType="1"/>
            </p:cNvSpPr>
            <p:nvPr/>
          </p:nvSpPr>
          <p:spPr bwMode="auto">
            <a:xfrm flipH="1">
              <a:off x="3111" y="213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23" name="Line 261"/>
            <p:cNvSpPr>
              <a:spLocks noChangeShapeType="1"/>
            </p:cNvSpPr>
            <p:nvPr/>
          </p:nvSpPr>
          <p:spPr bwMode="auto">
            <a:xfrm flipH="1">
              <a:off x="3150" y="2131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24" name="Line 262"/>
            <p:cNvSpPr>
              <a:spLocks noChangeShapeType="1"/>
            </p:cNvSpPr>
            <p:nvPr/>
          </p:nvSpPr>
          <p:spPr bwMode="auto">
            <a:xfrm flipH="1">
              <a:off x="1553" y="1301"/>
              <a:ext cx="14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25" name="Line 263"/>
            <p:cNvSpPr>
              <a:spLocks noChangeShapeType="1"/>
            </p:cNvSpPr>
            <p:nvPr/>
          </p:nvSpPr>
          <p:spPr bwMode="auto">
            <a:xfrm flipH="1">
              <a:off x="1394" y="1301"/>
              <a:ext cx="1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26" name="Line 264"/>
            <p:cNvSpPr>
              <a:spLocks noChangeShapeType="1"/>
            </p:cNvSpPr>
            <p:nvPr/>
          </p:nvSpPr>
          <p:spPr bwMode="auto">
            <a:xfrm>
              <a:off x="826" y="1639"/>
              <a:ext cx="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27" name="Line 265"/>
            <p:cNvSpPr>
              <a:spLocks noChangeShapeType="1"/>
            </p:cNvSpPr>
            <p:nvPr/>
          </p:nvSpPr>
          <p:spPr bwMode="auto">
            <a:xfrm flipV="1">
              <a:off x="2034" y="1688"/>
              <a:ext cx="75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28" name="Line 267"/>
            <p:cNvSpPr>
              <a:spLocks noChangeShapeType="1"/>
            </p:cNvSpPr>
            <p:nvPr/>
          </p:nvSpPr>
          <p:spPr bwMode="auto">
            <a:xfrm>
              <a:off x="2852" y="2131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29" name="Line 268"/>
            <p:cNvSpPr>
              <a:spLocks noChangeShapeType="1"/>
            </p:cNvSpPr>
            <p:nvPr/>
          </p:nvSpPr>
          <p:spPr bwMode="auto">
            <a:xfrm flipH="1" flipV="1">
              <a:off x="914" y="1328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30" name="Line 269"/>
            <p:cNvSpPr>
              <a:spLocks noChangeShapeType="1"/>
            </p:cNvSpPr>
            <p:nvPr/>
          </p:nvSpPr>
          <p:spPr bwMode="auto">
            <a:xfrm flipH="1">
              <a:off x="922" y="1323"/>
              <a:ext cx="6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31" name="Line 270"/>
            <p:cNvSpPr>
              <a:spLocks noChangeShapeType="1"/>
            </p:cNvSpPr>
            <p:nvPr/>
          </p:nvSpPr>
          <p:spPr bwMode="auto">
            <a:xfrm>
              <a:off x="920" y="1318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32" name="Line 271"/>
            <p:cNvSpPr>
              <a:spLocks noChangeShapeType="1"/>
            </p:cNvSpPr>
            <p:nvPr/>
          </p:nvSpPr>
          <p:spPr bwMode="auto">
            <a:xfrm flipV="1">
              <a:off x="914" y="1318"/>
              <a:ext cx="6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33" name="Line 272"/>
            <p:cNvSpPr>
              <a:spLocks noChangeShapeType="1"/>
            </p:cNvSpPr>
            <p:nvPr/>
          </p:nvSpPr>
          <p:spPr bwMode="auto">
            <a:xfrm flipV="1">
              <a:off x="908" y="1330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34" name="Line 273"/>
            <p:cNvSpPr>
              <a:spLocks noChangeShapeType="1"/>
            </p:cNvSpPr>
            <p:nvPr/>
          </p:nvSpPr>
          <p:spPr bwMode="auto">
            <a:xfrm>
              <a:off x="913" y="1330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35" name="Line 274"/>
            <p:cNvSpPr>
              <a:spLocks noChangeShapeType="1"/>
            </p:cNvSpPr>
            <p:nvPr/>
          </p:nvSpPr>
          <p:spPr bwMode="auto">
            <a:xfrm flipH="1">
              <a:off x="916" y="1336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36" name="Line 275"/>
            <p:cNvSpPr>
              <a:spLocks noChangeShapeType="1"/>
            </p:cNvSpPr>
            <p:nvPr/>
          </p:nvSpPr>
          <p:spPr bwMode="auto">
            <a:xfrm flipH="1" flipV="1">
              <a:off x="908" y="1340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37" name="Line 276"/>
            <p:cNvSpPr>
              <a:spLocks noChangeShapeType="1"/>
            </p:cNvSpPr>
            <p:nvPr/>
          </p:nvSpPr>
          <p:spPr bwMode="auto">
            <a:xfrm flipH="1" flipV="1">
              <a:off x="900" y="1353"/>
              <a:ext cx="9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38" name="Line 277"/>
            <p:cNvSpPr>
              <a:spLocks noChangeShapeType="1"/>
            </p:cNvSpPr>
            <p:nvPr/>
          </p:nvSpPr>
          <p:spPr bwMode="auto">
            <a:xfrm flipH="1">
              <a:off x="909" y="1348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39" name="Line 278"/>
            <p:cNvSpPr>
              <a:spLocks noChangeShapeType="1"/>
            </p:cNvSpPr>
            <p:nvPr/>
          </p:nvSpPr>
          <p:spPr bwMode="auto">
            <a:xfrm>
              <a:off x="905" y="1344"/>
              <a:ext cx="9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40" name="Line 279"/>
            <p:cNvSpPr>
              <a:spLocks noChangeShapeType="1"/>
            </p:cNvSpPr>
            <p:nvPr/>
          </p:nvSpPr>
          <p:spPr bwMode="auto">
            <a:xfrm flipV="1">
              <a:off x="900" y="1344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41" name="Line 280"/>
            <p:cNvSpPr>
              <a:spLocks noChangeShapeType="1"/>
            </p:cNvSpPr>
            <p:nvPr/>
          </p:nvSpPr>
          <p:spPr bwMode="auto">
            <a:xfrm flipH="1">
              <a:off x="897" y="1356"/>
              <a:ext cx="7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42" name="Line 281"/>
            <p:cNvSpPr>
              <a:spLocks noChangeShapeType="1"/>
            </p:cNvSpPr>
            <p:nvPr/>
          </p:nvSpPr>
          <p:spPr bwMode="auto">
            <a:xfrm flipH="1">
              <a:off x="910" y="134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43" name="Line 282"/>
            <p:cNvSpPr>
              <a:spLocks noChangeShapeType="1"/>
            </p:cNvSpPr>
            <p:nvPr/>
          </p:nvSpPr>
          <p:spPr bwMode="auto">
            <a:xfrm flipV="1">
              <a:off x="917" y="133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44" name="Line 283"/>
            <p:cNvSpPr>
              <a:spLocks noChangeShapeType="1"/>
            </p:cNvSpPr>
            <p:nvPr/>
          </p:nvSpPr>
          <p:spPr bwMode="auto">
            <a:xfrm flipV="1">
              <a:off x="924" y="1313"/>
              <a:ext cx="4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45" name="Line 284"/>
            <p:cNvSpPr>
              <a:spLocks noChangeShapeType="1"/>
            </p:cNvSpPr>
            <p:nvPr/>
          </p:nvSpPr>
          <p:spPr bwMode="auto">
            <a:xfrm>
              <a:off x="924" y="1442"/>
              <a:ext cx="4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46" name="Line 285"/>
            <p:cNvSpPr>
              <a:spLocks noChangeShapeType="1"/>
            </p:cNvSpPr>
            <p:nvPr/>
          </p:nvSpPr>
          <p:spPr bwMode="auto">
            <a:xfrm>
              <a:off x="917" y="1430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47" name="Line 286"/>
            <p:cNvSpPr>
              <a:spLocks noChangeShapeType="1"/>
            </p:cNvSpPr>
            <p:nvPr/>
          </p:nvSpPr>
          <p:spPr bwMode="auto">
            <a:xfrm flipH="1" flipV="1">
              <a:off x="910" y="141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48" name="Line 287"/>
            <p:cNvSpPr>
              <a:spLocks noChangeShapeType="1"/>
            </p:cNvSpPr>
            <p:nvPr/>
          </p:nvSpPr>
          <p:spPr bwMode="auto">
            <a:xfrm flipH="1" flipV="1">
              <a:off x="897" y="1394"/>
              <a:ext cx="7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49" name="Line 288"/>
            <p:cNvSpPr>
              <a:spLocks noChangeShapeType="1"/>
            </p:cNvSpPr>
            <p:nvPr/>
          </p:nvSpPr>
          <p:spPr bwMode="auto">
            <a:xfrm>
              <a:off x="900" y="1409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50" name="Line 289"/>
            <p:cNvSpPr>
              <a:spLocks noChangeShapeType="1"/>
            </p:cNvSpPr>
            <p:nvPr/>
          </p:nvSpPr>
          <p:spPr bwMode="auto">
            <a:xfrm flipV="1">
              <a:off x="905" y="1414"/>
              <a:ext cx="9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51" name="Line 290"/>
            <p:cNvSpPr>
              <a:spLocks noChangeShapeType="1"/>
            </p:cNvSpPr>
            <p:nvPr/>
          </p:nvSpPr>
          <p:spPr bwMode="auto">
            <a:xfrm flipH="1" flipV="1">
              <a:off x="909" y="1404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52" name="Line 291"/>
            <p:cNvSpPr>
              <a:spLocks noChangeShapeType="1"/>
            </p:cNvSpPr>
            <p:nvPr/>
          </p:nvSpPr>
          <p:spPr bwMode="auto">
            <a:xfrm flipH="1">
              <a:off x="900" y="1404"/>
              <a:ext cx="9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53" name="Line 292"/>
            <p:cNvSpPr>
              <a:spLocks noChangeShapeType="1"/>
            </p:cNvSpPr>
            <p:nvPr/>
          </p:nvSpPr>
          <p:spPr bwMode="auto">
            <a:xfrm flipH="1">
              <a:off x="908" y="1417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54" name="Line 293"/>
            <p:cNvSpPr>
              <a:spLocks noChangeShapeType="1"/>
            </p:cNvSpPr>
            <p:nvPr/>
          </p:nvSpPr>
          <p:spPr bwMode="auto">
            <a:xfrm flipH="1" flipV="1">
              <a:off x="916" y="1417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55" name="Line 294"/>
            <p:cNvSpPr>
              <a:spLocks noChangeShapeType="1"/>
            </p:cNvSpPr>
            <p:nvPr/>
          </p:nvSpPr>
          <p:spPr bwMode="auto">
            <a:xfrm flipV="1">
              <a:off x="913" y="1427"/>
              <a:ext cx="8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56" name="Line 295"/>
            <p:cNvSpPr>
              <a:spLocks noChangeShapeType="1"/>
            </p:cNvSpPr>
            <p:nvPr/>
          </p:nvSpPr>
          <p:spPr bwMode="auto">
            <a:xfrm>
              <a:off x="908" y="1422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57" name="Line 296"/>
            <p:cNvSpPr>
              <a:spLocks noChangeShapeType="1"/>
            </p:cNvSpPr>
            <p:nvPr/>
          </p:nvSpPr>
          <p:spPr bwMode="auto">
            <a:xfrm>
              <a:off x="914" y="1434"/>
              <a:ext cx="6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58" name="Line 297"/>
            <p:cNvSpPr>
              <a:spLocks noChangeShapeType="1"/>
            </p:cNvSpPr>
            <p:nvPr/>
          </p:nvSpPr>
          <p:spPr bwMode="auto">
            <a:xfrm flipV="1">
              <a:off x="920" y="1440"/>
              <a:ext cx="8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59" name="Line 298"/>
            <p:cNvSpPr>
              <a:spLocks noChangeShapeType="1"/>
            </p:cNvSpPr>
            <p:nvPr/>
          </p:nvSpPr>
          <p:spPr bwMode="auto">
            <a:xfrm flipH="1" flipV="1">
              <a:off x="922" y="1430"/>
              <a:ext cx="6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60" name="Line 299"/>
            <p:cNvSpPr>
              <a:spLocks noChangeShapeType="1"/>
            </p:cNvSpPr>
            <p:nvPr/>
          </p:nvSpPr>
          <p:spPr bwMode="auto">
            <a:xfrm flipH="1">
              <a:off x="914" y="1430"/>
              <a:ext cx="8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61" name="Freeform 300"/>
            <p:cNvSpPr>
              <a:spLocks/>
            </p:cNvSpPr>
            <p:nvPr/>
          </p:nvSpPr>
          <p:spPr bwMode="auto">
            <a:xfrm>
              <a:off x="3637" y="1801"/>
              <a:ext cx="21" cy="20"/>
            </a:xfrm>
            <a:custGeom>
              <a:avLst/>
              <a:gdLst>
                <a:gd name="T0" fmla="*/ 0 w 114"/>
                <a:gd name="T1" fmla="*/ 0 h 113"/>
                <a:gd name="T2" fmla="*/ 0 w 114"/>
                <a:gd name="T3" fmla="*/ 0 h 113"/>
                <a:gd name="T4" fmla="*/ 0 w 114"/>
                <a:gd name="T5" fmla="*/ 0 h 113"/>
                <a:gd name="T6" fmla="*/ 0 w 114"/>
                <a:gd name="T7" fmla="*/ 0 h 113"/>
                <a:gd name="T8" fmla="*/ 0 w 114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13"/>
                <a:gd name="T17" fmla="*/ 114 w 114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13">
                  <a:moveTo>
                    <a:pt x="6" y="48"/>
                  </a:moveTo>
                  <a:lnTo>
                    <a:pt x="64" y="0"/>
                  </a:lnTo>
                  <a:lnTo>
                    <a:pt x="114" y="59"/>
                  </a:lnTo>
                  <a:lnTo>
                    <a:pt x="51" y="113"/>
                  </a:lnTo>
                  <a:lnTo>
                    <a:pt x="0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62" name="Freeform 301"/>
            <p:cNvSpPr>
              <a:spLocks/>
            </p:cNvSpPr>
            <p:nvPr/>
          </p:nvSpPr>
          <p:spPr bwMode="auto">
            <a:xfrm>
              <a:off x="3608" y="1765"/>
              <a:ext cx="21" cy="21"/>
            </a:xfrm>
            <a:custGeom>
              <a:avLst/>
              <a:gdLst>
                <a:gd name="T0" fmla="*/ 0 w 113"/>
                <a:gd name="T1" fmla="*/ 0 h 113"/>
                <a:gd name="T2" fmla="*/ 0 w 113"/>
                <a:gd name="T3" fmla="*/ 0 h 113"/>
                <a:gd name="T4" fmla="*/ 0 w 113"/>
                <a:gd name="T5" fmla="*/ 0 h 113"/>
                <a:gd name="T6" fmla="*/ 0 w 113"/>
                <a:gd name="T7" fmla="*/ 0 h 113"/>
                <a:gd name="T8" fmla="*/ 0 w 113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113"/>
                <a:gd name="T17" fmla="*/ 113 w 113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113">
                  <a:moveTo>
                    <a:pt x="5" y="50"/>
                  </a:moveTo>
                  <a:lnTo>
                    <a:pt x="63" y="0"/>
                  </a:lnTo>
                  <a:lnTo>
                    <a:pt x="113" y="60"/>
                  </a:lnTo>
                  <a:lnTo>
                    <a:pt x="50" y="113"/>
                  </a:lnTo>
                  <a:lnTo>
                    <a:pt x="0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63" name="Freeform 302"/>
            <p:cNvSpPr>
              <a:spLocks/>
            </p:cNvSpPr>
            <p:nvPr/>
          </p:nvSpPr>
          <p:spPr bwMode="auto">
            <a:xfrm>
              <a:off x="3657" y="1849"/>
              <a:ext cx="15" cy="15"/>
            </a:xfrm>
            <a:custGeom>
              <a:avLst/>
              <a:gdLst>
                <a:gd name="T0" fmla="*/ 0 w 85"/>
                <a:gd name="T1" fmla="*/ 0 h 81"/>
                <a:gd name="T2" fmla="*/ 0 w 85"/>
                <a:gd name="T3" fmla="*/ 0 h 81"/>
                <a:gd name="T4" fmla="*/ 0 w 85"/>
                <a:gd name="T5" fmla="*/ 0 h 81"/>
                <a:gd name="T6" fmla="*/ 0 w 85"/>
                <a:gd name="T7" fmla="*/ 0 h 81"/>
                <a:gd name="T8" fmla="*/ 0 w 85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81"/>
                <a:gd name="T17" fmla="*/ 85 w 85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81">
                  <a:moveTo>
                    <a:pt x="6" y="3"/>
                  </a:moveTo>
                  <a:lnTo>
                    <a:pt x="81" y="0"/>
                  </a:lnTo>
                  <a:lnTo>
                    <a:pt x="85" y="77"/>
                  </a:lnTo>
                  <a:lnTo>
                    <a:pt x="3" y="8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64" name="Freeform 303"/>
            <p:cNvSpPr>
              <a:spLocks/>
            </p:cNvSpPr>
            <p:nvPr/>
          </p:nvSpPr>
          <p:spPr bwMode="auto">
            <a:xfrm>
              <a:off x="3568" y="1744"/>
              <a:ext cx="16" cy="18"/>
            </a:xfrm>
            <a:custGeom>
              <a:avLst/>
              <a:gdLst>
                <a:gd name="T0" fmla="*/ 0 w 92"/>
                <a:gd name="T1" fmla="*/ 0 h 95"/>
                <a:gd name="T2" fmla="*/ 0 w 92"/>
                <a:gd name="T3" fmla="*/ 0 h 95"/>
                <a:gd name="T4" fmla="*/ 0 w 92"/>
                <a:gd name="T5" fmla="*/ 0 h 95"/>
                <a:gd name="T6" fmla="*/ 0 w 92"/>
                <a:gd name="T7" fmla="*/ 0 h 95"/>
                <a:gd name="T8" fmla="*/ 0 w 92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95"/>
                <a:gd name="T17" fmla="*/ 92 w 92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95">
                  <a:moveTo>
                    <a:pt x="2" y="75"/>
                  </a:moveTo>
                  <a:lnTo>
                    <a:pt x="15" y="0"/>
                  </a:lnTo>
                  <a:lnTo>
                    <a:pt x="92" y="14"/>
                  </a:lnTo>
                  <a:lnTo>
                    <a:pt x="77" y="95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65" name="Freeform 304"/>
            <p:cNvSpPr>
              <a:spLocks/>
            </p:cNvSpPr>
            <p:nvPr/>
          </p:nvSpPr>
          <p:spPr bwMode="auto">
            <a:xfrm>
              <a:off x="3652" y="1819"/>
              <a:ext cx="20" cy="20"/>
            </a:xfrm>
            <a:custGeom>
              <a:avLst/>
              <a:gdLst>
                <a:gd name="T0" fmla="*/ 0 w 113"/>
                <a:gd name="T1" fmla="*/ 0 h 113"/>
                <a:gd name="T2" fmla="*/ 0 w 113"/>
                <a:gd name="T3" fmla="*/ 0 h 113"/>
                <a:gd name="T4" fmla="*/ 0 w 113"/>
                <a:gd name="T5" fmla="*/ 0 h 113"/>
                <a:gd name="T6" fmla="*/ 0 w 113"/>
                <a:gd name="T7" fmla="*/ 0 h 113"/>
                <a:gd name="T8" fmla="*/ 0 w 113"/>
                <a:gd name="T9" fmla="*/ 0 h 113"/>
                <a:gd name="T10" fmla="*/ 0 w 113"/>
                <a:gd name="T11" fmla="*/ 0 h 113"/>
                <a:gd name="T12" fmla="*/ 0 w 113"/>
                <a:gd name="T13" fmla="*/ 0 h 113"/>
                <a:gd name="T14" fmla="*/ 0 w 113"/>
                <a:gd name="T15" fmla="*/ 0 h 113"/>
                <a:gd name="T16" fmla="*/ 0 w 113"/>
                <a:gd name="T17" fmla="*/ 0 h 113"/>
                <a:gd name="T18" fmla="*/ 0 w 113"/>
                <a:gd name="T19" fmla="*/ 0 h 113"/>
                <a:gd name="T20" fmla="*/ 0 w 113"/>
                <a:gd name="T21" fmla="*/ 0 h 113"/>
                <a:gd name="T22" fmla="*/ 0 w 113"/>
                <a:gd name="T23" fmla="*/ 0 h 113"/>
                <a:gd name="T24" fmla="*/ 0 w 113"/>
                <a:gd name="T25" fmla="*/ 0 h 113"/>
                <a:gd name="T26" fmla="*/ 0 w 113"/>
                <a:gd name="T27" fmla="*/ 0 h 113"/>
                <a:gd name="T28" fmla="*/ 0 w 113"/>
                <a:gd name="T29" fmla="*/ 0 h 113"/>
                <a:gd name="T30" fmla="*/ 0 w 113"/>
                <a:gd name="T31" fmla="*/ 0 h 113"/>
                <a:gd name="T32" fmla="*/ 0 w 113"/>
                <a:gd name="T33" fmla="*/ 0 h 113"/>
                <a:gd name="T34" fmla="*/ 0 w 113"/>
                <a:gd name="T35" fmla="*/ 0 h 113"/>
                <a:gd name="T36" fmla="*/ 0 w 113"/>
                <a:gd name="T37" fmla="*/ 0 h 113"/>
                <a:gd name="T38" fmla="*/ 0 w 113"/>
                <a:gd name="T39" fmla="*/ 0 h 113"/>
                <a:gd name="T40" fmla="*/ 0 w 113"/>
                <a:gd name="T41" fmla="*/ 0 h 113"/>
                <a:gd name="T42" fmla="*/ 0 w 113"/>
                <a:gd name="T43" fmla="*/ 0 h 113"/>
                <a:gd name="T44" fmla="*/ 0 w 113"/>
                <a:gd name="T45" fmla="*/ 0 h 113"/>
                <a:gd name="T46" fmla="*/ 0 w 113"/>
                <a:gd name="T47" fmla="*/ 0 h 113"/>
                <a:gd name="T48" fmla="*/ 0 w 113"/>
                <a:gd name="T49" fmla="*/ 0 h 113"/>
                <a:gd name="T50" fmla="*/ 0 w 113"/>
                <a:gd name="T51" fmla="*/ 0 h 113"/>
                <a:gd name="T52" fmla="*/ 0 w 113"/>
                <a:gd name="T53" fmla="*/ 0 h 113"/>
                <a:gd name="T54" fmla="*/ 0 w 113"/>
                <a:gd name="T55" fmla="*/ 0 h 113"/>
                <a:gd name="T56" fmla="*/ 0 w 113"/>
                <a:gd name="T57" fmla="*/ 0 h 113"/>
                <a:gd name="T58" fmla="*/ 0 w 113"/>
                <a:gd name="T59" fmla="*/ 0 h 113"/>
                <a:gd name="T60" fmla="*/ 0 w 113"/>
                <a:gd name="T61" fmla="*/ 0 h 113"/>
                <a:gd name="T62" fmla="*/ 0 w 113"/>
                <a:gd name="T63" fmla="*/ 0 h 113"/>
                <a:gd name="T64" fmla="*/ 0 w 113"/>
                <a:gd name="T65" fmla="*/ 0 h 113"/>
                <a:gd name="T66" fmla="*/ 0 w 113"/>
                <a:gd name="T67" fmla="*/ 0 h 113"/>
                <a:gd name="T68" fmla="*/ 0 w 113"/>
                <a:gd name="T69" fmla="*/ 0 h 113"/>
                <a:gd name="T70" fmla="*/ 0 w 113"/>
                <a:gd name="T71" fmla="*/ 0 h 113"/>
                <a:gd name="T72" fmla="*/ 0 w 113"/>
                <a:gd name="T73" fmla="*/ 0 h 113"/>
                <a:gd name="T74" fmla="*/ 0 w 113"/>
                <a:gd name="T75" fmla="*/ 0 h 113"/>
                <a:gd name="T76" fmla="*/ 0 w 113"/>
                <a:gd name="T77" fmla="*/ 0 h 113"/>
                <a:gd name="T78" fmla="*/ 0 w 113"/>
                <a:gd name="T79" fmla="*/ 0 h 113"/>
                <a:gd name="T80" fmla="*/ 0 w 113"/>
                <a:gd name="T81" fmla="*/ 0 h 113"/>
                <a:gd name="T82" fmla="*/ 0 w 113"/>
                <a:gd name="T83" fmla="*/ 0 h 113"/>
                <a:gd name="T84" fmla="*/ 0 w 113"/>
                <a:gd name="T85" fmla="*/ 0 h 113"/>
                <a:gd name="T86" fmla="*/ 0 w 113"/>
                <a:gd name="T87" fmla="*/ 0 h 113"/>
                <a:gd name="T88" fmla="*/ 0 w 113"/>
                <a:gd name="T89" fmla="*/ 0 h 113"/>
                <a:gd name="T90" fmla="*/ 0 w 113"/>
                <a:gd name="T91" fmla="*/ 0 h 113"/>
                <a:gd name="T92" fmla="*/ 0 w 113"/>
                <a:gd name="T93" fmla="*/ 0 h 113"/>
                <a:gd name="T94" fmla="*/ 0 w 113"/>
                <a:gd name="T95" fmla="*/ 0 h 113"/>
                <a:gd name="T96" fmla="*/ 0 w 113"/>
                <a:gd name="T97" fmla="*/ 0 h 113"/>
                <a:gd name="T98" fmla="*/ 0 w 113"/>
                <a:gd name="T99" fmla="*/ 0 h 113"/>
                <a:gd name="T100" fmla="*/ 0 w 113"/>
                <a:gd name="T101" fmla="*/ 0 h 113"/>
                <a:gd name="T102" fmla="*/ 0 w 113"/>
                <a:gd name="T103" fmla="*/ 0 h 113"/>
                <a:gd name="T104" fmla="*/ 0 w 113"/>
                <a:gd name="T105" fmla="*/ 0 h 113"/>
                <a:gd name="T106" fmla="*/ 0 w 113"/>
                <a:gd name="T107" fmla="*/ 0 h 113"/>
                <a:gd name="T108" fmla="*/ 0 w 113"/>
                <a:gd name="T109" fmla="*/ 0 h 113"/>
                <a:gd name="T110" fmla="*/ 0 w 113"/>
                <a:gd name="T111" fmla="*/ 0 h 113"/>
                <a:gd name="T112" fmla="*/ 0 w 113"/>
                <a:gd name="T113" fmla="*/ 0 h 113"/>
                <a:gd name="T114" fmla="*/ 0 w 113"/>
                <a:gd name="T115" fmla="*/ 0 h 113"/>
                <a:gd name="T116" fmla="*/ 0 w 113"/>
                <a:gd name="T117" fmla="*/ 0 h 113"/>
                <a:gd name="T118" fmla="*/ 0 w 113"/>
                <a:gd name="T119" fmla="*/ 0 h 113"/>
                <a:gd name="T120" fmla="*/ 0 w 113"/>
                <a:gd name="T121" fmla="*/ 0 h 1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"/>
                <a:gd name="T184" fmla="*/ 0 h 113"/>
                <a:gd name="T185" fmla="*/ 113 w 113"/>
                <a:gd name="T186" fmla="*/ 113 h 11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" h="113">
                  <a:moveTo>
                    <a:pt x="113" y="56"/>
                  </a:moveTo>
                  <a:lnTo>
                    <a:pt x="113" y="51"/>
                  </a:lnTo>
                  <a:lnTo>
                    <a:pt x="112" y="45"/>
                  </a:lnTo>
                  <a:lnTo>
                    <a:pt x="110" y="39"/>
                  </a:lnTo>
                  <a:lnTo>
                    <a:pt x="108" y="34"/>
                  </a:lnTo>
                  <a:lnTo>
                    <a:pt x="106" y="28"/>
                  </a:lnTo>
                  <a:lnTo>
                    <a:pt x="103" y="23"/>
                  </a:lnTo>
                  <a:lnTo>
                    <a:pt x="98" y="19"/>
                  </a:lnTo>
                  <a:lnTo>
                    <a:pt x="94" y="15"/>
                  </a:lnTo>
                  <a:lnTo>
                    <a:pt x="90" y="11"/>
                  </a:lnTo>
                  <a:lnTo>
                    <a:pt x="86" y="8"/>
                  </a:lnTo>
                  <a:lnTo>
                    <a:pt x="80" y="5"/>
                  </a:lnTo>
                  <a:lnTo>
                    <a:pt x="74" y="3"/>
                  </a:lnTo>
                  <a:lnTo>
                    <a:pt x="68" y="2"/>
                  </a:lnTo>
                  <a:lnTo>
                    <a:pt x="63" y="1"/>
                  </a:lnTo>
                  <a:lnTo>
                    <a:pt x="57" y="0"/>
                  </a:lnTo>
                  <a:lnTo>
                    <a:pt x="51" y="1"/>
                  </a:lnTo>
                  <a:lnTo>
                    <a:pt x="45" y="2"/>
                  </a:lnTo>
                  <a:lnTo>
                    <a:pt x="40" y="3"/>
                  </a:lnTo>
                  <a:lnTo>
                    <a:pt x="34" y="5"/>
                  </a:lnTo>
                  <a:lnTo>
                    <a:pt x="29" y="8"/>
                  </a:lnTo>
                  <a:lnTo>
                    <a:pt x="23" y="11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23"/>
                  </a:lnTo>
                  <a:lnTo>
                    <a:pt x="7" y="28"/>
                  </a:lnTo>
                  <a:lnTo>
                    <a:pt x="5" y="34"/>
                  </a:lnTo>
                  <a:lnTo>
                    <a:pt x="3" y="39"/>
                  </a:lnTo>
                  <a:lnTo>
                    <a:pt x="1" y="45"/>
                  </a:lnTo>
                  <a:lnTo>
                    <a:pt x="1" y="51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8"/>
                  </a:lnTo>
                  <a:lnTo>
                    <a:pt x="3" y="75"/>
                  </a:lnTo>
                  <a:lnTo>
                    <a:pt x="5" y="80"/>
                  </a:lnTo>
                  <a:lnTo>
                    <a:pt x="7" y="85"/>
                  </a:lnTo>
                  <a:lnTo>
                    <a:pt x="11" y="91"/>
                  </a:lnTo>
                  <a:lnTo>
                    <a:pt x="15" y="95"/>
                  </a:lnTo>
                  <a:lnTo>
                    <a:pt x="19" y="99"/>
                  </a:lnTo>
                  <a:lnTo>
                    <a:pt x="23" y="102"/>
                  </a:lnTo>
                  <a:lnTo>
                    <a:pt x="29" y="106"/>
                  </a:lnTo>
                  <a:lnTo>
                    <a:pt x="34" y="109"/>
                  </a:lnTo>
                  <a:lnTo>
                    <a:pt x="40" y="111"/>
                  </a:lnTo>
                  <a:lnTo>
                    <a:pt x="45" y="112"/>
                  </a:lnTo>
                  <a:lnTo>
                    <a:pt x="51" y="113"/>
                  </a:lnTo>
                  <a:lnTo>
                    <a:pt x="57" y="113"/>
                  </a:lnTo>
                  <a:lnTo>
                    <a:pt x="63" y="113"/>
                  </a:lnTo>
                  <a:lnTo>
                    <a:pt x="68" y="112"/>
                  </a:lnTo>
                  <a:lnTo>
                    <a:pt x="74" y="111"/>
                  </a:lnTo>
                  <a:lnTo>
                    <a:pt x="80" y="109"/>
                  </a:lnTo>
                  <a:lnTo>
                    <a:pt x="86" y="106"/>
                  </a:lnTo>
                  <a:lnTo>
                    <a:pt x="90" y="102"/>
                  </a:lnTo>
                  <a:lnTo>
                    <a:pt x="94" y="99"/>
                  </a:lnTo>
                  <a:lnTo>
                    <a:pt x="98" y="95"/>
                  </a:lnTo>
                  <a:lnTo>
                    <a:pt x="103" y="91"/>
                  </a:lnTo>
                  <a:lnTo>
                    <a:pt x="106" y="85"/>
                  </a:lnTo>
                  <a:lnTo>
                    <a:pt x="108" y="80"/>
                  </a:lnTo>
                  <a:lnTo>
                    <a:pt x="110" y="75"/>
                  </a:lnTo>
                  <a:lnTo>
                    <a:pt x="112" y="68"/>
                  </a:lnTo>
                  <a:lnTo>
                    <a:pt x="113" y="63"/>
                  </a:lnTo>
                  <a:lnTo>
                    <a:pt x="113" y="5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66" name="Freeform 305"/>
            <p:cNvSpPr>
              <a:spLocks/>
            </p:cNvSpPr>
            <p:nvPr/>
          </p:nvSpPr>
          <p:spPr bwMode="auto">
            <a:xfrm>
              <a:off x="3592" y="1747"/>
              <a:ext cx="21" cy="21"/>
            </a:xfrm>
            <a:custGeom>
              <a:avLst/>
              <a:gdLst>
                <a:gd name="T0" fmla="*/ 0 w 114"/>
                <a:gd name="T1" fmla="*/ 0 h 113"/>
                <a:gd name="T2" fmla="*/ 0 w 114"/>
                <a:gd name="T3" fmla="*/ 0 h 113"/>
                <a:gd name="T4" fmla="*/ 0 w 114"/>
                <a:gd name="T5" fmla="*/ 0 h 113"/>
                <a:gd name="T6" fmla="*/ 0 w 114"/>
                <a:gd name="T7" fmla="*/ 0 h 113"/>
                <a:gd name="T8" fmla="*/ 0 w 114"/>
                <a:gd name="T9" fmla="*/ 0 h 113"/>
                <a:gd name="T10" fmla="*/ 0 w 114"/>
                <a:gd name="T11" fmla="*/ 0 h 113"/>
                <a:gd name="T12" fmla="*/ 0 w 114"/>
                <a:gd name="T13" fmla="*/ 0 h 113"/>
                <a:gd name="T14" fmla="*/ 0 w 114"/>
                <a:gd name="T15" fmla="*/ 0 h 113"/>
                <a:gd name="T16" fmla="*/ 0 w 114"/>
                <a:gd name="T17" fmla="*/ 0 h 113"/>
                <a:gd name="T18" fmla="*/ 0 w 114"/>
                <a:gd name="T19" fmla="*/ 0 h 113"/>
                <a:gd name="T20" fmla="*/ 0 w 114"/>
                <a:gd name="T21" fmla="*/ 0 h 113"/>
                <a:gd name="T22" fmla="*/ 0 w 114"/>
                <a:gd name="T23" fmla="*/ 0 h 113"/>
                <a:gd name="T24" fmla="*/ 0 w 114"/>
                <a:gd name="T25" fmla="*/ 0 h 113"/>
                <a:gd name="T26" fmla="*/ 0 w 114"/>
                <a:gd name="T27" fmla="*/ 0 h 113"/>
                <a:gd name="T28" fmla="*/ 0 w 114"/>
                <a:gd name="T29" fmla="*/ 0 h 113"/>
                <a:gd name="T30" fmla="*/ 0 w 114"/>
                <a:gd name="T31" fmla="*/ 0 h 113"/>
                <a:gd name="T32" fmla="*/ 0 w 114"/>
                <a:gd name="T33" fmla="*/ 0 h 113"/>
                <a:gd name="T34" fmla="*/ 0 w 114"/>
                <a:gd name="T35" fmla="*/ 0 h 113"/>
                <a:gd name="T36" fmla="*/ 0 w 114"/>
                <a:gd name="T37" fmla="*/ 0 h 113"/>
                <a:gd name="T38" fmla="*/ 0 w 114"/>
                <a:gd name="T39" fmla="*/ 0 h 113"/>
                <a:gd name="T40" fmla="*/ 0 w 114"/>
                <a:gd name="T41" fmla="*/ 0 h 113"/>
                <a:gd name="T42" fmla="*/ 0 w 114"/>
                <a:gd name="T43" fmla="*/ 0 h 113"/>
                <a:gd name="T44" fmla="*/ 0 w 114"/>
                <a:gd name="T45" fmla="*/ 0 h 113"/>
                <a:gd name="T46" fmla="*/ 0 w 114"/>
                <a:gd name="T47" fmla="*/ 0 h 113"/>
                <a:gd name="T48" fmla="*/ 0 w 114"/>
                <a:gd name="T49" fmla="*/ 0 h 113"/>
                <a:gd name="T50" fmla="*/ 0 w 114"/>
                <a:gd name="T51" fmla="*/ 0 h 113"/>
                <a:gd name="T52" fmla="*/ 0 w 114"/>
                <a:gd name="T53" fmla="*/ 0 h 113"/>
                <a:gd name="T54" fmla="*/ 0 w 114"/>
                <a:gd name="T55" fmla="*/ 0 h 113"/>
                <a:gd name="T56" fmla="*/ 0 w 114"/>
                <a:gd name="T57" fmla="*/ 0 h 113"/>
                <a:gd name="T58" fmla="*/ 0 w 114"/>
                <a:gd name="T59" fmla="*/ 0 h 113"/>
                <a:gd name="T60" fmla="*/ 0 w 114"/>
                <a:gd name="T61" fmla="*/ 0 h 113"/>
                <a:gd name="T62" fmla="*/ 0 w 114"/>
                <a:gd name="T63" fmla="*/ 0 h 113"/>
                <a:gd name="T64" fmla="*/ 0 w 114"/>
                <a:gd name="T65" fmla="*/ 0 h 113"/>
                <a:gd name="T66" fmla="*/ 0 w 114"/>
                <a:gd name="T67" fmla="*/ 0 h 113"/>
                <a:gd name="T68" fmla="*/ 0 w 114"/>
                <a:gd name="T69" fmla="*/ 0 h 113"/>
                <a:gd name="T70" fmla="*/ 0 w 114"/>
                <a:gd name="T71" fmla="*/ 0 h 113"/>
                <a:gd name="T72" fmla="*/ 0 w 114"/>
                <a:gd name="T73" fmla="*/ 0 h 113"/>
                <a:gd name="T74" fmla="*/ 0 w 114"/>
                <a:gd name="T75" fmla="*/ 0 h 113"/>
                <a:gd name="T76" fmla="*/ 0 w 114"/>
                <a:gd name="T77" fmla="*/ 0 h 113"/>
                <a:gd name="T78" fmla="*/ 0 w 114"/>
                <a:gd name="T79" fmla="*/ 0 h 113"/>
                <a:gd name="T80" fmla="*/ 0 w 114"/>
                <a:gd name="T81" fmla="*/ 0 h 113"/>
                <a:gd name="T82" fmla="*/ 0 w 114"/>
                <a:gd name="T83" fmla="*/ 0 h 113"/>
                <a:gd name="T84" fmla="*/ 0 w 114"/>
                <a:gd name="T85" fmla="*/ 0 h 113"/>
                <a:gd name="T86" fmla="*/ 0 w 114"/>
                <a:gd name="T87" fmla="*/ 0 h 113"/>
                <a:gd name="T88" fmla="*/ 0 w 114"/>
                <a:gd name="T89" fmla="*/ 0 h 113"/>
                <a:gd name="T90" fmla="*/ 0 w 114"/>
                <a:gd name="T91" fmla="*/ 0 h 113"/>
                <a:gd name="T92" fmla="*/ 0 w 114"/>
                <a:gd name="T93" fmla="*/ 0 h 113"/>
                <a:gd name="T94" fmla="*/ 0 w 114"/>
                <a:gd name="T95" fmla="*/ 0 h 113"/>
                <a:gd name="T96" fmla="*/ 0 w 114"/>
                <a:gd name="T97" fmla="*/ 0 h 113"/>
                <a:gd name="T98" fmla="*/ 0 w 114"/>
                <a:gd name="T99" fmla="*/ 0 h 113"/>
                <a:gd name="T100" fmla="*/ 0 w 114"/>
                <a:gd name="T101" fmla="*/ 0 h 113"/>
                <a:gd name="T102" fmla="*/ 0 w 114"/>
                <a:gd name="T103" fmla="*/ 0 h 113"/>
                <a:gd name="T104" fmla="*/ 0 w 114"/>
                <a:gd name="T105" fmla="*/ 0 h 113"/>
                <a:gd name="T106" fmla="*/ 0 w 114"/>
                <a:gd name="T107" fmla="*/ 0 h 113"/>
                <a:gd name="T108" fmla="*/ 0 w 114"/>
                <a:gd name="T109" fmla="*/ 0 h 113"/>
                <a:gd name="T110" fmla="*/ 0 w 114"/>
                <a:gd name="T111" fmla="*/ 0 h 113"/>
                <a:gd name="T112" fmla="*/ 0 w 114"/>
                <a:gd name="T113" fmla="*/ 0 h 113"/>
                <a:gd name="T114" fmla="*/ 0 w 114"/>
                <a:gd name="T115" fmla="*/ 0 h 113"/>
                <a:gd name="T116" fmla="*/ 0 w 114"/>
                <a:gd name="T117" fmla="*/ 0 h 113"/>
                <a:gd name="T118" fmla="*/ 0 w 114"/>
                <a:gd name="T119" fmla="*/ 0 h 113"/>
                <a:gd name="T120" fmla="*/ 0 w 114"/>
                <a:gd name="T121" fmla="*/ 0 h 1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4"/>
                <a:gd name="T184" fmla="*/ 0 h 113"/>
                <a:gd name="T185" fmla="*/ 114 w 114"/>
                <a:gd name="T186" fmla="*/ 113 h 11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4" h="113">
                  <a:moveTo>
                    <a:pt x="114" y="57"/>
                  </a:moveTo>
                  <a:lnTo>
                    <a:pt x="114" y="51"/>
                  </a:lnTo>
                  <a:lnTo>
                    <a:pt x="112" y="45"/>
                  </a:lnTo>
                  <a:lnTo>
                    <a:pt x="111" y="39"/>
                  </a:lnTo>
                  <a:lnTo>
                    <a:pt x="109" y="34"/>
                  </a:lnTo>
                  <a:lnTo>
                    <a:pt x="106" y="29"/>
                  </a:lnTo>
                  <a:lnTo>
                    <a:pt x="103" y="23"/>
                  </a:lnTo>
                  <a:lnTo>
                    <a:pt x="100" y="19"/>
                  </a:lnTo>
                  <a:lnTo>
                    <a:pt x="95" y="15"/>
                  </a:lnTo>
                  <a:lnTo>
                    <a:pt x="90" y="10"/>
                  </a:lnTo>
                  <a:lnTo>
                    <a:pt x="86" y="7"/>
                  </a:lnTo>
                  <a:lnTo>
                    <a:pt x="80" y="5"/>
                  </a:lnTo>
                  <a:lnTo>
                    <a:pt x="75" y="3"/>
                  </a:lnTo>
                  <a:lnTo>
                    <a:pt x="69" y="1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0" y="3"/>
                  </a:lnTo>
                  <a:lnTo>
                    <a:pt x="34" y="5"/>
                  </a:lnTo>
                  <a:lnTo>
                    <a:pt x="29" y="7"/>
                  </a:lnTo>
                  <a:lnTo>
                    <a:pt x="24" y="10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2" y="23"/>
                  </a:lnTo>
                  <a:lnTo>
                    <a:pt x="9" y="29"/>
                  </a:lnTo>
                  <a:lnTo>
                    <a:pt x="5" y="34"/>
                  </a:lnTo>
                  <a:lnTo>
                    <a:pt x="3" y="39"/>
                  </a:lnTo>
                  <a:lnTo>
                    <a:pt x="2" y="45"/>
                  </a:lnTo>
                  <a:lnTo>
                    <a:pt x="1" y="51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2" y="68"/>
                  </a:lnTo>
                  <a:lnTo>
                    <a:pt x="3" y="74"/>
                  </a:lnTo>
                  <a:lnTo>
                    <a:pt x="5" y="80"/>
                  </a:lnTo>
                  <a:lnTo>
                    <a:pt x="9" y="85"/>
                  </a:lnTo>
                  <a:lnTo>
                    <a:pt x="12" y="90"/>
                  </a:lnTo>
                  <a:lnTo>
                    <a:pt x="15" y="94"/>
                  </a:lnTo>
                  <a:lnTo>
                    <a:pt x="19" y="98"/>
                  </a:lnTo>
                  <a:lnTo>
                    <a:pt x="24" y="103"/>
                  </a:lnTo>
                  <a:lnTo>
                    <a:pt x="29" y="106"/>
                  </a:lnTo>
                  <a:lnTo>
                    <a:pt x="34" y="108"/>
                  </a:lnTo>
                  <a:lnTo>
                    <a:pt x="40" y="110"/>
                  </a:lnTo>
                  <a:lnTo>
                    <a:pt x="45" y="112"/>
                  </a:lnTo>
                  <a:lnTo>
                    <a:pt x="51" y="113"/>
                  </a:lnTo>
                  <a:lnTo>
                    <a:pt x="57" y="113"/>
                  </a:lnTo>
                  <a:lnTo>
                    <a:pt x="63" y="113"/>
                  </a:lnTo>
                  <a:lnTo>
                    <a:pt x="69" y="112"/>
                  </a:lnTo>
                  <a:lnTo>
                    <a:pt x="75" y="110"/>
                  </a:lnTo>
                  <a:lnTo>
                    <a:pt x="80" y="108"/>
                  </a:lnTo>
                  <a:lnTo>
                    <a:pt x="86" y="106"/>
                  </a:lnTo>
                  <a:lnTo>
                    <a:pt x="90" y="103"/>
                  </a:lnTo>
                  <a:lnTo>
                    <a:pt x="95" y="98"/>
                  </a:lnTo>
                  <a:lnTo>
                    <a:pt x="100" y="94"/>
                  </a:lnTo>
                  <a:lnTo>
                    <a:pt x="103" y="90"/>
                  </a:lnTo>
                  <a:lnTo>
                    <a:pt x="106" y="85"/>
                  </a:lnTo>
                  <a:lnTo>
                    <a:pt x="109" y="80"/>
                  </a:lnTo>
                  <a:lnTo>
                    <a:pt x="111" y="74"/>
                  </a:lnTo>
                  <a:lnTo>
                    <a:pt x="112" y="68"/>
                  </a:lnTo>
                  <a:lnTo>
                    <a:pt x="114" y="63"/>
                  </a:lnTo>
                  <a:lnTo>
                    <a:pt x="114" y="5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67" name="Freeform 306"/>
            <p:cNvSpPr>
              <a:spLocks/>
            </p:cNvSpPr>
            <p:nvPr/>
          </p:nvSpPr>
          <p:spPr bwMode="auto">
            <a:xfrm>
              <a:off x="3503" y="1730"/>
              <a:ext cx="21" cy="21"/>
            </a:xfrm>
            <a:custGeom>
              <a:avLst/>
              <a:gdLst>
                <a:gd name="T0" fmla="*/ 0 w 114"/>
                <a:gd name="T1" fmla="*/ 0 h 113"/>
                <a:gd name="T2" fmla="*/ 0 w 114"/>
                <a:gd name="T3" fmla="*/ 0 h 113"/>
                <a:gd name="T4" fmla="*/ 0 w 114"/>
                <a:gd name="T5" fmla="*/ 0 h 113"/>
                <a:gd name="T6" fmla="*/ 0 w 114"/>
                <a:gd name="T7" fmla="*/ 0 h 113"/>
                <a:gd name="T8" fmla="*/ 0 w 114"/>
                <a:gd name="T9" fmla="*/ 0 h 113"/>
                <a:gd name="T10" fmla="*/ 0 w 114"/>
                <a:gd name="T11" fmla="*/ 0 h 113"/>
                <a:gd name="T12" fmla="*/ 0 w 114"/>
                <a:gd name="T13" fmla="*/ 0 h 113"/>
                <a:gd name="T14" fmla="*/ 0 w 114"/>
                <a:gd name="T15" fmla="*/ 0 h 113"/>
                <a:gd name="T16" fmla="*/ 0 w 114"/>
                <a:gd name="T17" fmla="*/ 0 h 113"/>
                <a:gd name="T18" fmla="*/ 0 w 114"/>
                <a:gd name="T19" fmla="*/ 0 h 113"/>
                <a:gd name="T20" fmla="*/ 0 w 114"/>
                <a:gd name="T21" fmla="*/ 0 h 113"/>
                <a:gd name="T22" fmla="*/ 0 w 114"/>
                <a:gd name="T23" fmla="*/ 0 h 113"/>
                <a:gd name="T24" fmla="*/ 0 w 114"/>
                <a:gd name="T25" fmla="*/ 0 h 113"/>
                <a:gd name="T26" fmla="*/ 0 w 114"/>
                <a:gd name="T27" fmla="*/ 0 h 113"/>
                <a:gd name="T28" fmla="*/ 0 w 114"/>
                <a:gd name="T29" fmla="*/ 0 h 113"/>
                <a:gd name="T30" fmla="*/ 0 w 114"/>
                <a:gd name="T31" fmla="*/ 0 h 113"/>
                <a:gd name="T32" fmla="*/ 0 w 114"/>
                <a:gd name="T33" fmla="*/ 0 h 113"/>
                <a:gd name="T34" fmla="*/ 0 w 114"/>
                <a:gd name="T35" fmla="*/ 0 h 113"/>
                <a:gd name="T36" fmla="*/ 0 w 114"/>
                <a:gd name="T37" fmla="*/ 0 h 113"/>
                <a:gd name="T38" fmla="*/ 0 w 114"/>
                <a:gd name="T39" fmla="*/ 0 h 113"/>
                <a:gd name="T40" fmla="*/ 0 w 114"/>
                <a:gd name="T41" fmla="*/ 0 h 113"/>
                <a:gd name="T42" fmla="*/ 0 w 114"/>
                <a:gd name="T43" fmla="*/ 0 h 113"/>
                <a:gd name="T44" fmla="*/ 0 w 114"/>
                <a:gd name="T45" fmla="*/ 0 h 113"/>
                <a:gd name="T46" fmla="*/ 0 w 114"/>
                <a:gd name="T47" fmla="*/ 0 h 113"/>
                <a:gd name="T48" fmla="*/ 0 w 114"/>
                <a:gd name="T49" fmla="*/ 0 h 113"/>
                <a:gd name="T50" fmla="*/ 0 w 114"/>
                <a:gd name="T51" fmla="*/ 0 h 113"/>
                <a:gd name="T52" fmla="*/ 0 w 114"/>
                <a:gd name="T53" fmla="*/ 0 h 113"/>
                <a:gd name="T54" fmla="*/ 0 w 114"/>
                <a:gd name="T55" fmla="*/ 0 h 113"/>
                <a:gd name="T56" fmla="*/ 0 w 114"/>
                <a:gd name="T57" fmla="*/ 0 h 113"/>
                <a:gd name="T58" fmla="*/ 0 w 114"/>
                <a:gd name="T59" fmla="*/ 0 h 113"/>
                <a:gd name="T60" fmla="*/ 0 w 114"/>
                <a:gd name="T61" fmla="*/ 0 h 113"/>
                <a:gd name="T62" fmla="*/ 0 w 114"/>
                <a:gd name="T63" fmla="*/ 0 h 113"/>
                <a:gd name="T64" fmla="*/ 0 w 114"/>
                <a:gd name="T65" fmla="*/ 0 h 113"/>
                <a:gd name="T66" fmla="*/ 0 w 114"/>
                <a:gd name="T67" fmla="*/ 0 h 113"/>
                <a:gd name="T68" fmla="*/ 0 w 114"/>
                <a:gd name="T69" fmla="*/ 0 h 113"/>
                <a:gd name="T70" fmla="*/ 0 w 114"/>
                <a:gd name="T71" fmla="*/ 0 h 113"/>
                <a:gd name="T72" fmla="*/ 0 w 114"/>
                <a:gd name="T73" fmla="*/ 0 h 113"/>
                <a:gd name="T74" fmla="*/ 0 w 114"/>
                <a:gd name="T75" fmla="*/ 0 h 113"/>
                <a:gd name="T76" fmla="*/ 0 w 114"/>
                <a:gd name="T77" fmla="*/ 0 h 113"/>
                <a:gd name="T78" fmla="*/ 0 w 114"/>
                <a:gd name="T79" fmla="*/ 0 h 113"/>
                <a:gd name="T80" fmla="*/ 0 w 114"/>
                <a:gd name="T81" fmla="*/ 0 h 113"/>
                <a:gd name="T82" fmla="*/ 0 w 114"/>
                <a:gd name="T83" fmla="*/ 0 h 113"/>
                <a:gd name="T84" fmla="*/ 0 w 114"/>
                <a:gd name="T85" fmla="*/ 0 h 113"/>
                <a:gd name="T86" fmla="*/ 0 w 114"/>
                <a:gd name="T87" fmla="*/ 0 h 113"/>
                <a:gd name="T88" fmla="*/ 0 w 114"/>
                <a:gd name="T89" fmla="*/ 0 h 113"/>
                <a:gd name="T90" fmla="*/ 0 w 114"/>
                <a:gd name="T91" fmla="*/ 0 h 113"/>
                <a:gd name="T92" fmla="*/ 0 w 114"/>
                <a:gd name="T93" fmla="*/ 0 h 113"/>
                <a:gd name="T94" fmla="*/ 0 w 114"/>
                <a:gd name="T95" fmla="*/ 0 h 113"/>
                <a:gd name="T96" fmla="*/ 0 w 114"/>
                <a:gd name="T97" fmla="*/ 0 h 113"/>
                <a:gd name="T98" fmla="*/ 0 w 114"/>
                <a:gd name="T99" fmla="*/ 0 h 113"/>
                <a:gd name="T100" fmla="*/ 0 w 114"/>
                <a:gd name="T101" fmla="*/ 0 h 113"/>
                <a:gd name="T102" fmla="*/ 0 w 114"/>
                <a:gd name="T103" fmla="*/ 0 h 113"/>
                <a:gd name="T104" fmla="*/ 0 w 114"/>
                <a:gd name="T105" fmla="*/ 0 h 113"/>
                <a:gd name="T106" fmla="*/ 0 w 114"/>
                <a:gd name="T107" fmla="*/ 0 h 113"/>
                <a:gd name="T108" fmla="*/ 0 w 114"/>
                <a:gd name="T109" fmla="*/ 0 h 113"/>
                <a:gd name="T110" fmla="*/ 0 w 114"/>
                <a:gd name="T111" fmla="*/ 0 h 113"/>
                <a:gd name="T112" fmla="*/ 0 w 114"/>
                <a:gd name="T113" fmla="*/ 0 h 113"/>
                <a:gd name="T114" fmla="*/ 0 w 114"/>
                <a:gd name="T115" fmla="*/ 0 h 113"/>
                <a:gd name="T116" fmla="*/ 0 w 114"/>
                <a:gd name="T117" fmla="*/ 0 h 113"/>
                <a:gd name="T118" fmla="*/ 0 w 114"/>
                <a:gd name="T119" fmla="*/ 0 h 113"/>
                <a:gd name="T120" fmla="*/ 0 w 114"/>
                <a:gd name="T121" fmla="*/ 0 h 1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4"/>
                <a:gd name="T184" fmla="*/ 0 h 113"/>
                <a:gd name="T185" fmla="*/ 114 w 114"/>
                <a:gd name="T186" fmla="*/ 113 h 11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4" h="113">
                  <a:moveTo>
                    <a:pt x="114" y="57"/>
                  </a:moveTo>
                  <a:lnTo>
                    <a:pt x="114" y="51"/>
                  </a:lnTo>
                  <a:lnTo>
                    <a:pt x="113" y="45"/>
                  </a:lnTo>
                  <a:lnTo>
                    <a:pt x="111" y="39"/>
                  </a:lnTo>
                  <a:lnTo>
                    <a:pt x="109" y="34"/>
                  </a:lnTo>
                  <a:lnTo>
                    <a:pt x="106" y="29"/>
                  </a:lnTo>
                  <a:lnTo>
                    <a:pt x="103" y="23"/>
                  </a:lnTo>
                  <a:lnTo>
                    <a:pt x="99" y="19"/>
                  </a:lnTo>
                  <a:lnTo>
                    <a:pt x="95" y="15"/>
                  </a:lnTo>
                  <a:lnTo>
                    <a:pt x="90" y="10"/>
                  </a:lnTo>
                  <a:lnTo>
                    <a:pt x="86" y="7"/>
                  </a:lnTo>
                  <a:lnTo>
                    <a:pt x="81" y="5"/>
                  </a:lnTo>
                  <a:lnTo>
                    <a:pt x="74" y="3"/>
                  </a:lnTo>
                  <a:lnTo>
                    <a:pt x="69" y="1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5" y="1"/>
                  </a:lnTo>
                  <a:lnTo>
                    <a:pt x="40" y="3"/>
                  </a:lnTo>
                  <a:lnTo>
                    <a:pt x="35" y="5"/>
                  </a:lnTo>
                  <a:lnTo>
                    <a:pt x="29" y="7"/>
                  </a:lnTo>
                  <a:lnTo>
                    <a:pt x="24" y="10"/>
                  </a:lnTo>
                  <a:lnTo>
                    <a:pt x="20" y="15"/>
                  </a:lnTo>
                  <a:lnTo>
                    <a:pt x="15" y="19"/>
                  </a:lnTo>
                  <a:lnTo>
                    <a:pt x="11" y="23"/>
                  </a:lnTo>
                  <a:lnTo>
                    <a:pt x="8" y="29"/>
                  </a:lnTo>
                  <a:lnTo>
                    <a:pt x="6" y="34"/>
                  </a:lnTo>
                  <a:lnTo>
                    <a:pt x="4" y="39"/>
                  </a:lnTo>
                  <a:lnTo>
                    <a:pt x="1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1" y="68"/>
                  </a:lnTo>
                  <a:lnTo>
                    <a:pt x="4" y="74"/>
                  </a:lnTo>
                  <a:lnTo>
                    <a:pt x="6" y="80"/>
                  </a:lnTo>
                  <a:lnTo>
                    <a:pt x="8" y="85"/>
                  </a:lnTo>
                  <a:lnTo>
                    <a:pt x="11" y="90"/>
                  </a:lnTo>
                  <a:lnTo>
                    <a:pt x="15" y="94"/>
                  </a:lnTo>
                  <a:lnTo>
                    <a:pt x="20" y="98"/>
                  </a:lnTo>
                  <a:lnTo>
                    <a:pt x="24" y="103"/>
                  </a:lnTo>
                  <a:lnTo>
                    <a:pt x="29" y="106"/>
                  </a:lnTo>
                  <a:lnTo>
                    <a:pt x="35" y="108"/>
                  </a:lnTo>
                  <a:lnTo>
                    <a:pt x="40" y="110"/>
                  </a:lnTo>
                  <a:lnTo>
                    <a:pt x="45" y="112"/>
                  </a:lnTo>
                  <a:lnTo>
                    <a:pt x="52" y="113"/>
                  </a:lnTo>
                  <a:lnTo>
                    <a:pt x="57" y="113"/>
                  </a:lnTo>
                  <a:lnTo>
                    <a:pt x="64" y="113"/>
                  </a:lnTo>
                  <a:lnTo>
                    <a:pt x="69" y="112"/>
                  </a:lnTo>
                  <a:lnTo>
                    <a:pt x="74" y="110"/>
                  </a:lnTo>
                  <a:lnTo>
                    <a:pt x="81" y="108"/>
                  </a:lnTo>
                  <a:lnTo>
                    <a:pt x="86" y="106"/>
                  </a:lnTo>
                  <a:lnTo>
                    <a:pt x="90" y="103"/>
                  </a:lnTo>
                  <a:lnTo>
                    <a:pt x="95" y="98"/>
                  </a:lnTo>
                  <a:lnTo>
                    <a:pt x="99" y="94"/>
                  </a:lnTo>
                  <a:lnTo>
                    <a:pt x="103" y="90"/>
                  </a:lnTo>
                  <a:lnTo>
                    <a:pt x="106" y="85"/>
                  </a:lnTo>
                  <a:lnTo>
                    <a:pt x="109" y="80"/>
                  </a:lnTo>
                  <a:lnTo>
                    <a:pt x="111" y="74"/>
                  </a:lnTo>
                  <a:lnTo>
                    <a:pt x="113" y="68"/>
                  </a:lnTo>
                  <a:lnTo>
                    <a:pt x="114" y="63"/>
                  </a:lnTo>
                  <a:lnTo>
                    <a:pt x="114" y="5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68" name="Line 307"/>
            <p:cNvSpPr>
              <a:spLocks noChangeShapeType="1"/>
            </p:cNvSpPr>
            <p:nvPr/>
          </p:nvSpPr>
          <p:spPr bwMode="auto">
            <a:xfrm>
              <a:off x="3520" y="1749"/>
              <a:ext cx="131" cy="1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69" name="Freeform 308"/>
            <p:cNvSpPr>
              <a:spLocks/>
            </p:cNvSpPr>
            <p:nvPr/>
          </p:nvSpPr>
          <p:spPr bwMode="auto">
            <a:xfrm>
              <a:off x="572" y="928"/>
              <a:ext cx="2" cy="167"/>
            </a:xfrm>
            <a:custGeom>
              <a:avLst/>
              <a:gdLst>
                <a:gd name="T0" fmla="*/ 0 w 10"/>
                <a:gd name="T1" fmla="*/ 0 h 902"/>
                <a:gd name="T2" fmla="*/ 0 w 10"/>
                <a:gd name="T3" fmla="*/ 0 h 902"/>
                <a:gd name="T4" fmla="*/ 0 w 10"/>
                <a:gd name="T5" fmla="*/ 0 h 902"/>
                <a:gd name="T6" fmla="*/ 0 w 10"/>
                <a:gd name="T7" fmla="*/ 0 h 9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02"/>
                <a:gd name="T14" fmla="*/ 10 w 10"/>
                <a:gd name="T15" fmla="*/ 902 h 9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02">
                  <a:moveTo>
                    <a:pt x="0" y="902"/>
                  </a:moveTo>
                  <a:lnTo>
                    <a:pt x="10" y="902"/>
                  </a:lnTo>
                  <a:lnTo>
                    <a:pt x="0" y="0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70" name="Freeform 309"/>
            <p:cNvSpPr>
              <a:spLocks/>
            </p:cNvSpPr>
            <p:nvPr/>
          </p:nvSpPr>
          <p:spPr bwMode="auto">
            <a:xfrm>
              <a:off x="572" y="928"/>
              <a:ext cx="2" cy="167"/>
            </a:xfrm>
            <a:custGeom>
              <a:avLst/>
              <a:gdLst>
                <a:gd name="T0" fmla="*/ 0 w 10"/>
                <a:gd name="T1" fmla="*/ 0 h 902"/>
                <a:gd name="T2" fmla="*/ 0 w 10"/>
                <a:gd name="T3" fmla="*/ 0 h 902"/>
                <a:gd name="T4" fmla="*/ 0 w 10"/>
                <a:gd name="T5" fmla="*/ 0 h 902"/>
                <a:gd name="T6" fmla="*/ 0 w 10"/>
                <a:gd name="T7" fmla="*/ 0 h 9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02"/>
                <a:gd name="T14" fmla="*/ 10 w 10"/>
                <a:gd name="T15" fmla="*/ 902 h 9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02">
                  <a:moveTo>
                    <a:pt x="10" y="902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9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71" name="Rectangle 310"/>
            <p:cNvSpPr>
              <a:spLocks noChangeArrowheads="1"/>
            </p:cNvSpPr>
            <p:nvPr/>
          </p:nvSpPr>
          <p:spPr bwMode="auto">
            <a:xfrm>
              <a:off x="572" y="928"/>
              <a:ext cx="2" cy="16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49872" name="Freeform 311"/>
            <p:cNvSpPr>
              <a:spLocks/>
            </p:cNvSpPr>
            <p:nvPr/>
          </p:nvSpPr>
          <p:spPr bwMode="auto">
            <a:xfrm>
              <a:off x="2254" y="928"/>
              <a:ext cx="1" cy="167"/>
            </a:xfrm>
            <a:custGeom>
              <a:avLst/>
              <a:gdLst>
                <a:gd name="T0" fmla="*/ 0 w 10"/>
                <a:gd name="T1" fmla="*/ 0 h 902"/>
                <a:gd name="T2" fmla="*/ 0 w 10"/>
                <a:gd name="T3" fmla="*/ 0 h 902"/>
                <a:gd name="T4" fmla="*/ 0 w 10"/>
                <a:gd name="T5" fmla="*/ 0 h 902"/>
                <a:gd name="T6" fmla="*/ 0 w 10"/>
                <a:gd name="T7" fmla="*/ 0 h 9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02"/>
                <a:gd name="T14" fmla="*/ 10 w 10"/>
                <a:gd name="T15" fmla="*/ 902 h 9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02">
                  <a:moveTo>
                    <a:pt x="0" y="902"/>
                  </a:moveTo>
                  <a:lnTo>
                    <a:pt x="10" y="902"/>
                  </a:lnTo>
                  <a:lnTo>
                    <a:pt x="0" y="0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73" name="Freeform 312"/>
            <p:cNvSpPr>
              <a:spLocks/>
            </p:cNvSpPr>
            <p:nvPr/>
          </p:nvSpPr>
          <p:spPr bwMode="auto">
            <a:xfrm>
              <a:off x="2254" y="928"/>
              <a:ext cx="1" cy="167"/>
            </a:xfrm>
            <a:custGeom>
              <a:avLst/>
              <a:gdLst>
                <a:gd name="T0" fmla="*/ 0 w 10"/>
                <a:gd name="T1" fmla="*/ 0 h 902"/>
                <a:gd name="T2" fmla="*/ 0 w 10"/>
                <a:gd name="T3" fmla="*/ 0 h 902"/>
                <a:gd name="T4" fmla="*/ 0 w 10"/>
                <a:gd name="T5" fmla="*/ 0 h 902"/>
                <a:gd name="T6" fmla="*/ 0 w 10"/>
                <a:gd name="T7" fmla="*/ 0 h 9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02"/>
                <a:gd name="T14" fmla="*/ 10 w 10"/>
                <a:gd name="T15" fmla="*/ 902 h 9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02">
                  <a:moveTo>
                    <a:pt x="10" y="902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9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74" name="Rectangle 313"/>
            <p:cNvSpPr>
              <a:spLocks noChangeArrowheads="1"/>
            </p:cNvSpPr>
            <p:nvPr/>
          </p:nvSpPr>
          <p:spPr bwMode="auto">
            <a:xfrm>
              <a:off x="2254" y="928"/>
              <a:ext cx="1" cy="16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49875" name="Freeform 314"/>
            <p:cNvSpPr>
              <a:spLocks/>
            </p:cNvSpPr>
            <p:nvPr/>
          </p:nvSpPr>
          <p:spPr bwMode="auto">
            <a:xfrm>
              <a:off x="4654" y="928"/>
              <a:ext cx="2" cy="167"/>
            </a:xfrm>
            <a:custGeom>
              <a:avLst/>
              <a:gdLst>
                <a:gd name="T0" fmla="*/ 0 w 11"/>
                <a:gd name="T1" fmla="*/ 0 h 902"/>
                <a:gd name="T2" fmla="*/ 0 w 11"/>
                <a:gd name="T3" fmla="*/ 0 h 902"/>
                <a:gd name="T4" fmla="*/ 0 w 11"/>
                <a:gd name="T5" fmla="*/ 0 h 902"/>
                <a:gd name="T6" fmla="*/ 0 w 11"/>
                <a:gd name="T7" fmla="*/ 0 h 9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902"/>
                <a:gd name="T14" fmla="*/ 11 w 11"/>
                <a:gd name="T15" fmla="*/ 902 h 9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902">
                  <a:moveTo>
                    <a:pt x="0" y="902"/>
                  </a:moveTo>
                  <a:lnTo>
                    <a:pt x="11" y="902"/>
                  </a:lnTo>
                  <a:lnTo>
                    <a:pt x="0" y="0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76" name="Freeform 315"/>
            <p:cNvSpPr>
              <a:spLocks/>
            </p:cNvSpPr>
            <p:nvPr/>
          </p:nvSpPr>
          <p:spPr bwMode="auto">
            <a:xfrm>
              <a:off x="4654" y="928"/>
              <a:ext cx="2" cy="167"/>
            </a:xfrm>
            <a:custGeom>
              <a:avLst/>
              <a:gdLst>
                <a:gd name="T0" fmla="*/ 0 w 11"/>
                <a:gd name="T1" fmla="*/ 0 h 902"/>
                <a:gd name="T2" fmla="*/ 0 w 11"/>
                <a:gd name="T3" fmla="*/ 0 h 902"/>
                <a:gd name="T4" fmla="*/ 0 w 11"/>
                <a:gd name="T5" fmla="*/ 0 h 902"/>
                <a:gd name="T6" fmla="*/ 0 w 11"/>
                <a:gd name="T7" fmla="*/ 0 h 9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902"/>
                <a:gd name="T14" fmla="*/ 11 w 11"/>
                <a:gd name="T15" fmla="*/ 902 h 9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902">
                  <a:moveTo>
                    <a:pt x="11" y="902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9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77" name="Rectangle 316"/>
            <p:cNvSpPr>
              <a:spLocks noChangeArrowheads="1"/>
            </p:cNvSpPr>
            <p:nvPr/>
          </p:nvSpPr>
          <p:spPr bwMode="auto">
            <a:xfrm>
              <a:off x="4654" y="928"/>
              <a:ext cx="2" cy="16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49878" name="Line 317"/>
            <p:cNvSpPr>
              <a:spLocks noChangeShapeType="1"/>
            </p:cNvSpPr>
            <p:nvPr/>
          </p:nvSpPr>
          <p:spPr bwMode="auto">
            <a:xfrm>
              <a:off x="2255" y="1012"/>
              <a:ext cx="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79" name="Freeform 318"/>
            <p:cNvSpPr>
              <a:spLocks/>
            </p:cNvSpPr>
            <p:nvPr/>
          </p:nvSpPr>
          <p:spPr bwMode="auto">
            <a:xfrm>
              <a:off x="4564" y="953"/>
              <a:ext cx="78" cy="39"/>
            </a:xfrm>
            <a:custGeom>
              <a:avLst/>
              <a:gdLst>
                <a:gd name="T0" fmla="*/ 0 w 428"/>
                <a:gd name="T1" fmla="*/ 0 h 213"/>
                <a:gd name="T2" fmla="*/ 0 w 428"/>
                <a:gd name="T3" fmla="*/ 0 h 213"/>
                <a:gd name="T4" fmla="*/ 0 w 428"/>
                <a:gd name="T5" fmla="*/ 0 h 213"/>
                <a:gd name="T6" fmla="*/ 0 w 428"/>
                <a:gd name="T7" fmla="*/ 0 h 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"/>
                <a:gd name="T13" fmla="*/ 0 h 213"/>
                <a:gd name="T14" fmla="*/ 428 w 428"/>
                <a:gd name="T15" fmla="*/ 213 h 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" h="213">
                  <a:moveTo>
                    <a:pt x="428" y="107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428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80" name="Freeform 319"/>
            <p:cNvSpPr>
              <a:spLocks/>
            </p:cNvSpPr>
            <p:nvPr/>
          </p:nvSpPr>
          <p:spPr bwMode="auto">
            <a:xfrm>
              <a:off x="4564" y="953"/>
              <a:ext cx="78" cy="39"/>
            </a:xfrm>
            <a:custGeom>
              <a:avLst/>
              <a:gdLst>
                <a:gd name="T0" fmla="*/ 0 w 428"/>
                <a:gd name="T1" fmla="*/ 0 h 213"/>
                <a:gd name="T2" fmla="*/ 0 w 428"/>
                <a:gd name="T3" fmla="*/ 0 h 213"/>
                <a:gd name="T4" fmla="*/ 0 w 428"/>
                <a:gd name="T5" fmla="*/ 0 h 213"/>
                <a:gd name="T6" fmla="*/ 0 w 428"/>
                <a:gd name="T7" fmla="*/ 0 h 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"/>
                <a:gd name="T13" fmla="*/ 0 h 213"/>
                <a:gd name="T14" fmla="*/ 428 w 428"/>
                <a:gd name="T15" fmla="*/ 213 h 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" h="213">
                  <a:moveTo>
                    <a:pt x="428" y="107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428" y="10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81" name="Freeform 320"/>
            <p:cNvSpPr>
              <a:spLocks/>
            </p:cNvSpPr>
            <p:nvPr/>
          </p:nvSpPr>
          <p:spPr bwMode="auto">
            <a:xfrm>
              <a:off x="3880" y="971"/>
              <a:ext cx="684" cy="2"/>
            </a:xfrm>
            <a:custGeom>
              <a:avLst/>
              <a:gdLst>
                <a:gd name="T0" fmla="*/ 0 w 3762"/>
                <a:gd name="T1" fmla="*/ 0 h 11"/>
                <a:gd name="T2" fmla="*/ 0 w 3762"/>
                <a:gd name="T3" fmla="*/ 0 h 11"/>
                <a:gd name="T4" fmla="*/ 0 w 3762"/>
                <a:gd name="T5" fmla="*/ 0 h 11"/>
                <a:gd name="T6" fmla="*/ 0 w 3762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62"/>
                <a:gd name="T13" fmla="*/ 0 h 11"/>
                <a:gd name="T14" fmla="*/ 3762 w 376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62" h="11">
                  <a:moveTo>
                    <a:pt x="3762" y="11"/>
                  </a:moveTo>
                  <a:lnTo>
                    <a:pt x="3762" y="0"/>
                  </a:lnTo>
                  <a:lnTo>
                    <a:pt x="0" y="11"/>
                  </a:lnTo>
                  <a:lnTo>
                    <a:pt x="376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82" name="Freeform 321"/>
            <p:cNvSpPr>
              <a:spLocks/>
            </p:cNvSpPr>
            <p:nvPr/>
          </p:nvSpPr>
          <p:spPr bwMode="auto">
            <a:xfrm>
              <a:off x="3880" y="971"/>
              <a:ext cx="684" cy="2"/>
            </a:xfrm>
            <a:custGeom>
              <a:avLst/>
              <a:gdLst>
                <a:gd name="T0" fmla="*/ 0 w 3762"/>
                <a:gd name="T1" fmla="*/ 0 h 11"/>
                <a:gd name="T2" fmla="*/ 0 w 3762"/>
                <a:gd name="T3" fmla="*/ 0 h 11"/>
                <a:gd name="T4" fmla="*/ 0 w 3762"/>
                <a:gd name="T5" fmla="*/ 0 h 11"/>
                <a:gd name="T6" fmla="*/ 0 w 3762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62"/>
                <a:gd name="T13" fmla="*/ 0 h 11"/>
                <a:gd name="T14" fmla="*/ 3762 w 376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62" h="11">
                  <a:moveTo>
                    <a:pt x="3762" y="0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83" name="Rectangle 322"/>
            <p:cNvSpPr>
              <a:spLocks noChangeArrowheads="1"/>
            </p:cNvSpPr>
            <p:nvPr/>
          </p:nvSpPr>
          <p:spPr bwMode="auto">
            <a:xfrm>
              <a:off x="3880" y="971"/>
              <a:ext cx="684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49884" name="Freeform 323"/>
            <p:cNvSpPr>
              <a:spLocks/>
            </p:cNvSpPr>
            <p:nvPr/>
          </p:nvSpPr>
          <p:spPr bwMode="auto">
            <a:xfrm>
              <a:off x="2164" y="953"/>
              <a:ext cx="77" cy="39"/>
            </a:xfrm>
            <a:custGeom>
              <a:avLst/>
              <a:gdLst>
                <a:gd name="T0" fmla="*/ 0 w 427"/>
                <a:gd name="T1" fmla="*/ 0 h 213"/>
                <a:gd name="T2" fmla="*/ 0 w 427"/>
                <a:gd name="T3" fmla="*/ 0 h 213"/>
                <a:gd name="T4" fmla="*/ 0 w 427"/>
                <a:gd name="T5" fmla="*/ 0 h 213"/>
                <a:gd name="T6" fmla="*/ 0 w 427"/>
                <a:gd name="T7" fmla="*/ 0 h 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7"/>
                <a:gd name="T13" fmla="*/ 0 h 213"/>
                <a:gd name="T14" fmla="*/ 427 w 427"/>
                <a:gd name="T15" fmla="*/ 213 h 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7" h="213">
                  <a:moveTo>
                    <a:pt x="427" y="107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427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85" name="Freeform 324"/>
            <p:cNvSpPr>
              <a:spLocks/>
            </p:cNvSpPr>
            <p:nvPr/>
          </p:nvSpPr>
          <p:spPr bwMode="auto">
            <a:xfrm>
              <a:off x="2164" y="953"/>
              <a:ext cx="77" cy="39"/>
            </a:xfrm>
            <a:custGeom>
              <a:avLst/>
              <a:gdLst>
                <a:gd name="T0" fmla="*/ 0 w 427"/>
                <a:gd name="T1" fmla="*/ 0 h 213"/>
                <a:gd name="T2" fmla="*/ 0 w 427"/>
                <a:gd name="T3" fmla="*/ 0 h 213"/>
                <a:gd name="T4" fmla="*/ 0 w 427"/>
                <a:gd name="T5" fmla="*/ 0 h 213"/>
                <a:gd name="T6" fmla="*/ 0 w 427"/>
                <a:gd name="T7" fmla="*/ 0 h 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7"/>
                <a:gd name="T13" fmla="*/ 0 h 213"/>
                <a:gd name="T14" fmla="*/ 427 w 427"/>
                <a:gd name="T15" fmla="*/ 213 h 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7" h="213">
                  <a:moveTo>
                    <a:pt x="427" y="107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427" y="10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86" name="Freeform 325"/>
            <p:cNvSpPr>
              <a:spLocks/>
            </p:cNvSpPr>
            <p:nvPr/>
          </p:nvSpPr>
          <p:spPr bwMode="auto">
            <a:xfrm>
              <a:off x="2267" y="953"/>
              <a:ext cx="78" cy="39"/>
            </a:xfrm>
            <a:custGeom>
              <a:avLst/>
              <a:gdLst>
                <a:gd name="T0" fmla="*/ 0 w 427"/>
                <a:gd name="T1" fmla="*/ 0 h 213"/>
                <a:gd name="T2" fmla="*/ 0 w 427"/>
                <a:gd name="T3" fmla="*/ 0 h 213"/>
                <a:gd name="T4" fmla="*/ 0 w 427"/>
                <a:gd name="T5" fmla="*/ 0 h 213"/>
                <a:gd name="T6" fmla="*/ 0 w 427"/>
                <a:gd name="T7" fmla="*/ 0 h 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7"/>
                <a:gd name="T13" fmla="*/ 0 h 213"/>
                <a:gd name="T14" fmla="*/ 427 w 427"/>
                <a:gd name="T15" fmla="*/ 213 h 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7" h="213">
                  <a:moveTo>
                    <a:pt x="0" y="107"/>
                  </a:moveTo>
                  <a:lnTo>
                    <a:pt x="427" y="0"/>
                  </a:lnTo>
                  <a:lnTo>
                    <a:pt x="427" y="213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87" name="Freeform 326"/>
            <p:cNvSpPr>
              <a:spLocks/>
            </p:cNvSpPr>
            <p:nvPr/>
          </p:nvSpPr>
          <p:spPr bwMode="auto">
            <a:xfrm>
              <a:off x="2268" y="953"/>
              <a:ext cx="77" cy="38"/>
            </a:xfrm>
            <a:custGeom>
              <a:avLst/>
              <a:gdLst>
                <a:gd name="T0" fmla="*/ 0 w 427"/>
                <a:gd name="T1" fmla="*/ 0 h 213"/>
                <a:gd name="T2" fmla="*/ 0 w 427"/>
                <a:gd name="T3" fmla="*/ 0 h 213"/>
                <a:gd name="T4" fmla="*/ 0 w 427"/>
                <a:gd name="T5" fmla="*/ 0 h 213"/>
                <a:gd name="T6" fmla="*/ 0 w 427"/>
                <a:gd name="T7" fmla="*/ 0 h 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7"/>
                <a:gd name="T13" fmla="*/ 0 h 213"/>
                <a:gd name="T14" fmla="*/ 427 w 427"/>
                <a:gd name="T15" fmla="*/ 213 h 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7" h="213">
                  <a:moveTo>
                    <a:pt x="0" y="107"/>
                  </a:moveTo>
                  <a:lnTo>
                    <a:pt x="427" y="0"/>
                  </a:lnTo>
                  <a:lnTo>
                    <a:pt x="427" y="213"/>
                  </a:lnTo>
                  <a:lnTo>
                    <a:pt x="0" y="10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88" name="Freeform 327"/>
            <p:cNvSpPr>
              <a:spLocks/>
            </p:cNvSpPr>
            <p:nvPr/>
          </p:nvSpPr>
          <p:spPr bwMode="auto">
            <a:xfrm>
              <a:off x="2345" y="971"/>
              <a:ext cx="642" cy="2"/>
            </a:xfrm>
            <a:custGeom>
              <a:avLst/>
              <a:gdLst>
                <a:gd name="T0" fmla="*/ 0 w 3527"/>
                <a:gd name="T1" fmla="*/ 0 h 11"/>
                <a:gd name="T2" fmla="*/ 0 w 3527"/>
                <a:gd name="T3" fmla="*/ 0 h 11"/>
                <a:gd name="T4" fmla="*/ 0 w 3527"/>
                <a:gd name="T5" fmla="*/ 0 h 11"/>
                <a:gd name="T6" fmla="*/ 0 w 3527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27"/>
                <a:gd name="T13" fmla="*/ 0 h 11"/>
                <a:gd name="T14" fmla="*/ 3527 w 3527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27" h="11">
                  <a:moveTo>
                    <a:pt x="0" y="0"/>
                  </a:moveTo>
                  <a:lnTo>
                    <a:pt x="0" y="11"/>
                  </a:lnTo>
                  <a:lnTo>
                    <a:pt x="35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89" name="Rectangle 328"/>
            <p:cNvSpPr>
              <a:spLocks noChangeArrowheads="1"/>
            </p:cNvSpPr>
            <p:nvPr/>
          </p:nvSpPr>
          <p:spPr bwMode="auto">
            <a:xfrm>
              <a:off x="2345" y="971"/>
              <a:ext cx="642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49890" name="Freeform 329"/>
            <p:cNvSpPr>
              <a:spLocks/>
            </p:cNvSpPr>
            <p:nvPr/>
          </p:nvSpPr>
          <p:spPr bwMode="auto">
            <a:xfrm>
              <a:off x="1838" y="971"/>
              <a:ext cx="326" cy="2"/>
            </a:xfrm>
            <a:custGeom>
              <a:avLst/>
              <a:gdLst>
                <a:gd name="T0" fmla="*/ 0 w 1788"/>
                <a:gd name="T1" fmla="*/ 0 h 11"/>
                <a:gd name="T2" fmla="*/ 0 w 1788"/>
                <a:gd name="T3" fmla="*/ 0 h 11"/>
                <a:gd name="T4" fmla="*/ 0 w 1788"/>
                <a:gd name="T5" fmla="*/ 0 h 11"/>
                <a:gd name="T6" fmla="*/ 0 w 1788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88"/>
                <a:gd name="T13" fmla="*/ 0 h 11"/>
                <a:gd name="T14" fmla="*/ 1788 w 1788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88" h="11">
                  <a:moveTo>
                    <a:pt x="1788" y="11"/>
                  </a:moveTo>
                  <a:lnTo>
                    <a:pt x="1788" y="0"/>
                  </a:lnTo>
                  <a:lnTo>
                    <a:pt x="0" y="11"/>
                  </a:lnTo>
                  <a:lnTo>
                    <a:pt x="178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91" name="Rectangle 330"/>
            <p:cNvSpPr>
              <a:spLocks noChangeArrowheads="1"/>
            </p:cNvSpPr>
            <p:nvPr/>
          </p:nvSpPr>
          <p:spPr bwMode="auto">
            <a:xfrm>
              <a:off x="1838" y="971"/>
              <a:ext cx="326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49892" name="Freeform 331"/>
            <p:cNvSpPr>
              <a:spLocks/>
            </p:cNvSpPr>
            <p:nvPr/>
          </p:nvSpPr>
          <p:spPr bwMode="auto">
            <a:xfrm>
              <a:off x="1824" y="971"/>
              <a:ext cx="14" cy="2"/>
            </a:xfrm>
            <a:custGeom>
              <a:avLst/>
              <a:gdLst>
                <a:gd name="T0" fmla="*/ 0 w 83"/>
                <a:gd name="T1" fmla="*/ 0 h 11"/>
                <a:gd name="T2" fmla="*/ 0 w 83"/>
                <a:gd name="T3" fmla="*/ 0 h 11"/>
                <a:gd name="T4" fmla="*/ 0 w 83"/>
                <a:gd name="T5" fmla="*/ 0 h 11"/>
                <a:gd name="T6" fmla="*/ 0 w 83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1"/>
                <a:gd name="T14" fmla="*/ 83 w 83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1">
                  <a:moveTo>
                    <a:pt x="83" y="11"/>
                  </a:moveTo>
                  <a:lnTo>
                    <a:pt x="83" y="0"/>
                  </a:lnTo>
                  <a:lnTo>
                    <a:pt x="0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93" name="Rectangle 332"/>
            <p:cNvSpPr>
              <a:spLocks noChangeArrowheads="1"/>
            </p:cNvSpPr>
            <p:nvPr/>
          </p:nvSpPr>
          <p:spPr bwMode="auto">
            <a:xfrm>
              <a:off x="1824" y="971"/>
              <a:ext cx="14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49894" name="Freeform 333"/>
            <p:cNvSpPr>
              <a:spLocks/>
            </p:cNvSpPr>
            <p:nvPr/>
          </p:nvSpPr>
          <p:spPr bwMode="auto">
            <a:xfrm>
              <a:off x="663" y="971"/>
              <a:ext cx="326" cy="2"/>
            </a:xfrm>
            <a:custGeom>
              <a:avLst/>
              <a:gdLst>
                <a:gd name="T0" fmla="*/ 0 w 1787"/>
                <a:gd name="T1" fmla="*/ 0 h 11"/>
                <a:gd name="T2" fmla="*/ 0 w 1787"/>
                <a:gd name="T3" fmla="*/ 0 h 11"/>
                <a:gd name="T4" fmla="*/ 0 w 1787"/>
                <a:gd name="T5" fmla="*/ 0 h 11"/>
                <a:gd name="T6" fmla="*/ 0 w 1787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87"/>
                <a:gd name="T13" fmla="*/ 0 h 11"/>
                <a:gd name="T14" fmla="*/ 1787 w 1787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87" h="11">
                  <a:moveTo>
                    <a:pt x="0" y="0"/>
                  </a:moveTo>
                  <a:lnTo>
                    <a:pt x="0" y="11"/>
                  </a:lnTo>
                  <a:lnTo>
                    <a:pt x="17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95" name="Rectangle 334"/>
            <p:cNvSpPr>
              <a:spLocks noChangeArrowheads="1"/>
            </p:cNvSpPr>
            <p:nvPr/>
          </p:nvSpPr>
          <p:spPr bwMode="auto">
            <a:xfrm>
              <a:off x="663" y="971"/>
              <a:ext cx="326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49896" name="Freeform 335"/>
            <p:cNvSpPr>
              <a:spLocks/>
            </p:cNvSpPr>
            <p:nvPr/>
          </p:nvSpPr>
          <p:spPr bwMode="auto">
            <a:xfrm>
              <a:off x="989" y="971"/>
              <a:ext cx="15" cy="2"/>
            </a:xfrm>
            <a:custGeom>
              <a:avLst/>
              <a:gdLst>
                <a:gd name="T0" fmla="*/ 0 w 84"/>
                <a:gd name="T1" fmla="*/ 0 h 11"/>
                <a:gd name="T2" fmla="*/ 0 w 84"/>
                <a:gd name="T3" fmla="*/ 0 h 11"/>
                <a:gd name="T4" fmla="*/ 0 w 84"/>
                <a:gd name="T5" fmla="*/ 0 h 11"/>
                <a:gd name="T6" fmla="*/ 0 w 84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11"/>
                <a:gd name="T14" fmla="*/ 84 w 84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11">
                  <a:moveTo>
                    <a:pt x="0" y="0"/>
                  </a:moveTo>
                  <a:lnTo>
                    <a:pt x="0" y="11"/>
                  </a:lnTo>
                  <a:lnTo>
                    <a:pt x="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97" name="Rectangle 336"/>
            <p:cNvSpPr>
              <a:spLocks noChangeArrowheads="1"/>
            </p:cNvSpPr>
            <p:nvPr/>
          </p:nvSpPr>
          <p:spPr bwMode="auto">
            <a:xfrm>
              <a:off x="989" y="971"/>
              <a:ext cx="15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49898" name="Freeform 337"/>
            <p:cNvSpPr>
              <a:spLocks/>
            </p:cNvSpPr>
            <p:nvPr/>
          </p:nvSpPr>
          <p:spPr bwMode="auto">
            <a:xfrm>
              <a:off x="586" y="953"/>
              <a:ext cx="77" cy="38"/>
            </a:xfrm>
            <a:custGeom>
              <a:avLst/>
              <a:gdLst>
                <a:gd name="T0" fmla="*/ 0 w 427"/>
                <a:gd name="T1" fmla="*/ 0 h 213"/>
                <a:gd name="T2" fmla="*/ 0 w 427"/>
                <a:gd name="T3" fmla="*/ 0 h 213"/>
                <a:gd name="T4" fmla="*/ 0 w 427"/>
                <a:gd name="T5" fmla="*/ 0 h 213"/>
                <a:gd name="T6" fmla="*/ 0 w 427"/>
                <a:gd name="T7" fmla="*/ 0 h 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7"/>
                <a:gd name="T13" fmla="*/ 0 h 213"/>
                <a:gd name="T14" fmla="*/ 427 w 427"/>
                <a:gd name="T15" fmla="*/ 213 h 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7" h="213">
                  <a:moveTo>
                    <a:pt x="0" y="107"/>
                  </a:moveTo>
                  <a:lnTo>
                    <a:pt x="427" y="0"/>
                  </a:lnTo>
                  <a:lnTo>
                    <a:pt x="427" y="213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899" name="Freeform 338"/>
            <p:cNvSpPr>
              <a:spLocks/>
            </p:cNvSpPr>
            <p:nvPr/>
          </p:nvSpPr>
          <p:spPr bwMode="auto">
            <a:xfrm>
              <a:off x="586" y="953"/>
              <a:ext cx="77" cy="38"/>
            </a:xfrm>
            <a:custGeom>
              <a:avLst/>
              <a:gdLst>
                <a:gd name="T0" fmla="*/ 0 w 427"/>
                <a:gd name="T1" fmla="*/ 0 h 213"/>
                <a:gd name="T2" fmla="*/ 0 w 427"/>
                <a:gd name="T3" fmla="*/ 0 h 213"/>
                <a:gd name="T4" fmla="*/ 0 w 427"/>
                <a:gd name="T5" fmla="*/ 0 h 213"/>
                <a:gd name="T6" fmla="*/ 0 w 427"/>
                <a:gd name="T7" fmla="*/ 0 h 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7"/>
                <a:gd name="T13" fmla="*/ 0 h 213"/>
                <a:gd name="T14" fmla="*/ 427 w 427"/>
                <a:gd name="T15" fmla="*/ 213 h 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7" h="213">
                  <a:moveTo>
                    <a:pt x="0" y="107"/>
                  </a:moveTo>
                  <a:lnTo>
                    <a:pt x="427" y="0"/>
                  </a:lnTo>
                  <a:lnTo>
                    <a:pt x="427" y="213"/>
                  </a:lnTo>
                  <a:lnTo>
                    <a:pt x="0" y="10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00" name="Freeform 339"/>
            <p:cNvSpPr>
              <a:spLocks/>
            </p:cNvSpPr>
            <p:nvPr/>
          </p:nvSpPr>
          <p:spPr bwMode="auto">
            <a:xfrm>
              <a:off x="791" y="1281"/>
              <a:ext cx="33" cy="35"/>
            </a:xfrm>
            <a:custGeom>
              <a:avLst/>
              <a:gdLst>
                <a:gd name="T0" fmla="*/ 0 w 188"/>
                <a:gd name="T1" fmla="*/ 0 h 190"/>
                <a:gd name="T2" fmla="*/ 0 w 188"/>
                <a:gd name="T3" fmla="*/ 0 h 190"/>
                <a:gd name="T4" fmla="*/ 0 w 188"/>
                <a:gd name="T5" fmla="*/ 0 h 190"/>
                <a:gd name="T6" fmla="*/ 0 w 188"/>
                <a:gd name="T7" fmla="*/ 0 h 190"/>
                <a:gd name="T8" fmla="*/ 0 w 188"/>
                <a:gd name="T9" fmla="*/ 0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90"/>
                <a:gd name="T17" fmla="*/ 188 w 188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90">
                  <a:moveTo>
                    <a:pt x="0" y="120"/>
                  </a:moveTo>
                  <a:lnTo>
                    <a:pt x="68" y="0"/>
                  </a:lnTo>
                  <a:lnTo>
                    <a:pt x="188" y="70"/>
                  </a:lnTo>
                  <a:lnTo>
                    <a:pt x="120" y="190"/>
                  </a:lnTo>
                  <a:lnTo>
                    <a:pt x="0" y="12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01" name="Freeform 340"/>
            <p:cNvSpPr>
              <a:spLocks/>
            </p:cNvSpPr>
            <p:nvPr/>
          </p:nvSpPr>
          <p:spPr bwMode="auto">
            <a:xfrm>
              <a:off x="670" y="1160"/>
              <a:ext cx="61" cy="52"/>
            </a:xfrm>
            <a:custGeom>
              <a:avLst/>
              <a:gdLst>
                <a:gd name="T0" fmla="*/ 0 w 331"/>
                <a:gd name="T1" fmla="*/ 0 h 279"/>
                <a:gd name="T2" fmla="*/ 0 w 331"/>
                <a:gd name="T3" fmla="*/ 0 h 279"/>
                <a:gd name="T4" fmla="*/ 0 w 331"/>
                <a:gd name="T5" fmla="*/ 0 h 279"/>
                <a:gd name="T6" fmla="*/ 0 w 331"/>
                <a:gd name="T7" fmla="*/ 0 h 2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1"/>
                <a:gd name="T13" fmla="*/ 0 h 279"/>
                <a:gd name="T14" fmla="*/ 331 w 331"/>
                <a:gd name="T15" fmla="*/ 279 h 2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1" h="279">
                  <a:moveTo>
                    <a:pt x="331" y="278"/>
                  </a:moveTo>
                  <a:lnTo>
                    <a:pt x="0" y="0"/>
                  </a:lnTo>
                  <a:lnTo>
                    <a:pt x="37" y="279"/>
                  </a:lnTo>
                  <a:lnTo>
                    <a:pt x="331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02" name="Freeform 341"/>
            <p:cNvSpPr>
              <a:spLocks/>
            </p:cNvSpPr>
            <p:nvPr/>
          </p:nvSpPr>
          <p:spPr bwMode="auto">
            <a:xfrm>
              <a:off x="616" y="1160"/>
              <a:ext cx="61" cy="52"/>
            </a:xfrm>
            <a:custGeom>
              <a:avLst/>
              <a:gdLst>
                <a:gd name="T0" fmla="*/ 0 w 333"/>
                <a:gd name="T1" fmla="*/ 0 h 279"/>
                <a:gd name="T2" fmla="*/ 0 w 333"/>
                <a:gd name="T3" fmla="*/ 0 h 279"/>
                <a:gd name="T4" fmla="*/ 0 w 333"/>
                <a:gd name="T5" fmla="*/ 0 h 279"/>
                <a:gd name="T6" fmla="*/ 0 w 333"/>
                <a:gd name="T7" fmla="*/ 0 h 2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3"/>
                <a:gd name="T13" fmla="*/ 0 h 279"/>
                <a:gd name="T14" fmla="*/ 333 w 333"/>
                <a:gd name="T15" fmla="*/ 279 h 2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3" h="279">
                  <a:moveTo>
                    <a:pt x="296" y="0"/>
                  </a:moveTo>
                  <a:lnTo>
                    <a:pt x="333" y="279"/>
                  </a:lnTo>
                  <a:lnTo>
                    <a:pt x="0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03" name="Freeform 342"/>
            <p:cNvSpPr>
              <a:spLocks/>
            </p:cNvSpPr>
            <p:nvPr/>
          </p:nvSpPr>
          <p:spPr bwMode="auto">
            <a:xfrm>
              <a:off x="616" y="1160"/>
              <a:ext cx="115" cy="52"/>
            </a:xfrm>
            <a:custGeom>
              <a:avLst/>
              <a:gdLst>
                <a:gd name="T0" fmla="*/ 0 w 627"/>
                <a:gd name="T1" fmla="*/ 0 h 279"/>
                <a:gd name="T2" fmla="*/ 0 w 627"/>
                <a:gd name="T3" fmla="*/ 0 h 279"/>
                <a:gd name="T4" fmla="*/ 0 w 627"/>
                <a:gd name="T5" fmla="*/ 0 h 279"/>
                <a:gd name="T6" fmla="*/ 0 w 627"/>
                <a:gd name="T7" fmla="*/ 0 h 279"/>
                <a:gd name="T8" fmla="*/ 0 w 627"/>
                <a:gd name="T9" fmla="*/ 0 h 2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7"/>
                <a:gd name="T16" fmla="*/ 0 h 279"/>
                <a:gd name="T17" fmla="*/ 627 w 627"/>
                <a:gd name="T18" fmla="*/ 279 h 2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7" h="279">
                  <a:moveTo>
                    <a:pt x="627" y="278"/>
                  </a:moveTo>
                  <a:lnTo>
                    <a:pt x="296" y="0"/>
                  </a:lnTo>
                  <a:lnTo>
                    <a:pt x="0" y="0"/>
                  </a:lnTo>
                  <a:lnTo>
                    <a:pt x="333" y="279"/>
                  </a:lnTo>
                  <a:lnTo>
                    <a:pt x="627" y="27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04" name="Line 343"/>
            <p:cNvSpPr>
              <a:spLocks noChangeShapeType="1"/>
            </p:cNvSpPr>
            <p:nvPr/>
          </p:nvSpPr>
          <p:spPr bwMode="auto">
            <a:xfrm flipH="1" flipV="1">
              <a:off x="700" y="1210"/>
              <a:ext cx="97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05" name="Line 344"/>
            <p:cNvSpPr>
              <a:spLocks noChangeShapeType="1"/>
            </p:cNvSpPr>
            <p:nvPr/>
          </p:nvSpPr>
          <p:spPr bwMode="auto">
            <a:xfrm flipH="1">
              <a:off x="680" y="1299"/>
              <a:ext cx="112" cy="1"/>
            </a:xfrm>
            <a:prstGeom prst="line">
              <a:avLst/>
            </a:prstGeom>
            <a:noFill/>
            <a:ln w="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06" name="Freeform 345"/>
            <p:cNvSpPr>
              <a:spLocks/>
            </p:cNvSpPr>
            <p:nvPr/>
          </p:nvSpPr>
          <p:spPr bwMode="auto">
            <a:xfrm>
              <a:off x="1081" y="935"/>
              <a:ext cx="44" cy="59"/>
            </a:xfrm>
            <a:custGeom>
              <a:avLst/>
              <a:gdLst>
                <a:gd name="T0" fmla="*/ 0 w 244"/>
                <a:gd name="T1" fmla="*/ 0 h 321"/>
                <a:gd name="T2" fmla="*/ 0 w 244"/>
                <a:gd name="T3" fmla="*/ 0 h 321"/>
                <a:gd name="T4" fmla="*/ 0 w 244"/>
                <a:gd name="T5" fmla="*/ 0 h 321"/>
                <a:gd name="T6" fmla="*/ 0 60000 65536"/>
                <a:gd name="T7" fmla="*/ 0 60000 65536"/>
                <a:gd name="T8" fmla="*/ 0 60000 65536"/>
                <a:gd name="T9" fmla="*/ 0 w 244"/>
                <a:gd name="T10" fmla="*/ 0 h 321"/>
                <a:gd name="T11" fmla="*/ 244 w 244"/>
                <a:gd name="T12" fmla="*/ 321 h 3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4" h="321">
                  <a:moveTo>
                    <a:pt x="0" y="321"/>
                  </a:moveTo>
                  <a:lnTo>
                    <a:pt x="122" y="0"/>
                  </a:lnTo>
                  <a:lnTo>
                    <a:pt x="244" y="3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07" name="Line 346"/>
            <p:cNvSpPr>
              <a:spLocks noChangeShapeType="1"/>
            </p:cNvSpPr>
            <p:nvPr/>
          </p:nvSpPr>
          <p:spPr bwMode="auto">
            <a:xfrm>
              <a:off x="1089" y="974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08" name="Freeform 347"/>
            <p:cNvSpPr>
              <a:spLocks/>
            </p:cNvSpPr>
            <p:nvPr/>
          </p:nvSpPr>
          <p:spPr bwMode="auto">
            <a:xfrm>
              <a:off x="1142" y="954"/>
              <a:ext cx="34" cy="40"/>
            </a:xfrm>
            <a:custGeom>
              <a:avLst/>
              <a:gdLst>
                <a:gd name="T0" fmla="*/ 0 w 184"/>
                <a:gd name="T1" fmla="*/ 0 h 215"/>
                <a:gd name="T2" fmla="*/ 0 w 184"/>
                <a:gd name="T3" fmla="*/ 0 h 215"/>
                <a:gd name="T4" fmla="*/ 0 w 184"/>
                <a:gd name="T5" fmla="*/ 0 h 215"/>
                <a:gd name="T6" fmla="*/ 0 w 184"/>
                <a:gd name="T7" fmla="*/ 0 h 215"/>
                <a:gd name="T8" fmla="*/ 0 w 184"/>
                <a:gd name="T9" fmla="*/ 0 h 215"/>
                <a:gd name="T10" fmla="*/ 0 w 184"/>
                <a:gd name="T11" fmla="*/ 0 h 215"/>
                <a:gd name="T12" fmla="*/ 0 w 184"/>
                <a:gd name="T13" fmla="*/ 0 h 215"/>
                <a:gd name="T14" fmla="*/ 0 w 184"/>
                <a:gd name="T15" fmla="*/ 0 h 215"/>
                <a:gd name="T16" fmla="*/ 0 w 184"/>
                <a:gd name="T17" fmla="*/ 0 h 215"/>
                <a:gd name="T18" fmla="*/ 0 w 184"/>
                <a:gd name="T19" fmla="*/ 0 h 215"/>
                <a:gd name="T20" fmla="*/ 0 w 184"/>
                <a:gd name="T21" fmla="*/ 0 h 215"/>
                <a:gd name="T22" fmla="*/ 0 w 184"/>
                <a:gd name="T23" fmla="*/ 0 h 215"/>
                <a:gd name="T24" fmla="*/ 0 w 184"/>
                <a:gd name="T25" fmla="*/ 0 h 215"/>
                <a:gd name="T26" fmla="*/ 0 w 184"/>
                <a:gd name="T27" fmla="*/ 0 h 2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4"/>
                <a:gd name="T43" fmla="*/ 0 h 215"/>
                <a:gd name="T44" fmla="*/ 184 w 184"/>
                <a:gd name="T45" fmla="*/ 215 h 2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4" h="215">
                  <a:moveTo>
                    <a:pt x="184" y="46"/>
                  </a:moveTo>
                  <a:lnTo>
                    <a:pt x="154" y="16"/>
                  </a:lnTo>
                  <a:lnTo>
                    <a:pt x="123" y="0"/>
                  </a:lnTo>
                  <a:lnTo>
                    <a:pt x="78" y="0"/>
                  </a:lnTo>
                  <a:lnTo>
                    <a:pt x="47" y="16"/>
                  </a:lnTo>
                  <a:lnTo>
                    <a:pt x="17" y="46"/>
                  </a:lnTo>
                  <a:lnTo>
                    <a:pt x="0" y="92"/>
                  </a:lnTo>
                  <a:lnTo>
                    <a:pt x="0" y="122"/>
                  </a:lnTo>
                  <a:lnTo>
                    <a:pt x="17" y="169"/>
                  </a:lnTo>
                  <a:lnTo>
                    <a:pt x="47" y="200"/>
                  </a:lnTo>
                  <a:lnTo>
                    <a:pt x="78" y="215"/>
                  </a:lnTo>
                  <a:lnTo>
                    <a:pt x="123" y="215"/>
                  </a:lnTo>
                  <a:lnTo>
                    <a:pt x="154" y="200"/>
                  </a:lnTo>
                  <a:lnTo>
                    <a:pt x="184" y="16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09" name="Freeform 348"/>
            <p:cNvSpPr>
              <a:spLocks/>
            </p:cNvSpPr>
            <p:nvPr/>
          </p:nvSpPr>
          <p:spPr bwMode="auto">
            <a:xfrm>
              <a:off x="1192" y="954"/>
              <a:ext cx="34" cy="40"/>
            </a:xfrm>
            <a:custGeom>
              <a:avLst/>
              <a:gdLst>
                <a:gd name="T0" fmla="*/ 0 w 182"/>
                <a:gd name="T1" fmla="*/ 0 h 215"/>
                <a:gd name="T2" fmla="*/ 0 w 182"/>
                <a:gd name="T3" fmla="*/ 0 h 215"/>
                <a:gd name="T4" fmla="*/ 0 w 182"/>
                <a:gd name="T5" fmla="*/ 0 h 215"/>
                <a:gd name="T6" fmla="*/ 0 w 182"/>
                <a:gd name="T7" fmla="*/ 0 h 215"/>
                <a:gd name="T8" fmla="*/ 0 w 182"/>
                <a:gd name="T9" fmla="*/ 0 h 215"/>
                <a:gd name="T10" fmla="*/ 0 w 182"/>
                <a:gd name="T11" fmla="*/ 0 h 215"/>
                <a:gd name="T12" fmla="*/ 0 w 182"/>
                <a:gd name="T13" fmla="*/ 0 h 215"/>
                <a:gd name="T14" fmla="*/ 0 w 182"/>
                <a:gd name="T15" fmla="*/ 0 h 215"/>
                <a:gd name="T16" fmla="*/ 0 w 182"/>
                <a:gd name="T17" fmla="*/ 0 h 215"/>
                <a:gd name="T18" fmla="*/ 0 w 182"/>
                <a:gd name="T19" fmla="*/ 0 h 215"/>
                <a:gd name="T20" fmla="*/ 0 w 182"/>
                <a:gd name="T21" fmla="*/ 0 h 215"/>
                <a:gd name="T22" fmla="*/ 0 w 182"/>
                <a:gd name="T23" fmla="*/ 0 h 215"/>
                <a:gd name="T24" fmla="*/ 0 w 182"/>
                <a:gd name="T25" fmla="*/ 0 h 215"/>
                <a:gd name="T26" fmla="*/ 0 w 182"/>
                <a:gd name="T27" fmla="*/ 0 h 2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2"/>
                <a:gd name="T43" fmla="*/ 0 h 215"/>
                <a:gd name="T44" fmla="*/ 182 w 182"/>
                <a:gd name="T45" fmla="*/ 215 h 2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2" h="215">
                  <a:moveTo>
                    <a:pt x="182" y="46"/>
                  </a:moveTo>
                  <a:lnTo>
                    <a:pt x="152" y="16"/>
                  </a:lnTo>
                  <a:lnTo>
                    <a:pt x="121" y="0"/>
                  </a:lnTo>
                  <a:lnTo>
                    <a:pt x="76" y="0"/>
                  </a:lnTo>
                  <a:lnTo>
                    <a:pt x="45" y="16"/>
                  </a:lnTo>
                  <a:lnTo>
                    <a:pt x="15" y="46"/>
                  </a:lnTo>
                  <a:lnTo>
                    <a:pt x="0" y="92"/>
                  </a:lnTo>
                  <a:lnTo>
                    <a:pt x="0" y="122"/>
                  </a:lnTo>
                  <a:lnTo>
                    <a:pt x="15" y="169"/>
                  </a:lnTo>
                  <a:lnTo>
                    <a:pt x="45" y="200"/>
                  </a:lnTo>
                  <a:lnTo>
                    <a:pt x="76" y="215"/>
                  </a:lnTo>
                  <a:lnTo>
                    <a:pt x="121" y="215"/>
                  </a:lnTo>
                  <a:lnTo>
                    <a:pt x="152" y="200"/>
                  </a:lnTo>
                  <a:lnTo>
                    <a:pt x="182" y="16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10" name="Freeform 349"/>
            <p:cNvSpPr>
              <a:spLocks/>
            </p:cNvSpPr>
            <p:nvPr/>
          </p:nvSpPr>
          <p:spPr bwMode="auto">
            <a:xfrm>
              <a:off x="1242" y="954"/>
              <a:ext cx="34" cy="40"/>
            </a:xfrm>
            <a:custGeom>
              <a:avLst/>
              <a:gdLst>
                <a:gd name="T0" fmla="*/ 0 w 183"/>
                <a:gd name="T1" fmla="*/ 0 h 215"/>
                <a:gd name="T2" fmla="*/ 0 w 183"/>
                <a:gd name="T3" fmla="*/ 0 h 215"/>
                <a:gd name="T4" fmla="*/ 0 w 183"/>
                <a:gd name="T5" fmla="*/ 0 h 215"/>
                <a:gd name="T6" fmla="*/ 0 w 183"/>
                <a:gd name="T7" fmla="*/ 0 h 215"/>
                <a:gd name="T8" fmla="*/ 0 w 183"/>
                <a:gd name="T9" fmla="*/ 0 h 215"/>
                <a:gd name="T10" fmla="*/ 0 w 183"/>
                <a:gd name="T11" fmla="*/ 0 h 215"/>
                <a:gd name="T12" fmla="*/ 0 w 183"/>
                <a:gd name="T13" fmla="*/ 0 h 215"/>
                <a:gd name="T14" fmla="*/ 0 w 183"/>
                <a:gd name="T15" fmla="*/ 0 h 215"/>
                <a:gd name="T16" fmla="*/ 0 w 183"/>
                <a:gd name="T17" fmla="*/ 0 h 215"/>
                <a:gd name="T18" fmla="*/ 0 w 183"/>
                <a:gd name="T19" fmla="*/ 0 h 215"/>
                <a:gd name="T20" fmla="*/ 0 w 183"/>
                <a:gd name="T21" fmla="*/ 0 h 215"/>
                <a:gd name="T22" fmla="*/ 0 w 183"/>
                <a:gd name="T23" fmla="*/ 0 h 215"/>
                <a:gd name="T24" fmla="*/ 0 w 183"/>
                <a:gd name="T25" fmla="*/ 0 h 215"/>
                <a:gd name="T26" fmla="*/ 0 w 183"/>
                <a:gd name="T27" fmla="*/ 0 h 215"/>
                <a:gd name="T28" fmla="*/ 0 w 183"/>
                <a:gd name="T29" fmla="*/ 0 h 215"/>
                <a:gd name="T30" fmla="*/ 0 w 183"/>
                <a:gd name="T31" fmla="*/ 0 h 215"/>
                <a:gd name="T32" fmla="*/ 0 w 183"/>
                <a:gd name="T33" fmla="*/ 0 h 2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3"/>
                <a:gd name="T52" fmla="*/ 0 h 215"/>
                <a:gd name="T53" fmla="*/ 183 w 183"/>
                <a:gd name="T54" fmla="*/ 215 h 2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3" h="215">
                  <a:moveTo>
                    <a:pt x="0" y="92"/>
                  </a:moveTo>
                  <a:lnTo>
                    <a:pt x="183" y="92"/>
                  </a:lnTo>
                  <a:lnTo>
                    <a:pt x="183" y="61"/>
                  </a:lnTo>
                  <a:lnTo>
                    <a:pt x="167" y="31"/>
                  </a:lnTo>
                  <a:lnTo>
                    <a:pt x="152" y="16"/>
                  </a:lnTo>
                  <a:lnTo>
                    <a:pt x="122" y="0"/>
                  </a:lnTo>
                  <a:lnTo>
                    <a:pt x="76" y="0"/>
                  </a:lnTo>
                  <a:lnTo>
                    <a:pt x="45" y="16"/>
                  </a:lnTo>
                  <a:lnTo>
                    <a:pt x="15" y="46"/>
                  </a:lnTo>
                  <a:lnTo>
                    <a:pt x="0" y="92"/>
                  </a:lnTo>
                  <a:lnTo>
                    <a:pt x="0" y="122"/>
                  </a:lnTo>
                  <a:lnTo>
                    <a:pt x="15" y="169"/>
                  </a:lnTo>
                  <a:lnTo>
                    <a:pt x="45" y="200"/>
                  </a:lnTo>
                  <a:lnTo>
                    <a:pt x="76" y="215"/>
                  </a:lnTo>
                  <a:lnTo>
                    <a:pt x="122" y="215"/>
                  </a:lnTo>
                  <a:lnTo>
                    <a:pt x="152" y="200"/>
                  </a:lnTo>
                  <a:lnTo>
                    <a:pt x="183" y="16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11" name="Line 350"/>
            <p:cNvSpPr>
              <a:spLocks noChangeShapeType="1"/>
            </p:cNvSpPr>
            <p:nvPr/>
          </p:nvSpPr>
          <p:spPr bwMode="auto">
            <a:xfrm flipV="1">
              <a:off x="1292" y="935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12" name="Freeform 351"/>
            <p:cNvSpPr>
              <a:spLocks/>
            </p:cNvSpPr>
            <p:nvPr/>
          </p:nvSpPr>
          <p:spPr bwMode="auto">
            <a:xfrm>
              <a:off x="1315" y="954"/>
              <a:ext cx="33" cy="40"/>
            </a:xfrm>
            <a:custGeom>
              <a:avLst/>
              <a:gdLst>
                <a:gd name="T0" fmla="*/ 0 w 183"/>
                <a:gd name="T1" fmla="*/ 0 h 215"/>
                <a:gd name="T2" fmla="*/ 0 w 183"/>
                <a:gd name="T3" fmla="*/ 0 h 215"/>
                <a:gd name="T4" fmla="*/ 0 w 183"/>
                <a:gd name="T5" fmla="*/ 0 h 215"/>
                <a:gd name="T6" fmla="*/ 0 w 183"/>
                <a:gd name="T7" fmla="*/ 0 h 215"/>
                <a:gd name="T8" fmla="*/ 0 w 183"/>
                <a:gd name="T9" fmla="*/ 0 h 215"/>
                <a:gd name="T10" fmla="*/ 0 w 183"/>
                <a:gd name="T11" fmla="*/ 0 h 215"/>
                <a:gd name="T12" fmla="*/ 0 w 183"/>
                <a:gd name="T13" fmla="*/ 0 h 215"/>
                <a:gd name="T14" fmla="*/ 0 w 183"/>
                <a:gd name="T15" fmla="*/ 0 h 215"/>
                <a:gd name="T16" fmla="*/ 0 w 183"/>
                <a:gd name="T17" fmla="*/ 0 h 215"/>
                <a:gd name="T18" fmla="*/ 0 w 183"/>
                <a:gd name="T19" fmla="*/ 0 h 215"/>
                <a:gd name="T20" fmla="*/ 0 w 183"/>
                <a:gd name="T21" fmla="*/ 0 h 215"/>
                <a:gd name="T22" fmla="*/ 0 w 183"/>
                <a:gd name="T23" fmla="*/ 0 h 215"/>
                <a:gd name="T24" fmla="*/ 0 w 183"/>
                <a:gd name="T25" fmla="*/ 0 h 215"/>
                <a:gd name="T26" fmla="*/ 0 w 183"/>
                <a:gd name="T27" fmla="*/ 0 h 215"/>
                <a:gd name="T28" fmla="*/ 0 w 183"/>
                <a:gd name="T29" fmla="*/ 0 h 215"/>
                <a:gd name="T30" fmla="*/ 0 w 183"/>
                <a:gd name="T31" fmla="*/ 0 h 215"/>
                <a:gd name="T32" fmla="*/ 0 w 183"/>
                <a:gd name="T33" fmla="*/ 0 h 2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3"/>
                <a:gd name="T52" fmla="*/ 0 h 215"/>
                <a:gd name="T53" fmla="*/ 183 w 183"/>
                <a:gd name="T54" fmla="*/ 215 h 2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3" h="215">
                  <a:moveTo>
                    <a:pt x="0" y="92"/>
                  </a:moveTo>
                  <a:lnTo>
                    <a:pt x="183" y="92"/>
                  </a:lnTo>
                  <a:lnTo>
                    <a:pt x="183" y="61"/>
                  </a:lnTo>
                  <a:lnTo>
                    <a:pt x="167" y="31"/>
                  </a:lnTo>
                  <a:lnTo>
                    <a:pt x="152" y="16"/>
                  </a:lnTo>
                  <a:lnTo>
                    <a:pt x="122" y="0"/>
                  </a:lnTo>
                  <a:lnTo>
                    <a:pt x="76" y="0"/>
                  </a:lnTo>
                  <a:lnTo>
                    <a:pt x="45" y="16"/>
                  </a:lnTo>
                  <a:lnTo>
                    <a:pt x="15" y="46"/>
                  </a:lnTo>
                  <a:lnTo>
                    <a:pt x="0" y="92"/>
                  </a:lnTo>
                  <a:lnTo>
                    <a:pt x="0" y="122"/>
                  </a:lnTo>
                  <a:lnTo>
                    <a:pt x="15" y="169"/>
                  </a:lnTo>
                  <a:lnTo>
                    <a:pt x="45" y="200"/>
                  </a:lnTo>
                  <a:lnTo>
                    <a:pt x="76" y="215"/>
                  </a:lnTo>
                  <a:lnTo>
                    <a:pt x="122" y="215"/>
                  </a:lnTo>
                  <a:lnTo>
                    <a:pt x="152" y="200"/>
                  </a:lnTo>
                  <a:lnTo>
                    <a:pt x="183" y="16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13" name="Line 352"/>
            <p:cNvSpPr>
              <a:spLocks noChangeShapeType="1"/>
            </p:cNvSpPr>
            <p:nvPr/>
          </p:nvSpPr>
          <p:spPr bwMode="auto">
            <a:xfrm flipV="1">
              <a:off x="1364" y="954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14" name="Freeform 353"/>
            <p:cNvSpPr>
              <a:spLocks/>
            </p:cNvSpPr>
            <p:nvPr/>
          </p:nvSpPr>
          <p:spPr bwMode="auto">
            <a:xfrm>
              <a:off x="1364" y="954"/>
              <a:ext cx="23" cy="17"/>
            </a:xfrm>
            <a:custGeom>
              <a:avLst/>
              <a:gdLst>
                <a:gd name="T0" fmla="*/ 0 w 122"/>
                <a:gd name="T1" fmla="*/ 0 h 92"/>
                <a:gd name="T2" fmla="*/ 0 w 122"/>
                <a:gd name="T3" fmla="*/ 0 h 92"/>
                <a:gd name="T4" fmla="*/ 0 w 122"/>
                <a:gd name="T5" fmla="*/ 0 h 92"/>
                <a:gd name="T6" fmla="*/ 0 w 122"/>
                <a:gd name="T7" fmla="*/ 0 h 92"/>
                <a:gd name="T8" fmla="*/ 0 w 122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92"/>
                <a:gd name="T17" fmla="*/ 122 w 122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92">
                  <a:moveTo>
                    <a:pt x="0" y="92"/>
                  </a:moveTo>
                  <a:lnTo>
                    <a:pt x="15" y="46"/>
                  </a:lnTo>
                  <a:lnTo>
                    <a:pt x="46" y="16"/>
                  </a:lnTo>
                  <a:lnTo>
                    <a:pt x="76" y="0"/>
                  </a:lnTo>
                  <a:lnTo>
                    <a:pt x="1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15" name="Line 354"/>
            <p:cNvSpPr>
              <a:spLocks noChangeShapeType="1"/>
            </p:cNvSpPr>
            <p:nvPr/>
          </p:nvSpPr>
          <p:spPr bwMode="auto">
            <a:xfrm>
              <a:off x="1434" y="954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16" name="Freeform 355"/>
            <p:cNvSpPr>
              <a:spLocks/>
            </p:cNvSpPr>
            <p:nvPr/>
          </p:nvSpPr>
          <p:spPr bwMode="auto">
            <a:xfrm>
              <a:off x="1400" y="954"/>
              <a:ext cx="34" cy="40"/>
            </a:xfrm>
            <a:custGeom>
              <a:avLst/>
              <a:gdLst>
                <a:gd name="T0" fmla="*/ 0 w 183"/>
                <a:gd name="T1" fmla="*/ 0 h 215"/>
                <a:gd name="T2" fmla="*/ 0 w 183"/>
                <a:gd name="T3" fmla="*/ 0 h 215"/>
                <a:gd name="T4" fmla="*/ 0 w 183"/>
                <a:gd name="T5" fmla="*/ 0 h 215"/>
                <a:gd name="T6" fmla="*/ 0 w 183"/>
                <a:gd name="T7" fmla="*/ 0 h 215"/>
                <a:gd name="T8" fmla="*/ 0 w 183"/>
                <a:gd name="T9" fmla="*/ 0 h 215"/>
                <a:gd name="T10" fmla="*/ 0 w 183"/>
                <a:gd name="T11" fmla="*/ 0 h 215"/>
                <a:gd name="T12" fmla="*/ 0 w 183"/>
                <a:gd name="T13" fmla="*/ 0 h 215"/>
                <a:gd name="T14" fmla="*/ 0 w 183"/>
                <a:gd name="T15" fmla="*/ 0 h 215"/>
                <a:gd name="T16" fmla="*/ 0 w 183"/>
                <a:gd name="T17" fmla="*/ 0 h 215"/>
                <a:gd name="T18" fmla="*/ 0 w 183"/>
                <a:gd name="T19" fmla="*/ 0 h 215"/>
                <a:gd name="T20" fmla="*/ 0 w 183"/>
                <a:gd name="T21" fmla="*/ 0 h 215"/>
                <a:gd name="T22" fmla="*/ 0 w 183"/>
                <a:gd name="T23" fmla="*/ 0 h 215"/>
                <a:gd name="T24" fmla="*/ 0 w 183"/>
                <a:gd name="T25" fmla="*/ 0 h 215"/>
                <a:gd name="T26" fmla="*/ 0 w 183"/>
                <a:gd name="T27" fmla="*/ 0 h 2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3"/>
                <a:gd name="T43" fmla="*/ 0 h 215"/>
                <a:gd name="T44" fmla="*/ 183 w 183"/>
                <a:gd name="T45" fmla="*/ 215 h 2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3" h="215">
                  <a:moveTo>
                    <a:pt x="183" y="46"/>
                  </a:moveTo>
                  <a:lnTo>
                    <a:pt x="152" y="16"/>
                  </a:lnTo>
                  <a:lnTo>
                    <a:pt x="122" y="0"/>
                  </a:lnTo>
                  <a:lnTo>
                    <a:pt x="76" y="0"/>
                  </a:lnTo>
                  <a:lnTo>
                    <a:pt x="46" y="16"/>
                  </a:lnTo>
                  <a:lnTo>
                    <a:pt x="15" y="46"/>
                  </a:lnTo>
                  <a:lnTo>
                    <a:pt x="0" y="92"/>
                  </a:lnTo>
                  <a:lnTo>
                    <a:pt x="0" y="122"/>
                  </a:lnTo>
                  <a:lnTo>
                    <a:pt x="15" y="169"/>
                  </a:lnTo>
                  <a:lnTo>
                    <a:pt x="46" y="200"/>
                  </a:lnTo>
                  <a:lnTo>
                    <a:pt x="76" y="215"/>
                  </a:lnTo>
                  <a:lnTo>
                    <a:pt x="122" y="215"/>
                  </a:lnTo>
                  <a:lnTo>
                    <a:pt x="152" y="200"/>
                  </a:lnTo>
                  <a:lnTo>
                    <a:pt x="183" y="16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17" name="Freeform 356"/>
            <p:cNvSpPr>
              <a:spLocks/>
            </p:cNvSpPr>
            <p:nvPr/>
          </p:nvSpPr>
          <p:spPr bwMode="auto">
            <a:xfrm>
              <a:off x="1461" y="935"/>
              <a:ext cx="14" cy="59"/>
            </a:xfrm>
            <a:custGeom>
              <a:avLst/>
              <a:gdLst>
                <a:gd name="T0" fmla="*/ 0 w 76"/>
                <a:gd name="T1" fmla="*/ 0 h 321"/>
                <a:gd name="T2" fmla="*/ 0 w 76"/>
                <a:gd name="T3" fmla="*/ 0 h 321"/>
                <a:gd name="T4" fmla="*/ 0 w 76"/>
                <a:gd name="T5" fmla="*/ 0 h 321"/>
                <a:gd name="T6" fmla="*/ 0 w 76"/>
                <a:gd name="T7" fmla="*/ 0 h 321"/>
                <a:gd name="T8" fmla="*/ 0 w 76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321"/>
                <a:gd name="T17" fmla="*/ 76 w 76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321">
                  <a:moveTo>
                    <a:pt x="0" y="0"/>
                  </a:moveTo>
                  <a:lnTo>
                    <a:pt x="0" y="260"/>
                  </a:lnTo>
                  <a:lnTo>
                    <a:pt x="15" y="306"/>
                  </a:lnTo>
                  <a:lnTo>
                    <a:pt x="46" y="321"/>
                  </a:lnTo>
                  <a:lnTo>
                    <a:pt x="76" y="3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18" name="Line 357"/>
            <p:cNvSpPr>
              <a:spLocks noChangeShapeType="1"/>
            </p:cNvSpPr>
            <p:nvPr/>
          </p:nvSpPr>
          <p:spPr bwMode="auto">
            <a:xfrm>
              <a:off x="1453" y="954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19" name="Freeform 358"/>
            <p:cNvSpPr>
              <a:spLocks/>
            </p:cNvSpPr>
            <p:nvPr/>
          </p:nvSpPr>
          <p:spPr bwMode="auto">
            <a:xfrm>
              <a:off x="1492" y="954"/>
              <a:ext cx="36" cy="40"/>
            </a:xfrm>
            <a:custGeom>
              <a:avLst/>
              <a:gdLst>
                <a:gd name="T0" fmla="*/ 0 w 198"/>
                <a:gd name="T1" fmla="*/ 0 h 215"/>
                <a:gd name="T2" fmla="*/ 0 w 198"/>
                <a:gd name="T3" fmla="*/ 0 h 215"/>
                <a:gd name="T4" fmla="*/ 0 w 198"/>
                <a:gd name="T5" fmla="*/ 0 h 215"/>
                <a:gd name="T6" fmla="*/ 0 w 198"/>
                <a:gd name="T7" fmla="*/ 0 h 215"/>
                <a:gd name="T8" fmla="*/ 0 w 198"/>
                <a:gd name="T9" fmla="*/ 0 h 215"/>
                <a:gd name="T10" fmla="*/ 0 w 198"/>
                <a:gd name="T11" fmla="*/ 0 h 215"/>
                <a:gd name="T12" fmla="*/ 0 w 198"/>
                <a:gd name="T13" fmla="*/ 0 h 215"/>
                <a:gd name="T14" fmla="*/ 0 w 198"/>
                <a:gd name="T15" fmla="*/ 0 h 215"/>
                <a:gd name="T16" fmla="*/ 0 w 198"/>
                <a:gd name="T17" fmla="*/ 0 h 215"/>
                <a:gd name="T18" fmla="*/ 0 w 198"/>
                <a:gd name="T19" fmla="*/ 0 h 215"/>
                <a:gd name="T20" fmla="*/ 0 w 198"/>
                <a:gd name="T21" fmla="*/ 0 h 215"/>
                <a:gd name="T22" fmla="*/ 0 w 198"/>
                <a:gd name="T23" fmla="*/ 0 h 215"/>
                <a:gd name="T24" fmla="*/ 0 w 198"/>
                <a:gd name="T25" fmla="*/ 0 h 215"/>
                <a:gd name="T26" fmla="*/ 0 w 198"/>
                <a:gd name="T27" fmla="*/ 0 h 215"/>
                <a:gd name="T28" fmla="*/ 0 w 198"/>
                <a:gd name="T29" fmla="*/ 0 h 215"/>
                <a:gd name="T30" fmla="*/ 0 w 198"/>
                <a:gd name="T31" fmla="*/ 0 h 215"/>
                <a:gd name="T32" fmla="*/ 0 w 198"/>
                <a:gd name="T33" fmla="*/ 0 h 2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8"/>
                <a:gd name="T52" fmla="*/ 0 h 215"/>
                <a:gd name="T53" fmla="*/ 198 w 198"/>
                <a:gd name="T54" fmla="*/ 215 h 2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8" h="215">
                  <a:moveTo>
                    <a:pt x="76" y="0"/>
                  </a:moveTo>
                  <a:lnTo>
                    <a:pt x="45" y="16"/>
                  </a:lnTo>
                  <a:lnTo>
                    <a:pt x="15" y="46"/>
                  </a:lnTo>
                  <a:lnTo>
                    <a:pt x="0" y="92"/>
                  </a:lnTo>
                  <a:lnTo>
                    <a:pt x="0" y="122"/>
                  </a:lnTo>
                  <a:lnTo>
                    <a:pt x="15" y="169"/>
                  </a:lnTo>
                  <a:lnTo>
                    <a:pt x="45" y="200"/>
                  </a:lnTo>
                  <a:lnTo>
                    <a:pt x="76" y="215"/>
                  </a:lnTo>
                  <a:lnTo>
                    <a:pt x="122" y="215"/>
                  </a:lnTo>
                  <a:lnTo>
                    <a:pt x="152" y="200"/>
                  </a:lnTo>
                  <a:lnTo>
                    <a:pt x="182" y="169"/>
                  </a:lnTo>
                  <a:lnTo>
                    <a:pt x="198" y="122"/>
                  </a:lnTo>
                  <a:lnTo>
                    <a:pt x="198" y="92"/>
                  </a:lnTo>
                  <a:lnTo>
                    <a:pt x="182" y="46"/>
                  </a:lnTo>
                  <a:lnTo>
                    <a:pt x="152" y="16"/>
                  </a:lnTo>
                  <a:lnTo>
                    <a:pt x="122" y="0"/>
                  </a:lnTo>
                  <a:lnTo>
                    <a:pt x="76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20" name="Line 359"/>
            <p:cNvSpPr>
              <a:spLocks noChangeShapeType="1"/>
            </p:cNvSpPr>
            <p:nvPr/>
          </p:nvSpPr>
          <p:spPr bwMode="auto">
            <a:xfrm flipV="1">
              <a:off x="1545" y="954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21" name="Freeform 360"/>
            <p:cNvSpPr>
              <a:spLocks/>
            </p:cNvSpPr>
            <p:nvPr/>
          </p:nvSpPr>
          <p:spPr bwMode="auto">
            <a:xfrm>
              <a:off x="1545" y="954"/>
              <a:ext cx="22" cy="17"/>
            </a:xfrm>
            <a:custGeom>
              <a:avLst/>
              <a:gdLst>
                <a:gd name="T0" fmla="*/ 0 w 122"/>
                <a:gd name="T1" fmla="*/ 0 h 92"/>
                <a:gd name="T2" fmla="*/ 0 w 122"/>
                <a:gd name="T3" fmla="*/ 0 h 92"/>
                <a:gd name="T4" fmla="*/ 0 w 122"/>
                <a:gd name="T5" fmla="*/ 0 h 92"/>
                <a:gd name="T6" fmla="*/ 0 w 122"/>
                <a:gd name="T7" fmla="*/ 0 h 92"/>
                <a:gd name="T8" fmla="*/ 0 w 122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92"/>
                <a:gd name="T17" fmla="*/ 122 w 122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92">
                  <a:moveTo>
                    <a:pt x="0" y="92"/>
                  </a:moveTo>
                  <a:lnTo>
                    <a:pt x="15" y="46"/>
                  </a:lnTo>
                  <a:lnTo>
                    <a:pt x="46" y="16"/>
                  </a:lnTo>
                  <a:lnTo>
                    <a:pt x="76" y="0"/>
                  </a:lnTo>
                  <a:lnTo>
                    <a:pt x="1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22" name="Line 361"/>
            <p:cNvSpPr>
              <a:spLocks noChangeShapeType="1"/>
            </p:cNvSpPr>
            <p:nvPr/>
          </p:nvSpPr>
          <p:spPr bwMode="auto">
            <a:xfrm flipV="1">
              <a:off x="1633" y="935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23" name="Line 362"/>
            <p:cNvSpPr>
              <a:spLocks noChangeShapeType="1"/>
            </p:cNvSpPr>
            <p:nvPr/>
          </p:nvSpPr>
          <p:spPr bwMode="auto">
            <a:xfrm>
              <a:off x="1672" y="935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24" name="Line 363"/>
            <p:cNvSpPr>
              <a:spLocks noChangeShapeType="1"/>
            </p:cNvSpPr>
            <p:nvPr/>
          </p:nvSpPr>
          <p:spPr bwMode="auto">
            <a:xfrm>
              <a:off x="1633" y="963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25" name="Line 364"/>
            <p:cNvSpPr>
              <a:spLocks noChangeShapeType="1"/>
            </p:cNvSpPr>
            <p:nvPr/>
          </p:nvSpPr>
          <p:spPr bwMode="auto">
            <a:xfrm>
              <a:off x="1728" y="954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26" name="Freeform 365"/>
            <p:cNvSpPr>
              <a:spLocks/>
            </p:cNvSpPr>
            <p:nvPr/>
          </p:nvSpPr>
          <p:spPr bwMode="auto">
            <a:xfrm>
              <a:off x="1694" y="954"/>
              <a:ext cx="34" cy="40"/>
            </a:xfrm>
            <a:custGeom>
              <a:avLst/>
              <a:gdLst>
                <a:gd name="T0" fmla="*/ 0 w 182"/>
                <a:gd name="T1" fmla="*/ 0 h 215"/>
                <a:gd name="T2" fmla="*/ 0 w 182"/>
                <a:gd name="T3" fmla="*/ 0 h 215"/>
                <a:gd name="T4" fmla="*/ 0 w 182"/>
                <a:gd name="T5" fmla="*/ 0 h 215"/>
                <a:gd name="T6" fmla="*/ 0 w 182"/>
                <a:gd name="T7" fmla="*/ 0 h 215"/>
                <a:gd name="T8" fmla="*/ 0 w 182"/>
                <a:gd name="T9" fmla="*/ 0 h 215"/>
                <a:gd name="T10" fmla="*/ 0 w 182"/>
                <a:gd name="T11" fmla="*/ 0 h 215"/>
                <a:gd name="T12" fmla="*/ 0 w 182"/>
                <a:gd name="T13" fmla="*/ 0 h 215"/>
                <a:gd name="T14" fmla="*/ 0 w 182"/>
                <a:gd name="T15" fmla="*/ 0 h 215"/>
                <a:gd name="T16" fmla="*/ 0 w 182"/>
                <a:gd name="T17" fmla="*/ 0 h 215"/>
                <a:gd name="T18" fmla="*/ 0 w 182"/>
                <a:gd name="T19" fmla="*/ 0 h 215"/>
                <a:gd name="T20" fmla="*/ 0 w 182"/>
                <a:gd name="T21" fmla="*/ 0 h 215"/>
                <a:gd name="T22" fmla="*/ 0 w 182"/>
                <a:gd name="T23" fmla="*/ 0 h 215"/>
                <a:gd name="T24" fmla="*/ 0 w 182"/>
                <a:gd name="T25" fmla="*/ 0 h 215"/>
                <a:gd name="T26" fmla="*/ 0 w 182"/>
                <a:gd name="T27" fmla="*/ 0 h 2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2"/>
                <a:gd name="T43" fmla="*/ 0 h 215"/>
                <a:gd name="T44" fmla="*/ 182 w 182"/>
                <a:gd name="T45" fmla="*/ 215 h 2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2" h="215">
                  <a:moveTo>
                    <a:pt x="182" y="46"/>
                  </a:moveTo>
                  <a:lnTo>
                    <a:pt x="152" y="16"/>
                  </a:lnTo>
                  <a:lnTo>
                    <a:pt x="122" y="0"/>
                  </a:lnTo>
                  <a:lnTo>
                    <a:pt x="76" y="0"/>
                  </a:lnTo>
                  <a:lnTo>
                    <a:pt x="45" y="16"/>
                  </a:lnTo>
                  <a:lnTo>
                    <a:pt x="15" y="46"/>
                  </a:lnTo>
                  <a:lnTo>
                    <a:pt x="0" y="92"/>
                  </a:lnTo>
                  <a:lnTo>
                    <a:pt x="0" y="122"/>
                  </a:lnTo>
                  <a:lnTo>
                    <a:pt x="15" y="169"/>
                  </a:lnTo>
                  <a:lnTo>
                    <a:pt x="45" y="200"/>
                  </a:lnTo>
                  <a:lnTo>
                    <a:pt x="76" y="215"/>
                  </a:lnTo>
                  <a:lnTo>
                    <a:pt x="122" y="215"/>
                  </a:lnTo>
                  <a:lnTo>
                    <a:pt x="152" y="200"/>
                  </a:lnTo>
                  <a:lnTo>
                    <a:pt x="182" y="16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27" name="Line 366"/>
            <p:cNvSpPr>
              <a:spLocks noChangeShapeType="1"/>
            </p:cNvSpPr>
            <p:nvPr/>
          </p:nvSpPr>
          <p:spPr bwMode="auto">
            <a:xfrm flipV="1">
              <a:off x="1747" y="935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28" name="Line 367"/>
            <p:cNvSpPr>
              <a:spLocks noChangeShapeType="1"/>
            </p:cNvSpPr>
            <p:nvPr/>
          </p:nvSpPr>
          <p:spPr bwMode="auto">
            <a:xfrm flipV="1">
              <a:off x="1770" y="935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29" name="Freeform 368"/>
            <p:cNvSpPr>
              <a:spLocks/>
            </p:cNvSpPr>
            <p:nvPr/>
          </p:nvSpPr>
          <p:spPr bwMode="auto">
            <a:xfrm>
              <a:off x="3062" y="941"/>
              <a:ext cx="37" cy="59"/>
            </a:xfrm>
            <a:custGeom>
              <a:avLst/>
              <a:gdLst>
                <a:gd name="T0" fmla="*/ 0 w 198"/>
                <a:gd name="T1" fmla="*/ 0 h 321"/>
                <a:gd name="T2" fmla="*/ 0 w 198"/>
                <a:gd name="T3" fmla="*/ 0 h 321"/>
                <a:gd name="T4" fmla="*/ 0 w 198"/>
                <a:gd name="T5" fmla="*/ 0 h 321"/>
                <a:gd name="T6" fmla="*/ 0 60000 65536"/>
                <a:gd name="T7" fmla="*/ 0 60000 65536"/>
                <a:gd name="T8" fmla="*/ 0 60000 65536"/>
                <a:gd name="T9" fmla="*/ 0 w 198"/>
                <a:gd name="T10" fmla="*/ 0 h 321"/>
                <a:gd name="T11" fmla="*/ 198 w 198"/>
                <a:gd name="T12" fmla="*/ 321 h 3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321">
                  <a:moveTo>
                    <a:pt x="0" y="321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30" name="Line 369"/>
            <p:cNvSpPr>
              <a:spLocks noChangeShapeType="1"/>
            </p:cNvSpPr>
            <p:nvPr/>
          </p:nvSpPr>
          <p:spPr bwMode="auto">
            <a:xfrm>
              <a:off x="3062" y="96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31" name="Line 370"/>
            <p:cNvSpPr>
              <a:spLocks noChangeShapeType="1"/>
            </p:cNvSpPr>
            <p:nvPr/>
          </p:nvSpPr>
          <p:spPr bwMode="auto">
            <a:xfrm>
              <a:off x="3062" y="1000"/>
              <a:ext cx="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32" name="Line 371"/>
            <p:cNvSpPr>
              <a:spLocks noChangeShapeType="1"/>
            </p:cNvSpPr>
            <p:nvPr/>
          </p:nvSpPr>
          <p:spPr bwMode="auto">
            <a:xfrm flipV="1">
              <a:off x="3115" y="960"/>
              <a:ext cx="30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33" name="Line 372"/>
            <p:cNvSpPr>
              <a:spLocks noChangeShapeType="1"/>
            </p:cNvSpPr>
            <p:nvPr/>
          </p:nvSpPr>
          <p:spPr bwMode="auto">
            <a:xfrm flipH="1" flipV="1">
              <a:off x="3115" y="960"/>
              <a:ext cx="30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34" name="Line 373"/>
            <p:cNvSpPr>
              <a:spLocks noChangeShapeType="1"/>
            </p:cNvSpPr>
            <p:nvPr/>
          </p:nvSpPr>
          <p:spPr bwMode="auto">
            <a:xfrm>
              <a:off x="3162" y="960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35" name="Freeform 374"/>
            <p:cNvSpPr>
              <a:spLocks/>
            </p:cNvSpPr>
            <p:nvPr/>
          </p:nvSpPr>
          <p:spPr bwMode="auto">
            <a:xfrm>
              <a:off x="3162" y="960"/>
              <a:ext cx="33" cy="40"/>
            </a:xfrm>
            <a:custGeom>
              <a:avLst/>
              <a:gdLst>
                <a:gd name="T0" fmla="*/ 0 w 183"/>
                <a:gd name="T1" fmla="*/ 0 h 214"/>
                <a:gd name="T2" fmla="*/ 0 w 183"/>
                <a:gd name="T3" fmla="*/ 0 h 214"/>
                <a:gd name="T4" fmla="*/ 0 w 183"/>
                <a:gd name="T5" fmla="*/ 0 h 214"/>
                <a:gd name="T6" fmla="*/ 0 w 183"/>
                <a:gd name="T7" fmla="*/ 0 h 214"/>
                <a:gd name="T8" fmla="*/ 0 w 183"/>
                <a:gd name="T9" fmla="*/ 0 h 214"/>
                <a:gd name="T10" fmla="*/ 0 w 183"/>
                <a:gd name="T11" fmla="*/ 0 h 214"/>
                <a:gd name="T12" fmla="*/ 0 w 183"/>
                <a:gd name="T13" fmla="*/ 0 h 214"/>
                <a:gd name="T14" fmla="*/ 0 w 183"/>
                <a:gd name="T15" fmla="*/ 0 h 214"/>
                <a:gd name="T16" fmla="*/ 0 w 183"/>
                <a:gd name="T17" fmla="*/ 0 h 214"/>
                <a:gd name="T18" fmla="*/ 0 w 183"/>
                <a:gd name="T19" fmla="*/ 0 h 214"/>
                <a:gd name="T20" fmla="*/ 0 w 183"/>
                <a:gd name="T21" fmla="*/ 0 h 214"/>
                <a:gd name="T22" fmla="*/ 0 w 183"/>
                <a:gd name="T23" fmla="*/ 0 h 214"/>
                <a:gd name="T24" fmla="*/ 0 w 183"/>
                <a:gd name="T25" fmla="*/ 0 h 214"/>
                <a:gd name="T26" fmla="*/ 0 w 183"/>
                <a:gd name="T27" fmla="*/ 0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3"/>
                <a:gd name="T43" fmla="*/ 0 h 214"/>
                <a:gd name="T44" fmla="*/ 183 w 183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3" h="214">
                  <a:moveTo>
                    <a:pt x="0" y="45"/>
                  </a:moveTo>
                  <a:lnTo>
                    <a:pt x="31" y="15"/>
                  </a:lnTo>
                  <a:lnTo>
                    <a:pt x="61" y="0"/>
                  </a:lnTo>
                  <a:lnTo>
                    <a:pt x="107" y="0"/>
                  </a:lnTo>
                  <a:lnTo>
                    <a:pt x="138" y="15"/>
                  </a:lnTo>
                  <a:lnTo>
                    <a:pt x="168" y="45"/>
                  </a:lnTo>
                  <a:lnTo>
                    <a:pt x="183" y="92"/>
                  </a:lnTo>
                  <a:lnTo>
                    <a:pt x="183" y="122"/>
                  </a:lnTo>
                  <a:lnTo>
                    <a:pt x="168" y="168"/>
                  </a:lnTo>
                  <a:lnTo>
                    <a:pt x="138" y="199"/>
                  </a:lnTo>
                  <a:lnTo>
                    <a:pt x="107" y="214"/>
                  </a:lnTo>
                  <a:lnTo>
                    <a:pt x="61" y="214"/>
                  </a:lnTo>
                  <a:lnTo>
                    <a:pt x="31" y="199"/>
                  </a:lnTo>
                  <a:lnTo>
                    <a:pt x="0" y="16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36" name="Freeform 375"/>
            <p:cNvSpPr>
              <a:spLocks/>
            </p:cNvSpPr>
            <p:nvPr/>
          </p:nvSpPr>
          <p:spPr bwMode="auto">
            <a:xfrm>
              <a:off x="3215" y="960"/>
              <a:ext cx="33" cy="40"/>
            </a:xfrm>
            <a:custGeom>
              <a:avLst/>
              <a:gdLst>
                <a:gd name="T0" fmla="*/ 0 w 183"/>
                <a:gd name="T1" fmla="*/ 0 h 214"/>
                <a:gd name="T2" fmla="*/ 0 w 183"/>
                <a:gd name="T3" fmla="*/ 0 h 214"/>
                <a:gd name="T4" fmla="*/ 0 w 183"/>
                <a:gd name="T5" fmla="*/ 0 h 214"/>
                <a:gd name="T6" fmla="*/ 0 w 183"/>
                <a:gd name="T7" fmla="*/ 0 h 214"/>
                <a:gd name="T8" fmla="*/ 0 w 183"/>
                <a:gd name="T9" fmla="*/ 0 h 214"/>
                <a:gd name="T10" fmla="*/ 0 w 183"/>
                <a:gd name="T11" fmla="*/ 0 h 214"/>
                <a:gd name="T12" fmla="*/ 0 w 183"/>
                <a:gd name="T13" fmla="*/ 0 h 214"/>
                <a:gd name="T14" fmla="*/ 0 w 183"/>
                <a:gd name="T15" fmla="*/ 0 h 214"/>
                <a:gd name="T16" fmla="*/ 0 w 183"/>
                <a:gd name="T17" fmla="*/ 0 h 214"/>
                <a:gd name="T18" fmla="*/ 0 w 183"/>
                <a:gd name="T19" fmla="*/ 0 h 214"/>
                <a:gd name="T20" fmla="*/ 0 w 183"/>
                <a:gd name="T21" fmla="*/ 0 h 214"/>
                <a:gd name="T22" fmla="*/ 0 w 183"/>
                <a:gd name="T23" fmla="*/ 0 h 214"/>
                <a:gd name="T24" fmla="*/ 0 w 183"/>
                <a:gd name="T25" fmla="*/ 0 h 214"/>
                <a:gd name="T26" fmla="*/ 0 w 183"/>
                <a:gd name="T27" fmla="*/ 0 h 214"/>
                <a:gd name="T28" fmla="*/ 0 w 183"/>
                <a:gd name="T29" fmla="*/ 0 h 214"/>
                <a:gd name="T30" fmla="*/ 0 w 183"/>
                <a:gd name="T31" fmla="*/ 0 h 214"/>
                <a:gd name="T32" fmla="*/ 0 w 183"/>
                <a:gd name="T33" fmla="*/ 0 h 2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3"/>
                <a:gd name="T52" fmla="*/ 0 h 214"/>
                <a:gd name="T53" fmla="*/ 183 w 183"/>
                <a:gd name="T54" fmla="*/ 214 h 2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3" h="214">
                  <a:moveTo>
                    <a:pt x="0" y="92"/>
                  </a:moveTo>
                  <a:lnTo>
                    <a:pt x="183" y="92"/>
                  </a:lnTo>
                  <a:lnTo>
                    <a:pt x="183" y="60"/>
                  </a:lnTo>
                  <a:lnTo>
                    <a:pt x="167" y="30"/>
                  </a:lnTo>
                  <a:lnTo>
                    <a:pt x="152" y="15"/>
                  </a:lnTo>
                  <a:lnTo>
                    <a:pt x="122" y="0"/>
                  </a:lnTo>
                  <a:lnTo>
                    <a:pt x="76" y="0"/>
                  </a:lnTo>
                  <a:lnTo>
                    <a:pt x="46" y="15"/>
                  </a:lnTo>
                  <a:lnTo>
                    <a:pt x="15" y="45"/>
                  </a:lnTo>
                  <a:lnTo>
                    <a:pt x="0" y="92"/>
                  </a:lnTo>
                  <a:lnTo>
                    <a:pt x="0" y="122"/>
                  </a:lnTo>
                  <a:lnTo>
                    <a:pt x="15" y="168"/>
                  </a:lnTo>
                  <a:lnTo>
                    <a:pt x="46" y="199"/>
                  </a:lnTo>
                  <a:lnTo>
                    <a:pt x="76" y="214"/>
                  </a:lnTo>
                  <a:lnTo>
                    <a:pt x="122" y="214"/>
                  </a:lnTo>
                  <a:lnTo>
                    <a:pt x="152" y="199"/>
                  </a:lnTo>
                  <a:lnTo>
                    <a:pt x="183" y="16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37" name="Line 376"/>
            <p:cNvSpPr>
              <a:spLocks noChangeShapeType="1"/>
            </p:cNvSpPr>
            <p:nvPr/>
          </p:nvSpPr>
          <p:spPr bwMode="auto">
            <a:xfrm flipV="1">
              <a:off x="3265" y="96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38" name="Freeform 377"/>
            <p:cNvSpPr>
              <a:spLocks/>
            </p:cNvSpPr>
            <p:nvPr/>
          </p:nvSpPr>
          <p:spPr bwMode="auto">
            <a:xfrm>
              <a:off x="3265" y="960"/>
              <a:ext cx="22" cy="17"/>
            </a:xfrm>
            <a:custGeom>
              <a:avLst/>
              <a:gdLst>
                <a:gd name="T0" fmla="*/ 0 w 122"/>
                <a:gd name="T1" fmla="*/ 0 h 92"/>
                <a:gd name="T2" fmla="*/ 0 w 122"/>
                <a:gd name="T3" fmla="*/ 0 h 92"/>
                <a:gd name="T4" fmla="*/ 0 w 122"/>
                <a:gd name="T5" fmla="*/ 0 h 92"/>
                <a:gd name="T6" fmla="*/ 0 w 122"/>
                <a:gd name="T7" fmla="*/ 0 h 92"/>
                <a:gd name="T8" fmla="*/ 0 w 122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92"/>
                <a:gd name="T17" fmla="*/ 122 w 122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92">
                  <a:moveTo>
                    <a:pt x="0" y="92"/>
                  </a:moveTo>
                  <a:lnTo>
                    <a:pt x="15" y="45"/>
                  </a:lnTo>
                  <a:lnTo>
                    <a:pt x="46" y="15"/>
                  </a:lnTo>
                  <a:lnTo>
                    <a:pt x="76" y="0"/>
                  </a:lnTo>
                  <a:lnTo>
                    <a:pt x="1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39" name="Freeform 378"/>
            <p:cNvSpPr>
              <a:spLocks/>
            </p:cNvSpPr>
            <p:nvPr/>
          </p:nvSpPr>
          <p:spPr bwMode="auto">
            <a:xfrm>
              <a:off x="3301" y="941"/>
              <a:ext cx="5" cy="5"/>
            </a:xfrm>
            <a:custGeom>
              <a:avLst/>
              <a:gdLst>
                <a:gd name="T0" fmla="*/ 0 w 31"/>
                <a:gd name="T1" fmla="*/ 0 h 30"/>
                <a:gd name="T2" fmla="*/ 0 w 31"/>
                <a:gd name="T3" fmla="*/ 0 h 30"/>
                <a:gd name="T4" fmla="*/ 0 w 31"/>
                <a:gd name="T5" fmla="*/ 0 h 30"/>
                <a:gd name="T6" fmla="*/ 0 w 31"/>
                <a:gd name="T7" fmla="*/ 0 h 30"/>
                <a:gd name="T8" fmla="*/ 0 w 31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0"/>
                <a:gd name="T17" fmla="*/ 31 w 3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0">
                  <a:moveTo>
                    <a:pt x="0" y="15"/>
                  </a:moveTo>
                  <a:lnTo>
                    <a:pt x="15" y="30"/>
                  </a:lnTo>
                  <a:lnTo>
                    <a:pt x="31" y="15"/>
                  </a:lnTo>
                  <a:lnTo>
                    <a:pt x="15" y="0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40" name="Line 379"/>
            <p:cNvSpPr>
              <a:spLocks noChangeShapeType="1"/>
            </p:cNvSpPr>
            <p:nvPr/>
          </p:nvSpPr>
          <p:spPr bwMode="auto">
            <a:xfrm>
              <a:off x="3303" y="96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41" name="Line 380"/>
            <p:cNvSpPr>
              <a:spLocks noChangeShapeType="1"/>
            </p:cNvSpPr>
            <p:nvPr/>
          </p:nvSpPr>
          <p:spPr bwMode="auto">
            <a:xfrm flipV="1">
              <a:off x="3323" y="96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42" name="Freeform 381"/>
            <p:cNvSpPr>
              <a:spLocks/>
            </p:cNvSpPr>
            <p:nvPr/>
          </p:nvSpPr>
          <p:spPr bwMode="auto">
            <a:xfrm>
              <a:off x="3323" y="960"/>
              <a:ext cx="30" cy="40"/>
            </a:xfrm>
            <a:custGeom>
              <a:avLst/>
              <a:gdLst>
                <a:gd name="T0" fmla="*/ 0 w 167"/>
                <a:gd name="T1" fmla="*/ 0 h 214"/>
                <a:gd name="T2" fmla="*/ 0 w 167"/>
                <a:gd name="T3" fmla="*/ 0 h 214"/>
                <a:gd name="T4" fmla="*/ 0 w 167"/>
                <a:gd name="T5" fmla="*/ 0 h 214"/>
                <a:gd name="T6" fmla="*/ 0 w 167"/>
                <a:gd name="T7" fmla="*/ 0 h 214"/>
                <a:gd name="T8" fmla="*/ 0 w 167"/>
                <a:gd name="T9" fmla="*/ 0 h 214"/>
                <a:gd name="T10" fmla="*/ 0 w 167"/>
                <a:gd name="T11" fmla="*/ 0 h 214"/>
                <a:gd name="T12" fmla="*/ 0 w 167"/>
                <a:gd name="T13" fmla="*/ 0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214"/>
                <a:gd name="T23" fmla="*/ 167 w 16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214">
                  <a:moveTo>
                    <a:pt x="0" y="60"/>
                  </a:moveTo>
                  <a:lnTo>
                    <a:pt x="46" y="15"/>
                  </a:lnTo>
                  <a:lnTo>
                    <a:pt x="76" y="0"/>
                  </a:lnTo>
                  <a:lnTo>
                    <a:pt x="122" y="0"/>
                  </a:lnTo>
                  <a:lnTo>
                    <a:pt x="152" y="15"/>
                  </a:lnTo>
                  <a:lnTo>
                    <a:pt x="167" y="60"/>
                  </a:lnTo>
                  <a:lnTo>
                    <a:pt x="167" y="21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43" name="Freeform 382"/>
            <p:cNvSpPr>
              <a:spLocks/>
            </p:cNvSpPr>
            <p:nvPr/>
          </p:nvSpPr>
          <p:spPr bwMode="auto">
            <a:xfrm>
              <a:off x="3353" y="960"/>
              <a:ext cx="31" cy="40"/>
            </a:xfrm>
            <a:custGeom>
              <a:avLst/>
              <a:gdLst>
                <a:gd name="T0" fmla="*/ 0 w 169"/>
                <a:gd name="T1" fmla="*/ 0 h 214"/>
                <a:gd name="T2" fmla="*/ 0 w 169"/>
                <a:gd name="T3" fmla="*/ 0 h 214"/>
                <a:gd name="T4" fmla="*/ 0 w 169"/>
                <a:gd name="T5" fmla="*/ 0 h 214"/>
                <a:gd name="T6" fmla="*/ 0 w 169"/>
                <a:gd name="T7" fmla="*/ 0 h 214"/>
                <a:gd name="T8" fmla="*/ 0 w 169"/>
                <a:gd name="T9" fmla="*/ 0 h 214"/>
                <a:gd name="T10" fmla="*/ 0 w 169"/>
                <a:gd name="T11" fmla="*/ 0 h 214"/>
                <a:gd name="T12" fmla="*/ 0 w 169"/>
                <a:gd name="T13" fmla="*/ 0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"/>
                <a:gd name="T22" fmla="*/ 0 h 214"/>
                <a:gd name="T23" fmla="*/ 169 w 169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" h="214">
                  <a:moveTo>
                    <a:pt x="0" y="60"/>
                  </a:moveTo>
                  <a:lnTo>
                    <a:pt x="46" y="15"/>
                  </a:lnTo>
                  <a:lnTo>
                    <a:pt x="78" y="0"/>
                  </a:lnTo>
                  <a:lnTo>
                    <a:pt x="123" y="0"/>
                  </a:lnTo>
                  <a:lnTo>
                    <a:pt x="154" y="15"/>
                  </a:lnTo>
                  <a:lnTo>
                    <a:pt x="169" y="60"/>
                  </a:lnTo>
                  <a:lnTo>
                    <a:pt x="169" y="21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44" name="Freeform 383"/>
            <p:cNvSpPr>
              <a:spLocks/>
            </p:cNvSpPr>
            <p:nvPr/>
          </p:nvSpPr>
          <p:spPr bwMode="auto">
            <a:xfrm>
              <a:off x="3406" y="960"/>
              <a:ext cx="34" cy="40"/>
            </a:xfrm>
            <a:custGeom>
              <a:avLst/>
              <a:gdLst>
                <a:gd name="T0" fmla="*/ 0 w 183"/>
                <a:gd name="T1" fmla="*/ 0 h 214"/>
                <a:gd name="T2" fmla="*/ 0 w 183"/>
                <a:gd name="T3" fmla="*/ 0 h 214"/>
                <a:gd name="T4" fmla="*/ 0 w 183"/>
                <a:gd name="T5" fmla="*/ 0 h 214"/>
                <a:gd name="T6" fmla="*/ 0 w 183"/>
                <a:gd name="T7" fmla="*/ 0 h 214"/>
                <a:gd name="T8" fmla="*/ 0 w 183"/>
                <a:gd name="T9" fmla="*/ 0 h 214"/>
                <a:gd name="T10" fmla="*/ 0 w 183"/>
                <a:gd name="T11" fmla="*/ 0 h 214"/>
                <a:gd name="T12" fmla="*/ 0 w 183"/>
                <a:gd name="T13" fmla="*/ 0 h 214"/>
                <a:gd name="T14" fmla="*/ 0 w 183"/>
                <a:gd name="T15" fmla="*/ 0 h 214"/>
                <a:gd name="T16" fmla="*/ 0 w 183"/>
                <a:gd name="T17" fmla="*/ 0 h 214"/>
                <a:gd name="T18" fmla="*/ 0 w 183"/>
                <a:gd name="T19" fmla="*/ 0 h 214"/>
                <a:gd name="T20" fmla="*/ 0 w 183"/>
                <a:gd name="T21" fmla="*/ 0 h 214"/>
                <a:gd name="T22" fmla="*/ 0 w 183"/>
                <a:gd name="T23" fmla="*/ 0 h 214"/>
                <a:gd name="T24" fmla="*/ 0 w 183"/>
                <a:gd name="T25" fmla="*/ 0 h 214"/>
                <a:gd name="T26" fmla="*/ 0 w 183"/>
                <a:gd name="T27" fmla="*/ 0 h 214"/>
                <a:gd name="T28" fmla="*/ 0 w 183"/>
                <a:gd name="T29" fmla="*/ 0 h 214"/>
                <a:gd name="T30" fmla="*/ 0 w 183"/>
                <a:gd name="T31" fmla="*/ 0 h 214"/>
                <a:gd name="T32" fmla="*/ 0 w 183"/>
                <a:gd name="T33" fmla="*/ 0 h 2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3"/>
                <a:gd name="T52" fmla="*/ 0 h 214"/>
                <a:gd name="T53" fmla="*/ 183 w 183"/>
                <a:gd name="T54" fmla="*/ 214 h 2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3" h="214">
                  <a:moveTo>
                    <a:pt x="0" y="92"/>
                  </a:moveTo>
                  <a:lnTo>
                    <a:pt x="183" y="92"/>
                  </a:lnTo>
                  <a:lnTo>
                    <a:pt x="183" y="60"/>
                  </a:lnTo>
                  <a:lnTo>
                    <a:pt x="167" y="30"/>
                  </a:lnTo>
                  <a:lnTo>
                    <a:pt x="152" y="15"/>
                  </a:lnTo>
                  <a:lnTo>
                    <a:pt x="122" y="0"/>
                  </a:lnTo>
                  <a:lnTo>
                    <a:pt x="76" y="0"/>
                  </a:lnTo>
                  <a:lnTo>
                    <a:pt x="46" y="15"/>
                  </a:lnTo>
                  <a:lnTo>
                    <a:pt x="15" y="45"/>
                  </a:lnTo>
                  <a:lnTo>
                    <a:pt x="0" y="92"/>
                  </a:lnTo>
                  <a:lnTo>
                    <a:pt x="0" y="122"/>
                  </a:lnTo>
                  <a:lnTo>
                    <a:pt x="15" y="168"/>
                  </a:lnTo>
                  <a:lnTo>
                    <a:pt x="46" y="199"/>
                  </a:lnTo>
                  <a:lnTo>
                    <a:pt x="76" y="214"/>
                  </a:lnTo>
                  <a:lnTo>
                    <a:pt x="122" y="214"/>
                  </a:lnTo>
                  <a:lnTo>
                    <a:pt x="152" y="199"/>
                  </a:lnTo>
                  <a:lnTo>
                    <a:pt x="183" y="16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45" name="Line 384"/>
            <p:cNvSpPr>
              <a:spLocks noChangeShapeType="1"/>
            </p:cNvSpPr>
            <p:nvPr/>
          </p:nvSpPr>
          <p:spPr bwMode="auto">
            <a:xfrm flipV="1">
              <a:off x="3456" y="96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46" name="Freeform 385"/>
            <p:cNvSpPr>
              <a:spLocks/>
            </p:cNvSpPr>
            <p:nvPr/>
          </p:nvSpPr>
          <p:spPr bwMode="auto">
            <a:xfrm>
              <a:off x="3456" y="960"/>
              <a:ext cx="31" cy="40"/>
            </a:xfrm>
            <a:custGeom>
              <a:avLst/>
              <a:gdLst>
                <a:gd name="T0" fmla="*/ 0 w 168"/>
                <a:gd name="T1" fmla="*/ 0 h 214"/>
                <a:gd name="T2" fmla="*/ 0 w 168"/>
                <a:gd name="T3" fmla="*/ 0 h 214"/>
                <a:gd name="T4" fmla="*/ 0 w 168"/>
                <a:gd name="T5" fmla="*/ 0 h 214"/>
                <a:gd name="T6" fmla="*/ 0 w 168"/>
                <a:gd name="T7" fmla="*/ 0 h 214"/>
                <a:gd name="T8" fmla="*/ 0 w 168"/>
                <a:gd name="T9" fmla="*/ 0 h 214"/>
                <a:gd name="T10" fmla="*/ 0 w 168"/>
                <a:gd name="T11" fmla="*/ 0 h 214"/>
                <a:gd name="T12" fmla="*/ 0 w 168"/>
                <a:gd name="T13" fmla="*/ 0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214"/>
                <a:gd name="T23" fmla="*/ 168 w 168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214">
                  <a:moveTo>
                    <a:pt x="0" y="60"/>
                  </a:moveTo>
                  <a:lnTo>
                    <a:pt x="46" y="15"/>
                  </a:lnTo>
                  <a:lnTo>
                    <a:pt x="76" y="0"/>
                  </a:lnTo>
                  <a:lnTo>
                    <a:pt x="122" y="0"/>
                  </a:lnTo>
                  <a:lnTo>
                    <a:pt x="152" y="15"/>
                  </a:lnTo>
                  <a:lnTo>
                    <a:pt x="168" y="60"/>
                  </a:lnTo>
                  <a:lnTo>
                    <a:pt x="168" y="21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47" name="Freeform 386"/>
            <p:cNvSpPr>
              <a:spLocks/>
            </p:cNvSpPr>
            <p:nvPr/>
          </p:nvSpPr>
          <p:spPr bwMode="auto">
            <a:xfrm>
              <a:off x="3517" y="941"/>
              <a:ext cx="14" cy="59"/>
            </a:xfrm>
            <a:custGeom>
              <a:avLst/>
              <a:gdLst>
                <a:gd name="T0" fmla="*/ 0 w 76"/>
                <a:gd name="T1" fmla="*/ 0 h 321"/>
                <a:gd name="T2" fmla="*/ 0 w 76"/>
                <a:gd name="T3" fmla="*/ 0 h 321"/>
                <a:gd name="T4" fmla="*/ 0 w 76"/>
                <a:gd name="T5" fmla="*/ 0 h 321"/>
                <a:gd name="T6" fmla="*/ 0 w 76"/>
                <a:gd name="T7" fmla="*/ 0 h 321"/>
                <a:gd name="T8" fmla="*/ 0 w 76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321"/>
                <a:gd name="T17" fmla="*/ 76 w 76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321">
                  <a:moveTo>
                    <a:pt x="0" y="0"/>
                  </a:moveTo>
                  <a:lnTo>
                    <a:pt x="0" y="260"/>
                  </a:lnTo>
                  <a:lnTo>
                    <a:pt x="15" y="306"/>
                  </a:lnTo>
                  <a:lnTo>
                    <a:pt x="46" y="321"/>
                  </a:lnTo>
                  <a:lnTo>
                    <a:pt x="76" y="3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48" name="Line 387"/>
            <p:cNvSpPr>
              <a:spLocks noChangeShapeType="1"/>
            </p:cNvSpPr>
            <p:nvPr/>
          </p:nvSpPr>
          <p:spPr bwMode="auto">
            <a:xfrm>
              <a:off x="3509" y="96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49" name="Line 388"/>
            <p:cNvSpPr>
              <a:spLocks noChangeShapeType="1"/>
            </p:cNvSpPr>
            <p:nvPr/>
          </p:nvSpPr>
          <p:spPr bwMode="auto">
            <a:xfrm>
              <a:off x="3581" y="96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50" name="Freeform 389"/>
            <p:cNvSpPr>
              <a:spLocks/>
            </p:cNvSpPr>
            <p:nvPr/>
          </p:nvSpPr>
          <p:spPr bwMode="auto">
            <a:xfrm>
              <a:off x="3548" y="960"/>
              <a:ext cx="33" cy="40"/>
            </a:xfrm>
            <a:custGeom>
              <a:avLst/>
              <a:gdLst>
                <a:gd name="T0" fmla="*/ 0 w 183"/>
                <a:gd name="T1" fmla="*/ 0 h 214"/>
                <a:gd name="T2" fmla="*/ 0 w 183"/>
                <a:gd name="T3" fmla="*/ 0 h 214"/>
                <a:gd name="T4" fmla="*/ 0 w 183"/>
                <a:gd name="T5" fmla="*/ 0 h 214"/>
                <a:gd name="T6" fmla="*/ 0 w 183"/>
                <a:gd name="T7" fmla="*/ 0 h 214"/>
                <a:gd name="T8" fmla="*/ 0 w 183"/>
                <a:gd name="T9" fmla="*/ 0 h 214"/>
                <a:gd name="T10" fmla="*/ 0 w 183"/>
                <a:gd name="T11" fmla="*/ 0 h 214"/>
                <a:gd name="T12" fmla="*/ 0 w 183"/>
                <a:gd name="T13" fmla="*/ 0 h 214"/>
                <a:gd name="T14" fmla="*/ 0 w 183"/>
                <a:gd name="T15" fmla="*/ 0 h 214"/>
                <a:gd name="T16" fmla="*/ 0 w 183"/>
                <a:gd name="T17" fmla="*/ 0 h 214"/>
                <a:gd name="T18" fmla="*/ 0 w 183"/>
                <a:gd name="T19" fmla="*/ 0 h 214"/>
                <a:gd name="T20" fmla="*/ 0 w 183"/>
                <a:gd name="T21" fmla="*/ 0 h 214"/>
                <a:gd name="T22" fmla="*/ 0 w 183"/>
                <a:gd name="T23" fmla="*/ 0 h 214"/>
                <a:gd name="T24" fmla="*/ 0 w 183"/>
                <a:gd name="T25" fmla="*/ 0 h 214"/>
                <a:gd name="T26" fmla="*/ 0 w 183"/>
                <a:gd name="T27" fmla="*/ 0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3"/>
                <a:gd name="T43" fmla="*/ 0 h 214"/>
                <a:gd name="T44" fmla="*/ 183 w 183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3" h="214">
                  <a:moveTo>
                    <a:pt x="183" y="45"/>
                  </a:moveTo>
                  <a:lnTo>
                    <a:pt x="152" y="15"/>
                  </a:lnTo>
                  <a:lnTo>
                    <a:pt x="122" y="0"/>
                  </a:lnTo>
                  <a:lnTo>
                    <a:pt x="76" y="0"/>
                  </a:lnTo>
                  <a:lnTo>
                    <a:pt x="45" y="15"/>
                  </a:lnTo>
                  <a:lnTo>
                    <a:pt x="15" y="45"/>
                  </a:lnTo>
                  <a:lnTo>
                    <a:pt x="0" y="92"/>
                  </a:lnTo>
                  <a:lnTo>
                    <a:pt x="0" y="122"/>
                  </a:lnTo>
                  <a:lnTo>
                    <a:pt x="15" y="168"/>
                  </a:lnTo>
                  <a:lnTo>
                    <a:pt x="45" y="199"/>
                  </a:lnTo>
                  <a:lnTo>
                    <a:pt x="76" y="214"/>
                  </a:lnTo>
                  <a:lnTo>
                    <a:pt x="122" y="214"/>
                  </a:lnTo>
                  <a:lnTo>
                    <a:pt x="152" y="199"/>
                  </a:lnTo>
                  <a:lnTo>
                    <a:pt x="183" y="16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51" name="Line 390"/>
            <p:cNvSpPr>
              <a:spLocks noChangeShapeType="1"/>
            </p:cNvSpPr>
            <p:nvPr/>
          </p:nvSpPr>
          <p:spPr bwMode="auto">
            <a:xfrm flipV="1">
              <a:off x="3601" y="941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52" name="Line 391"/>
            <p:cNvSpPr>
              <a:spLocks noChangeShapeType="1"/>
            </p:cNvSpPr>
            <p:nvPr/>
          </p:nvSpPr>
          <p:spPr bwMode="auto">
            <a:xfrm flipV="1">
              <a:off x="3675" y="941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53" name="Line 392"/>
            <p:cNvSpPr>
              <a:spLocks noChangeShapeType="1"/>
            </p:cNvSpPr>
            <p:nvPr/>
          </p:nvSpPr>
          <p:spPr bwMode="auto">
            <a:xfrm>
              <a:off x="3715" y="941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54" name="Line 393"/>
            <p:cNvSpPr>
              <a:spLocks noChangeShapeType="1"/>
            </p:cNvSpPr>
            <p:nvPr/>
          </p:nvSpPr>
          <p:spPr bwMode="auto">
            <a:xfrm>
              <a:off x="3675" y="968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55" name="Line 394"/>
            <p:cNvSpPr>
              <a:spLocks noChangeShapeType="1"/>
            </p:cNvSpPr>
            <p:nvPr/>
          </p:nvSpPr>
          <p:spPr bwMode="auto">
            <a:xfrm>
              <a:off x="3770" y="960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56" name="Freeform 395"/>
            <p:cNvSpPr>
              <a:spLocks/>
            </p:cNvSpPr>
            <p:nvPr/>
          </p:nvSpPr>
          <p:spPr bwMode="auto">
            <a:xfrm>
              <a:off x="3736" y="960"/>
              <a:ext cx="34" cy="40"/>
            </a:xfrm>
            <a:custGeom>
              <a:avLst/>
              <a:gdLst>
                <a:gd name="T0" fmla="*/ 0 w 182"/>
                <a:gd name="T1" fmla="*/ 0 h 214"/>
                <a:gd name="T2" fmla="*/ 0 w 182"/>
                <a:gd name="T3" fmla="*/ 0 h 214"/>
                <a:gd name="T4" fmla="*/ 0 w 182"/>
                <a:gd name="T5" fmla="*/ 0 h 214"/>
                <a:gd name="T6" fmla="*/ 0 w 182"/>
                <a:gd name="T7" fmla="*/ 0 h 214"/>
                <a:gd name="T8" fmla="*/ 0 w 182"/>
                <a:gd name="T9" fmla="*/ 0 h 214"/>
                <a:gd name="T10" fmla="*/ 0 w 182"/>
                <a:gd name="T11" fmla="*/ 0 h 214"/>
                <a:gd name="T12" fmla="*/ 0 w 182"/>
                <a:gd name="T13" fmla="*/ 0 h 214"/>
                <a:gd name="T14" fmla="*/ 0 w 182"/>
                <a:gd name="T15" fmla="*/ 0 h 214"/>
                <a:gd name="T16" fmla="*/ 0 w 182"/>
                <a:gd name="T17" fmla="*/ 0 h 214"/>
                <a:gd name="T18" fmla="*/ 0 w 182"/>
                <a:gd name="T19" fmla="*/ 0 h 214"/>
                <a:gd name="T20" fmla="*/ 0 w 182"/>
                <a:gd name="T21" fmla="*/ 0 h 214"/>
                <a:gd name="T22" fmla="*/ 0 w 182"/>
                <a:gd name="T23" fmla="*/ 0 h 214"/>
                <a:gd name="T24" fmla="*/ 0 w 182"/>
                <a:gd name="T25" fmla="*/ 0 h 214"/>
                <a:gd name="T26" fmla="*/ 0 w 182"/>
                <a:gd name="T27" fmla="*/ 0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2"/>
                <a:gd name="T43" fmla="*/ 0 h 214"/>
                <a:gd name="T44" fmla="*/ 182 w 182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2" h="214">
                  <a:moveTo>
                    <a:pt x="182" y="45"/>
                  </a:moveTo>
                  <a:lnTo>
                    <a:pt x="152" y="15"/>
                  </a:lnTo>
                  <a:lnTo>
                    <a:pt x="121" y="0"/>
                  </a:lnTo>
                  <a:lnTo>
                    <a:pt x="76" y="0"/>
                  </a:lnTo>
                  <a:lnTo>
                    <a:pt x="45" y="15"/>
                  </a:lnTo>
                  <a:lnTo>
                    <a:pt x="15" y="45"/>
                  </a:lnTo>
                  <a:lnTo>
                    <a:pt x="0" y="92"/>
                  </a:lnTo>
                  <a:lnTo>
                    <a:pt x="0" y="122"/>
                  </a:lnTo>
                  <a:lnTo>
                    <a:pt x="15" y="168"/>
                  </a:lnTo>
                  <a:lnTo>
                    <a:pt x="45" y="199"/>
                  </a:lnTo>
                  <a:lnTo>
                    <a:pt x="76" y="214"/>
                  </a:lnTo>
                  <a:lnTo>
                    <a:pt x="121" y="214"/>
                  </a:lnTo>
                  <a:lnTo>
                    <a:pt x="152" y="199"/>
                  </a:lnTo>
                  <a:lnTo>
                    <a:pt x="182" y="16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57" name="Line 396"/>
            <p:cNvSpPr>
              <a:spLocks noChangeShapeType="1"/>
            </p:cNvSpPr>
            <p:nvPr/>
          </p:nvSpPr>
          <p:spPr bwMode="auto">
            <a:xfrm flipV="1">
              <a:off x="3789" y="941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58" name="Line 397"/>
            <p:cNvSpPr>
              <a:spLocks noChangeShapeType="1"/>
            </p:cNvSpPr>
            <p:nvPr/>
          </p:nvSpPr>
          <p:spPr bwMode="auto">
            <a:xfrm flipV="1">
              <a:off x="3811" y="941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59" name="Freeform 398"/>
            <p:cNvSpPr>
              <a:spLocks/>
            </p:cNvSpPr>
            <p:nvPr/>
          </p:nvSpPr>
          <p:spPr bwMode="auto">
            <a:xfrm>
              <a:off x="867" y="2073"/>
              <a:ext cx="39" cy="59"/>
            </a:xfrm>
            <a:custGeom>
              <a:avLst/>
              <a:gdLst>
                <a:gd name="T0" fmla="*/ 0 w 213"/>
                <a:gd name="T1" fmla="*/ 0 h 320"/>
                <a:gd name="T2" fmla="*/ 0 w 213"/>
                <a:gd name="T3" fmla="*/ 0 h 320"/>
                <a:gd name="T4" fmla="*/ 0 w 213"/>
                <a:gd name="T5" fmla="*/ 0 h 320"/>
                <a:gd name="T6" fmla="*/ 0 w 213"/>
                <a:gd name="T7" fmla="*/ 0 h 320"/>
                <a:gd name="T8" fmla="*/ 0 w 213"/>
                <a:gd name="T9" fmla="*/ 0 h 320"/>
                <a:gd name="T10" fmla="*/ 0 w 213"/>
                <a:gd name="T11" fmla="*/ 0 h 320"/>
                <a:gd name="T12" fmla="*/ 0 w 213"/>
                <a:gd name="T13" fmla="*/ 0 h 320"/>
                <a:gd name="T14" fmla="*/ 0 w 213"/>
                <a:gd name="T15" fmla="*/ 0 h 320"/>
                <a:gd name="T16" fmla="*/ 0 w 213"/>
                <a:gd name="T17" fmla="*/ 0 h 320"/>
                <a:gd name="T18" fmla="*/ 0 w 213"/>
                <a:gd name="T19" fmla="*/ 0 h 320"/>
                <a:gd name="T20" fmla="*/ 0 w 213"/>
                <a:gd name="T21" fmla="*/ 0 h 320"/>
                <a:gd name="T22" fmla="*/ 0 w 213"/>
                <a:gd name="T23" fmla="*/ 0 h 320"/>
                <a:gd name="T24" fmla="*/ 0 w 213"/>
                <a:gd name="T25" fmla="*/ 0 h 320"/>
                <a:gd name="T26" fmla="*/ 0 w 213"/>
                <a:gd name="T27" fmla="*/ 0 h 320"/>
                <a:gd name="T28" fmla="*/ 0 w 213"/>
                <a:gd name="T29" fmla="*/ 0 h 320"/>
                <a:gd name="T30" fmla="*/ 0 w 213"/>
                <a:gd name="T31" fmla="*/ 0 h 320"/>
                <a:gd name="T32" fmla="*/ 0 w 213"/>
                <a:gd name="T33" fmla="*/ 0 h 3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3"/>
                <a:gd name="T52" fmla="*/ 0 h 320"/>
                <a:gd name="T53" fmla="*/ 213 w 213"/>
                <a:gd name="T54" fmla="*/ 320 h 3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3" h="320">
                  <a:moveTo>
                    <a:pt x="183" y="0"/>
                  </a:moveTo>
                  <a:lnTo>
                    <a:pt x="30" y="0"/>
                  </a:lnTo>
                  <a:lnTo>
                    <a:pt x="15" y="137"/>
                  </a:lnTo>
                  <a:lnTo>
                    <a:pt x="30" y="122"/>
                  </a:lnTo>
                  <a:lnTo>
                    <a:pt x="76" y="106"/>
                  </a:lnTo>
                  <a:lnTo>
                    <a:pt x="122" y="106"/>
                  </a:lnTo>
                  <a:lnTo>
                    <a:pt x="168" y="122"/>
                  </a:lnTo>
                  <a:lnTo>
                    <a:pt x="198" y="152"/>
                  </a:lnTo>
                  <a:lnTo>
                    <a:pt x="213" y="198"/>
                  </a:lnTo>
                  <a:lnTo>
                    <a:pt x="213" y="228"/>
                  </a:lnTo>
                  <a:lnTo>
                    <a:pt x="198" y="274"/>
                  </a:lnTo>
                  <a:lnTo>
                    <a:pt x="168" y="304"/>
                  </a:lnTo>
                  <a:lnTo>
                    <a:pt x="122" y="320"/>
                  </a:lnTo>
                  <a:lnTo>
                    <a:pt x="76" y="320"/>
                  </a:lnTo>
                  <a:lnTo>
                    <a:pt x="30" y="304"/>
                  </a:lnTo>
                  <a:lnTo>
                    <a:pt x="15" y="289"/>
                  </a:lnTo>
                  <a:lnTo>
                    <a:pt x="0" y="25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60" name="Line 399"/>
            <p:cNvSpPr>
              <a:spLocks noChangeShapeType="1"/>
            </p:cNvSpPr>
            <p:nvPr/>
          </p:nvSpPr>
          <p:spPr bwMode="auto">
            <a:xfrm flipV="1">
              <a:off x="923" y="2093"/>
              <a:ext cx="0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61" name="Freeform 400"/>
            <p:cNvSpPr>
              <a:spLocks/>
            </p:cNvSpPr>
            <p:nvPr/>
          </p:nvSpPr>
          <p:spPr bwMode="auto">
            <a:xfrm>
              <a:off x="923" y="2093"/>
              <a:ext cx="30" cy="39"/>
            </a:xfrm>
            <a:custGeom>
              <a:avLst/>
              <a:gdLst>
                <a:gd name="T0" fmla="*/ 0 w 167"/>
                <a:gd name="T1" fmla="*/ 0 h 214"/>
                <a:gd name="T2" fmla="*/ 0 w 167"/>
                <a:gd name="T3" fmla="*/ 0 h 214"/>
                <a:gd name="T4" fmla="*/ 0 w 167"/>
                <a:gd name="T5" fmla="*/ 0 h 214"/>
                <a:gd name="T6" fmla="*/ 0 w 167"/>
                <a:gd name="T7" fmla="*/ 0 h 214"/>
                <a:gd name="T8" fmla="*/ 0 w 167"/>
                <a:gd name="T9" fmla="*/ 0 h 214"/>
                <a:gd name="T10" fmla="*/ 0 w 167"/>
                <a:gd name="T11" fmla="*/ 0 h 214"/>
                <a:gd name="T12" fmla="*/ 0 w 167"/>
                <a:gd name="T13" fmla="*/ 0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214"/>
                <a:gd name="T23" fmla="*/ 167 w 16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214">
                  <a:moveTo>
                    <a:pt x="0" y="61"/>
                  </a:moveTo>
                  <a:lnTo>
                    <a:pt x="45" y="16"/>
                  </a:lnTo>
                  <a:lnTo>
                    <a:pt x="76" y="0"/>
                  </a:lnTo>
                  <a:lnTo>
                    <a:pt x="121" y="0"/>
                  </a:lnTo>
                  <a:lnTo>
                    <a:pt x="152" y="16"/>
                  </a:lnTo>
                  <a:lnTo>
                    <a:pt x="167" y="61"/>
                  </a:lnTo>
                  <a:lnTo>
                    <a:pt x="167" y="21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62" name="Freeform 401"/>
            <p:cNvSpPr>
              <a:spLocks/>
            </p:cNvSpPr>
            <p:nvPr/>
          </p:nvSpPr>
          <p:spPr bwMode="auto">
            <a:xfrm>
              <a:off x="953" y="2093"/>
              <a:ext cx="31" cy="39"/>
            </a:xfrm>
            <a:custGeom>
              <a:avLst/>
              <a:gdLst>
                <a:gd name="T0" fmla="*/ 0 w 168"/>
                <a:gd name="T1" fmla="*/ 0 h 214"/>
                <a:gd name="T2" fmla="*/ 0 w 168"/>
                <a:gd name="T3" fmla="*/ 0 h 214"/>
                <a:gd name="T4" fmla="*/ 0 w 168"/>
                <a:gd name="T5" fmla="*/ 0 h 214"/>
                <a:gd name="T6" fmla="*/ 0 w 168"/>
                <a:gd name="T7" fmla="*/ 0 h 214"/>
                <a:gd name="T8" fmla="*/ 0 w 168"/>
                <a:gd name="T9" fmla="*/ 0 h 214"/>
                <a:gd name="T10" fmla="*/ 0 w 168"/>
                <a:gd name="T11" fmla="*/ 0 h 214"/>
                <a:gd name="T12" fmla="*/ 0 w 168"/>
                <a:gd name="T13" fmla="*/ 0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214"/>
                <a:gd name="T23" fmla="*/ 168 w 168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214">
                  <a:moveTo>
                    <a:pt x="0" y="61"/>
                  </a:moveTo>
                  <a:lnTo>
                    <a:pt x="46" y="16"/>
                  </a:lnTo>
                  <a:lnTo>
                    <a:pt x="76" y="0"/>
                  </a:lnTo>
                  <a:lnTo>
                    <a:pt x="122" y="0"/>
                  </a:lnTo>
                  <a:lnTo>
                    <a:pt x="153" y="16"/>
                  </a:lnTo>
                  <a:lnTo>
                    <a:pt x="168" y="61"/>
                  </a:lnTo>
                  <a:lnTo>
                    <a:pt x="168" y="21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63" name="Freeform 402"/>
            <p:cNvSpPr>
              <a:spLocks/>
            </p:cNvSpPr>
            <p:nvPr/>
          </p:nvSpPr>
          <p:spPr bwMode="auto">
            <a:xfrm>
              <a:off x="574" y="2073"/>
              <a:ext cx="39" cy="59"/>
            </a:xfrm>
            <a:custGeom>
              <a:avLst/>
              <a:gdLst>
                <a:gd name="T0" fmla="*/ 0 w 214"/>
                <a:gd name="T1" fmla="*/ 0 h 320"/>
                <a:gd name="T2" fmla="*/ 0 w 214"/>
                <a:gd name="T3" fmla="*/ 0 h 320"/>
                <a:gd name="T4" fmla="*/ 0 w 214"/>
                <a:gd name="T5" fmla="*/ 0 h 320"/>
                <a:gd name="T6" fmla="*/ 0 w 214"/>
                <a:gd name="T7" fmla="*/ 0 h 320"/>
                <a:gd name="T8" fmla="*/ 0 w 214"/>
                <a:gd name="T9" fmla="*/ 0 h 320"/>
                <a:gd name="T10" fmla="*/ 0 w 214"/>
                <a:gd name="T11" fmla="*/ 0 h 320"/>
                <a:gd name="T12" fmla="*/ 0 w 214"/>
                <a:gd name="T13" fmla="*/ 0 h 320"/>
                <a:gd name="T14" fmla="*/ 0 w 214"/>
                <a:gd name="T15" fmla="*/ 0 h 320"/>
                <a:gd name="T16" fmla="*/ 0 w 214"/>
                <a:gd name="T17" fmla="*/ 0 h 320"/>
                <a:gd name="T18" fmla="*/ 0 w 214"/>
                <a:gd name="T19" fmla="*/ 0 h 320"/>
                <a:gd name="T20" fmla="*/ 0 w 214"/>
                <a:gd name="T21" fmla="*/ 0 h 320"/>
                <a:gd name="T22" fmla="*/ 0 w 214"/>
                <a:gd name="T23" fmla="*/ 0 h 320"/>
                <a:gd name="T24" fmla="*/ 0 w 214"/>
                <a:gd name="T25" fmla="*/ 0 h 320"/>
                <a:gd name="T26" fmla="*/ 0 w 214"/>
                <a:gd name="T27" fmla="*/ 0 h 320"/>
                <a:gd name="T28" fmla="*/ 0 w 214"/>
                <a:gd name="T29" fmla="*/ 0 h 320"/>
                <a:gd name="T30" fmla="*/ 0 w 214"/>
                <a:gd name="T31" fmla="*/ 0 h 320"/>
                <a:gd name="T32" fmla="*/ 0 w 214"/>
                <a:gd name="T33" fmla="*/ 0 h 3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4"/>
                <a:gd name="T52" fmla="*/ 0 h 320"/>
                <a:gd name="T53" fmla="*/ 214 w 214"/>
                <a:gd name="T54" fmla="*/ 320 h 3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4" h="320">
                  <a:moveTo>
                    <a:pt x="91" y="0"/>
                  </a:moveTo>
                  <a:lnTo>
                    <a:pt x="45" y="15"/>
                  </a:lnTo>
                  <a:lnTo>
                    <a:pt x="15" y="61"/>
                  </a:lnTo>
                  <a:lnTo>
                    <a:pt x="0" y="137"/>
                  </a:lnTo>
                  <a:lnTo>
                    <a:pt x="0" y="182"/>
                  </a:lnTo>
                  <a:lnTo>
                    <a:pt x="15" y="259"/>
                  </a:lnTo>
                  <a:lnTo>
                    <a:pt x="45" y="304"/>
                  </a:lnTo>
                  <a:lnTo>
                    <a:pt x="91" y="320"/>
                  </a:lnTo>
                  <a:lnTo>
                    <a:pt x="121" y="320"/>
                  </a:lnTo>
                  <a:lnTo>
                    <a:pt x="167" y="304"/>
                  </a:lnTo>
                  <a:lnTo>
                    <a:pt x="199" y="259"/>
                  </a:lnTo>
                  <a:lnTo>
                    <a:pt x="214" y="182"/>
                  </a:lnTo>
                  <a:lnTo>
                    <a:pt x="214" y="137"/>
                  </a:lnTo>
                  <a:lnTo>
                    <a:pt x="199" y="61"/>
                  </a:lnTo>
                  <a:lnTo>
                    <a:pt x="167" y="15"/>
                  </a:lnTo>
                  <a:lnTo>
                    <a:pt x="121" y="0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64" name="Line 403"/>
            <p:cNvSpPr>
              <a:spLocks noChangeShapeType="1"/>
            </p:cNvSpPr>
            <p:nvPr/>
          </p:nvSpPr>
          <p:spPr bwMode="auto">
            <a:xfrm flipH="1">
              <a:off x="964" y="1299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65" name="Line 404"/>
            <p:cNvSpPr>
              <a:spLocks noChangeShapeType="1"/>
            </p:cNvSpPr>
            <p:nvPr/>
          </p:nvSpPr>
          <p:spPr bwMode="auto">
            <a:xfrm flipH="1">
              <a:off x="984" y="129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66" name="Line 405"/>
            <p:cNvSpPr>
              <a:spLocks noChangeShapeType="1"/>
            </p:cNvSpPr>
            <p:nvPr/>
          </p:nvSpPr>
          <p:spPr bwMode="auto">
            <a:xfrm>
              <a:off x="998" y="1299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67" name="Line 406"/>
            <p:cNvSpPr>
              <a:spLocks noChangeShapeType="1"/>
            </p:cNvSpPr>
            <p:nvPr/>
          </p:nvSpPr>
          <p:spPr bwMode="auto">
            <a:xfrm>
              <a:off x="998" y="1295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68" name="Line 407"/>
            <p:cNvSpPr>
              <a:spLocks noChangeShapeType="1"/>
            </p:cNvSpPr>
            <p:nvPr/>
          </p:nvSpPr>
          <p:spPr bwMode="auto">
            <a:xfrm>
              <a:off x="987" y="1295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69" name="Line 408"/>
            <p:cNvSpPr>
              <a:spLocks noChangeShapeType="1"/>
            </p:cNvSpPr>
            <p:nvPr/>
          </p:nvSpPr>
          <p:spPr bwMode="auto">
            <a:xfrm flipV="1">
              <a:off x="987" y="1295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70" name="Line 409"/>
            <p:cNvSpPr>
              <a:spLocks noChangeShapeType="1"/>
            </p:cNvSpPr>
            <p:nvPr/>
          </p:nvSpPr>
          <p:spPr bwMode="auto">
            <a:xfrm flipH="1">
              <a:off x="987" y="1305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71" name="Line 410"/>
            <p:cNvSpPr>
              <a:spLocks noChangeShapeType="1"/>
            </p:cNvSpPr>
            <p:nvPr/>
          </p:nvSpPr>
          <p:spPr bwMode="auto">
            <a:xfrm flipH="1">
              <a:off x="973" y="1305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72" name="Line 411"/>
            <p:cNvSpPr>
              <a:spLocks noChangeShapeType="1"/>
            </p:cNvSpPr>
            <p:nvPr/>
          </p:nvSpPr>
          <p:spPr bwMode="auto">
            <a:xfrm flipV="1">
              <a:off x="973" y="1295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73" name="Line 412"/>
            <p:cNvSpPr>
              <a:spLocks noChangeShapeType="1"/>
            </p:cNvSpPr>
            <p:nvPr/>
          </p:nvSpPr>
          <p:spPr bwMode="auto">
            <a:xfrm>
              <a:off x="973" y="1295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74" name="Line 413"/>
            <p:cNvSpPr>
              <a:spLocks noChangeShapeType="1"/>
            </p:cNvSpPr>
            <p:nvPr/>
          </p:nvSpPr>
          <p:spPr bwMode="auto">
            <a:xfrm>
              <a:off x="984" y="1295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75" name="Line 414"/>
            <p:cNvSpPr>
              <a:spLocks noChangeShapeType="1"/>
            </p:cNvSpPr>
            <p:nvPr/>
          </p:nvSpPr>
          <p:spPr bwMode="auto">
            <a:xfrm flipH="1">
              <a:off x="976" y="1467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76" name="Line 415"/>
            <p:cNvSpPr>
              <a:spLocks noChangeShapeType="1"/>
            </p:cNvSpPr>
            <p:nvPr/>
          </p:nvSpPr>
          <p:spPr bwMode="auto">
            <a:xfrm flipV="1">
              <a:off x="976" y="145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77" name="Line 416"/>
            <p:cNvSpPr>
              <a:spLocks noChangeShapeType="1"/>
            </p:cNvSpPr>
            <p:nvPr/>
          </p:nvSpPr>
          <p:spPr bwMode="auto">
            <a:xfrm>
              <a:off x="976" y="1458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78" name="Line 417"/>
            <p:cNvSpPr>
              <a:spLocks noChangeShapeType="1"/>
            </p:cNvSpPr>
            <p:nvPr/>
          </p:nvSpPr>
          <p:spPr bwMode="auto">
            <a:xfrm>
              <a:off x="987" y="145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79" name="Line 418"/>
            <p:cNvSpPr>
              <a:spLocks noChangeShapeType="1"/>
            </p:cNvSpPr>
            <p:nvPr/>
          </p:nvSpPr>
          <p:spPr bwMode="auto">
            <a:xfrm>
              <a:off x="987" y="146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80" name="Line 419"/>
            <p:cNvSpPr>
              <a:spLocks noChangeShapeType="1"/>
            </p:cNvSpPr>
            <p:nvPr/>
          </p:nvSpPr>
          <p:spPr bwMode="auto">
            <a:xfrm>
              <a:off x="987" y="1463"/>
              <a:ext cx="4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81" name="Line 420"/>
            <p:cNvSpPr>
              <a:spLocks noChangeShapeType="1"/>
            </p:cNvSpPr>
            <p:nvPr/>
          </p:nvSpPr>
          <p:spPr bwMode="auto">
            <a:xfrm>
              <a:off x="984" y="129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82" name="Line 421"/>
            <p:cNvSpPr>
              <a:spLocks noChangeShapeType="1"/>
            </p:cNvSpPr>
            <p:nvPr/>
          </p:nvSpPr>
          <p:spPr bwMode="auto">
            <a:xfrm>
              <a:off x="998" y="1299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83" name="Line 422"/>
            <p:cNvSpPr>
              <a:spLocks noChangeShapeType="1"/>
            </p:cNvSpPr>
            <p:nvPr/>
          </p:nvSpPr>
          <p:spPr bwMode="auto">
            <a:xfrm>
              <a:off x="1932" y="1639"/>
              <a:ext cx="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84" name="Line 423"/>
            <p:cNvSpPr>
              <a:spLocks noChangeShapeType="1"/>
            </p:cNvSpPr>
            <p:nvPr/>
          </p:nvSpPr>
          <p:spPr bwMode="auto">
            <a:xfrm>
              <a:off x="3524" y="1743"/>
              <a:ext cx="4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85" name="Line 424"/>
            <p:cNvSpPr>
              <a:spLocks noChangeShapeType="1"/>
            </p:cNvSpPr>
            <p:nvPr/>
          </p:nvSpPr>
          <p:spPr bwMode="auto">
            <a:xfrm>
              <a:off x="3610" y="1765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86" name="Line 425"/>
            <p:cNvSpPr>
              <a:spLocks noChangeShapeType="1"/>
            </p:cNvSpPr>
            <p:nvPr/>
          </p:nvSpPr>
          <p:spPr bwMode="auto">
            <a:xfrm>
              <a:off x="3664" y="1839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87" name="Line 426"/>
            <p:cNvSpPr>
              <a:spLocks noChangeShapeType="1"/>
            </p:cNvSpPr>
            <p:nvPr/>
          </p:nvSpPr>
          <p:spPr bwMode="auto">
            <a:xfrm>
              <a:off x="3584" y="1753"/>
              <a:ext cx="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88" name="Line 427"/>
            <p:cNvSpPr>
              <a:spLocks noChangeShapeType="1"/>
            </p:cNvSpPr>
            <p:nvPr/>
          </p:nvSpPr>
          <p:spPr bwMode="auto">
            <a:xfrm>
              <a:off x="3623" y="1781"/>
              <a:ext cx="2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89" name="Line 428"/>
            <p:cNvSpPr>
              <a:spLocks noChangeShapeType="1"/>
            </p:cNvSpPr>
            <p:nvPr/>
          </p:nvSpPr>
          <p:spPr bwMode="auto">
            <a:xfrm>
              <a:off x="3653" y="1817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90" name="Line 429"/>
            <p:cNvSpPr>
              <a:spLocks noChangeShapeType="1"/>
            </p:cNvSpPr>
            <p:nvPr/>
          </p:nvSpPr>
          <p:spPr bwMode="auto">
            <a:xfrm>
              <a:off x="3666" y="1864"/>
              <a:ext cx="2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91" name="Freeform 430"/>
            <p:cNvSpPr>
              <a:spLocks/>
            </p:cNvSpPr>
            <p:nvPr/>
          </p:nvSpPr>
          <p:spPr bwMode="auto">
            <a:xfrm>
              <a:off x="574" y="1161"/>
              <a:ext cx="1738" cy="920"/>
            </a:xfrm>
            <a:custGeom>
              <a:avLst/>
              <a:gdLst>
                <a:gd name="T0" fmla="*/ 0 w 9551"/>
                <a:gd name="T1" fmla="*/ 0 h 4986"/>
                <a:gd name="T2" fmla="*/ 0 w 9551"/>
                <a:gd name="T3" fmla="*/ 0 h 4986"/>
                <a:gd name="T4" fmla="*/ 0 w 9551"/>
                <a:gd name="T5" fmla="*/ 0 h 4986"/>
                <a:gd name="T6" fmla="*/ 0 w 9551"/>
                <a:gd name="T7" fmla="*/ 0 h 4986"/>
                <a:gd name="T8" fmla="*/ 0 w 9551"/>
                <a:gd name="T9" fmla="*/ 0 h 4986"/>
                <a:gd name="T10" fmla="*/ 0 w 9551"/>
                <a:gd name="T11" fmla="*/ 0 h 4986"/>
                <a:gd name="T12" fmla="*/ 0 w 9551"/>
                <a:gd name="T13" fmla="*/ 0 h 4986"/>
                <a:gd name="T14" fmla="*/ 0 w 9551"/>
                <a:gd name="T15" fmla="*/ 0 h 4986"/>
                <a:gd name="T16" fmla="*/ 0 w 9551"/>
                <a:gd name="T17" fmla="*/ 0 h 4986"/>
                <a:gd name="T18" fmla="*/ 0 w 9551"/>
                <a:gd name="T19" fmla="*/ 0 h 4986"/>
                <a:gd name="T20" fmla="*/ 0 w 9551"/>
                <a:gd name="T21" fmla="*/ 0 h 4986"/>
                <a:gd name="T22" fmla="*/ 0 w 9551"/>
                <a:gd name="T23" fmla="*/ 0 h 4986"/>
                <a:gd name="T24" fmla="*/ 0 w 9551"/>
                <a:gd name="T25" fmla="*/ 0 h 4986"/>
                <a:gd name="T26" fmla="*/ 0 w 9551"/>
                <a:gd name="T27" fmla="*/ 0 h 4986"/>
                <a:gd name="T28" fmla="*/ 0 w 9551"/>
                <a:gd name="T29" fmla="*/ 0 h 49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551"/>
                <a:gd name="T46" fmla="*/ 0 h 4986"/>
                <a:gd name="T47" fmla="*/ 9551 w 9551"/>
                <a:gd name="T48" fmla="*/ 4986 h 49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551" h="4986">
                  <a:moveTo>
                    <a:pt x="5961" y="0"/>
                  </a:moveTo>
                  <a:lnTo>
                    <a:pt x="0" y="0"/>
                  </a:lnTo>
                  <a:lnTo>
                    <a:pt x="0" y="3879"/>
                  </a:lnTo>
                  <a:lnTo>
                    <a:pt x="9275" y="3879"/>
                  </a:lnTo>
                  <a:lnTo>
                    <a:pt x="9275" y="4986"/>
                  </a:lnTo>
                  <a:lnTo>
                    <a:pt x="9551" y="4986"/>
                  </a:lnTo>
                  <a:lnTo>
                    <a:pt x="9551" y="3463"/>
                  </a:lnTo>
                  <a:lnTo>
                    <a:pt x="8997" y="3463"/>
                  </a:lnTo>
                  <a:lnTo>
                    <a:pt x="8997" y="3601"/>
                  </a:lnTo>
                  <a:lnTo>
                    <a:pt x="277" y="3601"/>
                  </a:lnTo>
                  <a:lnTo>
                    <a:pt x="277" y="277"/>
                  </a:lnTo>
                  <a:lnTo>
                    <a:pt x="6090" y="277"/>
                  </a:lnTo>
                  <a:lnTo>
                    <a:pt x="6090" y="138"/>
                  </a:lnTo>
                  <a:lnTo>
                    <a:pt x="5961" y="138"/>
                  </a:lnTo>
                  <a:lnTo>
                    <a:pt x="5961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92" name="Freeform 431"/>
            <p:cNvSpPr>
              <a:spLocks/>
            </p:cNvSpPr>
            <p:nvPr/>
          </p:nvSpPr>
          <p:spPr bwMode="auto">
            <a:xfrm>
              <a:off x="2262" y="2183"/>
              <a:ext cx="100" cy="179"/>
            </a:xfrm>
            <a:custGeom>
              <a:avLst/>
              <a:gdLst>
                <a:gd name="T0" fmla="*/ 0 w 552"/>
                <a:gd name="T1" fmla="*/ 0 h 970"/>
                <a:gd name="T2" fmla="*/ 0 w 552"/>
                <a:gd name="T3" fmla="*/ 0 h 970"/>
                <a:gd name="T4" fmla="*/ 0 w 552"/>
                <a:gd name="T5" fmla="*/ 0 h 970"/>
                <a:gd name="T6" fmla="*/ 0 w 552"/>
                <a:gd name="T7" fmla="*/ 0 h 970"/>
                <a:gd name="T8" fmla="*/ 0 w 552"/>
                <a:gd name="T9" fmla="*/ 0 h 970"/>
                <a:gd name="T10" fmla="*/ 0 w 552"/>
                <a:gd name="T11" fmla="*/ 0 h 970"/>
                <a:gd name="T12" fmla="*/ 0 w 552"/>
                <a:gd name="T13" fmla="*/ 0 h 9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970"/>
                <a:gd name="T23" fmla="*/ 552 w 552"/>
                <a:gd name="T24" fmla="*/ 970 h 9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970">
                  <a:moveTo>
                    <a:pt x="276" y="0"/>
                  </a:moveTo>
                  <a:lnTo>
                    <a:pt x="276" y="692"/>
                  </a:lnTo>
                  <a:lnTo>
                    <a:pt x="552" y="692"/>
                  </a:lnTo>
                  <a:lnTo>
                    <a:pt x="552" y="970"/>
                  </a:lnTo>
                  <a:lnTo>
                    <a:pt x="0" y="970"/>
                  </a:lnTo>
                  <a:lnTo>
                    <a:pt x="0" y="0"/>
                  </a:lnTo>
                  <a:lnTo>
                    <a:pt x="276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93" name="Line 432"/>
            <p:cNvSpPr>
              <a:spLocks noChangeShapeType="1"/>
            </p:cNvSpPr>
            <p:nvPr/>
          </p:nvSpPr>
          <p:spPr bwMode="auto">
            <a:xfrm flipV="1">
              <a:off x="2262" y="2262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94" name="Line 433"/>
            <p:cNvSpPr>
              <a:spLocks noChangeShapeType="1"/>
            </p:cNvSpPr>
            <p:nvPr/>
          </p:nvSpPr>
          <p:spPr bwMode="auto">
            <a:xfrm flipV="1">
              <a:off x="2262" y="2227"/>
              <a:ext cx="49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95" name="Line 434"/>
            <p:cNvSpPr>
              <a:spLocks noChangeShapeType="1"/>
            </p:cNvSpPr>
            <p:nvPr/>
          </p:nvSpPr>
          <p:spPr bwMode="auto">
            <a:xfrm flipV="1">
              <a:off x="2262" y="2193"/>
              <a:ext cx="49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96" name="Line 435"/>
            <p:cNvSpPr>
              <a:spLocks noChangeShapeType="1"/>
            </p:cNvSpPr>
            <p:nvPr/>
          </p:nvSpPr>
          <p:spPr bwMode="auto">
            <a:xfrm flipV="1">
              <a:off x="2262" y="2183"/>
              <a:ext cx="25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97" name="Line 436"/>
            <p:cNvSpPr>
              <a:spLocks noChangeShapeType="1"/>
            </p:cNvSpPr>
            <p:nvPr/>
          </p:nvSpPr>
          <p:spPr bwMode="auto">
            <a:xfrm flipV="1">
              <a:off x="2262" y="2296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98" name="Line 437"/>
            <p:cNvSpPr>
              <a:spLocks noChangeShapeType="1"/>
            </p:cNvSpPr>
            <p:nvPr/>
          </p:nvSpPr>
          <p:spPr bwMode="auto">
            <a:xfrm flipV="1">
              <a:off x="2282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999" name="Line 438"/>
            <p:cNvSpPr>
              <a:spLocks noChangeShapeType="1"/>
            </p:cNvSpPr>
            <p:nvPr/>
          </p:nvSpPr>
          <p:spPr bwMode="auto">
            <a:xfrm flipV="1">
              <a:off x="2317" y="2315"/>
              <a:ext cx="45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00" name="Line 439"/>
            <p:cNvSpPr>
              <a:spLocks noChangeShapeType="1"/>
            </p:cNvSpPr>
            <p:nvPr/>
          </p:nvSpPr>
          <p:spPr bwMode="auto">
            <a:xfrm flipV="1">
              <a:off x="2351" y="2350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01" name="Freeform 440"/>
            <p:cNvSpPr>
              <a:spLocks/>
            </p:cNvSpPr>
            <p:nvPr/>
          </p:nvSpPr>
          <p:spPr bwMode="auto">
            <a:xfrm>
              <a:off x="1659" y="1093"/>
              <a:ext cx="198" cy="51"/>
            </a:xfrm>
            <a:custGeom>
              <a:avLst/>
              <a:gdLst>
                <a:gd name="T0" fmla="*/ 0 w 1089"/>
                <a:gd name="T1" fmla="*/ 0 h 278"/>
                <a:gd name="T2" fmla="*/ 0 w 1089"/>
                <a:gd name="T3" fmla="*/ 0 h 278"/>
                <a:gd name="T4" fmla="*/ 0 w 1089"/>
                <a:gd name="T5" fmla="*/ 0 h 278"/>
                <a:gd name="T6" fmla="*/ 0 w 1089"/>
                <a:gd name="T7" fmla="*/ 0 h 278"/>
                <a:gd name="T8" fmla="*/ 0 w 1089"/>
                <a:gd name="T9" fmla="*/ 0 h 278"/>
                <a:gd name="T10" fmla="*/ 0 w 1089"/>
                <a:gd name="T11" fmla="*/ 0 h 278"/>
                <a:gd name="T12" fmla="*/ 0 w 1089"/>
                <a:gd name="T13" fmla="*/ 0 h 278"/>
                <a:gd name="T14" fmla="*/ 0 w 1089"/>
                <a:gd name="T15" fmla="*/ 0 h 278"/>
                <a:gd name="T16" fmla="*/ 0 w 1089"/>
                <a:gd name="T17" fmla="*/ 0 h 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9"/>
                <a:gd name="T28" fmla="*/ 0 h 278"/>
                <a:gd name="T29" fmla="*/ 1089 w 1089"/>
                <a:gd name="T30" fmla="*/ 278 h 2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9" h="278">
                  <a:moveTo>
                    <a:pt x="0" y="0"/>
                  </a:moveTo>
                  <a:lnTo>
                    <a:pt x="0" y="140"/>
                  </a:lnTo>
                  <a:lnTo>
                    <a:pt x="129" y="140"/>
                  </a:lnTo>
                  <a:lnTo>
                    <a:pt x="129" y="278"/>
                  </a:lnTo>
                  <a:lnTo>
                    <a:pt x="960" y="278"/>
                  </a:lnTo>
                  <a:lnTo>
                    <a:pt x="960" y="140"/>
                  </a:lnTo>
                  <a:lnTo>
                    <a:pt x="1089" y="140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02" name="Line 441"/>
            <p:cNvSpPr>
              <a:spLocks noChangeShapeType="1"/>
            </p:cNvSpPr>
            <p:nvPr/>
          </p:nvSpPr>
          <p:spPr bwMode="auto">
            <a:xfrm flipV="1">
              <a:off x="1766" y="1093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03" name="Line 442"/>
            <p:cNvSpPr>
              <a:spLocks noChangeShapeType="1"/>
            </p:cNvSpPr>
            <p:nvPr/>
          </p:nvSpPr>
          <p:spPr bwMode="auto">
            <a:xfrm flipV="1">
              <a:off x="1732" y="1093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04" name="Line 443"/>
            <p:cNvSpPr>
              <a:spLocks noChangeShapeType="1"/>
            </p:cNvSpPr>
            <p:nvPr/>
          </p:nvSpPr>
          <p:spPr bwMode="auto">
            <a:xfrm flipV="1">
              <a:off x="1697" y="1093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05" name="Line 444"/>
            <p:cNvSpPr>
              <a:spLocks noChangeShapeType="1"/>
            </p:cNvSpPr>
            <p:nvPr/>
          </p:nvSpPr>
          <p:spPr bwMode="auto">
            <a:xfrm flipV="1">
              <a:off x="1683" y="1093"/>
              <a:ext cx="3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06" name="Line 445"/>
            <p:cNvSpPr>
              <a:spLocks noChangeShapeType="1"/>
            </p:cNvSpPr>
            <p:nvPr/>
          </p:nvSpPr>
          <p:spPr bwMode="auto">
            <a:xfrm flipV="1">
              <a:off x="1659" y="1093"/>
              <a:ext cx="2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07" name="Line 446"/>
            <p:cNvSpPr>
              <a:spLocks noChangeShapeType="1"/>
            </p:cNvSpPr>
            <p:nvPr/>
          </p:nvSpPr>
          <p:spPr bwMode="auto">
            <a:xfrm flipV="1">
              <a:off x="1801" y="1093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08" name="Freeform 447"/>
            <p:cNvSpPr>
              <a:spLocks/>
            </p:cNvSpPr>
            <p:nvPr/>
          </p:nvSpPr>
          <p:spPr bwMode="auto">
            <a:xfrm>
              <a:off x="2109" y="1494"/>
              <a:ext cx="18" cy="18"/>
            </a:xfrm>
            <a:custGeom>
              <a:avLst/>
              <a:gdLst>
                <a:gd name="T0" fmla="*/ 0 w 96"/>
                <a:gd name="T1" fmla="*/ 0 h 95"/>
                <a:gd name="T2" fmla="*/ 0 w 96"/>
                <a:gd name="T3" fmla="*/ 0 h 95"/>
                <a:gd name="T4" fmla="*/ 0 w 96"/>
                <a:gd name="T5" fmla="*/ 0 h 95"/>
                <a:gd name="T6" fmla="*/ 0 w 96"/>
                <a:gd name="T7" fmla="*/ 0 h 95"/>
                <a:gd name="T8" fmla="*/ 0 w 96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5"/>
                <a:gd name="T17" fmla="*/ 96 w 96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5">
                  <a:moveTo>
                    <a:pt x="30" y="3"/>
                  </a:moveTo>
                  <a:lnTo>
                    <a:pt x="96" y="33"/>
                  </a:lnTo>
                  <a:lnTo>
                    <a:pt x="69" y="95"/>
                  </a:lnTo>
                  <a:lnTo>
                    <a:pt x="0" y="64"/>
                  </a:lnTo>
                  <a:lnTo>
                    <a:pt x="2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09" name="Line 448"/>
            <p:cNvSpPr>
              <a:spLocks noChangeShapeType="1"/>
            </p:cNvSpPr>
            <p:nvPr/>
          </p:nvSpPr>
          <p:spPr bwMode="auto">
            <a:xfrm flipH="1">
              <a:off x="2999" y="1379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10" name="Line 449"/>
            <p:cNvSpPr>
              <a:spLocks noChangeShapeType="1"/>
            </p:cNvSpPr>
            <p:nvPr/>
          </p:nvSpPr>
          <p:spPr bwMode="auto">
            <a:xfrm flipH="1">
              <a:off x="2917" y="1379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11" name="Line 450"/>
            <p:cNvSpPr>
              <a:spLocks noChangeShapeType="1"/>
            </p:cNvSpPr>
            <p:nvPr/>
          </p:nvSpPr>
          <p:spPr bwMode="auto">
            <a:xfrm flipV="1">
              <a:off x="2981" y="1381"/>
              <a:ext cx="22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12" name="Line 451"/>
            <p:cNvSpPr>
              <a:spLocks noChangeShapeType="1"/>
            </p:cNvSpPr>
            <p:nvPr/>
          </p:nvSpPr>
          <p:spPr bwMode="auto">
            <a:xfrm flipV="1">
              <a:off x="2957" y="1363"/>
              <a:ext cx="9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13" name="Line 452"/>
            <p:cNvSpPr>
              <a:spLocks noChangeShapeType="1"/>
            </p:cNvSpPr>
            <p:nvPr/>
          </p:nvSpPr>
          <p:spPr bwMode="auto">
            <a:xfrm>
              <a:off x="2957" y="1395"/>
              <a:ext cx="24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14" name="Line 453"/>
            <p:cNvSpPr>
              <a:spLocks noChangeShapeType="1"/>
            </p:cNvSpPr>
            <p:nvPr/>
          </p:nvSpPr>
          <p:spPr bwMode="auto">
            <a:xfrm>
              <a:off x="2966" y="1363"/>
              <a:ext cx="37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15" name="Line 454"/>
            <p:cNvSpPr>
              <a:spLocks noChangeShapeType="1"/>
            </p:cNvSpPr>
            <p:nvPr/>
          </p:nvSpPr>
          <p:spPr bwMode="auto">
            <a:xfrm flipH="1">
              <a:off x="2917" y="1379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16" name="Line 455"/>
            <p:cNvSpPr>
              <a:spLocks noChangeShapeType="1"/>
            </p:cNvSpPr>
            <p:nvPr/>
          </p:nvSpPr>
          <p:spPr bwMode="auto">
            <a:xfrm flipH="1">
              <a:off x="2756" y="1380"/>
              <a:ext cx="1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17" name="Freeform 456"/>
            <p:cNvSpPr>
              <a:spLocks/>
            </p:cNvSpPr>
            <p:nvPr/>
          </p:nvSpPr>
          <p:spPr bwMode="auto">
            <a:xfrm>
              <a:off x="2674" y="1368"/>
              <a:ext cx="21" cy="22"/>
            </a:xfrm>
            <a:custGeom>
              <a:avLst/>
              <a:gdLst>
                <a:gd name="T0" fmla="*/ 0 w 113"/>
                <a:gd name="T1" fmla="*/ 0 h 118"/>
                <a:gd name="T2" fmla="*/ 0 w 113"/>
                <a:gd name="T3" fmla="*/ 0 h 118"/>
                <a:gd name="T4" fmla="*/ 0 w 113"/>
                <a:gd name="T5" fmla="*/ 0 h 118"/>
                <a:gd name="T6" fmla="*/ 0 w 113"/>
                <a:gd name="T7" fmla="*/ 0 h 118"/>
                <a:gd name="T8" fmla="*/ 0 w 113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118"/>
                <a:gd name="T17" fmla="*/ 113 w 113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118">
                  <a:moveTo>
                    <a:pt x="112" y="109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8"/>
                  </a:lnTo>
                  <a:lnTo>
                    <a:pt x="113" y="11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18" name="Freeform 457"/>
            <p:cNvSpPr>
              <a:spLocks/>
            </p:cNvSpPr>
            <p:nvPr/>
          </p:nvSpPr>
          <p:spPr bwMode="auto">
            <a:xfrm>
              <a:off x="2703" y="1368"/>
              <a:ext cx="20" cy="22"/>
            </a:xfrm>
            <a:custGeom>
              <a:avLst/>
              <a:gdLst>
                <a:gd name="T0" fmla="*/ 0 w 112"/>
                <a:gd name="T1" fmla="*/ 0 h 118"/>
                <a:gd name="T2" fmla="*/ 0 w 112"/>
                <a:gd name="T3" fmla="*/ 0 h 118"/>
                <a:gd name="T4" fmla="*/ 0 w 112"/>
                <a:gd name="T5" fmla="*/ 0 h 118"/>
                <a:gd name="T6" fmla="*/ 0 w 112"/>
                <a:gd name="T7" fmla="*/ 0 h 118"/>
                <a:gd name="T8" fmla="*/ 0 w 112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18"/>
                <a:gd name="T17" fmla="*/ 112 w 112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18">
                  <a:moveTo>
                    <a:pt x="111" y="109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118"/>
                  </a:lnTo>
                  <a:lnTo>
                    <a:pt x="112" y="11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19" name="Freeform 458"/>
            <p:cNvSpPr>
              <a:spLocks/>
            </p:cNvSpPr>
            <p:nvPr/>
          </p:nvSpPr>
          <p:spPr bwMode="auto">
            <a:xfrm>
              <a:off x="2729" y="1368"/>
              <a:ext cx="21" cy="22"/>
            </a:xfrm>
            <a:custGeom>
              <a:avLst/>
              <a:gdLst>
                <a:gd name="T0" fmla="*/ 0 w 112"/>
                <a:gd name="T1" fmla="*/ 0 h 118"/>
                <a:gd name="T2" fmla="*/ 0 w 112"/>
                <a:gd name="T3" fmla="*/ 0 h 118"/>
                <a:gd name="T4" fmla="*/ 0 w 112"/>
                <a:gd name="T5" fmla="*/ 0 h 118"/>
                <a:gd name="T6" fmla="*/ 0 w 112"/>
                <a:gd name="T7" fmla="*/ 0 h 118"/>
                <a:gd name="T8" fmla="*/ 0 w 112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18"/>
                <a:gd name="T17" fmla="*/ 112 w 112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18">
                  <a:moveTo>
                    <a:pt x="111" y="109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118"/>
                  </a:lnTo>
                  <a:lnTo>
                    <a:pt x="112" y="11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20" name="Line 459"/>
            <p:cNvSpPr>
              <a:spLocks noChangeShapeType="1"/>
            </p:cNvSpPr>
            <p:nvPr/>
          </p:nvSpPr>
          <p:spPr bwMode="auto">
            <a:xfrm flipH="1">
              <a:off x="2750" y="138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21" name="Line 460"/>
            <p:cNvSpPr>
              <a:spLocks noChangeShapeType="1"/>
            </p:cNvSpPr>
            <p:nvPr/>
          </p:nvSpPr>
          <p:spPr bwMode="auto">
            <a:xfrm flipH="1">
              <a:off x="2723" y="138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22" name="Line 461"/>
            <p:cNvSpPr>
              <a:spLocks noChangeShapeType="1"/>
            </p:cNvSpPr>
            <p:nvPr/>
          </p:nvSpPr>
          <p:spPr bwMode="auto">
            <a:xfrm flipH="1">
              <a:off x="2694" y="1380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23" name="Line 462"/>
            <p:cNvSpPr>
              <a:spLocks noChangeShapeType="1"/>
            </p:cNvSpPr>
            <p:nvPr/>
          </p:nvSpPr>
          <p:spPr bwMode="auto">
            <a:xfrm flipH="1">
              <a:off x="2651" y="138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24" name="Freeform 463"/>
            <p:cNvSpPr>
              <a:spLocks/>
            </p:cNvSpPr>
            <p:nvPr/>
          </p:nvSpPr>
          <p:spPr bwMode="auto">
            <a:xfrm>
              <a:off x="2566" y="1394"/>
              <a:ext cx="28" cy="28"/>
            </a:xfrm>
            <a:custGeom>
              <a:avLst/>
              <a:gdLst>
                <a:gd name="T0" fmla="*/ 0 w 151"/>
                <a:gd name="T1" fmla="*/ 0 h 153"/>
                <a:gd name="T2" fmla="*/ 0 w 151"/>
                <a:gd name="T3" fmla="*/ 0 h 153"/>
                <a:gd name="T4" fmla="*/ 0 w 151"/>
                <a:gd name="T5" fmla="*/ 0 h 153"/>
                <a:gd name="T6" fmla="*/ 0 w 151"/>
                <a:gd name="T7" fmla="*/ 0 h 153"/>
                <a:gd name="T8" fmla="*/ 0 w 151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153"/>
                <a:gd name="T17" fmla="*/ 151 w 151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153">
                  <a:moveTo>
                    <a:pt x="147" y="98"/>
                  </a:moveTo>
                  <a:lnTo>
                    <a:pt x="101" y="0"/>
                  </a:lnTo>
                  <a:lnTo>
                    <a:pt x="0" y="47"/>
                  </a:lnTo>
                  <a:lnTo>
                    <a:pt x="50" y="153"/>
                  </a:lnTo>
                  <a:lnTo>
                    <a:pt x="151" y="10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25" name="Freeform 464"/>
            <p:cNvSpPr>
              <a:spLocks/>
            </p:cNvSpPr>
            <p:nvPr/>
          </p:nvSpPr>
          <p:spPr bwMode="auto">
            <a:xfrm>
              <a:off x="2472" y="1438"/>
              <a:ext cx="28" cy="28"/>
            </a:xfrm>
            <a:custGeom>
              <a:avLst/>
              <a:gdLst>
                <a:gd name="T0" fmla="*/ 0 w 151"/>
                <a:gd name="T1" fmla="*/ 0 h 154"/>
                <a:gd name="T2" fmla="*/ 0 w 151"/>
                <a:gd name="T3" fmla="*/ 0 h 154"/>
                <a:gd name="T4" fmla="*/ 0 w 151"/>
                <a:gd name="T5" fmla="*/ 0 h 154"/>
                <a:gd name="T6" fmla="*/ 0 w 151"/>
                <a:gd name="T7" fmla="*/ 0 h 154"/>
                <a:gd name="T8" fmla="*/ 0 w 151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154"/>
                <a:gd name="T17" fmla="*/ 151 w 151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154">
                  <a:moveTo>
                    <a:pt x="146" y="99"/>
                  </a:moveTo>
                  <a:lnTo>
                    <a:pt x="100" y="0"/>
                  </a:lnTo>
                  <a:lnTo>
                    <a:pt x="0" y="47"/>
                  </a:lnTo>
                  <a:lnTo>
                    <a:pt x="50" y="154"/>
                  </a:lnTo>
                  <a:lnTo>
                    <a:pt x="151" y="10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26" name="Freeform 465"/>
            <p:cNvSpPr>
              <a:spLocks/>
            </p:cNvSpPr>
            <p:nvPr/>
          </p:nvSpPr>
          <p:spPr bwMode="auto">
            <a:xfrm>
              <a:off x="2371" y="1488"/>
              <a:ext cx="27" cy="28"/>
            </a:xfrm>
            <a:custGeom>
              <a:avLst/>
              <a:gdLst>
                <a:gd name="T0" fmla="*/ 0 w 151"/>
                <a:gd name="T1" fmla="*/ 0 h 154"/>
                <a:gd name="T2" fmla="*/ 0 w 151"/>
                <a:gd name="T3" fmla="*/ 0 h 154"/>
                <a:gd name="T4" fmla="*/ 0 w 151"/>
                <a:gd name="T5" fmla="*/ 0 h 154"/>
                <a:gd name="T6" fmla="*/ 0 w 151"/>
                <a:gd name="T7" fmla="*/ 0 h 154"/>
                <a:gd name="T8" fmla="*/ 0 w 151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154"/>
                <a:gd name="T17" fmla="*/ 151 w 151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154">
                  <a:moveTo>
                    <a:pt x="147" y="99"/>
                  </a:moveTo>
                  <a:lnTo>
                    <a:pt x="101" y="0"/>
                  </a:lnTo>
                  <a:lnTo>
                    <a:pt x="0" y="47"/>
                  </a:lnTo>
                  <a:lnTo>
                    <a:pt x="51" y="154"/>
                  </a:lnTo>
                  <a:lnTo>
                    <a:pt x="151" y="10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27" name="Line 466"/>
            <p:cNvSpPr>
              <a:spLocks noChangeShapeType="1"/>
            </p:cNvSpPr>
            <p:nvPr/>
          </p:nvSpPr>
          <p:spPr bwMode="auto">
            <a:xfrm flipH="1">
              <a:off x="2321" y="1506"/>
              <a:ext cx="54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28" name="Line 467"/>
            <p:cNvSpPr>
              <a:spLocks noChangeShapeType="1"/>
            </p:cNvSpPr>
            <p:nvPr/>
          </p:nvSpPr>
          <p:spPr bwMode="auto">
            <a:xfrm flipH="1">
              <a:off x="2393" y="1456"/>
              <a:ext cx="84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29" name="Line 468"/>
            <p:cNvSpPr>
              <a:spLocks noChangeShapeType="1"/>
            </p:cNvSpPr>
            <p:nvPr/>
          </p:nvSpPr>
          <p:spPr bwMode="auto">
            <a:xfrm flipH="1">
              <a:off x="2495" y="1412"/>
              <a:ext cx="76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30" name="Freeform 469"/>
            <p:cNvSpPr>
              <a:spLocks/>
            </p:cNvSpPr>
            <p:nvPr/>
          </p:nvSpPr>
          <p:spPr bwMode="auto">
            <a:xfrm>
              <a:off x="3000" y="1490"/>
              <a:ext cx="59" cy="85"/>
            </a:xfrm>
            <a:custGeom>
              <a:avLst/>
              <a:gdLst>
                <a:gd name="T0" fmla="*/ 0 w 324"/>
                <a:gd name="T1" fmla="*/ 0 h 459"/>
                <a:gd name="T2" fmla="*/ 0 w 324"/>
                <a:gd name="T3" fmla="*/ 0 h 459"/>
                <a:gd name="T4" fmla="*/ 0 w 324"/>
                <a:gd name="T5" fmla="*/ 0 h 459"/>
                <a:gd name="T6" fmla="*/ 0 w 324"/>
                <a:gd name="T7" fmla="*/ 0 h 459"/>
                <a:gd name="T8" fmla="*/ 0 w 324"/>
                <a:gd name="T9" fmla="*/ 0 h 4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4"/>
                <a:gd name="T16" fmla="*/ 0 h 459"/>
                <a:gd name="T17" fmla="*/ 324 w 324"/>
                <a:gd name="T18" fmla="*/ 459 h 4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4" h="459">
                  <a:moveTo>
                    <a:pt x="112" y="459"/>
                  </a:moveTo>
                  <a:lnTo>
                    <a:pt x="324" y="400"/>
                  </a:lnTo>
                  <a:lnTo>
                    <a:pt x="212" y="0"/>
                  </a:lnTo>
                  <a:lnTo>
                    <a:pt x="0" y="59"/>
                  </a:lnTo>
                  <a:lnTo>
                    <a:pt x="112" y="45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31" name="Line 470"/>
            <p:cNvSpPr>
              <a:spLocks noChangeShapeType="1"/>
            </p:cNvSpPr>
            <p:nvPr/>
          </p:nvSpPr>
          <p:spPr bwMode="auto">
            <a:xfrm>
              <a:off x="2312" y="1829"/>
              <a:ext cx="2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32" name="Line 471"/>
            <p:cNvSpPr>
              <a:spLocks noChangeShapeType="1"/>
            </p:cNvSpPr>
            <p:nvPr/>
          </p:nvSpPr>
          <p:spPr bwMode="auto">
            <a:xfrm flipH="1">
              <a:off x="2312" y="1889"/>
              <a:ext cx="28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33" name="Line 492"/>
            <p:cNvSpPr>
              <a:spLocks noChangeShapeType="1"/>
            </p:cNvSpPr>
            <p:nvPr/>
          </p:nvSpPr>
          <p:spPr bwMode="auto">
            <a:xfrm flipV="1">
              <a:off x="2312" y="2396"/>
              <a:ext cx="1" cy="8"/>
            </a:xfrm>
            <a:prstGeom prst="line">
              <a:avLst/>
            </a:prstGeom>
            <a:noFill/>
            <a:ln w="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34" name="Line 494"/>
            <p:cNvSpPr>
              <a:spLocks noChangeShapeType="1"/>
            </p:cNvSpPr>
            <p:nvPr/>
          </p:nvSpPr>
          <p:spPr bwMode="auto">
            <a:xfrm flipH="1">
              <a:off x="2915" y="1379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35" name="Freeform 495"/>
            <p:cNvSpPr>
              <a:spLocks/>
            </p:cNvSpPr>
            <p:nvPr/>
          </p:nvSpPr>
          <p:spPr bwMode="auto">
            <a:xfrm>
              <a:off x="894" y="1825"/>
              <a:ext cx="65" cy="52"/>
            </a:xfrm>
            <a:custGeom>
              <a:avLst/>
              <a:gdLst>
                <a:gd name="T0" fmla="*/ 0 w 362"/>
                <a:gd name="T1" fmla="*/ 0 h 278"/>
                <a:gd name="T2" fmla="*/ 0 w 362"/>
                <a:gd name="T3" fmla="*/ 0 h 278"/>
                <a:gd name="T4" fmla="*/ 0 w 362"/>
                <a:gd name="T5" fmla="*/ 0 h 278"/>
                <a:gd name="T6" fmla="*/ 0 w 362"/>
                <a:gd name="T7" fmla="*/ 0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2"/>
                <a:gd name="T13" fmla="*/ 0 h 278"/>
                <a:gd name="T14" fmla="*/ 362 w 362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2" h="278">
                  <a:moveTo>
                    <a:pt x="0" y="278"/>
                  </a:moveTo>
                  <a:lnTo>
                    <a:pt x="362" y="278"/>
                  </a:lnTo>
                  <a:lnTo>
                    <a:pt x="277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36" name="Freeform 496"/>
            <p:cNvSpPr>
              <a:spLocks/>
            </p:cNvSpPr>
            <p:nvPr/>
          </p:nvSpPr>
          <p:spPr bwMode="auto">
            <a:xfrm>
              <a:off x="944" y="1825"/>
              <a:ext cx="65" cy="52"/>
            </a:xfrm>
            <a:custGeom>
              <a:avLst/>
              <a:gdLst>
                <a:gd name="T0" fmla="*/ 0 w 362"/>
                <a:gd name="T1" fmla="*/ 0 h 278"/>
                <a:gd name="T2" fmla="*/ 0 w 362"/>
                <a:gd name="T3" fmla="*/ 0 h 278"/>
                <a:gd name="T4" fmla="*/ 0 w 362"/>
                <a:gd name="T5" fmla="*/ 0 h 278"/>
                <a:gd name="T6" fmla="*/ 0 w 362"/>
                <a:gd name="T7" fmla="*/ 0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2"/>
                <a:gd name="T13" fmla="*/ 0 h 278"/>
                <a:gd name="T14" fmla="*/ 362 w 362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2" h="278">
                  <a:moveTo>
                    <a:pt x="85" y="278"/>
                  </a:moveTo>
                  <a:lnTo>
                    <a:pt x="0" y="0"/>
                  </a:lnTo>
                  <a:lnTo>
                    <a:pt x="362" y="0"/>
                  </a:lnTo>
                  <a:lnTo>
                    <a:pt x="85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37" name="Freeform 497"/>
            <p:cNvSpPr>
              <a:spLocks/>
            </p:cNvSpPr>
            <p:nvPr/>
          </p:nvSpPr>
          <p:spPr bwMode="auto">
            <a:xfrm>
              <a:off x="894" y="1825"/>
              <a:ext cx="115" cy="52"/>
            </a:xfrm>
            <a:custGeom>
              <a:avLst/>
              <a:gdLst>
                <a:gd name="T0" fmla="*/ 0 w 639"/>
                <a:gd name="T1" fmla="*/ 0 h 278"/>
                <a:gd name="T2" fmla="*/ 0 w 639"/>
                <a:gd name="T3" fmla="*/ 0 h 278"/>
                <a:gd name="T4" fmla="*/ 0 w 639"/>
                <a:gd name="T5" fmla="*/ 0 h 278"/>
                <a:gd name="T6" fmla="*/ 0 w 639"/>
                <a:gd name="T7" fmla="*/ 0 h 278"/>
                <a:gd name="T8" fmla="*/ 0 w 639"/>
                <a:gd name="T9" fmla="*/ 0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9"/>
                <a:gd name="T16" fmla="*/ 0 h 278"/>
                <a:gd name="T17" fmla="*/ 639 w 639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9" h="278">
                  <a:moveTo>
                    <a:pt x="0" y="278"/>
                  </a:moveTo>
                  <a:lnTo>
                    <a:pt x="362" y="278"/>
                  </a:lnTo>
                  <a:lnTo>
                    <a:pt x="639" y="0"/>
                  </a:lnTo>
                  <a:lnTo>
                    <a:pt x="277" y="0"/>
                  </a:lnTo>
                  <a:lnTo>
                    <a:pt x="0" y="27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38" name="Freeform 498"/>
            <p:cNvSpPr>
              <a:spLocks/>
            </p:cNvSpPr>
            <p:nvPr/>
          </p:nvSpPr>
          <p:spPr bwMode="auto">
            <a:xfrm>
              <a:off x="2010" y="2111"/>
              <a:ext cx="25" cy="40"/>
            </a:xfrm>
            <a:custGeom>
              <a:avLst/>
              <a:gdLst>
                <a:gd name="T0" fmla="*/ 0 w 141"/>
                <a:gd name="T1" fmla="*/ 0 h 221"/>
                <a:gd name="T2" fmla="*/ 0 w 141"/>
                <a:gd name="T3" fmla="*/ 0 h 221"/>
                <a:gd name="T4" fmla="*/ 0 w 141"/>
                <a:gd name="T5" fmla="*/ 0 h 221"/>
                <a:gd name="T6" fmla="*/ 0 w 141"/>
                <a:gd name="T7" fmla="*/ 0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221"/>
                <a:gd name="T14" fmla="*/ 141 w 141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221">
                  <a:moveTo>
                    <a:pt x="0" y="0"/>
                  </a:moveTo>
                  <a:lnTo>
                    <a:pt x="141" y="0"/>
                  </a:lnTo>
                  <a:lnTo>
                    <a:pt x="0" y="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39" name="Freeform 499"/>
            <p:cNvSpPr>
              <a:spLocks/>
            </p:cNvSpPr>
            <p:nvPr/>
          </p:nvSpPr>
          <p:spPr bwMode="auto">
            <a:xfrm>
              <a:off x="2010" y="2111"/>
              <a:ext cx="25" cy="40"/>
            </a:xfrm>
            <a:custGeom>
              <a:avLst/>
              <a:gdLst>
                <a:gd name="T0" fmla="*/ 0 w 141"/>
                <a:gd name="T1" fmla="*/ 0 h 221"/>
                <a:gd name="T2" fmla="*/ 0 w 141"/>
                <a:gd name="T3" fmla="*/ 0 h 221"/>
                <a:gd name="T4" fmla="*/ 0 w 141"/>
                <a:gd name="T5" fmla="*/ 0 h 221"/>
                <a:gd name="T6" fmla="*/ 0 w 141"/>
                <a:gd name="T7" fmla="*/ 0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221"/>
                <a:gd name="T14" fmla="*/ 141 w 141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221">
                  <a:moveTo>
                    <a:pt x="141" y="0"/>
                  </a:moveTo>
                  <a:lnTo>
                    <a:pt x="0" y="221"/>
                  </a:lnTo>
                  <a:lnTo>
                    <a:pt x="141" y="22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40" name="Rectangle 500"/>
            <p:cNvSpPr>
              <a:spLocks noChangeArrowheads="1"/>
            </p:cNvSpPr>
            <p:nvPr/>
          </p:nvSpPr>
          <p:spPr bwMode="auto">
            <a:xfrm>
              <a:off x="2010" y="2111"/>
              <a:ext cx="25" cy="4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50041" name="Freeform 501"/>
            <p:cNvSpPr>
              <a:spLocks/>
            </p:cNvSpPr>
            <p:nvPr/>
          </p:nvSpPr>
          <p:spPr bwMode="auto">
            <a:xfrm>
              <a:off x="3014" y="1540"/>
              <a:ext cx="38" cy="35"/>
            </a:xfrm>
            <a:custGeom>
              <a:avLst/>
              <a:gdLst>
                <a:gd name="T0" fmla="*/ 0 w 212"/>
                <a:gd name="T1" fmla="*/ 0 h 192"/>
                <a:gd name="T2" fmla="*/ 0 w 212"/>
                <a:gd name="T3" fmla="*/ 0 h 192"/>
                <a:gd name="T4" fmla="*/ 0 w 212"/>
                <a:gd name="T5" fmla="*/ 0 h 192"/>
                <a:gd name="T6" fmla="*/ 0 w 212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2"/>
                <a:gd name="T13" fmla="*/ 0 h 192"/>
                <a:gd name="T14" fmla="*/ 212 w 2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2" h="192">
                  <a:moveTo>
                    <a:pt x="0" y="59"/>
                  </a:moveTo>
                  <a:lnTo>
                    <a:pt x="38" y="192"/>
                  </a:lnTo>
                  <a:lnTo>
                    <a:pt x="21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42" name="Freeform 502"/>
            <p:cNvSpPr>
              <a:spLocks/>
            </p:cNvSpPr>
            <p:nvPr/>
          </p:nvSpPr>
          <p:spPr bwMode="auto">
            <a:xfrm>
              <a:off x="3021" y="1540"/>
              <a:ext cx="38" cy="35"/>
            </a:xfrm>
            <a:custGeom>
              <a:avLst/>
              <a:gdLst>
                <a:gd name="T0" fmla="*/ 0 w 212"/>
                <a:gd name="T1" fmla="*/ 0 h 192"/>
                <a:gd name="T2" fmla="*/ 0 w 212"/>
                <a:gd name="T3" fmla="*/ 0 h 192"/>
                <a:gd name="T4" fmla="*/ 0 w 212"/>
                <a:gd name="T5" fmla="*/ 0 h 192"/>
                <a:gd name="T6" fmla="*/ 0 w 212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2"/>
                <a:gd name="T13" fmla="*/ 0 h 192"/>
                <a:gd name="T14" fmla="*/ 212 w 2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2" h="192">
                  <a:moveTo>
                    <a:pt x="0" y="192"/>
                  </a:moveTo>
                  <a:lnTo>
                    <a:pt x="174" y="0"/>
                  </a:lnTo>
                  <a:lnTo>
                    <a:pt x="212" y="133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43" name="Freeform 503"/>
            <p:cNvSpPr>
              <a:spLocks/>
            </p:cNvSpPr>
            <p:nvPr/>
          </p:nvSpPr>
          <p:spPr bwMode="auto">
            <a:xfrm>
              <a:off x="3014" y="1540"/>
              <a:ext cx="45" cy="35"/>
            </a:xfrm>
            <a:custGeom>
              <a:avLst/>
              <a:gdLst>
                <a:gd name="T0" fmla="*/ 0 w 250"/>
                <a:gd name="T1" fmla="*/ 0 h 192"/>
                <a:gd name="T2" fmla="*/ 0 w 250"/>
                <a:gd name="T3" fmla="*/ 0 h 192"/>
                <a:gd name="T4" fmla="*/ 0 w 250"/>
                <a:gd name="T5" fmla="*/ 0 h 192"/>
                <a:gd name="T6" fmla="*/ 0 w 250"/>
                <a:gd name="T7" fmla="*/ 0 h 192"/>
                <a:gd name="T8" fmla="*/ 0 w 250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192"/>
                <a:gd name="T17" fmla="*/ 250 w 250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192">
                  <a:moveTo>
                    <a:pt x="0" y="59"/>
                  </a:moveTo>
                  <a:lnTo>
                    <a:pt x="38" y="192"/>
                  </a:lnTo>
                  <a:lnTo>
                    <a:pt x="250" y="133"/>
                  </a:lnTo>
                  <a:lnTo>
                    <a:pt x="212" y="0"/>
                  </a:lnTo>
                  <a:lnTo>
                    <a:pt x="0" y="5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44" name="Freeform 504"/>
            <p:cNvSpPr>
              <a:spLocks/>
            </p:cNvSpPr>
            <p:nvPr/>
          </p:nvSpPr>
          <p:spPr bwMode="auto">
            <a:xfrm>
              <a:off x="3857" y="2157"/>
              <a:ext cx="31" cy="46"/>
            </a:xfrm>
            <a:custGeom>
              <a:avLst/>
              <a:gdLst>
                <a:gd name="T0" fmla="*/ 0 w 169"/>
                <a:gd name="T1" fmla="*/ 0 h 248"/>
                <a:gd name="T2" fmla="*/ 0 w 169"/>
                <a:gd name="T3" fmla="*/ 0 h 248"/>
                <a:gd name="T4" fmla="*/ 0 w 169"/>
                <a:gd name="T5" fmla="*/ 0 h 248"/>
                <a:gd name="T6" fmla="*/ 0 w 169"/>
                <a:gd name="T7" fmla="*/ 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48"/>
                <a:gd name="T14" fmla="*/ 169 w 169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48">
                  <a:moveTo>
                    <a:pt x="0" y="142"/>
                  </a:moveTo>
                  <a:lnTo>
                    <a:pt x="89" y="248"/>
                  </a:lnTo>
                  <a:lnTo>
                    <a:pt x="169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45" name="Freeform 505"/>
            <p:cNvSpPr>
              <a:spLocks/>
            </p:cNvSpPr>
            <p:nvPr/>
          </p:nvSpPr>
          <p:spPr bwMode="auto">
            <a:xfrm>
              <a:off x="3873" y="2157"/>
              <a:ext cx="31" cy="46"/>
            </a:xfrm>
            <a:custGeom>
              <a:avLst/>
              <a:gdLst>
                <a:gd name="T0" fmla="*/ 0 w 168"/>
                <a:gd name="T1" fmla="*/ 0 h 248"/>
                <a:gd name="T2" fmla="*/ 0 w 168"/>
                <a:gd name="T3" fmla="*/ 0 h 248"/>
                <a:gd name="T4" fmla="*/ 0 w 168"/>
                <a:gd name="T5" fmla="*/ 0 h 248"/>
                <a:gd name="T6" fmla="*/ 0 w 168"/>
                <a:gd name="T7" fmla="*/ 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248"/>
                <a:gd name="T14" fmla="*/ 168 w 168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248">
                  <a:moveTo>
                    <a:pt x="0" y="248"/>
                  </a:moveTo>
                  <a:lnTo>
                    <a:pt x="80" y="0"/>
                  </a:lnTo>
                  <a:lnTo>
                    <a:pt x="168" y="106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46" name="Freeform 506"/>
            <p:cNvSpPr>
              <a:spLocks/>
            </p:cNvSpPr>
            <p:nvPr/>
          </p:nvSpPr>
          <p:spPr bwMode="auto">
            <a:xfrm>
              <a:off x="3857" y="2157"/>
              <a:ext cx="47" cy="46"/>
            </a:xfrm>
            <a:custGeom>
              <a:avLst/>
              <a:gdLst>
                <a:gd name="T0" fmla="*/ 0 w 257"/>
                <a:gd name="T1" fmla="*/ 0 h 248"/>
                <a:gd name="T2" fmla="*/ 0 w 257"/>
                <a:gd name="T3" fmla="*/ 0 h 248"/>
                <a:gd name="T4" fmla="*/ 0 w 257"/>
                <a:gd name="T5" fmla="*/ 0 h 248"/>
                <a:gd name="T6" fmla="*/ 0 w 257"/>
                <a:gd name="T7" fmla="*/ 0 h 248"/>
                <a:gd name="T8" fmla="*/ 0 w 257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"/>
                <a:gd name="T16" fmla="*/ 0 h 248"/>
                <a:gd name="T17" fmla="*/ 257 w 257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" h="248">
                  <a:moveTo>
                    <a:pt x="0" y="142"/>
                  </a:moveTo>
                  <a:lnTo>
                    <a:pt x="89" y="248"/>
                  </a:lnTo>
                  <a:lnTo>
                    <a:pt x="257" y="106"/>
                  </a:lnTo>
                  <a:lnTo>
                    <a:pt x="169" y="0"/>
                  </a:lnTo>
                  <a:lnTo>
                    <a:pt x="0" y="1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47" name="Freeform 507"/>
            <p:cNvSpPr>
              <a:spLocks/>
            </p:cNvSpPr>
            <p:nvPr/>
          </p:nvSpPr>
          <p:spPr bwMode="auto">
            <a:xfrm>
              <a:off x="2247" y="1557"/>
              <a:ext cx="12" cy="28"/>
            </a:xfrm>
            <a:custGeom>
              <a:avLst/>
              <a:gdLst>
                <a:gd name="T0" fmla="*/ 0 w 67"/>
                <a:gd name="T1" fmla="*/ 0 h 156"/>
                <a:gd name="T2" fmla="*/ 0 w 67"/>
                <a:gd name="T3" fmla="*/ 0 h 156"/>
                <a:gd name="T4" fmla="*/ 0 w 67"/>
                <a:gd name="T5" fmla="*/ 0 h 156"/>
                <a:gd name="T6" fmla="*/ 0 w 67"/>
                <a:gd name="T7" fmla="*/ 0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156"/>
                <a:gd name="T14" fmla="*/ 67 w 6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156">
                  <a:moveTo>
                    <a:pt x="0" y="125"/>
                  </a:moveTo>
                  <a:lnTo>
                    <a:pt x="67" y="156"/>
                  </a:lnTo>
                  <a:lnTo>
                    <a:pt x="58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48" name="Freeform 508"/>
            <p:cNvSpPr>
              <a:spLocks/>
            </p:cNvSpPr>
            <p:nvPr/>
          </p:nvSpPr>
          <p:spPr bwMode="auto">
            <a:xfrm>
              <a:off x="2257" y="1557"/>
              <a:ext cx="13" cy="28"/>
            </a:xfrm>
            <a:custGeom>
              <a:avLst/>
              <a:gdLst>
                <a:gd name="T0" fmla="*/ 0 w 67"/>
                <a:gd name="T1" fmla="*/ 0 h 156"/>
                <a:gd name="T2" fmla="*/ 0 w 67"/>
                <a:gd name="T3" fmla="*/ 0 h 156"/>
                <a:gd name="T4" fmla="*/ 0 w 67"/>
                <a:gd name="T5" fmla="*/ 0 h 156"/>
                <a:gd name="T6" fmla="*/ 0 w 67"/>
                <a:gd name="T7" fmla="*/ 0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156"/>
                <a:gd name="T14" fmla="*/ 67 w 6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156">
                  <a:moveTo>
                    <a:pt x="9" y="156"/>
                  </a:moveTo>
                  <a:lnTo>
                    <a:pt x="0" y="0"/>
                  </a:lnTo>
                  <a:lnTo>
                    <a:pt x="67" y="31"/>
                  </a:lnTo>
                  <a:lnTo>
                    <a:pt x="9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49" name="Freeform 509"/>
            <p:cNvSpPr>
              <a:spLocks/>
            </p:cNvSpPr>
            <p:nvPr/>
          </p:nvSpPr>
          <p:spPr bwMode="auto">
            <a:xfrm>
              <a:off x="2247" y="1557"/>
              <a:ext cx="23" cy="28"/>
            </a:xfrm>
            <a:custGeom>
              <a:avLst/>
              <a:gdLst>
                <a:gd name="T0" fmla="*/ 0 w 125"/>
                <a:gd name="T1" fmla="*/ 0 h 156"/>
                <a:gd name="T2" fmla="*/ 0 w 125"/>
                <a:gd name="T3" fmla="*/ 0 h 156"/>
                <a:gd name="T4" fmla="*/ 0 w 125"/>
                <a:gd name="T5" fmla="*/ 0 h 156"/>
                <a:gd name="T6" fmla="*/ 0 w 125"/>
                <a:gd name="T7" fmla="*/ 0 h 156"/>
                <a:gd name="T8" fmla="*/ 0 w 125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56"/>
                <a:gd name="T17" fmla="*/ 125 w 125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56">
                  <a:moveTo>
                    <a:pt x="0" y="125"/>
                  </a:moveTo>
                  <a:lnTo>
                    <a:pt x="67" y="156"/>
                  </a:lnTo>
                  <a:lnTo>
                    <a:pt x="125" y="31"/>
                  </a:lnTo>
                  <a:lnTo>
                    <a:pt x="58" y="0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50" name="Freeform 510"/>
            <p:cNvSpPr>
              <a:spLocks/>
            </p:cNvSpPr>
            <p:nvPr/>
          </p:nvSpPr>
          <p:spPr bwMode="auto">
            <a:xfrm>
              <a:off x="2211" y="1585"/>
              <a:ext cx="208" cy="113"/>
            </a:xfrm>
            <a:custGeom>
              <a:avLst/>
              <a:gdLst>
                <a:gd name="T0" fmla="*/ 0 w 1139"/>
                <a:gd name="T1" fmla="*/ 0 h 610"/>
                <a:gd name="T2" fmla="*/ 0 w 1139"/>
                <a:gd name="T3" fmla="*/ 0 h 610"/>
                <a:gd name="T4" fmla="*/ 0 w 1139"/>
                <a:gd name="T5" fmla="*/ 0 h 610"/>
                <a:gd name="T6" fmla="*/ 0 w 1139"/>
                <a:gd name="T7" fmla="*/ 0 h 610"/>
                <a:gd name="T8" fmla="*/ 0 w 1139"/>
                <a:gd name="T9" fmla="*/ 0 h 610"/>
                <a:gd name="T10" fmla="*/ 0 w 1139"/>
                <a:gd name="T11" fmla="*/ 0 h 610"/>
                <a:gd name="T12" fmla="*/ 0 w 1139"/>
                <a:gd name="T13" fmla="*/ 0 h 610"/>
                <a:gd name="T14" fmla="*/ 0 w 1139"/>
                <a:gd name="T15" fmla="*/ 0 h 610"/>
                <a:gd name="T16" fmla="*/ 0 w 1139"/>
                <a:gd name="T17" fmla="*/ 0 h 6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39"/>
                <a:gd name="T28" fmla="*/ 0 h 610"/>
                <a:gd name="T29" fmla="*/ 1139 w 1139"/>
                <a:gd name="T30" fmla="*/ 610 h 6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39" h="610">
                  <a:moveTo>
                    <a:pt x="0" y="0"/>
                  </a:moveTo>
                  <a:lnTo>
                    <a:pt x="554" y="0"/>
                  </a:lnTo>
                  <a:lnTo>
                    <a:pt x="554" y="172"/>
                  </a:lnTo>
                  <a:lnTo>
                    <a:pt x="1139" y="172"/>
                  </a:lnTo>
                  <a:lnTo>
                    <a:pt x="1139" y="471"/>
                  </a:lnTo>
                  <a:lnTo>
                    <a:pt x="554" y="471"/>
                  </a:lnTo>
                  <a:lnTo>
                    <a:pt x="554" y="610"/>
                  </a:lnTo>
                  <a:lnTo>
                    <a:pt x="0" y="6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51" name="Line 511"/>
            <p:cNvSpPr>
              <a:spLocks noChangeShapeType="1"/>
            </p:cNvSpPr>
            <p:nvPr/>
          </p:nvSpPr>
          <p:spPr bwMode="auto">
            <a:xfrm flipV="1">
              <a:off x="2250" y="1617"/>
              <a:ext cx="80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52" name="Line 512"/>
            <p:cNvSpPr>
              <a:spLocks noChangeShapeType="1"/>
            </p:cNvSpPr>
            <p:nvPr/>
          </p:nvSpPr>
          <p:spPr bwMode="auto">
            <a:xfrm flipV="1">
              <a:off x="2216" y="1600"/>
              <a:ext cx="96" cy="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53" name="Line 513"/>
            <p:cNvSpPr>
              <a:spLocks noChangeShapeType="1"/>
            </p:cNvSpPr>
            <p:nvPr/>
          </p:nvSpPr>
          <p:spPr bwMode="auto">
            <a:xfrm flipV="1">
              <a:off x="2211" y="1585"/>
              <a:ext cx="81" cy="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54" name="Line 514"/>
            <p:cNvSpPr>
              <a:spLocks noChangeShapeType="1"/>
            </p:cNvSpPr>
            <p:nvPr/>
          </p:nvSpPr>
          <p:spPr bwMode="auto">
            <a:xfrm flipV="1">
              <a:off x="2211" y="1585"/>
              <a:ext cx="47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55" name="Line 515"/>
            <p:cNvSpPr>
              <a:spLocks noChangeShapeType="1"/>
            </p:cNvSpPr>
            <p:nvPr/>
          </p:nvSpPr>
          <p:spPr bwMode="auto">
            <a:xfrm flipV="1">
              <a:off x="2211" y="1585"/>
              <a:ext cx="1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56" name="Line 516"/>
            <p:cNvSpPr>
              <a:spLocks noChangeShapeType="1"/>
            </p:cNvSpPr>
            <p:nvPr/>
          </p:nvSpPr>
          <p:spPr bwMode="auto">
            <a:xfrm flipV="1">
              <a:off x="2285" y="1617"/>
              <a:ext cx="79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57" name="Line 517"/>
            <p:cNvSpPr>
              <a:spLocks noChangeShapeType="1"/>
            </p:cNvSpPr>
            <p:nvPr/>
          </p:nvSpPr>
          <p:spPr bwMode="auto">
            <a:xfrm flipV="1">
              <a:off x="2344" y="1617"/>
              <a:ext cx="54" cy="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58" name="Line 518"/>
            <p:cNvSpPr>
              <a:spLocks noChangeShapeType="1"/>
            </p:cNvSpPr>
            <p:nvPr/>
          </p:nvSpPr>
          <p:spPr bwMode="auto">
            <a:xfrm flipV="1">
              <a:off x="2378" y="1631"/>
              <a:ext cx="4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59" name="Line 519"/>
            <p:cNvSpPr>
              <a:spLocks noChangeShapeType="1"/>
            </p:cNvSpPr>
            <p:nvPr/>
          </p:nvSpPr>
          <p:spPr bwMode="auto">
            <a:xfrm flipV="1">
              <a:off x="2413" y="1666"/>
              <a:ext cx="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60" name="Freeform 520"/>
            <p:cNvSpPr>
              <a:spLocks/>
            </p:cNvSpPr>
            <p:nvPr/>
          </p:nvSpPr>
          <p:spPr bwMode="auto">
            <a:xfrm>
              <a:off x="2312" y="1696"/>
              <a:ext cx="474" cy="193"/>
            </a:xfrm>
            <a:custGeom>
              <a:avLst/>
              <a:gdLst>
                <a:gd name="T0" fmla="*/ 0 w 2604"/>
                <a:gd name="T1" fmla="*/ 0 h 1045"/>
                <a:gd name="T2" fmla="*/ 0 w 2604"/>
                <a:gd name="T3" fmla="*/ 0 h 1045"/>
                <a:gd name="T4" fmla="*/ 0 w 2604"/>
                <a:gd name="T5" fmla="*/ 0 h 1045"/>
                <a:gd name="T6" fmla="*/ 0 w 2604"/>
                <a:gd name="T7" fmla="*/ 0 h 1045"/>
                <a:gd name="T8" fmla="*/ 0 w 2604"/>
                <a:gd name="T9" fmla="*/ 0 h 1045"/>
                <a:gd name="T10" fmla="*/ 0 w 2604"/>
                <a:gd name="T11" fmla="*/ 0 h 1045"/>
                <a:gd name="T12" fmla="*/ 0 w 2604"/>
                <a:gd name="T13" fmla="*/ 0 h 1045"/>
                <a:gd name="T14" fmla="*/ 0 w 2604"/>
                <a:gd name="T15" fmla="*/ 0 h 1045"/>
                <a:gd name="T16" fmla="*/ 0 w 2604"/>
                <a:gd name="T17" fmla="*/ 0 h 1045"/>
                <a:gd name="T18" fmla="*/ 0 w 2604"/>
                <a:gd name="T19" fmla="*/ 0 h 1045"/>
                <a:gd name="T20" fmla="*/ 0 w 2604"/>
                <a:gd name="T21" fmla="*/ 0 h 10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04"/>
                <a:gd name="T34" fmla="*/ 0 h 1045"/>
                <a:gd name="T35" fmla="*/ 2604 w 2604"/>
                <a:gd name="T36" fmla="*/ 1045 h 10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04" h="1045">
                  <a:moveTo>
                    <a:pt x="0" y="723"/>
                  </a:moveTo>
                  <a:lnTo>
                    <a:pt x="1213" y="723"/>
                  </a:lnTo>
                  <a:lnTo>
                    <a:pt x="1213" y="0"/>
                  </a:lnTo>
                  <a:lnTo>
                    <a:pt x="1561" y="0"/>
                  </a:lnTo>
                  <a:lnTo>
                    <a:pt x="1561" y="750"/>
                  </a:lnTo>
                  <a:lnTo>
                    <a:pt x="2296" y="750"/>
                  </a:lnTo>
                  <a:lnTo>
                    <a:pt x="2296" y="255"/>
                  </a:lnTo>
                  <a:lnTo>
                    <a:pt x="2604" y="255"/>
                  </a:lnTo>
                  <a:lnTo>
                    <a:pt x="2604" y="1045"/>
                  </a:lnTo>
                  <a:lnTo>
                    <a:pt x="0" y="1045"/>
                  </a:lnTo>
                  <a:lnTo>
                    <a:pt x="0" y="723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61" name="Line 521"/>
            <p:cNvSpPr>
              <a:spLocks noChangeShapeType="1"/>
            </p:cNvSpPr>
            <p:nvPr/>
          </p:nvSpPr>
          <p:spPr bwMode="auto">
            <a:xfrm flipV="1">
              <a:off x="2439" y="1829"/>
              <a:ext cx="59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62" name="Line 522"/>
            <p:cNvSpPr>
              <a:spLocks noChangeShapeType="1"/>
            </p:cNvSpPr>
            <p:nvPr/>
          </p:nvSpPr>
          <p:spPr bwMode="auto">
            <a:xfrm flipV="1">
              <a:off x="2532" y="1730"/>
              <a:ext cx="64" cy="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63" name="Line 523"/>
            <p:cNvSpPr>
              <a:spLocks noChangeShapeType="1"/>
            </p:cNvSpPr>
            <p:nvPr/>
          </p:nvSpPr>
          <p:spPr bwMode="auto">
            <a:xfrm flipV="1">
              <a:off x="2406" y="1829"/>
              <a:ext cx="58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64" name="Line 524"/>
            <p:cNvSpPr>
              <a:spLocks noChangeShapeType="1"/>
            </p:cNvSpPr>
            <p:nvPr/>
          </p:nvSpPr>
          <p:spPr bwMode="auto">
            <a:xfrm flipV="1">
              <a:off x="2532" y="1696"/>
              <a:ext cx="63" cy="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65" name="Line 525"/>
            <p:cNvSpPr>
              <a:spLocks noChangeShapeType="1"/>
            </p:cNvSpPr>
            <p:nvPr/>
          </p:nvSpPr>
          <p:spPr bwMode="auto">
            <a:xfrm flipV="1">
              <a:off x="2371" y="1829"/>
              <a:ext cx="58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66" name="Line 526"/>
            <p:cNvSpPr>
              <a:spLocks noChangeShapeType="1"/>
            </p:cNvSpPr>
            <p:nvPr/>
          </p:nvSpPr>
          <p:spPr bwMode="auto">
            <a:xfrm flipV="1">
              <a:off x="2532" y="1696"/>
              <a:ext cx="28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67" name="Line 527"/>
            <p:cNvSpPr>
              <a:spLocks noChangeShapeType="1"/>
            </p:cNvSpPr>
            <p:nvPr/>
          </p:nvSpPr>
          <p:spPr bwMode="auto">
            <a:xfrm flipV="1">
              <a:off x="2337" y="1829"/>
              <a:ext cx="58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68" name="Line 528"/>
            <p:cNvSpPr>
              <a:spLocks noChangeShapeType="1"/>
            </p:cNvSpPr>
            <p:nvPr/>
          </p:nvSpPr>
          <p:spPr bwMode="auto">
            <a:xfrm flipV="1">
              <a:off x="2312" y="1829"/>
              <a:ext cx="49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69" name="Line 529"/>
            <p:cNvSpPr>
              <a:spLocks noChangeShapeType="1"/>
            </p:cNvSpPr>
            <p:nvPr/>
          </p:nvSpPr>
          <p:spPr bwMode="auto">
            <a:xfrm flipV="1">
              <a:off x="2312" y="1829"/>
              <a:ext cx="15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70" name="Line 530"/>
            <p:cNvSpPr>
              <a:spLocks noChangeShapeType="1"/>
            </p:cNvSpPr>
            <p:nvPr/>
          </p:nvSpPr>
          <p:spPr bwMode="auto">
            <a:xfrm flipV="1">
              <a:off x="2474" y="1829"/>
              <a:ext cx="58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71" name="Line 531"/>
            <p:cNvSpPr>
              <a:spLocks noChangeShapeType="1"/>
            </p:cNvSpPr>
            <p:nvPr/>
          </p:nvSpPr>
          <p:spPr bwMode="auto">
            <a:xfrm flipV="1">
              <a:off x="2532" y="1764"/>
              <a:ext cx="64" cy="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72" name="Line 532"/>
            <p:cNvSpPr>
              <a:spLocks noChangeShapeType="1"/>
            </p:cNvSpPr>
            <p:nvPr/>
          </p:nvSpPr>
          <p:spPr bwMode="auto">
            <a:xfrm flipV="1">
              <a:off x="2509" y="1799"/>
              <a:ext cx="87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73" name="Line 533"/>
            <p:cNvSpPr>
              <a:spLocks noChangeShapeType="1"/>
            </p:cNvSpPr>
            <p:nvPr/>
          </p:nvSpPr>
          <p:spPr bwMode="auto">
            <a:xfrm flipV="1">
              <a:off x="2543" y="1834"/>
              <a:ext cx="53" cy="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74" name="Line 534"/>
            <p:cNvSpPr>
              <a:spLocks noChangeShapeType="1"/>
            </p:cNvSpPr>
            <p:nvPr/>
          </p:nvSpPr>
          <p:spPr bwMode="auto">
            <a:xfrm flipV="1">
              <a:off x="2577" y="1834"/>
              <a:ext cx="54" cy="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75" name="Line 535"/>
            <p:cNvSpPr>
              <a:spLocks noChangeShapeType="1"/>
            </p:cNvSpPr>
            <p:nvPr/>
          </p:nvSpPr>
          <p:spPr bwMode="auto">
            <a:xfrm flipV="1">
              <a:off x="2611" y="1834"/>
              <a:ext cx="54" cy="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76" name="Line 536"/>
            <p:cNvSpPr>
              <a:spLocks noChangeShapeType="1"/>
            </p:cNvSpPr>
            <p:nvPr/>
          </p:nvSpPr>
          <p:spPr bwMode="auto">
            <a:xfrm flipV="1">
              <a:off x="2730" y="1743"/>
              <a:ext cx="25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77" name="Line 537"/>
            <p:cNvSpPr>
              <a:spLocks noChangeShapeType="1"/>
            </p:cNvSpPr>
            <p:nvPr/>
          </p:nvSpPr>
          <p:spPr bwMode="auto">
            <a:xfrm flipV="1">
              <a:off x="2646" y="1834"/>
              <a:ext cx="54" cy="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78" name="Line 538"/>
            <p:cNvSpPr>
              <a:spLocks noChangeShapeType="1"/>
            </p:cNvSpPr>
            <p:nvPr/>
          </p:nvSpPr>
          <p:spPr bwMode="auto">
            <a:xfrm flipV="1">
              <a:off x="2730" y="1747"/>
              <a:ext cx="56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79" name="Line 539"/>
            <p:cNvSpPr>
              <a:spLocks noChangeShapeType="1"/>
            </p:cNvSpPr>
            <p:nvPr/>
          </p:nvSpPr>
          <p:spPr bwMode="auto">
            <a:xfrm flipV="1">
              <a:off x="2681" y="1781"/>
              <a:ext cx="105" cy="1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80" name="Line 540"/>
            <p:cNvSpPr>
              <a:spLocks noChangeShapeType="1"/>
            </p:cNvSpPr>
            <p:nvPr/>
          </p:nvSpPr>
          <p:spPr bwMode="auto">
            <a:xfrm flipV="1">
              <a:off x="2714" y="1816"/>
              <a:ext cx="72" cy="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81" name="Line 541"/>
            <p:cNvSpPr>
              <a:spLocks noChangeShapeType="1"/>
            </p:cNvSpPr>
            <p:nvPr/>
          </p:nvSpPr>
          <p:spPr bwMode="auto">
            <a:xfrm flipV="1">
              <a:off x="2749" y="1851"/>
              <a:ext cx="37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82" name="Line 542"/>
            <p:cNvSpPr>
              <a:spLocks noChangeShapeType="1"/>
            </p:cNvSpPr>
            <p:nvPr/>
          </p:nvSpPr>
          <p:spPr bwMode="auto">
            <a:xfrm flipV="1">
              <a:off x="2783" y="188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83" name="Line 543"/>
            <p:cNvSpPr>
              <a:spLocks noChangeShapeType="1"/>
            </p:cNvSpPr>
            <p:nvPr/>
          </p:nvSpPr>
          <p:spPr bwMode="auto">
            <a:xfrm>
              <a:off x="3038" y="148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84" name="Freeform 544"/>
            <p:cNvSpPr>
              <a:spLocks/>
            </p:cNvSpPr>
            <p:nvPr/>
          </p:nvSpPr>
          <p:spPr bwMode="auto">
            <a:xfrm>
              <a:off x="2532" y="1488"/>
              <a:ext cx="763" cy="193"/>
            </a:xfrm>
            <a:custGeom>
              <a:avLst/>
              <a:gdLst>
                <a:gd name="T0" fmla="*/ 0 w 4186"/>
                <a:gd name="T1" fmla="*/ 0 h 1043"/>
                <a:gd name="T2" fmla="*/ 0 w 4186"/>
                <a:gd name="T3" fmla="*/ 0 h 1043"/>
                <a:gd name="T4" fmla="*/ 0 w 4186"/>
                <a:gd name="T5" fmla="*/ 0 h 1043"/>
                <a:gd name="T6" fmla="*/ 0 w 4186"/>
                <a:gd name="T7" fmla="*/ 0 h 1043"/>
                <a:gd name="T8" fmla="*/ 0 w 4186"/>
                <a:gd name="T9" fmla="*/ 0 h 1043"/>
                <a:gd name="T10" fmla="*/ 0 w 4186"/>
                <a:gd name="T11" fmla="*/ 0 h 1043"/>
                <a:gd name="T12" fmla="*/ 0 w 4186"/>
                <a:gd name="T13" fmla="*/ 0 h 1043"/>
                <a:gd name="T14" fmla="*/ 0 w 4186"/>
                <a:gd name="T15" fmla="*/ 0 h 1043"/>
                <a:gd name="T16" fmla="*/ 0 w 4186"/>
                <a:gd name="T17" fmla="*/ 0 h 1043"/>
                <a:gd name="T18" fmla="*/ 0 w 4186"/>
                <a:gd name="T19" fmla="*/ 0 h 1043"/>
                <a:gd name="T20" fmla="*/ 0 w 4186"/>
                <a:gd name="T21" fmla="*/ 0 h 1043"/>
                <a:gd name="T22" fmla="*/ 0 w 4186"/>
                <a:gd name="T23" fmla="*/ 0 h 1043"/>
                <a:gd name="T24" fmla="*/ 0 w 4186"/>
                <a:gd name="T25" fmla="*/ 0 h 1043"/>
                <a:gd name="T26" fmla="*/ 0 w 4186"/>
                <a:gd name="T27" fmla="*/ 0 h 10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86"/>
                <a:gd name="T43" fmla="*/ 0 h 1043"/>
                <a:gd name="T44" fmla="*/ 4186 w 4186"/>
                <a:gd name="T45" fmla="*/ 1043 h 10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86" h="1043">
                  <a:moveTo>
                    <a:pt x="2779" y="0"/>
                  </a:moveTo>
                  <a:lnTo>
                    <a:pt x="3954" y="0"/>
                  </a:lnTo>
                  <a:lnTo>
                    <a:pt x="3954" y="300"/>
                  </a:lnTo>
                  <a:lnTo>
                    <a:pt x="4186" y="300"/>
                  </a:lnTo>
                  <a:lnTo>
                    <a:pt x="4186" y="716"/>
                  </a:lnTo>
                  <a:lnTo>
                    <a:pt x="3908" y="716"/>
                  </a:lnTo>
                  <a:lnTo>
                    <a:pt x="3908" y="578"/>
                  </a:lnTo>
                  <a:lnTo>
                    <a:pt x="1391" y="578"/>
                  </a:lnTo>
                  <a:lnTo>
                    <a:pt x="1391" y="1043"/>
                  </a:lnTo>
                  <a:lnTo>
                    <a:pt x="1083" y="1043"/>
                  </a:lnTo>
                  <a:lnTo>
                    <a:pt x="1083" y="507"/>
                  </a:lnTo>
                  <a:lnTo>
                    <a:pt x="374" y="507"/>
                  </a:lnTo>
                  <a:lnTo>
                    <a:pt x="374" y="748"/>
                  </a:lnTo>
                  <a:lnTo>
                    <a:pt x="0" y="74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85" name="Freeform 545"/>
            <p:cNvSpPr>
              <a:spLocks/>
            </p:cNvSpPr>
            <p:nvPr/>
          </p:nvSpPr>
          <p:spPr bwMode="auto">
            <a:xfrm>
              <a:off x="3754" y="1646"/>
              <a:ext cx="270" cy="601"/>
            </a:xfrm>
            <a:custGeom>
              <a:avLst/>
              <a:gdLst>
                <a:gd name="T0" fmla="*/ 0 w 1487"/>
                <a:gd name="T1" fmla="*/ 0 h 3261"/>
                <a:gd name="T2" fmla="*/ 0 w 1487"/>
                <a:gd name="T3" fmla="*/ 0 h 3261"/>
                <a:gd name="T4" fmla="*/ 0 w 1487"/>
                <a:gd name="T5" fmla="*/ 0 h 3261"/>
                <a:gd name="T6" fmla="*/ 0 w 1487"/>
                <a:gd name="T7" fmla="*/ 0 h 3261"/>
                <a:gd name="T8" fmla="*/ 0 w 1487"/>
                <a:gd name="T9" fmla="*/ 0 h 3261"/>
                <a:gd name="T10" fmla="*/ 0 w 1487"/>
                <a:gd name="T11" fmla="*/ 0 h 3261"/>
                <a:gd name="T12" fmla="*/ 0 w 1487"/>
                <a:gd name="T13" fmla="*/ 0 h 3261"/>
                <a:gd name="T14" fmla="*/ 0 w 1487"/>
                <a:gd name="T15" fmla="*/ 0 h 3261"/>
                <a:gd name="T16" fmla="*/ 0 w 1487"/>
                <a:gd name="T17" fmla="*/ 0 h 32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7"/>
                <a:gd name="T28" fmla="*/ 0 h 3261"/>
                <a:gd name="T29" fmla="*/ 1487 w 1487"/>
                <a:gd name="T30" fmla="*/ 3261 h 32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7" h="3261">
                  <a:moveTo>
                    <a:pt x="1487" y="0"/>
                  </a:moveTo>
                  <a:lnTo>
                    <a:pt x="1487" y="2745"/>
                  </a:lnTo>
                  <a:lnTo>
                    <a:pt x="973" y="3261"/>
                  </a:lnTo>
                  <a:lnTo>
                    <a:pt x="546" y="3261"/>
                  </a:lnTo>
                  <a:lnTo>
                    <a:pt x="0" y="2629"/>
                  </a:lnTo>
                  <a:lnTo>
                    <a:pt x="601" y="2054"/>
                  </a:lnTo>
                  <a:lnTo>
                    <a:pt x="1211" y="2054"/>
                  </a:lnTo>
                  <a:lnTo>
                    <a:pt x="1211" y="0"/>
                  </a:lnTo>
                  <a:lnTo>
                    <a:pt x="1487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86" name="Freeform 546"/>
            <p:cNvSpPr>
              <a:spLocks/>
            </p:cNvSpPr>
            <p:nvPr/>
          </p:nvSpPr>
          <p:spPr bwMode="auto">
            <a:xfrm>
              <a:off x="3825" y="2118"/>
              <a:ext cx="79" cy="85"/>
            </a:xfrm>
            <a:custGeom>
              <a:avLst/>
              <a:gdLst>
                <a:gd name="T0" fmla="*/ 0 w 435"/>
                <a:gd name="T1" fmla="*/ 0 h 460"/>
                <a:gd name="T2" fmla="*/ 0 w 435"/>
                <a:gd name="T3" fmla="*/ 0 h 460"/>
                <a:gd name="T4" fmla="*/ 0 w 435"/>
                <a:gd name="T5" fmla="*/ 0 h 460"/>
                <a:gd name="T6" fmla="*/ 0 w 435"/>
                <a:gd name="T7" fmla="*/ 0 h 460"/>
                <a:gd name="T8" fmla="*/ 0 w 435"/>
                <a:gd name="T9" fmla="*/ 0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5"/>
                <a:gd name="T16" fmla="*/ 0 h 460"/>
                <a:gd name="T17" fmla="*/ 435 w 435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5" h="460">
                  <a:moveTo>
                    <a:pt x="170" y="0"/>
                  </a:moveTo>
                  <a:lnTo>
                    <a:pt x="435" y="318"/>
                  </a:lnTo>
                  <a:lnTo>
                    <a:pt x="263" y="460"/>
                  </a:lnTo>
                  <a:lnTo>
                    <a:pt x="0" y="141"/>
                  </a:lnTo>
                  <a:lnTo>
                    <a:pt x="17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87" name="Line 547"/>
            <p:cNvSpPr>
              <a:spLocks noChangeShapeType="1"/>
            </p:cNvSpPr>
            <p:nvPr/>
          </p:nvSpPr>
          <p:spPr bwMode="auto">
            <a:xfrm flipV="1">
              <a:off x="3974" y="1778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88" name="Line 548"/>
            <p:cNvSpPr>
              <a:spLocks noChangeShapeType="1"/>
            </p:cNvSpPr>
            <p:nvPr/>
          </p:nvSpPr>
          <p:spPr bwMode="auto">
            <a:xfrm flipV="1">
              <a:off x="3974" y="1744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89" name="Line 549"/>
            <p:cNvSpPr>
              <a:spLocks noChangeShapeType="1"/>
            </p:cNvSpPr>
            <p:nvPr/>
          </p:nvSpPr>
          <p:spPr bwMode="auto">
            <a:xfrm flipV="1">
              <a:off x="3974" y="1709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90" name="Line 550"/>
            <p:cNvSpPr>
              <a:spLocks noChangeShapeType="1"/>
            </p:cNvSpPr>
            <p:nvPr/>
          </p:nvSpPr>
          <p:spPr bwMode="auto">
            <a:xfrm flipV="1">
              <a:off x="3974" y="1674"/>
              <a:ext cx="5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91" name="Line 551"/>
            <p:cNvSpPr>
              <a:spLocks noChangeShapeType="1"/>
            </p:cNvSpPr>
            <p:nvPr/>
          </p:nvSpPr>
          <p:spPr bwMode="auto">
            <a:xfrm flipV="1">
              <a:off x="3974" y="1646"/>
              <a:ext cx="43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92" name="Line 552"/>
            <p:cNvSpPr>
              <a:spLocks noChangeShapeType="1"/>
            </p:cNvSpPr>
            <p:nvPr/>
          </p:nvSpPr>
          <p:spPr bwMode="auto">
            <a:xfrm flipV="1">
              <a:off x="3974" y="1646"/>
              <a:ext cx="9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93" name="Line 553"/>
            <p:cNvSpPr>
              <a:spLocks noChangeShapeType="1"/>
            </p:cNvSpPr>
            <p:nvPr/>
          </p:nvSpPr>
          <p:spPr bwMode="auto">
            <a:xfrm flipV="1">
              <a:off x="3974" y="1813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94" name="Line 554"/>
            <p:cNvSpPr>
              <a:spLocks noChangeShapeType="1"/>
            </p:cNvSpPr>
            <p:nvPr/>
          </p:nvSpPr>
          <p:spPr bwMode="auto">
            <a:xfrm flipV="1">
              <a:off x="3974" y="1848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95" name="Line 555"/>
            <p:cNvSpPr>
              <a:spLocks noChangeShapeType="1"/>
            </p:cNvSpPr>
            <p:nvPr/>
          </p:nvSpPr>
          <p:spPr bwMode="auto">
            <a:xfrm flipV="1">
              <a:off x="3766" y="2025"/>
              <a:ext cx="118" cy="1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96" name="Line 556"/>
            <p:cNvSpPr>
              <a:spLocks noChangeShapeType="1"/>
            </p:cNvSpPr>
            <p:nvPr/>
          </p:nvSpPr>
          <p:spPr bwMode="auto">
            <a:xfrm flipV="1">
              <a:off x="3974" y="1883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97" name="Line 557"/>
            <p:cNvSpPr>
              <a:spLocks noChangeShapeType="1"/>
            </p:cNvSpPr>
            <p:nvPr/>
          </p:nvSpPr>
          <p:spPr bwMode="auto">
            <a:xfrm flipV="1">
              <a:off x="3782" y="2025"/>
              <a:ext cx="137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98" name="Line 558"/>
            <p:cNvSpPr>
              <a:spLocks noChangeShapeType="1"/>
            </p:cNvSpPr>
            <p:nvPr/>
          </p:nvSpPr>
          <p:spPr bwMode="auto">
            <a:xfrm flipV="1">
              <a:off x="3974" y="1917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099" name="Line 559"/>
            <p:cNvSpPr>
              <a:spLocks noChangeShapeType="1"/>
            </p:cNvSpPr>
            <p:nvPr/>
          </p:nvSpPr>
          <p:spPr bwMode="auto">
            <a:xfrm flipV="1">
              <a:off x="3798" y="2151"/>
              <a:ext cx="32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00" name="Line 560"/>
            <p:cNvSpPr>
              <a:spLocks noChangeShapeType="1"/>
            </p:cNvSpPr>
            <p:nvPr/>
          </p:nvSpPr>
          <p:spPr bwMode="auto">
            <a:xfrm flipV="1">
              <a:off x="3974" y="1952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01" name="Line 561"/>
            <p:cNvSpPr>
              <a:spLocks noChangeShapeType="1"/>
            </p:cNvSpPr>
            <p:nvPr/>
          </p:nvSpPr>
          <p:spPr bwMode="auto">
            <a:xfrm flipV="1">
              <a:off x="3858" y="2025"/>
              <a:ext cx="95" cy="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02" name="Line 562"/>
            <p:cNvSpPr>
              <a:spLocks noChangeShapeType="1"/>
            </p:cNvSpPr>
            <p:nvPr/>
          </p:nvSpPr>
          <p:spPr bwMode="auto">
            <a:xfrm flipV="1">
              <a:off x="3813" y="2169"/>
              <a:ext cx="32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03" name="Line 563"/>
            <p:cNvSpPr>
              <a:spLocks noChangeShapeType="1"/>
            </p:cNvSpPr>
            <p:nvPr/>
          </p:nvSpPr>
          <p:spPr bwMode="auto">
            <a:xfrm flipV="1">
              <a:off x="3873" y="1987"/>
              <a:ext cx="151" cy="1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04" name="Line 564"/>
            <p:cNvSpPr>
              <a:spLocks noChangeShapeType="1"/>
            </p:cNvSpPr>
            <p:nvPr/>
          </p:nvSpPr>
          <p:spPr bwMode="auto">
            <a:xfrm flipV="1">
              <a:off x="3830" y="2188"/>
              <a:ext cx="3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05" name="Line 565"/>
            <p:cNvSpPr>
              <a:spLocks noChangeShapeType="1"/>
            </p:cNvSpPr>
            <p:nvPr/>
          </p:nvSpPr>
          <p:spPr bwMode="auto">
            <a:xfrm flipV="1">
              <a:off x="3890" y="2022"/>
              <a:ext cx="134" cy="1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06" name="Line 566"/>
            <p:cNvSpPr>
              <a:spLocks noChangeShapeType="1"/>
            </p:cNvSpPr>
            <p:nvPr/>
          </p:nvSpPr>
          <p:spPr bwMode="auto">
            <a:xfrm flipV="1">
              <a:off x="3846" y="2056"/>
              <a:ext cx="178" cy="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07" name="Line 567"/>
            <p:cNvSpPr>
              <a:spLocks noChangeShapeType="1"/>
            </p:cNvSpPr>
            <p:nvPr/>
          </p:nvSpPr>
          <p:spPr bwMode="auto">
            <a:xfrm flipV="1">
              <a:off x="3871" y="2092"/>
              <a:ext cx="153" cy="1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08" name="Line 568"/>
            <p:cNvSpPr>
              <a:spLocks noChangeShapeType="1"/>
            </p:cNvSpPr>
            <p:nvPr/>
          </p:nvSpPr>
          <p:spPr bwMode="auto">
            <a:xfrm flipV="1">
              <a:off x="3905" y="2127"/>
              <a:ext cx="119" cy="1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09" name="Freeform 569"/>
            <p:cNvSpPr>
              <a:spLocks/>
            </p:cNvSpPr>
            <p:nvPr/>
          </p:nvSpPr>
          <p:spPr bwMode="auto">
            <a:xfrm>
              <a:off x="2567" y="2362"/>
              <a:ext cx="497" cy="592"/>
            </a:xfrm>
            <a:custGeom>
              <a:avLst/>
              <a:gdLst>
                <a:gd name="T0" fmla="*/ 0 w 2737"/>
                <a:gd name="T1" fmla="*/ 0 h 3213"/>
                <a:gd name="T2" fmla="*/ 0 w 2737"/>
                <a:gd name="T3" fmla="*/ 0 h 3213"/>
                <a:gd name="T4" fmla="*/ 0 w 2737"/>
                <a:gd name="T5" fmla="*/ 0 h 3213"/>
                <a:gd name="T6" fmla="*/ 0 w 2737"/>
                <a:gd name="T7" fmla="*/ 0 h 3213"/>
                <a:gd name="T8" fmla="*/ 0 w 2737"/>
                <a:gd name="T9" fmla="*/ 0 h 3213"/>
                <a:gd name="T10" fmla="*/ 0 w 2737"/>
                <a:gd name="T11" fmla="*/ 0 h 3213"/>
                <a:gd name="T12" fmla="*/ 0 w 2737"/>
                <a:gd name="T13" fmla="*/ 0 h 3213"/>
                <a:gd name="T14" fmla="*/ 0 w 2737"/>
                <a:gd name="T15" fmla="*/ 0 h 3213"/>
                <a:gd name="T16" fmla="*/ 0 w 2737"/>
                <a:gd name="T17" fmla="*/ 0 h 32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37"/>
                <a:gd name="T28" fmla="*/ 0 h 3213"/>
                <a:gd name="T29" fmla="*/ 2737 w 2737"/>
                <a:gd name="T30" fmla="*/ 3213 h 32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37" h="3213">
                  <a:moveTo>
                    <a:pt x="0" y="0"/>
                  </a:moveTo>
                  <a:lnTo>
                    <a:pt x="0" y="3213"/>
                  </a:lnTo>
                  <a:lnTo>
                    <a:pt x="2737" y="3213"/>
                  </a:lnTo>
                  <a:lnTo>
                    <a:pt x="2737" y="819"/>
                  </a:lnTo>
                  <a:lnTo>
                    <a:pt x="2599" y="819"/>
                  </a:lnTo>
                  <a:lnTo>
                    <a:pt x="2599" y="3074"/>
                  </a:lnTo>
                  <a:lnTo>
                    <a:pt x="139" y="3074"/>
                  </a:ln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10" name="Line 570"/>
            <p:cNvSpPr>
              <a:spLocks noChangeShapeType="1"/>
            </p:cNvSpPr>
            <p:nvPr/>
          </p:nvSpPr>
          <p:spPr bwMode="auto">
            <a:xfrm flipV="1">
              <a:off x="2567" y="2883"/>
              <a:ext cx="25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11" name="Line 571"/>
            <p:cNvSpPr>
              <a:spLocks noChangeShapeType="1"/>
            </p:cNvSpPr>
            <p:nvPr/>
          </p:nvSpPr>
          <p:spPr bwMode="auto">
            <a:xfrm flipV="1">
              <a:off x="2567" y="2848"/>
              <a:ext cx="25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12" name="Line 572"/>
            <p:cNvSpPr>
              <a:spLocks noChangeShapeType="1"/>
            </p:cNvSpPr>
            <p:nvPr/>
          </p:nvSpPr>
          <p:spPr bwMode="auto">
            <a:xfrm flipV="1">
              <a:off x="2567" y="2814"/>
              <a:ext cx="25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13" name="Line 573"/>
            <p:cNvSpPr>
              <a:spLocks noChangeShapeType="1"/>
            </p:cNvSpPr>
            <p:nvPr/>
          </p:nvSpPr>
          <p:spPr bwMode="auto">
            <a:xfrm flipV="1">
              <a:off x="2567" y="2779"/>
              <a:ext cx="25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14" name="Line 574"/>
            <p:cNvSpPr>
              <a:spLocks noChangeShapeType="1"/>
            </p:cNvSpPr>
            <p:nvPr/>
          </p:nvSpPr>
          <p:spPr bwMode="auto">
            <a:xfrm flipV="1">
              <a:off x="2567" y="2744"/>
              <a:ext cx="25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15" name="Line 575"/>
            <p:cNvSpPr>
              <a:spLocks noChangeShapeType="1"/>
            </p:cNvSpPr>
            <p:nvPr/>
          </p:nvSpPr>
          <p:spPr bwMode="auto">
            <a:xfrm flipV="1">
              <a:off x="2567" y="2709"/>
              <a:ext cx="25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16" name="Line 576"/>
            <p:cNvSpPr>
              <a:spLocks noChangeShapeType="1"/>
            </p:cNvSpPr>
            <p:nvPr/>
          </p:nvSpPr>
          <p:spPr bwMode="auto">
            <a:xfrm flipV="1">
              <a:off x="2567" y="2674"/>
              <a:ext cx="25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17" name="Line 577"/>
            <p:cNvSpPr>
              <a:spLocks noChangeShapeType="1"/>
            </p:cNvSpPr>
            <p:nvPr/>
          </p:nvSpPr>
          <p:spPr bwMode="auto">
            <a:xfrm flipV="1">
              <a:off x="2567" y="2639"/>
              <a:ext cx="25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18" name="Line 578"/>
            <p:cNvSpPr>
              <a:spLocks noChangeShapeType="1"/>
            </p:cNvSpPr>
            <p:nvPr/>
          </p:nvSpPr>
          <p:spPr bwMode="auto">
            <a:xfrm flipV="1">
              <a:off x="2567" y="2604"/>
              <a:ext cx="25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19" name="Line 579"/>
            <p:cNvSpPr>
              <a:spLocks noChangeShapeType="1"/>
            </p:cNvSpPr>
            <p:nvPr/>
          </p:nvSpPr>
          <p:spPr bwMode="auto">
            <a:xfrm flipV="1">
              <a:off x="2567" y="2569"/>
              <a:ext cx="25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20" name="Line 580"/>
            <p:cNvSpPr>
              <a:spLocks noChangeShapeType="1"/>
            </p:cNvSpPr>
            <p:nvPr/>
          </p:nvSpPr>
          <p:spPr bwMode="auto">
            <a:xfrm flipV="1">
              <a:off x="2567" y="2535"/>
              <a:ext cx="25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21" name="Line 581"/>
            <p:cNvSpPr>
              <a:spLocks noChangeShapeType="1"/>
            </p:cNvSpPr>
            <p:nvPr/>
          </p:nvSpPr>
          <p:spPr bwMode="auto">
            <a:xfrm flipV="1">
              <a:off x="2567" y="2500"/>
              <a:ext cx="25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22" name="Line 582"/>
            <p:cNvSpPr>
              <a:spLocks noChangeShapeType="1"/>
            </p:cNvSpPr>
            <p:nvPr/>
          </p:nvSpPr>
          <p:spPr bwMode="auto">
            <a:xfrm flipV="1">
              <a:off x="2567" y="2465"/>
              <a:ext cx="25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23" name="Line 583"/>
            <p:cNvSpPr>
              <a:spLocks noChangeShapeType="1"/>
            </p:cNvSpPr>
            <p:nvPr/>
          </p:nvSpPr>
          <p:spPr bwMode="auto">
            <a:xfrm flipV="1">
              <a:off x="2567" y="2430"/>
              <a:ext cx="25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24" name="Line 584"/>
            <p:cNvSpPr>
              <a:spLocks noChangeShapeType="1"/>
            </p:cNvSpPr>
            <p:nvPr/>
          </p:nvSpPr>
          <p:spPr bwMode="auto">
            <a:xfrm flipV="1">
              <a:off x="2567" y="2395"/>
              <a:ext cx="25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25" name="Line 585"/>
            <p:cNvSpPr>
              <a:spLocks noChangeShapeType="1"/>
            </p:cNvSpPr>
            <p:nvPr/>
          </p:nvSpPr>
          <p:spPr bwMode="auto">
            <a:xfrm flipV="1">
              <a:off x="2567" y="2362"/>
              <a:ext cx="2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26" name="Line 589"/>
            <p:cNvSpPr>
              <a:spLocks noChangeShapeType="1"/>
            </p:cNvSpPr>
            <p:nvPr/>
          </p:nvSpPr>
          <p:spPr bwMode="auto">
            <a:xfrm flipV="1">
              <a:off x="3040" y="2513"/>
              <a:ext cx="2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27" name="Line 591"/>
            <p:cNvSpPr>
              <a:spLocks noChangeShapeType="1"/>
            </p:cNvSpPr>
            <p:nvPr/>
          </p:nvSpPr>
          <p:spPr bwMode="auto">
            <a:xfrm flipV="1">
              <a:off x="3040" y="2543"/>
              <a:ext cx="24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28" name="Line 593"/>
            <p:cNvSpPr>
              <a:spLocks noChangeShapeType="1"/>
            </p:cNvSpPr>
            <p:nvPr/>
          </p:nvSpPr>
          <p:spPr bwMode="auto">
            <a:xfrm flipV="1">
              <a:off x="3040" y="2578"/>
              <a:ext cx="24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29" name="Line 595"/>
            <p:cNvSpPr>
              <a:spLocks noChangeShapeType="1"/>
            </p:cNvSpPr>
            <p:nvPr/>
          </p:nvSpPr>
          <p:spPr bwMode="auto">
            <a:xfrm flipV="1">
              <a:off x="3040" y="2613"/>
              <a:ext cx="24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30" name="Line 597"/>
            <p:cNvSpPr>
              <a:spLocks noChangeShapeType="1"/>
            </p:cNvSpPr>
            <p:nvPr/>
          </p:nvSpPr>
          <p:spPr bwMode="auto">
            <a:xfrm flipV="1">
              <a:off x="3040" y="2647"/>
              <a:ext cx="24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31" name="Line 599"/>
            <p:cNvSpPr>
              <a:spLocks noChangeShapeType="1"/>
            </p:cNvSpPr>
            <p:nvPr/>
          </p:nvSpPr>
          <p:spPr bwMode="auto">
            <a:xfrm flipV="1">
              <a:off x="3040" y="2682"/>
              <a:ext cx="24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32" name="Line 601"/>
            <p:cNvSpPr>
              <a:spLocks noChangeShapeType="1"/>
            </p:cNvSpPr>
            <p:nvPr/>
          </p:nvSpPr>
          <p:spPr bwMode="auto">
            <a:xfrm flipV="1">
              <a:off x="3040" y="2717"/>
              <a:ext cx="24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33" name="Line 603"/>
            <p:cNvSpPr>
              <a:spLocks noChangeShapeType="1"/>
            </p:cNvSpPr>
            <p:nvPr/>
          </p:nvSpPr>
          <p:spPr bwMode="auto">
            <a:xfrm flipV="1">
              <a:off x="3040" y="2752"/>
              <a:ext cx="24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34" name="Line 605"/>
            <p:cNvSpPr>
              <a:spLocks noChangeShapeType="1"/>
            </p:cNvSpPr>
            <p:nvPr/>
          </p:nvSpPr>
          <p:spPr bwMode="auto">
            <a:xfrm flipV="1">
              <a:off x="3040" y="2787"/>
              <a:ext cx="24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35" name="Line 607"/>
            <p:cNvSpPr>
              <a:spLocks noChangeShapeType="1"/>
            </p:cNvSpPr>
            <p:nvPr/>
          </p:nvSpPr>
          <p:spPr bwMode="auto">
            <a:xfrm flipV="1">
              <a:off x="3040" y="2821"/>
              <a:ext cx="24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36" name="Line 609"/>
            <p:cNvSpPr>
              <a:spLocks noChangeShapeType="1"/>
            </p:cNvSpPr>
            <p:nvPr/>
          </p:nvSpPr>
          <p:spPr bwMode="auto">
            <a:xfrm flipV="1">
              <a:off x="3040" y="2856"/>
              <a:ext cx="24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37" name="Line 611"/>
            <p:cNvSpPr>
              <a:spLocks noChangeShapeType="1"/>
            </p:cNvSpPr>
            <p:nvPr/>
          </p:nvSpPr>
          <p:spPr bwMode="auto">
            <a:xfrm flipV="1">
              <a:off x="3040" y="2891"/>
              <a:ext cx="24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38" name="Freeform 613"/>
            <p:cNvSpPr>
              <a:spLocks/>
            </p:cNvSpPr>
            <p:nvPr/>
          </p:nvSpPr>
          <p:spPr bwMode="auto">
            <a:xfrm>
              <a:off x="1833" y="1161"/>
              <a:ext cx="2821" cy="1201"/>
            </a:xfrm>
            <a:custGeom>
              <a:avLst/>
              <a:gdLst>
                <a:gd name="T0" fmla="*/ 0 w 15503"/>
                <a:gd name="T1" fmla="*/ 0 h 6510"/>
                <a:gd name="T2" fmla="*/ 0 w 15503"/>
                <a:gd name="T3" fmla="*/ 0 h 6510"/>
                <a:gd name="T4" fmla="*/ 0 w 15503"/>
                <a:gd name="T5" fmla="*/ 0 h 6510"/>
                <a:gd name="T6" fmla="*/ 0 w 15503"/>
                <a:gd name="T7" fmla="*/ 0 h 6510"/>
                <a:gd name="T8" fmla="*/ 0 w 15503"/>
                <a:gd name="T9" fmla="*/ 0 h 6510"/>
                <a:gd name="T10" fmla="*/ 0 w 15503"/>
                <a:gd name="T11" fmla="*/ 0 h 6510"/>
                <a:gd name="T12" fmla="*/ 0 w 15503"/>
                <a:gd name="T13" fmla="*/ 0 h 6510"/>
                <a:gd name="T14" fmla="*/ 0 w 15503"/>
                <a:gd name="T15" fmla="*/ 0 h 6510"/>
                <a:gd name="T16" fmla="*/ 0 w 15503"/>
                <a:gd name="T17" fmla="*/ 0 h 6510"/>
                <a:gd name="T18" fmla="*/ 0 w 15503"/>
                <a:gd name="T19" fmla="*/ 0 h 6510"/>
                <a:gd name="T20" fmla="*/ 0 w 15503"/>
                <a:gd name="T21" fmla="*/ 0 h 6510"/>
                <a:gd name="T22" fmla="*/ 0 w 15503"/>
                <a:gd name="T23" fmla="*/ 0 h 6510"/>
                <a:gd name="T24" fmla="*/ 0 w 15503"/>
                <a:gd name="T25" fmla="*/ 0 h 6510"/>
                <a:gd name="T26" fmla="*/ 0 w 15503"/>
                <a:gd name="T27" fmla="*/ 0 h 6510"/>
                <a:gd name="T28" fmla="*/ 0 w 15503"/>
                <a:gd name="T29" fmla="*/ 0 h 6510"/>
                <a:gd name="T30" fmla="*/ 0 w 15503"/>
                <a:gd name="T31" fmla="*/ 0 h 6510"/>
                <a:gd name="T32" fmla="*/ 0 w 15503"/>
                <a:gd name="T33" fmla="*/ 0 h 6510"/>
                <a:gd name="T34" fmla="*/ 0 w 15503"/>
                <a:gd name="T35" fmla="*/ 0 h 6510"/>
                <a:gd name="T36" fmla="*/ 0 w 15503"/>
                <a:gd name="T37" fmla="*/ 0 h 6510"/>
                <a:gd name="T38" fmla="*/ 0 w 15503"/>
                <a:gd name="T39" fmla="*/ 0 h 6510"/>
                <a:gd name="T40" fmla="*/ 0 w 15503"/>
                <a:gd name="T41" fmla="*/ 0 h 6510"/>
                <a:gd name="T42" fmla="*/ 0 w 15503"/>
                <a:gd name="T43" fmla="*/ 0 h 6510"/>
                <a:gd name="T44" fmla="*/ 0 w 15503"/>
                <a:gd name="T45" fmla="*/ 0 h 6510"/>
                <a:gd name="T46" fmla="*/ 0 w 15503"/>
                <a:gd name="T47" fmla="*/ 0 h 6510"/>
                <a:gd name="T48" fmla="*/ 0 w 15503"/>
                <a:gd name="T49" fmla="*/ 0 h 6510"/>
                <a:gd name="T50" fmla="*/ 0 w 15503"/>
                <a:gd name="T51" fmla="*/ 0 h 6510"/>
                <a:gd name="T52" fmla="*/ 0 w 15503"/>
                <a:gd name="T53" fmla="*/ 0 h 6510"/>
                <a:gd name="T54" fmla="*/ 0 w 15503"/>
                <a:gd name="T55" fmla="*/ 0 h 6510"/>
                <a:gd name="T56" fmla="*/ 0 w 15503"/>
                <a:gd name="T57" fmla="*/ 0 h 6510"/>
                <a:gd name="T58" fmla="*/ 0 w 15503"/>
                <a:gd name="T59" fmla="*/ 0 h 6510"/>
                <a:gd name="T60" fmla="*/ 0 w 15503"/>
                <a:gd name="T61" fmla="*/ 0 h 6510"/>
                <a:gd name="T62" fmla="*/ 0 w 15503"/>
                <a:gd name="T63" fmla="*/ 0 h 6510"/>
                <a:gd name="T64" fmla="*/ 0 w 15503"/>
                <a:gd name="T65" fmla="*/ 0 h 6510"/>
                <a:gd name="T66" fmla="*/ 0 w 15503"/>
                <a:gd name="T67" fmla="*/ 0 h 6510"/>
                <a:gd name="T68" fmla="*/ 0 w 15503"/>
                <a:gd name="T69" fmla="*/ 0 h 6510"/>
                <a:gd name="T70" fmla="*/ 0 w 15503"/>
                <a:gd name="T71" fmla="*/ 0 h 6510"/>
                <a:gd name="T72" fmla="*/ 0 w 15503"/>
                <a:gd name="T73" fmla="*/ 0 h 6510"/>
                <a:gd name="T74" fmla="*/ 0 w 15503"/>
                <a:gd name="T75" fmla="*/ 0 h 6510"/>
                <a:gd name="T76" fmla="*/ 0 w 15503"/>
                <a:gd name="T77" fmla="*/ 0 h 6510"/>
                <a:gd name="T78" fmla="*/ 0 w 15503"/>
                <a:gd name="T79" fmla="*/ 0 h 6510"/>
                <a:gd name="T80" fmla="*/ 0 w 15503"/>
                <a:gd name="T81" fmla="*/ 0 h 6510"/>
                <a:gd name="T82" fmla="*/ 0 w 15503"/>
                <a:gd name="T83" fmla="*/ 0 h 65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503"/>
                <a:gd name="T127" fmla="*/ 0 h 6510"/>
                <a:gd name="T128" fmla="*/ 15503 w 15503"/>
                <a:gd name="T129" fmla="*/ 6510 h 65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503" h="6510">
                  <a:moveTo>
                    <a:pt x="129" y="0"/>
                  </a:moveTo>
                  <a:lnTo>
                    <a:pt x="15503" y="0"/>
                  </a:lnTo>
                  <a:lnTo>
                    <a:pt x="15503" y="3879"/>
                  </a:lnTo>
                  <a:lnTo>
                    <a:pt x="15227" y="3879"/>
                  </a:lnTo>
                  <a:lnTo>
                    <a:pt x="15227" y="3463"/>
                  </a:lnTo>
                  <a:lnTo>
                    <a:pt x="13565" y="3463"/>
                  </a:lnTo>
                  <a:lnTo>
                    <a:pt x="13565" y="4571"/>
                  </a:lnTo>
                  <a:lnTo>
                    <a:pt x="13427" y="4571"/>
                  </a:lnTo>
                  <a:lnTo>
                    <a:pt x="13427" y="3325"/>
                  </a:lnTo>
                  <a:lnTo>
                    <a:pt x="15227" y="3325"/>
                  </a:lnTo>
                  <a:lnTo>
                    <a:pt x="15227" y="277"/>
                  </a:lnTo>
                  <a:lnTo>
                    <a:pt x="12042" y="277"/>
                  </a:lnTo>
                  <a:lnTo>
                    <a:pt x="12042" y="1596"/>
                  </a:lnTo>
                  <a:lnTo>
                    <a:pt x="11766" y="1596"/>
                  </a:lnTo>
                  <a:lnTo>
                    <a:pt x="11766" y="277"/>
                  </a:lnTo>
                  <a:lnTo>
                    <a:pt x="2630" y="277"/>
                  </a:lnTo>
                  <a:lnTo>
                    <a:pt x="2630" y="1320"/>
                  </a:lnTo>
                  <a:lnTo>
                    <a:pt x="2853" y="1320"/>
                  </a:lnTo>
                  <a:lnTo>
                    <a:pt x="2853" y="1079"/>
                  </a:lnTo>
                  <a:lnTo>
                    <a:pt x="3308" y="1079"/>
                  </a:lnTo>
                  <a:lnTo>
                    <a:pt x="3308" y="838"/>
                  </a:lnTo>
                  <a:lnTo>
                    <a:pt x="3669" y="838"/>
                  </a:lnTo>
                  <a:lnTo>
                    <a:pt x="3669" y="554"/>
                  </a:lnTo>
                  <a:lnTo>
                    <a:pt x="9274" y="554"/>
                  </a:lnTo>
                  <a:lnTo>
                    <a:pt x="9274" y="3072"/>
                  </a:lnTo>
                  <a:lnTo>
                    <a:pt x="9162" y="3072"/>
                  </a:lnTo>
                  <a:lnTo>
                    <a:pt x="9162" y="3220"/>
                  </a:lnTo>
                  <a:lnTo>
                    <a:pt x="9274" y="3220"/>
                  </a:lnTo>
                  <a:lnTo>
                    <a:pt x="9274" y="3325"/>
                  </a:lnTo>
                  <a:lnTo>
                    <a:pt x="9159" y="3325"/>
                  </a:lnTo>
                  <a:lnTo>
                    <a:pt x="9159" y="3705"/>
                  </a:lnTo>
                  <a:lnTo>
                    <a:pt x="8997" y="3705"/>
                  </a:lnTo>
                  <a:lnTo>
                    <a:pt x="8997" y="4632"/>
                  </a:lnTo>
                  <a:lnTo>
                    <a:pt x="8854" y="4632"/>
                  </a:lnTo>
                  <a:lnTo>
                    <a:pt x="8854" y="6232"/>
                  </a:lnTo>
                  <a:lnTo>
                    <a:pt x="13427" y="6232"/>
                  </a:lnTo>
                  <a:lnTo>
                    <a:pt x="13427" y="5402"/>
                  </a:lnTo>
                  <a:lnTo>
                    <a:pt x="15227" y="5402"/>
                  </a:lnTo>
                  <a:lnTo>
                    <a:pt x="15227" y="4571"/>
                  </a:lnTo>
                  <a:lnTo>
                    <a:pt x="15503" y="4571"/>
                  </a:lnTo>
                  <a:lnTo>
                    <a:pt x="15503" y="5540"/>
                  </a:lnTo>
                  <a:lnTo>
                    <a:pt x="13565" y="5540"/>
                  </a:lnTo>
                  <a:lnTo>
                    <a:pt x="13565" y="6232"/>
                  </a:lnTo>
                  <a:lnTo>
                    <a:pt x="15503" y="6232"/>
                  </a:lnTo>
                  <a:lnTo>
                    <a:pt x="15503" y="6510"/>
                  </a:lnTo>
                  <a:lnTo>
                    <a:pt x="3322" y="6510"/>
                  </a:lnTo>
                  <a:lnTo>
                    <a:pt x="3322" y="6232"/>
                  </a:lnTo>
                  <a:lnTo>
                    <a:pt x="8576" y="6232"/>
                  </a:lnTo>
                  <a:lnTo>
                    <a:pt x="8576" y="5956"/>
                  </a:lnTo>
                  <a:lnTo>
                    <a:pt x="5537" y="5956"/>
                  </a:lnTo>
                  <a:lnTo>
                    <a:pt x="5537" y="4571"/>
                  </a:lnTo>
                  <a:lnTo>
                    <a:pt x="7475" y="4571"/>
                  </a:lnTo>
                  <a:lnTo>
                    <a:pt x="7475" y="3325"/>
                  </a:lnTo>
                  <a:lnTo>
                    <a:pt x="7751" y="3325"/>
                  </a:lnTo>
                  <a:lnTo>
                    <a:pt x="7751" y="2770"/>
                  </a:lnTo>
                  <a:lnTo>
                    <a:pt x="8029" y="2770"/>
                  </a:lnTo>
                  <a:lnTo>
                    <a:pt x="8029" y="3601"/>
                  </a:lnTo>
                  <a:lnTo>
                    <a:pt x="7751" y="3601"/>
                  </a:lnTo>
                  <a:lnTo>
                    <a:pt x="7751" y="4848"/>
                  </a:lnTo>
                  <a:lnTo>
                    <a:pt x="5814" y="4848"/>
                  </a:lnTo>
                  <a:lnTo>
                    <a:pt x="5814" y="5679"/>
                  </a:lnTo>
                  <a:lnTo>
                    <a:pt x="8576" y="5679"/>
                  </a:lnTo>
                  <a:lnTo>
                    <a:pt x="8576" y="4354"/>
                  </a:lnTo>
                  <a:lnTo>
                    <a:pt x="8716" y="4354"/>
                  </a:lnTo>
                  <a:lnTo>
                    <a:pt x="8716" y="3705"/>
                  </a:lnTo>
                  <a:lnTo>
                    <a:pt x="8859" y="3705"/>
                  </a:lnTo>
                  <a:lnTo>
                    <a:pt x="8859" y="3325"/>
                  </a:lnTo>
                  <a:lnTo>
                    <a:pt x="8997" y="3325"/>
                  </a:lnTo>
                  <a:lnTo>
                    <a:pt x="8997" y="831"/>
                  </a:lnTo>
                  <a:lnTo>
                    <a:pt x="3950" y="831"/>
                  </a:lnTo>
                  <a:lnTo>
                    <a:pt x="3950" y="1120"/>
                  </a:lnTo>
                  <a:lnTo>
                    <a:pt x="3535" y="1120"/>
                  </a:lnTo>
                  <a:lnTo>
                    <a:pt x="3535" y="1293"/>
                  </a:lnTo>
                  <a:lnTo>
                    <a:pt x="3108" y="1293"/>
                  </a:lnTo>
                  <a:lnTo>
                    <a:pt x="3108" y="1561"/>
                  </a:lnTo>
                  <a:lnTo>
                    <a:pt x="2630" y="1561"/>
                  </a:lnTo>
                  <a:lnTo>
                    <a:pt x="2630" y="1801"/>
                  </a:lnTo>
                  <a:lnTo>
                    <a:pt x="2214" y="1801"/>
                  </a:lnTo>
                  <a:lnTo>
                    <a:pt x="2214" y="1524"/>
                  </a:lnTo>
                  <a:lnTo>
                    <a:pt x="2076" y="1524"/>
                  </a:lnTo>
                  <a:lnTo>
                    <a:pt x="2076" y="277"/>
                  </a:lnTo>
                  <a:lnTo>
                    <a:pt x="0" y="277"/>
                  </a:lnTo>
                  <a:lnTo>
                    <a:pt x="0" y="138"/>
                  </a:lnTo>
                  <a:lnTo>
                    <a:pt x="129" y="138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39" name="Line 614"/>
            <p:cNvSpPr>
              <a:spLocks noChangeShapeType="1"/>
            </p:cNvSpPr>
            <p:nvPr/>
          </p:nvSpPr>
          <p:spPr bwMode="auto">
            <a:xfrm flipV="1">
              <a:off x="2625" y="2310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40" name="Line 615"/>
            <p:cNvSpPr>
              <a:spLocks noChangeShapeType="1"/>
            </p:cNvSpPr>
            <p:nvPr/>
          </p:nvSpPr>
          <p:spPr bwMode="auto">
            <a:xfrm flipV="1">
              <a:off x="3759" y="1161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41" name="Line 616"/>
            <p:cNvSpPr>
              <a:spLocks noChangeShapeType="1"/>
            </p:cNvSpPr>
            <p:nvPr/>
          </p:nvSpPr>
          <p:spPr bwMode="auto">
            <a:xfrm flipV="1">
              <a:off x="2841" y="2092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42" name="Line 617"/>
            <p:cNvSpPr>
              <a:spLocks noChangeShapeType="1"/>
            </p:cNvSpPr>
            <p:nvPr/>
          </p:nvSpPr>
          <p:spPr bwMode="auto">
            <a:xfrm flipV="1">
              <a:off x="3470" y="1453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43" name="Line 618"/>
            <p:cNvSpPr>
              <a:spLocks noChangeShapeType="1"/>
            </p:cNvSpPr>
            <p:nvPr/>
          </p:nvSpPr>
          <p:spPr bwMode="auto">
            <a:xfrm flipV="1">
              <a:off x="2928" y="2004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44" name="Line 619"/>
            <p:cNvSpPr>
              <a:spLocks noChangeShapeType="1"/>
            </p:cNvSpPr>
            <p:nvPr/>
          </p:nvSpPr>
          <p:spPr bwMode="auto">
            <a:xfrm flipV="1">
              <a:off x="3244" y="1683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45" name="Line 620"/>
            <p:cNvSpPr>
              <a:spLocks noChangeShapeType="1"/>
            </p:cNvSpPr>
            <p:nvPr/>
          </p:nvSpPr>
          <p:spPr bwMode="auto">
            <a:xfrm flipV="1">
              <a:off x="3194" y="1774"/>
              <a:ext cx="1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46" name="Line 621"/>
            <p:cNvSpPr>
              <a:spLocks noChangeShapeType="1"/>
            </p:cNvSpPr>
            <p:nvPr/>
          </p:nvSpPr>
          <p:spPr bwMode="auto">
            <a:xfrm flipV="1">
              <a:off x="2591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47" name="Line 622"/>
            <p:cNvSpPr>
              <a:spLocks noChangeShapeType="1"/>
            </p:cNvSpPr>
            <p:nvPr/>
          </p:nvSpPr>
          <p:spPr bwMode="auto">
            <a:xfrm flipV="1">
              <a:off x="3725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48" name="Line 623"/>
            <p:cNvSpPr>
              <a:spLocks noChangeShapeType="1"/>
            </p:cNvSpPr>
            <p:nvPr/>
          </p:nvSpPr>
          <p:spPr bwMode="auto">
            <a:xfrm flipV="1">
              <a:off x="2841" y="2057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49" name="Line 624"/>
            <p:cNvSpPr>
              <a:spLocks noChangeShapeType="1"/>
            </p:cNvSpPr>
            <p:nvPr/>
          </p:nvSpPr>
          <p:spPr bwMode="auto">
            <a:xfrm flipV="1">
              <a:off x="3470" y="1418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50" name="Line 625"/>
            <p:cNvSpPr>
              <a:spLocks noChangeShapeType="1"/>
            </p:cNvSpPr>
            <p:nvPr/>
          </p:nvSpPr>
          <p:spPr bwMode="auto">
            <a:xfrm flipV="1">
              <a:off x="2893" y="2004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51" name="Line 626"/>
            <p:cNvSpPr>
              <a:spLocks noChangeShapeType="1"/>
            </p:cNvSpPr>
            <p:nvPr/>
          </p:nvSpPr>
          <p:spPr bwMode="auto">
            <a:xfrm flipV="1">
              <a:off x="3244" y="1672"/>
              <a:ext cx="27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52" name="Line 627"/>
            <p:cNvSpPr>
              <a:spLocks noChangeShapeType="1"/>
            </p:cNvSpPr>
            <p:nvPr/>
          </p:nvSpPr>
          <p:spPr bwMode="auto">
            <a:xfrm flipV="1">
              <a:off x="2557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53" name="Line 628"/>
            <p:cNvSpPr>
              <a:spLocks noChangeShapeType="1"/>
            </p:cNvSpPr>
            <p:nvPr/>
          </p:nvSpPr>
          <p:spPr bwMode="auto">
            <a:xfrm flipV="1">
              <a:off x="3690" y="1161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54" name="Line 629"/>
            <p:cNvSpPr>
              <a:spLocks noChangeShapeType="1"/>
            </p:cNvSpPr>
            <p:nvPr/>
          </p:nvSpPr>
          <p:spPr bwMode="auto">
            <a:xfrm flipV="1">
              <a:off x="2841" y="2004"/>
              <a:ext cx="69" cy="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55" name="Line 630"/>
            <p:cNvSpPr>
              <a:spLocks noChangeShapeType="1"/>
            </p:cNvSpPr>
            <p:nvPr/>
          </p:nvSpPr>
          <p:spPr bwMode="auto">
            <a:xfrm flipV="1">
              <a:off x="3470" y="1384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56" name="Line 631"/>
            <p:cNvSpPr>
              <a:spLocks noChangeShapeType="1"/>
            </p:cNvSpPr>
            <p:nvPr/>
          </p:nvSpPr>
          <p:spPr bwMode="auto">
            <a:xfrm flipV="1">
              <a:off x="2522" y="2310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57" name="Line 632"/>
            <p:cNvSpPr>
              <a:spLocks noChangeShapeType="1"/>
            </p:cNvSpPr>
            <p:nvPr/>
          </p:nvSpPr>
          <p:spPr bwMode="auto">
            <a:xfrm flipV="1">
              <a:off x="3656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58" name="Line 633"/>
            <p:cNvSpPr>
              <a:spLocks noChangeShapeType="1"/>
            </p:cNvSpPr>
            <p:nvPr/>
          </p:nvSpPr>
          <p:spPr bwMode="auto">
            <a:xfrm flipV="1">
              <a:off x="2841" y="2004"/>
              <a:ext cx="34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59" name="Line 634"/>
            <p:cNvSpPr>
              <a:spLocks noChangeShapeType="1"/>
            </p:cNvSpPr>
            <p:nvPr/>
          </p:nvSpPr>
          <p:spPr bwMode="auto">
            <a:xfrm flipV="1">
              <a:off x="3470" y="1349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60" name="Line 635"/>
            <p:cNvSpPr>
              <a:spLocks noChangeShapeType="1"/>
            </p:cNvSpPr>
            <p:nvPr/>
          </p:nvSpPr>
          <p:spPr bwMode="auto">
            <a:xfrm flipV="1">
              <a:off x="2489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61" name="Line 636"/>
            <p:cNvSpPr>
              <a:spLocks noChangeShapeType="1"/>
            </p:cNvSpPr>
            <p:nvPr/>
          </p:nvSpPr>
          <p:spPr bwMode="auto">
            <a:xfrm flipV="1">
              <a:off x="3621" y="1161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62" name="Line 637"/>
            <p:cNvSpPr>
              <a:spLocks noChangeShapeType="1"/>
            </p:cNvSpPr>
            <p:nvPr/>
          </p:nvSpPr>
          <p:spPr bwMode="auto">
            <a:xfrm flipV="1">
              <a:off x="3470" y="1314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63" name="Line 638"/>
            <p:cNvSpPr>
              <a:spLocks noChangeShapeType="1"/>
            </p:cNvSpPr>
            <p:nvPr/>
          </p:nvSpPr>
          <p:spPr bwMode="auto">
            <a:xfrm flipV="1">
              <a:off x="2454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64" name="Line 639"/>
            <p:cNvSpPr>
              <a:spLocks noChangeShapeType="1"/>
            </p:cNvSpPr>
            <p:nvPr/>
          </p:nvSpPr>
          <p:spPr bwMode="auto">
            <a:xfrm flipV="1">
              <a:off x="3587" y="1161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65" name="Line 640"/>
            <p:cNvSpPr>
              <a:spLocks noChangeShapeType="1"/>
            </p:cNvSpPr>
            <p:nvPr/>
          </p:nvSpPr>
          <p:spPr bwMode="auto">
            <a:xfrm flipV="1">
              <a:off x="3470" y="1279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66" name="Line 641"/>
            <p:cNvSpPr>
              <a:spLocks noChangeShapeType="1"/>
            </p:cNvSpPr>
            <p:nvPr/>
          </p:nvSpPr>
          <p:spPr bwMode="auto">
            <a:xfrm flipV="1">
              <a:off x="2438" y="2310"/>
              <a:ext cx="3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67" name="Line 642"/>
            <p:cNvSpPr>
              <a:spLocks noChangeShapeType="1"/>
            </p:cNvSpPr>
            <p:nvPr/>
          </p:nvSpPr>
          <p:spPr bwMode="auto">
            <a:xfrm flipV="1">
              <a:off x="3553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68" name="Line 643"/>
            <p:cNvSpPr>
              <a:spLocks noChangeShapeType="1"/>
            </p:cNvSpPr>
            <p:nvPr/>
          </p:nvSpPr>
          <p:spPr bwMode="auto">
            <a:xfrm flipV="1">
              <a:off x="3452" y="1263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69" name="Line 644"/>
            <p:cNvSpPr>
              <a:spLocks noChangeShapeType="1"/>
            </p:cNvSpPr>
            <p:nvPr/>
          </p:nvSpPr>
          <p:spPr bwMode="auto">
            <a:xfrm flipV="1">
              <a:off x="3418" y="1263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70" name="Line 645"/>
            <p:cNvSpPr>
              <a:spLocks noChangeShapeType="1"/>
            </p:cNvSpPr>
            <p:nvPr/>
          </p:nvSpPr>
          <p:spPr bwMode="auto">
            <a:xfrm flipV="1">
              <a:off x="3519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71" name="Line 646"/>
            <p:cNvSpPr>
              <a:spLocks noChangeShapeType="1"/>
            </p:cNvSpPr>
            <p:nvPr/>
          </p:nvSpPr>
          <p:spPr bwMode="auto">
            <a:xfrm flipV="1">
              <a:off x="3384" y="1263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172" name="Line 647"/>
            <p:cNvSpPr>
              <a:spLocks noChangeShapeType="1"/>
            </p:cNvSpPr>
            <p:nvPr/>
          </p:nvSpPr>
          <p:spPr bwMode="auto">
            <a:xfrm flipV="1">
              <a:off x="3484" y="1161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0173" name="Group 648"/>
            <p:cNvGrpSpPr>
              <a:grpSpLocks/>
            </p:cNvGrpSpPr>
            <p:nvPr/>
          </p:nvGrpSpPr>
          <p:grpSpPr bwMode="auto">
            <a:xfrm>
              <a:off x="1836" y="1161"/>
              <a:ext cx="2660" cy="1201"/>
              <a:chOff x="2021" y="915"/>
              <a:chExt cx="2923" cy="1302"/>
            </a:xfrm>
          </p:grpSpPr>
          <p:sp>
            <p:nvSpPr>
              <p:cNvPr id="150174" name="Line 649"/>
              <p:cNvSpPr>
                <a:spLocks noChangeShapeType="1"/>
              </p:cNvSpPr>
              <p:nvPr/>
            </p:nvSpPr>
            <p:spPr bwMode="auto">
              <a:xfrm flipV="1">
                <a:off x="3684" y="1026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75" name="Line 650"/>
              <p:cNvSpPr>
                <a:spLocks noChangeShapeType="1"/>
              </p:cNvSpPr>
              <p:nvPr/>
            </p:nvSpPr>
            <p:spPr bwMode="auto">
              <a:xfrm flipV="1">
                <a:off x="3795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76" name="Line 651"/>
              <p:cNvSpPr>
                <a:spLocks noChangeShapeType="1"/>
              </p:cNvSpPr>
              <p:nvPr/>
            </p:nvSpPr>
            <p:spPr bwMode="auto">
              <a:xfrm flipV="1">
                <a:off x="3646" y="1026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77" name="Line 652"/>
              <p:cNvSpPr>
                <a:spLocks noChangeShapeType="1"/>
              </p:cNvSpPr>
              <p:nvPr/>
            </p:nvSpPr>
            <p:spPr bwMode="auto">
              <a:xfrm flipV="1">
                <a:off x="3757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78" name="Line 653"/>
              <p:cNvSpPr>
                <a:spLocks noChangeShapeType="1"/>
              </p:cNvSpPr>
              <p:nvPr/>
            </p:nvSpPr>
            <p:spPr bwMode="auto">
              <a:xfrm flipV="1">
                <a:off x="3608" y="1026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79" name="Line 654"/>
              <p:cNvSpPr>
                <a:spLocks noChangeShapeType="1"/>
              </p:cNvSpPr>
              <p:nvPr/>
            </p:nvSpPr>
            <p:spPr bwMode="auto">
              <a:xfrm flipV="1">
                <a:off x="3719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80" name="Line 655"/>
              <p:cNvSpPr>
                <a:spLocks noChangeShapeType="1"/>
              </p:cNvSpPr>
              <p:nvPr/>
            </p:nvSpPr>
            <p:spPr bwMode="auto">
              <a:xfrm flipV="1">
                <a:off x="3571" y="1026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81" name="Line 656"/>
              <p:cNvSpPr>
                <a:spLocks noChangeShapeType="1"/>
              </p:cNvSpPr>
              <p:nvPr/>
            </p:nvSpPr>
            <p:spPr bwMode="auto">
              <a:xfrm flipV="1">
                <a:off x="3681" y="91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82" name="Line 657"/>
              <p:cNvSpPr>
                <a:spLocks noChangeShapeType="1"/>
              </p:cNvSpPr>
              <p:nvPr/>
            </p:nvSpPr>
            <p:spPr bwMode="auto">
              <a:xfrm flipV="1">
                <a:off x="3533" y="1026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83" name="Line 658"/>
              <p:cNvSpPr>
                <a:spLocks noChangeShapeType="1"/>
              </p:cNvSpPr>
              <p:nvPr/>
            </p:nvSpPr>
            <p:spPr bwMode="auto">
              <a:xfrm flipV="1">
                <a:off x="3644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84" name="Line 659"/>
              <p:cNvSpPr>
                <a:spLocks noChangeShapeType="1"/>
              </p:cNvSpPr>
              <p:nvPr/>
            </p:nvSpPr>
            <p:spPr bwMode="auto">
              <a:xfrm flipV="1">
                <a:off x="3495" y="1026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85" name="Line 660"/>
              <p:cNvSpPr>
                <a:spLocks noChangeShapeType="1"/>
              </p:cNvSpPr>
              <p:nvPr/>
            </p:nvSpPr>
            <p:spPr bwMode="auto">
              <a:xfrm flipV="1">
                <a:off x="3606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86" name="Line 661"/>
              <p:cNvSpPr>
                <a:spLocks noChangeShapeType="1"/>
              </p:cNvSpPr>
              <p:nvPr/>
            </p:nvSpPr>
            <p:spPr bwMode="auto">
              <a:xfrm flipV="1">
                <a:off x="3457" y="1026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87" name="Line 662"/>
              <p:cNvSpPr>
                <a:spLocks noChangeShapeType="1"/>
              </p:cNvSpPr>
              <p:nvPr/>
            </p:nvSpPr>
            <p:spPr bwMode="auto">
              <a:xfrm flipV="1">
                <a:off x="3568" y="91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88" name="Line 663"/>
              <p:cNvSpPr>
                <a:spLocks noChangeShapeType="1"/>
              </p:cNvSpPr>
              <p:nvPr/>
            </p:nvSpPr>
            <p:spPr bwMode="auto">
              <a:xfrm flipV="1">
                <a:off x="3420" y="1026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89" name="Line 664"/>
              <p:cNvSpPr>
                <a:spLocks noChangeShapeType="1"/>
              </p:cNvSpPr>
              <p:nvPr/>
            </p:nvSpPr>
            <p:spPr bwMode="auto">
              <a:xfrm flipV="1">
                <a:off x="3530" y="91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90" name="Line 665"/>
              <p:cNvSpPr>
                <a:spLocks noChangeShapeType="1"/>
              </p:cNvSpPr>
              <p:nvPr/>
            </p:nvSpPr>
            <p:spPr bwMode="auto">
              <a:xfrm flipV="1">
                <a:off x="3382" y="1026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91" name="Line 666"/>
              <p:cNvSpPr>
                <a:spLocks noChangeShapeType="1"/>
              </p:cNvSpPr>
              <p:nvPr/>
            </p:nvSpPr>
            <p:spPr bwMode="auto">
              <a:xfrm flipV="1">
                <a:off x="3493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92" name="Line 667"/>
              <p:cNvSpPr>
                <a:spLocks noChangeShapeType="1"/>
              </p:cNvSpPr>
              <p:nvPr/>
            </p:nvSpPr>
            <p:spPr bwMode="auto">
              <a:xfrm flipV="1">
                <a:off x="3344" y="1026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93" name="Line 668"/>
              <p:cNvSpPr>
                <a:spLocks noChangeShapeType="1"/>
              </p:cNvSpPr>
              <p:nvPr/>
            </p:nvSpPr>
            <p:spPr bwMode="auto">
              <a:xfrm flipV="1">
                <a:off x="3455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94" name="Line 669"/>
              <p:cNvSpPr>
                <a:spLocks noChangeShapeType="1"/>
              </p:cNvSpPr>
              <p:nvPr/>
            </p:nvSpPr>
            <p:spPr bwMode="auto">
              <a:xfrm flipV="1">
                <a:off x="3306" y="1026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95" name="Line 670"/>
              <p:cNvSpPr>
                <a:spLocks noChangeShapeType="1"/>
              </p:cNvSpPr>
              <p:nvPr/>
            </p:nvSpPr>
            <p:spPr bwMode="auto">
              <a:xfrm flipV="1">
                <a:off x="3417" y="91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96" name="Line 671"/>
              <p:cNvSpPr>
                <a:spLocks noChangeShapeType="1"/>
              </p:cNvSpPr>
              <p:nvPr/>
            </p:nvSpPr>
            <p:spPr bwMode="auto">
              <a:xfrm flipV="1">
                <a:off x="3269" y="1026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97" name="Line 672"/>
              <p:cNvSpPr>
                <a:spLocks noChangeShapeType="1"/>
              </p:cNvSpPr>
              <p:nvPr/>
            </p:nvSpPr>
            <p:spPr bwMode="auto">
              <a:xfrm flipV="1">
                <a:off x="3380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98" name="Line 673"/>
              <p:cNvSpPr>
                <a:spLocks noChangeShapeType="1"/>
              </p:cNvSpPr>
              <p:nvPr/>
            </p:nvSpPr>
            <p:spPr bwMode="auto">
              <a:xfrm flipV="1">
                <a:off x="3231" y="1026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199" name="Line 674"/>
              <p:cNvSpPr>
                <a:spLocks noChangeShapeType="1"/>
              </p:cNvSpPr>
              <p:nvPr/>
            </p:nvSpPr>
            <p:spPr bwMode="auto">
              <a:xfrm flipV="1">
                <a:off x="3342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00" name="Line 675"/>
              <p:cNvSpPr>
                <a:spLocks noChangeShapeType="1"/>
              </p:cNvSpPr>
              <p:nvPr/>
            </p:nvSpPr>
            <p:spPr bwMode="auto">
              <a:xfrm flipV="1">
                <a:off x="3193" y="1026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01" name="Line 676"/>
              <p:cNvSpPr>
                <a:spLocks noChangeShapeType="1"/>
              </p:cNvSpPr>
              <p:nvPr/>
            </p:nvSpPr>
            <p:spPr bwMode="auto">
              <a:xfrm flipV="1">
                <a:off x="3304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02" name="Line 677"/>
              <p:cNvSpPr>
                <a:spLocks noChangeShapeType="1"/>
              </p:cNvSpPr>
              <p:nvPr/>
            </p:nvSpPr>
            <p:spPr bwMode="auto">
              <a:xfrm flipV="1">
                <a:off x="3155" y="1026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03" name="Line 678"/>
              <p:cNvSpPr>
                <a:spLocks noChangeShapeType="1"/>
              </p:cNvSpPr>
              <p:nvPr/>
            </p:nvSpPr>
            <p:spPr bwMode="auto">
              <a:xfrm flipV="1">
                <a:off x="3266" y="91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04" name="Line 679"/>
              <p:cNvSpPr>
                <a:spLocks noChangeShapeType="1"/>
              </p:cNvSpPr>
              <p:nvPr/>
            </p:nvSpPr>
            <p:spPr bwMode="auto">
              <a:xfrm flipV="1">
                <a:off x="3118" y="1026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05" name="Line 680"/>
              <p:cNvSpPr>
                <a:spLocks noChangeShapeType="1"/>
              </p:cNvSpPr>
              <p:nvPr/>
            </p:nvSpPr>
            <p:spPr bwMode="auto">
              <a:xfrm flipV="1">
                <a:off x="3228" y="91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06" name="Line 681"/>
              <p:cNvSpPr>
                <a:spLocks noChangeShapeType="1"/>
              </p:cNvSpPr>
              <p:nvPr/>
            </p:nvSpPr>
            <p:spPr bwMode="auto">
              <a:xfrm flipV="1">
                <a:off x="3080" y="1026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07" name="Line 682"/>
              <p:cNvSpPr>
                <a:spLocks noChangeShapeType="1"/>
              </p:cNvSpPr>
              <p:nvPr/>
            </p:nvSpPr>
            <p:spPr bwMode="auto">
              <a:xfrm flipV="1">
                <a:off x="3191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08" name="Line 683"/>
              <p:cNvSpPr>
                <a:spLocks noChangeShapeType="1"/>
              </p:cNvSpPr>
              <p:nvPr/>
            </p:nvSpPr>
            <p:spPr bwMode="auto">
              <a:xfrm flipV="1">
                <a:off x="3042" y="1026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09" name="Line 684"/>
              <p:cNvSpPr>
                <a:spLocks noChangeShapeType="1"/>
              </p:cNvSpPr>
              <p:nvPr/>
            </p:nvSpPr>
            <p:spPr bwMode="auto">
              <a:xfrm flipV="1">
                <a:off x="3153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10" name="Line 685"/>
              <p:cNvSpPr>
                <a:spLocks noChangeShapeType="1"/>
              </p:cNvSpPr>
              <p:nvPr/>
            </p:nvSpPr>
            <p:spPr bwMode="auto">
              <a:xfrm flipV="1">
                <a:off x="3005" y="1026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11" name="Line 686"/>
              <p:cNvSpPr>
                <a:spLocks noChangeShapeType="1"/>
              </p:cNvSpPr>
              <p:nvPr/>
            </p:nvSpPr>
            <p:spPr bwMode="auto">
              <a:xfrm flipV="1">
                <a:off x="3115" y="91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12" name="Line 687"/>
              <p:cNvSpPr>
                <a:spLocks noChangeShapeType="1"/>
              </p:cNvSpPr>
              <p:nvPr/>
            </p:nvSpPr>
            <p:spPr bwMode="auto">
              <a:xfrm flipV="1">
                <a:off x="2967" y="1026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13" name="Line 688"/>
              <p:cNvSpPr>
                <a:spLocks noChangeShapeType="1"/>
              </p:cNvSpPr>
              <p:nvPr/>
            </p:nvSpPr>
            <p:spPr bwMode="auto">
              <a:xfrm flipV="1">
                <a:off x="3078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14" name="Line 689"/>
              <p:cNvSpPr>
                <a:spLocks noChangeShapeType="1"/>
              </p:cNvSpPr>
              <p:nvPr/>
            </p:nvSpPr>
            <p:spPr bwMode="auto">
              <a:xfrm flipV="1">
                <a:off x="2929" y="1026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15" name="Line 690"/>
              <p:cNvSpPr>
                <a:spLocks noChangeShapeType="1"/>
              </p:cNvSpPr>
              <p:nvPr/>
            </p:nvSpPr>
            <p:spPr bwMode="auto">
              <a:xfrm flipV="1">
                <a:off x="3040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16" name="Line 691"/>
              <p:cNvSpPr>
                <a:spLocks noChangeShapeType="1"/>
              </p:cNvSpPr>
              <p:nvPr/>
            </p:nvSpPr>
            <p:spPr bwMode="auto">
              <a:xfrm flipV="1">
                <a:off x="2891" y="1026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17" name="Line 692"/>
              <p:cNvSpPr>
                <a:spLocks noChangeShapeType="1"/>
              </p:cNvSpPr>
              <p:nvPr/>
            </p:nvSpPr>
            <p:spPr bwMode="auto">
              <a:xfrm flipV="1">
                <a:off x="3002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18" name="Line 693"/>
              <p:cNvSpPr>
                <a:spLocks noChangeShapeType="1"/>
              </p:cNvSpPr>
              <p:nvPr/>
            </p:nvSpPr>
            <p:spPr bwMode="auto">
              <a:xfrm flipV="1">
                <a:off x="2796" y="1127"/>
                <a:ext cx="1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19" name="Line 694"/>
              <p:cNvSpPr>
                <a:spLocks noChangeShapeType="1"/>
              </p:cNvSpPr>
              <p:nvPr/>
            </p:nvSpPr>
            <p:spPr bwMode="auto">
              <a:xfrm flipV="1">
                <a:off x="2964" y="91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20" name="Line 695"/>
              <p:cNvSpPr>
                <a:spLocks noChangeShapeType="1"/>
              </p:cNvSpPr>
              <p:nvPr/>
            </p:nvSpPr>
            <p:spPr bwMode="auto">
              <a:xfrm flipV="1">
                <a:off x="2853" y="1026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21" name="Line 696"/>
              <p:cNvSpPr>
                <a:spLocks noChangeShapeType="1"/>
              </p:cNvSpPr>
              <p:nvPr/>
            </p:nvSpPr>
            <p:spPr bwMode="auto">
              <a:xfrm flipV="1">
                <a:off x="2723" y="117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22" name="Line 697"/>
              <p:cNvSpPr>
                <a:spLocks noChangeShapeType="1"/>
              </p:cNvSpPr>
              <p:nvPr/>
            </p:nvSpPr>
            <p:spPr bwMode="auto">
              <a:xfrm flipV="1">
                <a:off x="2927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23" name="Line 698"/>
              <p:cNvSpPr>
                <a:spLocks noChangeShapeType="1"/>
              </p:cNvSpPr>
              <p:nvPr/>
            </p:nvSpPr>
            <p:spPr bwMode="auto">
              <a:xfrm flipV="1">
                <a:off x="2758" y="1089"/>
                <a:ext cx="50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24" name="Line 699"/>
              <p:cNvSpPr>
                <a:spLocks noChangeShapeType="1"/>
              </p:cNvSpPr>
              <p:nvPr/>
            </p:nvSpPr>
            <p:spPr bwMode="auto">
              <a:xfrm flipV="1">
                <a:off x="2816" y="1026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25" name="Line 700"/>
              <p:cNvSpPr>
                <a:spLocks noChangeShapeType="1"/>
              </p:cNvSpPr>
              <p:nvPr/>
            </p:nvSpPr>
            <p:spPr bwMode="auto">
              <a:xfrm flipV="1">
                <a:off x="2632" y="1220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26" name="Line 701"/>
              <p:cNvSpPr>
                <a:spLocks noChangeShapeType="1"/>
              </p:cNvSpPr>
              <p:nvPr/>
            </p:nvSpPr>
            <p:spPr bwMode="auto">
              <a:xfrm flipV="1">
                <a:off x="2889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27" name="Line 702"/>
              <p:cNvSpPr>
                <a:spLocks noChangeShapeType="1"/>
              </p:cNvSpPr>
              <p:nvPr/>
            </p:nvSpPr>
            <p:spPr bwMode="auto">
              <a:xfrm flipV="1">
                <a:off x="2686" y="1026"/>
                <a:ext cx="148" cy="1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28" name="Line 703"/>
              <p:cNvSpPr>
                <a:spLocks noChangeShapeType="1"/>
              </p:cNvSpPr>
              <p:nvPr/>
            </p:nvSpPr>
            <p:spPr bwMode="auto">
              <a:xfrm flipV="1">
                <a:off x="2594" y="1182"/>
                <a:ext cx="45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29" name="Line 704"/>
              <p:cNvSpPr>
                <a:spLocks noChangeShapeType="1"/>
              </p:cNvSpPr>
              <p:nvPr/>
            </p:nvSpPr>
            <p:spPr bwMode="auto">
              <a:xfrm flipV="1">
                <a:off x="2851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30" name="Line 705"/>
              <p:cNvSpPr>
                <a:spLocks noChangeShapeType="1"/>
              </p:cNvSpPr>
              <p:nvPr/>
            </p:nvSpPr>
            <p:spPr bwMode="auto">
              <a:xfrm flipV="1">
                <a:off x="2648" y="1082"/>
                <a:ext cx="91" cy="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31" name="Line 706"/>
              <p:cNvSpPr>
                <a:spLocks noChangeShapeType="1"/>
              </p:cNvSpPr>
              <p:nvPr/>
            </p:nvSpPr>
            <p:spPr bwMode="auto">
              <a:xfrm flipV="1">
                <a:off x="2752" y="1026"/>
                <a:ext cx="44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32" name="Line 707"/>
              <p:cNvSpPr>
                <a:spLocks noChangeShapeType="1"/>
              </p:cNvSpPr>
              <p:nvPr/>
            </p:nvSpPr>
            <p:spPr bwMode="auto">
              <a:xfrm flipV="1">
                <a:off x="2509" y="1240"/>
                <a:ext cx="35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33" name="Line 708"/>
              <p:cNvSpPr>
                <a:spLocks noChangeShapeType="1"/>
              </p:cNvSpPr>
              <p:nvPr/>
            </p:nvSpPr>
            <p:spPr bwMode="auto">
              <a:xfrm flipV="1">
                <a:off x="2813" y="91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34" name="Line 709"/>
              <p:cNvSpPr>
                <a:spLocks noChangeShapeType="1"/>
              </p:cNvSpPr>
              <p:nvPr/>
            </p:nvSpPr>
            <p:spPr bwMode="auto">
              <a:xfrm flipV="1">
                <a:off x="2557" y="1131"/>
                <a:ext cx="96" cy="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35" name="Line 710"/>
              <p:cNvSpPr>
                <a:spLocks noChangeShapeType="1"/>
              </p:cNvSpPr>
              <p:nvPr/>
            </p:nvSpPr>
            <p:spPr bwMode="auto">
              <a:xfrm flipV="1">
                <a:off x="2752" y="1026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36" name="Line 711"/>
              <p:cNvSpPr>
                <a:spLocks noChangeShapeType="1"/>
              </p:cNvSpPr>
              <p:nvPr/>
            </p:nvSpPr>
            <p:spPr bwMode="auto">
              <a:xfrm flipV="1">
                <a:off x="2679" y="1082"/>
                <a:ext cx="22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37" name="Line 712"/>
              <p:cNvSpPr>
                <a:spLocks noChangeShapeType="1"/>
              </p:cNvSpPr>
              <p:nvPr/>
            </p:nvSpPr>
            <p:spPr bwMode="auto">
              <a:xfrm flipV="1">
                <a:off x="2471" y="1179"/>
                <a:ext cx="96" cy="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38" name="Line 713"/>
              <p:cNvSpPr>
                <a:spLocks noChangeShapeType="1"/>
              </p:cNvSpPr>
              <p:nvPr/>
            </p:nvSpPr>
            <p:spPr bwMode="auto">
              <a:xfrm flipV="1">
                <a:off x="2776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39" name="Line 714"/>
              <p:cNvSpPr>
                <a:spLocks noChangeShapeType="1"/>
              </p:cNvSpPr>
              <p:nvPr/>
            </p:nvSpPr>
            <p:spPr bwMode="auto">
              <a:xfrm flipV="1">
                <a:off x="2588" y="1131"/>
                <a:ext cx="27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40" name="Line 715"/>
              <p:cNvSpPr>
                <a:spLocks noChangeShapeType="1"/>
              </p:cNvSpPr>
              <p:nvPr/>
            </p:nvSpPr>
            <p:spPr bwMode="auto">
              <a:xfrm flipV="1">
                <a:off x="2461" y="1164"/>
                <a:ext cx="83" cy="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41" name="Line 716"/>
              <p:cNvSpPr>
                <a:spLocks noChangeShapeType="1"/>
              </p:cNvSpPr>
              <p:nvPr/>
            </p:nvSpPr>
            <p:spPr bwMode="auto">
              <a:xfrm flipV="1">
                <a:off x="2738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42" name="Line 717"/>
              <p:cNvSpPr>
                <a:spLocks noChangeShapeType="1"/>
              </p:cNvSpPr>
              <p:nvPr/>
            </p:nvSpPr>
            <p:spPr bwMode="auto">
              <a:xfrm flipV="1">
                <a:off x="2451" y="1127"/>
                <a:ext cx="93" cy="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43" name="Line 718"/>
              <p:cNvSpPr>
                <a:spLocks noChangeShapeType="1"/>
              </p:cNvSpPr>
              <p:nvPr/>
            </p:nvSpPr>
            <p:spPr bwMode="auto">
              <a:xfrm flipV="1">
                <a:off x="2700" y="91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44" name="Line 719"/>
              <p:cNvSpPr>
                <a:spLocks noChangeShapeType="1"/>
              </p:cNvSpPr>
              <p:nvPr/>
            </p:nvSpPr>
            <p:spPr bwMode="auto">
              <a:xfrm flipV="1">
                <a:off x="2433" y="1089"/>
                <a:ext cx="111" cy="1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45" name="Line 720"/>
              <p:cNvSpPr>
                <a:spLocks noChangeShapeType="1"/>
              </p:cNvSpPr>
              <p:nvPr/>
            </p:nvSpPr>
            <p:spPr bwMode="auto">
              <a:xfrm flipV="1">
                <a:off x="2662" y="91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46" name="Line 721"/>
              <p:cNvSpPr>
                <a:spLocks noChangeShapeType="1"/>
              </p:cNvSpPr>
              <p:nvPr/>
            </p:nvSpPr>
            <p:spPr bwMode="auto">
              <a:xfrm flipV="1">
                <a:off x="2433" y="1051"/>
                <a:ext cx="111" cy="1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47" name="Line 722"/>
              <p:cNvSpPr>
                <a:spLocks noChangeShapeType="1"/>
              </p:cNvSpPr>
              <p:nvPr/>
            </p:nvSpPr>
            <p:spPr bwMode="auto">
              <a:xfrm flipV="1">
                <a:off x="2625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48" name="Line 723"/>
              <p:cNvSpPr>
                <a:spLocks noChangeShapeType="1"/>
              </p:cNvSpPr>
              <p:nvPr/>
            </p:nvSpPr>
            <p:spPr bwMode="auto">
              <a:xfrm flipV="1">
                <a:off x="2433" y="1013"/>
                <a:ext cx="111" cy="1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49" name="Line 724"/>
              <p:cNvSpPr>
                <a:spLocks noChangeShapeType="1"/>
              </p:cNvSpPr>
              <p:nvPr/>
            </p:nvSpPr>
            <p:spPr bwMode="auto">
              <a:xfrm flipV="1">
                <a:off x="2587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50" name="Line 725"/>
              <p:cNvSpPr>
                <a:spLocks noChangeShapeType="1"/>
              </p:cNvSpPr>
              <p:nvPr/>
            </p:nvSpPr>
            <p:spPr bwMode="auto">
              <a:xfrm flipV="1">
                <a:off x="2433" y="976"/>
                <a:ext cx="111" cy="1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51" name="Line 726"/>
              <p:cNvSpPr>
                <a:spLocks noChangeShapeType="1"/>
              </p:cNvSpPr>
              <p:nvPr/>
            </p:nvSpPr>
            <p:spPr bwMode="auto">
              <a:xfrm flipV="1">
                <a:off x="2549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52" name="Line 727"/>
              <p:cNvSpPr>
                <a:spLocks noChangeShapeType="1"/>
              </p:cNvSpPr>
              <p:nvPr/>
            </p:nvSpPr>
            <p:spPr bwMode="auto">
              <a:xfrm flipV="1">
                <a:off x="2433" y="915"/>
                <a:ext cx="134" cy="1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53" name="Line 728"/>
              <p:cNvSpPr>
                <a:spLocks noChangeShapeType="1"/>
              </p:cNvSpPr>
              <p:nvPr/>
            </p:nvSpPr>
            <p:spPr bwMode="auto">
              <a:xfrm flipV="1">
                <a:off x="2433" y="915"/>
                <a:ext cx="96" cy="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54" name="Line 729"/>
              <p:cNvSpPr>
                <a:spLocks noChangeShapeType="1"/>
              </p:cNvSpPr>
              <p:nvPr/>
            </p:nvSpPr>
            <p:spPr bwMode="auto">
              <a:xfrm flipV="1">
                <a:off x="2433" y="915"/>
                <a:ext cx="58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55" name="Line 730"/>
              <p:cNvSpPr>
                <a:spLocks noChangeShapeType="1"/>
              </p:cNvSpPr>
              <p:nvPr/>
            </p:nvSpPr>
            <p:spPr bwMode="auto">
              <a:xfrm flipV="1">
                <a:off x="2398" y="91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56" name="Line 731"/>
              <p:cNvSpPr>
                <a:spLocks noChangeShapeType="1"/>
              </p:cNvSpPr>
              <p:nvPr/>
            </p:nvSpPr>
            <p:spPr bwMode="auto">
              <a:xfrm flipV="1">
                <a:off x="2360" y="91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57" name="Line 732"/>
              <p:cNvSpPr>
                <a:spLocks noChangeShapeType="1"/>
              </p:cNvSpPr>
              <p:nvPr/>
            </p:nvSpPr>
            <p:spPr bwMode="auto">
              <a:xfrm flipV="1">
                <a:off x="2323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58" name="Line 733"/>
              <p:cNvSpPr>
                <a:spLocks noChangeShapeType="1"/>
              </p:cNvSpPr>
              <p:nvPr/>
            </p:nvSpPr>
            <p:spPr bwMode="auto">
              <a:xfrm flipV="1">
                <a:off x="2285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59" name="Line 734"/>
              <p:cNvSpPr>
                <a:spLocks noChangeShapeType="1"/>
              </p:cNvSpPr>
              <p:nvPr/>
            </p:nvSpPr>
            <p:spPr bwMode="auto">
              <a:xfrm flipV="1">
                <a:off x="2247" y="91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60" name="Line 735"/>
              <p:cNvSpPr>
                <a:spLocks noChangeShapeType="1"/>
              </p:cNvSpPr>
              <p:nvPr/>
            </p:nvSpPr>
            <p:spPr bwMode="auto">
              <a:xfrm flipV="1">
                <a:off x="2210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61" name="Line 736"/>
              <p:cNvSpPr>
                <a:spLocks noChangeShapeType="1"/>
              </p:cNvSpPr>
              <p:nvPr/>
            </p:nvSpPr>
            <p:spPr bwMode="auto">
              <a:xfrm flipV="1">
                <a:off x="2172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62" name="Line 737"/>
              <p:cNvSpPr>
                <a:spLocks noChangeShapeType="1"/>
              </p:cNvSpPr>
              <p:nvPr/>
            </p:nvSpPr>
            <p:spPr bwMode="auto">
              <a:xfrm flipV="1">
                <a:off x="2134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63" name="Line 738"/>
              <p:cNvSpPr>
                <a:spLocks noChangeShapeType="1"/>
              </p:cNvSpPr>
              <p:nvPr/>
            </p:nvSpPr>
            <p:spPr bwMode="auto">
              <a:xfrm flipV="1">
                <a:off x="2096" y="91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64" name="Line 739"/>
              <p:cNvSpPr>
                <a:spLocks noChangeShapeType="1"/>
              </p:cNvSpPr>
              <p:nvPr/>
            </p:nvSpPr>
            <p:spPr bwMode="auto">
              <a:xfrm flipV="1">
                <a:off x="2058" y="91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65" name="Line 740"/>
              <p:cNvSpPr>
                <a:spLocks noChangeShapeType="1"/>
              </p:cNvSpPr>
              <p:nvPr/>
            </p:nvSpPr>
            <p:spPr bwMode="auto">
              <a:xfrm flipV="1">
                <a:off x="2021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66" name="Line 741"/>
              <p:cNvSpPr>
                <a:spLocks noChangeShapeType="1"/>
              </p:cNvSpPr>
              <p:nvPr/>
            </p:nvSpPr>
            <p:spPr bwMode="auto">
              <a:xfrm flipV="1">
                <a:off x="2926" y="2161"/>
                <a:ext cx="56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67" name="Line 742"/>
              <p:cNvSpPr>
                <a:spLocks noChangeShapeType="1"/>
              </p:cNvSpPr>
              <p:nvPr/>
            </p:nvSpPr>
            <p:spPr bwMode="auto">
              <a:xfrm flipV="1">
                <a:off x="4172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68" name="Line 743"/>
              <p:cNvSpPr>
                <a:spLocks noChangeShapeType="1"/>
              </p:cNvSpPr>
              <p:nvPr/>
            </p:nvSpPr>
            <p:spPr bwMode="auto">
              <a:xfrm flipV="1">
                <a:off x="3125" y="1962"/>
                <a:ext cx="56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69" name="Line 744"/>
              <p:cNvSpPr>
                <a:spLocks noChangeShapeType="1"/>
              </p:cNvSpPr>
              <p:nvPr/>
            </p:nvSpPr>
            <p:spPr bwMode="auto">
              <a:xfrm flipV="1">
                <a:off x="3817" y="1270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70" name="Line 745"/>
              <p:cNvSpPr>
                <a:spLocks noChangeShapeType="1"/>
              </p:cNvSpPr>
              <p:nvPr/>
            </p:nvSpPr>
            <p:spPr bwMode="auto">
              <a:xfrm flipV="1">
                <a:off x="3258" y="1829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71" name="Line 746"/>
              <p:cNvSpPr>
                <a:spLocks noChangeShapeType="1"/>
              </p:cNvSpPr>
              <p:nvPr/>
            </p:nvSpPr>
            <p:spPr bwMode="auto">
              <a:xfrm flipV="1">
                <a:off x="3568" y="1519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72" name="Line 747"/>
              <p:cNvSpPr>
                <a:spLocks noChangeShapeType="1"/>
              </p:cNvSpPr>
              <p:nvPr/>
            </p:nvSpPr>
            <p:spPr bwMode="auto">
              <a:xfrm flipV="1">
                <a:off x="3513" y="1580"/>
                <a:ext cx="50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73" name="Line 748"/>
              <p:cNvSpPr>
                <a:spLocks noChangeShapeType="1"/>
              </p:cNvSpPr>
              <p:nvPr/>
            </p:nvSpPr>
            <p:spPr bwMode="auto">
              <a:xfrm flipV="1">
                <a:off x="2964" y="2161"/>
                <a:ext cx="55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74" name="Line 749"/>
              <p:cNvSpPr>
                <a:spLocks noChangeShapeType="1"/>
              </p:cNvSpPr>
              <p:nvPr/>
            </p:nvSpPr>
            <p:spPr bwMode="auto">
              <a:xfrm flipV="1">
                <a:off x="4210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75" name="Line 750"/>
              <p:cNvSpPr>
                <a:spLocks noChangeShapeType="1"/>
              </p:cNvSpPr>
              <p:nvPr/>
            </p:nvSpPr>
            <p:spPr bwMode="auto">
              <a:xfrm flipV="1">
                <a:off x="3125" y="2000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76" name="Line 751"/>
              <p:cNvSpPr>
                <a:spLocks noChangeShapeType="1"/>
              </p:cNvSpPr>
              <p:nvPr/>
            </p:nvSpPr>
            <p:spPr bwMode="auto">
              <a:xfrm flipV="1">
                <a:off x="3817" y="1307"/>
                <a:ext cx="56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77" name="Line 752"/>
              <p:cNvSpPr>
                <a:spLocks noChangeShapeType="1"/>
              </p:cNvSpPr>
              <p:nvPr/>
            </p:nvSpPr>
            <p:spPr bwMode="auto">
              <a:xfrm flipV="1">
                <a:off x="3296" y="1829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78" name="Line 753"/>
              <p:cNvSpPr>
                <a:spLocks noChangeShapeType="1"/>
              </p:cNvSpPr>
              <p:nvPr/>
            </p:nvSpPr>
            <p:spPr bwMode="auto">
              <a:xfrm flipV="1">
                <a:off x="3513" y="1557"/>
                <a:ext cx="111" cy="1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79" name="Line 754"/>
              <p:cNvSpPr>
                <a:spLocks noChangeShapeType="1"/>
              </p:cNvSpPr>
              <p:nvPr/>
            </p:nvSpPr>
            <p:spPr bwMode="auto">
              <a:xfrm flipV="1">
                <a:off x="3002" y="2161"/>
                <a:ext cx="55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80" name="Line 755"/>
              <p:cNvSpPr>
                <a:spLocks noChangeShapeType="1"/>
              </p:cNvSpPr>
              <p:nvPr/>
            </p:nvSpPr>
            <p:spPr bwMode="auto">
              <a:xfrm flipV="1">
                <a:off x="4247" y="91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81" name="Line 756"/>
              <p:cNvSpPr>
                <a:spLocks noChangeShapeType="1"/>
              </p:cNvSpPr>
              <p:nvPr/>
            </p:nvSpPr>
            <p:spPr bwMode="auto">
              <a:xfrm flipV="1">
                <a:off x="3125" y="2038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82" name="Line 757"/>
              <p:cNvSpPr>
                <a:spLocks noChangeShapeType="1"/>
              </p:cNvSpPr>
              <p:nvPr/>
            </p:nvSpPr>
            <p:spPr bwMode="auto">
              <a:xfrm flipV="1">
                <a:off x="3817" y="1345"/>
                <a:ext cx="56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83" name="Line 758"/>
              <p:cNvSpPr>
                <a:spLocks noChangeShapeType="1"/>
              </p:cNvSpPr>
              <p:nvPr/>
            </p:nvSpPr>
            <p:spPr bwMode="auto">
              <a:xfrm flipV="1">
                <a:off x="3334" y="1829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84" name="Line 759"/>
              <p:cNvSpPr>
                <a:spLocks noChangeShapeType="1"/>
              </p:cNvSpPr>
              <p:nvPr/>
            </p:nvSpPr>
            <p:spPr bwMode="auto">
              <a:xfrm flipV="1">
                <a:off x="3583" y="1595"/>
                <a:ext cx="4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85" name="Line 760"/>
              <p:cNvSpPr>
                <a:spLocks noChangeShapeType="1"/>
              </p:cNvSpPr>
              <p:nvPr/>
            </p:nvSpPr>
            <p:spPr bwMode="auto">
              <a:xfrm flipV="1">
                <a:off x="3513" y="1650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86" name="Line 761"/>
              <p:cNvSpPr>
                <a:spLocks noChangeShapeType="1"/>
              </p:cNvSpPr>
              <p:nvPr/>
            </p:nvSpPr>
            <p:spPr bwMode="auto">
              <a:xfrm flipV="1">
                <a:off x="3039" y="2161"/>
                <a:ext cx="56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87" name="Line 762"/>
              <p:cNvSpPr>
                <a:spLocks noChangeShapeType="1"/>
              </p:cNvSpPr>
              <p:nvPr/>
            </p:nvSpPr>
            <p:spPr bwMode="auto">
              <a:xfrm flipV="1">
                <a:off x="4285" y="91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88" name="Line 763"/>
              <p:cNvSpPr>
                <a:spLocks noChangeShapeType="1"/>
              </p:cNvSpPr>
              <p:nvPr/>
            </p:nvSpPr>
            <p:spPr bwMode="auto">
              <a:xfrm flipV="1">
                <a:off x="3150" y="2051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89" name="Line 764"/>
              <p:cNvSpPr>
                <a:spLocks noChangeShapeType="1"/>
              </p:cNvSpPr>
              <p:nvPr/>
            </p:nvSpPr>
            <p:spPr bwMode="auto">
              <a:xfrm flipV="1">
                <a:off x="3817" y="1383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90" name="Line 765"/>
              <p:cNvSpPr>
                <a:spLocks noChangeShapeType="1"/>
              </p:cNvSpPr>
              <p:nvPr/>
            </p:nvSpPr>
            <p:spPr bwMode="auto">
              <a:xfrm flipV="1">
                <a:off x="3372" y="1829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91" name="Line 766"/>
              <p:cNvSpPr>
                <a:spLocks noChangeShapeType="1"/>
              </p:cNvSpPr>
              <p:nvPr/>
            </p:nvSpPr>
            <p:spPr bwMode="auto">
              <a:xfrm flipV="1">
                <a:off x="3621" y="1632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92" name="Line 767"/>
              <p:cNvSpPr>
                <a:spLocks noChangeShapeType="1"/>
              </p:cNvSpPr>
              <p:nvPr/>
            </p:nvSpPr>
            <p:spPr bwMode="auto">
              <a:xfrm flipV="1">
                <a:off x="3513" y="1688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93" name="Line 768"/>
              <p:cNvSpPr>
                <a:spLocks noChangeShapeType="1"/>
              </p:cNvSpPr>
              <p:nvPr/>
            </p:nvSpPr>
            <p:spPr bwMode="auto">
              <a:xfrm flipV="1">
                <a:off x="3077" y="2161"/>
                <a:ext cx="55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94" name="Line 769"/>
              <p:cNvSpPr>
                <a:spLocks noChangeShapeType="1"/>
              </p:cNvSpPr>
              <p:nvPr/>
            </p:nvSpPr>
            <p:spPr bwMode="auto">
              <a:xfrm flipV="1">
                <a:off x="4323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95" name="Line 770"/>
              <p:cNvSpPr>
                <a:spLocks noChangeShapeType="1"/>
              </p:cNvSpPr>
              <p:nvPr/>
            </p:nvSpPr>
            <p:spPr bwMode="auto">
              <a:xfrm flipV="1">
                <a:off x="3188" y="2051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96" name="Line 771"/>
              <p:cNvSpPr>
                <a:spLocks noChangeShapeType="1"/>
              </p:cNvSpPr>
              <p:nvPr/>
            </p:nvSpPr>
            <p:spPr bwMode="auto">
              <a:xfrm flipV="1">
                <a:off x="3817" y="1421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97" name="Line 772"/>
              <p:cNvSpPr>
                <a:spLocks noChangeShapeType="1"/>
              </p:cNvSpPr>
              <p:nvPr/>
            </p:nvSpPr>
            <p:spPr bwMode="auto">
              <a:xfrm flipV="1">
                <a:off x="3409" y="1829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98" name="Line 773"/>
              <p:cNvSpPr>
                <a:spLocks noChangeShapeType="1"/>
              </p:cNvSpPr>
              <p:nvPr/>
            </p:nvSpPr>
            <p:spPr bwMode="auto">
              <a:xfrm flipV="1">
                <a:off x="3513" y="1725"/>
                <a:ext cx="55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299" name="Line 774"/>
              <p:cNvSpPr>
                <a:spLocks noChangeShapeType="1"/>
              </p:cNvSpPr>
              <p:nvPr/>
            </p:nvSpPr>
            <p:spPr bwMode="auto">
              <a:xfrm flipV="1">
                <a:off x="3115" y="2161"/>
                <a:ext cx="55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00" name="Line 775"/>
              <p:cNvSpPr>
                <a:spLocks noChangeShapeType="1"/>
              </p:cNvSpPr>
              <p:nvPr/>
            </p:nvSpPr>
            <p:spPr bwMode="auto">
              <a:xfrm flipV="1">
                <a:off x="4361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01" name="Line 776"/>
              <p:cNvSpPr>
                <a:spLocks noChangeShapeType="1"/>
              </p:cNvSpPr>
              <p:nvPr/>
            </p:nvSpPr>
            <p:spPr bwMode="auto">
              <a:xfrm flipV="1">
                <a:off x="3226" y="2051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02" name="Line 777"/>
              <p:cNvSpPr>
                <a:spLocks noChangeShapeType="1"/>
              </p:cNvSpPr>
              <p:nvPr/>
            </p:nvSpPr>
            <p:spPr bwMode="auto">
              <a:xfrm flipV="1">
                <a:off x="3817" y="1458"/>
                <a:ext cx="56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03" name="Line 778"/>
              <p:cNvSpPr>
                <a:spLocks noChangeShapeType="1"/>
              </p:cNvSpPr>
              <p:nvPr/>
            </p:nvSpPr>
            <p:spPr bwMode="auto">
              <a:xfrm flipV="1">
                <a:off x="3447" y="1829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04" name="Line 779"/>
              <p:cNvSpPr>
                <a:spLocks noChangeShapeType="1"/>
              </p:cNvSpPr>
              <p:nvPr/>
            </p:nvSpPr>
            <p:spPr bwMode="auto">
              <a:xfrm flipV="1">
                <a:off x="3513" y="1763"/>
                <a:ext cx="55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05" name="Line 780"/>
              <p:cNvSpPr>
                <a:spLocks noChangeShapeType="1"/>
              </p:cNvSpPr>
              <p:nvPr/>
            </p:nvSpPr>
            <p:spPr bwMode="auto">
              <a:xfrm flipV="1">
                <a:off x="3153" y="2161"/>
                <a:ext cx="55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06" name="Line 781"/>
              <p:cNvSpPr>
                <a:spLocks noChangeShapeType="1"/>
              </p:cNvSpPr>
              <p:nvPr/>
            </p:nvSpPr>
            <p:spPr bwMode="auto">
              <a:xfrm flipV="1">
                <a:off x="4371" y="915"/>
                <a:ext cx="83" cy="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07" name="Line 782"/>
              <p:cNvSpPr>
                <a:spLocks noChangeShapeType="1"/>
              </p:cNvSpPr>
              <p:nvPr/>
            </p:nvSpPr>
            <p:spPr bwMode="auto">
              <a:xfrm flipV="1">
                <a:off x="3263" y="2051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08" name="Line 783"/>
              <p:cNvSpPr>
                <a:spLocks noChangeShapeType="1"/>
              </p:cNvSpPr>
              <p:nvPr/>
            </p:nvSpPr>
            <p:spPr bwMode="auto">
              <a:xfrm flipV="1">
                <a:off x="3817" y="1496"/>
                <a:ext cx="56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09" name="Line 784"/>
              <p:cNvSpPr>
                <a:spLocks noChangeShapeType="1"/>
              </p:cNvSpPr>
              <p:nvPr/>
            </p:nvSpPr>
            <p:spPr bwMode="auto">
              <a:xfrm flipV="1">
                <a:off x="3485" y="1801"/>
                <a:ext cx="83" cy="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10" name="Line 785"/>
              <p:cNvSpPr>
                <a:spLocks noChangeShapeType="1"/>
              </p:cNvSpPr>
              <p:nvPr/>
            </p:nvSpPr>
            <p:spPr bwMode="auto">
              <a:xfrm flipV="1">
                <a:off x="3190" y="2161"/>
                <a:ext cx="56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11" name="Line 786"/>
              <p:cNvSpPr>
                <a:spLocks noChangeShapeType="1"/>
              </p:cNvSpPr>
              <p:nvPr/>
            </p:nvSpPr>
            <p:spPr bwMode="auto">
              <a:xfrm flipV="1">
                <a:off x="4436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12" name="Line 787"/>
              <p:cNvSpPr>
                <a:spLocks noChangeShapeType="1"/>
              </p:cNvSpPr>
              <p:nvPr/>
            </p:nvSpPr>
            <p:spPr bwMode="auto">
              <a:xfrm flipV="1">
                <a:off x="3301" y="2051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13" name="Line 788"/>
              <p:cNvSpPr>
                <a:spLocks noChangeShapeType="1"/>
              </p:cNvSpPr>
              <p:nvPr/>
            </p:nvSpPr>
            <p:spPr bwMode="auto">
              <a:xfrm flipV="1">
                <a:off x="4371" y="980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14" name="Line 789"/>
              <p:cNvSpPr>
                <a:spLocks noChangeShapeType="1"/>
              </p:cNvSpPr>
              <p:nvPr/>
            </p:nvSpPr>
            <p:spPr bwMode="auto">
              <a:xfrm flipV="1">
                <a:off x="3523" y="1839"/>
                <a:ext cx="45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15" name="Line 790"/>
              <p:cNvSpPr>
                <a:spLocks noChangeShapeType="1"/>
              </p:cNvSpPr>
              <p:nvPr/>
            </p:nvSpPr>
            <p:spPr bwMode="auto">
              <a:xfrm flipV="1">
                <a:off x="3790" y="1557"/>
                <a:ext cx="60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16" name="Line 791"/>
              <p:cNvSpPr>
                <a:spLocks noChangeShapeType="1"/>
              </p:cNvSpPr>
              <p:nvPr/>
            </p:nvSpPr>
            <p:spPr bwMode="auto">
              <a:xfrm flipV="1">
                <a:off x="3228" y="2161"/>
                <a:ext cx="56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17" name="Line 792"/>
              <p:cNvSpPr>
                <a:spLocks noChangeShapeType="1"/>
              </p:cNvSpPr>
              <p:nvPr/>
            </p:nvSpPr>
            <p:spPr bwMode="auto">
              <a:xfrm flipV="1">
                <a:off x="4474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18" name="Line 793"/>
              <p:cNvSpPr>
                <a:spLocks noChangeShapeType="1"/>
              </p:cNvSpPr>
              <p:nvPr/>
            </p:nvSpPr>
            <p:spPr bwMode="auto">
              <a:xfrm flipV="1">
                <a:off x="3339" y="2051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19" name="Line 794"/>
              <p:cNvSpPr>
                <a:spLocks noChangeShapeType="1"/>
              </p:cNvSpPr>
              <p:nvPr/>
            </p:nvSpPr>
            <p:spPr bwMode="auto">
              <a:xfrm flipV="1">
                <a:off x="4371" y="1018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20" name="Line 795"/>
              <p:cNvSpPr>
                <a:spLocks noChangeShapeType="1"/>
              </p:cNvSpPr>
              <p:nvPr/>
            </p:nvSpPr>
            <p:spPr bwMode="auto">
              <a:xfrm flipV="1">
                <a:off x="3560" y="1877"/>
                <a:ext cx="8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21" name="Line 796"/>
              <p:cNvSpPr>
                <a:spLocks noChangeShapeType="1"/>
              </p:cNvSpPr>
              <p:nvPr/>
            </p:nvSpPr>
            <p:spPr bwMode="auto">
              <a:xfrm flipV="1">
                <a:off x="3865" y="1572"/>
                <a:ext cx="8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22" name="Line 797"/>
              <p:cNvSpPr>
                <a:spLocks noChangeShapeType="1"/>
              </p:cNvSpPr>
              <p:nvPr/>
            </p:nvSpPr>
            <p:spPr bwMode="auto">
              <a:xfrm flipV="1">
                <a:off x="3761" y="1656"/>
                <a:ext cx="28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23" name="Line 798"/>
              <p:cNvSpPr>
                <a:spLocks noChangeShapeType="1"/>
              </p:cNvSpPr>
              <p:nvPr/>
            </p:nvSpPr>
            <p:spPr bwMode="auto">
              <a:xfrm flipV="1">
                <a:off x="3790" y="1595"/>
                <a:ext cx="60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24" name="Line 799"/>
              <p:cNvSpPr>
                <a:spLocks noChangeShapeType="1"/>
              </p:cNvSpPr>
              <p:nvPr/>
            </p:nvSpPr>
            <p:spPr bwMode="auto">
              <a:xfrm flipV="1">
                <a:off x="3266" y="2161"/>
                <a:ext cx="55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25" name="Line 800"/>
              <p:cNvSpPr>
                <a:spLocks noChangeShapeType="1"/>
              </p:cNvSpPr>
              <p:nvPr/>
            </p:nvSpPr>
            <p:spPr bwMode="auto">
              <a:xfrm flipV="1">
                <a:off x="4512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26" name="Line 801"/>
              <p:cNvSpPr>
                <a:spLocks noChangeShapeType="1"/>
              </p:cNvSpPr>
              <p:nvPr/>
            </p:nvSpPr>
            <p:spPr bwMode="auto">
              <a:xfrm flipV="1">
                <a:off x="3377" y="2051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27" name="Line 802"/>
              <p:cNvSpPr>
                <a:spLocks noChangeShapeType="1"/>
              </p:cNvSpPr>
              <p:nvPr/>
            </p:nvSpPr>
            <p:spPr bwMode="auto">
              <a:xfrm flipV="1">
                <a:off x="4371" y="1056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28" name="Line 803"/>
              <p:cNvSpPr>
                <a:spLocks noChangeShapeType="1"/>
              </p:cNvSpPr>
              <p:nvPr/>
            </p:nvSpPr>
            <p:spPr bwMode="auto">
              <a:xfrm flipV="1">
                <a:off x="3761" y="1665"/>
                <a:ext cx="56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29" name="Line 804"/>
              <p:cNvSpPr>
                <a:spLocks noChangeShapeType="1"/>
              </p:cNvSpPr>
              <p:nvPr/>
            </p:nvSpPr>
            <p:spPr bwMode="auto">
              <a:xfrm flipV="1">
                <a:off x="3826" y="1633"/>
                <a:ext cx="24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30" name="Line 805"/>
              <p:cNvSpPr>
                <a:spLocks noChangeShapeType="1"/>
              </p:cNvSpPr>
              <p:nvPr/>
            </p:nvSpPr>
            <p:spPr bwMode="auto">
              <a:xfrm flipV="1">
                <a:off x="3304" y="2161"/>
                <a:ext cx="55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31" name="Line 806"/>
              <p:cNvSpPr>
                <a:spLocks noChangeShapeType="1"/>
              </p:cNvSpPr>
              <p:nvPr/>
            </p:nvSpPr>
            <p:spPr bwMode="auto">
              <a:xfrm flipV="1">
                <a:off x="4549" y="91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32" name="Line 807"/>
              <p:cNvSpPr>
                <a:spLocks noChangeShapeType="1"/>
              </p:cNvSpPr>
              <p:nvPr/>
            </p:nvSpPr>
            <p:spPr bwMode="auto">
              <a:xfrm flipV="1">
                <a:off x="3414" y="2051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33" name="Line 808"/>
              <p:cNvSpPr>
                <a:spLocks noChangeShapeType="1"/>
              </p:cNvSpPr>
              <p:nvPr/>
            </p:nvSpPr>
            <p:spPr bwMode="auto">
              <a:xfrm flipV="1">
                <a:off x="4371" y="1093"/>
                <a:ext cx="55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34" name="Line 809"/>
              <p:cNvSpPr>
                <a:spLocks noChangeShapeType="1"/>
              </p:cNvSpPr>
              <p:nvPr/>
            </p:nvSpPr>
            <p:spPr bwMode="auto">
              <a:xfrm flipV="1">
                <a:off x="3733" y="17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35" name="Line 810"/>
              <p:cNvSpPr>
                <a:spLocks noChangeShapeType="1"/>
              </p:cNvSpPr>
              <p:nvPr/>
            </p:nvSpPr>
            <p:spPr bwMode="auto">
              <a:xfrm flipV="1">
                <a:off x="3761" y="1703"/>
                <a:ext cx="56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36" name="Line 811"/>
              <p:cNvSpPr>
                <a:spLocks noChangeShapeType="1"/>
              </p:cNvSpPr>
              <p:nvPr/>
            </p:nvSpPr>
            <p:spPr bwMode="auto">
              <a:xfrm flipV="1">
                <a:off x="3341" y="2161"/>
                <a:ext cx="56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37" name="Line 812"/>
              <p:cNvSpPr>
                <a:spLocks noChangeShapeType="1"/>
              </p:cNvSpPr>
              <p:nvPr/>
            </p:nvSpPr>
            <p:spPr bwMode="auto">
              <a:xfrm flipV="1">
                <a:off x="4587" y="91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38" name="Line 813"/>
              <p:cNvSpPr>
                <a:spLocks noChangeShapeType="1"/>
              </p:cNvSpPr>
              <p:nvPr/>
            </p:nvSpPr>
            <p:spPr bwMode="auto">
              <a:xfrm flipV="1">
                <a:off x="3452" y="2051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39" name="Line 814"/>
              <p:cNvSpPr>
                <a:spLocks noChangeShapeType="1"/>
              </p:cNvSpPr>
              <p:nvPr/>
            </p:nvSpPr>
            <p:spPr bwMode="auto">
              <a:xfrm flipV="1">
                <a:off x="4371" y="1131"/>
                <a:ext cx="55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40" name="Line 815"/>
              <p:cNvSpPr>
                <a:spLocks noChangeShapeType="1"/>
              </p:cNvSpPr>
              <p:nvPr/>
            </p:nvSpPr>
            <p:spPr bwMode="auto">
              <a:xfrm flipV="1">
                <a:off x="3733" y="1740"/>
                <a:ext cx="84" cy="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41" name="Line 816"/>
              <p:cNvSpPr>
                <a:spLocks noChangeShapeType="1"/>
              </p:cNvSpPr>
              <p:nvPr/>
            </p:nvSpPr>
            <p:spPr bwMode="auto">
              <a:xfrm flipV="1">
                <a:off x="3379" y="2161"/>
                <a:ext cx="55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42" name="Line 817"/>
              <p:cNvSpPr>
                <a:spLocks noChangeShapeType="1"/>
              </p:cNvSpPr>
              <p:nvPr/>
            </p:nvSpPr>
            <p:spPr bwMode="auto">
              <a:xfrm flipV="1">
                <a:off x="4625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43" name="Line 818"/>
              <p:cNvSpPr>
                <a:spLocks noChangeShapeType="1"/>
              </p:cNvSpPr>
              <p:nvPr/>
            </p:nvSpPr>
            <p:spPr bwMode="auto">
              <a:xfrm flipV="1">
                <a:off x="3490" y="2051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44" name="Line 819"/>
              <p:cNvSpPr>
                <a:spLocks noChangeShapeType="1"/>
              </p:cNvSpPr>
              <p:nvPr/>
            </p:nvSpPr>
            <p:spPr bwMode="auto">
              <a:xfrm flipV="1">
                <a:off x="4371" y="1169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45" name="Line 820"/>
              <p:cNvSpPr>
                <a:spLocks noChangeShapeType="1"/>
              </p:cNvSpPr>
              <p:nvPr/>
            </p:nvSpPr>
            <p:spPr bwMode="auto">
              <a:xfrm flipV="1">
                <a:off x="3733" y="1778"/>
                <a:ext cx="84" cy="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46" name="Line 821"/>
              <p:cNvSpPr>
                <a:spLocks noChangeShapeType="1"/>
              </p:cNvSpPr>
              <p:nvPr/>
            </p:nvSpPr>
            <p:spPr bwMode="auto">
              <a:xfrm flipV="1">
                <a:off x="3417" y="2161"/>
                <a:ext cx="55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47" name="Line 822"/>
              <p:cNvSpPr>
                <a:spLocks noChangeShapeType="1"/>
              </p:cNvSpPr>
              <p:nvPr/>
            </p:nvSpPr>
            <p:spPr bwMode="auto">
              <a:xfrm flipV="1">
                <a:off x="4663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48" name="Line 823"/>
              <p:cNvSpPr>
                <a:spLocks noChangeShapeType="1"/>
              </p:cNvSpPr>
              <p:nvPr/>
            </p:nvSpPr>
            <p:spPr bwMode="auto">
              <a:xfrm flipV="1">
                <a:off x="3528" y="2051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49" name="Line 824"/>
              <p:cNvSpPr>
                <a:spLocks noChangeShapeType="1"/>
              </p:cNvSpPr>
              <p:nvPr/>
            </p:nvSpPr>
            <p:spPr bwMode="auto">
              <a:xfrm flipV="1">
                <a:off x="4399" y="1207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50" name="Line 825"/>
              <p:cNvSpPr>
                <a:spLocks noChangeShapeType="1"/>
              </p:cNvSpPr>
              <p:nvPr/>
            </p:nvSpPr>
            <p:spPr bwMode="auto">
              <a:xfrm flipV="1">
                <a:off x="3733" y="184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51" name="Line 826"/>
              <p:cNvSpPr>
                <a:spLocks noChangeShapeType="1"/>
              </p:cNvSpPr>
              <p:nvPr/>
            </p:nvSpPr>
            <p:spPr bwMode="auto">
              <a:xfrm flipV="1">
                <a:off x="3792" y="1816"/>
                <a:ext cx="25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52" name="Line 827"/>
              <p:cNvSpPr>
                <a:spLocks noChangeShapeType="1"/>
              </p:cNvSpPr>
              <p:nvPr/>
            </p:nvSpPr>
            <p:spPr bwMode="auto">
              <a:xfrm flipV="1">
                <a:off x="3455" y="2161"/>
                <a:ext cx="55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53" name="Line 828"/>
              <p:cNvSpPr>
                <a:spLocks noChangeShapeType="1"/>
              </p:cNvSpPr>
              <p:nvPr/>
            </p:nvSpPr>
            <p:spPr bwMode="auto">
              <a:xfrm flipV="1">
                <a:off x="4700" y="91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54" name="Line 829"/>
              <p:cNvSpPr>
                <a:spLocks noChangeShapeType="1"/>
              </p:cNvSpPr>
              <p:nvPr/>
            </p:nvSpPr>
            <p:spPr bwMode="auto">
              <a:xfrm flipV="1">
                <a:off x="3565" y="2051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55" name="Line 830"/>
              <p:cNvSpPr>
                <a:spLocks noChangeShapeType="1"/>
              </p:cNvSpPr>
              <p:nvPr/>
            </p:nvSpPr>
            <p:spPr bwMode="auto">
              <a:xfrm flipV="1">
                <a:off x="3733" y="1883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56" name="Line 831"/>
              <p:cNvSpPr>
                <a:spLocks noChangeShapeType="1"/>
              </p:cNvSpPr>
              <p:nvPr/>
            </p:nvSpPr>
            <p:spPr bwMode="auto">
              <a:xfrm flipV="1">
                <a:off x="3492" y="2161"/>
                <a:ext cx="56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57" name="Line 832"/>
              <p:cNvSpPr>
                <a:spLocks noChangeShapeType="1"/>
              </p:cNvSpPr>
              <p:nvPr/>
            </p:nvSpPr>
            <p:spPr bwMode="auto">
              <a:xfrm flipV="1">
                <a:off x="4738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58" name="Line 833"/>
              <p:cNvSpPr>
                <a:spLocks noChangeShapeType="1"/>
              </p:cNvSpPr>
              <p:nvPr/>
            </p:nvSpPr>
            <p:spPr bwMode="auto">
              <a:xfrm flipV="1">
                <a:off x="3603" y="2051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59" name="Line 834"/>
              <p:cNvSpPr>
                <a:spLocks noChangeShapeType="1"/>
              </p:cNvSpPr>
              <p:nvPr/>
            </p:nvSpPr>
            <p:spPr bwMode="auto">
              <a:xfrm flipV="1">
                <a:off x="3733" y="1920"/>
                <a:ext cx="56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60" name="Line 835"/>
              <p:cNvSpPr>
                <a:spLocks noChangeShapeType="1"/>
              </p:cNvSpPr>
              <p:nvPr/>
            </p:nvSpPr>
            <p:spPr bwMode="auto">
              <a:xfrm flipV="1">
                <a:off x="3530" y="2161"/>
                <a:ext cx="55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61" name="Line 836"/>
              <p:cNvSpPr>
                <a:spLocks noChangeShapeType="1"/>
              </p:cNvSpPr>
              <p:nvPr/>
            </p:nvSpPr>
            <p:spPr bwMode="auto">
              <a:xfrm flipV="1">
                <a:off x="4776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62" name="Line 837"/>
              <p:cNvSpPr>
                <a:spLocks noChangeShapeType="1"/>
              </p:cNvSpPr>
              <p:nvPr/>
            </p:nvSpPr>
            <p:spPr bwMode="auto">
              <a:xfrm flipV="1">
                <a:off x="3641" y="2051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63" name="Line 838"/>
              <p:cNvSpPr>
                <a:spLocks noChangeShapeType="1"/>
              </p:cNvSpPr>
              <p:nvPr/>
            </p:nvSpPr>
            <p:spPr bwMode="auto">
              <a:xfrm flipV="1">
                <a:off x="3733" y="1958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64" name="Line 839"/>
              <p:cNvSpPr>
                <a:spLocks noChangeShapeType="1"/>
              </p:cNvSpPr>
              <p:nvPr/>
            </p:nvSpPr>
            <p:spPr bwMode="auto">
              <a:xfrm flipV="1">
                <a:off x="3568" y="2161"/>
                <a:ext cx="55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65" name="Line 840"/>
              <p:cNvSpPr>
                <a:spLocks noChangeShapeType="1"/>
              </p:cNvSpPr>
              <p:nvPr/>
            </p:nvSpPr>
            <p:spPr bwMode="auto">
              <a:xfrm flipV="1">
                <a:off x="4814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66" name="Line 841"/>
              <p:cNvSpPr>
                <a:spLocks noChangeShapeType="1"/>
              </p:cNvSpPr>
              <p:nvPr/>
            </p:nvSpPr>
            <p:spPr bwMode="auto">
              <a:xfrm flipV="1">
                <a:off x="3678" y="1996"/>
                <a:ext cx="111" cy="1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67" name="Line 842"/>
              <p:cNvSpPr>
                <a:spLocks noChangeShapeType="1"/>
              </p:cNvSpPr>
              <p:nvPr/>
            </p:nvSpPr>
            <p:spPr bwMode="auto">
              <a:xfrm flipV="1">
                <a:off x="3606" y="2161"/>
                <a:ext cx="55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68" name="Line 843"/>
              <p:cNvSpPr>
                <a:spLocks noChangeShapeType="1"/>
              </p:cNvSpPr>
              <p:nvPr/>
            </p:nvSpPr>
            <p:spPr bwMode="auto">
              <a:xfrm flipV="1">
                <a:off x="4851" y="915"/>
                <a:ext cx="56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69" name="Line 844"/>
              <p:cNvSpPr>
                <a:spLocks noChangeShapeType="1"/>
              </p:cNvSpPr>
              <p:nvPr/>
            </p:nvSpPr>
            <p:spPr bwMode="auto">
              <a:xfrm flipV="1">
                <a:off x="3716" y="2034"/>
                <a:ext cx="73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70" name="Line 845"/>
              <p:cNvSpPr>
                <a:spLocks noChangeShapeType="1"/>
              </p:cNvSpPr>
              <p:nvPr/>
            </p:nvSpPr>
            <p:spPr bwMode="auto">
              <a:xfrm flipV="1">
                <a:off x="3643" y="2161"/>
                <a:ext cx="56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71" name="Line 846"/>
              <p:cNvSpPr>
                <a:spLocks noChangeShapeType="1"/>
              </p:cNvSpPr>
              <p:nvPr/>
            </p:nvSpPr>
            <p:spPr bwMode="auto">
              <a:xfrm flipV="1">
                <a:off x="4889" y="915"/>
                <a:ext cx="55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72" name="Line 847"/>
              <p:cNvSpPr>
                <a:spLocks noChangeShapeType="1"/>
              </p:cNvSpPr>
              <p:nvPr/>
            </p:nvSpPr>
            <p:spPr bwMode="auto">
              <a:xfrm flipV="1">
                <a:off x="3733" y="2071"/>
                <a:ext cx="56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373" name="Line 848"/>
              <p:cNvSpPr>
                <a:spLocks noChangeShapeType="1"/>
              </p:cNvSpPr>
              <p:nvPr/>
            </p:nvSpPr>
            <p:spPr bwMode="auto">
              <a:xfrm flipV="1">
                <a:off x="3681" y="2109"/>
                <a:ext cx="108" cy="1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50374" name="Line 849"/>
            <p:cNvSpPr>
              <a:spLocks noChangeShapeType="1"/>
            </p:cNvSpPr>
            <p:nvPr/>
          </p:nvSpPr>
          <p:spPr bwMode="auto">
            <a:xfrm flipV="1">
              <a:off x="4480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75" name="Line 850"/>
            <p:cNvSpPr>
              <a:spLocks noChangeShapeType="1"/>
            </p:cNvSpPr>
            <p:nvPr/>
          </p:nvSpPr>
          <p:spPr bwMode="auto">
            <a:xfrm flipV="1">
              <a:off x="3381" y="2297"/>
              <a:ext cx="64" cy="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76" name="Line 851"/>
            <p:cNvSpPr>
              <a:spLocks noChangeShapeType="1"/>
            </p:cNvSpPr>
            <p:nvPr/>
          </p:nvSpPr>
          <p:spPr bwMode="auto">
            <a:xfrm flipV="1">
              <a:off x="4515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77" name="Line 852"/>
            <p:cNvSpPr>
              <a:spLocks noChangeShapeType="1"/>
            </p:cNvSpPr>
            <p:nvPr/>
          </p:nvSpPr>
          <p:spPr bwMode="auto">
            <a:xfrm flipV="1">
              <a:off x="3415" y="2310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78" name="Line 853"/>
            <p:cNvSpPr>
              <a:spLocks noChangeShapeType="1"/>
            </p:cNvSpPr>
            <p:nvPr/>
          </p:nvSpPr>
          <p:spPr bwMode="auto">
            <a:xfrm flipV="1">
              <a:off x="4548" y="1161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79" name="Line 854"/>
            <p:cNvSpPr>
              <a:spLocks noChangeShapeType="1"/>
            </p:cNvSpPr>
            <p:nvPr/>
          </p:nvSpPr>
          <p:spPr bwMode="auto">
            <a:xfrm flipV="1">
              <a:off x="3449" y="2310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80" name="Line 855"/>
            <p:cNvSpPr>
              <a:spLocks noChangeShapeType="1"/>
            </p:cNvSpPr>
            <p:nvPr/>
          </p:nvSpPr>
          <p:spPr bwMode="auto">
            <a:xfrm flipV="1">
              <a:off x="4583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81" name="Line 856"/>
            <p:cNvSpPr>
              <a:spLocks noChangeShapeType="1"/>
            </p:cNvSpPr>
            <p:nvPr/>
          </p:nvSpPr>
          <p:spPr bwMode="auto">
            <a:xfrm flipV="1">
              <a:off x="3484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82" name="Line 857"/>
            <p:cNvSpPr>
              <a:spLocks noChangeShapeType="1"/>
            </p:cNvSpPr>
            <p:nvPr/>
          </p:nvSpPr>
          <p:spPr bwMode="auto">
            <a:xfrm flipV="1">
              <a:off x="4604" y="1174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83" name="Line 858"/>
            <p:cNvSpPr>
              <a:spLocks noChangeShapeType="1"/>
            </p:cNvSpPr>
            <p:nvPr/>
          </p:nvSpPr>
          <p:spPr bwMode="auto">
            <a:xfrm flipV="1">
              <a:off x="3518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84" name="Line 859"/>
            <p:cNvSpPr>
              <a:spLocks noChangeShapeType="1"/>
            </p:cNvSpPr>
            <p:nvPr/>
          </p:nvSpPr>
          <p:spPr bwMode="auto">
            <a:xfrm flipV="1">
              <a:off x="4604" y="1209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85" name="Line 860"/>
            <p:cNvSpPr>
              <a:spLocks noChangeShapeType="1"/>
            </p:cNvSpPr>
            <p:nvPr/>
          </p:nvSpPr>
          <p:spPr bwMode="auto">
            <a:xfrm flipV="1">
              <a:off x="3553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86" name="Line 861"/>
            <p:cNvSpPr>
              <a:spLocks noChangeShapeType="1"/>
            </p:cNvSpPr>
            <p:nvPr/>
          </p:nvSpPr>
          <p:spPr bwMode="auto">
            <a:xfrm flipV="1">
              <a:off x="4604" y="1244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87" name="Line 862"/>
            <p:cNvSpPr>
              <a:spLocks noChangeShapeType="1"/>
            </p:cNvSpPr>
            <p:nvPr/>
          </p:nvSpPr>
          <p:spPr bwMode="auto">
            <a:xfrm flipV="1">
              <a:off x="3587" y="2310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88" name="Line 863"/>
            <p:cNvSpPr>
              <a:spLocks noChangeShapeType="1"/>
            </p:cNvSpPr>
            <p:nvPr/>
          </p:nvSpPr>
          <p:spPr bwMode="auto">
            <a:xfrm flipV="1">
              <a:off x="4604" y="1279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89" name="Line 864"/>
            <p:cNvSpPr>
              <a:spLocks noChangeShapeType="1"/>
            </p:cNvSpPr>
            <p:nvPr/>
          </p:nvSpPr>
          <p:spPr bwMode="auto">
            <a:xfrm flipV="1">
              <a:off x="3621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90" name="Line 865"/>
            <p:cNvSpPr>
              <a:spLocks noChangeShapeType="1"/>
            </p:cNvSpPr>
            <p:nvPr/>
          </p:nvSpPr>
          <p:spPr bwMode="auto">
            <a:xfrm flipV="1">
              <a:off x="4604" y="1313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91" name="Line 866"/>
            <p:cNvSpPr>
              <a:spLocks noChangeShapeType="1"/>
            </p:cNvSpPr>
            <p:nvPr/>
          </p:nvSpPr>
          <p:spPr bwMode="auto">
            <a:xfrm flipV="1">
              <a:off x="3656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92" name="Line 867"/>
            <p:cNvSpPr>
              <a:spLocks noChangeShapeType="1"/>
            </p:cNvSpPr>
            <p:nvPr/>
          </p:nvSpPr>
          <p:spPr bwMode="auto">
            <a:xfrm flipV="1">
              <a:off x="4604" y="1348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93" name="Line 868"/>
            <p:cNvSpPr>
              <a:spLocks noChangeShapeType="1"/>
            </p:cNvSpPr>
            <p:nvPr/>
          </p:nvSpPr>
          <p:spPr bwMode="auto">
            <a:xfrm flipV="1">
              <a:off x="3690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94" name="Line 869"/>
            <p:cNvSpPr>
              <a:spLocks noChangeShapeType="1"/>
            </p:cNvSpPr>
            <p:nvPr/>
          </p:nvSpPr>
          <p:spPr bwMode="auto">
            <a:xfrm flipV="1">
              <a:off x="4604" y="1383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95" name="Line 870"/>
            <p:cNvSpPr>
              <a:spLocks noChangeShapeType="1"/>
            </p:cNvSpPr>
            <p:nvPr/>
          </p:nvSpPr>
          <p:spPr bwMode="auto">
            <a:xfrm flipV="1">
              <a:off x="3724" y="2310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96" name="Line 871"/>
            <p:cNvSpPr>
              <a:spLocks noChangeShapeType="1"/>
            </p:cNvSpPr>
            <p:nvPr/>
          </p:nvSpPr>
          <p:spPr bwMode="auto">
            <a:xfrm flipV="1">
              <a:off x="4604" y="1418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97" name="Line 872"/>
            <p:cNvSpPr>
              <a:spLocks noChangeShapeType="1"/>
            </p:cNvSpPr>
            <p:nvPr/>
          </p:nvSpPr>
          <p:spPr bwMode="auto">
            <a:xfrm flipV="1">
              <a:off x="4276" y="1774"/>
              <a:ext cx="28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98" name="Line 873"/>
            <p:cNvSpPr>
              <a:spLocks noChangeShapeType="1"/>
            </p:cNvSpPr>
            <p:nvPr/>
          </p:nvSpPr>
          <p:spPr bwMode="auto">
            <a:xfrm flipV="1">
              <a:off x="3759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399" name="Line 874"/>
            <p:cNvSpPr>
              <a:spLocks noChangeShapeType="1"/>
            </p:cNvSpPr>
            <p:nvPr/>
          </p:nvSpPr>
          <p:spPr bwMode="auto">
            <a:xfrm flipV="1">
              <a:off x="4604" y="1453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00" name="Line 875"/>
            <p:cNvSpPr>
              <a:spLocks noChangeShapeType="1"/>
            </p:cNvSpPr>
            <p:nvPr/>
          </p:nvSpPr>
          <p:spPr bwMode="auto">
            <a:xfrm flipV="1">
              <a:off x="4276" y="1810"/>
              <a:ext cx="26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01" name="Line 876"/>
            <p:cNvSpPr>
              <a:spLocks noChangeShapeType="1"/>
            </p:cNvSpPr>
            <p:nvPr/>
          </p:nvSpPr>
          <p:spPr bwMode="auto">
            <a:xfrm flipV="1">
              <a:off x="4313" y="1774"/>
              <a:ext cx="25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02" name="Line 877"/>
            <p:cNvSpPr>
              <a:spLocks noChangeShapeType="1"/>
            </p:cNvSpPr>
            <p:nvPr/>
          </p:nvSpPr>
          <p:spPr bwMode="auto">
            <a:xfrm flipV="1">
              <a:off x="3793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03" name="Line 878"/>
            <p:cNvSpPr>
              <a:spLocks noChangeShapeType="1"/>
            </p:cNvSpPr>
            <p:nvPr/>
          </p:nvSpPr>
          <p:spPr bwMode="auto">
            <a:xfrm flipV="1">
              <a:off x="4604" y="1488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04" name="Line 879"/>
            <p:cNvSpPr>
              <a:spLocks noChangeShapeType="1"/>
            </p:cNvSpPr>
            <p:nvPr/>
          </p:nvSpPr>
          <p:spPr bwMode="auto">
            <a:xfrm flipV="1">
              <a:off x="4276" y="1845"/>
              <a:ext cx="26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05" name="Line 880"/>
            <p:cNvSpPr>
              <a:spLocks noChangeShapeType="1"/>
            </p:cNvSpPr>
            <p:nvPr/>
          </p:nvSpPr>
          <p:spPr bwMode="auto">
            <a:xfrm flipV="1">
              <a:off x="4347" y="1774"/>
              <a:ext cx="25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06" name="Line 881"/>
            <p:cNvSpPr>
              <a:spLocks noChangeShapeType="1"/>
            </p:cNvSpPr>
            <p:nvPr/>
          </p:nvSpPr>
          <p:spPr bwMode="auto">
            <a:xfrm flipV="1">
              <a:off x="3827" y="2310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07" name="Line 882"/>
            <p:cNvSpPr>
              <a:spLocks noChangeShapeType="1"/>
            </p:cNvSpPr>
            <p:nvPr/>
          </p:nvSpPr>
          <p:spPr bwMode="auto">
            <a:xfrm flipV="1">
              <a:off x="4604" y="1523"/>
              <a:ext cx="5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08" name="Line 883"/>
            <p:cNvSpPr>
              <a:spLocks noChangeShapeType="1"/>
            </p:cNvSpPr>
            <p:nvPr/>
          </p:nvSpPr>
          <p:spPr bwMode="auto">
            <a:xfrm flipV="1">
              <a:off x="4276" y="1880"/>
              <a:ext cx="26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09" name="Line 884"/>
            <p:cNvSpPr>
              <a:spLocks noChangeShapeType="1"/>
            </p:cNvSpPr>
            <p:nvPr/>
          </p:nvSpPr>
          <p:spPr bwMode="auto">
            <a:xfrm flipV="1">
              <a:off x="4381" y="1774"/>
              <a:ext cx="26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10" name="Line 885"/>
            <p:cNvSpPr>
              <a:spLocks noChangeShapeType="1"/>
            </p:cNvSpPr>
            <p:nvPr/>
          </p:nvSpPr>
          <p:spPr bwMode="auto">
            <a:xfrm flipV="1">
              <a:off x="3861" y="2310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11" name="Line 886"/>
            <p:cNvSpPr>
              <a:spLocks noChangeShapeType="1"/>
            </p:cNvSpPr>
            <p:nvPr/>
          </p:nvSpPr>
          <p:spPr bwMode="auto">
            <a:xfrm flipV="1">
              <a:off x="4604" y="1558"/>
              <a:ext cx="5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12" name="Line 887"/>
            <p:cNvSpPr>
              <a:spLocks noChangeShapeType="1"/>
            </p:cNvSpPr>
            <p:nvPr/>
          </p:nvSpPr>
          <p:spPr bwMode="auto">
            <a:xfrm flipV="1">
              <a:off x="4276" y="1916"/>
              <a:ext cx="2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13" name="Line 888"/>
            <p:cNvSpPr>
              <a:spLocks noChangeShapeType="1"/>
            </p:cNvSpPr>
            <p:nvPr/>
          </p:nvSpPr>
          <p:spPr bwMode="auto">
            <a:xfrm flipV="1">
              <a:off x="4416" y="1774"/>
              <a:ext cx="25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14" name="Line 889"/>
            <p:cNvSpPr>
              <a:spLocks noChangeShapeType="1"/>
            </p:cNvSpPr>
            <p:nvPr/>
          </p:nvSpPr>
          <p:spPr bwMode="auto">
            <a:xfrm flipV="1">
              <a:off x="3896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15" name="Line 890"/>
            <p:cNvSpPr>
              <a:spLocks noChangeShapeType="1"/>
            </p:cNvSpPr>
            <p:nvPr/>
          </p:nvSpPr>
          <p:spPr bwMode="auto">
            <a:xfrm flipV="1">
              <a:off x="4604" y="1593"/>
              <a:ext cx="5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16" name="Line 891"/>
            <p:cNvSpPr>
              <a:spLocks noChangeShapeType="1"/>
            </p:cNvSpPr>
            <p:nvPr/>
          </p:nvSpPr>
          <p:spPr bwMode="auto">
            <a:xfrm flipV="1">
              <a:off x="4276" y="1950"/>
              <a:ext cx="26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17" name="Line 892"/>
            <p:cNvSpPr>
              <a:spLocks noChangeShapeType="1"/>
            </p:cNvSpPr>
            <p:nvPr/>
          </p:nvSpPr>
          <p:spPr bwMode="auto">
            <a:xfrm flipV="1">
              <a:off x="4450" y="1774"/>
              <a:ext cx="26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18" name="Line 893"/>
            <p:cNvSpPr>
              <a:spLocks noChangeShapeType="1"/>
            </p:cNvSpPr>
            <p:nvPr/>
          </p:nvSpPr>
          <p:spPr bwMode="auto">
            <a:xfrm flipV="1">
              <a:off x="3931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19" name="Line 894"/>
            <p:cNvSpPr>
              <a:spLocks noChangeShapeType="1"/>
            </p:cNvSpPr>
            <p:nvPr/>
          </p:nvSpPr>
          <p:spPr bwMode="auto">
            <a:xfrm flipV="1">
              <a:off x="4604" y="1627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20" name="Line 895"/>
            <p:cNvSpPr>
              <a:spLocks noChangeShapeType="1"/>
            </p:cNvSpPr>
            <p:nvPr/>
          </p:nvSpPr>
          <p:spPr bwMode="auto">
            <a:xfrm flipV="1">
              <a:off x="4283" y="1985"/>
              <a:ext cx="19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21" name="Line 896"/>
            <p:cNvSpPr>
              <a:spLocks noChangeShapeType="1"/>
            </p:cNvSpPr>
            <p:nvPr/>
          </p:nvSpPr>
          <p:spPr bwMode="auto">
            <a:xfrm flipV="1">
              <a:off x="4485" y="1774"/>
              <a:ext cx="24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22" name="Line 897"/>
            <p:cNvSpPr>
              <a:spLocks noChangeShapeType="1"/>
            </p:cNvSpPr>
            <p:nvPr/>
          </p:nvSpPr>
          <p:spPr bwMode="auto">
            <a:xfrm flipV="1">
              <a:off x="3964" y="2310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23" name="Line 898"/>
            <p:cNvSpPr>
              <a:spLocks noChangeShapeType="1"/>
            </p:cNvSpPr>
            <p:nvPr/>
          </p:nvSpPr>
          <p:spPr bwMode="auto">
            <a:xfrm flipV="1">
              <a:off x="4604" y="1662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24" name="Line 899"/>
            <p:cNvSpPr>
              <a:spLocks noChangeShapeType="1"/>
            </p:cNvSpPr>
            <p:nvPr/>
          </p:nvSpPr>
          <p:spPr bwMode="auto">
            <a:xfrm flipV="1">
              <a:off x="4518" y="1774"/>
              <a:ext cx="26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25" name="Line 900"/>
            <p:cNvSpPr>
              <a:spLocks noChangeShapeType="1"/>
            </p:cNvSpPr>
            <p:nvPr/>
          </p:nvSpPr>
          <p:spPr bwMode="auto">
            <a:xfrm flipV="1">
              <a:off x="3999" y="2310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26" name="Line 901"/>
            <p:cNvSpPr>
              <a:spLocks noChangeShapeType="1"/>
            </p:cNvSpPr>
            <p:nvPr/>
          </p:nvSpPr>
          <p:spPr bwMode="auto">
            <a:xfrm flipV="1">
              <a:off x="4604" y="1697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27" name="Line 902"/>
            <p:cNvSpPr>
              <a:spLocks noChangeShapeType="1"/>
            </p:cNvSpPr>
            <p:nvPr/>
          </p:nvSpPr>
          <p:spPr bwMode="auto">
            <a:xfrm flipV="1">
              <a:off x="4553" y="1774"/>
              <a:ext cx="25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28" name="Line 903"/>
            <p:cNvSpPr>
              <a:spLocks noChangeShapeType="1"/>
            </p:cNvSpPr>
            <p:nvPr/>
          </p:nvSpPr>
          <p:spPr bwMode="auto">
            <a:xfrm flipV="1">
              <a:off x="4033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29" name="Line 904"/>
            <p:cNvSpPr>
              <a:spLocks noChangeShapeType="1"/>
            </p:cNvSpPr>
            <p:nvPr/>
          </p:nvSpPr>
          <p:spPr bwMode="auto">
            <a:xfrm flipV="1">
              <a:off x="4588" y="1732"/>
              <a:ext cx="66" cy="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30" name="Line 905"/>
            <p:cNvSpPr>
              <a:spLocks noChangeShapeType="1"/>
            </p:cNvSpPr>
            <p:nvPr/>
          </p:nvSpPr>
          <p:spPr bwMode="auto">
            <a:xfrm flipV="1">
              <a:off x="4067" y="2310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31" name="Line 906"/>
            <p:cNvSpPr>
              <a:spLocks noChangeShapeType="1"/>
            </p:cNvSpPr>
            <p:nvPr/>
          </p:nvSpPr>
          <p:spPr bwMode="auto">
            <a:xfrm flipV="1">
              <a:off x="4604" y="1766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32" name="Line 907"/>
            <p:cNvSpPr>
              <a:spLocks noChangeShapeType="1"/>
            </p:cNvSpPr>
            <p:nvPr/>
          </p:nvSpPr>
          <p:spPr bwMode="auto">
            <a:xfrm flipV="1">
              <a:off x="4102" y="2310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33" name="Line 908"/>
            <p:cNvSpPr>
              <a:spLocks noChangeShapeType="1"/>
            </p:cNvSpPr>
            <p:nvPr/>
          </p:nvSpPr>
          <p:spPr bwMode="auto">
            <a:xfrm flipV="1">
              <a:off x="4604" y="1801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34" name="Line 909"/>
            <p:cNvSpPr>
              <a:spLocks noChangeShapeType="1"/>
            </p:cNvSpPr>
            <p:nvPr/>
          </p:nvSpPr>
          <p:spPr bwMode="auto">
            <a:xfrm flipV="1">
              <a:off x="4276" y="2157"/>
              <a:ext cx="28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35" name="Line 910"/>
            <p:cNvSpPr>
              <a:spLocks noChangeShapeType="1"/>
            </p:cNvSpPr>
            <p:nvPr/>
          </p:nvSpPr>
          <p:spPr bwMode="auto">
            <a:xfrm flipV="1">
              <a:off x="4136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36" name="Line 911"/>
            <p:cNvSpPr>
              <a:spLocks noChangeShapeType="1"/>
            </p:cNvSpPr>
            <p:nvPr/>
          </p:nvSpPr>
          <p:spPr bwMode="auto">
            <a:xfrm flipV="1">
              <a:off x="4615" y="1836"/>
              <a:ext cx="39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37" name="Line 912"/>
            <p:cNvSpPr>
              <a:spLocks noChangeShapeType="1"/>
            </p:cNvSpPr>
            <p:nvPr/>
          </p:nvSpPr>
          <p:spPr bwMode="auto">
            <a:xfrm flipV="1">
              <a:off x="4276" y="2194"/>
              <a:ext cx="26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38" name="Line 913"/>
            <p:cNvSpPr>
              <a:spLocks noChangeShapeType="1"/>
            </p:cNvSpPr>
            <p:nvPr/>
          </p:nvSpPr>
          <p:spPr bwMode="auto">
            <a:xfrm flipV="1">
              <a:off x="4313" y="2157"/>
              <a:ext cx="24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39" name="Line 914"/>
            <p:cNvSpPr>
              <a:spLocks noChangeShapeType="1"/>
            </p:cNvSpPr>
            <p:nvPr/>
          </p:nvSpPr>
          <p:spPr bwMode="auto">
            <a:xfrm flipV="1">
              <a:off x="4171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40" name="Line 915"/>
            <p:cNvSpPr>
              <a:spLocks noChangeShapeType="1"/>
            </p:cNvSpPr>
            <p:nvPr/>
          </p:nvSpPr>
          <p:spPr bwMode="auto">
            <a:xfrm flipV="1">
              <a:off x="4649" y="1871"/>
              <a:ext cx="5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41" name="Line 916"/>
            <p:cNvSpPr>
              <a:spLocks noChangeShapeType="1"/>
            </p:cNvSpPr>
            <p:nvPr/>
          </p:nvSpPr>
          <p:spPr bwMode="auto">
            <a:xfrm flipV="1">
              <a:off x="4276" y="2229"/>
              <a:ext cx="26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42" name="Line 917"/>
            <p:cNvSpPr>
              <a:spLocks noChangeShapeType="1"/>
            </p:cNvSpPr>
            <p:nvPr/>
          </p:nvSpPr>
          <p:spPr bwMode="auto">
            <a:xfrm flipV="1">
              <a:off x="4347" y="2157"/>
              <a:ext cx="25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43" name="Line 918"/>
            <p:cNvSpPr>
              <a:spLocks noChangeShapeType="1"/>
            </p:cNvSpPr>
            <p:nvPr/>
          </p:nvSpPr>
          <p:spPr bwMode="auto">
            <a:xfrm flipV="1">
              <a:off x="4205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44" name="Line 919"/>
            <p:cNvSpPr>
              <a:spLocks noChangeShapeType="1"/>
            </p:cNvSpPr>
            <p:nvPr/>
          </p:nvSpPr>
          <p:spPr bwMode="auto">
            <a:xfrm flipV="1">
              <a:off x="4381" y="2157"/>
              <a:ext cx="26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45" name="Line 920"/>
            <p:cNvSpPr>
              <a:spLocks noChangeShapeType="1"/>
            </p:cNvSpPr>
            <p:nvPr/>
          </p:nvSpPr>
          <p:spPr bwMode="auto">
            <a:xfrm flipV="1">
              <a:off x="4276" y="2263"/>
              <a:ext cx="26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46" name="Line 921"/>
            <p:cNvSpPr>
              <a:spLocks noChangeShapeType="1"/>
            </p:cNvSpPr>
            <p:nvPr/>
          </p:nvSpPr>
          <p:spPr bwMode="auto">
            <a:xfrm flipV="1">
              <a:off x="4239" y="2298"/>
              <a:ext cx="63" cy="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47" name="Line 922"/>
            <p:cNvSpPr>
              <a:spLocks noChangeShapeType="1"/>
            </p:cNvSpPr>
            <p:nvPr/>
          </p:nvSpPr>
          <p:spPr bwMode="auto">
            <a:xfrm flipV="1">
              <a:off x="4416" y="2157"/>
              <a:ext cx="25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48" name="Line 923"/>
            <p:cNvSpPr>
              <a:spLocks noChangeShapeType="1"/>
            </p:cNvSpPr>
            <p:nvPr/>
          </p:nvSpPr>
          <p:spPr bwMode="auto">
            <a:xfrm flipV="1">
              <a:off x="4274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49" name="Line 924"/>
            <p:cNvSpPr>
              <a:spLocks noChangeShapeType="1"/>
            </p:cNvSpPr>
            <p:nvPr/>
          </p:nvSpPr>
          <p:spPr bwMode="auto">
            <a:xfrm flipV="1">
              <a:off x="4604" y="2004"/>
              <a:ext cx="23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50" name="Line 925"/>
            <p:cNvSpPr>
              <a:spLocks noChangeShapeType="1"/>
            </p:cNvSpPr>
            <p:nvPr/>
          </p:nvSpPr>
          <p:spPr bwMode="auto">
            <a:xfrm flipV="1">
              <a:off x="4450" y="2157"/>
              <a:ext cx="26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51" name="Line 926"/>
            <p:cNvSpPr>
              <a:spLocks noChangeShapeType="1"/>
            </p:cNvSpPr>
            <p:nvPr/>
          </p:nvSpPr>
          <p:spPr bwMode="auto">
            <a:xfrm flipV="1">
              <a:off x="4308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52" name="Line 927"/>
            <p:cNvSpPr>
              <a:spLocks noChangeShapeType="1"/>
            </p:cNvSpPr>
            <p:nvPr/>
          </p:nvSpPr>
          <p:spPr bwMode="auto">
            <a:xfrm flipV="1">
              <a:off x="4604" y="2011"/>
              <a:ext cx="5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53" name="Line 928"/>
            <p:cNvSpPr>
              <a:spLocks noChangeShapeType="1"/>
            </p:cNvSpPr>
            <p:nvPr/>
          </p:nvSpPr>
          <p:spPr bwMode="auto">
            <a:xfrm flipV="1">
              <a:off x="4485" y="2157"/>
              <a:ext cx="24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54" name="Line 929"/>
            <p:cNvSpPr>
              <a:spLocks noChangeShapeType="1"/>
            </p:cNvSpPr>
            <p:nvPr/>
          </p:nvSpPr>
          <p:spPr bwMode="auto">
            <a:xfrm flipV="1">
              <a:off x="4342" y="2310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55" name="Line 930"/>
            <p:cNvSpPr>
              <a:spLocks noChangeShapeType="1"/>
            </p:cNvSpPr>
            <p:nvPr/>
          </p:nvSpPr>
          <p:spPr bwMode="auto">
            <a:xfrm flipV="1">
              <a:off x="4604" y="2046"/>
              <a:ext cx="5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56" name="Line 931"/>
            <p:cNvSpPr>
              <a:spLocks noChangeShapeType="1"/>
            </p:cNvSpPr>
            <p:nvPr/>
          </p:nvSpPr>
          <p:spPr bwMode="auto">
            <a:xfrm flipV="1">
              <a:off x="4518" y="2157"/>
              <a:ext cx="26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57" name="Line 932"/>
            <p:cNvSpPr>
              <a:spLocks noChangeShapeType="1"/>
            </p:cNvSpPr>
            <p:nvPr/>
          </p:nvSpPr>
          <p:spPr bwMode="auto">
            <a:xfrm flipV="1">
              <a:off x="4376" y="2310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58" name="Line 933"/>
            <p:cNvSpPr>
              <a:spLocks noChangeShapeType="1"/>
            </p:cNvSpPr>
            <p:nvPr/>
          </p:nvSpPr>
          <p:spPr bwMode="auto">
            <a:xfrm flipV="1">
              <a:off x="4604" y="2080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59" name="Line 934"/>
            <p:cNvSpPr>
              <a:spLocks noChangeShapeType="1"/>
            </p:cNvSpPr>
            <p:nvPr/>
          </p:nvSpPr>
          <p:spPr bwMode="auto">
            <a:xfrm flipV="1">
              <a:off x="4553" y="2157"/>
              <a:ext cx="25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60" name="Line 935"/>
            <p:cNvSpPr>
              <a:spLocks noChangeShapeType="1"/>
            </p:cNvSpPr>
            <p:nvPr/>
          </p:nvSpPr>
          <p:spPr bwMode="auto">
            <a:xfrm flipV="1">
              <a:off x="4411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61" name="Line 936"/>
            <p:cNvSpPr>
              <a:spLocks noChangeShapeType="1"/>
            </p:cNvSpPr>
            <p:nvPr/>
          </p:nvSpPr>
          <p:spPr bwMode="auto">
            <a:xfrm flipV="1">
              <a:off x="4588" y="2115"/>
              <a:ext cx="66" cy="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62" name="Line 937"/>
            <p:cNvSpPr>
              <a:spLocks noChangeShapeType="1"/>
            </p:cNvSpPr>
            <p:nvPr/>
          </p:nvSpPr>
          <p:spPr bwMode="auto">
            <a:xfrm flipV="1">
              <a:off x="4446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63" name="Line 938"/>
            <p:cNvSpPr>
              <a:spLocks noChangeShapeType="1"/>
            </p:cNvSpPr>
            <p:nvPr/>
          </p:nvSpPr>
          <p:spPr bwMode="auto">
            <a:xfrm flipV="1">
              <a:off x="4621" y="2150"/>
              <a:ext cx="33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64" name="Line 939"/>
            <p:cNvSpPr>
              <a:spLocks noChangeShapeType="1"/>
            </p:cNvSpPr>
            <p:nvPr/>
          </p:nvSpPr>
          <p:spPr bwMode="auto">
            <a:xfrm flipV="1">
              <a:off x="4479" y="2310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65" name="Line 940"/>
            <p:cNvSpPr>
              <a:spLocks noChangeShapeType="1"/>
            </p:cNvSpPr>
            <p:nvPr/>
          </p:nvSpPr>
          <p:spPr bwMode="auto">
            <a:xfrm flipV="1">
              <a:off x="4514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66" name="Line 941"/>
            <p:cNvSpPr>
              <a:spLocks noChangeShapeType="1"/>
            </p:cNvSpPr>
            <p:nvPr/>
          </p:nvSpPr>
          <p:spPr bwMode="auto">
            <a:xfrm flipV="1">
              <a:off x="4548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67" name="Line 942"/>
            <p:cNvSpPr>
              <a:spLocks noChangeShapeType="1"/>
            </p:cNvSpPr>
            <p:nvPr/>
          </p:nvSpPr>
          <p:spPr bwMode="auto">
            <a:xfrm flipV="1">
              <a:off x="4583" y="231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68" name="Line 943"/>
            <p:cNvSpPr>
              <a:spLocks noChangeShapeType="1"/>
            </p:cNvSpPr>
            <p:nvPr/>
          </p:nvSpPr>
          <p:spPr bwMode="auto">
            <a:xfrm flipV="1">
              <a:off x="4617" y="2324"/>
              <a:ext cx="37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69" name="Line 944"/>
            <p:cNvSpPr>
              <a:spLocks noChangeShapeType="1"/>
            </p:cNvSpPr>
            <p:nvPr/>
          </p:nvSpPr>
          <p:spPr bwMode="auto">
            <a:xfrm flipV="1">
              <a:off x="4651" y="2358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70" name="Freeform 945"/>
            <p:cNvSpPr>
              <a:spLocks/>
            </p:cNvSpPr>
            <p:nvPr/>
          </p:nvSpPr>
          <p:spPr bwMode="auto">
            <a:xfrm>
              <a:off x="630" y="1272"/>
              <a:ext cx="122" cy="131"/>
            </a:xfrm>
            <a:custGeom>
              <a:avLst/>
              <a:gdLst>
                <a:gd name="T0" fmla="*/ 0 w 672"/>
                <a:gd name="T1" fmla="*/ 0 h 710"/>
                <a:gd name="T2" fmla="*/ 0 w 672"/>
                <a:gd name="T3" fmla="*/ 0 h 710"/>
                <a:gd name="T4" fmla="*/ 0 w 672"/>
                <a:gd name="T5" fmla="*/ 0 h 710"/>
                <a:gd name="T6" fmla="*/ 0 w 672"/>
                <a:gd name="T7" fmla="*/ 0 h 710"/>
                <a:gd name="T8" fmla="*/ 0 w 672"/>
                <a:gd name="T9" fmla="*/ 0 h 710"/>
                <a:gd name="T10" fmla="*/ 0 w 672"/>
                <a:gd name="T11" fmla="*/ 0 h 7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2"/>
                <a:gd name="T19" fmla="*/ 0 h 710"/>
                <a:gd name="T20" fmla="*/ 672 w 672"/>
                <a:gd name="T21" fmla="*/ 710 h 7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2" h="710">
                  <a:moveTo>
                    <a:pt x="0" y="0"/>
                  </a:moveTo>
                  <a:lnTo>
                    <a:pt x="672" y="0"/>
                  </a:lnTo>
                  <a:lnTo>
                    <a:pt x="672" y="408"/>
                  </a:lnTo>
                  <a:lnTo>
                    <a:pt x="370" y="710"/>
                  </a:lnTo>
                  <a:lnTo>
                    <a:pt x="0" y="7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71" name="Freeform 946"/>
            <p:cNvSpPr>
              <a:spLocks/>
            </p:cNvSpPr>
            <p:nvPr/>
          </p:nvSpPr>
          <p:spPr bwMode="auto">
            <a:xfrm>
              <a:off x="649" y="1291"/>
              <a:ext cx="83" cy="91"/>
            </a:xfrm>
            <a:custGeom>
              <a:avLst/>
              <a:gdLst>
                <a:gd name="T0" fmla="*/ 0 w 461"/>
                <a:gd name="T1" fmla="*/ 0 h 497"/>
                <a:gd name="T2" fmla="*/ 0 w 461"/>
                <a:gd name="T3" fmla="*/ 0 h 497"/>
                <a:gd name="T4" fmla="*/ 0 w 461"/>
                <a:gd name="T5" fmla="*/ 0 h 497"/>
                <a:gd name="T6" fmla="*/ 0 w 461"/>
                <a:gd name="T7" fmla="*/ 0 h 497"/>
                <a:gd name="T8" fmla="*/ 0 w 461"/>
                <a:gd name="T9" fmla="*/ 0 h 497"/>
                <a:gd name="T10" fmla="*/ 0 w 461"/>
                <a:gd name="T11" fmla="*/ 0 h 4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1"/>
                <a:gd name="T19" fmla="*/ 0 h 497"/>
                <a:gd name="T20" fmla="*/ 461 w 461"/>
                <a:gd name="T21" fmla="*/ 497 h 4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1" h="497">
                  <a:moveTo>
                    <a:pt x="0" y="0"/>
                  </a:moveTo>
                  <a:lnTo>
                    <a:pt x="461" y="0"/>
                  </a:lnTo>
                  <a:lnTo>
                    <a:pt x="461" y="257"/>
                  </a:lnTo>
                  <a:lnTo>
                    <a:pt x="221" y="497"/>
                  </a:lnTo>
                  <a:lnTo>
                    <a:pt x="0" y="4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72" name="Line 947"/>
            <p:cNvSpPr>
              <a:spLocks noChangeShapeType="1"/>
            </p:cNvSpPr>
            <p:nvPr/>
          </p:nvSpPr>
          <p:spPr bwMode="auto">
            <a:xfrm flipV="1">
              <a:off x="1215" y="1825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73" name="Line 948"/>
            <p:cNvSpPr>
              <a:spLocks noChangeShapeType="1"/>
            </p:cNvSpPr>
            <p:nvPr/>
          </p:nvSpPr>
          <p:spPr bwMode="auto">
            <a:xfrm flipV="1">
              <a:off x="1181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74" name="Line 949"/>
            <p:cNvSpPr>
              <a:spLocks noChangeShapeType="1"/>
            </p:cNvSpPr>
            <p:nvPr/>
          </p:nvSpPr>
          <p:spPr bwMode="auto">
            <a:xfrm flipV="1">
              <a:off x="1146" y="1825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75" name="Line 950"/>
            <p:cNvSpPr>
              <a:spLocks noChangeShapeType="1"/>
            </p:cNvSpPr>
            <p:nvPr/>
          </p:nvSpPr>
          <p:spPr bwMode="auto">
            <a:xfrm flipV="1">
              <a:off x="1113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76" name="Line 951"/>
            <p:cNvSpPr>
              <a:spLocks noChangeShapeType="1"/>
            </p:cNvSpPr>
            <p:nvPr/>
          </p:nvSpPr>
          <p:spPr bwMode="auto">
            <a:xfrm flipV="1">
              <a:off x="1078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77" name="Line 952"/>
            <p:cNvSpPr>
              <a:spLocks noChangeShapeType="1"/>
            </p:cNvSpPr>
            <p:nvPr/>
          </p:nvSpPr>
          <p:spPr bwMode="auto">
            <a:xfrm flipV="1">
              <a:off x="1044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78" name="Line 953"/>
            <p:cNvSpPr>
              <a:spLocks noChangeShapeType="1"/>
            </p:cNvSpPr>
            <p:nvPr/>
          </p:nvSpPr>
          <p:spPr bwMode="auto">
            <a:xfrm flipV="1">
              <a:off x="1009" y="1825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79" name="Line 954"/>
            <p:cNvSpPr>
              <a:spLocks noChangeShapeType="1"/>
            </p:cNvSpPr>
            <p:nvPr/>
          </p:nvSpPr>
          <p:spPr bwMode="auto">
            <a:xfrm flipV="1">
              <a:off x="1664" y="1194"/>
              <a:ext cx="1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80" name="Line 955"/>
            <p:cNvSpPr>
              <a:spLocks noChangeShapeType="1"/>
            </p:cNvSpPr>
            <p:nvPr/>
          </p:nvSpPr>
          <p:spPr bwMode="auto">
            <a:xfrm flipV="1">
              <a:off x="974" y="1825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81" name="Line 956"/>
            <p:cNvSpPr>
              <a:spLocks noChangeShapeType="1"/>
            </p:cNvSpPr>
            <p:nvPr/>
          </p:nvSpPr>
          <p:spPr bwMode="auto">
            <a:xfrm flipV="1">
              <a:off x="1629" y="1183"/>
              <a:ext cx="30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82" name="Line 957"/>
            <p:cNvSpPr>
              <a:spLocks noChangeShapeType="1"/>
            </p:cNvSpPr>
            <p:nvPr/>
          </p:nvSpPr>
          <p:spPr bwMode="auto">
            <a:xfrm flipV="1">
              <a:off x="941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83" name="Line 958"/>
            <p:cNvSpPr>
              <a:spLocks noChangeShapeType="1"/>
            </p:cNvSpPr>
            <p:nvPr/>
          </p:nvSpPr>
          <p:spPr bwMode="auto">
            <a:xfrm flipV="1">
              <a:off x="1596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84" name="Line 959"/>
            <p:cNvSpPr>
              <a:spLocks noChangeShapeType="1"/>
            </p:cNvSpPr>
            <p:nvPr/>
          </p:nvSpPr>
          <p:spPr bwMode="auto">
            <a:xfrm flipV="1">
              <a:off x="906" y="1825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85" name="Line 960"/>
            <p:cNvSpPr>
              <a:spLocks noChangeShapeType="1"/>
            </p:cNvSpPr>
            <p:nvPr/>
          </p:nvSpPr>
          <p:spPr bwMode="auto">
            <a:xfrm flipV="1">
              <a:off x="1561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86" name="Line 961"/>
            <p:cNvSpPr>
              <a:spLocks noChangeShapeType="1"/>
            </p:cNvSpPr>
            <p:nvPr/>
          </p:nvSpPr>
          <p:spPr bwMode="auto">
            <a:xfrm flipV="1">
              <a:off x="872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87" name="Line 962"/>
            <p:cNvSpPr>
              <a:spLocks noChangeShapeType="1"/>
            </p:cNvSpPr>
            <p:nvPr/>
          </p:nvSpPr>
          <p:spPr bwMode="auto">
            <a:xfrm flipV="1">
              <a:off x="1527" y="1161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88" name="Line 963"/>
            <p:cNvSpPr>
              <a:spLocks noChangeShapeType="1"/>
            </p:cNvSpPr>
            <p:nvPr/>
          </p:nvSpPr>
          <p:spPr bwMode="auto">
            <a:xfrm flipV="1">
              <a:off x="838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89" name="Line 964"/>
            <p:cNvSpPr>
              <a:spLocks noChangeShapeType="1"/>
            </p:cNvSpPr>
            <p:nvPr/>
          </p:nvSpPr>
          <p:spPr bwMode="auto">
            <a:xfrm flipV="1">
              <a:off x="1492" y="1161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90" name="Line 965"/>
            <p:cNvSpPr>
              <a:spLocks noChangeShapeType="1"/>
            </p:cNvSpPr>
            <p:nvPr/>
          </p:nvSpPr>
          <p:spPr bwMode="auto">
            <a:xfrm flipV="1">
              <a:off x="803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91" name="Line 966"/>
            <p:cNvSpPr>
              <a:spLocks noChangeShapeType="1"/>
            </p:cNvSpPr>
            <p:nvPr/>
          </p:nvSpPr>
          <p:spPr bwMode="auto">
            <a:xfrm flipV="1">
              <a:off x="1458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92" name="Line 967"/>
            <p:cNvSpPr>
              <a:spLocks noChangeShapeType="1"/>
            </p:cNvSpPr>
            <p:nvPr/>
          </p:nvSpPr>
          <p:spPr bwMode="auto">
            <a:xfrm flipV="1">
              <a:off x="769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93" name="Line 968"/>
            <p:cNvSpPr>
              <a:spLocks noChangeShapeType="1"/>
            </p:cNvSpPr>
            <p:nvPr/>
          </p:nvSpPr>
          <p:spPr bwMode="auto">
            <a:xfrm flipV="1">
              <a:off x="1424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94" name="Line 969"/>
            <p:cNvSpPr>
              <a:spLocks noChangeShapeType="1"/>
            </p:cNvSpPr>
            <p:nvPr/>
          </p:nvSpPr>
          <p:spPr bwMode="auto">
            <a:xfrm flipV="1">
              <a:off x="734" y="1825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95" name="Line 970"/>
            <p:cNvSpPr>
              <a:spLocks noChangeShapeType="1"/>
            </p:cNvSpPr>
            <p:nvPr/>
          </p:nvSpPr>
          <p:spPr bwMode="auto">
            <a:xfrm flipV="1">
              <a:off x="1389" y="1161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96" name="Line 971"/>
            <p:cNvSpPr>
              <a:spLocks noChangeShapeType="1"/>
            </p:cNvSpPr>
            <p:nvPr/>
          </p:nvSpPr>
          <p:spPr bwMode="auto">
            <a:xfrm flipV="1">
              <a:off x="700" y="1825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97" name="Line 972"/>
            <p:cNvSpPr>
              <a:spLocks noChangeShapeType="1"/>
            </p:cNvSpPr>
            <p:nvPr/>
          </p:nvSpPr>
          <p:spPr bwMode="auto">
            <a:xfrm flipV="1">
              <a:off x="1356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98" name="Line 973"/>
            <p:cNvSpPr>
              <a:spLocks noChangeShapeType="1"/>
            </p:cNvSpPr>
            <p:nvPr/>
          </p:nvSpPr>
          <p:spPr bwMode="auto">
            <a:xfrm flipV="1">
              <a:off x="666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499" name="Line 974"/>
            <p:cNvSpPr>
              <a:spLocks noChangeShapeType="1"/>
            </p:cNvSpPr>
            <p:nvPr/>
          </p:nvSpPr>
          <p:spPr bwMode="auto">
            <a:xfrm flipV="1">
              <a:off x="1321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00" name="Line 975"/>
            <p:cNvSpPr>
              <a:spLocks noChangeShapeType="1"/>
            </p:cNvSpPr>
            <p:nvPr/>
          </p:nvSpPr>
          <p:spPr bwMode="auto">
            <a:xfrm flipV="1">
              <a:off x="631" y="1825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01" name="Line 976"/>
            <p:cNvSpPr>
              <a:spLocks noChangeShapeType="1"/>
            </p:cNvSpPr>
            <p:nvPr/>
          </p:nvSpPr>
          <p:spPr bwMode="auto">
            <a:xfrm flipV="1">
              <a:off x="1286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02" name="Line 977"/>
            <p:cNvSpPr>
              <a:spLocks noChangeShapeType="1"/>
            </p:cNvSpPr>
            <p:nvPr/>
          </p:nvSpPr>
          <p:spPr bwMode="auto">
            <a:xfrm flipV="1">
              <a:off x="597" y="1825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03" name="Line 978"/>
            <p:cNvSpPr>
              <a:spLocks noChangeShapeType="1"/>
            </p:cNvSpPr>
            <p:nvPr/>
          </p:nvSpPr>
          <p:spPr bwMode="auto">
            <a:xfrm flipV="1">
              <a:off x="1252" y="1161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04" name="Line 979"/>
            <p:cNvSpPr>
              <a:spLocks noChangeShapeType="1"/>
            </p:cNvSpPr>
            <p:nvPr/>
          </p:nvSpPr>
          <p:spPr bwMode="auto">
            <a:xfrm flipV="1">
              <a:off x="574" y="1814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05" name="Line 980"/>
            <p:cNvSpPr>
              <a:spLocks noChangeShapeType="1"/>
            </p:cNvSpPr>
            <p:nvPr/>
          </p:nvSpPr>
          <p:spPr bwMode="auto">
            <a:xfrm flipV="1">
              <a:off x="1217" y="1161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06" name="Line 981"/>
            <p:cNvSpPr>
              <a:spLocks noChangeShapeType="1"/>
            </p:cNvSpPr>
            <p:nvPr/>
          </p:nvSpPr>
          <p:spPr bwMode="auto">
            <a:xfrm flipV="1">
              <a:off x="574" y="1779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07" name="Line 982"/>
            <p:cNvSpPr>
              <a:spLocks noChangeShapeType="1"/>
            </p:cNvSpPr>
            <p:nvPr/>
          </p:nvSpPr>
          <p:spPr bwMode="auto">
            <a:xfrm flipV="1">
              <a:off x="1184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08" name="Line 983"/>
            <p:cNvSpPr>
              <a:spLocks noChangeShapeType="1"/>
            </p:cNvSpPr>
            <p:nvPr/>
          </p:nvSpPr>
          <p:spPr bwMode="auto">
            <a:xfrm flipV="1">
              <a:off x="574" y="1745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09" name="Line 984"/>
            <p:cNvSpPr>
              <a:spLocks noChangeShapeType="1"/>
            </p:cNvSpPr>
            <p:nvPr/>
          </p:nvSpPr>
          <p:spPr bwMode="auto">
            <a:xfrm flipV="1">
              <a:off x="1149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10" name="Line 985"/>
            <p:cNvSpPr>
              <a:spLocks noChangeShapeType="1"/>
            </p:cNvSpPr>
            <p:nvPr/>
          </p:nvSpPr>
          <p:spPr bwMode="auto">
            <a:xfrm flipV="1">
              <a:off x="574" y="1710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11" name="Line 986"/>
            <p:cNvSpPr>
              <a:spLocks noChangeShapeType="1"/>
            </p:cNvSpPr>
            <p:nvPr/>
          </p:nvSpPr>
          <p:spPr bwMode="auto">
            <a:xfrm flipV="1">
              <a:off x="1114" y="1161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12" name="Line 987"/>
            <p:cNvSpPr>
              <a:spLocks noChangeShapeType="1"/>
            </p:cNvSpPr>
            <p:nvPr/>
          </p:nvSpPr>
          <p:spPr bwMode="auto">
            <a:xfrm flipV="1">
              <a:off x="574" y="1675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13" name="Line 988"/>
            <p:cNvSpPr>
              <a:spLocks noChangeShapeType="1"/>
            </p:cNvSpPr>
            <p:nvPr/>
          </p:nvSpPr>
          <p:spPr bwMode="auto">
            <a:xfrm flipV="1">
              <a:off x="1081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14" name="Line 989"/>
            <p:cNvSpPr>
              <a:spLocks noChangeShapeType="1"/>
            </p:cNvSpPr>
            <p:nvPr/>
          </p:nvSpPr>
          <p:spPr bwMode="auto">
            <a:xfrm flipV="1">
              <a:off x="574" y="1640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15" name="Line 990"/>
            <p:cNvSpPr>
              <a:spLocks noChangeShapeType="1"/>
            </p:cNvSpPr>
            <p:nvPr/>
          </p:nvSpPr>
          <p:spPr bwMode="auto">
            <a:xfrm flipV="1">
              <a:off x="1046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16" name="Line 991"/>
            <p:cNvSpPr>
              <a:spLocks noChangeShapeType="1"/>
            </p:cNvSpPr>
            <p:nvPr/>
          </p:nvSpPr>
          <p:spPr bwMode="auto">
            <a:xfrm flipV="1">
              <a:off x="574" y="1606"/>
              <a:ext cx="5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17" name="Line 992"/>
            <p:cNvSpPr>
              <a:spLocks noChangeShapeType="1"/>
            </p:cNvSpPr>
            <p:nvPr/>
          </p:nvSpPr>
          <p:spPr bwMode="auto">
            <a:xfrm flipV="1">
              <a:off x="1012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18" name="Line 993"/>
            <p:cNvSpPr>
              <a:spLocks noChangeShapeType="1"/>
            </p:cNvSpPr>
            <p:nvPr/>
          </p:nvSpPr>
          <p:spPr bwMode="auto">
            <a:xfrm flipV="1">
              <a:off x="574" y="1571"/>
              <a:ext cx="5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19" name="Line 994"/>
            <p:cNvSpPr>
              <a:spLocks noChangeShapeType="1"/>
            </p:cNvSpPr>
            <p:nvPr/>
          </p:nvSpPr>
          <p:spPr bwMode="auto">
            <a:xfrm flipV="1">
              <a:off x="977" y="1161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20" name="Line 995"/>
            <p:cNvSpPr>
              <a:spLocks noChangeShapeType="1"/>
            </p:cNvSpPr>
            <p:nvPr/>
          </p:nvSpPr>
          <p:spPr bwMode="auto">
            <a:xfrm flipV="1">
              <a:off x="574" y="1536"/>
              <a:ext cx="5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21" name="Line 996"/>
            <p:cNvSpPr>
              <a:spLocks noChangeShapeType="1"/>
            </p:cNvSpPr>
            <p:nvPr/>
          </p:nvSpPr>
          <p:spPr bwMode="auto">
            <a:xfrm flipV="1">
              <a:off x="943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22" name="Line 997"/>
            <p:cNvSpPr>
              <a:spLocks noChangeShapeType="1"/>
            </p:cNvSpPr>
            <p:nvPr/>
          </p:nvSpPr>
          <p:spPr bwMode="auto">
            <a:xfrm flipV="1">
              <a:off x="574" y="1500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23" name="Line 998"/>
            <p:cNvSpPr>
              <a:spLocks noChangeShapeType="1"/>
            </p:cNvSpPr>
            <p:nvPr/>
          </p:nvSpPr>
          <p:spPr bwMode="auto">
            <a:xfrm flipV="1">
              <a:off x="909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24" name="Line 999"/>
            <p:cNvSpPr>
              <a:spLocks noChangeShapeType="1"/>
            </p:cNvSpPr>
            <p:nvPr/>
          </p:nvSpPr>
          <p:spPr bwMode="auto">
            <a:xfrm flipV="1">
              <a:off x="574" y="146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25" name="Line 1000"/>
            <p:cNvSpPr>
              <a:spLocks noChangeShapeType="1"/>
            </p:cNvSpPr>
            <p:nvPr/>
          </p:nvSpPr>
          <p:spPr bwMode="auto">
            <a:xfrm flipV="1">
              <a:off x="874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26" name="Line 1001"/>
            <p:cNvSpPr>
              <a:spLocks noChangeShapeType="1"/>
            </p:cNvSpPr>
            <p:nvPr/>
          </p:nvSpPr>
          <p:spPr bwMode="auto">
            <a:xfrm flipV="1">
              <a:off x="574" y="143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27" name="Line 1002"/>
            <p:cNvSpPr>
              <a:spLocks noChangeShapeType="1"/>
            </p:cNvSpPr>
            <p:nvPr/>
          </p:nvSpPr>
          <p:spPr bwMode="auto">
            <a:xfrm flipV="1">
              <a:off x="840" y="1161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28" name="Line 1003"/>
            <p:cNvSpPr>
              <a:spLocks noChangeShapeType="1"/>
            </p:cNvSpPr>
            <p:nvPr/>
          </p:nvSpPr>
          <p:spPr bwMode="auto">
            <a:xfrm flipV="1">
              <a:off x="574" y="1396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29" name="Line 1004"/>
            <p:cNvSpPr>
              <a:spLocks noChangeShapeType="1"/>
            </p:cNvSpPr>
            <p:nvPr/>
          </p:nvSpPr>
          <p:spPr bwMode="auto">
            <a:xfrm flipV="1">
              <a:off x="806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30" name="Line 1005"/>
            <p:cNvSpPr>
              <a:spLocks noChangeShapeType="1"/>
            </p:cNvSpPr>
            <p:nvPr/>
          </p:nvSpPr>
          <p:spPr bwMode="auto">
            <a:xfrm flipV="1">
              <a:off x="574" y="1361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31" name="Line 1006"/>
            <p:cNvSpPr>
              <a:spLocks noChangeShapeType="1"/>
            </p:cNvSpPr>
            <p:nvPr/>
          </p:nvSpPr>
          <p:spPr bwMode="auto">
            <a:xfrm flipV="1">
              <a:off x="771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32" name="Line 1007"/>
            <p:cNvSpPr>
              <a:spLocks noChangeShapeType="1"/>
            </p:cNvSpPr>
            <p:nvPr/>
          </p:nvSpPr>
          <p:spPr bwMode="auto">
            <a:xfrm flipV="1">
              <a:off x="574" y="1326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33" name="Line 1008"/>
            <p:cNvSpPr>
              <a:spLocks noChangeShapeType="1"/>
            </p:cNvSpPr>
            <p:nvPr/>
          </p:nvSpPr>
          <p:spPr bwMode="auto">
            <a:xfrm flipV="1">
              <a:off x="737" y="1161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34" name="Line 1009"/>
            <p:cNvSpPr>
              <a:spLocks noChangeShapeType="1"/>
            </p:cNvSpPr>
            <p:nvPr/>
          </p:nvSpPr>
          <p:spPr bwMode="auto">
            <a:xfrm flipV="1">
              <a:off x="574" y="1292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35" name="Line 1010"/>
            <p:cNvSpPr>
              <a:spLocks noChangeShapeType="1"/>
            </p:cNvSpPr>
            <p:nvPr/>
          </p:nvSpPr>
          <p:spPr bwMode="auto">
            <a:xfrm flipV="1">
              <a:off x="702" y="1161"/>
              <a:ext cx="5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36" name="Line 1011"/>
            <p:cNvSpPr>
              <a:spLocks noChangeShapeType="1"/>
            </p:cNvSpPr>
            <p:nvPr/>
          </p:nvSpPr>
          <p:spPr bwMode="auto">
            <a:xfrm flipV="1">
              <a:off x="574" y="1257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37" name="Line 1012"/>
            <p:cNvSpPr>
              <a:spLocks noChangeShapeType="1"/>
            </p:cNvSpPr>
            <p:nvPr/>
          </p:nvSpPr>
          <p:spPr bwMode="auto">
            <a:xfrm flipV="1">
              <a:off x="669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38" name="Line 1013"/>
            <p:cNvSpPr>
              <a:spLocks noChangeShapeType="1"/>
            </p:cNvSpPr>
            <p:nvPr/>
          </p:nvSpPr>
          <p:spPr bwMode="auto">
            <a:xfrm flipV="1">
              <a:off x="574" y="1222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39" name="Line 1014"/>
            <p:cNvSpPr>
              <a:spLocks noChangeShapeType="1"/>
            </p:cNvSpPr>
            <p:nvPr/>
          </p:nvSpPr>
          <p:spPr bwMode="auto">
            <a:xfrm flipV="1">
              <a:off x="634" y="116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40" name="Line 1015"/>
            <p:cNvSpPr>
              <a:spLocks noChangeShapeType="1"/>
            </p:cNvSpPr>
            <p:nvPr/>
          </p:nvSpPr>
          <p:spPr bwMode="auto">
            <a:xfrm flipV="1">
              <a:off x="574" y="1161"/>
              <a:ext cx="76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41" name="Line 1016"/>
            <p:cNvSpPr>
              <a:spLocks noChangeShapeType="1"/>
            </p:cNvSpPr>
            <p:nvPr/>
          </p:nvSpPr>
          <p:spPr bwMode="auto">
            <a:xfrm flipV="1">
              <a:off x="574" y="1161"/>
              <a:ext cx="42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42" name="Line 1017"/>
            <p:cNvSpPr>
              <a:spLocks noChangeShapeType="1"/>
            </p:cNvSpPr>
            <p:nvPr/>
          </p:nvSpPr>
          <p:spPr bwMode="auto">
            <a:xfrm flipV="1">
              <a:off x="574" y="1161"/>
              <a:ext cx="7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43" name="Line 1018"/>
            <p:cNvSpPr>
              <a:spLocks noChangeShapeType="1"/>
            </p:cNvSpPr>
            <p:nvPr/>
          </p:nvSpPr>
          <p:spPr bwMode="auto">
            <a:xfrm flipV="1">
              <a:off x="1249" y="1825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44" name="Line 1019"/>
            <p:cNvSpPr>
              <a:spLocks noChangeShapeType="1"/>
            </p:cNvSpPr>
            <p:nvPr/>
          </p:nvSpPr>
          <p:spPr bwMode="auto">
            <a:xfrm flipV="1">
              <a:off x="1284" y="1825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45" name="Line 1020"/>
            <p:cNvSpPr>
              <a:spLocks noChangeShapeType="1"/>
            </p:cNvSpPr>
            <p:nvPr/>
          </p:nvSpPr>
          <p:spPr bwMode="auto">
            <a:xfrm flipV="1">
              <a:off x="1318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46" name="Line 1021"/>
            <p:cNvSpPr>
              <a:spLocks noChangeShapeType="1"/>
            </p:cNvSpPr>
            <p:nvPr/>
          </p:nvSpPr>
          <p:spPr bwMode="auto">
            <a:xfrm flipV="1">
              <a:off x="1353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47" name="Line 1022"/>
            <p:cNvSpPr>
              <a:spLocks noChangeShapeType="1"/>
            </p:cNvSpPr>
            <p:nvPr/>
          </p:nvSpPr>
          <p:spPr bwMode="auto">
            <a:xfrm flipV="1">
              <a:off x="1387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48" name="Line 1023"/>
            <p:cNvSpPr>
              <a:spLocks noChangeShapeType="1"/>
            </p:cNvSpPr>
            <p:nvPr/>
          </p:nvSpPr>
          <p:spPr bwMode="auto">
            <a:xfrm flipV="1">
              <a:off x="1421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49" name="Line 1024"/>
            <p:cNvSpPr>
              <a:spLocks noChangeShapeType="1"/>
            </p:cNvSpPr>
            <p:nvPr/>
          </p:nvSpPr>
          <p:spPr bwMode="auto">
            <a:xfrm flipV="1">
              <a:off x="1456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50" name="Line 1025"/>
            <p:cNvSpPr>
              <a:spLocks noChangeShapeType="1"/>
            </p:cNvSpPr>
            <p:nvPr/>
          </p:nvSpPr>
          <p:spPr bwMode="auto">
            <a:xfrm flipV="1">
              <a:off x="1490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51" name="Line 1026"/>
            <p:cNvSpPr>
              <a:spLocks noChangeShapeType="1"/>
            </p:cNvSpPr>
            <p:nvPr/>
          </p:nvSpPr>
          <p:spPr bwMode="auto">
            <a:xfrm flipV="1">
              <a:off x="1524" y="1825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52" name="Line 1027"/>
            <p:cNvSpPr>
              <a:spLocks noChangeShapeType="1"/>
            </p:cNvSpPr>
            <p:nvPr/>
          </p:nvSpPr>
          <p:spPr bwMode="auto">
            <a:xfrm flipV="1">
              <a:off x="1559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53" name="Line 1028"/>
            <p:cNvSpPr>
              <a:spLocks noChangeShapeType="1"/>
            </p:cNvSpPr>
            <p:nvPr/>
          </p:nvSpPr>
          <p:spPr bwMode="auto">
            <a:xfrm flipV="1">
              <a:off x="1593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54" name="Line 1029"/>
            <p:cNvSpPr>
              <a:spLocks noChangeShapeType="1"/>
            </p:cNvSpPr>
            <p:nvPr/>
          </p:nvSpPr>
          <p:spPr bwMode="auto">
            <a:xfrm flipV="1">
              <a:off x="1628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55" name="Line 1030"/>
            <p:cNvSpPr>
              <a:spLocks noChangeShapeType="1"/>
            </p:cNvSpPr>
            <p:nvPr/>
          </p:nvSpPr>
          <p:spPr bwMode="auto">
            <a:xfrm flipV="1">
              <a:off x="1661" y="1825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56" name="Line 1031"/>
            <p:cNvSpPr>
              <a:spLocks noChangeShapeType="1"/>
            </p:cNvSpPr>
            <p:nvPr/>
          </p:nvSpPr>
          <p:spPr bwMode="auto">
            <a:xfrm flipV="1">
              <a:off x="1696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57" name="Line 1032"/>
            <p:cNvSpPr>
              <a:spLocks noChangeShapeType="1"/>
            </p:cNvSpPr>
            <p:nvPr/>
          </p:nvSpPr>
          <p:spPr bwMode="auto">
            <a:xfrm flipV="1">
              <a:off x="1730" y="1825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58" name="Line 1033"/>
            <p:cNvSpPr>
              <a:spLocks noChangeShapeType="1"/>
            </p:cNvSpPr>
            <p:nvPr/>
          </p:nvSpPr>
          <p:spPr bwMode="auto">
            <a:xfrm flipV="1">
              <a:off x="1765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59" name="Line 1034"/>
            <p:cNvSpPr>
              <a:spLocks noChangeShapeType="1"/>
            </p:cNvSpPr>
            <p:nvPr/>
          </p:nvSpPr>
          <p:spPr bwMode="auto">
            <a:xfrm flipV="1">
              <a:off x="1799" y="1825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60" name="Line 1035"/>
            <p:cNvSpPr>
              <a:spLocks noChangeShapeType="1"/>
            </p:cNvSpPr>
            <p:nvPr/>
          </p:nvSpPr>
          <p:spPr bwMode="auto">
            <a:xfrm flipV="1">
              <a:off x="1833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61" name="Line 1036"/>
            <p:cNvSpPr>
              <a:spLocks noChangeShapeType="1"/>
            </p:cNvSpPr>
            <p:nvPr/>
          </p:nvSpPr>
          <p:spPr bwMode="auto">
            <a:xfrm flipV="1">
              <a:off x="1868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62" name="Line 1037"/>
            <p:cNvSpPr>
              <a:spLocks noChangeShapeType="1"/>
            </p:cNvSpPr>
            <p:nvPr/>
          </p:nvSpPr>
          <p:spPr bwMode="auto">
            <a:xfrm flipV="1">
              <a:off x="1902" y="1825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63" name="Line 1038"/>
            <p:cNvSpPr>
              <a:spLocks noChangeShapeType="1"/>
            </p:cNvSpPr>
            <p:nvPr/>
          </p:nvSpPr>
          <p:spPr bwMode="auto">
            <a:xfrm flipV="1">
              <a:off x="1936" y="1825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64" name="Line 1039"/>
            <p:cNvSpPr>
              <a:spLocks noChangeShapeType="1"/>
            </p:cNvSpPr>
            <p:nvPr/>
          </p:nvSpPr>
          <p:spPr bwMode="auto">
            <a:xfrm flipV="1">
              <a:off x="1971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65" name="Line 1040"/>
            <p:cNvSpPr>
              <a:spLocks noChangeShapeType="1"/>
            </p:cNvSpPr>
            <p:nvPr/>
          </p:nvSpPr>
          <p:spPr bwMode="auto">
            <a:xfrm flipV="1">
              <a:off x="2005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66" name="Line 1041"/>
            <p:cNvSpPr>
              <a:spLocks noChangeShapeType="1"/>
            </p:cNvSpPr>
            <p:nvPr/>
          </p:nvSpPr>
          <p:spPr bwMode="auto">
            <a:xfrm flipV="1">
              <a:off x="2039" y="1825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67" name="Line 1042"/>
            <p:cNvSpPr>
              <a:spLocks noChangeShapeType="1"/>
            </p:cNvSpPr>
            <p:nvPr/>
          </p:nvSpPr>
          <p:spPr bwMode="auto">
            <a:xfrm flipV="1">
              <a:off x="2074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68" name="Line 1043"/>
            <p:cNvSpPr>
              <a:spLocks noChangeShapeType="1"/>
            </p:cNvSpPr>
            <p:nvPr/>
          </p:nvSpPr>
          <p:spPr bwMode="auto">
            <a:xfrm flipV="1">
              <a:off x="2108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69" name="Line 1044"/>
            <p:cNvSpPr>
              <a:spLocks noChangeShapeType="1"/>
            </p:cNvSpPr>
            <p:nvPr/>
          </p:nvSpPr>
          <p:spPr bwMode="auto">
            <a:xfrm flipV="1">
              <a:off x="2143" y="182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70" name="Line 1045"/>
            <p:cNvSpPr>
              <a:spLocks noChangeShapeType="1"/>
            </p:cNvSpPr>
            <p:nvPr/>
          </p:nvSpPr>
          <p:spPr bwMode="auto">
            <a:xfrm flipV="1">
              <a:off x="2211" y="1799"/>
              <a:ext cx="7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71" name="Line 1046"/>
            <p:cNvSpPr>
              <a:spLocks noChangeShapeType="1"/>
            </p:cNvSpPr>
            <p:nvPr/>
          </p:nvSpPr>
          <p:spPr bwMode="auto">
            <a:xfrm flipV="1">
              <a:off x="2177" y="1799"/>
              <a:ext cx="75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72" name="Line 1047"/>
            <p:cNvSpPr>
              <a:spLocks noChangeShapeType="1"/>
            </p:cNvSpPr>
            <p:nvPr/>
          </p:nvSpPr>
          <p:spPr bwMode="auto">
            <a:xfrm flipV="1">
              <a:off x="2211" y="1799"/>
              <a:ext cx="75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73" name="Line 1048"/>
            <p:cNvSpPr>
              <a:spLocks noChangeShapeType="1"/>
            </p:cNvSpPr>
            <p:nvPr/>
          </p:nvSpPr>
          <p:spPr bwMode="auto">
            <a:xfrm flipV="1">
              <a:off x="2245" y="1809"/>
              <a:ext cx="67" cy="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74" name="Line 1049"/>
            <p:cNvSpPr>
              <a:spLocks noChangeShapeType="1"/>
            </p:cNvSpPr>
            <p:nvPr/>
          </p:nvSpPr>
          <p:spPr bwMode="auto">
            <a:xfrm flipV="1">
              <a:off x="2262" y="1844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75" name="Line 1050"/>
            <p:cNvSpPr>
              <a:spLocks noChangeShapeType="1"/>
            </p:cNvSpPr>
            <p:nvPr/>
          </p:nvSpPr>
          <p:spPr bwMode="auto">
            <a:xfrm flipV="1">
              <a:off x="2262" y="1879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76" name="Line 1051"/>
            <p:cNvSpPr>
              <a:spLocks noChangeShapeType="1"/>
            </p:cNvSpPr>
            <p:nvPr/>
          </p:nvSpPr>
          <p:spPr bwMode="auto">
            <a:xfrm flipV="1">
              <a:off x="2262" y="1914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77" name="Line 1052"/>
            <p:cNvSpPr>
              <a:spLocks noChangeShapeType="1"/>
            </p:cNvSpPr>
            <p:nvPr/>
          </p:nvSpPr>
          <p:spPr bwMode="auto">
            <a:xfrm flipV="1">
              <a:off x="2262" y="1949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78" name="Line 1053"/>
            <p:cNvSpPr>
              <a:spLocks noChangeShapeType="1"/>
            </p:cNvSpPr>
            <p:nvPr/>
          </p:nvSpPr>
          <p:spPr bwMode="auto">
            <a:xfrm flipV="1">
              <a:off x="2262" y="1983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79" name="Line 1054"/>
            <p:cNvSpPr>
              <a:spLocks noChangeShapeType="1"/>
            </p:cNvSpPr>
            <p:nvPr/>
          </p:nvSpPr>
          <p:spPr bwMode="auto">
            <a:xfrm flipV="1">
              <a:off x="2262" y="2018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80" name="Line 1055"/>
            <p:cNvSpPr>
              <a:spLocks noChangeShapeType="1"/>
            </p:cNvSpPr>
            <p:nvPr/>
          </p:nvSpPr>
          <p:spPr bwMode="auto">
            <a:xfrm flipV="1">
              <a:off x="2285" y="2053"/>
              <a:ext cx="27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81" name="Line 1056"/>
            <p:cNvSpPr>
              <a:spLocks noChangeShapeType="1"/>
            </p:cNvSpPr>
            <p:nvPr/>
          </p:nvSpPr>
          <p:spPr bwMode="auto">
            <a:xfrm>
              <a:off x="2262" y="2362"/>
              <a:ext cx="1" cy="3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82" name="Line 1057"/>
            <p:cNvSpPr>
              <a:spLocks noChangeShapeType="1"/>
            </p:cNvSpPr>
            <p:nvPr/>
          </p:nvSpPr>
          <p:spPr bwMode="auto">
            <a:xfrm>
              <a:off x="2262" y="2727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83" name="Line 1058"/>
            <p:cNvSpPr>
              <a:spLocks noChangeShapeType="1"/>
            </p:cNvSpPr>
            <p:nvPr/>
          </p:nvSpPr>
          <p:spPr bwMode="auto">
            <a:xfrm>
              <a:off x="2310" y="2727"/>
              <a:ext cx="2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84" name="Line 1059"/>
            <p:cNvSpPr>
              <a:spLocks noChangeShapeType="1"/>
            </p:cNvSpPr>
            <p:nvPr/>
          </p:nvSpPr>
          <p:spPr bwMode="auto">
            <a:xfrm>
              <a:off x="2312" y="2362"/>
              <a:ext cx="1" cy="3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85" name="Line 1060"/>
            <p:cNvSpPr>
              <a:spLocks noChangeShapeType="1"/>
            </p:cNvSpPr>
            <p:nvPr/>
          </p:nvSpPr>
          <p:spPr bwMode="auto">
            <a:xfrm>
              <a:off x="2262" y="2362"/>
              <a:ext cx="5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86" name="Line 1061"/>
            <p:cNvSpPr>
              <a:spLocks noChangeShapeType="1"/>
            </p:cNvSpPr>
            <p:nvPr/>
          </p:nvSpPr>
          <p:spPr bwMode="auto">
            <a:xfrm flipV="1">
              <a:off x="2262" y="2506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87" name="Line 1062"/>
            <p:cNvSpPr>
              <a:spLocks noChangeShapeType="1"/>
            </p:cNvSpPr>
            <p:nvPr/>
          </p:nvSpPr>
          <p:spPr bwMode="auto">
            <a:xfrm flipV="1">
              <a:off x="2262" y="247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88" name="Line 1063"/>
            <p:cNvSpPr>
              <a:spLocks noChangeShapeType="1"/>
            </p:cNvSpPr>
            <p:nvPr/>
          </p:nvSpPr>
          <p:spPr bwMode="auto">
            <a:xfrm flipV="1">
              <a:off x="2262" y="2436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89" name="Line 1064"/>
            <p:cNvSpPr>
              <a:spLocks noChangeShapeType="1"/>
            </p:cNvSpPr>
            <p:nvPr/>
          </p:nvSpPr>
          <p:spPr bwMode="auto">
            <a:xfrm flipV="1">
              <a:off x="2262" y="240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90" name="Line 1065"/>
            <p:cNvSpPr>
              <a:spLocks noChangeShapeType="1"/>
            </p:cNvSpPr>
            <p:nvPr/>
          </p:nvSpPr>
          <p:spPr bwMode="auto">
            <a:xfrm flipV="1">
              <a:off x="2262" y="2367"/>
              <a:ext cx="5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91" name="Line 1066"/>
            <p:cNvSpPr>
              <a:spLocks noChangeShapeType="1"/>
            </p:cNvSpPr>
            <p:nvPr/>
          </p:nvSpPr>
          <p:spPr bwMode="auto">
            <a:xfrm flipV="1">
              <a:off x="2262" y="2362"/>
              <a:ext cx="2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92" name="Line 1067"/>
            <p:cNvSpPr>
              <a:spLocks noChangeShapeType="1"/>
            </p:cNvSpPr>
            <p:nvPr/>
          </p:nvSpPr>
          <p:spPr bwMode="auto">
            <a:xfrm flipV="1">
              <a:off x="2262" y="2541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93" name="Line 1068"/>
            <p:cNvSpPr>
              <a:spLocks noChangeShapeType="1"/>
            </p:cNvSpPr>
            <p:nvPr/>
          </p:nvSpPr>
          <p:spPr bwMode="auto">
            <a:xfrm flipV="1">
              <a:off x="2262" y="2575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94" name="Line 1069"/>
            <p:cNvSpPr>
              <a:spLocks noChangeShapeType="1"/>
            </p:cNvSpPr>
            <p:nvPr/>
          </p:nvSpPr>
          <p:spPr bwMode="auto">
            <a:xfrm flipV="1">
              <a:off x="2262" y="2610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95" name="Line 1070"/>
            <p:cNvSpPr>
              <a:spLocks noChangeShapeType="1"/>
            </p:cNvSpPr>
            <p:nvPr/>
          </p:nvSpPr>
          <p:spPr bwMode="auto">
            <a:xfrm flipV="1">
              <a:off x="2262" y="2645"/>
              <a:ext cx="5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96" name="Line 1071"/>
            <p:cNvSpPr>
              <a:spLocks noChangeShapeType="1"/>
            </p:cNvSpPr>
            <p:nvPr/>
          </p:nvSpPr>
          <p:spPr bwMode="auto">
            <a:xfrm flipV="1">
              <a:off x="2265" y="2680"/>
              <a:ext cx="47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97" name="Line 1072"/>
            <p:cNvSpPr>
              <a:spLocks noChangeShapeType="1"/>
            </p:cNvSpPr>
            <p:nvPr/>
          </p:nvSpPr>
          <p:spPr bwMode="auto">
            <a:xfrm flipV="1">
              <a:off x="2299" y="2714"/>
              <a:ext cx="1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98" name="Freeform 1073"/>
            <p:cNvSpPr>
              <a:spLocks/>
            </p:cNvSpPr>
            <p:nvPr/>
          </p:nvSpPr>
          <p:spPr bwMode="auto">
            <a:xfrm>
              <a:off x="2496" y="1370"/>
              <a:ext cx="20" cy="22"/>
            </a:xfrm>
            <a:custGeom>
              <a:avLst/>
              <a:gdLst>
                <a:gd name="T0" fmla="*/ 0 w 112"/>
                <a:gd name="T1" fmla="*/ 0 h 117"/>
                <a:gd name="T2" fmla="*/ 0 w 112"/>
                <a:gd name="T3" fmla="*/ 0 h 117"/>
                <a:gd name="T4" fmla="*/ 0 w 112"/>
                <a:gd name="T5" fmla="*/ 0 h 117"/>
                <a:gd name="T6" fmla="*/ 0 w 112"/>
                <a:gd name="T7" fmla="*/ 0 h 117"/>
                <a:gd name="T8" fmla="*/ 0 w 112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17"/>
                <a:gd name="T17" fmla="*/ 112 w 11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17">
                  <a:moveTo>
                    <a:pt x="112" y="109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112" y="117"/>
                  </a:lnTo>
                </a:path>
              </a:pathLst>
            </a:custGeom>
            <a:noFill/>
            <a:ln w="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599" name="Line 1074"/>
            <p:cNvSpPr>
              <a:spLocks noChangeShapeType="1"/>
            </p:cNvSpPr>
            <p:nvPr/>
          </p:nvSpPr>
          <p:spPr bwMode="auto">
            <a:xfrm flipH="1">
              <a:off x="2516" y="1380"/>
              <a:ext cx="10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00" name="Line 1075"/>
            <p:cNvSpPr>
              <a:spLocks noChangeShapeType="1"/>
            </p:cNvSpPr>
            <p:nvPr/>
          </p:nvSpPr>
          <p:spPr bwMode="auto">
            <a:xfrm>
              <a:off x="3471" y="1400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01" name="Line 1076"/>
            <p:cNvSpPr>
              <a:spLocks noChangeShapeType="1"/>
            </p:cNvSpPr>
            <p:nvPr/>
          </p:nvSpPr>
          <p:spPr bwMode="auto">
            <a:xfrm>
              <a:off x="3506" y="140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02" name="Line 1077"/>
            <p:cNvSpPr>
              <a:spLocks noChangeShapeType="1"/>
            </p:cNvSpPr>
            <p:nvPr/>
          </p:nvSpPr>
          <p:spPr bwMode="auto">
            <a:xfrm flipH="1" flipV="1">
              <a:off x="3471" y="1438"/>
              <a:ext cx="35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03" name="Line 1078"/>
            <p:cNvSpPr>
              <a:spLocks noChangeShapeType="1"/>
            </p:cNvSpPr>
            <p:nvPr/>
          </p:nvSpPr>
          <p:spPr bwMode="auto">
            <a:xfrm flipV="1">
              <a:off x="3471" y="1400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04" name="Line 1079"/>
            <p:cNvSpPr>
              <a:spLocks noChangeShapeType="1"/>
            </p:cNvSpPr>
            <p:nvPr/>
          </p:nvSpPr>
          <p:spPr bwMode="auto">
            <a:xfrm>
              <a:off x="3506" y="140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05" name="Line 1080"/>
            <p:cNvSpPr>
              <a:spLocks noChangeShapeType="1"/>
            </p:cNvSpPr>
            <p:nvPr/>
          </p:nvSpPr>
          <p:spPr bwMode="auto">
            <a:xfrm flipH="1" flipV="1">
              <a:off x="3471" y="1438"/>
              <a:ext cx="35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06" name="Line 1081"/>
            <p:cNvSpPr>
              <a:spLocks noChangeShapeType="1"/>
            </p:cNvSpPr>
            <p:nvPr/>
          </p:nvSpPr>
          <p:spPr bwMode="auto">
            <a:xfrm flipV="1">
              <a:off x="3471" y="1400"/>
              <a:ext cx="0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07" name="Freeform 1082"/>
            <p:cNvSpPr>
              <a:spLocks/>
            </p:cNvSpPr>
            <p:nvPr/>
          </p:nvSpPr>
          <p:spPr bwMode="auto">
            <a:xfrm>
              <a:off x="3471" y="1400"/>
              <a:ext cx="35" cy="29"/>
            </a:xfrm>
            <a:custGeom>
              <a:avLst/>
              <a:gdLst>
                <a:gd name="T0" fmla="*/ 0 w 192"/>
                <a:gd name="T1" fmla="*/ 0 h 156"/>
                <a:gd name="T2" fmla="*/ 0 w 192"/>
                <a:gd name="T3" fmla="*/ 0 h 156"/>
                <a:gd name="T4" fmla="*/ 0 w 192"/>
                <a:gd name="T5" fmla="*/ 0 h 156"/>
                <a:gd name="T6" fmla="*/ 0 w 192"/>
                <a:gd name="T7" fmla="*/ 0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56"/>
                <a:gd name="T14" fmla="*/ 192 w 192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56">
                  <a:moveTo>
                    <a:pt x="192" y="0"/>
                  </a:moveTo>
                  <a:lnTo>
                    <a:pt x="192" y="156"/>
                  </a:lnTo>
                  <a:lnTo>
                    <a:pt x="0" y="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08" name="Freeform 1083"/>
            <p:cNvSpPr>
              <a:spLocks/>
            </p:cNvSpPr>
            <p:nvPr/>
          </p:nvSpPr>
          <p:spPr bwMode="auto">
            <a:xfrm>
              <a:off x="3471" y="1400"/>
              <a:ext cx="35" cy="29"/>
            </a:xfrm>
            <a:custGeom>
              <a:avLst/>
              <a:gdLst>
                <a:gd name="T0" fmla="*/ 0 w 192"/>
                <a:gd name="T1" fmla="*/ 0 h 155"/>
                <a:gd name="T2" fmla="*/ 0 w 192"/>
                <a:gd name="T3" fmla="*/ 0 h 155"/>
                <a:gd name="T4" fmla="*/ 0 w 192"/>
                <a:gd name="T5" fmla="*/ 0 h 155"/>
                <a:gd name="T6" fmla="*/ 0 w 192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55"/>
                <a:gd name="T14" fmla="*/ 192 w 192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55">
                  <a:moveTo>
                    <a:pt x="192" y="155"/>
                  </a:moveTo>
                  <a:lnTo>
                    <a:pt x="0" y="0"/>
                  </a:lnTo>
                  <a:lnTo>
                    <a:pt x="0" y="85"/>
                  </a:lnTo>
                  <a:lnTo>
                    <a:pt x="192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09" name="Freeform 1084"/>
            <p:cNvSpPr>
              <a:spLocks/>
            </p:cNvSpPr>
            <p:nvPr/>
          </p:nvSpPr>
          <p:spPr bwMode="auto">
            <a:xfrm>
              <a:off x="3471" y="1400"/>
              <a:ext cx="35" cy="29"/>
            </a:xfrm>
            <a:custGeom>
              <a:avLst/>
              <a:gdLst>
                <a:gd name="T0" fmla="*/ 0 w 192"/>
                <a:gd name="T1" fmla="*/ 0 h 156"/>
                <a:gd name="T2" fmla="*/ 0 w 192"/>
                <a:gd name="T3" fmla="*/ 0 h 156"/>
                <a:gd name="T4" fmla="*/ 0 w 192"/>
                <a:gd name="T5" fmla="*/ 0 h 156"/>
                <a:gd name="T6" fmla="*/ 0 w 192"/>
                <a:gd name="T7" fmla="*/ 0 h 156"/>
                <a:gd name="T8" fmla="*/ 0 w 19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56"/>
                <a:gd name="T17" fmla="*/ 192 w 19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56">
                  <a:moveTo>
                    <a:pt x="192" y="0"/>
                  </a:moveTo>
                  <a:lnTo>
                    <a:pt x="192" y="156"/>
                  </a:lnTo>
                  <a:lnTo>
                    <a:pt x="0" y="86"/>
                  </a:lnTo>
                  <a:lnTo>
                    <a:pt x="0" y="1"/>
                  </a:lnTo>
                  <a:lnTo>
                    <a:pt x="19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10" name="Freeform 1085"/>
            <p:cNvSpPr>
              <a:spLocks/>
            </p:cNvSpPr>
            <p:nvPr/>
          </p:nvSpPr>
          <p:spPr bwMode="auto">
            <a:xfrm>
              <a:off x="3471" y="1416"/>
              <a:ext cx="35" cy="41"/>
            </a:xfrm>
            <a:custGeom>
              <a:avLst/>
              <a:gdLst>
                <a:gd name="T0" fmla="*/ 0 w 192"/>
                <a:gd name="T1" fmla="*/ 0 h 225"/>
                <a:gd name="T2" fmla="*/ 0 w 192"/>
                <a:gd name="T3" fmla="*/ 0 h 225"/>
                <a:gd name="T4" fmla="*/ 0 w 192"/>
                <a:gd name="T5" fmla="*/ 0 h 225"/>
                <a:gd name="T6" fmla="*/ 0 w 192"/>
                <a:gd name="T7" fmla="*/ 0 h 2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225"/>
                <a:gd name="T14" fmla="*/ 192 w 192"/>
                <a:gd name="T15" fmla="*/ 225 h 2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225">
                  <a:moveTo>
                    <a:pt x="192" y="70"/>
                  </a:moveTo>
                  <a:lnTo>
                    <a:pt x="192" y="225"/>
                  </a:lnTo>
                  <a:lnTo>
                    <a:pt x="0" y="0"/>
                  </a:lnTo>
                  <a:lnTo>
                    <a:pt x="192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11" name="Freeform 1086"/>
            <p:cNvSpPr>
              <a:spLocks/>
            </p:cNvSpPr>
            <p:nvPr/>
          </p:nvSpPr>
          <p:spPr bwMode="auto">
            <a:xfrm>
              <a:off x="3471" y="1416"/>
              <a:ext cx="35" cy="41"/>
            </a:xfrm>
            <a:custGeom>
              <a:avLst/>
              <a:gdLst>
                <a:gd name="T0" fmla="*/ 0 w 192"/>
                <a:gd name="T1" fmla="*/ 0 h 225"/>
                <a:gd name="T2" fmla="*/ 0 w 192"/>
                <a:gd name="T3" fmla="*/ 0 h 225"/>
                <a:gd name="T4" fmla="*/ 0 w 192"/>
                <a:gd name="T5" fmla="*/ 0 h 225"/>
                <a:gd name="T6" fmla="*/ 0 w 192"/>
                <a:gd name="T7" fmla="*/ 0 h 2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225"/>
                <a:gd name="T14" fmla="*/ 192 w 192"/>
                <a:gd name="T15" fmla="*/ 225 h 2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225">
                  <a:moveTo>
                    <a:pt x="192" y="225"/>
                  </a:moveTo>
                  <a:lnTo>
                    <a:pt x="0" y="0"/>
                  </a:lnTo>
                  <a:lnTo>
                    <a:pt x="0" y="122"/>
                  </a:lnTo>
                  <a:lnTo>
                    <a:pt x="192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12" name="Freeform 1087"/>
            <p:cNvSpPr>
              <a:spLocks/>
            </p:cNvSpPr>
            <p:nvPr/>
          </p:nvSpPr>
          <p:spPr bwMode="auto">
            <a:xfrm>
              <a:off x="3471" y="1416"/>
              <a:ext cx="35" cy="41"/>
            </a:xfrm>
            <a:custGeom>
              <a:avLst/>
              <a:gdLst>
                <a:gd name="T0" fmla="*/ 0 w 192"/>
                <a:gd name="T1" fmla="*/ 0 h 225"/>
                <a:gd name="T2" fmla="*/ 0 w 192"/>
                <a:gd name="T3" fmla="*/ 0 h 225"/>
                <a:gd name="T4" fmla="*/ 0 w 192"/>
                <a:gd name="T5" fmla="*/ 0 h 225"/>
                <a:gd name="T6" fmla="*/ 0 w 192"/>
                <a:gd name="T7" fmla="*/ 0 h 225"/>
                <a:gd name="T8" fmla="*/ 0 w 192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25"/>
                <a:gd name="T17" fmla="*/ 192 w 192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25">
                  <a:moveTo>
                    <a:pt x="192" y="70"/>
                  </a:moveTo>
                  <a:lnTo>
                    <a:pt x="192" y="225"/>
                  </a:lnTo>
                  <a:lnTo>
                    <a:pt x="0" y="122"/>
                  </a:lnTo>
                  <a:lnTo>
                    <a:pt x="0" y="0"/>
                  </a:lnTo>
                  <a:lnTo>
                    <a:pt x="192" y="7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13" name="Freeform 1088"/>
            <p:cNvSpPr>
              <a:spLocks/>
            </p:cNvSpPr>
            <p:nvPr/>
          </p:nvSpPr>
          <p:spPr bwMode="auto">
            <a:xfrm>
              <a:off x="3471" y="1416"/>
              <a:ext cx="35" cy="17"/>
            </a:xfrm>
            <a:custGeom>
              <a:avLst/>
              <a:gdLst>
                <a:gd name="T0" fmla="*/ 0 w 192"/>
                <a:gd name="T1" fmla="*/ 0 h 96"/>
                <a:gd name="T2" fmla="*/ 0 w 192"/>
                <a:gd name="T3" fmla="*/ 0 h 96"/>
                <a:gd name="T4" fmla="*/ 0 w 192"/>
                <a:gd name="T5" fmla="*/ 0 h 96"/>
                <a:gd name="T6" fmla="*/ 0 w 192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96"/>
                <a:gd name="T14" fmla="*/ 192 w 192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96">
                  <a:moveTo>
                    <a:pt x="96" y="96"/>
                  </a:moveTo>
                  <a:lnTo>
                    <a:pt x="192" y="70"/>
                  </a:lnTo>
                  <a:lnTo>
                    <a:pt x="0" y="0"/>
                  </a:lnTo>
                  <a:lnTo>
                    <a:pt x="96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14" name="Freeform 1089"/>
            <p:cNvSpPr>
              <a:spLocks/>
            </p:cNvSpPr>
            <p:nvPr/>
          </p:nvSpPr>
          <p:spPr bwMode="auto">
            <a:xfrm>
              <a:off x="3471" y="1416"/>
              <a:ext cx="35" cy="17"/>
            </a:xfrm>
            <a:custGeom>
              <a:avLst/>
              <a:gdLst>
                <a:gd name="T0" fmla="*/ 0 w 192"/>
                <a:gd name="T1" fmla="*/ 0 h 96"/>
                <a:gd name="T2" fmla="*/ 0 w 192"/>
                <a:gd name="T3" fmla="*/ 0 h 96"/>
                <a:gd name="T4" fmla="*/ 0 w 192"/>
                <a:gd name="T5" fmla="*/ 0 h 96"/>
                <a:gd name="T6" fmla="*/ 0 w 192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96"/>
                <a:gd name="T14" fmla="*/ 192 w 192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96">
                  <a:moveTo>
                    <a:pt x="96" y="96"/>
                  </a:moveTo>
                  <a:lnTo>
                    <a:pt x="192" y="70"/>
                  </a:lnTo>
                  <a:lnTo>
                    <a:pt x="0" y="0"/>
                  </a:lnTo>
                  <a:lnTo>
                    <a:pt x="96" y="9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15" name="Freeform 1090"/>
            <p:cNvSpPr>
              <a:spLocks/>
            </p:cNvSpPr>
            <p:nvPr/>
          </p:nvSpPr>
          <p:spPr bwMode="auto">
            <a:xfrm>
              <a:off x="3471" y="1416"/>
              <a:ext cx="17" cy="22"/>
            </a:xfrm>
            <a:custGeom>
              <a:avLst/>
              <a:gdLst>
                <a:gd name="T0" fmla="*/ 0 w 96"/>
                <a:gd name="T1" fmla="*/ 0 h 122"/>
                <a:gd name="T2" fmla="*/ 0 w 96"/>
                <a:gd name="T3" fmla="*/ 0 h 122"/>
                <a:gd name="T4" fmla="*/ 0 w 96"/>
                <a:gd name="T5" fmla="*/ 0 h 122"/>
                <a:gd name="T6" fmla="*/ 0 w 96"/>
                <a:gd name="T7" fmla="*/ 0 h 1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22"/>
                <a:gd name="T14" fmla="*/ 96 w 96"/>
                <a:gd name="T15" fmla="*/ 122 h 1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22">
                  <a:moveTo>
                    <a:pt x="96" y="96"/>
                  </a:moveTo>
                  <a:lnTo>
                    <a:pt x="0" y="0"/>
                  </a:lnTo>
                  <a:lnTo>
                    <a:pt x="0" y="122"/>
                  </a:lnTo>
                  <a:lnTo>
                    <a:pt x="96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16" name="Freeform 1091"/>
            <p:cNvSpPr>
              <a:spLocks/>
            </p:cNvSpPr>
            <p:nvPr/>
          </p:nvSpPr>
          <p:spPr bwMode="auto">
            <a:xfrm>
              <a:off x="3471" y="1416"/>
              <a:ext cx="17" cy="22"/>
            </a:xfrm>
            <a:custGeom>
              <a:avLst/>
              <a:gdLst>
                <a:gd name="T0" fmla="*/ 0 w 96"/>
                <a:gd name="T1" fmla="*/ 0 h 122"/>
                <a:gd name="T2" fmla="*/ 0 w 96"/>
                <a:gd name="T3" fmla="*/ 0 h 122"/>
                <a:gd name="T4" fmla="*/ 0 w 96"/>
                <a:gd name="T5" fmla="*/ 0 h 122"/>
                <a:gd name="T6" fmla="*/ 0 w 96"/>
                <a:gd name="T7" fmla="*/ 0 h 1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22"/>
                <a:gd name="T14" fmla="*/ 96 w 96"/>
                <a:gd name="T15" fmla="*/ 122 h 1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22">
                  <a:moveTo>
                    <a:pt x="96" y="96"/>
                  </a:moveTo>
                  <a:lnTo>
                    <a:pt x="0" y="0"/>
                  </a:lnTo>
                  <a:lnTo>
                    <a:pt x="0" y="122"/>
                  </a:lnTo>
                  <a:lnTo>
                    <a:pt x="96" y="9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17" name="Freeform 1092"/>
            <p:cNvSpPr>
              <a:spLocks/>
            </p:cNvSpPr>
            <p:nvPr/>
          </p:nvSpPr>
          <p:spPr bwMode="auto">
            <a:xfrm>
              <a:off x="3471" y="1433"/>
              <a:ext cx="35" cy="24"/>
            </a:xfrm>
            <a:custGeom>
              <a:avLst/>
              <a:gdLst>
                <a:gd name="T0" fmla="*/ 0 w 192"/>
                <a:gd name="T1" fmla="*/ 0 h 129"/>
                <a:gd name="T2" fmla="*/ 0 w 192"/>
                <a:gd name="T3" fmla="*/ 0 h 129"/>
                <a:gd name="T4" fmla="*/ 0 w 192"/>
                <a:gd name="T5" fmla="*/ 0 h 129"/>
                <a:gd name="T6" fmla="*/ 0 w 19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29"/>
                <a:gd name="T14" fmla="*/ 192 w 19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29">
                  <a:moveTo>
                    <a:pt x="96" y="0"/>
                  </a:moveTo>
                  <a:lnTo>
                    <a:pt x="0" y="26"/>
                  </a:lnTo>
                  <a:lnTo>
                    <a:pt x="192" y="12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18" name="Freeform 1093"/>
            <p:cNvSpPr>
              <a:spLocks/>
            </p:cNvSpPr>
            <p:nvPr/>
          </p:nvSpPr>
          <p:spPr bwMode="auto">
            <a:xfrm>
              <a:off x="3471" y="1433"/>
              <a:ext cx="35" cy="24"/>
            </a:xfrm>
            <a:custGeom>
              <a:avLst/>
              <a:gdLst>
                <a:gd name="T0" fmla="*/ 0 w 192"/>
                <a:gd name="T1" fmla="*/ 0 h 129"/>
                <a:gd name="T2" fmla="*/ 0 w 192"/>
                <a:gd name="T3" fmla="*/ 0 h 129"/>
                <a:gd name="T4" fmla="*/ 0 w 192"/>
                <a:gd name="T5" fmla="*/ 0 h 129"/>
                <a:gd name="T6" fmla="*/ 0 w 19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29"/>
                <a:gd name="T14" fmla="*/ 192 w 19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29">
                  <a:moveTo>
                    <a:pt x="96" y="0"/>
                  </a:moveTo>
                  <a:lnTo>
                    <a:pt x="0" y="26"/>
                  </a:lnTo>
                  <a:lnTo>
                    <a:pt x="192" y="129"/>
                  </a:lnTo>
                  <a:lnTo>
                    <a:pt x="96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19" name="Freeform 1094"/>
            <p:cNvSpPr>
              <a:spLocks/>
            </p:cNvSpPr>
            <p:nvPr/>
          </p:nvSpPr>
          <p:spPr bwMode="auto">
            <a:xfrm>
              <a:off x="3488" y="1429"/>
              <a:ext cx="18" cy="28"/>
            </a:xfrm>
            <a:custGeom>
              <a:avLst/>
              <a:gdLst>
                <a:gd name="T0" fmla="*/ 0 w 96"/>
                <a:gd name="T1" fmla="*/ 0 h 155"/>
                <a:gd name="T2" fmla="*/ 0 w 96"/>
                <a:gd name="T3" fmla="*/ 0 h 155"/>
                <a:gd name="T4" fmla="*/ 0 w 96"/>
                <a:gd name="T5" fmla="*/ 0 h 155"/>
                <a:gd name="T6" fmla="*/ 0 w 96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5"/>
                <a:gd name="T14" fmla="*/ 96 w 96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5">
                  <a:moveTo>
                    <a:pt x="0" y="26"/>
                  </a:moveTo>
                  <a:lnTo>
                    <a:pt x="96" y="155"/>
                  </a:lnTo>
                  <a:lnTo>
                    <a:pt x="9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20" name="Freeform 1095"/>
            <p:cNvSpPr>
              <a:spLocks/>
            </p:cNvSpPr>
            <p:nvPr/>
          </p:nvSpPr>
          <p:spPr bwMode="auto">
            <a:xfrm>
              <a:off x="3488" y="1429"/>
              <a:ext cx="18" cy="28"/>
            </a:xfrm>
            <a:custGeom>
              <a:avLst/>
              <a:gdLst>
                <a:gd name="T0" fmla="*/ 0 w 96"/>
                <a:gd name="T1" fmla="*/ 0 h 155"/>
                <a:gd name="T2" fmla="*/ 0 w 96"/>
                <a:gd name="T3" fmla="*/ 0 h 155"/>
                <a:gd name="T4" fmla="*/ 0 w 96"/>
                <a:gd name="T5" fmla="*/ 0 h 155"/>
                <a:gd name="T6" fmla="*/ 0 w 96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5"/>
                <a:gd name="T14" fmla="*/ 96 w 96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5">
                  <a:moveTo>
                    <a:pt x="0" y="26"/>
                  </a:moveTo>
                  <a:lnTo>
                    <a:pt x="96" y="155"/>
                  </a:lnTo>
                  <a:lnTo>
                    <a:pt x="96" y="0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21" name="Freeform 1096"/>
            <p:cNvSpPr>
              <a:spLocks/>
            </p:cNvSpPr>
            <p:nvPr/>
          </p:nvSpPr>
          <p:spPr bwMode="auto">
            <a:xfrm>
              <a:off x="3363" y="1369"/>
              <a:ext cx="21" cy="21"/>
            </a:xfrm>
            <a:custGeom>
              <a:avLst/>
              <a:gdLst>
                <a:gd name="T0" fmla="*/ 0 w 114"/>
                <a:gd name="T1" fmla="*/ 0 h 114"/>
                <a:gd name="T2" fmla="*/ 0 w 114"/>
                <a:gd name="T3" fmla="*/ 0 h 114"/>
                <a:gd name="T4" fmla="*/ 0 w 114"/>
                <a:gd name="T5" fmla="*/ 0 h 114"/>
                <a:gd name="T6" fmla="*/ 0 w 114"/>
                <a:gd name="T7" fmla="*/ 0 h 114"/>
                <a:gd name="T8" fmla="*/ 0 w 114"/>
                <a:gd name="T9" fmla="*/ 0 h 114"/>
                <a:gd name="T10" fmla="*/ 0 w 114"/>
                <a:gd name="T11" fmla="*/ 0 h 114"/>
                <a:gd name="T12" fmla="*/ 0 w 114"/>
                <a:gd name="T13" fmla="*/ 0 h 114"/>
                <a:gd name="T14" fmla="*/ 0 w 114"/>
                <a:gd name="T15" fmla="*/ 0 h 114"/>
                <a:gd name="T16" fmla="*/ 0 w 114"/>
                <a:gd name="T17" fmla="*/ 0 h 114"/>
                <a:gd name="T18" fmla="*/ 0 w 114"/>
                <a:gd name="T19" fmla="*/ 0 h 114"/>
                <a:gd name="T20" fmla="*/ 0 w 114"/>
                <a:gd name="T21" fmla="*/ 0 h 114"/>
                <a:gd name="T22" fmla="*/ 0 w 114"/>
                <a:gd name="T23" fmla="*/ 0 h 114"/>
                <a:gd name="T24" fmla="*/ 0 w 114"/>
                <a:gd name="T25" fmla="*/ 0 h 114"/>
                <a:gd name="T26" fmla="*/ 0 w 114"/>
                <a:gd name="T27" fmla="*/ 0 h 114"/>
                <a:gd name="T28" fmla="*/ 0 w 114"/>
                <a:gd name="T29" fmla="*/ 0 h 114"/>
                <a:gd name="T30" fmla="*/ 0 w 114"/>
                <a:gd name="T31" fmla="*/ 0 h 114"/>
                <a:gd name="T32" fmla="*/ 0 w 114"/>
                <a:gd name="T33" fmla="*/ 0 h 114"/>
                <a:gd name="T34" fmla="*/ 0 w 114"/>
                <a:gd name="T35" fmla="*/ 0 h 114"/>
                <a:gd name="T36" fmla="*/ 0 w 114"/>
                <a:gd name="T37" fmla="*/ 0 h 114"/>
                <a:gd name="T38" fmla="*/ 0 w 114"/>
                <a:gd name="T39" fmla="*/ 0 h 114"/>
                <a:gd name="T40" fmla="*/ 0 w 114"/>
                <a:gd name="T41" fmla="*/ 0 h 114"/>
                <a:gd name="T42" fmla="*/ 0 w 114"/>
                <a:gd name="T43" fmla="*/ 0 h 114"/>
                <a:gd name="T44" fmla="*/ 0 w 114"/>
                <a:gd name="T45" fmla="*/ 0 h 114"/>
                <a:gd name="T46" fmla="*/ 0 w 114"/>
                <a:gd name="T47" fmla="*/ 0 h 114"/>
                <a:gd name="T48" fmla="*/ 0 w 114"/>
                <a:gd name="T49" fmla="*/ 0 h 114"/>
                <a:gd name="T50" fmla="*/ 0 w 114"/>
                <a:gd name="T51" fmla="*/ 0 h 114"/>
                <a:gd name="T52" fmla="*/ 0 w 114"/>
                <a:gd name="T53" fmla="*/ 0 h 114"/>
                <a:gd name="T54" fmla="*/ 0 w 114"/>
                <a:gd name="T55" fmla="*/ 0 h 114"/>
                <a:gd name="T56" fmla="*/ 0 w 114"/>
                <a:gd name="T57" fmla="*/ 0 h 114"/>
                <a:gd name="T58" fmla="*/ 0 w 114"/>
                <a:gd name="T59" fmla="*/ 0 h 114"/>
                <a:gd name="T60" fmla="*/ 0 w 114"/>
                <a:gd name="T61" fmla="*/ 0 h 114"/>
                <a:gd name="T62" fmla="*/ 0 w 114"/>
                <a:gd name="T63" fmla="*/ 0 h 114"/>
                <a:gd name="T64" fmla="*/ 0 w 114"/>
                <a:gd name="T65" fmla="*/ 0 h 114"/>
                <a:gd name="T66" fmla="*/ 0 w 114"/>
                <a:gd name="T67" fmla="*/ 0 h 114"/>
                <a:gd name="T68" fmla="*/ 0 w 114"/>
                <a:gd name="T69" fmla="*/ 0 h 114"/>
                <a:gd name="T70" fmla="*/ 0 w 114"/>
                <a:gd name="T71" fmla="*/ 0 h 114"/>
                <a:gd name="T72" fmla="*/ 0 w 114"/>
                <a:gd name="T73" fmla="*/ 0 h 114"/>
                <a:gd name="T74" fmla="*/ 0 w 114"/>
                <a:gd name="T75" fmla="*/ 0 h 114"/>
                <a:gd name="T76" fmla="*/ 0 w 114"/>
                <a:gd name="T77" fmla="*/ 0 h 114"/>
                <a:gd name="T78" fmla="*/ 0 w 114"/>
                <a:gd name="T79" fmla="*/ 0 h 114"/>
                <a:gd name="T80" fmla="*/ 0 w 114"/>
                <a:gd name="T81" fmla="*/ 0 h 114"/>
                <a:gd name="T82" fmla="*/ 0 w 114"/>
                <a:gd name="T83" fmla="*/ 0 h 114"/>
                <a:gd name="T84" fmla="*/ 0 w 114"/>
                <a:gd name="T85" fmla="*/ 0 h 114"/>
                <a:gd name="T86" fmla="*/ 0 w 114"/>
                <a:gd name="T87" fmla="*/ 0 h 114"/>
                <a:gd name="T88" fmla="*/ 0 w 114"/>
                <a:gd name="T89" fmla="*/ 0 h 114"/>
                <a:gd name="T90" fmla="*/ 0 w 114"/>
                <a:gd name="T91" fmla="*/ 0 h 114"/>
                <a:gd name="T92" fmla="*/ 0 w 114"/>
                <a:gd name="T93" fmla="*/ 0 h 114"/>
                <a:gd name="T94" fmla="*/ 0 w 114"/>
                <a:gd name="T95" fmla="*/ 0 h 114"/>
                <a:gd name="T96" fmla="*/ 0 w 114"/>
                <a:gd name="T97" fmla="*/ 0 h 114"/>
                <a:gd name="T98" fmla="*/ 0 w 114"/>
                <a:gd name="T99" fmla="*/ 0 h 114"/>
                <a:gd name="T100" fmla="*/ 0 w 114"/>
                <a:gd name="T101" fmla="*/ 0 h 114"/>
                <a:gd name="T102" fmla="*/ 0 w 114"/>
                <a:gd name="T103" fmla="*/ 0 h 114"/>
                <a:gd name="T104" fmla="*/ 0 w 114"/>
                <a:gd name="T105" fmla="*/ 0 h 114"/>
                <a:gd name="T106" fmla="*/ 0 w 114"/>
                <a:gd name="T107" fmla="*/ 0 h 114"/>
                <a:gd name="T108" fmla="*/ 0 w 114"/>
                <a:gd name="T109" fmla="*/ 0 h 114"/>
                <a:gd name="T110" fmla="*/ 0 w 114"/>
                <a:gd name="T111" fmla="*/ 0 h 114"/>
                <a:gd name="T112" fmla="*/ 0 w 114"/>
                <a:gd name="T113" fmla="*/ 0 h 114"/>
                <a:gd name="T114" fmla="*/ 0 w 114"/>
                <a:gd name="T115" fmla="*/ 0 h 114"/>
                <a:gd name="T116" fmla="*/ 0 w 114"/>
                <a:gd name="T117" fmla="*/ 0 h 114"/>
                <a:gd name="T118" fmla="*/ 0 w 114"/>
                <a:gd name="T119" fmla="*/ 0 h 114"/>
                <a:gd name="T120" fmla="*/ 0 w 114"/>
                <a:gd name="T121" fmla="*/ 0 h 1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4"/>
                <a:gd name="T184" fmla="*/ 0 h 114"/>
                <a:gd name="T185" fmla="*/ 114 w 114"/>
                <a:gd name="T186" fmla="*/ 114 h 1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4" h="114">
                  <a:moveTo>
                    <a:pt x="114" y="57"/>
                  </a:moveTo>
                  <a:lnTo>
                    <a:pt x="113" y="52"/>
                  </a:lnTo>
                  <a:lnTo>
                    <a:pt x="113" y="45"/>
                  </a:lnTo>
                  <a:lnTo>
                    <a:pt x="110" y="40"/>
                  </a:lnTo>
                  <a:lnTo>
                    <a:pt x="108" y="34"/>
                  </a:lnTo>
                  <a:lnTo>
                    <a:pt x="106" y="29"/>
                  </a:lnTo>
                  <a:lnTo>
                    <a:pt x="103" y="24"/>
                  </a:lnTo>
                  <a:lnTo>
                    <a:pt x="99" y="19"/>
                  </a:lnTo>
                  <a:lnTo>
                    <a:pt x="94" y="15"/>
                  </a:lnTo>
                  <a:lnTo>
                    <a:pt x="90" y="11"/>
                  </a:lnTo>
                  <a:lnTo>
                    <a:pt x="85" y="8"/>
                  </a:lnTo>
                  <a:lnTo>
                    <a:pt x="79" y="6"/>
                  </a:lnTo>
                  <a:lnTo>
                    <a:pt x="74" y="3"/>
                  </a:lnTo>
                  <a:lnTo>
                    <a:pt x="69" y="1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0" y="1"/>
                  </a:lnTo>
                  <a:lnTo>
                    <a:pt x="45" y="1"/>
                  </a:lnTo>
                  <a:lnTo>
                    <a:pt x="39" y="3"/>
                  </a:lnTo>
                  <a:lnTo>
                    <a:pt x="33" y="6"/>
                  </a:lnTo>
                  <a:lnTo>
                    <a:pt x="28" y="8"/>
                  </a:lnTo>
                  <a:lnTo>
                    <a:pt x="24" y="11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11" y="24"/>
                  </a:lnTo>
                  <a:lnTo>
                    <a:pt x="8" y="29"/>
                  </a:lnTo>
                  <a:lnTo>
                    <a:pt x="4" y="34"/>
                  </a:lnTo>
                  <a:lnTo>
                    <a:pt x="3" y="40"/>
                  </a:lnTo>
                  <a:lnTo>
                    <a:pt x="1" y="45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1" y="69"/>
                  </a:lnTo>
                  <a:lnTo>
                    <a:pt x="3" y="75"/>
                  </a:lnTo>
                  <a:lnTo>
                    <a:pt x="4" y="81"/>
                  </a:lnTo>
                  <a:lnTo>
                    <a:pt x="8" y="86"/>
                  </a:lnTo>
                  <a:lnTo>
                    <a:pt x="11" y="90"/>
                  </a:lnTo>
                  <a:lnTo>
                    <a:pt x="15" y="96"/>
                  </a:lnTo>
                  <a:lnTo>
                    <a:pt x="18" y="100"/>
                  </a:lnTo>
                  <a:lnTo>
                    <a:pt x="24" y="103"/>
                  </a:lnTo>
                  <a:lnTo>
                    <a:pt x="28" y="106"/>
                  </a:lnTo>
                  <a:lnTo>
                    <a:pt x="33" y="109"/>
                  </a:lnTo>
                  <a:lnTo>
                    <a:pt x="39" y="112"/>
                  </a:lnTo>
                  <a:lnTo>
                    <a:pt x="45" y="113"/>
                  </a:lnTo>
                  <a:lnTo>
                    <a:pt x="50" y="114"/>
                  </a:lnTo>
                  <a:lnTo>
                    <a:pt x="57" y="114"/>
                  </a:lnTo>
                  <a:lnTo>
                    <a:pt x="62" y="114"/>
                  </a:lnTo>
                  <a:lnTo>
                    <a:pt x="69" y="113"/>
                  </a:lnTo>
                  <a:lnTo>
                    <a:pt x="74" y="112"/>
                  </a:lnTo>
                  <a:lnTo>
                    <a:pt x="79" y="109"/>
                  </a:lnTo>
                  <a:lnTo>
                    <a:pt x="85" y="106"/>
                  </a:lnTo>
                  <a:lnTo>
                    <a:pt x="90" y="103"/>
                  </a:lnTo>
                  <a:lnTo>
                    <a:pt x="94" y="100"/>
                  </a:lnTo>
                  <a:lnTo>
                    <a:pt x="99" y="96"/>
                  </a:lnTo>
                  <a:lnTo>
                    <a:pt x="103" y="90"/>
                  </a:lnTo>
                  <a:lnTo>
                    <a:pt x="106" y="86"/>
                  </a:lnTo>
                  <a:lnTo>
                    <a:pt x="108" y="81"/>
                  </a:lnTo>
                  <a:lnTo>
                    <a:pt x="110" y="75"/>
                  </a:lnTo>
                  <a:lnTo>
                    <a:pt x="113" y="69"/>
                  </a:lnTo>
                  <a:lnTo>
                    <a:pt x="113" y="63"/>
                  </a:lnTo>
                  <a:lnTo>
                    <a:pt x="114" y="5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22" name="Line 1097"/>
            <p:cNvSpPr>
              <a:spLocks noChangeShapeType="1"/>
            </p:cNvSpPr>
            <p:nvPr/>
          </p:nvSpPr>
          <p:spPr bwMode="auto">
            <a:xfrm>
              <a:off x="3163" y="1379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23" name="Freeform 1110"/>
            <p:cNvSpPr>
              <a:spLocks/>
            </p:cNvSpPr>
            <p:nvPr/>
          </p:nvSpPr>
          <p:spPr bwMode="auto">
            <a:xfrm>
              <a:off x="1590" y="1632"/>
              <a:ext cx="14" cy="13"/>
            </a:xfrm>
            <a:custGeom>
              <a:avLst/>
              <a:gdLst>
                <a:gd name="T0" fmla="*/ 0 w 75"/>
                <a:gd name="T1" fmla="*/ 0 h 70"/>
                <a:gd name="T2" fmla="*/ 0 w 75"/>
                <a:gd name="T3" fmla="*/ 0 h 70"/>
                <a:gd name="T4" fmla="*/ 0 w 75"/>
                <a:gd name="T5" fmla="*/ 0 h 70"/>
                <a:gd name="T6" fmla="*/ 0 w 75"/>
                <a:gd name="T7" fmla="*/ 0 h 70"/>
                <a:gd name="T8" fmla="*/ 0 w 75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0"/>
                <a:gd name="T17" fmla="*/ 75 w 7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0">
                  <a:moveTo>
                    <a:pt x="73" y="68"/>
                  </a:moveTo>
                  <a:lnTo>
                    <a:pt x="0" y="68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7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24" name="Line 1111"/>
            <p:cNvSpPr>
              <a:spLocks noChangeShapeType="1"/>
            </p:cNvSpPr>
            <p:nvPr/>
          </p:nvSpPr>
          <p:spPr bwMode="auto">
            <a:xfrm flipH="1">
              <a:off x="1243" y="1639"/>
              <a:ext cx="1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25" name="Freeform 1112"/>
            <p:cNvSpPr>
              <a:spLocks/>
            </p:cNvSpPr>
            <p:nvPr/>
          </p:nvSpPr>
          <p:spPr bwMode="auto">
            <a:xfrm>
              <a:off x="1918" y="1632"/>
              <a:ext cx="14" cy="13"/>
            </a:xfrm>
            <a:custGeom>
              <a:avLst/>
              <a:gdLst>
                <a:gd name="T0" fmla="*/ 0 w 76"/>
                <a:gd name="T1" fmla="*/ 0 h 70"/>
                <a:gd name="T2" fmla="*/ 0 w 76"/>
                <a:gd name="T3" fmla="*/ 0 h 70"/>
                <a:gd name="T4" fmla="*/ 0 w 76"/>
                <a:gd name="T5" fmla="*/ 0 h 70"/>
                <a:gd name="T6" fmla="*/ 0 w 76"/>
                <a:gd name="T7" fmla="*/ 0 h 70"/>
                <a:gd name="T8" fmla="*/ 0 w 76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0"/>
                <a:gd name="T17" fmla="*/ 76 w 7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0">
                  <a:moveTo>
                    <a:pt x="74" y="68"/>
                  </a:moveTo>
                  <a:lnTo>
                    <a:pt x="0" y="68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26" name="Line 1124"/>
            <p:cNvSpPr>
              <a:spLocks noChangeShapeType="1"/>
            </p:cNvSpPr>
            <p:nvPr/>
          </p:nvSpPr>
          <p:spPr bwMode="auto">
            <a:xfrm flipH="1" flipV="1">
              <a:off x="629" y="1402"/>
              <a:ext cx="1" cy="1"/>
            </a:xfrm>
            <a:prstGeom prst="line">
              <a:avLst/>
            </a:prstGeom>
            <a:noFill/>
            <a:ln w="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27" name="Line 1125"/>
            <p:cNvSpPr>
              <a:spLocks noChangeShapeType="1"/>
            </p:cNvSpPr>
            <p:nvPr/>
          </p:nvSpPr>
          <p:spPr bwMode="auto">
            <a:xfrm flipH="1" flipV="1">
              <a:off x="629" y="1367"/>
              <a:ext cx="35" cy="36"/>
            </a:xfrm>
            <a:prstGeom prst="line">
              <a:avLst/>
            </a:prstGeom>
            <a:noFill/>
            <a:ln w="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28" name="Line 1126"/>
            <p:cNvSpPr>
              <a:spLocks noChangeShapeType="1"/>
            </p:cNvSpPr>
            <p:nvPr/>
          </p:nvSpPr>
          <p:spPr bwMode="auto">
            <a:xfrm flipH="1" flipV="1">
              <a:off x="679" y="1383"/>
              <a:ext cx="19" cy="19"/>
            </a:xfrm>
            <a:prstGeom prst="line">
              <a:avLst/>
            </a:prstGeom>
            <a:noFill/>
            <a:ln w="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29" name="Line 1127"/>
            <p:cNvSpPr>
              <a:spLocks noChangeShapeType="1"/>
            </p:cNvSpPr>
            <p:nvPr/>
          </p:nvSpPr>
          <p:spPr bwMode="auto">
            <a:xfrm flipH="1" flipV="1">
              <a:off x="629" y="1333"/>
              <a:ext cx="19" cy="19"/>
            </a:xfrm>
            <a:prstGeom prst="line">
              <a:avLst/>
            </a:prstGeom>
            <a:noFill/>
            <a:ln w="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30" name="Line 1128"/>
            <p:cNvSpPr>
              <a:spLocks noChangeShapeType="1"/>
            </p:cNvSpPr>
            <p:nvPr/>
          </p:nvSpPr>
          <p:spPr bwMode="auto">
            <a:xfrm flipH="1" flipV="1">
              <a:off x="701" y="1371"/>
              <a:ext cx="14" cy="14"/>
            </a:xfrm>
            <a:prstGeom prst="line">
              <a:avLst/>
            </a:prstGeom>
            <a:noFill/>
            <a:ln w="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31" name="Line 1129"/>
            <p:cNvSpPr>
              <a:spLocks noChangeShapeType="1"/>
            </p:cNvSpPr>
            <p:nvPr/>
          </p:nvSpPr>
          <p:spPr bwMode="auto">
            <a:xfrm flipH="1" flipV="1">
              <a:off x="629" y="1298"/>
              <a:ext cx="19" cy="19"/>
            </a:xfrm>
            <a:prstGeom prst="line">
              <a:avLst/>
            </a:prstGeom>
            <a:noFill/>
            <a:ln w="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32" name="Line 1130"/>
            <p:cNvSpPr>
              <a:spLocks noChangeShapeType="1"/>
            </p:cNvSpPr>
            <p:nvPr/>
          </p:nvSpPr>
          <p:spPr bwMode="auto">
            <a:xfrm flipH="1" flipV="1">
              <a:off x="719" y="1353"/>
              <a:ext cx="13" cy="14"/>
            </a:xfrm>
            <a:prstGeom prst="line">
              <a:avLst/>
            </a:prstGeom>
            <a:noFill/>
            <a:ln w="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33" name="Line 1131"/>
            <p:cNvSpPr>
              <a:spLocks noChangeShapeType="1"/>
            </p:cNvSpPr>
            <p:nvPr/>
          </p:nvSpPr>
          <p:spPr bwMode="auto">
            <a:xfrm flipH="1" flipV="1">
              <a:off x="638" y="1272"/>
              <a:ext cx="20" cy="19"/>
            </a:xfrm>
            <a:prstGeom prst="line">
              <a:avLst/>
            </a:prstGeom>
            <a:noFill/>
            <a:ln w="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34" name="Line 1132"/>
            <p:cNvSpPr>
              <a:spLocks noChangeShapeType="1"/>
            </p:cNvSpPr>
            <p:nvPr/>
          </p:nvSpPr>
          <p:spPr bwMode="auto">
            <a:xfrm flipH="1" flipV="1">
              <a:off x="732" y="1333"/>
              <a:ext cx="17" cy="16"/>
            </a:xfrm>
            <a:prstGeom prst="line">
              <a:avLst/>
            </a:prstGeom>
            <a:noFill/>
            <a:ln w="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35" name="Line 1133"/>
            <p:cNvSpPr>
              <a:spLocks noChangeShapeType="1"/>
            </p:cNvSpPr>
            <p:nvPr/>
          </p:nvSpPr>
          <p:spPr bwMode="auto">
            <a:xfrm flipH="1" flipV="1">
              <a:off x="673" y="1272"/>
              <a:ext cx="19" cy="19"/>
            </a:xfrm>
            <a:prstGeom prst="line">
              <a:avLst/>
            </a:prstGeom>
            <a:noFill/>
            <a:ln w="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36" name="Line 1134"/>
            <p:cNvSpPr>
              <a:spLocks noChangeShapeType="1"/>
            </p:cNvSpPr>
            <p:nvPr/>
          </p:nvSpPr>
          <p:spPr bwMode="auto">
            <a:xfrm flipH="1" flipV="1">
              <a:off x="735" y="1300"/>
              <a:ext cx="17" cy="17"/>
            </a:xfrm>
            <a:prstGeom prst="line">
              <a:avLst/>
            </a:prstGeom>
            <a:noFill/>
            <a:ln w="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37" name="Line 1135"/>
            <p:cNvSpPr>
              <a:spLocks noChangeShapeType="1"/>
            </p:cNvSpPr>
            <p:nvPr/>
          </p:nvSpPr>
          <p:spPr bwMode="auto">
            <a:xfrm flipH="1" flipV="1">
              <a:off x="707" y="1272"/>
              <a:ext cx="19" cy="19"/>
            </a:xfrm>
            <a:prstGeom prst="line">
              <a:avLst/>
            </a:prstGeom>
            <a:noFill/>
            <a:ln w="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38" name="Line 1136"/>
            <p:cNvSpPr>
              <a:spLocks noChangeShapeType="1"/>
            </p:cNvSpPr>
            <p:nvPr/>
          </p:nvSpPr>
          <p:spPr bwMode="auto">
            <a:xfrm flipH="1" flipV="1">
              <a:off x="732" y="1298"/>
              <a:ext cx="3" cy="2"/>
            </a:xfrm>
            <a:prstGeom prst="line">
              <a:avLst/>
            </a:prstGeom>
            <a:noFill/>
            <a:ln w="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39" name="Line 1137"/>
            <p:cNvSpPr>
              <a:spLocks noChangeShapeType="1"/>
            </p:cNvSpPr>
            <p:nvPr/>
          </p:nvSpPr>
          <p:spPr bwMode="auto">
            <a:xfrm flipH="1" flipV="1">
              <a:off x="741" y="1272"/>
              <a:ext cx="11" cy="10"/>
            </a:xfrm>
            <a:prstGeom prst="line">
              <a:avLst/>
            </a:prstGeom>
            <a:noFill/>
            <a:ln w="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0640" name="Group 2353"/>
            <p:cNvGrpSpPr>
              <a:grpSpLocks/>
            </p:cNvGrpSpPr>
            <p:nvPr/>
          </p:nvGrpSpPr>
          <p:grpSpPr bwMode="auto">
            <a:xfrm>
              <a:off x="4086" y="1276"/>
              <a:ext cx="244" cy="216"/>
              <a:chOff x="3564" y="1273"/>
              <a:chExt cx="244" cy="216"/>
            </a:xfrm>
          </p:grpSpPr>
          <p:sp>
            <p:nvSpPr>
              <p:cNvPr id="150641" name="Freeform 180"/>
              <p:cNvSpPr>
                <a:spLocks/>
              </p:cNvSpPr>
              <p:nvPr/>
            </p:nvSpPr>
            <p:spPr bwMode="auto">
              <a:xfrm>
                <a:off x="3660" y="1368"/>
                <a:ext cx="21" cy="22"/>
              </a:xfrm>
              <a:custGeom>
                <a:avLst/>
                <a:gdLst>
                  <a:gd name="T0" fmla="*/ 0 w 118"/>
                  <a:gd name="T1" fmla="*/ 0 h 118"/>
                  <a:gd name="T2" fmla="*/ 0 w 118"/>
                  <a:gd name="T3" fmla="*/ 0 h 118"/>
                  <a:gd name="T4" fmla="*/ 0 w 118"/>
                  <a:gd name="T5" fmla="*/ 0 h 118"/>
                  <a:gd name="T6" fmla="*/ 0 w 118"/>
                  <a:gd name="T7" fmla="*/ 0 h 118"/>
                  <a:gd name="T8" fmla="*/ 0 w 118"/>
                  <a:gd name="T9" fmla="*/ 0 h 118"/>
                  <a:gd name="T10" fmla="*/ 0 w 118"/>
                  <a:gd name="T11" fmla="*/ 0 h 118"/>
                  <a:gd name="T12" fmla="*/ 0 w 118"/>
                  <a:gd name="T13" fmla="*/ 0 h 118"/>
                  <a:gd name="T14" fmla="*/ 0 w 118"/>
                  <a:gd name="T15" fmla="*/ 0 h 118"/>
                  <a:gd name="T16" fmla="*/ 0 w 118"/>
                  <a:gd name="T17" fmla="*/ 0 h 118"/>
                  <a:gd name="T18" fmla="*/ 0 w 118"/>
                  <a:gd name="T19" fmla="*/ 0 h 118"/>
                  <a:gd name="T20" fmla="*/ 0 w 118"/>
                  <a:gd name="T21" fmla="*/ 0 h 118"/>
                  <a:gd name="T22" fmla="*/ 0 w 118"/>
                  <a:gd name="T23" fmla="*/ 0 h 118"/>
                  <a:gd name="T24" fmla="*/ 0 w 118"/>
                  <a:gd name="T25" fmla="*/ 0 h 118"/>
                  <a:gd name="T26" fmla="*/ 0 w 118"/>
                  <a:gd name="T27" fmla="*/ 0 h 118"/>
                  <a:gd name="T28" fmla="*/ 0 w 118"/>
                  <a:gd name="T29" fmla="*/ 0 h 118"/>
                  <a:gd name="T30" fmla="*/ 0 w 118"/>
                  <a:gd name="T31" fmla="*/ 0 h 118"/>
                  <a:gd name="T32" fmla="*/ 0 w 118"/>
                  <a:gd name="T33" fmla="*/ 0 h 118"/>
                  <a:gd name="T34" fmla="*/ 0 w 118"/>
                  <a:gd name="T35" fmla="*/ 0 h 118"/>
                  <a:gd name="T36" fmla="*/ 0 w 118"/>
                  <a:gd name="T37" fmla="*/ 0 h 118"/>
                  <a:gd name="T38" fmla="*/ 0 w 118"/>
                  <a:gd name="T39" fmla="*/ 0 h 118"/>
                  <a:gd name="T40" fmla="*/ 0 w 118"/>
                  <a:gd name="T41" fmla="*/ 0 h 118"/>
                  <a:gd name="T42" fmla="*/ 0 w 118"/>
                  <a:gd name="T43" fmla="*/ 0 h 118"/>
                  <a:gd name="T44" fmla="*/ 0 w 118"/>
                  <a:gd name="T45" fmla="*/ 0 h 118"/>
                  <a:gd name="T46" fmla="*/ 0 w 118"/>
                  <a:gd name="T47" fmla="*/ 0 h 118"/>
                  <a:gd name="T48" fmla="*/ 0 w 118"/>
                  <a:gd name="T49" fmla="*/ 0 h 118"/>
                  <a:gd name="T50" fmla="*/ 0 w 118"/>
                  <a:gd name="T51" fmla="*/ 0 h 118"/>
                  <a:gd name="T52" fmla="*/ 0 w 118"/>
                  <a:gd name="T53" fmla="*/ 0 h 118"/>
                  <a:gd name="T54" fmla="*/ 0 w 118"/>
                  <a:gd name="T55" fmla="*/ 0 h 118"/>
                  <a:gd name="T56" fmla="*/ 0 w 118"/>
                  <a:gd name="T57" fmla="*/ 0 h 118"/>
                  <a:gd name="T58" fmla="*/ 0 w 118"/>
                  <a:gd name="T59" fmla="*/ 0 h 118"/>
                  <a:gd name="T60" fmla="*/ 0 w 118"/>
                  <a:gd name="T61" fmla="*/ 0 h 118"/>
                  <a:gd name="T62" fmla="*/ 0 w 118"/>
                  <a:gd name="T63" fmla="*/ 0 h 118"/>
                  <a:gd name="T64" fmla="*/ 0 w 118"/>
                  <a:gd name="T65" fmla="*/ 0 h 118"/>
                  <a:gd name="T66" fmla="*/ 0 w 118"/>
                  <a:gd name="T67" fmla="*/ 0 h 118"/>
                  <a:gd name="T68" fmla="*/ 0 w 118"/>
                  <a:gd name="T69" fmla="*/ 0 h 118"/>
                  <a:gd name="T70" fmla="*/ 0 w 118"/>
                  <a:gd name="T71" fmla="*/ 0 h 118"/>
                  <a:gd name="T72" fmla="*/ 0 w 118"/>
                  <a:gd name="T73" fmla="*/ 0 h 118"/>
                  <a:gd name="T74" fmla="*/ 0 w 118"/>
                  <a:gd name="T75" fmla="*/ 0 h 118"/>
                  <a:gd name="T76" fmla="*/ 0 w 118"/>
                  <a:gd name="T77" fmla="*/ 0 h 118"/>
                  <a:gd name="T78" fmla="*/ 0 w 118"/>
                  <a:gd name="T79" fmla="*/ 0 h 118"/>
                  <a:gd name="T80" fmla="*/ 0 w 118"/>
                  <a:gd name="T81" fmla="*/ 0 h 118"/>
                  <a:gd name="T82" fmla="*/ 0 w 118"/>
                  <a:gd name="T83" fmla="*/ 0 h 118"/>
                  <a:gd name="T84" fmla="*/ 0 w 118"/>
                  <a:gd name="T85" fmla="*/ 0 h 118"/>
                  <a:gd name="T86" fmla="*/ 0 w 118"/>
                  <a:gd name="T87" fmla="*/ 0 h 118"/>
                  <a:gd name="T88" fmla="*/ 0 w 118"/>
                  <a:gd name="T89" fmla="*/ 0 h 118"/>
                  <a:gd name="T90" fmla="*/ 0 w 118"/>
                  <a:gd name="T91" fmla="*/ 0 h 118"/>
                  <a:gd name="T92" fmla="*/ 0 w 118"/>
                  <a:gd name="T93" fmla="*/ 0 h 118"/>
                  <a:gd name="T94" fmla="*/ 0 w 118"/>
                  <a:gd name="T95" fmla="*/ 0 h 118"/>
                  <a:gd name="T96" fmla="*/ 0 w 118"/>
                  <a:gd name="T97" fmla="*/ 0 h 118"/>
                  <a:gd name="T98" fmla="*/ 0 w 118"/>
                  <a:gd name="T99" fmla="*/ 0 h 118"/>
                  <a:gd name="T100" fmla="*/ 0 w 118"/>
                  <a:gd name="T101" fmla="*/ 0 h 118"/>
                  <a:gd name="T102" fmla="*/ 0 w 118"/>
                  <a:gd name="T103" fmla="*/ 0 h 118"/>
                  <a:gd name="T104" fmla="*/ 0 w 118"/>
                  <a:gd name="T105" fmla="*/ 0 h 118"/>
                  <a:gd name="T106" fmla="*/ 0 w 118"/>
                  <a:gd name="T107" fmla="*/ 0 h 118"/>
                  <a:gd name="T108" fmla="*/ 0 w 118"/>
                  <a:gd name="T109" fmla="*/ 0 h 118"/>
                  <a:gd name="T110" fmla="*/ 0 w 118"/>
                  <a:gd name="T111" fmla="*/ 0 h 118"/>
                  <a:gd name="T112" fmla="*/ 0 w 118"/>
                  <a:gd name="T113" fmla="*/ 0 h 118"/>
                  <a:gd name="T114" fmla="*/ 0 w 118"/>
                  <a:gd name="T115" fmla="*/ 0 h 118"/>
                  <a:gd name="T116" fmla="*/ 0 w 118"/>
                  <a:gd name="T117" fmla="*/ 0 h 118"/>
                  <a:gd name="T118" fmla="*/ 0 w 118"/>
                  <a:gd name="T119" fmla="*/ 0 h 118"/>
                  <a:gd name="T120" fmla="*/ 0 w 118"/>
                  <a:gd name="T121" fmla="*/ 0 h 1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8"/>
                  <a:gd name="T184" fmla="*/ 0 h 118"/>
                  <a:gd name="T185" fmla="*/ 118 w 118"/>
                  <a:gd name="T186" fmla="*/ 118 h 1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8" h="118">
                    <a:moveTo>
                      <a:pt x="118" y="59"/>
                    </a:moveTo>
                    <a:lnTo>
                      <a:pt x="118" y="52"/>
                    </a:lnTo>
                    <a:lnTo>
                      <a:pt x="116" y="47"/>
                    </a:lnTo>
                    <a:lnTo>
                      <a:pt x="114" y="41"/>
                    </a:lnTo>
                    <a:lnTo>
                      <a:pt x="112" y="35"/>
                    </a:lnTo>
                    <a:lnTo>
                      <a:pt x="110" y="29"/>
                    </a:lnTo>
                    <a:lnTo>
                      <a:pt x="107" y="24"/>
                    </a:lnTo>
                    <a:lnTo>
                      <a:pt x="103" y="19"/>
                    </a:lnTo>
                    <a:lnTo>
                      <a:pt x="98" y="15"/>
                    </a:lnTo>
                    <a:lnTo>
                      <a:pt x="93" y="11"/>
                    </a:lnTo>
                    <a:lnTo>
                      <a:pt x="88" y="7"/>
                    </a:lnTo>
                    <a:lnTo>
                      <a:pt x="82" y="4"/>
                    </a:lnTo>
                    <a:lnTo>
                      <a:pt x="77" y="2"/>
                    </a:lnTo>
                    <a:lnTo>
                      <a:pt x="70" y="1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40" y="2"/>
                    </a:lnTo>
                    <a:lnTo>
                      <a:pt x="34" y="4"/>
                    </a:lnTo>
                    <a:lnTo>
                      <a:pt x="29" y="7"/>
                    </a:lnTo>
                    <a:lnTo>
                      <a:pt x="23" y="11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10" y="24"/>
                    </a:lnTo>
                    <a:lnTo>
                      <a:pt x="7" y="29"/>
                    </a:lnTo>
                    <a:lnTo>
                      <a:pt x="4" y="35"/>
                    </a:lnTo>
                    <a:lnTo>
                      <a:pt x="2" y="41"/>
                    </a:lnTo>
                    <a:lnTo>
                      <a:pt x="1" y="47"/>
                    </a:lnTo>
                    <a:lnTo>
                      <a:pt x="0" y="52"/>
                    </a:lnTo>
                    <a:lnTo>
                      <a:pt x="0" y="59"/>
                    </a:lnTo>
                    <a:lnTo>
                      <a:pt x="0" y="65"/>
                    </a:lnTo>
                    <a:lnTo>
                      <a:pt x="1" y="72"/>
                    </a:lnTo>
                    <a:lnTo>
                      <a:pt x="2" y="77"/>
                    </a:lnTo>
                    <a:lnTo>
                      <a:pt x="4" y="83"/>
                    </a:lnTo>
                    <a:lnTo>
                      <a:pt x="7" y="89"/>
                    </a:lnTo>
                    <a:lnTo>
                      <a:pt x="10" y="94"/>
                    </a:lnTo>
                    <a:lnTo>
                      <a:pt x="15" y="98"/>
                    </a:lnTo>
                    <a:lnTo>
                      <a:pt x="19" y="103"/>
                    </a:lnTo>
                    <a:lnTo>
                      <a:pt x="23" y="107"/>
                    </a:lnTo>
                    <a:lnTo>
                      <a:pt x="29" y="110"/>
                    </a:lnTo>
                    <a:lnTo>
                      <a:pt x="34" y="113"/>
                    </a:lnTo>
                    <a:lnTo>
                      <a:pt x="40" y="116"/>
                    </a:lnTo>
                    <a:lnTo>
                      <a:pt x="46" y="117"/>
                    </a:lnTo>
                    <a:lnTo>
                      <a:pt x="52" y="118"/>
                    </a:lnTo>
                    <a:lnTo>
                      <a:pt x="59" y="118"/>
                    </a:lnTo>
                    <a:lnTo>
                      <a:pt x="65" y="118"/>
                    </a:lnTo>
                    <a:lnTo>
                      <a:pt x="70" y="117"/>
                    </a:lnTo>
                    <a:lnTo>
                      <a:pt x="77" y="116"/>
                    </a:lnTo>
                    <a:lnTo>
                      <a:pt x="82" y="113"/>
                    </a:lnTo>
                    <a:lnTo>
                      <a:pt x="88" y="110"/>
                    </a:lnTo>
                    <a:lnTo>
                      <a:pt x="93" y="107"/>
                    </a:lnTo>
                    <a:lnTo>
                      <a:pt x="98" y="103"/>
                    </a:lnTo>
                    <a:lnTo>
                      <a:pt x="103" y="98"/>
                    </a:lnTo>
                    <a:lnTo>
                      <a:pt x="107" y="94"/>
                    </a:lnTo>
                    <a:lnTo>
                      <a:pt x="110" y="89"/>
                    </a:lnTo>
                    <a:lnTo>
                      <a:pt x="112" y="83"/>
                    </a:lnTo>
                    <a:lnTo>
                      <a:pt x="114" y="77"/>
                    </a:lnTo>
                    <a:lnTo>
                      <a:pt x="116" y="72"/>
                    </a:lnTo>
                    <a:lnTo>
                      <a:pt x="118" y="65"/>
                    </a:lnTo>
                    <a:lnTo>
                      <a:pt x="118" y="59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42" name="Line 266"/>
              <p:cNvSpPr>
                <a:spLocks noChangeShapeType="1"/>
              </p:cNvSpPr>
              <p:nvPr/>
            </p:nvSpPr>
            <p:spPr bwMode="auto">
              <a:xfrm>
                <a:off x="3622" y="1379"/>
                <a:ext cx="3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43" name="Line 1098"/>
              <p:cNvSpPr>
                <a:spLocks noChangeShapeType="1"/>
              </p:cNvSpPr>
              <p:nvPr/>
            </p:nvSpPr>
            <p:spPr bwMode="auto">
              <a:xfrm flipV="1">
                <a:off x="3564" y="1273"/>
                <a:ext cx="25" cy="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44" name="Line 1099"/>
              <p:cNvSpPr>
                <a:spLocks noChangeShapeType="1"/>
              </p:cNvSpPr>
              <p:nvPr/>
            </p:nvSpPr>
            <p:spPr bwMode="auto">
              <a:xfrm>
                <a:off x="3589" y="1273"/>
                <a:ext cx="45" cy="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45" name="Line 1100"/>
              <p:cNvSpPr>
                <a:spLocks noChangeShapeType="1"/>
              </p:cNvSpPr>
              <p:nvPr/>
            </p:nvSpPr>
            <p:spPr bwMode="auto">
              <a:xfrm>
                <a:off x="3634" y="1318"/>
                <a:ext cx="19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46" name="Line 1101"/>
              <p:cNvSpPr>
                <a:spLocks noChangeShapeType="1"/>
              </p:cNvSpPr>
              <p:nvPr/>
            </p:nvSpPr>
            <p:spPr bwMode="auto">
              <a:xfrm flipH="1">
                <a:off x="3650" y="1355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47" name="Line 1102"/>
              <p:cNvSpPr>
                <a:spLocks noChangeShapeType="1"/>
              </p:cNvSpPr>
              <p:nvPr/>
            </p:nvSpPr>
            <p:spPr bwMode="auto">
              <a:xfrm flipH="1" flipV="1">
                <a:off x="3625" y="1329"/>
                <a:ext cx="25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48" name="Line 1103"/>
              <p:cNvSpPr>
                <a:spLocks noChangeShapeType="1"/>
              </p:cNvSpPr>
              <p:nvPr/>
            </p:nvSpPr>
            <p:spPr bwMode="auto">
              <a:xfrm flipH="1">
                <a:off x="3620" y="1329"/>
                <a:ext cx="5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49" name="Line 1104"/>
              <p:cNvSpPr>
                <a:spLocks noChangeShapeType="1"/>
              </p:cNvSpPr>
              <p:nvPr/>
            </p:nvSpPr>
            <p:spPr bwMode="auto">
              <a:xfrm>
                <a:off x="3620" y="1335"/>
                <a:ext cx="28" cy="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50" name="Line 1105"/>
              <p:cNvSpPr>
                <a:spLocks noChangeShapeType="1"/>
              </p:cNvSpPr>
              <p:nvPr/>
            </p:nvSpPr>
            <p:spPr bwMode="auto">
              <a:xfrm flipH="1" flipV="1">
                <a:off x="3610" y="1344"/>
                <a:ext cx="35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51" name="Line 1106"/>
              <p:cNvSpPr>
                <a:spLocks noChangeShapeType="1"/>
              </p:cNvSpPr>
              <p:nvPr/>
            </p:nvSpPr>
            <p:spPr bwMode="auto">
              <a:xfrm flipH="1" flipV="1">
                <a:off x="3564" y="1298"/>
                <a:ext cx="46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52" name="Line 1107"/>
              <p:cNvSpPr>
                <a:spLocks noChangeShapeType="1"/>
              </p:cNvSpPr>
              <p:nvPr/>
            </p:nvSpPr>
            <p:spPr bwMode="auto">
              <a:xfrm flipH="1">
                <a:off x="3645" y="1360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53" name="Line 1108"/>
              <p:cNvSpPr>
                <a:spLocks noChangeShapeType="1"/>
              </p:cNvSpPr>
              <p:nvPr/>
            </p:nvSpPr>
            <p:spPr bwMode="auto">
              <a:xfrm flipV="1">
                <a:off x="3608" y="1316"/>
                <a:ext cx="25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54" name="Freeform 1109"/>
              <p:cNvSpPr>
                <a:spLocks/>
              </p:cNvSpPr>
              <p:nvPr/>
            </p:nvSpPr>
            <p:spPr bwMode="auto">
              <a:xfrm>
                <a:off x="3693" y="1368"/>
                <a:ext cx="21" cy="22"/>
              </a:xfrm>
              <a:custGeom>
                <a:avLst/>
                <a:gdLst>
                  <a:gd name="T0" fmla="*/ 0 w 117"/>
                  <a:gd name="T1" fmla="*/ 0 h 118"/>
                  <a:gd name="T2" fmla="*/ 0 w 117"/>
                  <a:gd name="T3" fmla="*/ 0 h 118"/>
                  <a:gd name="T4" fmla="*/ 0 w 117"/>
                  <a:gd name="T5" fmla="*/ 0 h 118"/>
                  <a:gd name="T6" fmla="*/ 0 w 117"/>
                  <a:gd name="T7" fmla="*/ 0 h 118"/>
                  <a:gd name="T8" fmla="*/ 0 w 117"/>
                  <a:gd name="T9" fmla="*/ 0 h 118"/>
                  <a:gd name="T10" fmla="*/ 0 w 117"/>
                  <a:gd name="T11" fmla="*/ 0 h 118"/>
                  <a:gd name="T12" fmla="*/ 0 w 117"/>
                  <a:gd name="T13" fmla="*/ 0 h 118"/>
                  <a:gd name="T14" fmla="*/ 0 w 117"/>
                  <a:gd name="T15" fmla="*/ 0 h 118"/>
                  <a:gd name="T16" fmla="*/ 0 w 117"/>
                  <a:gd name="T17" fmla="*/ 0 h 118"/>
                  <a:gd name="T18" fmla="*/ 0 w 117"/>
                  <a:gd name="T19" fmla="*/ 0 h 118"/>
                  <a:gd name="T20" fmla="*/ 0 w 117"/>
                  <a:gd name="T21" fmla="*/ 0 h 118"/>
                  <a:gd name="T22" fmla="*/ 0 w 117"/>
                  <a:gd name="T23" fmla="*/ 0 h 118"/>
                  <a:gd name="T24" fmla="*/ 0 w 117"/>
                  <a:gd name="T25" fmla="*/ 0 h 118"/>
                  <a:gd name="T26" fmla="*/ 0 w 117"/>
                  <a:gd name="T27" fmla="*/ 0 h 118"/>
                  <a:gd name="T28" fmla="*/ 0 w 117"/>
                  <a:gd name="T29" fmla="*/ 0 h 118"/>
                  <a:gd name="T30" fmla="*/ 0 w 117"/>
                  <a:gd name="T31" fmla="*/ 0 h 118"/>
                  <a:gd name="T32" fmla="*/ 0 w 117"/>
                  <a:gd name="T33" fmla="*/ 0 h 118"/>
                  <a:gd name="T34" fmla="*/ 0 w 117"/>
                  <a:gd name="T35" fmla="*/ 0 h 118"/>
                  <a:gd name="T36" fmla="*/ 0 w 117"/>
                  <a:gd name="T37" fmla="*/ 0 h 118"/>
                  <a:gd name="T38" fmla="*/ 0 w 117"/>
                  <a:gd name="T39" fmla="*/ 0 h 118"/>
                  <a:gd name="T40" fmla="*/ 0 w 117"/>
                  <a:gd name="T41" fmla="*/ 0 h 118"/>
                  <a:gd name="T42" fmla="*/ 0 w 117"/>
                  <a:gd name="T43" fmla="*/ 0 h 118"/>
                  <a:gd name="T44" fmla="*/ 0 w 117"/>
                  <a:gd name="T45" fmla="*/ 0 h 118"/>
                  <a:gd name="T46" fmla="*/ 0 w 117"/>
                  <a:gd name="T47" fmla="*/ 0 h 118"/>
                  <a:gd name="T48" fmla="*/ 0 w 117"/>
                  <a:gd name="T49" fmla="*/ 0 h 118"/>
                  <a:gd name="T50" fmla="*/ 0 w 117"/>
                  <a:gd name="T51" fmla="*/ 0 h 118"/>
                  <a:gd name="T52" fmla="*/ 0 w 117"/>
                  <a:gd name="T53" fmla="*/ 0 h 118"/>
                  <a:gd name="T54" fmla="*/ 0 w 117"/>
                  <a:gd name="T55" fmla="*/ 0 h 118"/>
                  <a:gd name="T56" fmla="*/ 0 w 117"/>
                  <a:gd name="T57" fmla="*/ 0 h 118"/>
                  <a:gd name="T58" fmla="*/ 0 w 117"/>
                  <a:gd name="T59" fmla="*/ 0 h 118"/>
                  <a:gd name="T60" fmla="*/ 0 w 117"/>
                  <a:gd name="T61" fmla="*/ 0 h 118"/>
                  <a:gd name="T62" fmla="*/ 0 w 117"/>
                  <a:gd name="T63" fmla="*/ 0 h 118"/>
                  <a:gd name="T64" fmla="*/ 0 w 117"/>
                  <a:gd name="T65" fmla="*/ 0 h 118"/>
                  <a:gd name="T66" fmla="*/ 0 w 117"/>
                  <a:gd name="T67" fmla="*/ 0 h 118"/>
                  <a:gd name="T68" fmla="*/ 0 w 117"/>
                  <a:gd name="T69" fmla="*/ 0 h 118"/>
                  <a:gd name="T70" fmla="*/ 0 w 117"/>
                  <a:gd name="T71" fmla="*/ 0 h 118"/>
                  <a:gd name="T72" fmla="*/ 0 w 117"/>
                  <a:gd name="T73" fmla="*/ 0 h 118"/>
                  <a:gd name="T74" fmla="*/ 0 w 117"/>
                  <a:gd name="T75" fmla="*/ 0 h 118"/>
                  <a:gd name="T76" fmla="*/ 0 w 117"/>
                  <a:gd name="T77" fmla="*/ 0 h 118"/>
                  <a:gd name="T78" fmla="*/ 0 w 117"/>
                  <a:gd name="T79" fmla="*/ 0 h 118"/>
                  <a:gd name="T80" fmla="*/ 0 w 117"/>
                  <a:gd name="T81" fmla="*/ 0 h 118"/>
                  <a:gd name="T82" fmla="*/ 0 w 117"/>
                  <a:gd name="T83" fmla="*/ 0 h 118"/>
                  <a:gd name="T84" fmla="*/ 0 w 117"/>
                  <a:gd name="T85" fmla="*/ 0 h 118"/>
                  <a:gd name="T86" fmla="*/ 0 w 117"/>
                  <a:gd name="T87" fmla="*/ 0 h 118"/>
                  <a:gd name="T88" fmla="*/ 0 w 117"/>
                  <a:gd name="T89" fmla="*/ 0 h 118"/>
                  <a:gd name="T90" fmla="*/ 0 w 117"/>
                  <a:gd name="T91" fmla="*/ 0 h 118"/>
                  <a:gd name="T92" fmla="*/ 0 w 117"/>
                  <a:gd name="T93" fmla="*/ 0 h 118"/>
                  <a:gd name="T94" fmla="*/ 0 w 117"/>
                  <a:gd name="T95" fmla="*/ 0 h 118"/>
                  <a:gd name="T96" fmla="*/ 0 w 117"/>
                  <a:gd name="T97" fmla="*/ 0 h 118"/>
                  <a:gd name="T98" fmla="*/ 0 w 117"/>
                  <a:gd name="T99" fmla="*/ 0 h 118"/>
                  <a:gd name="T100" fmla="*/ 0 w 117"/>
                  <a:gd name="T101" fmla="*/ 0 h 118"/>
                  <a:gd name="T102" fmla="*/ 0 w 117"/>
                  <a:gd name="T103" fmla="*/ 0 h 118"/>
                  <a:gd name="T104" fmla="*/ 0 w 117"/>
                  <a:gd name="T105" fmla="*/ 0 h 118"/>
                  <a:gd name="T106" fmla="*/ 0 w 117"/>
                  <a:gd name="T107" fmla="*/ 0 h 118"/>
                  <a:gd name="T108" fmla="*/ 0 w 117"/>
                  <a:gd name="T109" fmla="*/ 0 h 118"/>
                  <a:gd name="T110" fmla="*/ 0 w 117"/>
                  <a:gd name="T111" fmla="*/ 0 h 118"/>
                  <a:gd name="T112" fmla="*/ 0 w 117"/>
                  <a:gd name="T113" fmla="*/ 0 h 118"/>
                  <a:gd name="T114" fmla="*/ 0 w 117"/>
                  <a:gd name="T115" fmla="*/ 0 h 118"/>
                  <a:gd name="T116" fmla="*/ 0 w 117"/>
                  <a:gd name="T117" fmla="*/ 0 h 118"/>
                  <a:gd name="T118" fmla="*/ 0 w 117"/>
                  <a:gd name="T119" fmla="*/ 0 h 118"/>
                  <a:gd name="T120" fmla="*/ 0 w 117"/>
                  <a:gd name="T121" fmla="*/ 0 h 1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7"/>
                  <a:gd name="T184" fmla="*/ 0 h 118"/>
                  <a:gd name="T185" fmla="*/ 117 w 117"/>
                  <a:gd name="T186" fmla="*/ 118 h 1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7" h="118">
                    <a:moveTo>
                      <a:pt x="117" y="59"/>
                    </a:moveTo>
                    <a:lnTo>
                      <a:pt x="117" y="52"/>
                    </a:lnTo>
                    <a:lnTo>
                      <a:pt x="116" y="47"/>
                    </a:lnTo>
                    <a:lnTo>
                      <a:pt x="115" y="41"/>
                    </a:lnTo>
                    <a:lnTo>
                      <a:pt x="113" y="35"/>
                    </a:lnTo>
                    <a:lnTo>
                      <a:pt x="110" y="29"/>
                    </a:lnTo>
                    <a:lnTo>
                      <a:pt x="107" y="24"/>
                    </a:lnTo>
                    <a:lnTo>
                      <a:pt x="102" y="19"/>
                    </a:lnTo>
                    <a:lnTo>
                      <a:pt x="98" y="15"/>
                    </a:lnTo>
                    <a:lnTo>
                      <a:pt x="94" y="11"/>
                    </a:lnTo>
                    <a:lnTo>
                      <a:pt x="89" y="7"/>
                    </a:lnTo>
                    <a:lnTo>
                      <a:pt x="83" y="4"/>
                    </a:lnTo>
                    <a:lnTo>
                      <a:pt x="77" y="2"/>
                    </a:lnTo>
                    <a:lnTo>
                      <a:pt x="71" y="1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7" y="1"/>
                    </a:lnTo>
                    <a:lnTo>
                      <a:pt x="40" y="2"/>
                    </a:lnTo>
                    <a:lnTo>
                      <a:pt x="35" y="4"/>
                    </a:lnTo>
                    <a:lnTo>
                      <a:pt x="30" y="7"/>
                    </a:lnTo>
                    <a:lnTo>
                      <a:pt x="24" y="11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10" y="24"/>
                    </a:lnTo>
                    <a:lnTo>
                      <a:pt x="7" y="29"/>
                    </a:lnTo>
                    <a:lnTo>
                      <a:pt x="5" y="35"/>
                    </a:lnTo>
                    <a:lnTo>
                      <a:pt x="3" y="41"/>
                    </a:lnTo>
                    <a:lnTo>
                      <a:pt x="1" y="47"/>
                    </a:lnTo>
                    <a:lnTo>
                      <a:pt x="0" y="52"/>
                    </a:lnTo>
                    <a:lnTo>
                      <a:pt x="0" y="59"/>
                    </a:lnTo>
                    <a:lnTo>
                      <a:pt x="0" y="65"/>
                    </a:lnTo>
                    <a:lnTo>
                      <a:pt x="1" y="72"/>
                    </a:lnTo>
                    <a:lnTo>
                      <a:pt x="3" y="77"/>
                    </a:lnTo>
                    <a:lnTo>
                      <a:pt x="5" y="83"/>
                    </a:lnTo>
                    <a:lnTo>
                      <a:pt x="7" y="89"/>
                    </a:lnTo>
                    <a:lnTo>
                      <a:pt x="10" y="94"/>
                    </a:lnTo>
                    <a:lnTo>
                      <a:pt x="15" y="98"/>
                    </a:lnTo>
                    <a:lnTo>
                      <a:pt x="19" y="103"/>
                    </a:lnTo>
                    <a:lnTo>
                      <a:pt x="24" y="107"/>
                    </a:lnTo>
                    <a:lnTo>
                      <a:pt x="30" y="110"/>
                    </a:lnTo>
                    <a:lnTo>
                      <a:pt x="35" y="113"/>
                    </a:lnTo>
                    <a:lnTo>
                      <a:pt x="40" y="116"/>
                    </a:lnTo>
                    <a:lnTo>
                      <a:pt x="47" y="117"/>
                    </a:lnTo>
                    <a:lnTo>
                      <a:pt x="52" y="118"/>
                    </a:lnTo>
                    <a:lnTo>
                      <a:pt x="59" y="118"/>
                    </a:lnTo>
                    <a:lnTo>
                      <a:pt x="65" y="118"/>
                    </a:lnTo>
                    <a:lnTo>
                      <a:pt x="71" y="117"/>
                    </a:lnTo>
                    <a:lnTo>
                      <a:pt x="77" y="116"/>
                    </a:lnTo>
                    <a:lnTo>
                      <a:pt x="83" y="113"/>
                    </a:lnTo>
                    <a:lnTo>
                      <a:pt x="89" y="110"/>
                    </a:lnTo>
                    <a:lnTo>
                      <a:pt x="94" y="107"/>
                    </a:lnTo>
                    <a:lnTo>
                      <a:pt x="98" y="103"/>
                    </a:lnTo>
                    <a:lnTo>
                      <a:pt x="102" y="98"/>
                    </a:lnTo>
                    <a:lnTo>
                      <a:pt x="107" y="94"/>
                    </a:lnTo>
                    <a:lnTo>
                      <a:pt x="110" y="89"/>
                    </a:lnTo>
                    <a:lnTo>
                      <a:pt x="113" y="83"/>
                    </a:lnTo>
                    <a:lnTo>
                      <a:pt x="115" y="77"/>
                    </a:lnTo>
                    <a:lnTo>
                      <a:pt x="116" y="72"/>
                    </a:lnTo>
                    <a:lnTo>
                      <a:pt x="117" y="65"/>
                    </a:lnTo>
                    <a:lnTo>
                      <a:pt x="117" y="59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55" name="Line 1113"/>
              <p:cNvSpPr>
                <a:spLocks noChangeShapeType="1"/>
              </p:cNvSpPr>
              <p:nvPr/>
            </p:nvSpPr>
            <p:spPr bwMode="auto">
              <a:xfrm flipH="1">
                <a:off x="3784" y="1464"/>
                <a:ext cx="24" cy="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56" name="Line 1114"/>
              <p:cNvSpPr>
                <a:spLocks noChangeShapeType="1"/>
              </p:cNvSpPr>
              <p:nvPr/>
            </p:nvSpPr>
            <p:spPr bwMode="auto">
              <a:xfrm>
                <a:off x="3763" y="1417"/>
                <a:ext cx="45" cy="4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57" name="Line 1115"/>
              <p:cNvSpPr>
                <a:spLocks noChangeShapeType="1"/>
              </p:cNvSpPr>
              <p:nvPr/>
            </p:nvSpPr>
            <p:spPr bwMode="auto">
              <a:xfrm>
                <a:off x="3723" y="1404"/>
                <a:ext cx="24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58" name="Line 1116"/>
              <p:cNvSpPr>
                <a:spLocks noChangeShapeType="1"/>
              </p:cNvSpPr>
              <p:nvPr/>
            </p:nvSpPr>
            <p:spPr bwMode="auto">
              <a:xfrm flipV="1">
                <a:off x="3747" y="1427"/>
                <a:ext cx="6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59" name="Line 1117"/>
              <p:cNvSpPr>
                <a:spLocks noChangeShapeType="1"/>
              </p:cNvSpPr>
              <p:nvPr/>
            </p:nvSpPr>
            <p:spPr bwMode="auto">
              <a:xfrm flipH="1">
                <a:off x="3740" y="1420"/>
                <a:ext cx="24" cy="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60" name="Line 1118"/>
              <p:cNvSpPr>
                <a:spLocks noChangeShapeType="1"/>
              </p:cNvSpPr>
              <p:nvPr/>
            </p:nvSpPr>
            <p:spPr bwMode="auto">
              <a:xfrm flipH="1" flipV="1">
                <a:off x="3719" y="1407"/>
                <a:ext cx="20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61" name="Line 1119"/>
              <p:cNvSpPr>
                <a:spLocks noChangeShapeType="1"/>
              </p:cNvSpPr>
              <p:nvPr/>
            </p:nvSpPr>
            <p:spPr bwMode="auto">
              <a:xfrm flipH="1" flipV="1">
                <a:off x="3739" y="1444"/>
                <a:ext cx="45" cy="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62" name="Line 1120"/>
              <p:cNvSpPr>
                <a:spLocks noChangeShapeType="1"/>
              </p:cNvSpPr>
              <p:nvPr/>
            </p:nvSpPr>
            <p:spPr bwMode="auto">
              <a:xfrm flipH="1" flipV="1">
                <a:off x="3724" y="1401"/>
                <a:ext cx="29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63" name="Line 1121"/>
              <p:cNvSpPr>
                <a:spLocks noChangeShapeType="1"/>
              </p:cNvSpPr>
              <p:nvPr/>
            </p:nvSpPr>
            <p:spPr bwMode="auto">
              <a:xfrm>
                <a:off x="3727" y="1398"/>
                <a:ext cx="36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64" name="Line 1122"/>
              <p:cNvSpPr>
                <a:spLocks noChangeShapeType="1"/>
              </p:cNvSpPr>
              <p:nvPr/>
            </p:nvSpPr>
            <p:spPr bwMode="auto">
              <a:xfrm flipV="1">
                <a:off x="3724" y="1398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65" name="Line 1123"/>
              <p:cNvSpPr>
                <a:spLocks noChangeShapeType="1"/>
              </p:cNvSpPr>
              <p:nvPr/>
            </p:nvSpPr>
            <p:spPr bwMode="auto">
              <a:xfrm flipV="1">
                <a:off x="3719" y="1404"/>
                <a:ext cx="4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66" name="Line 1138"/>
              <p:cNvSpPr>
                <a:spLocks noChangeShapeType="1"/>
              </p:cNvSpPr>
              <p:nvPr/>
            </p:nvSpPr>
            <p:spPr bwMode="auto">
              <a:xfrm>
                <a:off x="3682" y="1379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67" name="Line 1139"/>
              <p:cNvSpPr>
                <a:spLocks noChangeShapeType="1"/>
              </p:cNvSpPr>
              <p:nvPr/>
            </p:nvSpPr>
            <p:spPr bwMode="auto">
              <a:xfrm>
                <a:off x="3714" y="1379"/>
                <a:ext cx="2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50668" name="Line 1140"/>
            <p:cNvSpPr>
              <a:spLocks noChangeShapeType="1"/>
            </p:cNvSpPr>
            <p:nvPr/>
          </p:nvSpPr>
          <p:spPr bwMode="auto">
            <a:xfrm>
              <a:off x="2125" y="1506"/>
              <a:ext cx="47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69" name="Freeform 1141"/>
            <p:cNvSpPr>
              <a:spLocks/>
            </p:cNvSpPr>
            <p:nvPr/>
          </p:nvSpPr>
          <p:spPr bwMode="auto">
            <a:xfrm>
              <a:off x="3722" y="1992"/>
              <a:ext cx="29" cy="30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0 w 162"/>
                <a:gd name="T5" fmla="*/ 0 h 162"/>
                <a:gd name="T6" fmla="*/ 0 w 162"/>
                <a:gd name="T7" fmla="*/ 0 h 162"/>
                <a:gd name="T8" fmla="*/ 0 w 162"/>
                <a:gd name="T9" fmla="*/ 0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62"/>
                <a:gd name="T17" fmla="*/ 162 w 162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62">
                  <a:moveTo>
                    <a:pt x="74" y="162"/>
                  </a:moveTo>
                  <a:lnTo>
                    <a:pt x="162" y="84"/>
                  </a:lnTo>
                  <a:lnTo>
                    <a:pt x="89" y="0"/>
                  </a:lnTo>
                  <a:lnTo>
                    <a:pt x="0" y="77"/>
                  </a:lnTo>
                  <a:lnTo>
                    <a:pt x="74" y="16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70" name="Freeform 1142"/>
            <p:cNvSpPr>
              <a:spLocks/>
            </p:cNvSpPr>
            <p:nvPr/>
          </p:nvSpPr>
          <p:spPr bwMode="auto">
            <a:xfrm>
              <a:off x="3740" y="2014"/>
              <a:ext cx="30" cy="30"/>
            </a:xfrm>
            <a:custGeom>
              <a:avLst/>
              <a:gdLst>
                <a:gd name="T0" fmla="*/ 0 w 162"/>
                <a:gd name="T1" fmla="*/ 0 h 161"/>
                <a:gd name="T2" fmla="*/ 0 w 162"/>
                <a:gd name="T3" fmla="*/ 0 h 161"/>
                <a:gd name="T4" fmla="*/ 0 w 162"/>
                <a:gd name="T5" fmla="*/ 0 h 161"/>
                <a:gd name="T6" fmla="*/ 0 w 162"/>
                <a:gd name="T7" fmla="*/ 0 h 161"/>
                <a:gd name="T8" fmla="*/ 0 w 162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61"/>
                <a:gd name="T17" fmla="*/ 162 w 162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61">
                  <a:moveTo>
                    <a:pt x="74" y="161"/>
                  </a:moveTo>
                  <a:lnTo>
                    <a:pt x="162" y="84"/>
                  </a:lnTo>
                  <a:lnTo>
                    <a:pt x="89" y="0"/>
                  </a:lnTo>
                  <a:lnTo>
                    <a:pt x="0" y="77"/>
                  </a:lnTo>
                  <a:lnTo>
                    <a:pt x="74" y="161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71" name="Line 1143"/>
            <p:cNvSpPr>
              <a:spLocks noChangeShapeType="1"/>
            </p:cNvSpPr>
            <p:nvPr/>
          </p:nvSpPr>
          <p:spPr bwMode="auto">
            <a:xfrm>
              <a:off x="3688" y="1948"/>
              <a:ext cx="42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72" name="Line 1144"/>
            <p:cNvSpPr>
              <a:spLocks noChangeShapeType="1"/>
            </p:cNvSpPr>
            <p:nvPr/>
          </p:nvSpPr>
          <p:spPr bwMode="auto">
            <a:xfrm>
              <a:off x="3743" y="2013"/>
              <a:ext cx="6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73" name="Line 1145"/>
            <p:cNvSpPr>
              <a:spLocks noChangeShapeType="1"/>
            </p:cNvSpPr>
            <p:nvPr/>
          </p:nvSpPr>
          <p:spPr bwMode="auto">
            <a:xfrm flipH="1">
              <a:off x="2650" y="1346"/>
              <a:ext cx="57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74" name="Freeform 1146"/>
            <p:cNvSpPr>
              <a:spLocks/>
            </p:cNvSpPr>
            <p:nvPr/>
          </p:nvSpPr>
          <p:spPr bwMode="auto">
            <a:xfrm>
              <a:off x="2682" y="1329"/>
              <a:ext cx="42" cy="39"/>
            </a:xfrm>
            <a:custGeom>
              <a:avLst/>
              <a:gdLst>
                <a:gd name="T0" fmla="*/ 0 w 237"/>
                <a:gd name="T1" fmla="*/ 0 h 209"/>
                <a:gd name="T2" fmla="*/ 0 w 237"/>
                <a:gd name="T3" fmla="*/ 0 h 209"/>
                <a:gd name="T4" fmla="*/ 0 w 237"/>
                <a:gd name="T5" fmla="*/ 0 h 209"/>
                <a:gd name="T6" fmla="*/ 0 w 237"/>
                <a:gd name="T7" fmla="*/ 0 h 209"/>
                <a:gd name="T8" fmla="*/ 0 w 237"/>
                <a:gd name="T9" fmla="*/ 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209"/>
                <a:gd name="T17" fmla="*/ 237 w 237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209">
                  <a:moveTo>
                    <a:pt x="0" y="83"/>
                  </a:moveTo>
                  <a:lnTo>
                    <a:pt x="58" y="209"/>
                  </a:lnTo>
                  <a:lnTo>
                    <a:pt x="237" y="125"/>
                  </a:lnTo>
                  <a:lnTo>
                    <a:pt x="179" y="0"/>
                  </a:lnTo>
                  <a:lnTo>
                    <a:pt x="0" y="83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75" name="Freeform 1147"/>
            <p:cNvSpPr>
              <a:spLocks/>
            </p:cNvSpPr>
            <p:nvPr/>
          </p:nvSpPr>
          <p:spPr bwMode="auto">
            <a:xfrm>
              <a:off x="2702" y="1335"/>
              <a:ext cx="22" cy="23"/>
            </a:xfrm>
            <a:custGeom>
              <a:avLst/>
              <a:gdLst>
                <a:gd name="T0" fmla="*/ 0 w 124"/>
                <a:gd name="T1" fmla="*/ 0 h 125"/>
                <a:gd name="T2" fmla="*/ 0 w 124"/>
                <a:gd name="T3" fmla="*/ 0 h 125"/>
                <a:gd name="T4" fmla="*/ 0 w 124"/>
                <a:gd name="T5" fmla="*/ 0 h 125"/>
                <a:gd name="T6" fmla="*/ 0 w 124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25"/>
                <a:gd name="T14" fmla="*/ 124 w 124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25">
                  <a:moveTo>
                    <a:pt x="58" y="125"/>
                  </a:moveTo>
                  <a:lnTo>
                    <a:pt x="124" y="94"/>
                  </a:lnTo>
                  <a:lnTo>
                    <a:pt x="0" y="0"/>
                  </a:lnTo>
                  <a:lnTo>
                    <a:pt x="58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76" name="Freeform 1148"/>
            <p:cNvSpPr>
              <a:spLocks/>
            </p:cNvSpPr>
            <p:nvPr/>
          </p:nvSpPr>
          <p:spPr bwMode="auto">
            <a:xfrm>
              <a:off x="2702" y="1329"/>
              <a:ext cx="22" cy="23"/>
            </a:xfrm>
            <a:custGeom>
              <a:avLst/>
              <a:gdLst>
                <a:gd name="T0" fmla="*/ 0 w 124"/>
                <a:gd name="T1" fmla="*/ 0 h 125"/>
                <a:gd name="T2" fmla="*/ 0 w 124"/>
                <a:gd name="T3" fmla="*/ 0 h 125"/>
                <a:gd name="T4" fmla="*/ 0 w 124"/>
                <a:gd name="T5" fmla="*/ 0 h 125"/>
                <a:gd name="T6" fmla="*/ 0 w 124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25"/>
                <a:gd name="T14" fmla="*/ 124 w 124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25">
                  <a:moveTo>
                    <a:pt x="124" y="125"/>
                  </a:moveTo>
                  <a:lnTo>
                    <a:pt x="0" y="31"/>
                  </a:lnTo>
                  <a:lnTo>
                    <a:pt x="66" y="0"/>
                  </a:lnTo>
                  <a:lnTo>
                    <a:pt x="124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77" name="Freeform 1149"/>
            <p:cNvSpPr>
              <a:spLocks/>
            </p:cNvSpPr>
            <p:nvPr/>
          </p:nvSpPr>
          <p:spPr bwMode="auto">
            <a:xfrm>
              <a:off x="2702" y="1329"/>
              <a:ext cx="22" cy="29"/>
            </a:xfrm>
            <a:custGeom>
              <a:avLst/>
              <a:gdLst>
                <a:gd name="T0" fmla="*/ 0 w 124"/>
                <a:gd name="T1" fmla="*/ 0 h 156"/>
                <a:gd name="T2" fmla="*/ 0 w 124"/>
                <a:gd name="T3" fmla="*/ 0 h 156"/>
                <a:gd name="T4" fmla="*/ 0 w 124"/>
                <a:gd name="T5" fmla="*/ 0 h 156"/>
                <a:gd name="T6" fmla="*/ 0 w 124"/>
                <a:gd name="T7" fmla="*/ 0 h 156"/>
                <a:gd name="T8" fmla="*/ 0 w 124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56"/>
                <a:gd name="T17" fmla="*/ 124 w 124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56">
                  <a:moveTo>
                    <a:pt x="58" y="156"/>
                  </a:moveTo>
                  <a:lnTo>
                    <a:pt x="124" y="125"/>
                  </a:lnTo>
                  <a:lnTo>
                    <a:pt x="66" y="0"/>
                  </a:lnTo>
                  <a:lnTo>
                    <a:pt x="0" y="31"/>
                  </a:lnTo>
                  <a:lnTo>
                    <a:pt x="58" y="15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78" name="Line 1150"/>
            <p:cNvSpPr>
              <a:spLocks noChangeShapeType="1"/>
            </p:cNvSpPr>
            <p:nvPr/>
          </p:nvSpPr>
          <p:spPr bwMode="auto">
            <a:xfrm>
              <a:off x="3383" y="1384"/>
              <a:ext cx="88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79" name="Line 1151"/>
            <p:cNvSpPr>
              <a:spLocks noChangeShapeType="1"/>
            </p:cNvSpPr>
            <p:nvPr/>
          </p:nvSpPr>
          <p:spPr bwMode="auto">
            <a:xfrm>
              <a:off x="2992" y="1393"/>
              <a:ext cx="37" cy="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80" name="Line 1152"/>
            <p:cNvSpPr>
              <a:spLocks noChangeShapeType="1"/>
            </p:cNvSpPr>
            <p:nvPr/>
          </p:nvSpPr>
          <p:spPr bwMode="auto">
            <a:xfrm>
              <a:off x="3038" y="148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81" name="Freeform 1153"/>
            <p:cNvSpPr>
              <a:spLocks/>
            </p:cNvSpPr>
            <p:nvPr/>
          </p:nvSpPr>
          <p:spPr bwMode="auto">
            <a:xfrm>
              <a:off x="2532" y="1489"/>
              <a:ext cx="465" cy="47"/>
            </a:xfrm>
            <a:custGeom>
              <a:avLst/>
              <a:gdLst>
                <a:gd name="T0" fmla="*/ 0 w 2554"/>
                <a:gd name="T1" fmla="*/ 0 h 253"/>
                <a:gd name="T2" fmla="*/ 0 w 2554"/>
                <a:gd name="T3" fmla="*/ 0 h 253"/>
                <a:gd name="T4" fmla="*/ 0 w 2554"/>
                <a:gd name="T5" fmla="*/ 0 h 253"/>
                <a:gd name="T6" fmla="*/ 0 w 2554"/>
                <a:gd name="T7" fmla="*/ 0 h 253"/>
                <a:gd name="T8" fmla="*/ 0 w 2554"/>
                <a:gd name="T9" fmla="*/ 0 h 253"/>
                <a:gd name="T10" fmla="*/ 0 w 2554"/>
                <a:gd name="T11" fmla="*/ 0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54"/>
                <a:gd name="T19" fmla="*/ 0 h 253"/>
                <a:gd name="T20" fmla="*/ 2554 w 2554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54" h="253">
                  <a:moveTo>
                    <a:pt x="0" y="253"/>
                  </a:moveTo>
                  <a:lnTo>
                    <a:pt x="294" y="253"/>
                  </a:lnTo>
                  <a:lnTo>
                    <a:pt x="0" y="253"/>
                  </a:lnTo>
                  <a:lnTo>
                    <a:pt x="294" y="253"/>
                  </a:lnTo>
                  <a:lnTo>
                    <a:pt x="294" y="0"/>
                  </a:lnTo>
                  <a:lnTo>
                    <a:pt x="255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82" name="Line 1154"/>
            <p:cNvSpPr>
              <a:spLocks noChangeShapeType="1"/>
            </p:cNvSpPr>
            <p:nvPr/>
          </p:nvSpPr>
          <p:spPr bwMode="auto">
            <a:xfrm>
              <a:off x="2532" y="1536"/>
              <a:ext cx="1" cy="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83" name="Line 1155"/>
            <p:cNvSpPr>
              <a:spLocks noChangeShapeType="1"/>
            </p:cNvSpPr>
            <p:nvPr/>
          </p:nvSpPr>
          <p:spPr bwMode="auto">
            <a:xfrm>
              <a:off x="2887" y="1408"/>
              <a:ext cx="1" cy="11"/>
            </a:xfrm>
            <a:prstGeom prst="line">
              <a:avLst/>
            </a:prstGeom>
            <a:noFill/>
            <a:ln w="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84" name="Line 1156"/>
            <p:cNvSpPr>
              <a:spLocks noChangeShapeType="1"/>
            </p:cNvSpPr>
            <p:nvPr/>
          </p:nvSpPr>
          <p:spPr bwMode="auto">
            <a:xfrm>
              <a:off x="592" y="2179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85" name="Line 1157"/>
            <p:cNvSpPr>
              <a:spLocks noChangeShapeType="1"/>
            </p:cNvSpPr>
            <p:nvPr/>
          </p:nvSpPr>
          <p:spPr bwMode="auto">
            <a:xfrm>
              <a:off x="592" y="2199"/>
              <a:ext cx="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86" name="Line 1158"/>
            <p:cNvSpPr>
              <a:spLocks noChangeShapeType="1"/>
            </p:cNvSpPr>
            <p:nvPr/>
          </p:nvSpPr>
          <p:spPr bwMode="auto">
            <a:xfrm>
              <a:off x="654" y="2179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87" name="Line 1159"/>
            <p:cNvSpPr>
              <a:spLocks noChangeShapeType="1"/>
            </p:cNvSpPr>
            <p:nvPr/>
          </p:nvSpPr>
          <p:spPr bwMode="auto">
            <a:xfrm>
              <a:off x="654" y="2199"/>
              <a:ext cx="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88" name="Line 1160"/>
            <p:cNvSpPr>
              <a:spLocks noChangeShapeType="1"/>
            </p:cNvSpPr>
            <p:nvPr/>
          </p:nvSpPr>
          <p:spPr bwMode="auto">
            <a:xfrm>
              <a:off x="717" y="2179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89" name="Line 1161"/>
            <p:cNvSpPr>
              <a:spLocks noChangeShapeType="1"/>
            </p:cNvSpPr>
            <p:nvPr/>
          </p:nvSpPr>
          <p:spPr bwMode="auto">
            <a:xfrm>
              <a:off x="717" y="2199"/>
              <a:ext cx="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90" name="Line 1162"/>
            <p:cNvSpPr>
              <a:spLocks noChangeShapeType="1"/>
            </p:cNvSpPr>
            <p:nvPr/>
          </p:nvSpPr>
          <p:spPr bwMode="auto">
            <a:xfrm>
              <a:off x="779" y="2179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91" name="Line 1163"/>
            <p:cNvSpPr>
              <a:spLocks noChangeShapeType="1"/>
            </p:cNvSpPr>
            <p:nvPr/>
          </p:nvSpPr>
          <p:spPr bwMode="auto">
            <a:xfrm>
              <a:off x="779" y="2199"/>
              <a:ext cx="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92" name="Line 1164"/>
            <p:cNvSpPr>
              <a:spLocks noChangeShapeType="1"/>
            </p:cNvSpPr>
            <p:nvPr/>
          </p:nvSpPr>
          <p:spPr bwMode="auto">
            <a:xfrm>
              <a:off x="841" y="2179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93" name="Line 1165"/>
            <p:cNvSpPr>
              <a:spLocks noChangeShapeType="1"/>
            </p:cNvSpPr>
            <p:nvPr/>
          </p:nvSpPr>
          <p:spPr bwMode="auto">
            <a:xfrm>
              <a:off x="841" y="2199"/>
              <a:ext cx="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94" name="Line 1166"/>
            <p:cNvSpPr>
              <a:spLocks noChangeShapeType="1"/>
            </p:cNvSpPr>
            <p:nvPr/>
          </p:nvSpPr>
          <p:spPr bwMode="auto">
            <a:xfrm>
              <a:off x="904" y="2179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95" name="Line 1167"/>
            <p:cNvSpPr>
              <a:spLocks noChangeShapeType="1"/>
            </p:cNvSpPr>
            <p:nvPr/>
          </p:nvSpPr>
          <p:spPr bwMode="auto">
            <a:xfrm>
              <a:off x="2997" y="1489"/>
              <a:ext cx="24" cy="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96" name="Line 1168"/>
            <p:cNvSpPr>
              <a:spLocks noChangeShapeType="1"/>
            </p:cNvSpPr>
            <p:nvPr/>
          </p:nvSpPr>
          <p:spPr bwMode="auto">
            <a:xfrm flipV="1">
              <a:off x="3021" y="1564"/>
              <a:ext cx="38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97" name="Line 1169"/>
            <p:cNvSpPr>
              <a:spLocks noChangeShapeType="1"/>
            </p:cNvSpPr>
            <p:nvPr/>
          </p:nvSpPr>
          <p:spPr bwMode="auto">
            <a:xfrm flipH="1" flipV="1">
              <a:off x="3038" y="1489"/>
              <a:ext cx="2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98" name="Line 1170"/>
            <p:cNvSpPr>
              <a:spLocks noChangeShapeType="1"/>
            </p:cNvSpPr>
            <p:nvPr/>
          </p:nvSpPr>
          <p:spPr bwMode="auto">
            <a:xfrm flipV="1">
              <a:off x="2532" y="1536"/>
              <a:ext cx="16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699" name="Line 1171"/>
            <p:cNvSpPr>
              <a:spLocks noChangeShapeType="1"/>
            </p:cNvSpPr>
            <p:nvPr/>
          </p:nvSpPr>
          <p:spPr bwMode="auto">
            <a:xfrm flipV="1">
              <a:off x="2586" y="1489"/>
              <a:ext cx="7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00" name="Line 1172"/>
            <p:cNvSpPr>
              <a:spLocks noChangeShapeType="1"/>
            </p:cNvSpPr>
            <p:nvPr/>
          </p:nvSpPr>
          <p:spPr bwMode="auto">
            <a:xfrm flipV="1">
              <a:off x="2532" y="1536"/>
              <a:ext cx="49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01" name="Line 1173"/>
            <p:cNvSpPr>
              <a:spLocks noChangeShapeType="1"/>
            </p:cNvSpPr>
            <p:nvPr/>
          </p:nvSpPr>
          <p:spPr bwMode="auto">
            <a:xfrm flipV="1">
              <a:off x="2586" y="1489"/>
              <a:ext cx="42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02" name="Line 1174"/>
            <p:cNvSpPr>
              <a:spLocks noChangeShapeType="1"/>
            </p:cNvSpPr>
            <p:nvPr/>
          </p:nvSpPr>
          <p:spPr bwMode="auto">
            <a:xfrm flipV="1">
              <a:off x="2532" y="1489"/>
              <a:ext cx="129" cy="1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03" name="Line 1175"/>
            <p:cNvSpPr>
              <a:spLocks noChangeShapeType="1"/>
            </p:cNvSpPr>
            <p:nvPr/>
          </p:nvSpPr>
          <p:spPr bwMode="auto">
            <a:xfrm flipV="1">
              <a:off x="2560" y="1586"/>
              <a:ext cx="4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04" name="Line 1176"/>
            <p:cNvSpPr>
              <a:spLocks noChangeShapeType="1"/>
            </p:cNvSpPr>
            <p:nvPr/>
          </p:nvSpPr>
          <p:spPr bwMode="auto">
            <a:xfrm flipV="1">
              <a:off x="2604" y="1489"/>
              <a:ext cx="92" cy="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05" name="Line 1177"/>
            <p:cNvSpPr>
              <a:spLocks noChangeShapeType="1"/>
            </p:cNvSpPr>
            <p:nvPr/>
          </p:nvSpPr>
          <p:spPr bwMode="auto">
            <a:xfrm flipV="1">
              <a:off x="2595" y="1621"/>
              <a:ext cx="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06" name="Line 1178"/>
            <p:cNvSpPr>
              <a:spLocks noChangeShapeType="1"/>
            </p:cNvSpPr>
            <p:nvPr/>
          </p:nvSpPr>
          <p:spPr bwMode="auto">
            <a:xfrm flipV="1">
              <a:off x="2639" y="1489"/>
              <a:ext cx="92" cy="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07" name="Line 1179"/>
            <p:cNvSpPr>
              <a:spLocks noChangeShapeType="1"/>
            </p:cNvSpPr>
            <p:nvPr/>
          </p:nvSpPr>
          <p:spPr bwMode="auto">
            <a:xfrm flipV="1">
              <a:off x="2673" y="1489"/>
              <a:ext cx="92" cy="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08" name="Line 1180"/>
            <p:cNvSpPr>
              <a:spLocks noChangeShapeType="1"/>
            </p:cNvSpPr>
            <p:nvPr/>
          </p:nvSpPr>
          <p:spPr bwMode="auto">
            <a:xfrm flipV="1">
              <a:off x="2707" y="1489"/>
              <a:ext cx="93" cy="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09" name="Line 1181"/>
            <p:cNvSpPr>
              <a:spLocks noChangeShapeType="1"/>
            </p:cNvSpPr>
            <p:nvPr/>
          </p:nvSpPr>
          <p:spPr bwMode="auto">
            <a:xfrm flipV="1">
              <a:off x="2730" y="1489"/>
              <a:ext cx="103" cy="1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10" name="Line 1182"/>
            <p:cNvSpPr>
              <a:spLocks noChangeShapeType="1"/>
            </p:cNvSpPr>
            <p:nvPr/>
          </p:nvSpPr>
          <p:spPr bwMode="auto">
            <a:xfrm flipV="1">
              <a:off x="2730" y="1489"/>
              <a:ext cx="138" cy="1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11" name="Line 1183"/>
            <p:cNvSpPr>
              <a:spLocks noChangeShapeType="1"/>
            </p:cNvSpPr>
            <p:nvPr/>
          </p:nvSpPr>
          <p:spPr bwMode="auto">
            <a:xfrm flipV="1">
              <a:off x="2730" y="1608"/>
              <a:ext cx="56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12" name="Line 1184"/>
            <p:cNvSpPr>
              <a:spLocks noChangeShapeType="1"/>
            </p:cNvSpPr>
            <p:nvPr/>
          </p:nvSpPr>
          <p:spPr bwMode="auto">
            <a:xfrm flipV="1">
              <a:off x="2797" y="1489"/>
              <a:ext cx="106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13" name="Line 1185"/>
            <p:cNvSpPr>
              <a:spLocks noChangeShapeType="1"/>
            </p:cNvSpPr>
            <p:nvPr/>
          </p:nvSpPr>
          <p:spPr bwMode="auto">
            <a:xfrm flipV="1">
              <a:off x="2747" y="1642"/>
              <a:ext cx="39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14" name="Line 1186"/>
            <p:cNvSpPr>
              <a:spLocks noChangeShapeType="1"/>
            </p:cNvSpPr>
            <p:nvPr/>
          </p:nvSpPr>
          <p:spPr bwMode="auto">
            <a:xfrm flipV="1">
              <a:off x="2832" y="1489"/>
              <a:ext cx="104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15" name="Line 1187"/>
            <p:cNvSpPr>
              <a:spLocks noChangeShapeType="1"/>
            </p:cNvSpPr>
            <p:nvPr/>
          </p:nvSpPr>
          <p:spPr bwMode="auto">
            <a:xfrm flipV="1">
              <a:off x="2782" y="1677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16" name="Line 1188"/>
            <p:cNvSpPr>
              <a:spLocks noChangeShapeType="1"/>
            </p:cNvSpPr>
            <p:nvPr/>
          </p:nvSpPr>
          <p:spPr bwMode="auto">
            <a:xfrm flipV="1">
              <a:off x="2866" y="1489"/>
              <a:ext cx="105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17" name="Line 1189"/>
            <p:cNvSpPr>
              <a:spLocks noChangeShapeType="1"/>
            </p:cNvSpPr>
            <p:nvPr/>
          </p:nvSpPr>
          <p:spPr bwMode="auto">
            <a:xfrm flipV="1">
              <a:off x="2901" y="1495"/>
              <a:ext cx="98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18" name="Line 1190"/>
            <p:cNvSpPr>
              <a:spLocks noChangeShapeType="1"/>
            </p:cNvSpPr>
            <p:nvPr/>
          </p:nvSpPr>
          <p:spPr bwMode="auto">
            <a:xfrm flipV="1">
              <a:off x="2934" y="1523"/>
              <a:ext cx="72" cy="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19" name="Line 1191"/>
            <p:cNvSpPr>
              <a:spLocks noChangeShapeType="1"/>
            </p:cNvSpPr>
            <p:nvPr/>
          </p:nvSpPr>
          <p:spPr bwMode="auto">
            <a:xfrm flipV="1">
              <a:off x="3038" y="148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20" name="Line 1192"/>
            <p:cNvSpPr>
              <a:spLocks noChangeShapeType="1"/>
            </p:cNvSpPr>
            <p:nvPr/>
          </p:nvSpPr>
          <p:spPr bwMode="auto">
            <a:xfrm flipV="1">
              <a:off x="2969" y="1551"/>
              <a:ext cx="45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21" name="Line 1193"/>
            <p:cNvSpPr>
              <a:spLocks noChangeShapeType="1"/>
            </p:cNvSpPr>
            <p:nvPr/>
          </p:nvSpPr>
          <p:spPr bwMode="auto">
            <a:xfrm flipV="1">
              <a:off x="3046" y="1489"/>
              <a:ext cx="28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22" name="Line 1194"/>
            <p:cNvSpPr>
              <a:spLocks noChangeShapeType="1"/>
            </p:cNvSpPr>
            <p:nvPr/>
          </p:nvSpPr>
          <p:spPr bwMode="auto">
            <a:xfrm flipV="1">
              <a:off x="3004" y="1574"/>
              <a:ext cx="2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23" name="Line 1195"/>
            <p:cNvSpPr>
              <a:spLocks noChangeShapeType="1"/>
            </p:cNvSpPr>
            <p:nvPr/>
          </p:nvSpPr>
          <p:spPr bwMode="auto">
            <a:xfrm flipV="1">
              <a:off x="3054" y="1489"/>
              <a:ext cx="54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24" name="Line 1196"/>
            <p:cNvSpPr>
              <a:spLocks noChangeShapeType="1"/>
            </p:cNvSpPr>
            <p:nvPr/>
          </p:nvSpPr>
          <p:spPr bwMode="auto">
            <a:xfrm flipV="1">
              <a:off x="3038" y="1489"/>
              <a:ext cx="105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25" name="Line 1197"/>
            <p:cNvSpPr>
              <a:spLocks noChangeShapeType="1"/>
            </p:cNvSpPr>
            <p:nvPr/>
          </p:nvSpPr>
          <p:spPr bwMode="auto">
            <a:xfrm flipV="1">
              <a:off x="3072" y="1489"/>
              <a:ext cx="105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26" name="Line 1198"/>
            <p:cNvSpPr>
              <a:spLocks noChangeShapeType="1"/>
            </p:cNvSpPr>
            <p:nvPr/>
          </p:nvSpPr>
          <p:spPr bwMode="auto">
            <a:xfrm flipV="1">
              <a:off x="3106" y="1489"/>
              <a:ext cx="105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27" name="Line 1199"/>
            <p:cNvSpPr>
              <a:spLocks noChangeShapeType="1"/>
            </p:cNvSpPr>
            <p:nvPr/>
          </p:nvSpPr>
          <p:spPr bwMode="auto">
            <a:xfrm flipV="1">
              <a:off x="3141" y="1489"/>
              <a:ext cx="105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28" name="Line 1200"/>
            <p:cNvSpPr>
              <a:spLocks noChangeShapeType="1"/>
            </p:cNvSpPr>
            <p:nvPr/>
          </p:nvSpPr>
          <p:spPr bwMode="auto">
            <a:xfrm flipV="1">
              <a:off x="3175" y="1517"/>
              <a:ext cx="77" cy="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29" name="Line 1201"/>
            <p:cNvSpPr>
              <a:spLocks noChangeShapeType="1"/>
            </p:cNvSpPr>
            <p:nvPr/>
          </p:nvSpPr>
          <p:spPr bwMode="auto">
            <a:xfrm flipV="1">
              <a:off x="3209" y="1544"/>
              <a:ext cx="5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30" name="Line 1202"/>
            <p:cNvSpPr>
              <a:spLocks noChangeShapeType="1"/>
            </p:cNvSpPr>
            <p:nvPr/>
          </p:nvSpPr>
          <p:spPr bwMode="auto">
            <a:xfrm flipV="1">
              <a:off x="3244" y="1544"/>
              <a:ext cx="5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31" name="Line 1203"/>
            <p:cNvSpPr>
              <a:spLocks noChangeShapeType="1"/>
            </p:cNvSpPr>
            <p:nvPr/>
          </p:nvSpPr>
          <p:spPr bwMode="auto">
            <a:xfrm flipV="1">
              <a:off x="3253" y="1579"/>
              <a:ext cx="42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32" name="Line 1204"/>
            <p:cNvSpPr>
              <a:spLocks noChangeShapeType="1"/>
            </p:cNvSpPr>
            <p:nvPr/>
          </p:nvSpPr>
          <p:spPr bwMode="auto">
            <a:xfrm flipV="1">
              <a:off x="3288" y="1614"/>
              <a:ext cx="7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33" name="Freeform 1205"/>
            <p:cNvSpPr>
              <a:spLocks/>
            </p:cNvSpPr>
            <p:nvPr/>
          </p:nvSpPr>
          <p:spPr bwMode="auto">
            <a:xfrm>
              <a:off x="2109" y="1514"/>
              <a:ext cx="34" cy="34"/>
            </a:xfrm>
            <a:custGeom>
              <a:avLst/>
              <a:gdLst>
                <a:gd name="T0" fmla="*/ 0 w 184"/>
                <a:gd name="T1" fmla="*/ 0 h 185"/>
                <a:gd name="T2" fmla="*/ 0 w 184"/>
                <a:gd name="T3" fmla="*/ 0 h 185"/>
                <a:gd name="T4" fmla="*/ 0 w 184"/>
                <a:gd name="T5" fmla="*/ 0 h 185"/>
                <a:gd name="T6" fmla="*/ 0 w 184"/>
                <a:gd name="T7" fmla="*/ 0 h 185"/>
                <a:gd name="T8" fmla="*/ 0 w 184"/>
                <a:gd name="T9" fmla="*/ 0 h 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185"/>
                <a:gd name="T17" fmla="*/ 184 w 184"/>
                <a:gd name="T18" fmla="*/ 185 h 1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185">
                  <a:moveTo>
                    <a:pt x="0" y="126"/>
                  </a:moveTo>
                  <a:lnTo>
                    <a:pt x="125" y="185"/>
                  </a:lnTo>
                  <a:lnTo>
                    <a:pt x="184" y="59"/>
                  </a:lnTo>
                  <a:lnTo>
                    <a:pt x="60" y="0"/>
                  </a:lnTo>
                  <a:lnTo>
                    <a:pt x="0" y="12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34" name="Line 1206"/>
            <p:cNvSpPr>
              <a:spLocks noChangeShapeType="1"/>
            </p:cNvSpPr>
            <p:nvPr/>
          </p:nvSpPr>
          <p:spPr bwMode="auto">
            <a:xfrm>
              <a:off x="2137" y="1537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35" name="Line 1207"/>
            <p:cNvSpPr>
              <a:spLocks noChangeShapeType="1"/>
            </p:cNvSpPr>
            <p:nvPr/>
          </p:nvSpPr>
          <p:spPr bwMode="auto">
            <a:xfrm flipH="1" flipV="1">
              <a:off x="2098" y="1515"/>
              <a:ext cx="1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36" name="Rectangle 1208"/>
            <p:cNvSpPr>
              <a:spLocks noChangeArrowheads="1"/>
            </p:cNvSpPr>
            <p:nvPr/>
          </p:nvSpPr>
          <p:spPr bwMode="auto">
            <a:xfrm>
              <a:off x="3007" y="1369"/>
              <a:ext cx="21" cy="2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50737" name="Line 1209"/>
            <p:cNvSpPr>
              <a:spLocks noChangeShapeType="1"/>
            </p:cNvSpPr>
            <p:nvPr/>
          </p:nvSpPr>
          <p:spPr bwMode="auto">
            <a:xfrm flipH="1">
              <a:off x="3028" y="1379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38" name="Rectangle 1210"/>
            <p:cNvSpPr>
              <a:spLocks noChangeArrowheads="1"/>
            </p:cNvSpPr>
            <p:nvPr/>
          </p:nvSpPr>
          <p:spPr bwMode="auto">
            <a:xfrm>
              <a:off x="3035" y="1369"/>
              <a:ext cx="20" cy="2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50739" name="Line 1211"/>
            <p:cNvSpPr>
              <a:spLocks noChangeShapeType="1"/>
            </p:cNvSpPr>
            <p:nvPr/>
          </p:nvSpPr>
          <p:spPr bwMode="auto">
            <a:xfrm flipH="1">
              <a:off x="3055" y="1379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40" name="Rectangle 1212"/>
            <p:cNvSpPr>
              <a:spLocks noChangeArrowheads="1"/>
            </p:cNvSpPr>
            <p:nvPr/>
          </p:nvSpPr>
          <p:spPr bwMode="auto">
            <a:xfrm>
              <a:off x="3062" y="1369"/>
              <a:ext cx="20" cy="2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50741" name="Oval 1226"/>
            <p:cNvSpPr>
              <a:spLocks noChangeArrowheads="1"/>
            </p:cNvSpPr>
            <p:nvPr/>
          </p:nvSpPr>
          <p:spPr bwMode="auto">
            <a:xfrm>
              <a:off x="644" y="1012"/>
              <a:ext cx="144" cy="1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50742" name="Text Box 1227"/>
            <p:cNvSpPr txBox="1">
              <a:spLocks noChangeArrowheads="1"/>
            </p:cNvSpPr>
            <p:nvPr/>
          </p:nvSpPr>
          <p:spPr bwMode="auto">
            <a:xfrm>
              <a:off x="622" y="97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>
                  <a:ea typeface="MS PGothic" panose="020B0600070205080204" pitchFamily="34" charset="-128"/>
                </a:rPr>
                <a:t>2</a:t>
              </a:r>
            </a:p>
          </p:txBody>
        </p:sp>
        <p:grpSp>
          <p:nvGrpSpPr>
            <p:cNvPr id="150743" name="Group 2456"/>
            <p:cNvGrpSpPr>
              <a:grpSpLocks/>
            </p:cNvGrpSpPr>
            <p:nvPr/>
          </p:nvGrpSpPr>
          <p:grpSpPr bwMode="auto">
            <a:xfrm>
              <a:off x="3712" y="1792"/>
              <a:ext cx="187" cy="212"/>
              <a:chOff x="3712" y="1792"/>
              <a:chExt cx="187" cy="212"/>
            </a:xfrm>
          </p:grpSpPr>
          <p:sp>
            <p:nvSpPr>
              <p:cNvPr id="150744" name="Oval 1229"/>
              <p:cNvSpPr>
                <a:spLocks noChangeArrowheads="1"/>
              </p:cNvSpPr>
              <p:nvPr/>
            </p:nvSpPr>
            <p:spPr bwMode="auto">
              <a:xfrm>
                <a:off x="3740" y="1832"/>
                <a:ext cx="144" cy="144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de-DE">
                  <a:ea typeface="MS PGothic" panose="020B0600070205080204" pitchFamily="34" charset="-128"/>
                </a:endParaRPr>
              </a:p>
            </p:txBody>
          </p:sp>
          <p:sp>
            <p:nvSpPr>
              <p:cNvPr id="150745" name="Text Box 1230"/>
              <p:cNvSpPr txBox="1">
                <a:spLocks noChangeArrowheads="1"/>
              </p:cNvSpPr>
              <p:nvPr/>
            </p:nvSpPr>
            <p:spPr bwMode="auto">
              <a:xfrm>
                <a:off x="3712" y="179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600">
                    <a:ea typeface="MS PGothic" panose="020B0600070205080204" pitchFamily="34" charset="-128"/>
                  </a:rPr>
                  <a:t>4</a:t>
                </a:r>
              </a:p>
            </p:txBody>
          </p:sp>
        </p:grpSp>
        <p:sp>
          <p:nvSpPr>
            <p:cNvPr id="150746" name="Oval 1232"/>
            <p:cNvSpPr>
              <a:spLocks noChangeArrowheads="1"/>
            </p:cNvSpPr>
            <p:nvPr/>
          </p:nvSpPr>
          <p:spPr bwMode="auto">
            <a:xfrm>
              <a:off x="2383" y="2149"/>
              <a:ext cx="144" cy="1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50747" name="Text Box 1233"/>
            <p:cNvSpPr txBox="1">
              <a:spLocks noChangeArrowheads="1"/>
            </p:cNvSpPr>
            <p:nvPr/>
          </p:nvSpPr>
          <p:spPr bwMode="auto">
            <a:xfrm>
              <a:off x="2361" y="2113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>
                  <a:ea typeface="MS PGothic" panose="020B0600070205080204" pitchFamily="34" charset="-128"/>
                </a:rPr>
                <a:t>5</a:t>
              </a:r>
            </a:p>
          </p:txBody>
        </p:sp>
        <p:sp>
          <p:nvSpPr>
            <p:cNvPr id="150748" name="Oval 1234"/>
            <p:cNvSpPr>
              <a:spLocks noChangeArrowheads="1"/>
            </p:cNvSpPr>
            <p:nvPr/>
          </p:nvSpPr>
          <p:spPr bwMode="auto">
            <a:xfrm>
              <a:off x="1464" y="1012"/>
              <a:ext cx="144" cy="1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50749" name="Text Box 1235"/>
            <p:cNvSpPr txBox="1">
              <a:spLocks noChangeArrowheads="1"/>
            </p:cNvSpPr>
            <p:nvPr/>
          </p:nvSpPr>
          <p:spPr bwMode="auto">
            <a:xfrm>
              <a:off x="1443" y="98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>
                  <a:ea typeface="MS PGothic" panose="020B0600070205080204" pitchFamily="34" charset="-128"/>
                </a:rPr>
                <a:t>1</a:t>
              </a:r>
            </a:p>
          </p:txBody>
        </p:sp>
        <p:sp>
          <p:nvSpPr>
            <p:cNvPr id="150750" name="Oval 1248"/>
            <p:cNvSpPr>
              <a:spLocks noChangeArrowheads="1"/>
            </p:cNvSpPr>
            <p:nvPr/>
          </p:nvSpPr>
          <p:spPr bwMode="auto">
            <a:xfrm>
              <a:off x="1522" y="1278"/>
              <a:ext cx="48" cy="48"/>
            </a:xfrm>
            <a:prstGeom prst="ellipse">
              <a:avLst/>
            </a:prstGeom>
            <a:solidFill>
              <a:srgbClr val="00CC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50751" name="Oval 1249"/>
            <p:cNvSpPr>
              <a:spLocks noChangeArrowheads="1"/>
            </p:cNvSpPr>
            <p:nvPr/>
          </p:nvSpPr>
          <p:spPr bwMode="auto">
            <a:xfrm>
              <a:off x="1498" y="1254"/>
              <a:ext cx="96" cy="9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50752" name="Rectangle 1250"/>
            <p:cNvSpPr>
              <a:spLocks noChangeArrowheads="1"/>
            </p:cNvSpPr>
            <p:nvPr/>
          </p:nvSpPr>
          <p:spPr bwMode="auto">
            <a:xfrm>
              <a:off x="1498" y="1254"/>
              <a:ext cx="96" cy="9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50753" name="Line 586"/>
            <p:cNvSpPr>
              <a:spLocks noChangeShapeType="1"/>
            </p:cNvSpPr>
            <p:nvPr/>
          </p:nvSpPr>
          <p:spPr bwMode="auto">
            <a:xfrm flipV="1">
              <a:off x="3014" y="2927"/>
              <a:ext cx="25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54" name="Line 587"/>
            <p:cNvSpPr>
              <a:spLocks noChangeShapeType="1"/>
            </p:cNvSpPr>
            <p:nvPr/>
          </p:nvSpPr>
          <p:spPr bwMode="auto">
            <a:xfrm flipV="1">
              <a:off x="2568" y="2923"/>
              <a:ext cx="26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55" name="Line 588"/>
            <p:cNvSpPr>
              <a:spLocks noChangeShapeType="1"/>
            </p:cNvSpPr>
            <p:nvPr/>
          </p:nvSpPr>
          <p:spPr bwMode="auto">
            <a:xfrm flipV="1">
              <a:off x="2601" y="2928"/>
              <a:ext cx="26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56" name="Line 590"/>
            <p:cNvSpPr>
              <a:spLocks noChangeShapeType="1"/>
            </p:cNvSpPr>
            <p:nvPr/>
          </p:nvSpPr>
          <p:spPr bwMode="auto">
            <a:xfrm flipV="1">
              <a:off x="2636" y="2929"/>
              <a:ext cx="25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57" name="Line 592"/>
            <p:cNvSpPr>
              <a:spLocks noChangeShapeType="1"/>
            </p:cNvSpPr>
            <p:nvPr/>
          </p:nvSpPr>
          <p:spPr bwMode="auto">
            <a:xfrm flipV="1">
              <a:off x="2672" y="2928"/>
              <a:ext cx="26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58" name="Line 594"/>
            <p:cNvSpPr>
              <a:spLocks noChangeShapeType="1"/>
            </p:cNvSpPr>
            <p:nvPr/>
          </p:nvSpPr>
          <p:spPr bwMode="auto">
            <a:xfrm flipV="1">
              <a:off x="2702" y="2929"/>
              <a:ext cx="25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59" name="Line 596"/>
            <p:cNvSpPr>
              <a:spLocks noChangeShapeType="1"/>
            </p:cNvSpPr>
            <p:nvPr/>
          </p:nvSpPr>
          <p:spPr bwMode="auto">
            <a:xfrm flipV="1">
              <a:off x="2739" y="2929"/>
              <a:ext cx="25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60" name="Line 598"/>
            <p:cNvSpPr>
              <a:spLocks noChangeShapeType="1"/>
            </p:cNvSpPr>
            <p:nvPr/>
          </p:nvSpPr>
          <p:spPr bwMode="auto">
            <a:xfrm flipV="1">
              <a:off x="2784" y="2929"/>
              <a:ext cx="25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61" name="Line 600"/>
            <p:cNvSpPr>
              <a:spLocks noChangeShapeType="1"/>
            </p:cNvSpPr>
            <p:nvPr/>
          </p:nvSpPr>
          <p:spPr bwMode="auto">
            <a:xfrm flipV="1">
              <a:off x="2818" y="2928"/>
              <a:ext cx="25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62" name="Line 602"/>
            <p:cNvSpPr>
              <a:spLocks noChangeShapeType="1"/>
            </p:cNvSpPr>
            <p:nvPr/>
          </p:nvSpPr>
          <p:spPr bwMode="auto">
            <a:xfrm flipV="1">
              <a:off x="2847" y="2929"/>
              <a:ext cx="26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63" name="Line 604"/>
            <p:cNvSpPr>
              <a:spLocks noChangeShapeType="1"/>
            </p:cNvSpPr>
            <p:nvPr/>
          </p:nvSpPr>
          <p:spPr bwMode="auto">
            <a:xfrm flipV="1">
              <a:off x="2880" y="2929"/>
              <a:ext cx="25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64" name="Line 606"/>
            <p:cNvSpPr>
              <a:spLocks noChangeShapeType="1"/>
            </p:cNvSpPr>
            <p:nvPr/>
          </p:nvSpPr>
          <p:spPr bwMode="auto">
            <a:xfrm flipV="1">
              <a:off x="2905" y="2928"/>
              <a:ext cx="26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65" name="Line 608"/>
            <p:cNvSpPr>
              <a:spLocks noChangeShapeType="1"/>
            </p:cNvSpPr>
            <p:nvPr/>
          </p:nvSpPr>
          <p:spPr bwMode="auto">
            <a:xfrm flipV="1">
              <a:off x="2941" y="2929"/>
              <a:ext cx="26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66" name="Line 610"/>
            <p:cNvSpPr>
              <a:spLocks noChangeShapeType="1"/>
            </p:cNvSpPr>
            <p:nvPr/>
          </p:nvSpPr>
          <p:spPr bwMode="auto">
            <a:xfrm flipV="1">
              <a:off x="2981" y="2927"/>
              <a:ext cx="25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67" name="Line 612"/>
            <p:cNvSpPr>
              <a:spLocks noChangeShapeType="1"/>
            </p:cNvSpPr>
            <p:nvPr/>
          </p:nvSpPr>
          <p:spPr bwMode="auto">
            <a:xfrm flipV="1">
              <a:off x="3035" y="2924"/>
              <a:ext cx="27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68" name="Oval 1274"/>
            <p:cNvSpPr>
              <a:spLocks noChangeArrowheads="1"/>
            </p:cNvSpPr>
            <p:nvPr/>
          </p:nvSpPr>
          <p:spPr bwMode="auto">
            <a:xfrm>
              <a:off x="2849" y="2407"/>
              <a:ext cx="144" cy="1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50769" name="Text Box 1275"/>
            <p:cNvSpPr txBox="1">
              <a:spLocks noChangeArrowheads="1"/>
            </p:cNvSpPr>
            <p:nvPr/>
          </p:nvSpPr>
          <p:spPr bwMode="auto">
            <a:xfrm>
              <a:off x="2823" y="2369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>
                  <a:ea typeface="MS PGothic" panose="020B0600070205080204" pitchFamily="34" charset="-128"/>
                </a:rPr>
                <a:t>1</a:t>
              </a:r>
            </a:p>
          </p:txBody>
        </p:sp>
        <p:sp>
          <p:nvSpPr>
            <p:cNvPr id="150770" name="Rectangle 2483"/>
            <p:cNvSpPr>
              <a:spLocks noChangeArrowheads="1"/>
            </p:cNvSpPr>
            <p:nvPr/>
          </p:nvSpPr>
          <p:spPr bwMode="auto">
            <a:xfrm>
              <a:off x="3546" y="1387"/>
              <a:ext cx="390" cy="6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 sz="1200">
                <a:ea typeface="MS PGothic" panose="020B0600070205080204" pitchFamily="34" charset="-128"/>
              </a:endParaRPr>
            </a:p>
          </p:txBody>
        </p:sp>
        <p:sp>
          <p:nvSpPr>
            <p:cNvPr id="150771" name="Oval 1229"/>
            <p:cNvSpPr>
              <a:spLocks noChangeArrowheads="1"/>
            </p:cNvSpPr>
            <p:nvPr/>
          </p:nvSpPr>
          <p:spPr bwMode="auto">
            <a:xfrm>
              <a:off x="3674" y="1232"/>
              <a:ext cx="144" cy="1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>
                <a:ea typeface="MS PGothic" panose="020B0600070205080204" pitchFamily="34" charset="-128"/>
              </a:endParaRPr>
            </a:p>
          </p:txBody>
        </p:sp>
        <p:sp>
          <p:nvSpPr>
            <p:cNvPr id="150772" name="Text Box 1230"/>
            <p:cNvSpPr txBox="1">
              <a:spLocks noChangeArrowheads="1"/>
            </p:cNvSpPr>
            <p:nvPr/>
          </p:nvSpPr>
          <p:spPr bwMode="auto">
            <a:xfrm>
              <a:off x="3654" y="119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>
                  <a:ea typeface="MS PGothic" panose="020B0600070205080204" pitchFamily="34" charset="-128"/>
                </a:rPr>
                <a:t>3</a:t>
              </a:r>
            </a:p>
          </p:txBody>
        </p:sp>
        <p:sp>
          <p:nvSpPr>
            <p:cNvPr id="150773" name="Rectangle 2486"/>
            <p:cNvSpPr>
              <a:spLocks noChangeArrowheads="1"/>
            </p:cNvSpPr>
            <p:nvPr/>
          </p:nvSpPr>
          <p:spPr bwMode="auto">
            <a:xfrm>
              <a:off x="2718" y="2408"/>
              <a:ext cx="104" cy="223"/>
            </a:xfrm>
            <a:prstGeom prst="rect">
              <a:avLst/>
            </a:prstGeom>
            <a:noFill/>
            <a:ln w="19050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 sz="1200">
                <a:ea typeface="MS PGothic" panose="020B0600070205080204" pitchFamily="34" charset="-128"/>
              </a:endParaRPr>
            </a:p>
          </p:txBody>
        </p:sp>
        <p:sp>
          <p:nvSpPr>
            <p:cNvPr id="150774" name="Rectangle 2487"/>
            <p:cNvSpPr>
              <a:spLocks noChangeArrowheads="1"/>
            </p:cNvSpPr>
            <p:nvPr/>
          </p:nvSpPr>
          <p:spPr bwMode="auto">
            <a:xfrm>
              <a:off x="2717" y="2630"/>
              <a:ext cx="229" cy="93"/>
            </a:xfrm>
            <a:prstGeom prst="rect">
              <a:avLst/>
            </a:prstGeom>
            <a:noFill/>
            <a:ln w="19050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 sz="1200">
                <a:ea typeface="MS PGothic" panose="020B0600070205080204" pitchFamily="34" charset="-128"/>
              </a:endParaRPr>
            </a:p>
          </p:txBody>
        </p:sp>
        <p:sp>
          <p:nvSpPr>
            <p:cNvPr id="150775" name="Freeform 2488"/>
            <p:cNvSpPr>
              <a:spLocks/>
            </p:cNvSpPr>
            <p:nvPr/>
          </p:nvSpPr>
          <p:spPr bwMode="auto">
            <a:xfrm>
              <a:off x="1554" y="1374"/>
              <a:ext cx="1158" cy="1077"/>
            </a:xfrm>
            <a:custGeom>
              <a:avLst/>
              <a:gdLst>
                <a:gd name="T0" fmla="*/ 1158 w 1158"/>
                <a:gd name="T1" fmla="*/ 1077 h 1077"/>
                <a:gd name="T2" fmla="*/ 771 w 1158"/>
                <a:gd name="T3" fmla="*/ 1077 h 1077"/>
                <a:gd name="T4" fmla="*/ 771 w 1158"/>
                <a:gd name="T5" fmla="*/ 411 h 1077"/>
                <a:gd name="T6" fmla="*/ 0 w 1158"/>
                <a:gd name="T7" fmla="*/ 411 h 1077"/>
                <a:gd name="T8" fmla="*/ 0 w 1158"/>
                <a:gd name="T9" fmla="*/ 0 h 10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8"/>
                <a:gd name="T16" fmla="*/ 0 h 1077"/>
                <a:gd name="T17" fmla="*/ 1158 w 1158"/>
                <a:gd name="T18" fmla="*/ 1077 h 10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8" h="1077">
                  <a:moveTo>
                    <a:pt x="1158" y="1077"/>
                  </a:moveTo>
                  <a:lnTo>
                    <a:pt x="771" y="1077"/>
                  </a:lnTo>
                  <a:lnTo>
                    <a:pt x="771" y="411"/>
                  </a:lnTo>
                  <a:lnTo>
                    <a:pt x="0" y="411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776" name="Line 2489"/>
            <p:cNvSpPr>
              <a:spLocks noChangeShapeType="1"/>
            </p:cNvSpPr>
            <p:nvPr/>
          </p:nvSpPr>
          <p:spPr bwMode="auto">
            <a:xfrm flipV="1">
              <a:off x="3470" y="1421"/>
              <a:ext cx="503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203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72A7C13-ADC1-4F29-AEA8-8BFAF09354A3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9876F144-FFD3-4C01-80B7-5A318777E9F6}" type="slidenum">
              <a:rPr lang="de-DE" altLang="de-DE"/>
              <a:pPr/>
              <a:t>28</a:t>
            </a:fld>
            <a:endParaRPr lang="de-DE" altLang="de-DE"/>
          </a:p>
          <a:p>
            <a:endParaRPr lang="de-DE" altLang="de-DE"/>
          </a:p>
        </p:txBody>
      </p:sp>
      <p:pic>
        <p:nvPicPr>
          <p:cNvPr id="153603" name="Picture 4" descr="FotoQuelle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6"/>
          <a:stretch>
            <a:fillRect/>
          </a:stretch>
        </p:blipFill>
        <p:spPr bwMode="auto">
          <a:xfrm>
            <a:off x="250825" y="1628775"/>
            <a:ext cx="7273925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/>
              <a:t>Source of Polarized Electrons</a:t>
            </a:r>
          </a:p>
        </p:txBody>
      </p:sp>
      <p:sp>
        <p:nvSpPr>
          <p:cNvPr id="153605" name="Textfeld 14"/>
          <p:cNvSpPr txBox="1">
            <a:spLocks noChangeArrowheads="1"/>
          </p:cNvSpPr>
          <p:nvPr/>
        </p:nvSpPr>
        <p:spPr bwMode="auto">
          <a:xfrm>
            <a:off x="5003800" y="1603375"/>
            <a:ext cx="4140200" cy="4822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0988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58975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16175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73375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30575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7775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altLang="de-DE" b="1">
                <a:solidFill>
                  <a:schemeClr val="accent2"/>
                </a:solidFill>
                <a:ea typeface="MS Gothic" panose="020B0609070205080204" pitchFamily="49" charset="-128"/>
              </a:rPr>
              <a:t>Bulk and Superlattice</a:t>
            </a:r>
            <a:r>
              <a:rPr lang="de-DE" altLang="de-DE">
                <a:ea typeface="MS Gothic" panose="020B0609070205080204" pitchFamily="49" charset="-128"/>
              </a:rPr>
              <a:t> GaAs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altLang="de-DE" sz="800">
              <a:ea typeface="MS Gothic" panose="020B0609070205080204" pitchFamily="49" charset="-128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altLang="de-DE" b="1">
                <a:solidFill>
                  <a:schemeClr val="accent2"/>
                </a:solidFill>
                <a:ea typeface="MS Gothic" panose="020B0609070205080204" pitchFamily="49" charset="-128"/>
              </a:rPr>
              <a:t>Titanium-Sapphire</a:t>
            </a:r>
            <a:r>
              <a:rPr lang="de-DE" altLang="de-DE">
                <a:ea typeface="MS Gothic" panose="020B0609070205080204" pitchFamily="49" charset="-128"/>
              </a:rPr>
              <a:t> Laser: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>
                <a:ea typeface="MS Gothic" panose="020B0609070205080204" pitchFamily="49" charset="-128"/>
              </a:rPr>
              <a:t>380 fs pulse length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>
                <a:ea typeface="MS Gothic" panose="020B0609070205080204" pitchFamily="49" charset="-128"/>
              </a:rPr>
              <a:t>75 MHz repetition rate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>
                <a:ea typeface="MS Gothic" panose="020B0609070205080204" pitchFamily="49" charset="-128"/>
              </a:rPr>
              <a:t>40 m fibre/stabilized transfer 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altLang="de-DE" b="1">
                <a:solidFill>
                  <a:schemeClr val="accent2"/>
                </a:solidFill>
                <a:ea typeface="MS Gothic" panose="020B0609070205080204" pitchFamily="49" charset="-128"/>
              </a:rPr>
              <a:t>Diode laser</a:t>
            </a:r>
            <a:r>
              <a:rPr lang="de-DE" altLang="de-DE">
                <a:ea typeface="MS Gothic" panose="020B0609070205080204" pitchFamily="49" charset="-128"/>
              </a:rPr>
              <a:t>: DC or 3 GHz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altLang="de-DE" sz="800">
              <a:ea typeface="MS Gothic" panose="020B0609070205080204" pitchFamily="49" charset="-128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altLang="de-DE">
                <a:ea typeface="MS Gothic" panose="020B0609070205080204" pitchFamily="49" charset="-128"/>
              </a:rPr>
              <a:t>Load-lock system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altLang="de-DE" sz="800">
              <a:ea typeface="MS Gothic" panose="020B0609070205080204" pitchFamily="49" charset="-128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altLang="de-DE">
                <a:ea typeface="MS Gothic" panose="020B0609070205080204" pitchFamily="49" charset="-128"/>
              </a:rPr>
              <a:t>Total height ~ 1.8 m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altLang="de-DE" sz="800">
              <a:ea typeface="MS Gothic" panose="020B0609070205080204" pitchFamily="49" charset="-128"/>
            </a:endParaRPr>
          </a:p>
          <a:p>
            <a:pPr eaLnBrk="0" hangingPunct="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altLang="de-DE">
                <a:ea typeface="MS Gothic" panose="020B0609070205080204" pitchFamily="49" charset="-128"/>
              </a:rPr>
              <a:t>Vacuum &lt; 10</a:t>
            </a:r>
            <a:r>
              <a:rPr lang="de-DE" altLang="de-DE" baseline="30000">
                <a:ea typeface="MS Gothic" panose="020B0609070205080204" pitchFamily="49" charset="-128"/>
              </a:rPr>
              <a:t>-11</a:t>
            </a:r>
            <a:r>
              <a:rPr lang="de-DE" altLang="de-DE">
                <a:ea typeface="MS Gothic" panose="020B0609070205080204" pitchFamily="49" charset="-128"/>
              </a:rPr>
              <a:t> mbar</a:t>
            </a:r>
          </a:p>
          <a:p>
            <a:pPr lvl="4" eaLnBrk="0" hangingPunct="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altLang="de-DE" sz="800">
              <a:ea typeface="MS Gothic" panose="020B0609070205080204" pitchFamily="49" charset="-128"/>
            </a:endParaRPr>
          </a:p>
          <a:p>
            <a:pPr eaLnBrk="0" hangingPunct="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altLang="de-DE" b="1">
                <a:solidFill>
                  <a:schemeClr val="accent2"/>
                </a:solidFill>
                <a:ea typeface="MS Gothic" panose="020B0609070205080204" pitchFamily="49" charset="-128"/>
              </a:rPr>
              <a:t>Performance</a:t>
            </a:r>
          </a:p>
          <a:p>
            <a:pPr lvl="1" eaLnBrk="0" hangingPunct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>
                <a:ea typeface="MS Gothic" panose="020B0609070205080204" pitchFamily="49" charset="-128"/>
              </a:rPr>
              <a:t>Vacuum lifetime ~ 1000 h</a:t>
            </a:r>
          </a:p>
          <a:p>
            <a:pPr lvl="1" eaLnBrk="0" hangingPunct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>
                <a:ea typeface="MS Gothic" panose="020B0609070205080204" pitchFamily="49" charset="-128"/>
              </a:rPr>
              <a:t>Charge lifetime </a:t>
            </a:r>
            <a:r>
              <a:rPr lang="de-DE" altLang="de-DE"/>
              <a:t>~ 10 C	@ 7 </a:t>
            </a:r>
            <a:r>
              <a:rPr lang="el-GR" altLang="de-DE"/>
              <a:t>μ</a:t>
            </a:r>
            <a:r>
              <a:rPr lang="de-DE" altLang="de-DE"/>
              <a:t>A</a:t>
            </a:r>
          </a:p>
          <a:p>
            <a:pPr lvl="1" eaLnBrk="0" hangingPunct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/>
              <a:t>90-115 keV, I &lt; 50 </a:t>
            </a:r>
            <a:r>
              <a:rPr lang="de-DE" altLang="de-DE">
                <a:latin typeface="Symbol" panose="05050102010706020507" pitchFamily="18" charset="2"/>
              </a:rPr>
              <a:t>m</a:t>
            </a:r>
            <a:r>
              <a:rPr lang="de-DE" altLang="de-DE"/>
              <a:t>A</a:t>
            </a:r>
          </a:p>
          <a:p>
            <a:pPr lvl="1" eaLnBrk="0" hangingPunct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/>
              <a:t>86% polarization</a:t>
            </a:r>
          </a:p>
          <a:p>
            <a:pPr lvl="1" eaLnBrk="0" hangingPunct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/>
              <a:t>0.15 mm mrad emittance</a:t>
            </a:r>
            <a:endParaRPr lang="de-DE" altLang="de-DE">
              <a:ea typeface="MS Gothic" panose="020B0609070205080204" pitchFamily="49" charset="-128"/>
            </a:endParaRP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250825" y="5751513"/>
            <a:ext cx="4752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5B5B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2000" b="1">
                <a:solidFill>
                  <a:schemeClr val="accent2"/>
                </a:solidFill>
              </a:rPr>
              <a:t>Implementation complete: </a:t>
            </a:r>
            <a:br>
              <a:rPr lang="en-US" altLang="de-DE" sz="2000" b="1">
                <a:solidFill>
                  <a:schemeClr val="accent2"/>
                </a:solidFill>
              </a:rPr>
            </a:br>
            <a:r>
              <a:rPr lang="en-US" altLang="de-DE" sz="2000" b="1">
                <a:solidFill>
                  <a:schemeClr val="accent2"/>
                </a:solidFill>
              </a:rPr>
              <a:t>ready for first experiments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250825" y="5084763"/>
            <a:ext cx="4752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de-DE">
                <a:solidFill>
                  <a:schemeClr val="bg1"/>
                </a:solidFill>
              </a:rPr>
              <a:t>Y. Poltoratska et al., </a:t>
            </a:r>
            <a:br>
              <a:rPr lang="en-US" altLang="de-DE">
                <a:solidFill>
                  <a:schemeClr val="bg1"/>
                </a:solidFill>
              </a:rPr>
            </a:br>
            <a:r>
              <a:rPr lang="en-US" altLang="de-DE">
                <a:solidFill>
                  <a:schemeClr val="bg1"/>
                </a:solidFill>
              </a:rPr>
              <a:t>J. Phys.: Conf. Series 298, 012002 (2011)</a:t>
            </a:r>
          </a:p>
        </p:txBody>
      </p:sp>
    </p:spTree>
    <p:extLst>
      <p:ext uri="{BB962C8B-B14F-4D97-AF65-F5344CB8AC3E}">
        <p14:creationId xmlns:p14="http://schemas.microsoft.com/office/powerpoint/2010/main" val="42251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7140D50-7887-4D56-B6DD-CF71A0A92784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C41F133A-CC42-4083-AE6B-5A6D65486385}" type="slidenum">
              <a:rPr lang="de-DE" altLang="de-DE"/>
              <a:pPr/>
              <a:t>29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Ultra-fast Studies of NEA Photocathodes</a:t>
            </a:r>
          </a:p>
        </p:txBody>
      </p:sp>
      <p:sp>
        <p:nvSpPr>
          <p:cNvPr id="198660" name="Text Box 7"/>
          <p:cNvSpPr txBox="1">
            <a:spLocks noChangeArrowheads="1"/>
          </p:cNvSpPr>
          <p:nvPr/>
        </p:nvSpPr>
        <p:spPr bwMode="auto">
          <a:xfrm>
            <a:off x="0" y="16906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400">
                <a:ea typeface="MS PGothic" panose="020B0600070205080204" pitchFamily="34" charset="-128"/>
              </a:rPr>
              <a:t>Bulk-GaAs Photocathode</a:t>
            </a:r>
          </a:p>
        </p:txBody>
      </p:sp>
      <p:pic>
        <p:nvPicPr>
          <p:cNvPr id="19866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222500"/>
            <a:ext cx="6524625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662" name="Textfeld 1"/>
          <p:cNvSpPr txBox="1">
            <a:spLocks noChangeArrowheads="1"/>
          </p:cNvSpPr>
          <p:nvPr/>
        </p:nvSpPr>
        <p:spPr bwMode="auto">
          <a:xfrm>
            <a:off x="5951538" y="2308225"/>
            <a:ext cx="17589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>
                <a:latin typeface="Symbol" panose="05050102010706020507" pitchFamily="18" charset="2"/>
                <a:ea typeface="MS PGothic" panose="020B0600070205080204" pitchFamily="34" charset="-128"/>
              </a:rPr>
              <a:t>t</a:t>
            </a:r>
            <a:r>
              <a:rPr lang="de-DE" altLang="de-DE" sz="1600" b="1">
                <a:ea typeface="MS PGothic" panose="020B0600070205080204" pitchFamily="34" charset="-128"/>
              </a:rPr>
              <a:t> = 4,2 ps</a:t>
            </a:r>
          </a:p>
          <a:p>
            <a:r>
              <a:rPr lang="de-DE" altLang="de-DE" sz="1600" b="1">
                <a:ea typeface="MS PGothic" panose="020B0600070205080204" pitchFamily="34" charset="-128"/>
              </a:rPr>
              <a:t>1/A = 100 ps</a:t>
            </a:r>
          </a:p>
          <a:p>
            <a:r>
              <a:rPr lang="de-DE" altLang="de-DE" sz="1600" b="1">
                <a:ea typeface="MS PGothic" panose="020B0600070205080204" pitchFamily="34" charset="-128"/>
              </a:rPr>
              <a:t>1/A2 = 61,1 ps</a:t>
            </a:r>
          </a:p>
          <a:p>
            <a:r>
              <a:rPr lang="de-DE" altLang="de-DE" sz="1600" b="1">
                <a:ea typeface="MS PGothic" panose="020B0600070205080204" pitchFamily="34" charset="-128"/>
              </a:rPr>
              <a:t>B = 1E-10 cm³/s</a:t>
            </a:r>
          </a:p>
          <a:p>
            <a:r>
              <a:rPr lang="de-DE" altLang="de-DE" sz="1600" b="1">
                <a:ea typeface="MS PGothic" panose="020B0600070205080204" pitchFamily="34" charset="-128"/>
              </a:rPr>
              <a:t>D = 200 cm²/s</a:t>
            </a:r>
            <a:endParaRPr lang="en-US" altLang="de-DE" sz="1600" b="1">
              <a:ea typeface="MS PGothic" panose="020B0600070205080204" pitchFamily="34" charset="-128"/>
            </a:endParaRPr>
          </a:p>
        </p:txBody>
      </p:sp>
      <p:sp>
        <p:nvSpPr>
          <p:cNvPr id="198663" name="Textfeld 10"/>
          <p:cNvSpPr txBox="1">
            <a:spLocks noChangeArrowheads="1"/>
          </p:cNvSpPr>
          <p:nvPr/>
        </p:nvSpPr>
        <p:spPr bwMode="auto">
          <a:xfrm>
            <a:off x="4357688" y="5962650"/>
            <a:ext cx="827087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>
                <a:ea typeface="MS PGothic" panose="020B0600070205080204" pitchFamily="34" charset="-128"/>
              </a:rPr>
              <a:t>Time (ps)</a:t>
            </a:r>
            <a:endParaRPr lang="en-US" altLang="de-DE" sz="1200">
              <a:ea typeface="MS PGothic" panose="020B0600070205080204" pitchFamily="34" charset="-12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109633" y="2034827"/>
            <a:ext cx="400110" cy="1724799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de-DE" sz="1400" dirty="0">
                <a:ea typeface="ＭＳ Ｐゴシック" pitchFamily="34" charset="-128"/>
                <a:cs typeface="Arial" pitchFamily="34" charset="0"/>
              </a:rPr>
              <a:t>Beam </a:t>
            </a:r>
            <a:r>
              <a:rPr lang="de-DE" sz="1400" dirty="0" err="1">
                <a:ea typeface="ＭＳ Ｐゴシック" pitchFamily="34" charset="-128"/>
                <a:cs typeface="Arial" pitchFamily="34" charset="0"/>
              </a:rPr>
              <a:t>Current</a:t>
            </a:r>
            <a:r>
              <a:rPr lang="de-DE" sz="1400" dirty="0">
                <a:ea typeface="ＭＳ Ｐゴシック" pitchFamily="34" charset="-128"/>
                <a:cs typeface="Arial" pitchFamily="34" charset="0"/>
              </a:rPr>
              <a:t> (</a:t>
            </a:r>
            <a:r>
              <a:rPr lang="de-DE" sz="1400" dirty="0" err="1">
                <a:ea typeface="ＭＳ Ｐゴシック" pitchFamily="34" charset="-128"/>
                <a:cs typeface="Arial" pitchFamily="34" charset="0"/>
              </a:rPr>
              <a:t>nA</a:t>
            </a:r>
            <a:r>
              <a:rPr lang="de-DE" sz="1400" dirty="0">
                <a:ea typeface="ＭＳ Ｐゴシック" pitchFamily="34" charset="-128"/>
                <a:cs typeface="Arial" pitchFamily="34" charset="0"/>
              </a:rPr>
              <a:t>)</a:t>
            </a:r>
            <a:endParaRPr lang="en-US" sz="1400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111221" y="4114800"/>
            <a:ext cx="400110" cy="1136518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de-DE" sz="1400" dirty="0" err="1">
                <a:ea typeface="ＭＳ Ｐゴシック" pitchFamily="34" charset="-128"/>
                <a:cs typeface="Arial" pitchFamily="34" charset="0"/>
              </a:rPr>
              <a:t>Asymmetry</a:t>
            </a:r>
            <a:endParaRPr lang="en-US" sz="1400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5580063" y="6210300"/>
            <a:ext cx="3563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400"/>
              <a:t>M. Wagner, Dissertation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35970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2F5621D-0103-4356-B108-8CD03C7225DB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879C1B71-3B41-4EB9-87DC-57EB2E4598D0}" type="slidenum">
              <a:rPr lang="de-DE" altLang="de-DE"/>
              <a:pPr/>
              <a:t>3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250825" y="1989138"/>
            <a:ext cx="6481763" cy="3603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Ideas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92263"/>
            <a:ext cx="6265863" cy="4789487"/>
          </a:xfrm>
        </p:spPr>
        <p:txBody>
          <a:bodyPr/>
          <a:lstStyle/>
          <a:p>
            <a:endParaRPr lang="en-US" altLang="de-DE" b="1" dirty="0">
              <a:solidFill>
                <a:schemeClr val="accent2"/>
              </a:solidFill>
            </a:endParaRPr>
          </a:p>
          <a:p>
            <a:r>
              <a:rPr lang="en-US" altLang="de-DE" b="1" dirty="0">
                <a:solidFill>
                  <a:schemeClr val="accent2"/>
                </a:solidFill>
              </a:rPr>
              <a:t>MeV Mott Scattering Analyzing Strength</a:t>
            </a:r>
          </a:p>
          <a:p>
            <a:endParaRPr lang="en-US" altLang="de-DE" b="1" dirty="0">
              <a:solidFill>
                <a:schemeClr val="accent2"/>
              </a:solidFill>
            </a:endParaRPr>
          </a:p>
          <a:p>
            <a:r>
              <a:rPr lang="en-US" altLang="de-DE" b="1" dirty="0">
                <a:solidFill>
                  <a:schemeClr val="accent2"/>
                </a:solidFill>
              </a:rPr>
              <a:t>Fifth Structure Function of Electron Scattering</a:t>
            </a:r>
          </a:p>
          <a:p>
            <a:endParaRPr lang="en-US" altLang="de-DE" b="1" dirty="0" smtClean="0">
              <a:solidFill>
                <a:schemeClr val="accent2"/>
              </a:solidFill>
            </a:endParaRPr>
          </a:p>
          <a:p>
            <a:r>
              <a:rPr lang="en-US" altLang="de-DE" b="1" dirty="0" smtClean="0">
                <a:solidFill>
                  <a:schemeClr val="accent2"/>
                </a:solidFill>
              </a:rPr>
              <a:t>Bremsstrahlung Polarization Correlations</a:t>
            </a:r>
          </a:p>
          <a:p>
            <a:endParaRPr lang="en-US" altLang="de-DE" b="1" dirty="0" smtClean="0">
              <a:solidFill>
                <a:schemeClr val="accent2"/>
              </a:solidFill>
            </a:endParaRPr>
          </a:p>
          <a:p>
            <a:r>
              <a:rPr lang="en-US" altLang="de-DE" b="1" dirty="0" smtClean="0">
                <a:solidFill>
                  <a:schemeClr val="accent2"/>
                </a:solidFill>
              </a:rPr>
              <a:t>Electron Pair Polarization Correlations</a:t>
            </a:r>
            <a:endParaRPr lang="en-US" altLang="de-DE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A8E8F66-4A90-4F72-B292-53A0F231B9C4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F498B676-F2C0-41A0-8FDA-8C9D9124CA40}" type="slidenum">
              <a:rPr lang="de-DE" altLang="de-DE"/>
              <a:pPr/>
              <a:t>30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20275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/>
              <a:t>Polarized Electron Beam at 6.2 MeV</a:t>
            </a:r>
          </a:p>
        </p:txBody>
      </p:sp>
      <p:sp>
        <p:nvSpPr>
          <p:cNvPr id="202756" name="Rectangle 3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de-DE">
              <a:ea typeface="MS PGothic" panose="020B0600070205080204" pitchFamily="34" charset="-128"/>
            </a:endParaRPr>
          </a:p>
        </p:txBody>
      </p:sp>
      <p:pic>
        <p:nvPicPr>
          <p:cNvPr id="202757" name="Picture 8" descr="posit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468438"/>
            <a:ext cx="674052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 descr="negat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 t="10551" r="10687" b="10826"/>
          <a:stretch>
            <a:fillRect/>
          </a:stretch>
        </p:blipFill>
        <p:spPr bwMode="auto">
          <a:xfrm>
            <a:off x="1781175" y="1947863"/>
            <a:ext cx="521335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9" name="Text Box 10"/>
          <p:cNvSpPr txBox="1">
            <a:spLocks noChangeArrowheads="1"/>
          </p:cNvSpPr>
          <p:nvPr/>
        </p:nvSpPr>
        <p:spPr bwMode="auto">
          <a:xfrm>
            <a:off x="5511800" y="2971800"/>
            <a:ext cx="1304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MS PGothic" panose="020B0600070205080204" pitchFamily="34" charset="-128"/>
              </a:rPr>
              <a:t>Ag(e,e)</a:t>
            </a:r>
            <a:br>
              <a:rPr lang="de-DE" altLang="de-DE">
                <a:ea typeface="MS PGothic" panose="020B0600070205080204" pitchFamily="34" charset="-128"/>
              </a:rPr>
            </a:br>
            <a:r>
              <a:rPr lang="de-DE" altLang="de-DE">
                <a:ea typeface="MS PGothic" panose="020B0600070205080204" pitchFamily="34" charset="-128"/>
              </a:rPr>
              <a:t>Bulk GaAs</a:t>
            </a:r>
          </a:p>
        </p:txBody>
      </p:sp>
      <p:sp>
        <p:nvSpPr>
          <p:cNvPr id="202760" name="Textfeld 1"/>
          <p:cNvSpPr txBox="1">
            <a:spLocks noChangeArrowheads="1"/>
          </p:cNvSpPr>
          <p:nvPr/>
        </p:nvSpPr>
        <p:spPr bwMode="auto">
          <a:xfrm>
            <a:off x="5949950" y="2184400"/>
            <a:ext cx="7477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>
                <a:ea typeface="MS PGothic" panose="020B0600070205080204" pitchFamily="34" charset="-128"/>
              </a:rPr>
              <a:t>top</a:t>
            </a:r>
            <a:br>
              <a:rPr lang="de-DE" altLang="de-DE" sz="1200">
                <a:ea typeface="MS PGothic" panose="020B0600070205080204" pitchFamily="34" charset="-128"/>
              </a:rPr>
            </a:br>
            <a:r>
              <a:rPr lang="de-DE" altLang="de-DE" sz="1200">
                <a:ea typeface="MS PGothic" panose="020B0600070205080204" pitchFamily="34" charset="-128"/>
              </a:rPr>
              <a:t>bottom</a:t>
            </a:r>
          </a:p>
        </p:txBody>
      </p:sp>
      <p:sp>
        <p:nvSpPr>
          <p:cNvPr id="202762" name="Textfeld 3"/>
          <p:cNvSpPr txBox="1">
            <a:spLocks noChangeArrowheads="1"/>
          </p:cNvSpPr>
          <p:nvPr/>
        </p:nvSpPr>
        <p:spPr bwMode="auto">
          <a:xfrm>
            <a:off x="3871913" y="5618163"/>
            <a:ext cx="118745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200">
                <a:ea typeface="MS PGothic" panose="020B0600070205080204" pitchFamily="34" charset="-128"/>
              </a:rPr>
              <a:t>Channel</a:t>
            </a:r>
          </a:p>
        </p:txBody>
      </p:sp>
      <p:sp>
        <p:nvSpPr>
          <p:cNvPr id="202763" name="Textfeld 12"/>
          <p:cNvSpPr txBox="1">
            <a:spLocks noChangeArrowheads="1"/>
          </p:cNvSpPr>
          <p:nvPr/>
        </p:nvSpPr>
        <p:spPr bwMode="auto">
          <a:xfrm rot="-5400000">
            <a:off x="688182" y="3542506"/>
            <a:ext cx="15668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200">
                <a:ea typeface="MS PGothic" panose="020B0600070205080204" pitchFamily="34" charset="-128"/>
              </a:rPr>
              <a:t>Counts/Channel</a:t>
            </a:r>
          </a:p>
        </p:txBody>
      </p:sp>
    </p:spTree>
    <p:extLst>
      <p:ext uri="{BB962C8B-B14F-4D97-AF65-F5344CB8AC3E}">
        <p14:creationId xmlns:p14="http://schemas.microsoft.com/office/powerpoint/2010/main" val="2923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A0402F1F-6ECF-409B-B376-3E1DEB8C49DB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4B011A7A-1F96-4247-AABB-E8757D90F8FB}" type="slidenum">
              <a:rPr lang="de-DE" altLang="de-DE"/>
              <a:pPr/>
              <a:t>31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20377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/>
              <a:t>Polarized Electron Beam at 6.2 MeV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de-DE">
              <a:ea typeface="MS PGothic" panose="020B0600070205080204" pitchFamily="34" charset="-128"/>
            </a:endParaRPr>
          </a:p>
        </p:txBody>
      </p:sp>
      <p:pic>
        <p:nvPicPr>
          <p:cNvPr id="203780" name="Picture 8" descr="posit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468438"/>
            <a:ext cx="674052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2" name="Text Box 10"/>
          <p:cNvSpPr txBox="1">
            <a:spLocks noChangeArrowheads="1"/>
          </p:cNvSpPr>
          <p:nvPr/>
        </p:nvSpPr>
        <p:spPr bwMode="auto">
          <a:xfrm>
            <a:off x="5511800" y="2971800"/>
            <a:ext cx="1304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MS PGothic" panose="020B0600070205080204" pitchFamily="34" charset="-128"/>
              </a:rPr>
              <a:t>Ag(e,e)</a:t>
            </a:r>
            <a:br>
              <a:rPr lang="de-DE" altLang="de-DE">
                <a:ea typeface="MS PGothic" panose="020B0600070205080204" pitchFamily="34" charset="-128"/>
              </a:rPr>
            </a:br>
            <a:r>
              <a:rPr lang="de-DE" altLang="de-DE">
                <a:ea typeface="MS PGothic" panose="020B0600070205080204" pitchFamily="34" charset="-128"/>
              </a:rPr>
              <a:t>Bulk GaAs</a:t>
            </a:r>
          </a:p>
        </p:txBody>
      </p:sp>
      <p:sp>
        <p:nvSpPr>
          <p:cNvPr id="203783" name="Textfeld 1"/>
          <p:cNvSpPr txBox="1">
            <a:spLocks noChangeArrowheads="1"/>
          </p:cNvSpPr>
          <p:nvPr/>
        </p:nvSpPr>
        <p:spPr bwMode="auto">
          <a:xfrm>
            <a:off x="5949950" y="2184400"/>
            <a:ext cx="7477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>
                <a:ea typeface="MS PGothic" panose="020B0600070205080204" pitchFamily="34" charset="-128"/>
              </a:rPr>
              <a:t>bottom</a:t>
            </a:r>
            <a:br>
              <a:rPr lang="de-DE" altLang="de-DE" sz="1200">
                <a:ea typeface="MS PGothic" panose="020B0600070205080204" pitchFamily="34" charset="-128"/>
              </a:rPr>
            </a:br>
            <a:r>
              <a:rPr lang="de-DE" altLang="de-DE" sz="1200">
                <a:ea typeface="MS PGothic" panose="020B0600070205080204" pitchFamily="34" charset="-128"/>
              </a:rPr>
              <a:t>top</a:t>
            </a: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4833938" y="4097338"/>
            <a:ext cx="1792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altLang="de-DE">
                <a:ea typeface="MS PGothic" panose="020B0600070205080204" pitchFamily="34" charset="-128"/>
              </a:rPr>
              <a:t>→ Polarization</a:t>
            </a:r>
            <a:br>
              <a:rPr lang="de-DE" altLang="de-DE">
                <a:ea typeface="MS PGothic" panose="020B0600070205080204" pitchFamily="34" charset="-128"/>
              </a:rPr>
            </a:br>
            <a:r>
              <a:rPr lang="de-DE" altLang="de-DE">
                <a:ea typeface="MS PGothic" panose="020B0600070205080204" pitchFamily="34" charset="-128"/>
              </a:rPr>
              <a:t>P ≈ 28%</a:t>
            </a:r>
          </a:p>
        </p:txBody>
      </p:sp>
      <p:sp>
        <p:nvSpPr>
          <p:cNvPr id="203785" name="Textfeld 3"/>
          <p:cNvSpPr txBox="1">
            <a:spLocks noChangeArrowheads="1"/>
          </p:cNvSpPr>
          <p:nvPr/>
        </p:nvSpPr>
        <p:spPr bwMode="auto">
          <a:xfrm>
            <a:off x="3871913" y="5618163"/>
            <a:ext cx="118745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200">
                <a:ea typeface="MS PGothic" panose="020B0600070205080204" pitchFamily="34" charset="-128"/>
              </a:rPr>
              <a:t>Channel</a:t>
            </a:r>
          </a:p>
        </p:txBody>
      </p:sp>
      <p:sp>
        <p:nvSpPr>
          <p:cNvPr id="203786" name="Textfeld 12"/>
          <p:cNvSpPr txBox="1">
            <a:spLocks noChangeArrowheads="1"/>
          </p:cNvSpPr>
          <p:nvPr/>
        </p:nvSpPr>
        <p:spPr bwMode="auto">
          <a:xfrm rot="-5400000">
            <a:off x="688182" y="3542506"/>
            <a:ext cx="15668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200">
                <a:ea typeface="MS PGothic" panose="020B0600070205080204" pitchFamily="34" charset="-128"/>
              </a:rPr>
              <a:t>Counts/Channel</a:t>
            </a:r>
          </a:p>
        </p:txBody>
      </p:sp>
    </p:spTree>
    <p:extLst>
      <p:ext uri="{BB962C8B-B14F-4D97-AF65-F5344CB8AC3E}">
        <p14:creationId xmlns:p14="http://schemas.microsoft.com/office/powerpoint/2010/main" val="2237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55EA0CE-44D8-4ACF-BD3F-380692538676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9FD62B8C-80D1-4569-A489-348733014349}" type="slidenum">
              <a:rPr lang="de-DE" altLang="de-DE"/>
              <a:pPr/>
              <a:t>32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Bulk vs. Strained Superlattice</a:t>
            </a:r>
          </a:p>
        </p:txBody>
      </p:sp>
      <p:pic>
        <p:nvPicPr>
          <p:cNvPr id="2170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2844800"/>
            <a:ext cx="848201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2" name="Textfeld 4"/>
          <p:cNvSpPr txBox="1">
            <a:spLocks noChangeArrowheads="1"/>
          </p:cNvSpPr>
          <p:nvPr/>
        </p:nvSpPr>
        <p:spPr bwMode="auto">
          <a:xfrm>
            <a:off x="1730375" y="2265363"/>
            <a:ext cx="1468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ea typeface="MS PGothic" panose="020B0600070205080204" pitchFamily="34" charset="-128"/>
              </a:rPr>
              <a:t>Bulk GaAs</a:t>
            </a:r>
            <a:endParaRPr lang="en-US" altLang="de-DE" sz="2000" b="1">
              <a:ea typeface="MS PGothic" panose="020B0600070205080204" pitchFamily="34" charset="-128"/>
            </a:endParaRPr>
          </a:p>
        </p:txBody>
      </p:sp>
      <p:sp>
        <p:nvSpPr>
          <p:cNvPr id="217093" name="Textfeld 5"/>
          <p:cNvSpPr txBox="1">
            <a:spLocks noChangeArrowheads="1"/>
          </p:cNvSpPr>
          <p:nvPr/>
        </p:nvSpPr>
        <p:spPr bwMode="auto">
          <a:xfrm>
            <a:off x="5514975" y="2265363"/>
            <a:ext cx="2370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ea typeface="MS PGothic" panose="020B0600070205080204" pitchFamily="34" charset="-128"/>
              </a:rPr>
              <a:t>Superlattice GaAs</a:t>
            </a:r>
            <a:endParaRPr lang="en-US" altLang="de-DE" sz="2000" b="1">
              <a:ea typeface="MS PGothic" panose="020B0600070205080204" pitchFamily="34" charset="-128"/>
            </a:endParaRPr>
          </a:p>
        </p:txBody>
      </p:sp>
      <p:sp>
        <p:nvSpPr>
          <p:cNvPr id="217094" name="Textfeld 7"/>
          <p:cNvSpPr txBox="1">
            <a:spLocks noChangeArrowheads="1"/>
          </p:cNvSpPr>
          <p:nvPr/>
        </p:nvSpPr>
        <p:spPr bwMode="auto">
          <a:xfrm>
            <a:off x="565150" y="5054600"/>
            <a:ext cx="378936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>
                <a:ea typeface="MS PGothic" panose="020B0600070205080204" pitchFamily="34" charset="-128"/>
              </a:rPr>
              <a:t>Time (ps)</a:t>
            </a:r>
          </a:p>
        </p:txBody>
      </p:sp>
      <p:sp>
        <p:nvSpPr>
          <p:cNvPr id="217095" name="Textfeld 7"/>
          <p:cNvSpPr txBox="1">
            <a:spLocks noChangeArrowheads="1"/>
          </p:cNvSpPr>
          <p:nvPr/>
        </p:nvSpPr>
        <p:spPr bwMode="auto">
          <a:xfrm>
            <a:off x="4927600" y="5072063"/>
            <a:ext cx="378936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>
                <a:ea typeface="MS PGothic" panose="020B0600070205080204" pitchFamily="34" charset="-128"/>
              </a:rPr>
              <a:t>Time (ps)</a:t>
            </a:r>
          </a:p>
        </p:txBody>
      </p:sp>
      <p:sp>
        <p:nvSpPr>
          <p:cNvPr id="217096" name="Textfeld 8"/>
          <p:cNvSpPr txBox="1">
            <a:spLocks noChangeArrowheads="1"/>
          </p:cNvSpPr>
          <p:nvPr/>
        </p:nvSpPr>
        <p:spPr bwMode="auto">
          <a:xfrm rot="-5400000">
            <a:off x="-1027906" y="3779044"/>
            <a:ext cx="326231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>
                <a:solidFill>
                  <a:srgbClr val="FF0000"/>
                </a:solidFill>
                <a:ea typeface="MS PGothic" panose="020B0600070205080204" pitchFamily="34" charset="-128"/>
              </a:rPr>
              <a:t>Electron Beam Current (nA)</a:t>
            </a:r>
          </a:p>
        </p:txBody>
      </p:sp>
      <p:sp>
        <p:nvSpPr>
          <p:cNvPr id="217097" name="Textfeld 8"/>
          <p:cNvSpPr txBox="1">
            <a:spLocks noChangeArrowheads="1"/>
          </p:cNvSpPr>
          <p:nvPr/>
        </p:nvSpPr>
        <p:spPr bwMode="auto">
          <a:xfrm rot="-5400000">
            <a:off x="3146425" y="3843338"/>
            <a:ext cx="326231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>
                <a:solidFill>
                  <a:srgbClr val="FF0000"/>
                </a:solidFill>
                <a:ea typeface="MS PGothic" panose="020B0600070205080204" pitchFamily="34" charset="-128"/>
              </a:rPr>
              <a:t>Electron Beam Current (nA)</a:t>
            </a:r>
          </a:p>
        </p:txBody>
      </p:sp>
      <p:sp>
        <p:nvSpPr>
          <p:cNvPr id="217098" name="Textfeld 9"/>
          <p:cNvSpPr txBox="1">
            <a:spLocks noChangeArrowheads="1"/>
          </p:cNvSpPr>
          <p:nvPr/>
        </p:nvSpPr>
        <p:spPr bwMode="auto">
          <a:xfrm rot="-5400000">
            <a:off x="7059613" y="3784600"/>
            <a:ext cx="32639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>
                <a:solidFill>
                  <a:srgbClr val="0000FF"/>
                </a:solidFill>
                <a:ea typeface="MS PGothic" panose="020B0600070205080204" pitchFamily="34" charset="-128"/>
              </a:rPr>
              <a:t>Mott Scattering Asymmetry</a:t>
            </a:r>
          </a:p>
        </p:txBody>
      </p:sp>
      <p:sp>
        <p:nvSpPr>
          <p:cNvPr id="217099" name="Textfeld 9"/>
          <p:cNvSpPr txBox="1">
            <a:spLocks noChangeArrowheads="1"/>
          </p:cNvSpPr>
          <p:nvPr/>
        </p:nvSpPr>
        <p:spPr bwMode="auto">
          <a:xfrm rot="-5400000">
            <a:off x="2882900" y="3843338"/>
            <a:ext cx="32639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>
                <a:solidFill>
                  <a:srgbClr val="0000FF"/>
                </a:solidFill>
                <a:ea typeface="MS PGothic" panose="020B0600070205080204" pitchFamily="34" charset="-128"/>
              </a:rPr>
              <a:t>Mott Scattering Asymmetry</a:t>
            </a:r>
          </a:p>
        </p:txBody>
      </p:sp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5580063" y="6210300"/>
            <a:ext cx="3563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400"/>
              <a:t>M. Wagner, Dissertation in preparation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1544FF1-F64B-4276-8D09-A26EED49BD9B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B666BC3C-CB31-4A28-8BAF-FDFCD4C2B12B}" type="slidenum">
              <a:rPr lang="de-DE" altLang="de-DE"/>
              <a:pPr/>
              <a:t>33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Polarized Elastic Scattering Around 180°</a:t>
            </a:r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18947" r="6888" b="9691"/>
          <a:stretch>
            <a:fillRect/>
          </a:stretch>
        </p:blipFill>
        <p:spPr bwMode="auto">
          <a:xfrm>
            <a:off x="1187450" y="1557338"/>
            <a:ext cx="6697663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65" name="Freeform 5"/>
          <p:cNvSpPr>
            <a:spLocks/>
          </p:cNvSpPr>
          <p:nvPr/>
        </p:nvSpPr>
        <p:spPr bwMode="auto">
          <a:xfrm>
            <a:off x="5940425" y="1949450"/>
            <a:ext cx="1104900" cy="1370013"/>
          </a:xfrm>
          <a:custGeom>
            <a:avLst/>
            <a:gdLst>
              <a:gd name="T0" fmla="*/ 15 w 696"/>
              <a:gd name="T1" fmla="*/ 114 h 863"/>
              <a:gd name="T2" fmla="*/ 15 w 696"/>
              <a:gd name="T3" fmla="*/ 68 h 863"/>
              <a:gd name="T4" fmla="*/ 106 w 696"/>
              <a:gd name="T5" fmla="*/ 522 h 863"/>
              <a:gd name="T6" fmla="*/ 242 w 696"/>
              <a:gd name="T7" fmla="*/ 794 h 863"/>
              <a:gd name="T8" fmla="*/ 423 w 696"/>
              <a:gd name="T9" fmla="*/ 840 h 863"/>
              <a:gd name="T10" fmla="*/ 559 w 696"/>
              <a:gd name="T11" fmla="*/ 658 h 863"/>
              <a:gd name="T12" fmla="*/ 696 w 696"/>
              <a:gd name="T13" fmla="*/ 68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6" h="863">
                <a:moveTo>
                  <a:pt x="15" y="114"/>
                </a:moveTo>
                <a:cubicBezTo>
                  <a:pt x="7" y="57"/>
                  <a:pt x="0" y="0"/>
                  <a:pt x="15" y="68"/>
                </a:cubicBezTo>
                <a:cubicBezTo>
                  <a:pt x="30" y="136"/>
                  <a:pt x="68" y="401"/>
                  <a:pt x="106" y="522"/>
                </a:cubicBezTo>
                <a:cubicBezTo>
                  <a:pt x="144" y="643"/>
                  <a:pt x="189" y="741"/>
                  <a:pt x="242" y="794"/>
                </a:cubicBezTo>
                <a:cubicBezTo>
                  <a:pt x="295" y="847"/>
                  <a:pt x="370" y="863"/>
                  <a:pt x="423" y="840"/>
                </a:cubicBezTo>
                <a:cubicBezTo>
                  <a:pt x="476" y="817"/>
                  <a:pt x="514" y="787"/>
                  <a:pt x="559" y="658"/>
                </a:cubicBezTo>
                <a:cubicBezTo>
                  <a:pt x="604" y="529"/>
                  <a:pt x="673" y="166"/>
                  <a:pt x="696" y="68"/>
                </a:cubicBezTo>
              </a:path>
            </a:pathLst>
          </a:custGeom>
          <a:noFill/>
          <a:ln w="38100" cmpd="sng">
            <a:solidFill>
              <a:srgbClr val="E9503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67" name="Freeform 7"/>
          <p:cNvSpPr>
            <a:spLocks/>
          </p:cNvSpPr>
          <p:nvPr/>
        </p:nvSpPr>
        <p:spPr bwMode="auto">
          <a:xfrm>
            <a:off x="5940425" y="2020888"/>
            <a:ext cx="1081088" cy="1381125"/>
          </a:xfrm>
          <a:custGeom>
            <a:avLst/>
            <a:gdLst>
              <a:gd name="T0" fmla="*/ 0 w 681"/>
              <a:gd name="T1" fmla="*/ 0 h 870"/>
              <a:gd name="T2" fmla="*/ 91 w 681"/>
              <a:gd name="T3" fmla="*/ 635 h 870"/>
              <a:gd name="T4" fmla="*/ 182 w 681"/>
              <a:gd name="T5" fmla="*/ 817 h 870"/>
              <a:gd name="T6" fmla="*/ 363 w 681"/>
              <a:gd name="T7" fmla="*/ 817 h 870"/>
              <a:gd name="T8" fmla="*/ 544 w 681"/>
              <a:gd name="T9" fmla="*/ 499 h 870"/>
              <a:gd name="T10" fmla="*/ 681 w 681"/>
              <a:gd name="T11" fmla="*/ 0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1" h="870">
                <a:moveTo>
                  <a:pt x="0" y="0"/>
                </a:moveTo>
                <a:cubicBezTo>
                  <a:pt x="30" y="249"/>
                  <a:pt x="61" y="499"/>
                  <a:pt x="91" y="635"/>
                </a:cubicBezTo>
                <a:cubicBezTo>
                  <a:pt x="121" y="771"/>
                  <a:pt x="137" y="787"/>
                  <a:pt x="182" y="817"/>
                </a:cubicBezTo>
                <a:cubicBezTo>
                  <a:pt x="227" y="847"/>
                  <a:pt x="303" y="870"/>
                  <a:pt x="363" y="817"/>
                </a:cubicBezTo>
                <a:cubicBezTo>
                  <a:pt x="423" y="764"/>
                  <a:pt x="491" y="635"/>
                  <a:pt x="544" y="499"/>
                </a:cubicBezTo>
                <a:cubicBezTo>
                  <a:pt x="597" y="363"/>
                  <a:pt x="639" y="181"/>
                  <a:pt x="681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68" name="Freeform 8"/>
          <p:cNvSpPr>
            <a:spLocks/>
          </p:cNvSpPr>
          <p:nvPr/>
        </p:nvSpPr>
        <p:spPr bwMode="auto">
          <a:xfrm flipH="1">
            <a:off x="5940425" y="2020888"/>
            <a:ext cx="1081088" cy="1381125"/>
          </a:xfrm>
          <a:custGeom>
            <a:avLst/>
            <a:gdLst>
              <a:gd name="T0" fmla="*/ 0 w 681"/>
              <a:gd name="T1" fmla="*/ 0 h 870"/>
              <a:gd name="T2" fmla="*/ 91 w 681"/>
              <a:gd name="T3" fmla="*/ 635 h 870"/>
              <a:gd name="T4" fmla="*/ 182 w 681"/>
              <a:gd name="T5" fmla="*/ 817 h 870"/>
              <a:gd name="T6" fmla="*/ 363 w 681"/>
              <a:gd name="T7" fmla="*/ 817 h 870"/>
              <a:gd name="T8" fmla="*/ 544 w 681"/>
              <a:gd name="T9" fmla="*/ 499 h 870"/>
              <a:gd name="T10" fmla="*/ 681 w 681"/>
              <a:gd name="T11" fmla="*/ 0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1" h="870">
                <a:moveTo>
                  <a:pt x="0" y="0"/>
                </a:moveTo>
                <a:cubicBezTo>
                  <a:pt x="30" y="249"/>
                  <a:pt x="61" y="499"/>
                  <a:pt x="91" y="635"/>
                </a:cubicBezTo>
                <a:cubicBezTo>
                  <a:pt x="121" y="771"/>
                  <a:pt x="137" y="787"/>
                  <a:pt x="182" y="817"/>
                </a:cubicBezTo>
                <a:cubicBezTo>
                  <a:pt x="227" y="847"/>
                  <a:pt x="303" y="870"/>
                  <a:pt x="363" y="817"/>
                </a:cubicBezTo>
                <a:cubicBezTo>
                  <a:pt x="423" y="764"/>
                  <a:pt x="491" y="635"/>
                  <a:pt x="544" y="499"/>
                </a:cubicBezTo>
                <a:cubicBezTo>
                  <a:pt x="597" y="363"/>
                  <a:pt x="639" y="181"/>
                  <a:pt x="681" y="0"/>
                </a:cubicBezTo>
              </a:path>
            </a:pathLst>
          </a:custGeom>
          <a:noFill/>
          <a:ln w="38100" cap="rnd" cmpd="sng">
            <a:solidFill>
              <a:srgbClr val="F5A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1258888" y="5734050"/>
            <a:ext cx="6408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/>
              <a:t>N. Ryezayeva, Dissertation, TU Darmstadt (2006)</a:t>
            </a:r>
            <a:br>
              <a:rPr lang="en-US" altLang="de-DE"/>
            </a:br>
            <a:r>
              <a:rPr lang="en-US" altLang="de-DE"/>
              <a:t>C. Lüttge et al., NIMA 366, 325 (1995)</a:t>
            </a:r>
          </a:p>
        </p:txBody>
      </p:sp>
    </p:spTree>
    <p:extLst>
      <p:ext uri="{BB962C8B-B14F-4D97-AF65-F5344CB8AC3E}">
        <p14:creationId xmlns:p14="http://schemas.microsoft.com/office/powerpoint/2010/main" val="407910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nimBg="1"/>
      <p:bldP spid="194567" grpId="0" animBg="1"/>
      <p:bldP spid="19456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7B95081-2D40-43B1-BDFD-6C1BA19F85DA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BA2E4508-7652-4575-9ECE-0E9E010395E4}" type="slidenum">
              <a:rPr lang="de-DE" altLang="de-DE"/>
              <a:pPr/>
              <a:t>34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e-DE"/>
              <a:t>Polarized Structure Functions of </a:t>
            </a:r>
            <a:r>
              <a:rPr lang="en-US" altLang="de-DE" baseline="30000"/>
              <a:t>2</a:t>
            </a:r>
            <a:r>
              <a:rPr lang="en-US" altLang="de-DE"/>
              <a:t>H, </a:t>
            </a:r>
            <a:r>
              <a:rPr lang="en-US" altLang="de-DE" baseline="30000"/>
              <a:t>3</a:t>
            </a:r>
            <a:r>
              <a:rPr lang="en-US" altLang="de-DE"/>
              <a:t>He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/>
            <a:r>
              <a:rPr lang="en-US" altLang="de-DE" b="1" baseline="30000">
                <a:solidFill>
                  <a:srgbClr val="0000FF"/>
                </a:solidFill>
              </a:rPr>
              <a:t>2</a:t>
            </a:r>
            <a:r>
              <a:rPr lang="en-US" altLang="de-DE" b="1">
                <a:solidFill>
                  <a:srgbClr val="0000FF"/>
                </a:solidFill>
              </a:rPr>
              <a:t>H</a:t>
            </a:r>
            <a:r>
              <a:rPr lang="en-US" altLang="de-DE"/>
              <a:t>: Comparison </a:t>
            </a:r>
            <a:br>
              <a:rPr lang="en-US" altLang="de-DE"/>
            </a:br>
            <a:r>
              <a:rPr lang="en-US" altLang="de-DE"/>
              <a:t>with </a:t>
            </a:r>
            <a:r>
              <a:rPr lang="en-US" altLang="de-DE" b="1">
                <a:solidFill>
                  <a:srgbClr val="0000FF"/>
                </a:solidFill>
              </a:rPr>
              <a:t>Bates data</a:t>
            </a:r>
            <a:br>
              <a:rPr lang="en-US" altLang="de-DE" b="1">
                <a:solidFill>
                  <a:srgbClr val="0000FF"/>
                </a:solidFill>
              </a:rPr>
            </a:br>
            <a:r>
              <a:rPr lang="en-US" altLang="de-DE"/>
              <a:t>and with predictions</a:t>
            </a:r>
          </a:p>
          <a:p>
            <a:pPr marL="381000" indent="-381000"/>
            <a:endParaRPr lang="en-US" altLang="de-DE"/>
          </a:p>
          <a:p>
            <a:pPr marL="381000" indent="-381000"/>
            <a:r>
              <a:rPr lang="en-US" altLang="de-DE" b="1" baseline="30000">
                <a:solidFill>
                  <a:srgbClr val="0000FF"/>
                </a:solidFill>
              </a:rPr>
              <a:t>2</a:t>
            </a:r>
            <a:r>
              <a:rPr lang="en-US" altLang="de-DE" b="1">
                <a:solidFill>
                  <a:srgbClr val="0000FF"/>
                </a:solidFill>
              </a:rPr>
              <a:t>H</a:t>
            </a:r>
            <a:r>
              <a:rPr lang="en-US" altLang="de-DE"/>
              <a:t>: Comparison </a:t>
            </a:r>
            <a:br>
              <a:rPr lang="en-US" altLang="de-DE"/>
            </a:br>
            <a:r>
              <a:rPr lang="en-US" altLang="de-DE"/>
              <a:t>with earlier </a:t>
            </a:r>
            <a:br>
              <a:rPr lang="en-US" altLang="de-DE"/>
            </a:br>
            <a:r>
              <a:rPr lang="en-US" altLang="de-DE" b="1">
                <a:solidFill>
                  <a:srgbClr val="0000FF"/>
                </a:solidFill>
              </a:rPr>
              <a:t>S-DALINAC data</a:t>
            </a:r>
            <a:r>
              <a:rPr lang="en-US" altLang="de-DE">
                <a:solidFill>
                  <a:srgbClr val="0000FF"/>
                </a:solidFill>
              </a:rPr>
              <a:t> </a:t>
            </a:r>
          </a:p>
          <a:p>
            <a:pPr marL="381000" indent="-381000"/>
            <a:endParaRPr lang="en-US" altLang="de-DE"/>
          </a:p>
          <a:p>
            <a:pPr marL="381000" indent="-381000"/>
            <a:endParaRPr lang="en-US" altLang="de-DE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85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557338"/>
            <a:ext cx="42735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611188" y="5740400"/>
            <a:ext cx="46180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de-DE">
                <a:ea typeface="MS PGothic" panose="020B0600070205080204" pitchFamily="34" charset="-128"/>
              </a:rPr>
              <a:t>P. von Neumann-Cosel et al.</a:t>
            </a:r>
            <a:br>
              <a:rPr lang="en-US" altLang="de-DE">
                <a:ea typeface="MS PGothic" panose="020B0600070205080204" pitchFamily="34" charset="-128"/>
              </a:rPr>
            </a:br>
            <a:r>
              <a:rPr lang="en-US" altLang="de-DE">
                <a:ea typeface="MS PGothic" panose="020B0600070205080204" pitchFamily="34" charset="-128"/>
              </a:rPr>
              <a:t>PRL 88, 202304 (2002)</a:t>
            </a:r>
          </a:p>
        </p:txBody>
      </p:sp>
    </p:spTree>
    <p:extLst>
      <p:ext uri="{BB962C8B-B14F-4D97-AF65-F5344CB8AC3E}">
        <p14:creationId xmlns:p14="http://schemas.microsoft.com/office/powerpoint/2010/main" val="39769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8EE813D-BFE1-4743-A735-9B1F2F2CF6D0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8045A532-40B0-4885-9F0F-117E5BDD0395}" type="slidenum">
              <a:rPr lang="de-DE" altLang="de-DE"/>
              <a:pPr/>
              <a:t>35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Linear Polarization of Bremsstrahlung </a:t>
            </a:r>
            <a:br>
              <a:rPr lang="en-US" altLang="de-DE"/>
            </a:br>
            <a:r>
              <a:rPr lang="en-US" altLang="de-DE"/>
              <a:t>from Transversely Polarized Electrons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/>
              <a:t>Transverse electron polarization </a:t>
            </a:r>
            <a:br>
              <a:rPr lang="en-US" altLang="de-DE"/>
            </a:br>
            <a:r>
              <a:rPr lang="en-US" altLang="de-DE"/>
              <a:t>(in scattering plane)</a:t>
            </a:r>
          </a:p>
          <a:p>
            <a:r>
              <a:rPr lang="en-US" altLang="de-DE"/>
              <a:t>32 x 32 planar pixel Si(Li): active scatterer</a:t>
            </a:r>
          </a:p>
          <a:p>
            <a:pPr lvl="1"/>
            <a:r>
              <a:rPr lang="en-US" altLang="de-DE" b="1">
                <a:solidFill>
                  <a:schemeClr val="accent2"/>
                </a:solidFill>
              </a:rPr>
              <a:t>degree of linear polarization</a:t>
            </a:r>
          </a:p>
        </p:txBody>
      </p:sp>
      <p:pic>
        <p:nvPicPr>
          <p:cNvPr id="145412" name="Picture 4" descr="210C60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17377" r="29829" b="1105"/>
          <a:stretch>
            <a:fillRect/>
          </a:stretch>
        </p:blipFill>
        <p:spPr bwMode="auto">
          <a:xfrm>
            <a:off x="34924" y="3096566"/>
            <a:ext cx="2931133" cy="283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1979712" y="3184525"/>
            <a:ext cx="825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altLang="de-DE" sz="1400" dirty="0" err="1">
                <a:latin typeface="Tahoma" panose="020B0604030504040204" pitchFamily="34" charset="0"/>
                <a:cs typeface="Arial" panose="020B0604020202020204" pitchFamily="34" charset="0"/>
              </a:rPr>
              <a:t>carbon</a:t>
            </a:r>
            <a:endParaRPr lang="de-DE" altLang="de-DE" sz="1400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08400" y="3078163"/>
            <a:ext cx="4943475" cy="3230562"/>
            <a:chOff x="1678" y="1776"/>
            <a:chExt cx="3114" cy="2035"/>
          </a:xfrm>
        </p:grpSpPr>
        <p:pic>
          <p:nvPicPr>
            <p:cNvPr id="145418" name="Picture 3" descr="ST_PRLfig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" y="1776"/>
              <a:ext cx="3054" cy="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419" name="Text Box 4"/>
            <p:cNvSpPr txBox="1">
              <a:spLocks noChangeArrowheads="1"/>
            </p:cNvSpPr>
            <p:nvPr/>
          </p:nvSpPr>
          <p:spPr bwMode="auto">
            <a:xfrm rot="-1107886">
              <a:off x="1678" y="2620"/>
              <a:ext cx="92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de-DE" sz="1400">
                  <a:ea typeface="MS PGothic" panose="020B0600070205080204" pitchFamily="34" charset="-128"/>
                </a:rPr>
                <a:t/>
              </a:r>
              <a:br>
                <a:rPr lang="en-US" altLang="de-DE" sz="1400">
                  <a:ea typeface="MS PGothic" panose="020B0600070205080204" pitchFamily="34" charset="-128"/>
                </a:rPr>
              </a:br>
              <a:r>
                <a:rPr lang="en-US" altLang="de-DE" sz="1400">
                  <a:ea typeface="MS PGothic" panose="020B0600070205080204" pitchFamily="34" charset="-128"/>
                </a:rPr>
                <a:t>bremsstrahlung</a:t>
              </a:r>
            </a:p>
          </p:txBody>
        </p:sp>
        <p:sp>
          <p:nvSpPr>
            <p:cNvPr id="145420" name="Text Box 5"/>
            <p:cNvSpPr txBox="1">
              <a:spLocks noChangeArrowheads="1"/>
            </p:cNvSpPr>
            <p:nvPr/>
          </p:nvSpPr>
          <p:spPr bwMode="auto">
            <a:xfrm rot="847260">
              <a:off x="2050" y="3313"/>
              <a:ext cx="572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de-DE" sz="1400">
                  <a:ea typeface="MS PGothic" panose="020B0600070205080204" pitchFamily="34" charset="-128"/>
                </a:rPr>
                <a:t>Au target</a:t>
              </a:r>
              <a:br>
                <a:rPr lang="en-US" altLang="de-DE" sz="1400">
                  <a:ea typeface="MS PGothic" panose="020B0600070205080204" pitchFamily="34" charset="-128"/>
                </a:rPr>
              </a:br>
              <a:endParaRPr lang="en-US" altLang="de-DE" sz="1400">
                <a:ea typeface="MS PGothic" panose="020B0600070205080204" pitchFamily="34" charset="-128"/>
              </a:endParaRPr>
            </a:p>
          </p:txBody>
        </p:sp>
        <p:sp>
          <p:nvSpPr>
            <p:cNvPr id="145421" name="Text Box 6"/>
            <p:cNvSpPr txBox="1">
              <a:spLocks noChangeArrowheads="1"/>
            </p:cNvSpPr>
            <p:nvPr/>
          </p:nvSpPr>
          <p:spPr bwMode="auto">
            <a:xfrm rot="821923">
              <a:off x="2842" y="3513"/>
              <a:ext cx="90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de-DE" sz="1400">
                  <a:ea typeface="MS PGothic" panose="020B0600070205080204" pitchFamily="34" charset="-128"/>
                </a:rPr>
                <a:t>electron beam</a:t>
              </a:r>
            </a:p>
          </p:txBody>
        </p:sp>
        <p:sp>
          <p:nvSpPr>
            <p:cNvPr id="145422" name="Text Box 7"/>
            <p:cNvSpPr txBox="1">
              <a:spLocks noChangeArrowheads="1"/>
            </p:cNvSpPr>
            <p:nvPr/>
          </p:nvSpPr>
          <p:spPr bwMode="auto">
            <a:xfrm rot="839375">
              <a:off x="3914" y="3347"/>
              <a:ext cx="793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de-DE" sz="1400">
                  <a:ea typeface="MS PGothic" panose="020B0600070205080204" pitchFamily="34" charset="-128"/>
                </a:rPr>
                <a:t>passive</a:t>
              </a:r>
              <a:br>
                <a:rPr lang="en-US" altLang="de-DE" sz="1400">
                  <a:ea typeface="MS PGothic" panose="020B0600070205080204" pitchFamily="34" charset="-128"/>
                </a:rPr>
              </a:br>
              <a:r>
                <a:rPr lang="en-US" altLang="de-DE" sz="1400">
                  <a:ea typeface="MS PGothic" panose="020B0600070205080204" pitchFamily="34" charset="-128"/>
                </a:rPr>
                <a:t>scatterer</a:t>
              </a:r>
            </a:p>
          </p:txBody>
        </p:sp>
        <p:sp>
          <p:nvSpPr>
            <p:cNvPr id="145423" name="Text Box 8"/>
            <p:cNvSpPr txBox="1">
              <a:spLocks noChangeArrowheads="1"/>
            </p:cNvSpPr>
            <p:nvPr/>
          </p:nvSpPr>
          <p:spPr bwMode="auto">
            <a:xfrm rot="461203">
              <a:off x="2122" y="2502"/>
              <a:ext cx="703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de-DE" sz="1400">
                  <a:ea typeface="MS PGothic" panose="020B0600070205080204" pitchFamily="34" charset="-128"/>
                </a:rPr>
                <a:t>collimator</a:t>
              </a:r>
            </a:p>
          </p:txBody>
        </p:sp>
        <p:sp>
          <p:nvSpPr>
            <p:cNvPr id="145424" name="Rectangle 9"/>
            <p:cNvSpPr>
              <a:spLocks noChangeArrowheads="1"/>
            </p:cNvSpPr>
            <p:nvPr/>
          </p:nvSpPr>
          <p:spPr bwMode="auto">
            <a:xfrm rot="629488">
              <a:off x="3019" y="2127"/>
              <a:ext cx="437" cy="1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 sz="1200">
                <a:ea typeface="MS PGothic" panose="020B0600070205080204" pitchFamily="34" charset="-128"/>
              </a:endParaRPr>
            </a:p>
          </p:txBody>
        </p:sp>
        <p:sp>
          <p:nvSpPr>
            <p:cNvPr id="145425" name="Rectangle 10"/>
            <p:cNvSpPr>
              <a:spLocks noChangeArrowheads="1"/>
            </p:cNvSpPr>
            <p:nvPr/>
          </p:nvSpPr>
          <p:spPr bwMode="auto">
            <a:xfrm rot="797423">
              <a:off x="3746" y="1896"/>
              <a:ext cx="59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de-DE" sz="1200">
                <a:ea typeface="MS PGothic" panose="020B0600070205080204" pitchFamily="34" charset="-128"/>
              </a:endParaRPr>
            </a:p>
          </p:txBody>
        </p:sp>
        <p:sp>
          <p:nvSpPr>
            <p:cNvPr id="145426" name="Text Box 11"/>
            <p:cNvSpPr txBox="1">
              <a:spLocks noChangeArrowheads="1"/>
            </p:cNvSpPr>
            <p:nvPr/>
          </p:nvSpPr>
          <p:spPr bwMode="auto">
            <a:xfrm rot="842174">
              <a:off x="3021" y="2123"/>
              <a:ext cx="42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de-DE" sz="1400">
                  <a:ea typeface="MS PGothic" panose="020B0600070205080204" pitchFamily="34" charset="-128"/>
                </a:rPr>
                <a:t>shield</a:t>
              </a:r>
            </a:p>
          </p:txBody>
        </p:sp>
        <p:sp>
          <p:nvSpPr>
            <p:cNvPr id="145427" name="Text Box 12"/>
            <p:cNvSpPr txBox="1">
              <a:spLocks noChangeArrowheads="1"/>
            </p:cNvSpPr>
            <p:nvPr/>
          </p:nvSpPr>
          <p:spPr bwMode="auto">
            <a:xfrm rot="847260">
              <a:off x="3758" y="1878"/>
              <a:ext cx="5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de-DE" sz="1400">
                  <a:ea typeface="MS PGothic" panose="020B0600070205080204" pitchFamily="34" charset="-128"/>
                </a:rPr>
                <a:t>detector</a:t>
              </a:r>
            </a:p>
          </p:txBody>
        </p:sp>
      </p:grpSp>
      <p:sp>
        <p:nvSpPr>
          <p:cNvPr id="145428" name="Line 20"/>
          <p:cNvSpPr>
            <a:spLocks noChangeShapeType="1"/>
          </p:cNvSpPr>
          <p:nvPr/>
        </p:nvSpPr>
        <p:spPr bwMode="auto">
          <a:xfrm flipV="1">
            <a:off x="6156325" y="5734050"/>
            <a:ext cx="533400" cy="157163"/>
          </a:xfrm>
          <a:prstGeom prst="line">
            <a:avLst/>
          </a:prstGeom>
          <a:noFill/>
          <a:ln w="38100">
            <a:solidFill>
              <a:srgbClr val="E9503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173038" y="6035675"/>
            <a:ext cx="5478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/>
              <a:t>R. Märtin et al., PRL 108, 264801 (2012)</a:t>
            </a:r>
          </a:p>
        </p:txBody>
      </p:sp>
    </p:spTree>
    <p:extLst>
      <p:ext uri="{BB962C8B-B14F-4D97-AF65-F5344CB8AC3E}">
        <p14:creationId xmlns:p14="http://schemas.microsoft.com/office/powerpoint/2010/main" val="17457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DF5234F-1EDF-4CE0-B778-DA740BD115E2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1C93A8FF-CB09-4C19-8AF9-AB6AF6C9E1FD}" type="slidenum">
              <a:rPr lang="de-DE" altLang="de-DE"/>
              <a:pPr/>
              <a:t>36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Linear Polarization of Bremsstrahlung </a:t>
            </a:r>
            <a:br>
              <a:rPr lang="en-US" altLang="de-DE"/>
            </a:br>
            <a:r>
              <a:rPr lang="en-US" altLang="de-DE"/>
              <a:t>from Transversely Polarized Electrons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/>
              <a:t>Transverse electon polarization </a:t>
            </a:r>
            <a:br>
              <a:rPr lang="en-US" altLang="de-DE"/>
            </a:br>
            <a:r>
              <a:rPr lang="en-US" altLang="de-DE"/>
              <a:t>(in scattering plane)</a:t>
            </a:r>
          </a:p>
          <a:p>
            <a:r>
              <a:rPr lang="en-US" altLang="de-DE"/>
              <a:t>32 x 32 planar pixel Si(Li): active scatterer</a:t>
            </a:r>
          </a:p>
          <a:p>
            <a:pPr lvl="1"/>
            <a:r>
              <a:rPr lang="en-US" altLang="de-DE" b="1">
                <a:solidFill>
                  <a:schemeClr val="accent2"/>
                </a:solidFill>
              </a:rPr>
              <a:t>degree of linear polarization</a:t>
            </a:r>
          </a:p>
          <a:p>
            <a:pPr lvl="1"/>
            <a:r>
              <a:rPr lang="en-US" altLang="de-DE" b="1">
                <a:solidFill>
                  <a:schemeClr val="accent2"/>
                </a:solidFill>
              </a:rPr>
              <a:t>rotation</a:t>
            </a:r>
            <a:r>
              <a:rPr lang="en-US" altLang="de-DE"/>
              <a:t> of polarization axis</a:t>
            </a:r>
          </a:p>
          <a:p>
            <a:r>
              <a:rPr lang="en-US" altLang="de-DE" b="1">
                <a:solidFill>
                  <a:schemeClr val="accent2"/>
                </a:solidFill>
              </a:rPr>
              <a:t>Target-thickness</a:t>
            </a:r>
            <a:r>
              <a:rPr lang="en-US" altLang="de-DE"/>
              <a:t> effects </a:t>
            </a:r>
          </a:p>
        </p:txBody>
      </p:sp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1484313"/>
            <a:ext cx="3552825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57" name="Text Box 21"/>
          <p:cNvSpPr txBox="1">
            <a:spLocks noChangeArrowheads="1"/>
          </p:cNvSpPr>
          <p:nvPr/>
        </p:nvSpPr>
        <p:spPr bwMode="auto">
          <a:xfrm>
            <a:off x="173038" y="6035675"/>
            <a:ext cx="5478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/>
              <a:t>R. Märtin et al., PRL 108, 264801 (2012)</a:t>
            </a:r>
          </a:p>
        </p:txBody>
      </p:sp>
    </p:spTree>
    <p:extLst>
      <p:ext uri="{BB962C8B-B14F-4D97-AF65-F5344CB8AC3E}">
        <p14:creationId xmlns:p14="http://schemas.microsoft.com/office/powerpoint/2010/main" val="22675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FDABB8E-DC76-4699-A03E-0EF9D7B01D78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DDFA6626-F8C8-452B-B73D-25860B8329AA}" type="slidenum">
              <a:rPr lang="de-DE" altLang="de-DE"/>
              <a:pPr/>
              <a:t>37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Predicted Cross Sections and </a:t>
            </a:r>
            <a:br>
              <a:rPr lang="en-US" altLang="de-DE"/>
            </a:br>
            <a:r>
              <a:rPr lang="en-US" altLang="de-DE"/>
              <a:t>Stokes Parameters for Linear Polarizations</a:t>
            </a:r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t="11217" r="4518" b="18813"/>
          <a:stretch>
            <a:fillRect/>
          </a:stretch>
        </p:blipFill>
        <p:spPr bwMode="auto">
          <a:xfrm>
            <a:off x="539750" y="1516063"/>
            <a:ext cx="7993063" cy="46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173038" y="6157913"/>
            <a:ext cx="5478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/>
              <a:t>S. Tashenov et al., PRA 87, 022707 (2013)</a:t>
            </a:r>
          </a:p>
        </p:txBody>
      </p:sp>
    </p:spTree>
    <p:extLst>
      <p:ext uri="{BB962C8B-B14F-4D97-AF65-F5344CB8AC3E}">
        <p14:creationId xmlns:p14="http://schemas.microsoft.com/office/powerpoint/2010/main" val="6880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A76188A-8F29-4D5A-9F6E-3B6FF931D643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F2C6D2E6-8422-4C9D-B4E5-388F7461A45C}" type="slidenum">
              <a:rPr lang="de-DE" altLang="de-DE"/>
              <a:pPr/>
              <a:t>38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Future Teststand / Atomic Hydrogen Cleaning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b="1">
                <a:solidFill>
                  <a:schemeClr val="accent2"/>
                </a:solidFill>
              </a:rPr>
              <a:t>Quantum efficiency decrease</a:t>
            </a:r>
          </a:p>
          <a:p>
            <a:pPr lvl="1"/>
            <a:r>
              <a:rPr lang="en-US" altLang="de-DE"/>
              <a:t>deterioration of CsO NEA layer</a:t>
            </a:r>
          </a:p>
          <a:p>
            <a:pPr lvl="1"/>
            <a:r>
              <a:rPr lang="en-US" altLang="de-DE"/>
              <a:t>C, AsO</a:t>
            </a:r>
            <a:r>
              <a:rPr lang="en-US" altLang="de-DE" baseline="-25000"/>
              <a:t>x</a:t>
            </a:r>
            <a:r>
              <a:rPr lang="en-US" altLang="de-DE"/>
              <a:t>, Ga</a:t>
            </a:r>
            <a:r>
              <a:rPr lang="en-US" altLang="de-DE" baseline="-25000"/>
              <a:t>2</a:t>
            </a:r>
            <a:r>
              <a:rPr lang="en-US" altLang="de-DE"/>
              <a:t>O</a:t>
            </a:r>
            <a:r>
              <a:rPr lang="en-US" altLang="de-DE" baseline="-25000"/>
              <a:t>3</a:t>
            </a:r>
            <a:r>
              <a:rPr lang="en-US" altLang="de-DE"/>
              <a:t> reduce quantum efficiency</a:t>
            </a:r>
          </a:p>
          <a:p>
            <a:pPr lvl="1"/>
            <a:endParaRPr lang="en-US" altLang="de-DE"/>
          </a:p>
          <a:p>
            <a:r>
              <a:rPr lang="en-US" altLang="de-DE"/>
              <a:t>Atomic hydrogen cleaning</a:t>
            </a:r>
          </a:p>
          <a:p>
            <a:pPr lvl="1"/>
            <a:endParaRPr lang="en-US" altLang="de-DE"/>
          </a:p>
        </p:txBody>
      </p:sp>
      <p:pic>
        <p:nvPicPr>
          <p:cNvPr id="218116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7413"/>
            <a:ext cx="44021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7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38600"/>
            <a:ext cx="45354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D677180-6457-4FE3-A345-D006EA995B56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B18CA21D-5D4B-4B8C-AAE8-7517DB24B8A7}" type="slidenum">
              <a:rPr lang="de-DE" altLang="de-DE"/>
              <a:pPr/>
              <a:t>39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21913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/>
              <a:t>Cleaning &amp; Preparation Test System</a:t>
            </a: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de-DE">
              <a:ea typeface="MS PGothic" panose="020B0600070205080204" pitchFamily="34" charset="-128"/>
            </a:endParaRPr>
          </a:p>
        </p:txBody>
      </p:sp>
      <p:pic>
        <p:nvPicPr>
          <p:cNvPr id="219140" name="Picture 6" descr="teststand ob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519238"/>
            <a:ext cx="6807200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1" name="Text Box 7"/>
          <p:cNvSpPr txBox="1">
            <a:spLocks noChangeArrowheads="1"/>
          </p:cNvSpPr>
          <p:nvPr/>
        </p:nvSpPr>
        <p:spPr bwMode="auto">
          <a:xfrm>
            <a:off x="-382588" y="4779963"/>
            <a:ext cx="23606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de-DE" sz="1200">
              <a:ea typeface="MS PGothic" panose="020B0600070205080204" pitchFamily="34" charset="-128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5254625" y="3624263"/>
            <a:ext cx="822325" cy="76358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de-DE" sz="1200">
              <a:ea typeface="MS PGothic" panose="020B0600070205080204" pitchFamily="34" charset="-128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218238" y="3640138"/>
            <a:ext cx="1736725" cy="8350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>
                <a:solidFill>
                  <a:srgbClr val="FF3300"/>
                </a:solidFill>
                <a:ea typeface="MS PGothic" panose="020B0600070205080204" pitchFamily="34" charset="-128"/>
              </a:rPr>
              <a:t>Load-Lock Chamber and Transport Vessel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4538663" y="2967038"/>
            <a:ext cx="947737" cy="873125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de-DE" sz="1200">
              <a:solidFill>
                <a:schemeClr val="folHlink"/>
              </a:solidFill>
              <a:ea typeface="MS PGothic" panose="020B0600070205080204" pitchFamily="34" charset="-128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5711825" y="2660650"/>
            <a:ext cx="1978025" cy="5905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>
                <a:solidFill>
                  <a:schemeClr val="folHlink"/>
                </a:solidFill>
                <a:ea typeface="MS PGothic" panose="020B0600070205080204" pitchFamily="34" charset="-128"/>
              </a:rPr>
              <a:t>Atomic Hydrogen Cleaning Chamber</a:t>
            </a: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3616325" y="2951163"/>
            <a:ext cx="755650" cy="94773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de-DE" sz="1200">
              <a:solidFill>
                <a:srgbClr val="FF9900"/>
              </a:solidFill>
              <a:ea typeface="MS PGothic" panose="020B0600070205080204" pitchFamily="34" charset="-128"/>
            </a:endParaRP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1730375" y="3998913"/>
            <a:ext cx="2060575" cy="5905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>
                <a:solidFill>
                  <a:srgbClr val="FF9900"/>
                </a:solidFill>
                <a:ea typeface="MS PGothic" panose="020B0600070205080204" pitchFamily="34" charset="-128"/>
              </a:rPr>
              <a:t>Cathode Activation Chamber</a:t>
            </a: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3282950" y="1612900"/>
            <a:ext cx="1389063" cy="10890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de-DE" sz="1200">
              <a:solidFill>
                <a:schemeClr val="hlink"/>
              </a:solidFill>
              <a:ea typeface="MS PGothic" panose="020B0600070205080204" pitchFamily="34" charset="-128"/>
            </a:endParaRP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1547813" y="1836738"/>
            <a:ext cx="1562100" cy="5905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>
                <a:solidFill>
                  <a:schemeClr val="hlink"/>
                </a:solidFill>
                <a:ea typeface="MS PGothic" panose="020B0600070205080204" pitchFamily="34" charset="-128"/>
              </a:rPr>
              <a:t>Cathode Test Chamber</a:t>
            </a:r>
          </a:p>
        </p:txBody>
      </p:sp>
      <p:sp>
        <p:nvSpPr>
          <p:cNvPr id="219150" name="Line 14"/>
          <p:cNvSpPr>
            <a:spLocks noChangeShapeType="1"/>
          </p:cNvSpPr>
          <p:nvPr/>
        </p:nvSpPr>
        <p:spPr bwMode="auto">
          <a:xfrm>
            <a:off x="4067175" y="1700213"/>
            <a:ext cx="118745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9151" name="Text Box 15"/>
          <p:cNvSpPr txBox="1">
            <a:spLocks noChangeArrowheads="1"/>
          </p:cNvSpPr>
          <p:nvPr/>
        </p:nvSpPr>
        <p:spPr bwMode="auto">
          <a:xfrm>
            <a:off x="5254625" y="1546225"/>
            <a:ext cx="3384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600">
                <a:solidFill>
                  <a:schemeClr val="hlink"/>
                </a:solidFill>
              </a:rPr>
              <a:t>60 kV (100 kV) test beam </a:t>
            </a:r>
            <a:br>
              <a:rPr lang="en-US" altLang="de-DE" sz="1600">
                <a:solidFill>
                  <a:schemeClr val="hlink"/>
                </a:solidFill>
              </a:rPr>
            </a:br>
            <a:r>
              <a:rPr lang="en-US" altLang="de-DE" sz="1600">
                <a:solidFill>
                  <a:schemeClr val="hlink"/>
                </a:solidFill>
              </a:rPr>
              <a:t>for future experiments</a:t>
            </a:r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5038725" y="5300663"/>
            <a:ext cx="2916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de-DE">
                <a:solidFill>
                  <a:schemeClr val="bg1"/>
                </a:solidFill>
              </a:rPr>
              <a:t>M. Espig et al.,</a:t>
            </a:r>
            <a:br>
              <a:rPr lang="en-US" altLang="de-DE">
                <a:solidFill>
                  <a:schemeClr val="bg1"/>
                </a:solidFill>
              </a:rPr>
            </a:br>
            <a:r>
              <a:rPr lang="en-US" altLang="de-DE">
                <a:solidFill>
                  <a:schemeClr val="bg1"/>
                </a:solidFill>
              </a:rPr>
              <a:t>Proc. IPAC 2012, p. 2642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9893808-532D-4346-9358-D7A974A4A192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9CFA0170-5C6A-42E7-892B-EF1FC4ADA93E}" type="slidenum">
              <a:rPr lang="de-DE" altLang="de-DE"/>
              <a:pPr/>
              <a:t>4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Analyzing Strength of Elastic Electron Scattering: The Sherman Function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92263"/>
            <a:ext cx="8858250" cy="4789487"/>
          </a:xfrm>
        </p:spPr>
        <p:txBody>
          <a:bodyPr/>
          <a:lstStyle/>
          <a:p>
            <a:r>
              <a:rPr lang="en-US" altLang="de-DE" b="1" dirty="0">
                <a:solidFill>
                  <a:schemeClr val="accent2"/>
                </a:solidFill>
              </a:rPr>
              <a:t>Elastic electron scattering</a:t>
            </a:r>
          </a:p>
          <a:p>
            <a:pPr lvl="1"/>
            <a:r>
              <a:rPr lang="en-US" altLang="de-DE" dirty="0"/>
              <a:t>polarization dependency</a:t>
            </a:r>
          </a:p>
          <a:p>
            <a:pPr lvl="1"/>
            <a:r>
              <a:rPr lang="en-US" altLang="de-DE" dirty="0"/>
              <a:t>transverse spin orientation</a:t>
            </a:r>
          </a:p>
          <a:p>
            <a:pPr lvl="1"/>
            <a:endParaRPr lang="en-US" altLang="de-DE" dirty="0"/>
          </a:p>
          <a:p>
            <a:pPr lvl="1"/>
            <a:endParaRPr lang="en-US" altLang="de-DE" dirty="0"/>
          </a:p>
          <a:p>
            <a:pPr lvl="1"/>
            <a:endParaRPr lang="en-US" altLang="de-DE" dirty="0"/>
          </a:p>
          <a:p>
            <a:r>
              <a:rPr lang="en-US" altLang="de-DE" dirty="0"/>
              <a:t>At energies </a:t>
            </a:r>
            <a:r>
              <a:rPr lang="en-US" altLang="de-DE" i="1" dirty="0">
                <a:latin typeface="Times New Roman" panose="02020603050405020304" pitchFamily="18" charset="0"/>
              </a:rPr>
              <a:t>E</a:t>
            </a:r>
            <a:r>
              <a:rPr lang="en-US" altLang="de-DE" dirty="0"/>
              <a:t> &gt; 10 MeV</a:t>
            </a:r>
          </a:p>
          <a:p>
            <a:pPr lvl="1"/>
            <a:r>
              <a:rPr lang="en-US" altLang="de-DE" dirty="0"/>
              <a:t>minimum </a:t>
            </a:r>
            <a:r>
              <a:rPr lang="en-US" altLang="de-DE" b="1" dirty="0">
                <a:solidFill>
                  <a:schemeClr val="accent2"/>
                </a:solidFill>
              </a:rPr>
              <a:t>close to 180°</a:t>
            </a:r>
          </a:p>
          <a:p>
            <a:pPr lvl="1"/>
            <a:r>
              <a:rPr lang="en-US" altLang="de-DE" i="1" dirty="0">
                <a:latin typeface="Times New Roman" panose="02020603050405020304" pitchFamily="18" charset="0"/>
              </a:rPr>
              <a:t>S</a:t>
            </a:r>
            <a:r>
              <a:rPr lang="en-US" altLang="de-DE" dirty="0"/>
              <a:t> </a:t>
            </a:r>
            <a:r>
              <a:rPr lang="en-US" altLang="de-DE" dirty="0">
                <a:cs typeface="Arial" panose="020B0604020202020204" pitchFamily="34" charset="0"/>
              </a:rPr>
              <a:t>≈</a:t>
            </a:r>
            <a:r>
              <a:rPr lang="en-US" altLang="de-DE" dirty="0"/>
              <a:t> 0 else</a:t>
            </a:r>
          </a:p>
          <a:p>
            <a:pPr lvl="1"/>
            <a:endParaRPr lang="en-US" altLang="de-DE" dirty="0"/>
          </a:p>
          <a:p>
            <a:r>
              <a:rPr lang="en-US" altLang="de-DE" dirty="0"/>
              <a:t>At energies </a:t>
            </a:r>
            <a:r>
              <a:rPr lang="en-US" altLang="de-DE" i="1" dirty="0">
                <a:latin typeface="Times New Roman" panose="02020603050405020304" pitchFamily="18" charset="0"/>
              </a:rPr>
              <a:t>E</a:t>
            </a:r>
            <a:r>
              <a:rPr lang="en-US" altLang="de-DE" dirty="0"/>
              <a:t> &gt; 15 MeV</a:t>
            </a:r>
          </a:p>
          <a:p>
            <a:pPr lvl="1"/>
            <a:r>
              <a:rPr lang="en-US" altLang="de-DE" b="1" dirty="0">
                <a:solidFill>
                  <a:schemeClr val="accent2"/>
                </a:solidFill>
              </a:rPr>
              <a:t>cross section</a:t>
            </a:r>
            <a:r>
              <a:rPr lang="en-US" altLang="de-DE" dirty="0"/>
              <a:t> mod. by </a:t>
            </a:r>
            <a:r>
              <a:rPr lang="en-US" altLang="de-DE" b="1" dirty="0">
                <a:solidFill>
                  <a:schemeClr val="accent2"/>
                </a:solidFill>
              </a:rPr>
              <a:t>form factor</a:t>
            </a:r>
            <a:r>
              <a:rPr lang="en-US" altLang="de-DE" dirty="0"/>
              <a:t>: charge &amp; magnetization distribution</a:t>
            </a:r>
          </a:p>
          <a:p>
            <a:pPr lvl="1"/>
            <a:r>
              <a:rPr lang="en-US" altLang="de-DE" b="1" dirty="0">
                <a:solidFill>
                  <a:schemeClr val="accent2"/>
                </a:solidFill>
              </a:rPr>
              <a:t>Sherman function</a:t>
            </a:r>
            <a:r>
              <a:rPr lang="en-US" altLang="de-DE" dirty="0"/>
              <a:t>: nuclear </a:t>
            </a:r>
            <a:r>
              <a:rPr lang="en-US" altLang="de-DE" b="1" dirty="0">
                <a:solidFill>
                  <a:schemeClr val="accent2"/>
                </a:solidFill>
              </a:rPr>
              <a:t>charge &amp; magnetization</a:t>
            </a:r>
            <a:r>
              <a:rPr lang="en-US" altLang="de-DE" dirty="0"/>
              <a:t> distribution</a:t>
            </a:r>
          </a:p>
        </p:txBody>
      </p:sp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3" t="17303" r="12500" b="18813"/>
          <a:stretch>
            <a:fillRect/>
          </a:stretch>
        </p:blipFill>
        <p:spPr bwMode="auto">
          <a:xfrm>
            <a:off x="4572000" y="1592263"/>
            <a:ext cx="4537075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5651500" y="4849813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/>
              <a:t>Scattering Angle (deg)</a:t>
            </a:r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 rot="16200000">
            <a:off x="2875757" y="2993231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/>
              <a:t>Sherman Function </a:t>
            </a:r>
          </a:p>
        </p:txBody>
      </p:sp>
      <p:graphicFrame>
        <p:nvGraphicFramePr>
          <p:cNvPr id="220167" name="Object 7"/>
          <p:cNvGraphicFramePr>
            <a:graphicFrameLocks noChangeAspect="1"/>
          </p:cNvGraphicFramePr>
          <p:nvPr/>
        </p:nvGraphicFramePr>
        <p:xfrm>
          <a:off x="506413" y="2708275"/>
          <a:ext cx="3560762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3" name="Formel" r:id="rId4" imgW="2133360" imgH="444240" progId="Equation.3">
                  <p:embed/>
                </p:oleObj>
              </mc:Choice>
              <mc:Fallback>
                <p:oleObj name="Formel" r:id="rId4" imgW="2133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2708275"/>
                        <a:ext cx="3560762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440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5A60D681-0E81-4D53-950B-505262A51380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E3B82356-ABA7-48CF-90C7-64DC9242E805}" type="slidenum">
              <a:rPr lang="de-DE" altLang="de-DE"/>
              <a:pPr/>
              <a:t>40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Magnetic Scattering?</a:t>
            </a:r>
          </a:p>
        </p:txBody>
      </p:sp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7" t="15007" r="12500" b="11972"/>
          <a:stretch>
            <a:fillRect/>
          </a:stretch>
        </p:blipFill>
        <p:spPr bwMode="auto">
          <a:xfrm>
            <a:off x="6186488" y="1484313"/>
            <a:ext cx="2678112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7092950" y="2628900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/>
              <a:t>100 MeV</a:t>
            </a:r>
          </a:p>
        </p:txBody>
      </p:sp>
      <p:pic>
        <p:nvPicPr>
          <p:cNvPr id="2211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13783" r="8659" b="7411"/>
          <a:stretch>
            <a:fillRect/>
          </a:stretch>
        </p:blipFill>
        <p:spPr bwMode="auto">
          <a:xfrm>
            <a:off x="-36513" y="1484313"/>
            <a:ext cx="5905501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107950" y="5805488"/>
            <a:ext cx="360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400"/>
              <a:t>P. Ugin</a:t>
            </a:r>
            <a:r>
              <a:rPr lang="en-US" altLang="de-DE" sz="1400">
                <a:cs typeface="Arial" panose="020B0604020202020204" pitchFamily="34" charset="0"/>
              </a:rPr>
              <a:t>č</a:t>
            </a:r>
            <a:r>
              <a:rPr lang="en-US" altLang="de-DE" sz="1400"/>
              <a:t>ius, H. Überall, G.H. Rawitscher,</a:t>
            </a:r>
            <a:br>
              <a:rPr lang="en-US" altLang="de-DE" sz="1400"/>
            </a:br>
            <a:r>
              <a:rPr lang="en-US" altLang="de-DE" sz="1400"/>
              <a:t>NPA 158, 418 (1970)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4500563" y="6165850"/>
            <a:ext cx="4464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400"/>
              <a:t>D. H. Jakubassa-Amundsen, NPA 896, 59 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60FA3AA-0197-45F0-BDC8-362365F2EE1C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4CD13D2C-DB5D-429F-9D24-92D1199BA1A1}" type="slidenum">
              <a:rPr lang="de-DE" altLang="de-DE"/>
              <a:pPr/>
              <a:t>5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Data vs. Predictions</a:t>
            </a:r>
            <a:endParaRPr lang="en-US" altLang="de-DE" dirty="0"/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7" t="13075" r="30469" b="26762"/>
          <a:stretch>
            <a:fillRect/>
          </a:stretch>
        </p:blipFill>
        <p:spPr bwMode="auto">
          <a:xfrm>
            <a:off x="179388" y="1473200"/>
            <a:ext cx="4879975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4787900" y="1773238"/>
            <a:ext cx="4392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/>
              <a:t>D. H. Jakubassa-Amundsen, R. Barday,</a:t>
            </a:r>
            <a:br>
              <a:rPr lang="en-US" altLang="de-DE"/>
            </a:br>
            <a:r>
              <a:rPr lang="en-US" altLang="de-DE"/>
              <a:t>J. Phys. G 39, 025102 (2012)</a:t>
            </a:r>
          </a:p>
        </p:txBody>
      </p:sp>
      <p:pic>
        <p:nvPicPr>
          <p:cNvPr id="1884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75435" r="14557" b="10446"/>
          <a:stretch>
            <a:fillRect/>
          </a:stretch>
        </p:blipFill>
        <p:spPr bwMode="auto">
          <a:xfrm>
            <a:off x="2265363" y="4437112"/>
            <a:ext cx="6627812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5059363" y="2997200"/>
            <a:ext cx="2897187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de-DE" sz="2000" b="1">
                <a:solidFill>
                  <a:schemeClr val="accent2"/>
                </a:solidFill>
              </a:rPr>
              <a:t>(Basically) no data!</a:t>
            </a:r>
          </a:p>
        </p:txBody>
      </p:sp>
      <p:sp>
        <p:nvSpPr>
          <p:cNvPr id="188424" name="Oval 8"/>
          <p:cNvSpPr>
            <a:spLocks noChangeArrowheads="1"/>
          </p:cNvSpPr>
          <p:nvPr/>
        </p:nvSpPr>
        <p:spPr bwMode="auto">
          <a:xfrm>
            <a:off x="900113" y="3573463"/>
            <a:ext cx="287337" cy="215900"/>
          </a:xfrm>
          <a:prstGeom prst="ellipse">
            <a:avLst/>
          </a:prstGeom>
          <a:noFill/>
          <a:ln w="38100">
            <a:solidFill>
              <a:srgbClr val="E9503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8425" name="Line 9"/>
          <p:cNvSpPr>
            <a:spLocks noChangeShapeType="1"/>
          </p:cNvSpPr>
          <p:nvPr/>
        </p:nvSpPr>
        <p:spPr bwMode="auto">
          <a:xfrm>
            <a:off x="1187450" y="3716338"/>
            <a:ext cx="3871913" cy="0"/>
          </a:xfrm>
          <a:prstGeom prst="line">
            <a:avLst/>
          </a:prstGeom>
          <a:noFill/>
          <a:ln w="28575">
            <a:solidFill>
              <a:srgbClr val="E9503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5003800" y="3567113"/>
            <a:ext cx="3960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/>
              <a:t>J. </a:t>
            </a:r>
            <a:r>
              <a:rPr lang="en-US" altLang="de-DE" dirty="0" err="1"/>
              <a:t>Sromicki</a:t>
            </a:r>
            <a:r>
              <a:rPr lang="en-US" altLang="de-DE" dirty="0"/>
              <a:t> et al., PRL 82, 57 (1999</a:t>
            </a:r>
            <a:r>
              <a:rPr lang="en-US" altLang="de-DE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en-US" altLang="de-DE" dirty="0" smtClean="0"/>
              <a:t>MAMI, 14 MeV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0088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70DD4A5-B7B3-4205-9FC0-B82B9B31B490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41E01A7F-D06C-4138-8E04-218F468EB147}" type="slidenum">
              <a:rPr lang="de-DE" altLang="de-DE"/>
              <a:pPr/>
              <a:t>6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Predictions</a:t>
            </a:r>
          </a:p>
        </p:txBody>
      </p:sp>
      <p:graphicFrame>
        <p:nvGraphicFramePr>
          <p:cNvPr id="186372" name="Object 4"/>
          <p:cNvGraphicFramePr>
            <a:graphicFrameLocks noChangeAspect="1"/>
          </p:cNvGraphicFramePr>
          <p:nvPr/>
        </p:nvGraphicFramePr>
        <p:xfrm>
          <a:off x="250825" y="1773238"/>
          <a:ext cx="273685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7" name="Formel" r:id="rId3" imgW="1358640" imgH="888840" progId="Equation.3">
                  <p:embed/>
                </p:oleObj>
              </mc:Choice>
              <mc:Fallback>
                <p:oleObj name="Formel" r:id="rId3" imgW="135864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73238"/>
                        <a:ext cx="273685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63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10446" r="11015" b="12726"/>
          <a:stretch>
            <a:fillRect/>
          </a:stretch>
        </p:blipFill>
        <p:spPr bwMode="auto">
          <a:xfrm>
            <a:off x="3132138" y="1484313"/>
            <a:ext cx="5832475" cy="43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3779838" y="4797425"/>
            <a:ext cx="136842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baseline="30000"/>
              <a:t>208</a:t>
            </a:r>
            <a:r>
              <a:rPr lang="en-US" altLang="de-DE"/>
              <a:t>Pb(e,e’)</a:t>
            </a: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3563938" y="5816600"/>
            <a:ext cx="5400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de-DE"/>
              <a:t>P. Ugin</a:t>
            </a:r>
            <a:r>
              <a:rPr lang="en-US" altLang="de-DE">
                <a:cs typeface="Arial" panose="020B0604020202020204" pitchFamily="34" charset="0"/>
              </a:rPr>
              <a:t>č</a:t>
            </a:r>
            <a:r>
              <a:rPr lang="en-US" altLang="de-DE"/>
              <a:t>ius, H. Überall, G.H. Rawitscher,</a:t>
            </a:r>
            <a:br>
              <a:rPr lang="en-US" altLang="de-DE"/>
            </a:br>
            <a:r>
              <a:rPr lang="en-US" altLang="de-DE"/>
              <a:t>NPA 158, 418 (1970)</a:t>
            </a:r>
          </a:p>
        </p:txBody>
      </p:sp>
    </p:spTree>
    <p:extLst>
      <p:ext uri="{BB962C8B-B14F-4D97-AF65-F5344CB8AC3E}">
        <p14:creationId xmlns:p14="http://schemas.microsoft.com/office/powerpoint/2010/main" val="2612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DD1A700-564F-48F2-B237-EB4245854EBC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EA72454C-E6FA-4410-BE99-FE57E35AD819}" type="slidenum">
              <a:rPr lang="de-DE" altLang="de-DE"/>
              <a:pPr/>
              <a:t>7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Predictions</a:t>
            </a:r>
          </a:p>
        </p:txBody>
      </p:sp>
      <p:pic>
        <p:nvPicPr>
          <p:cNvPr id="1904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4" t="18947" r="14571" b="19986"/>
          <a:stretch>
            <a:fillRect/>
          </a:stretch>
        </p:blipFill>
        <p:spPr bwMode="auto">
          <a:xfrm>
            <a:off x="179388" y="1484313"/>
            <a:ext cx="6913562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24525" y="1592263"/>
            <a:ext cx="3167063" cy="4789487"/>
          </a:xfrm>
        </p:spPr>
        <p:txBody>
          <a:bodyPr/>
          <a:lstStyle/>
          <a:p>
            <a:r>
              <a:rPr lang="en-US" altLang="de-DE" dirty="0"/>
              <a:t>Access to </a:t>
            </a:r>
            <a:r>
              <a:rPr lang="en-US" altLang="de-DE" b="1" dirty="0">
                <a:solidFill>
                  <a:schemeClr val="accent2"/>
                </a:solidFill>
              </a:rPr>
              <a:t>details </a:t>
            </a:r>
            <a:r>
              <a:rPr lang="en-US" altLang="de-DE" b="1" dirty="0" smtClean="0">
                <a:solidFill>
                  <a:schemeClr val="accent2"/>
                </a:solidFill>
              </a:rPr>
              <a:t/>
            </a:r>
            <a:br>
              <a:rPr lang="en-US" altLang="de-DE" b="1" dirty="0" smtClean="0">
                <a:solidFill>
                  <a:schemeClr val="accent2"/>
                </a:solidFill>
              </a:rPr>
            </a:br>
            <a:r>
              <a:rPr lang="en-US" altLang="de-DE" b="1" dirty="0" smtClean="0">
                <a:solidFill>
                  <a:schemeClr val="accent2"/>
                </a:solidFill>
              </a:rPr>
              <a:t>of charge </a:t>
            </a:r>
            <a:r>
              <a:rPr lang="en-US" altLang="de-DE" b="1" dirty="0">
                <a:solidFill>
                  <a:schemeClr val="accent2"/>
                </a:solidFill>
              </a:rPr>
              <a:t>distribution</a:t>
            </a:r>
            <a:r>
              <a:rPr lang="en-US" altLang="de-DE" dirty="0"/>
              <a:t> at low q?</a:t>
            </a:r>
          </a:p>
          <a:p>
            <a:endParaRPr lang="en-US" altLang="de-DE" dirty="0"/>
          </a:p>
          <a:p>
            <a:r>
              <a:rPr lang="en-US" altLang="de-DE" b="1" dirty="0">
                <a:solidFill>
                  <a:schemeClr val="accent2"/>
                </a:solidFill>
              </a:rPr>
              <a:t>But</a:t>
            </a:r>
            <a:r>
              <a:rPr lang="en-US" altLang="de-DE" dirty="0"/>
              <a:t>: Need to measure</a:t>
            </a:r>
          </a:p>
          <a:p>
            <a:pPr lvl="1"/>
            <a:r>
              <a:rPr lang="en-US" altLang="de-DE" dirty="0"/>
              <a:t>very close to 180° </a:t>
            </a:r>
          </a:p>
          <a:p>
            <a:pPr lvl="1"/>
            <a:r>
              <a:rPr lang="en-US" altLang="de-DE" dirty="0"/>
              <a:t>at energies between 25 and 100 MeV</a:t>
            </a: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5905500" y="4581525"/>
            <a:ext cx="29860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de-DE" sz="1600"/>
              <a:t>D. H. Jakubassa-Amundsen and R. Barday, </a:t>
            </a:r>
            <a:br>
              <a:rPr lang="en-US" altLang="de-DE" sz="1600"/>
            </a:br>
            <a:r>
              <a:rPr lang="en-US" altLang="de-DE" sz="1600"/>
              <a:t>J. Phys. G 39, 025102 (2012)</a:t>
            </a:r>
          </a:p>
        </p:txBody>
      </p:sp>
      <p:sp>
        <p:nvSpPr>
          <p:cNvPr id="2" name="Rechteck 1"/>
          <p:cNvSpPr/>
          <p:nvPr/>
        </p:nvSpPr>
        <p:spPr>
          <a:xfrm>
            <a:off x="1619672" y="1988840"/>
            <a:ext cx="2304256" cy="2664296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68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25A86EF-C1D6-4434-ACEB-C657D9D5EF0A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CF71A118-AB6A-4791-B45B-71E8DE2DF392}" type="slidenum">
              <a:rPr lang="de-DE" altLang="de-DE"/>
              <a:pPr/>
              <a:t>8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Electron Scattering at 180</a:t>
            </a:r>
            <a:r>
              <a:rPr lang="en-US" altLang="de-DE">
                <a:cs typeface="Arial" panose="020B0604020202020204" pitchFamily="34" charset="0"/>
              </a:rPr>
              <a:t>°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8640763" cy="4248150"/>
          </a:xfrm>
        </p:spPr>
        <p:txBody>
          <a:bodyPr/>
          <a:lstStyle/>
          <a:p>
            <a:r>
              <a:rPr lang="en-US" altLang="de-DE" b="1" dirty="0">
                <a:solidFill>
                  <a:schemeClr val="accent2"/>
                </a:solidFill>
              </a:rPr>
              <a:t>180° scattering facility</a:t>
            </a:r>
            <a:br>
              <a:rPr lang="en-US" altLang="de-DE" b="1" dirty="0">
                <a:solidFill>
                  <a:schemeClr val="accent2"/>
                </a:solidFill>
              </a:rPr>
            </a:br>
            <a:r>
              <a:rPr lang="en-US" altLang="de-DE" b="1" dirty="0">
                <a:solidFill>
                  <a:schemeClr val="accent2"/>
                </a:solidFill>
              </a:rPr>
              <a:t>at the S-DALINAC</a:t>
            </a:r>
          </a:p>
          <a:p>
            <a:pPr lvl="1"/>
            <a:r>
              <a:rPr lang="en-US" altLang="de-DE" b="1" dirty="0">
                <a:solidFill>
                  <a:schemeClr val="accent2"/>
                </a:solidFill>
              </a:rPr>
              <a:t>transverse</a:t>
            </a:r>
            <a:r>
              <a:rPr lang="en-US" altLang="de-DE" dirty="0"/>
              <a:t> polarization </a:t>
            </a:r>
          </a:p>
          <a:p>
            <a:pPr lvl="1"/>
            <a:r>
              <a:rPr lang="en-US" altLang="de-DE" b="1" dirty="0">
                <a:solidFill>
                  <a:schemeClr val="accent2"/>
                </a:solidFill>
              </a:rPr>
              <a:t>angle resolution</a:t>
            </a:r>
            <a:r>
              <a:rPr lang="en-US" altLang="de-DE" dirty="0"/>
              <a:t> </a:t>
            </a:r>
            <a:br>
              <a:rPr lang="en-US" altLang="de-DE" dirty="0"/>
            </a:br>
            <a:r>
              <a:rPr lang="en-US" altLang="de-DE" dirty="0"/>
              <a:t>in dispersive</a:t>
            </a:r>
            <a:br>
              <a:rPr lang="en-US" altLang="de-DE" dirty="0"/>
            </a:br>
            <a:r>
              <a:rPr lang="en-US" altLang="de-DE" dirty="0"/>
              <a:t>direction crucial: </a:t>
            </a:r>
            <a:br>
              <a:rPr lang="en-US" altLang="de-DE" dirty="0"/>
            </a:br>
            <a:r>
              <a:rPr lang="en-US" altLang="de-DE" dirty="0" err="1">
                <a:latin typeface="Symbol" panose="05050102010706020507" pitchFamily="18" charset="2"/>
              </a:rPr>
              <a:t>Dq</a:t>
            </a:r>
            <a:r>
              <a:rPr lang="en-US" altLang="de-DE" dirty="0"/>
              <a:t>&lt;0,5°</a:t>
            </a:r>
          </a:p>
          <a:p>
            <a:pPr lvl="1"/>
            <a:endParaRPr lang="en-US" altLang="de-DE" dirty="0"/>
          </a:p>
          <a:p>
            <a:pPr lvl="1"/>
            <a:endParaRPr lang="en-US" altLang="de-DE" dirty="0"/>
          </a:p>
          <a:p>
            <a:pPr lvl="1"/>
            <a:endParaRPr lang="en-US" altLang="de-DE" dirty="0"/>
          </a:p>
          <a:p>
            <a:r>
              <a:rPr lang="en-US" altLang="de-DE" dirty="0"/>
              <a:t>Possible first experiment(s)</a:t>
            </a:r>
          </a:p>
          <a:p>
            <a:pPr lvl="1"/>
            <a:r>
              <a:rPr lang="en-US" altLang="de-DE" dirty="0"/>
              <a:t>40 MeV and 70 MeV, </a:t>
            </a:r>
            <a:r>
              <a:rPr lang="en-US" altLang="de-DE" baseline="30000" dirty="0"/>
              <a:t>208</a:t>
            </a:r>
            <a:r>
              <a:rPr lang="en-US" altLang="de-DE" dirty="0"/>
              <a:t>Pb</a:t>
            </a:r>
          </a:p>
        </p:txBody>
      </p:sp>
      <p:pic>
        <p:nvPicPr>
          <p:cNvPr id="191491" name="Picture 3" descr="180degre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544638"/>
            <a:ext cx="5580062" cy="4044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5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2F5621D-0103-4356-B108-8CD03C7225DB}" type="datetime1">
              <a:rPr lang="de-DE" altLang="de-DE"/>
              <a:pPr/>
              <a:t>07.04.2016</a:t>
            </a:fld>
            <a:r>
              <a:rPr lang="de-DE" altLang="de-DE"/>
              <a:t>  |  Fachbereich Physik  |  Institut für Kernphysik  |  Joachim Enders  |  </a:t>
            </a:r>
            <a:fld id="{879C1B71-3B41-4EB9-87DC-57EB2E4598D0}" type="slidenum">
              <a:rPr lang="de-DE" altLang="de-DE"/>
              <a:pPr/>
              <a:t>9</a:t>
            </a:fld>
            <a:endParaRPr lang="de-DE" altLang="de-DE"/>
          </a:p>
          <a:p>
            <a:endParaRPr lang="de-DE" altLang="de-DE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250825" y="2708598"/>
            <a:ext cx="6481763" cy="3603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Ideas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92263"/>
            <a:ext cx="6265863" cy="4789487"/>
          </a:xfrm>
        </p:spPr>
        <p:txBody>
          <a:bodyPr/>
          <a:lstStyle/>
          <a:p>
            <a:endParaRPr lang="en-US" altLang="de-DE" b="1" dirty="0">
              <a:solidFill>
                <a:schemeClr val="accent2"/>
              </a:solidFill>
            </a:endParaRPr>
          </a:p>
          <a:p>
            <a:r>
              <a:rPr lang="en-US" altLang="de-DE" b="1" dirty="0">
                <a:solidFill>
                  <a:schemeClr val="accent2"/>
                </a:solidFill>
              </a:rPr>
              <a:t>MeV Mott Scattering Analyzing Strength</a:t>
            </a:r>
          </a:p>
          <a:p>
            <a:endParaRPr lang="en-US" altLang="de-DE" b="1" dirty="0">
              <a:solidFill>
                <a:schemeClr val="accent2"/>
              </a:solidFill>
            </a:endParaRPr>
          </a:p>
          <a:p>
            <a:r>
              <a:rPr lang="en-US" altLang="de-DE" b="1" dirty="0">
                <a:solidFill>
                  <a:schemeClr val="accent2"/>
                </a:solidFill>
              </a:rPr>
              <a:t>Fifth Structure Function of Electron Scattering</a:t>
            </a:r>
          </a:p>
          <a:p>
            <a:endParaRPr lang="en-US" altLang="de-DE" b="1" dirty="0" smtClean="0">
              <a:solidFill>
                <a:schemeClr val="accent2"/>
              </a:solidFill>
            </a:endParaRPr>
          </a:p>
          <a:p>
            <a:r>
              <a:rPr lang="en-US" altLang="de-DE" b="1" dirty="0" smtClean="0">
                <a:solidFill>
                  <a:schemeClr val="accent2"/>
                </a:solidFill>
              </a:rPr>
              <a:t>Bremsstrahlung Polarization Correlations</a:t>
            </a:r>
          </a:p>
          <a:p>
            <a:endParaRPr lang="en-US" altLang="de-DE" b="1" dirty="0" smtClean="0">
              <a:solidFill>
                <a:schemeClr val="accent2"/>
              </a:solidFill>
            </a:endParaRPr>
          </a:p>
          <a:p>
            <a:r>
              <a:rPr lang="en-US" altLang="de-DE" b="1" dirty="0" smtClean="0">
                <a:solidFill>
                  <a:schemeClr val="accent2"/>
                </a:solidFill>
              </a:rPr>
              <a:t>Electron Pair Polarization Correlations</a:t>
            </a:r>
            <a:endParaRPr lang="en-US" altLang="de-DE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D">
  <a:themeElements>
    <a:clrScheme name="TU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U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U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TUD</Template>
  <TotalTime>0</TotalTime>
  <Words>1569</Words>
  <Application>Microsoft Office PowerPoint</Application>
  <PresentationFormat>Bildschirmpräsentation (4:3)</PresentationFormat>
  <Paragraphs>403</Paragraphs>
  <Slides>40</Slides>
  <Notes>11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2" baseType="lpstr">
      <vt:lpstr>TUD</vt:lpstr>
      <vt:lpstr>Formel</vt:lpstr>
      <vt:lpstr>Polarized electron scattering  at very low momentum transfers: nuclear structure and beyond</vt:lpstr>
      <vt:lpstr>S-DALINAC</vt:lpstr>
      <vt:lpstr>Ideas</vt:lpstr>
      <vt:lpstr>Analyzing Strength of Elastic Electron Scattering: The Sherman Function</vt:lpstr>
      <vt:lpstr>Data vs. Predictions</vt:lpstr>
      <vt:lpstr>Predictions</vt:lpstr>
      <vt:lpstr>Predictions</vt:lpstr>
      <vt:lpstr>Electron Scattering at 180°</vt:lpstr>
      <vt:lpstr>Ideas</vt:lpstr>
      <vt:lpstr>Polarized Structure Functions (e,e’x)</vt:lpstr>
      <vt:lpstr>Polarized Structure Functions of 2H, 3He</vt:lpstr>
      <vt:lpstr>Polarized Structure Functions of 2H, 3He</vt:lpstr>
      <vt:lpstr>Polarized Structure Functions of 2H, 3He</vt:lpstr>
      <vt:lpstr>Ideas</vt:lpstr>
      <vt:lpstr>Bremsstrahlung</vt:lpstr>
      <vt:lpstr>Linear Polarization of Bremsstrahlung  from Longitudinally Polarized Electrons </vt:lpstr>
      <vt:lpstr>Linear Polarization of Bremsstrahlung  from Longitudinally Polarized Electrons </vt:lpstr>
      <vt:lpstr>Linear Polarization of Bremsstrahlung  from Transversely Polarized Electrons</vt:lpstr>
      <vt:lpstr>Circular Polarization of Bremsstrahlung from Polarized Electrons</vt:lpstr>
      <vt:lpstr>Ideas</vt:lpstr>
      <vt:lpstr>Spin Correlations of Entangled Particles</vt:lpstr>
      <vt:lpstr>Quantum Entanglement of Ultrarelativistic Electrons in Singlet and Triplet States (QUEST)</vt:lpstr>
      <vt:lpstr>Quantum Entanglement of Ultrarelativistic Electrons in Singlet and Triplet States (QUEST)</vt:lpstr>
      <vt:lpstr>Summary</vt:lpstr>
      <vt:lpstr>Thank You For Your Attention!</vt:lpstr>
      <vt:lpstr>Thanks To…</vt:lpstr>
      <vt:lpstr>S-DALINAC</vt:lpstr>
      <vt:lpstr>Source of Polarized Electrons</vt:lpstr>
      <vt:lpstr>Ultra-fast Studies of NEA Photocathodes</vt:lpstr>
      <vt:lpstr>Polarized Electron Beam at 6.2 MeV</vt:lpstr>
      <vt:lpstr>Polarized Electron Beam at 6.2 MeV</vt:lpstr>
      <vt:lpstr>Bulk vs. Strained Superlattice</vt:lpstr>
      <vt:lpstr>Polarized Elastic Scattering Around 180°</vt:lpstr>
      <vt:lpstr>Polarized Structure Functions of 2H, 3He</vt:lpstr>
      <vt:lpstr>Linear Polarization of Bremsstrahlung  from Transversely Polarized Electrons</vt:lpstr>
      <vt:lpstr>Linear Polarization of Bremsstrahlung  from Transversely Polarized Electrons</vt:lpstr>
      <vt:lpstr>Predicted Cross Sections and  Stokes Parameters for Linear Polarizations</vt:lpstr>
      <vt:lpstr>Future Teststand / Atomic Hydrogen Cleaning</vt:lpstr>
      <vt:lpstr>Cleaning &amp; Preparation Test System</vt:lpstr>
      <vt:lpstr>Magnetic Scattering?</vt:lpstr>
    </vt:vector>
  </TitlesOfParts>
  <Company>IKP TU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Ideas for Fundamental Polarized Electron Scattering at the S-DALINAC</dc:title>
  <dc:creator>Joachim Enders</dc:creator>
  <cp:lastModifiedBy>hase</cp:lastModifiedBy>
  <cp:revision>35</cp:revision>
  <cp:lastPrinted>2016-03-31T09:04:37Z</cp:lastPrinted>
  <dcterms:created xsi:type="dcterms:W3CDTF">2013-03-11T22:08:11Z</dcterms:created>
  <dcterms:modified xsi:type="dcterms:W3CDTF">2016-04-07T07:58:04Z</dcterms:modified>
</cp:coreProperties>
</file>