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6" r:id="rId9"/>
    <p:sldId id="268" r:id="rId10"/>
    <p:sldId id="265" r:id="rId11"/>
    <p:sldId id="264" r:id="rId12"/>
    <p:sldId id="270" r:id="rId13"/>
    <p:sldId id="269" r:id="rId14"/>
    <p:sldId id="271" r:id="rId15"/>
    <p:sldId id="272" r:id="rId16"/>
    <p:sldId id="273" r:id="rId17"/>
    <p:sldId id="275" r:id="rId18"/>
    <p:sldId id="278" r:id="rId19"/>
    <p:sldId id="279" r:id="rId20"/>
    <p:sldId id="280" r:id="rId21"/>
    <p:sldId id="277" r:id="rId22"/>
    <p:sldId id="281" r:id="rId23"/>
    <p:sldId id="284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7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046A-9395-4AE5-BCAB-EF2D01A090CE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E06D-B248-4CC5-9449-9C3DEBC360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una.lngs.infn.it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7.png"/><Relationship Id="rId7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19.png"/><Relationship Id="rId4" Type="http://schemas.openxmlformats.org/officeDocument/2006/relationships/image" Target="../media/image53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603504"/>
            <a:ext cx="9144000" cy="978408"/>
          </a:xfrm>
          <a:prstGeom prst="rect">
            <a:avLst/>
          </a:prstGeom>
          <a:solidFill>
            <a:schemeClr val="tx1">
              <a:lumMod val="85000"/>
              <a:lumOff val="1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NUCLEAR REACTIONS OF ASTROPHYSICAL INTEREST AT LUNA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D. Trezzi (for the LUNA collaboration)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4064431" y="1762787"/>
            <a:ext cx="1015137" cy="9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2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LUNA EXPERIMENT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50 kV </a:t>
            </a:r>
            <a:r>
              <a:rPr lang="en-US" dirty="0" smtClean="0"/>
              <a:t>(1992-2001</a:t>
            </a:r>
            <a:r>
              <a:rPr lang="en-US" sz="1600" dirty="0" smtClean="0"/>
              <a:t>) – Solar Phase</a:t>
            </a:r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400 kV </a:t>
            </a:r>
            <a:r>
              <a:rPr lang="en-US" dirty="0" smtClean="0"/>
              <a:t>(2000-2018) </a:t>
            </a:r>
            <a:r>
              <a:rPr lang="en-US" sz="1600" dirty="0" smtClean="0"/>
              <a:t>– CNO, Mg-Al and Ne-Na cycles, BBN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LUNA-MV</a:t>
            </a:r>
            <a:r>
              <a:rPr lang="en-US" dirty="0" smtClean="0"/>
              <a:t> (since 2018) </a:t>
            </a:r>
            <a:r>
              <a:rPr lang="en-US" sz="1600" dirty="0" smtClean="0"/>
              <a:t>– Helium burning</a:t>
            </a:r>
            <a:endParaRPr lang="en-US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23520" y="2082800"/>
            <a:ext cx="2245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LUNA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energy accuracy</a:t>
            </a:r>
          </a:p>
          <a:p>
            <a:endParaRPr lang="en-US" sz="900" dirty="0" smtClean="0"/>
          </a:p>
          <a:p>
            <a:r>
              <a:rPr lang="en-US" b="1" dirty="0" smtClean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Windowless gas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target</a:t>
            </a:r>
          </a:p>
          <a:p>
            <a:endParaRPr lang="en-US" sz="900" dirty="0" smtClean="0"/>
          </a:p>
          <a:p>
            <a:r>
              <a:rPr lang="en-US" b="1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137% HPGe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Silicon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NaI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26" y="2133600"/>
            <a:ext cx="6496074" cy="433071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54" y="1477865"/>
            <a:ext cx="568036" cy="37859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4" y="1496477"/>
            <a:ext cx="568036" cy="34082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56" y="1477590"/>
            <a:ext cx="567894" cy="37859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21" y="1496477"/>
            <a:ext cx="568036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LUNA EXPERIMENT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50 kV </a:t>
            </a:r>
            <a:r>
              <a:rPr lang="en-US" dirty="0" smtClean="0"/>
              <a:t>(1992-2001</a:t>
            </a:r>
            <a:r>
              <a:rPr lang="en-US" sz="1600" dirty="0" smtClean="0"/>
              <a:t>) – Solar Phase</a:t>
            </a:r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400 kV </a:t>
            </a:r>
            <a:r>
              <a:rPr lang="en-US" dirty="0" smtClean="0"/>
              <a:t>(2000-2018) </a:t>
            </a:r>
            <a:r>
              <a:rPr lang="en-US" sz="1600" dirty="0" smtClean="0"/>
              <a:t>– CNO, Mg-Al and Ne-Na cycles, BBN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LUNA-MV</a:t>
            </a:r>
            <a:r>
              <a:rPr lang="en-US" dirty="0" smtClean="0"/>
              <a:t> (since 2018) </a:t>
            </a:r>
            <a:r>
              <a:rPr lang="en-US" sz="1600" dirty="0" smtClean="0"/>
              <a:t>– Helium burning</a:t>
            </a:r>
            <a:endParaRPr lang="en-US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23520" y="2082800"/>
            <a:ext cx="2245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LUNA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energy accuracy</a:t>
            </a:r>
          </a:p>
          <a:p>
            <a:endParaRPr lang="en-US" sz="900" dirty="0" smtClean="0"/>
          </a:p>
          <a:p>
            <a:r>
              <a:rPr lang="en-US" b="1" dirty="0" smtClean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Windowless gas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target</a:t>
            </a:r>
          </a:p>
          <a:p>
            <a:endParaRPr lang="en-US" sz="900" dirty="0" smtClean="0"/>
          </a:p>
          <a:p>
            <a:r>
              <a:rPr lang="en-US" b="1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137% HPGe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Silicon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NaI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2647926" y="2133600"/>
            <a:ext cx="6496074" cy="4330716"/>
            <a:chOff x="2647926" y="2072640"/>
            <a:chExt cx="6496074" cy="4330716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6" y="2072640"/>
              <a:ext cx="6496074" cy="4330716"/>
            </a:xfrm>
            <a:prstGeom prst="rect">
              <a:avLst/>
            </a:prstGeom>
          </p:spPr>
        </p:pic>
        <p:cxnSp>
          <p:nvCxnSpPr>
            <p:cNvPr id="8" name="Connettore 1 7"/>
            <p:cNvCxnSpPr/>
            <p:nvPr/>
          </p:nvCxnSpPr>
          <p:spPr>
            <a:xfrm>
              <a:off x="4246880" y="2082800"/>
              <a:ext cx="558800" cy="130048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4805680" y="3383280"/>
              <a:ext cx="3190671" cy="680720"/>
            </a:xfrm>
            <a:prstGeom prst="line">
              <a:avLst/>
            </a:prstGeom>
            <a:ln w="28575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>
              <a:off x="4805680" y="3383280"/>
              <a:ext cx="1090283" cy="199136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5909621" y="5364480"/>
              <a:ext cx="2086730" cy="26416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54" y="1477865"/>
            <a:ext cx="568036" cy="37859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4" y="1496477"/>
            <a:ext cx="568036" cy="34082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56" y="1477590"/>
            <a:ext cx="567894" cy="37859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21" y="1496477"/>
            <a:ext cx="568036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8459"/>
            <a:ext cx="3821144" cy="28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775"/>
            <a:ext cx="4692144" cy="263933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71"/>
            <a:ext cx="5151163" cy="289752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/>
        </p:blipFill>
        <p:spPr>
          <a:xfrm>
            <a:off x="5075968" y="3586480"/>
            <a:ext cx="4068032" cy="2861946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63" y="2446335"/>
            <a:ext cx="2373618" cy="1780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99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64825" y="1182880"/>
            <a:ext cx="88143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ELECTRON SCREENING AND STOPPING POWER</a:t>
            </a:r>
            <a:endParaRPr lang="en-GB" sz="2400" b="1" dirty="0" smtClean="0"/>
          </a:p>
          <a:p>
            <a:r>
              <a:rPr lang="it-IT" baseline="30000" dirty="0" smtClean="0"/>
              <a:t>	2</a:t>
            </a:r>
            <a:r>
              <a:rPr lang="it-IT" dirty="0" smtClean="0"/>
              <a:t>H(</a:t>
            </a:r>
            <a:r>
              <a:rPr lang="it-IT" baseline="30000" dirty="0" smtClean="0"/>
              <a:t>3</a:t>
            </a:r>
            <a:r>
              <a:rPr lang="it-IT" dirty="0" smtClean="0"/>
              <a:t>He,p)</a:t>
            </a:r>
            <a:r>
              <a:rPr lang="it-IT" baseline="30000" dirty="0" smtClean="0"/>
              <a:t>4</a:t>
            </a:r>
            <a:r>
              <a:rPr lang="it-IT" dirty="0" smtClean="0"/>
              <a:t>He and </a:t>
            </a:r>
            <a:r>
              <a:rPr lang="it-IT" baseline="30000" dirty="0" smtClean="0"/>
              <a:t>3</a:t>
            </a:r>
            <a:r>
              <a:rPr lang="it-IT" dirty="0" smtClean="0"/>
              <a:t>He(</a:t>
            </a:r>
            <a:r>
              <a:rPr lang="it-IT" baseline="30000" dirty="0" smtClean="0"/>
              <a:t>2</a:t>
            </a:r>
            <a:r>
              <a:rPr lang="it-IT" dirty="0" smtClean="0"/>
              <a:t>H,p)</a:t>
            </a:r>
            <a:r>
              <a:rPr lang="it-IT" baseline="30000" dirty="0" smtClean="0"/>
              <a:t>4</a:t>
            </a:r>
            <a:r>
              <a:rPr lang="it-IT" dirty="0" smtClean="0"/>
              <a:t>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SOLAR FUSION REACTION</a:t>
            </a:r>
            <a:endParaRPr lang="it-IT" b="1" dirty="0" smtClean="0"/>
          </a:p>
          <a:p>
            <a:r>
              <a:rPr lang="it-IT" baseline="30000" dirty="0" smtClean="0"/>
              <a:t>	3</a:t>
            </a:r>
            <a:r>
              <a:rPr lang="it-IT" dirty="0" smtClean="0"/>
              <a:t>He(</a:t>
            </a:r>
            <a:r>
              <a:rPr lang="it-IT" baseline="30000" dirty="0" smtClean="0"/>
              <a:t>3</a:t>
            </a:r>
            <a:r>
              <a:rPr lang="it-IT" dirty="0" smtClean="0"/>
              <a:t>He,2p)</a:t>
            </a:r>
            <a:r>
              <a:rPr lang="it-IT" baseline="30000" dirty="0" smtClean="0"/>
              <a:t>4</a:t>
            </a:r>
            <a:r>
              <a:rPr lang="it-IT" dirty="0" smtClean="0"/>
              <a:t>He </a:t>
            </a:r>
            <a:r>
              <a:rPr lang="it-IT" baseline="30000" dirty="0" smtClean="0"/>
              <a:t>2</a:t>
            </a:r>
            <a:r>
              <a:rPr lang="it-IT" dirty="0" smtClean="0"/>
              <a:t>H(p,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3</a:t>
            </a:r>
            <a:r>
              <a:rPr lang="it-IT" dirty="0" smtClean="0">
                <a:latin typeface="Calibri"/>
              </a:rPr>
              <a:t>He and </a:t>
            </a:r>
            <a:r>
              <a:rPr lang="it-IT" baseline="30000" dirty="0" smtClean="0">
                <a:latin typeface="Calibri"/>
              </a:rPr>
              <a:t>3</a:t>
            </a:r>
            <a:r>
              <a:rPr lang="it-IT" dirty="0" smtClean="0">
                <a:latin typeface="Calibri"/>
              </a:rPr>
              <a:t>He(</a:t>
            </a:r>
            <a:r>
              <a:rPr lang="el-GR" dirty="0" smtClean="0">
                <a:latin typeface="Calibri"/>
              </a:rPr>
              <a:t>α</a:t>
            </a:r>
            <a:r>
              <a:rPr lang="it-IT" dirty="0" smtClean="0">
                <a:latin typeface="Calibri"/>
              </a:rPr>
              <a:t>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7</a:t>
            </a:r>
            <a:r>
              <a:rPr lang="it-IT" dirty="0" smtClean="0">
                <a:latin typeface="Calibri"/>
              </a:rPr>
              <a:t>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 smtClean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Calibri"/>
              </a:rPr>
              <a:t>CNO, Ne-Na AND Mg-Al CYCLES</a:t>
            </a:r>
            <a:endParaRPr lang="it-IT" b="1" dirty="0" smtClean="0">
              <a:latin typeface="Calibri"/>
            </a:endParaRPr>
          </a:p>
          <a:p>
            <a:r>
              <a:rPr lang="it-IT" baseline="30000" dirty="0">
                <a:latin typeface="Calibri"/>
              </a:rPr>
              <a:t> </a:t>
            </a:r>
            <a:r>
              <a:rPr lang="it-IT" dirty="0" smtClean="0">
                <a:latin typeface="Calibri"/>
              </a:rPr>
              <a:t>       </a:t>
            </a:r>
            <a:r>
              <a:rPr lang="it-IT" baseline="30000" dirty="0" smtClean="0">
                <a:latin typeface="Calibri"/>
              </a:rPr>
              <a:t>14</a:t>
            </a:r>
            <a:r>
              <a:rPr lang="it-IT" dirty="0" smtClean="0">
                <a:latin typeface="Calibri"/>
              </a:rPr>
              <a:t>N(p,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15</a:t>
            </a:r>
            <a:r>
              <a:rPr lang="it-IT" dirty="0" smtClean="0">
                <a:latin typeface="Calibri"/>
              </a:rPr>
              <a:t>O </a:t>
            </a:r>
            <a:r>
              <a:rPr lang="it-IT" baseline="30000" dirty="0" smtClean="0">
                <a:latin typeface="Calibri"/>
              </a:rPr>
              <a:t>15</a:t>
            </a:r>
            <a:r>
              <a:rPr lang="it-IT" dirty="0" smtClean="0">
                <a:latin typeface="Calibri"/>
              </a:rPr>
              <a:t>N(p,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16</a:t>
            </a:r>
            <a:r>
              <a:rPr lang="it-IT" dirty="0" smtClean="0">
                <a:latin typeface="Calibri"/>
              </a:rPr>
              <a:t>O 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22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Ne(p,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γ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)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23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Na 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</a:rPr>
              <a:t>22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Ne(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 γ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</a:rPr>
              <a:t>26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Mg</a:t>
            </a:r>
            <a:r>
              <a:rPr lang="it-IT" dirty="0" smtClean="0">
                <a:latin typeface="Calibri"/>
              </a:rPr>
              <a:t> </a:t>
            </a:r>
            <a:r>
              <a:rPr lang="it-IT" baseline="30000" dirty="0" smtClean="0">
                <a:latin typeface="Calibri"/>
              </a:rPr>
              <a:t>23</a:t>
            </a:r>
            <a:r>
              <a:rPr lang="it-IT" dirty="0" smtClean="0">
                <a:latin typeface="Calibri"/>
              </a:rPr>
              <a:t>Na(p,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24</a:t>
            </a:r>
            <a:r>
              <a:rPr lang="it-IT" dirty="0" smtClean="0">
                <a:latin typeface="Calibri"/>
              </a:rPr>
              <a:t>Mg and </a:t>
            </a:r>
            <a:r>
              <a:rPr lang="it-IT" baseline="30000" dirty="0" smtClean="0">
                <a:latin typeface="Calibri"/>
              </a:rPr>
              <a:t>25</a:t>
            </a:r>
            <a:r>
              <a:rPr lang="it-IT" dirty="0" smtClean="0">
                <a:latin typeface="Calibri"/>
              </a:rPr>
              <a:t>Mg(p,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26</a:t>
            </a:r>
            <a:r>
              <a:rPr lang="it-IT" dirty="0" smtClean="0">
                <a:latin typeface="Calibri"/>
              </a:rPr>
              <a:t>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 smtClean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Calibri"/>
              </a:rPr>
              <a:t>EXPLOSIVE HYDROGEN BURNING IN NOVAE AND AGB STARS</a:t>
            </a:r>
            <a:endParaRPr lang="it-IT" b="1" dirty="0" smtClean="0">
              <a:latin typeface="Calibri"/>
            </a:endParaRPr>
          </a:p>
          <a:p>
            <a:r>
              <a:rPr lang="it-IT" baseline="30000" dirty="0" smtClean="0">
                <a:latin typeface="Calibri"/>
              </a:rPr>
              <a:t>	17</a:t>
            </a:r>
            <a:r>
              <a:rPr lang="it-IT" dirty="0" smtClean="0">
                <a:latin typeface="Calibri"/>
              </a:rPr>
              <a:t>O(p,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18</a:t>
            </a:r>
            <a:r>
              <a:rPr lang="it-IT" dirty="0" smtClean="0">
                <a:latin typeface="Calibri"/>
              </a:rPr>
              <a:t>F </a:t>
            </a:r>
            <a:r>
              <a:rPr lang="it-IT" baseline="30000" dirty="0" smtClean="0">
                <a:latin typeface="Calibri"/>
              </a:rPr>
              <a:t>17</a:t>
            </a:r>
            <a:r>
              <a:rPr lang="it-IT" dirty="0" smtClean="0">
                <a:latin typeface="Calibri"/>
              </a:rPr>
              <a:t>O(p,</a:t>
            </a:r>
            <a:r>
              <a:rPr lang="el-GR" dirty="0" smtClean="0">
                <a:latin typeface="Calibri"/>
              </a:rPr>
              <a:t>α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14</a:t>
            </a:r>
            <a:r>
              <a:rPr lang="it-IT" dirty="0" smtClean="0">
                <a:latin typeface="Calibri"/>
              </a:rPr>
              <a:t>N 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18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O(p,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γ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)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19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F</a:t>
            </a:r>
            <a:r>
              <a:rPr lang="it-IT" dirty="0" smtClean="0">
                <a:latin typeface="Calibri"/>
              </a:rPr>
              <a:t> and </a:t>
            </a:r>
            <a:r>
              <a:rPr lang="it-IT" baseline="30000" dirty="0" smtClean="0">
                <a:latin typeface="Calibri"/>
              </a:rPr>
              <a:t>18</a:t>
            </a:r>
            <a:r>
              <a:rPr lang="it-IT" dirty="0" smtClean="0">
                <a:latin typeface="Calibri"/>
              </a:rPr>
              <a:t>O(p,</a:t>
            </a:r>
            <a:r>
              <a:rPr lang="el-GR" dirty="0" smtClean="0">
                <a:latin typeface="Calibri"/>
              </a:rPr>
              <a:t>α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15</a:t>
            </a:r>
            <a:r>
              <a:rPr lang="it-IT" dirty="0" smtClean="0">
                <a:latin typeface="Calibri"/>
              </a:rPr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 smtClean="0"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Calibri"/>
              </a:rPr>
              <a:t>BIG BANG NUCLEOSYNTHESIS</a:t>
            </a:r>
          </a:p>
          <a:p>
            <a:r>
              <a:rPr lang="it-IT" baseline="30000" dirty="0" smtClean="0">
                <a:latin typeface="Calibri"/>
              </a:rPr>
              <a:t>	2</a:t>
            </a:r>
            <a:r>
              <a:rPr lang="it-IT" dirty="0" smtClean="0">
                <a:latin typeface="Calibri"/>
              </a:rPr>
              <a:t>H(</a:t>
            </a:r>
            <a:r>
              <a:rPr lang="el-GR" dirty="0" smtClean="0">
                <a:latin typeface="Calibri"/>
              </a:rPr>
              <a:t>α</a:t>
            </a:r>
            <a:r>
              <a:rPr lang="it-IT" dirty="0" smtClean="0">
                <a:latin typeface="Calibri"/>
              </a:rPr>
              <a:t>,</a:t>
            </a:r>
            <a:r>
              <a:rPr lang="el-GR" dirty="0" smtClean="0">
                <a:latin typeface="Calibri"/>
              </a:rPr>
              <a:t>γ</a:t>
            </a:r>
            <a:r>
              <a:rPr lang="it-IT" dirty="0" smtClean="0">
                <a:latin typeface="Calibri"/>
              </a:rPr>
              <a:t>)</a:t>
            </a:r>
            <a:r>
              <a:rPr lang="it-IT" baseline="30000" dirty="0" smtClean="0">
                <a:latin typeface="Calibri"/>
              </a:rPr>
              <a:t>6</a:t>
            </a:r>
            <a:r>
              <a:rPr lang="it-IT" dirty="0" smtClean="0">
                <a:latin typeface="Calibri"/>
              </a:rPr>
              <a:t>Li 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2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H(p,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γ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)</a:t>
            </a:r>
            <a:r>
              <a:rPr lang="it-IT" baseline="30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3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He</a:t>
            </a:r>
            <a:r>
              <a:rPr lang="it-IT" dirty="0" smtClean="0">
                <a:latin typeface="Calibri"/>
              </a:rPr>
              <a:t> and </a:t>
            </a:r>
            <a:r>
              <a:rPr lang="it-IT" baseline="30000" dirty="0" smtClean="0">
                <a:solidFill>
                  <a:srgbClr val="C00000"/>
                </a:solidFill>
                <a:latin typeface="Calibri"/>
              </a:rPr>
              <a:t>6</a:t>
            </a:r>
            <a:r>
              <a:rPr lang="it-IT" dirty="0" smtClean="0">
                <a:solidFill>
                  <a:srgbClr val="C00000"/>
                </a:solidFill>
                <a:latin typeface="Calibri"/>
              </a:rPr>
              <a:t>Li(p,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γ</a:t>
            </a:r>
            <a:r>
              <a:rPr lang="it-IT" dirty="0" smtClean="0">
                <a:solidFill>
                  <a:srgbClr val="C00000"/>
                </a:solidFill>
                <a:latin typeface="Calibri"/>
              </a:rPr>
              <a:t>)</a:t>
            </a:r>
            <a:r>
              <a:rPr lang="it-IT" baseline="30000" dirty="0" smtClean="0">
                <a:solidFill>
                  <a:srgbClr val="C00000"/>
                </a:solidFill>
                <a:latin typeface="Calibri"/>
              </a:rPr>
              <a:t>7</a:t>
            </a:r>
            <a:r>
              <a:rPr lang="it-IT" dirty="0" smtClean="0">
                <a:solidFill>
                  <a:srgbClr val="C00000"/>
                </a:solidFill>
                <a:latin typeface="Calibri"/>
              </a:rPr>
              <a:t>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/>
              <a:t>NEUTRON CAPTURE </a:t>
            </a:r>
            <a:r>
              <a:rPr lang="it-IT" sz="2400" b="1" dirty="0"/>
              <a:t>NUCLEOSYNTHESIS</a:t>
            </a:r>
          </a:p>
          <a:p>
            <a:r>
              <a:rPr lang="it-IT" baseline="30000" dirty="0"/>
              <a:t>	</a:t>
            </a:r>
            <a:r>
              <a:rPr lang="it-IT" baseline="30000" dirty="0" smtClean="0">
                <a:solidFill>
                  <a:srgbClr val="C00000"/>
                </a:solidFill>
              </a:rPr>
              <a:t>13</a:t>
            </a:r>
            <a:r>
              <a:rPr lang="it-IT" dirty="0" smtClean="0">
                <a:solidFill>
                  <a:srgbClr val="C00000"/>
                </a:solidFill>
              </a:rPr>
              <a:t>C(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it-IT" dirty="0" smtClean="0">
                <a:solidFill>
                  <a:srgbClr val="C00000"/>
                </a:solidFill>
              </a:rPr>
              <a:t>,n)</a:t>
            </a:r>
            <a:r>
              <a:rPr lang="it-IT" baseline="30000" dirty="0" smtClean="0">
                <a:solidFill>
                  <a:srgbClr val="C00000"/>
                </a:solidFill>
              </a:rPr>
              <a:t>16</a:t>
            </a:r>
            <a:r>
              <a:rPr lang="it-IT" dirty="0" smtClean="0">
                <a:solidFill>
                  <a:srgbClr val="C00000"/>
                </a:solidFill>
              </a:rPr>
              <a:t>O</a:t>
            </a:r>
            <a:endParaRPr lang="it-IT" dirty="0">
              <a:latin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4825" y="6062999"/>
            <a:ext cx="88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at LUNA-MV: </a:t>
            </a:r>
            <a:r>
              <a:rPr lang="en-GB" baseline="30000" dirty="0" smtClean="0"/>
              <a:t>12</a:t>
            </a:r>
            <a:r>
              <a:rPr lang="en-GB" dirty="0" smtClean="0"/>
              <a:t>C(α,γ)</a:t>
            </a:r>
            <a:r>
              <a:rPr lang="en-GB" baseline="30000" dirty="0" smtClean="0"/>
              <a:t>16</a:t>
            </a:r>
            <a:r>
              <a:rPr lang="en-GB" dirty="0" smtClean="0"/>
              <a:t>O, </a:t>
            </a:r>
            <a:r>
              <a:rPr lang="en-GB" baseline="30000" dirty="0" smtClean="0"/>
              <a:t>13</a:t>
            </a:r>
            <a:r>
              <a:rPr lang="en-GB" dirty="0" smtClean="0"/>
              <a:t>C(α,n)</a:t>
            </a:r>
            <a:r>
              <a:rPr lang="en-GB" baseline="30000" dirty="0" smtClean="0"/>
              <a:t>16</a:t>
            </a:r>
            <a:r>
              <a:rPr lang="en-GB" dirty="0" smtClean="0"/>
              <a:t>O </a:t>
            </a:r>
            <a:r>
              <a:rPr lang="en-GB" baseline="30000" dirty="0" smtClean="0"/>
              <a:t>22</a:t>
            </a:r>
            <a:r>
              <a:rPr lang="en-GB" dirty="0" smtClean="0"/>
              <a:t>Ne(α,n)</a:t>
            </a:r>
            <a:r>
              <a:rPr lang="en-GB" baseline="30000" dirty="0" smtClean="0"/>
              <a:t>25</a:t>
            </a:r>
            <a:r>
              <a:rPr lang="en-GB" dirty="0" smtClean="0"/>
              <a:t>Mg, </a:t>
            </a:r>
            <a:r>
              <a:rPr lang="en-GB" baseline="30000" dirty="0" smtClean="0"/>
              <a:t>12</a:t>
            </a:r>
            <a:r>
              <a:rPr lang="en-GB" dirty="0" smtClean="0"/>
              <a:t>C+</a:t>
            </a:r>
            <a:r>
              <a:rPr lang="en-GB" baseline="30000" dirty="0" smtClean="0"/>
              <a:t>12</a:t>
            </a:r>
            <a:r>
              <a:rPr lang="en-GB" dirty="0" smtClean="0"/>
              <a:t>C and much more…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34345" y="547712"/>
            <a:ext cx="746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25y of NUCLEAR ASTROPHYSICS AT LUNA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21280" y="2336800"/>
            <a:ext cx="1036320" cy="36576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619760" y="3146903"/>
            <a:ext cx="1081024" cy="365760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102360" y="4732968"/>
            <a:ext cx="2006600" cy="367352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885440" y="6053810"/>
            <a:ext cx="1097280" cy="367352"/>
          </a:xfrm>
          <a:prstGeom prst="rect">
            <a:avLst/>
          </a:prstGeom>
          <a:solidFill>
            <a:schemeClr val="accent6">
              <a:alpha val="2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H(p,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He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SOLAR FUSION </a:t>
            </a:r>
            <a:r>
              <a:rPr lang="en-US" b="1" dirty="0" smtClean="0"/>
              <a:t>| BIG BANG NUCLEOSYNTESIS</a:t>
            </a:r>
            <a:endParaRPr lang="en-US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1572635"/>
            <a:ext cx="5020052" cy="31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20052" y="1573471"/>
            <a:ext cx="3886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aseline="30000" dirty="0" smtClean="0"/>
              <a:t>2</a:t>
            </a:r>
            <a:r>
              <a:rPr lang="en-US" dirty="0" smtClean="0"/>
              <a:t>H(p,</a:t>
            </a:r>
            <a:r>
              <a:rPr lang="en-US" dirty="0" smtClean="0">
                <a:latin typeface="Calibri"/>
              </a:rPr>
              <a:t>γ)</a:t>
            </a:r>
            <a:r>
              <a:rPr lang="en-US" baseline="30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He reaction controls the equilibrium abundance of solar deuterium,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/>
              </a:rPr>
              <a:t>The </a:t>
            </a:r>
            <a:r>
              <a:rPr lang="en-US" baseline="30000" dirty="0" smtClean="0"/>
              <a:t>2</a:t>
            </a:r>
            <a:r>
              <a:rPr lang="en-US" dirty="0" smtClean="0"/>
              <a:t>H(p,γ)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n-US" dirty="0" smtClean="0">
                <a:latin typeface="Calibri"/>
              </a:rPr>
              <a:t>reaction controls the </a:t>
            </a:r>
            <a:r>
              <a:rPr lang="en-US" b="1" dirty="0" smtClean="0">
                <a:latin typeface="Calibri"/>
              </a:rPr>
              <a:t>life of protostars</a:t>
            </a:r>
            <a:r>
              <a:rPr lang="en-US" dirty="0" smtClean="0">
                <a:latin typeface="Calibri"/>
              </a:rPr>
              <a:t> before they enter into the main-sequence phase.</a:t>
            </a:r>
            <a:endParaRPr lang="en-US" dirty="0"/>
          </a:p>
        </p:txBody>
      </p:sp>
      <p:pic>
        <p:nvPicPr>
          <p:cNvPr id="9" name="Picture 6" descr="http://planetfacts.org/wp-content/uploads/2011/09/protos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71" y="3502369"/>
            <a:ext cx="3723929" cy="288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67508" y="4943229"/>
            <a:ext cx="398678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LUNA demonstrate, for the first time, that it is possible to direct study solar fusion in the Gamow window from underground laboratories.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/>
          <p:nvPr/>
        </p:nvGrpSpPr>
        <p:grpSpPr>
          <a:xfrm>
            <a:off x="4818888" y="466344"/>
            <a:ext cx="4113486" cy="6042213"/>
            <a:chOff x="4882896" y="475488"/>
            <a:chExt cx="4113486" cy="604221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896" y="475488"/>
              <a:ext cx="4113486" cy="6042213"/>
            </a:xfrm>
            <a:prstGeom prst="rect">
              <a:avLst/>
            </a:prstGeom>
          </p:spPr>
        </p:pic>
        <p:grpSp>
          <p:nvGrpSpPr>
            <p:cNvPr id="3" name="Gruppo 2"/>
            <p:cNvGrpSpPr/>
            <p:nvPr/>
          </p:nvGrpSpPr>
          <p:grpSpPr>
            <a:xfrm>
              <a:off x="6940820" y="4786615"/>
              <a:ext cx="1837600" cy="1300046"/>
              <a:chOff x="6931676" y="4832335"/>
              <a:chExt cx="1837600" cy="1300046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600"/>
              <a:stretch/>
            </p:blipFill>
            <p:spPr bwMode="auto">
              <a:xfrm>
                <a:off x="6931676" y="4832335"/>
                <a:ext cx="875961" cy="1300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02"/>
              <a:stretch/>
            </p:blipFill>
            <p:spPr bwMode="auto">
              <a:xfrm>
                <a:off x="7807637" y="4832335"/>
                <a:ext cx="961639" cy="1300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H(p,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He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SOLAR FUSION |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BIG BANG NUCLEOSYNTESIS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7053072" y="593834"/>
            <a:ext cx="1066800" cy="5511492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7232" y="1429718"/>
            <a:ext cx="480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Primordial deuterium abundance is quite in agreement with the calculated value: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HIGH PRECISION COSMOLOGICAL DATA (Planck)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LOW</a:t>
            </a:r>
            <a:r>
              <a:rPr lang="en-US" dirty="0" smtClean="0"/>
              <a:t> PRECISION (about 9%) NUCLEAR DIRECT DATA IN THE BBN ENERGY RANGE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257048" y="2981644"/>
            <a:ext cx="4351528" cy="3492834"/>
            <a:chOff x="238760" y="2945068"/>
            <a:chExt cx="4351528" cy="3492834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760" y="2945068"/>
              <a:ext cx="4351528" cy="3492834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941832" y="3173428"/>
              <a:ext cx="1188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RAW data</a:t>
              </a:r>
            </a:p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(Feb 2016)</a:t>
              </a:r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1261872" y="3977178"/>
            <a:ext cx="177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precision data is desirable (&lt; 5%) 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77876" y="663654"/>
            <a:ext cx="242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L. E. Marcucci et al. paper</a:t>
            </a:r>
          </a:p>
          <a:p>
            <a:r>
              <a:rPr lang="it-IT" sz="1400" b="1" dirty="0"/>
              <a:t>Phys. Rev. Lett. 116, 102501</a:t>
            </a:r>
          </a:p>
        </p:txBody>
      </p:sp>
    </p:spTree>
    <p:extLst>
      <p:ext uri="{BB962C8B-B14F-4D97-AF65-F5344CB8AC3E}">
        <p14:creationId xmlns:p14="http://schemas.microsoft.com/office/powerpoint/2010/main" val="5667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N(p,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O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CNO &amp; GLOBULAR CLUSTER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5"/>
          <a:stretch/>
        </p:blipFill>
        <p:spPr bwMode="auto">
          <a:xfrm>
            <a:off x="4225227" y="4643845"/>
            <a:ext cx="4888933" cy="11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27" y="1152116"/>
            <a:ext cx="4912036" cy="33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2" y="3325945"/>
            <a:ext cx="3338586" cy="31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65503" y="1448262"/>
            <a:ext cx="4045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N(</a:t>
            </a:r>
            <a:r>
              <a:rPr lang="en-US" sz="1600" dirty="0" smtClean="0">
                <a:latin typeface="Calibri"/>
              </a:rPr>
              <a:t>p,γ)</a:t>
            </a:r>
            <a:r>
              <a:rPr lang="en-US" sz="1600" baseline="30000" dirty="0" smtClean="0">
                <a:latin typeface="Calibri"/>
              </a:rPr>
              <a:t>15</a:t>
            </a:r>
            <a:r>
              <a:rPr lang="en-US" sz="1600" dirty="0" smtClean="0">
                <a:latin typeface="Calibri"/>
              </a:rPr>
              <a:t>O is the slowest reaction of the CNO cycle; it controls the cycle’s energy production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/>
              </a:rPr>
              <a:t>The turnoff luminosity point of a globular cluster is used to determine the age of the cluster → lower limit of the Universe age (TOL-A relation)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083017" y="5791263"/>
            <a:ext cx="5031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«when a given turnoff luminosity is considered, the revised isochrones imply systematically older ages, namely between 0.7 and 1 Gyr.»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05970" y="4543843"/>
            <a:ext cx="1390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C00000"/>
                </a:solidFill>
              </a:rPr>
              <a:t>Solar flux of CNO neutrinos reduced by a factor 2!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61360" y="487058"/>
            <a:ext cx="5269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H(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Li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BIG BANG NUCLEOSYNTHESIS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uppo 20"/>
          <p:cNvGrpSpPr/>
          <p:nvPr/>
        </p:nvGrpSpPr>
        <p:grpSpPr>
          <a:xfrm>
            <a:off x="36576" y="585216"/>
            <a:ext cx="4882896" cy="5900386"/>
            <a:chOff x="0" y="548640"/>
            <a:chExt cx="4882896" cy="5900386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77"/>
            <a:stretch/>
          </p:blipFill>
          <p:spPr>
            <a:xfrm>
              <a:off x="0" y="548640"/>
              <a:ext cx="3026664" cy="1647969"/>
            </a:xfrm>
            <a:prstGeom prst="rect">
              <a:avLst/>
            </a:prstGeom>
          </p:spPr>
        </p:pic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979" y="3438662"/>
              <a:ext cx="4549317" cy="3010364"/>
            </a:xfrm>
            <a:prstGeom prst="rect">
              <a:avLst/>
            </a:prstGeom>
          </p:spPr>
        </p:pic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1" b="32935"/>
            <a:stretch/>
          </p:blipFill>
          <p:spPr>
            <a:xfrm>
              <a:off x="320040" y="2488926"/>
              <a:ext cx="4562856" cy="611423"/>
            </a:xfrm>
            <a:prstGeom prst="rect">
              <a:avLst/>
            </a:prstGeom>
          </p:spPr>
        </p:pic>
        <p:cxnSp>
          <p:nvCxnSpPr>
            <p:cNvPr id="25" name="Connettore 1 24"/>
            <p:cNvCxnSpPr/>
            <p:nvPr/>
          </p:nvCxnSpPr>
          <p:spPr>
            <a:xfrm flipV="1">
              <a:off x="320040" y="1481328"/>
              <a:ext cx="1399032" cy="10075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H="1" flipV="1">
              <a:off x="2066544" y="1481328"/>
              <a:ext cx="2816352" cy="10075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H="1" flipV="1">
              <a:off x="3224784" y="3100350"/>
              <a:ext cx="1136904" cy="3961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V="1">
              <a:off x="320040" y="3100350"/>
              <a:ext cx="2904744" cy="4252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5029200" y="1348811"/>
                <a:ext cx="39867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Search for metal poor stars*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Obtain an high resolution absorption spectrum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Fit the Lithium (</a:t>
                </a:r>
                <a:r>
                  <a:rPr lang="en-US" sz="1600" baseline="30000" dirty="0" smtClean="0"/>
                  <a:t>6</a:t>
                </a:r>
                <a:r>
                  <a:rPr lang="en-US" sz="1600" dirty="0" smtClean="0"/>
                  <a:t>Li+</a:t>
                </a:r>
                <a:r>
                  <a:rPr lang="en-US" sz="1600" baseline="30000" dirty="0" smtClean="0"/>
                  <a:t>7</a:t>
                </a:r>
                <a:r>
                  <a:rPr lang="en-US" sz="1600" dirty="0" smtClean="0"/>
                  <a:t>Li) absorption line in order to obtain the </a:t>
                </a:r>
                <a:r>
                  <a:rPr lang="en-US" sz="1600" baseline="30000" dirty="0" smtClean="0"/>
                  <a:t>6</a:t>
                </a:r>
                <a:r>
                  <a:rPr lang="en-US" sz="1600" dirty="0" smtClean="0"/>
                  <a:t>Li (stellar atmospheric) abundance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a detailed model of stellar atmospheres and calculate the </a:t>
                </a:r>
                <a:r>
                  <a:rPr lang="en-US" sz="1600" baseline="30000" dirty="0" smtClean="0"/>
                  <a:t>6</a:t>
                </a:r>
                <a:r>
                  <a:rPr lang="en-US" sz="1600" dirty="0" smtClean="0"/>
                  <a:t>Li primordial abundance.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  <m:r>
                      <a:rPr lang="it-IT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348811"/>
                <a:ext cx="3986784" cy="2308324"/>
              </a:xfrm>
              <a:prstGeom prst="rect">
                <a:avLst/>
              </a:prstGeom>
              <a:blipFill rotWithShape="0">
                <a:blip r:embed="rId7"/>
                <a:stretch>
                  <a:fillRect l="-612" t="-792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296" y="3703212"/>
            <a:ext cx="44093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977640" y="640080"/>
            <a:ext cx="5033848" cy="5879592"/>
            <a:chOff x="53966" y="699853"/>
            <a:chExt cx="5329698" cy="5583720"/>
          </a:xfrm>
        </p:grpSpPr>
        <p:pic>
          <p:nvPicPr>
            <p:cNvPr id="17" name="Immagine 16" descr="dalpha.jpg"/>
            <p:cNvPicPr>
              <a:picLocks noChangeAspect="1"/>
            </p:cNvPicPr>
            <p:nvPr/>
          </p:nvPicPr>
          <p:blipFill rotWithShape="1">
            <a:blip r:embed="rId2"/>
            <a:srcRect b="2723"/>
            <a:stretch/>
          </p:blipFill>
          <p:spPr>
            <a:xfrm>
              <a:off x="53966" y="699853"/>
              <a:ext cx="5329698" cy="5583720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1831176" y="5349362"/>
              <a:ext cx="3158176" cy="28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M. Anders et al., PRL 113 (2014) 042501</a:t>
              </a:r>
              <a:endParaRPr lang="en-US" sz="1200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8016" y="560210"/>
            <a:ext cx="8403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H(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Li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BIG BANG NUCLEOSYNTHESIS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10311" y="1450056"/>
                <a:ext cx="379307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600" dirty="0" smtClean="0"/>
                  <a:t>The S-factor of the </a:t>
                </a:r>
                <a:r>
                  <a:rPr lang="en-GB" sz="1600" baseline="30000" dirty="0" smtClean="0"/>
                  <a:t>2</a:t>
                </a:r>
                <a:r>
                  <a:rPr lang="en-GB" sz="1600" dirty="0" smtClean="0"/>
                  <a:t>H(α</a:t>
                </a:r>
                <a:r>
                  <a:rPr lang="en-GB" sz="1600" dirty="0"/>
                  <a:t>,</a:t>
                </a:r>
                <a:r>
                  <a:rPr lang="en-GB" sz="1600" dirty="0" smtClean="0"/>
                  <a:t>γ)</a:t>
                </a:r>
                <a:r>
                  <a:rPr lang="en-GB" sz="1600" baseline="30000" dirty="0" smtClean="0"/>
                  <a:t>6</a:t>
                </a:r>
                <a:r>
                  <a:rPr lang="en-GB" sz="1600" dirty="0" smtClean="0"/>
                  <a:t>Li nuclear reaction has been measured, providing the firs data points at BBN energies. Using the new 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H(α,γ</a:t>
                </a:r>
                <a:r>
                  <a:rPr lang="en-GB" sz="1600" dirty="0" smtClean="0"/>
                  <a:t>)</a:t>
                </a:r>
                <a:r>
                  <a:rPr lang="en-GB" sz="1600" baseline="30000" dirty="0" smtClean="0"/>
                  <a:t>6</a:t>
                </a:r>
                <a:r>
                  <a:rPr lang="en-GB" sz="1600" dirty="0" smtClean="0"/>
                  <a:t>Li cross section a relative BBN lithium-6 abundance:</a:t>
                </a:r>
              </a:p>
              <a:p>
                <a:pPr algn="just"/>
                <a:endParaRPr lang="en-GB" sz="1600" dirty="0" smtClean="0"/>
              </a:p>
              <a:p>
                <a:pPr algn="ctr"/>
                <a:r>
                  <a:rPr lang="en-GB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0.80±0.18</m:t>
                            </m:r>
                          </m:e>
                        </m:d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1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</m:e>
                    </m:sPre>
                    <m:r>
                      <a:rPr lang="en-GB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just"/>
                <a:endParaRPr lang="en-GB" sz="1600" dirty="0" smtClean="0"/>
              </a:p>
              <a:p>
                <a:pPr algn="just"/>
                <a:r>
                  <a:rPr lang="en-GB" sz="1600" dirty="0" smtClean="0"/>
                  <a:t>is obtained. Three order of magnitude less than the observed one.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1" y="1450056"/>
                <a:ext cx="3793071" cy="2554545"/>
              </a:xfrm>
              <a:prstGeom prst="rect">
                <a:avLst/>
              </a:prstGeom>
              <a:blipFill rotWithShape="0">
                <a:blip r:embed="rId5"/>
                <a:stretch>
                  <a:fillRect l="-803" t="-716" r="-803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" y="4040315"/>
            <a:ext cx="3959352" cy="24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ttangolo 32"/>
          <p:cNvSpPr/>
          <p:nvPr/>
        </p:nvSpPr>
        <p:spPr>
          <a:xfrm>
            <a:off x="5212080" y="943837"/>
            <a:ext cx="1847088" cy="5009282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2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977640" y="640080"/>
            <a:ext cx="5033848" cy="5879592"/>
            <a:chOff x="53966" y="699853"/>
            <a:chExt cx="5329698" cy="5583720"/>
          </a:xfrm>
        </p:grpSpPr>
        <p:pic>
          <p:nvPicPr>
            <p:cNvPr id="17" name="Immagine 16" descr="dalpha.jpg"/>
            <p:cNvPicPr>
              <a:picLocks noChangeAspect="1"/>
            </p:cNvPicPr>
            <p:nvPr/>
          </p:nvPicPr>
          <p:blipFill rotWithShape="1">
            <a:blip r:embed="rId2"/>
            <a:srcRect b="2723"/>
            <a:stretch/>
          </p:blipFill>
          <p:spPr>
            <a:xfrm>
              <a:off x="53966" y="699853"/>
              <a:ext cx="5329698" cy="5583720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1831176" y="5349362"/>
              <a:ext cx="3158176" cy="288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M. Anders et al., PRL 113 (2014) 042501</a:t>
              </a:r>
              <a:endParaRPr lang="en-US" sz="1200" dirty="0"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8016" y="560210"/>
            <a:ext cx="8403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H(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Li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BIG BANG NUCLEOSYNTHESIS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10311" y="1450056"/>
                <a:ext cx="379307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600" dirty="0" smtClean="0"/>
                  <a:t>The S-factor of the </a:t>
                </a:r>
                <a:r>
                  <a:rPr lang="en-GB" sz="1600" baseline="30000" dirty="0" smtClean="0"/>
                  <a:t>2</a:t>
                </a:r>
                <a:r>
                  <a:rPr lang="en-GB" sz="1600" dirty="0" smtClean="0"/>
                  <a:t>H(α</a:t>
                </a:r>
                <a:r>
                  <a:rPr lang="en-GB" sz="1600" dirty="0"/>
                  <a:t>,</a:t>
                </a:r>
                <a:r>
                  <a:rPr lang="en-GB" sz="1600" dirty="0" smtClean="0"/>
                  <a:t>γ)</a:t>
                </a:r>
                <a:r>
                  <a:rPr lang="en-GB" sz="1600" baseline="30000" dirty="0" smtClean="0"/>
                  <a:t>6</a:t>
                </a:r>
                <a:r>
                  <a:rPr lang="en-GB" sz="1600" dirty="0" smtClean="0"/>
                  <a:t>Li nuclear reaction has been measured, providing the firs data points at BBN energies. Using the new 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H(α,γ</a:t>
                </a:r>
                <a:r>
                  <a:rPr lang="en-GB" sz="1600" dirty="0" smtClean="0"/>
                  <a:t>)</a:t>
                </a:r>
                <a:r>
                  <a:rPr lang="en-GB" sz="1600" baseline="30000" dirty="0" smtClean="0"/>
                  <a:t>6</a:t>
                </a:r>
                <a:r>
                  <a:rPr lang="en-GB" sz="1600" dirty="0" smtClean="0"/>
                  <a:t>Li cross section a relative BBN lithium-6 abundance:</a:t>
                </a:r>
              </a:p>
              <a:p>
                <a:pPr algn="just"/>
                <a:endParaRPr lang="en-GB" sz="1600" dirty="0" smtClean="0"/>
              </a:p>
              <a:p>
                <a:pPr algn="ctr"/>
                <a:r>
                  <a:rPr lang="en-GB" sz="16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sz="16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1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0.80±0.18</m:t>
                            </m:r>
                          </m:e>
                        </m:d>
                        <m:r>
                          <a:rPr lang="en-GB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160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16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p>
                        </m:sSup>
                      </m:e>
                    </m:sPre>
                    <m:r>
                      <a:rPr lang="en-GB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b="1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just"/>
                <a:endParaRPr lang="en-GB" sz="1600" dirty="0" smtClean="0"/>
              </a:p>
              <a:p>
                <a:pPr algn="just"/>
                <a:r>
                  <a:rPr lang="en-GB" sz="1600" dirty="0" smtClean="0"/>
                  <a:t>is obtained. Three order of magnitude less than the observed one.</a:t>
                </a:r>
                <a:endParaRPr lang="en-GB" sz="16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1" y="1450056"/>
                <a:ext cx="3793071" cy="2554545"/>
              </a:xfrm>
              <a:prstGeom prst="rect">
                <a:avLst/>
              </a:prstGeom>
              <a:blipFill rotWithShape="0">
                <a:blip r:embed="rId5"/>
                <a:stretch>
                  <a:fillRect l="-803" t="-716" r="-803" b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" y="4040315"/>
            <a:ext cx="3959352" cy="245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04" y="4049574"/>
            <a:ext cx="3875366" cy="242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5212080" y="943837"/>
            <a:ext cx="1847088" cy="5009282"/>
          </a:xfrm>
          <a:prstGeom prst="rect">
            <a:avLst/>
          </a:prstGeom>
          <a:solidFill>
            <a:schemeClr val="accent1">
              <a:lumMod val="60000"/>
              <a:lumOff val="4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1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60" y="1228368"/>
            <a:ext cx="3141040" cy="2644756"/>
          </a:xfrm>
          <a:prstGeom prst="rect">
            <a:avLst/>
          </a:prstGeom>
        </p:spPr>
      </p:pic>
      <p:pic>
        <p:nvPicPr>
          <p:cNvPr id="1026" name="Picture 2" descr="http://background.uchicago.edu/~whu/blackboard_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37"/>
            <a:ext cx="5347540" cy="26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mt.org/sites/default/files/images/gallery/tmt-2009-rev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141"/>
            <a:ext cx="4410456" cy="30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iop.org/objects/phw/news/17/5/13/PW-2013-05-06-Johnson-Pear-pic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31" y="4331506"/>
            <a:ext cx="3527469" cy="22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0" y="3129570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ASTROPHYSICS &amp; PLASMA PHYSICS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 rot="5400000">
            <a:off x="3104564" y="4909072"/>
            <a:ext cx="307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ASTRONOMY &amp; COSMOLOGY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43185" y="3917918"/>
            <a:ext cx="22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NUCLEAR PHYSICS</a:t>
            </a:r>
            <a:endParaRPr lang="en-US" b="1" dirty="0"/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4645258" y="2095920"/>
            <a:ext cx="220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PARTICLE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α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</a:rPr>
              <a:t>γ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it-IT" sz="3200" b="1" baseline="30000" dirty="0" smtClean="0">
                <a:solidFill>
                  <a:schemeClr val="accent2">
                    <a:lumMod val="50000"/>
                  </a:schemeClr>
                </a:solidFill>
              </a:rPr>
              <a:t>16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O REACTION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/>
              <a:t>THE HOLY GRAAL OF NUCLEAR ASTROPHYSICS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330200" y="1534053"/>
            <a:ext cx="34279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C(</a:t>
            </a:r>
            <a:r>
              <a:rPr lang="el-GR" sz="1600" dirty="0" smtClean="0"/>
              <a:t>α</a:t>
            </a:r>
            <a:r>
              <a:rPr lang="it-IT" sz="1600" dirty="0" smtClean="0"/>
              <a:t>,</a:t>
            </a:r>
            <a:r>
              <a:rPr lang="el-GR" sz="1600" dirty="0" smtClean="0"/>
              <a:t>γ</a:t>
            </a:r>
            <a:r>
              <a:rPr lang="it-IT" sz="1600" dirty="0" smtClean="0"/>
              <a:t>)</a:t>
            </a:r>
            <a:r>
              <a:rPr lang="it-IT" sz="1600" baseline="30000" dirty="0" smtClean="0"/>
              <a:t>16</a:t>
            </a:r>
            <a:r>
              <a:rPr lang="it-IT" sz="1600" dirty="0" smtClean="0"/>
              <a:t>O reaction: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plays a fundamental role in </a:t>
            </a:r>
            <a:r>
              <a:rPr lang="en-US" sz="1600" dirty="0" smtClean="0"/>
              <a:t>the evolution of </a:t>
            </a:r>
            <a:r>
              <a:rPr lang="en-US" sz="1600" b="1" dirty="0" smtClean="0"/>
              <a:t>any</a:t>
            </a:r>
            <a:r>
              <a:rPr lang="en-US" sz="1600" dirty="0" smtClean="0"/>
              <a:t> star during the helium-burning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Determines the Carbon to Oxygen ratio abundance.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Influences the nucleosynthesis of elements up to the iron peak for massive stars.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Influences the cooling timescale of white dwarfs.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Influences the proprieties of thermonuclear as well as core collapse supernovae.</a:t>
            </a:r>
            <a:endParaRPr lang="en-US" sz="1600" dirty="0"/>
          </a:p>
        </p:txBody>
      </p:sp>
      <p:sp>
        <p:nvSpPr>
          <p:cNvPr id="15" name="Rettangolo 14"/>
          <p:cNvSpPr/>
          <p:nvPr/>
        </p:nvSpPr>
        <p:spPr>
          <a:xfrm>
            <a:off x="4736592" y="1600200"/>
            <a:ext cx="667512" cy="32826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o 19"/>
          <p:cNvGrpSpPr/>
          <p:nvPr/>
        </p:nvGrpSpPr>
        <p:grpSpPr>
          <a:xfrm>
            <a:off x="4038008" y="1145884"/>
            <a:ext cx="4809916" cy="4212639"/>
            <a:chOff x="4038008" y="1255612"/>
            <a:chExt cx="4809916" cy="4212639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008" y="1534053"/>
              <a:ext cx="4809916" cy="3934198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5486400" y="1255612"/>
              <a:ext cx="3255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Gamow peak helium burning 300 keV – 10</a:t>
              </a:r>
              <a:r>
                <a:rPr lang="en-US" sz="12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-8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nb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93" y="5460933"/>
            <a:ext cx="5444101" cy="61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asellaDiTesto 18"/>
          <p:cNvSpPr txBox="1"/>
          <p:nvPr/>
        </p:nvSpPr>
        <p:spPr>
          <a:xfrm>
            <a:off x="2752344" y="6126944"/>
            <a:ext cx="295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William A. Fowler, Nobel lecture 1983</a:t>
            </a:r>
            <a:endParaRPr lang="en-GB" sz="1400" dirty="0"/>
          </a:p>
        </p:txBody>
      </p:sp>
      <p:sp>
        <p:nvSpPr>
          <p:cNvPr id="21" name="Rettangolo 20"/>
          <p:cNvSpPr/>
          <p:nvPr/>
        </p:nvSpPr>
        <p:spPr>
          <a:xfrm>
            <a:off x="6040716" y="5701455"/>
            <a:ext cx="2825496" cy="4601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waiting for LUNA-MV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7160" y="568032"/>
            <a:ext cx="74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CONCLUSIONS: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limits and future prospective </a:t>
            </a:r>
            <a:endParaRPr lang="en-US" sz="20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1281927"/>
            <a:ext cx="5413248" cy="360883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56032" y="1281927"/>
            <a:ext cx="3090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Nuclear Astrophysics is forever</a:t>
            </a:r>
            <a:r>
              <a:rPr lang="en-US" dirty="0" smtClean="0"/>
              <a:t>: reactions never measured, unknown in given energy ranges, high precision required…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LUNA-MV + LUNA 400 kV “usual” </a:t>
            </a:r>
            <a:r>
              <a:rPr lang="en-US" b="1" dirty="0" smtClean="0"/>
              <a:t>can not</a:t>
            </a:r>
            <a:r>
              <a:rPr lang="en-US" dirty="0" smtClean="0"/>
              <a:t> reach energies lower than 50 keV.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 some reactions, </a:t>
            </a:r>
            <a:r>
              <a:rPr lang="en-US" b="1" dirty="0" smtClean="0"/>
              <a:t>electron screening</a:t>
            </a:r>
            <a:r>
              <a:rPr lang="en-US" dirty="0" smtClean="0"/>
              <a:t> correction must be applied.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LUNA-MV can not produce </a:t>
            </a:r>
            <a:r>
              <a:rPr lang="en-US" b="1" dirty="0" smtClean="0"/>
              <a:t>too much neutrons</a:t>
            </a:r>
            <a:r>
              <a:rPr lang="en-US" dirty="0" smtClean="0"/>
              <a:t> (LNGS requirement).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56032" y="5489309"/>
            <a:ext cx="3246120" cy="7863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OPPORTUNITIES </a:t>
            </a:r>
          </a:p>
          <a:p>
            <a:pPr algn="ctr"/>
            <a:r>
              <a:rPr lang="en-US" dirty="0" smtClean="0"/>
              <a:t>for everybody</a:t>
            </a:r>
            <a:endParaRPr lang="en-US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7" b="13668"/>
          <a:stretch/>
        </p:blipFill>
        <p:spPr>
          <a:xfrm>
            <a:off x="3611880" y="5051170"/>
            <a:ext cx="5532120" cy="137706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180076" y="603882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hlinkClick r:id="rId6"/>
              </a:rPr>
              <a:t>http://luna.lngs.infn.it</a:t>
            </a:r>
            <a:r>
              <a:rPr lang="en-US" dirty="0" smtClean="0">
                <a:solidFill>
                  <a:srgbClr val="C00000"/>
                </a:solidFill>
                <a:hlinkClick r:id="rId6"/>
              </a:rPr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60169" y="2283580"/>
            <a:ext cx="8750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A. Boeltzig, A. Formicola, M. Junker, I. Kochanek,</a:t>
            </a:r>
            <a:r>
              <a:rPr lang="en-US" b="1" dirty="0" smtClean="0"/>
              <a:t> </a:t>
            </a:r>
            <a:r>
              <a:rPr lang="en-US" dirty="0"/>
              <a:t>C. Savarese</a:t>
            </a:r>
            <a:r>
              <a:rPr lang="en-US" b="1" dirty="0"/>
              <a:t> 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Laboratori Nazionali del Gran Sasso/GSSI,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D. Bemmerer, M. Takacs, T. Szucs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HZDR, Germany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Broggini, A. Caciolli, R. Depalo, R. Menegazzo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Padova and INFN Padova,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Gustavino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INFN Roma1, Italy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Z. Elekes, Zs. Fülöp, Gy. Gyurky, E. Samorjai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INR MTA-ATOMKI Debrecen, Hungary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O. Straniero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Collurania Astronomical Observatory Teramo, 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F. Cavanna, P. Corvisiero, F. Ferraro, </a:t>
            </a:r>
            <a:r>
              <a:rPr lang="en-US" u="sng" dirty="0" smtClean="0"/>
              <a:t>P. Prati</a:t>
            </a:r>
            <a:r>
              <a:rPr lang="en-US" dirty="0" smtClean="0"/>
              <a:t>, S. Zavatarelli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Genova and INFN Genova,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A. Guglielmetti,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D. Trezzi </a:t>
            </a:r>
            <a:r>
              <a:rPr lang="en-US" b="1" dirty="0"/>
              <a:t>|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Milano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INFN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Milano,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A. Best, G. Imbriani, </a:t>
            </a:r>
            <a:r>
              <a:rPr lang="en-US" dirty="0" smtClean="0"/>
              <a:t>A. Di Leva 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Napoli “Federico II”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INFN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Napoli,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G. Gervino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Torino and INFN Torino,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Italy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M. Aliotta, C. Bruno, T. Davinson</a:t>
            </a:r>
            <a:r>
              <a:rPr lang="en-US" b="1" dirty="0" smtClean="0"/>
              <a:t> </a:t>
            </a:r>
            <a:r>
              <a:rPr lang="en-US" b="1" dirty="0"/>
              <a:t>|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Edinburgh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E. Fiore</a:t>
            </a:r>
            <a:r>
              <a:rPr lang="en-US" dirty="0"/>
              <a:t>, V. </a:t>
            </a:r>
            <a:r>
              <a:rPr lang="en-US" dirty="0" smtClean="0"/>
              <a:t>Mossa, </a:t>
            </a:r>
            <a:r>
              <a:rPr lang="en-US" dirty="0"/>
              <a:t>F. </a:t>
            </a:r>
            <a:r>
              <a:rPr lang="en-US" dirty="0" smtClean="0"/>
              <a:t>Pantaleo, V</a:t>
            </a:r>
            <a:r>
              <a:rPr lang="en-US" dirty="0"/>
              <a:t>. Paticchio, R</a:t>
            </a:r>
            <a:r>
              <a:rPr lang="en-US" dirty="0" smtClean="0"/>
              <a:t>. Perrino, </a:t>
            </a:r>
            <a:r>
              <a:rPr lang="en-US" dirty="0"/>
              <a:t>L. Schiavulli, A</a:t>
            </a:r>
            <a:r>
              <a:rPr lang="en-US" dirty="0" smtClean="0"/>
              <a:t>. Valentini 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Università di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Bari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INFN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Bari, Italy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82446" y="641345"/>
            <a:ext cx="8406039" cy="1259295"/>
            <a:chOff x="163574" y="370070"/>
            <a:chExt cx="8406039" cy="1259295"/>
          </a:xfrm>
        </p:grpSpPr>
        <p:grpSp>
          <p:nvGrpSpPr>
            <p:cNvPr id="10" name="Gruppo 9"/>
            <p:cNvGrpSpPr/>
            <p:nvPr/>
          </p:nvGrpSpPr>
          <p:grpSpPr>
            <a:xfrm>
              <a:off x="1783080" y="531184"/>
              <a:ext cx="5859847" cy="963646"/>
              <a:chOff x="120426" y="284571"/>
              <a:chExt cx="8921533" cy="963646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120426" y="284571"/>
                <a:ext cx="89215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THE LUNA COLLABORATION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848" y="869621"/>
                <a:ext cx="568036" cy="378596"/>
              </a:xfrm>
              <a:prstGeom prst="rect">
                <a:avLst/>
              </a:prstGeom>
            </p:spPr>
          </p:pic>
          <p:pic>
            <p:nvPicPr>
              <p:cNvPr id="15" name="Immagin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998" y="888233"/>
                <a:ext cx="568036" cy="340821"/>
              </a:xfrm>
              <a:prstGeom prst="rect">
                <a:avLst/>
              </a:prstGeom>
            </p:spPr>
          </p:pic>
          <p:pic>
            <p:nvPicPr>
              <p:cNvPr id="16" name="Immagin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0550" y="869346"/>
                <a:ext cx="567894" cy="378596"/>
              </a:xfrm>
              <a:prstGeom prst="rect">
                <a:avLst/>
              </a:prstGeom>
            </p:spPr>
          </p:pic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0915" y="888233"/>
                <a:ext cx="568036" cy="340821"/>
              </a:xfrm>
              <a:prstGeom prst="rect">
                <a:avLst/>
              </a:prstGeom>
            </p:spPr>
          </p:pic>
        </p:grpSp>
        <p:pic>
          <p:nvPicPr>
            <p:cNvPr id="11" name="Immagine 10" descr="logomedio.jpg"/>
            <p:cNvPicPr>
              <a:picLocks noChangeAspect="1"/>
            </p:cNvPicPr>
            <p:nvPr/>
          </p:nvPicPr>
          <p:blipFill>
            <a:blip r:embed="rId6"/>
            <a:srcRect b="1688"/>
            <a:stretch>
              <a:fillRect/>
            </a:stretch>
          </p:blipFill>
          <p:spPr>
            <a:xfrm>
              <a:off x="7578147" y="370070"/>
              <a:ext cx="991466" cy="12592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74" y="370070"/>
              <a:ext cx="1883664" cy="105968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6" name="Picture 2" descr="http://i.dailymail.co.uk/i/pix/2014/06/13/article-2657035-1EB9365300000578-176_634x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731325"/>
            <a:ext cx="6739128" cy="53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070">
            <a:off x="559580" y="1213087"/>
            <a:ext cx="3442261" cy="15545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8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37160" y="568032"/>
            <a:ext cx="74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NUCLEAR ASTROPHYSICS: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the origin of the elements</a:t>
            </a:r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29288" y="1397722"/>
            <a:ext cx="3438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Elements that make up everything that we see around us were made by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nuclear reactions</a:t>
            </a:r>
            <a:r>
              <a:rPr lang="en-US" sz="1600" dirty="0" smtClean="0">
                <a:effectLst/>
              </a:rPr>
              <a:t> and decays in stars.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These processes also produce the energy that makes stars shine. 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96" y="3049368"/>
            <a:ext cx="4370704" cy="338967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65176" y="3941000"/>
            <a:ext cx="401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The abundances of the elements and isotopes provide important information about the astrophysical environments where they were created.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This field of research is called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Nuclear Astrophysics</a:t>
            </a:r>
            <a:r>
              <a:rPr lang="en-US" sz="1600" dirty="0" smtClean="0">
                <a:effectLst/>
              </a:rPr>
              <a:t>.</a:t>
            </a:r>
          </a:p>
        </p:txBody>
      </p:sp>
      <p:pic>
        <p:nvPicPr>
          <p:cNvPr id="2050" name="Picture 2" descr="http://www.cefns.nau.edu/geology/naml/Meteorite/Images/Nucleosynthes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240692"/>
            <a:ext cx="5020056" cy="25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91516" y="5710900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LUNA: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sz="2000" dirty="0" smtClean="0"/>
              <a:t>aboratory for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000" dirty="0" smtClean="0"/>
              <a:t>nderground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000" dirty="0" smtClean="0"/>
              <a:t>uclear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000" dirty="0" smtClean="0"/>
              <a:t>strophysics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3" name="Picture 2" descr="http://www.dhushara.com/book/quantcos/qnonloc/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596"/>
            <a:ext cx="4850125" cy="21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80582" y="4459761"/>
                <a:ext cx="7782835" cy="9537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𝑎𝑥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𝜇𝜋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3/2</m:t>
                          </m:r>
                        </m:sup>
                      </m:sSup>
                      <m:nary>
                        <m:nary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it-IT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it-IT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31.29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rad>
                            </m:sup>
                          </m:sSup>
                          <m:r>
                            <a:rPr lang="it-IT" sz="2000" b="0" i="1" smtClean="0">
                              <a:latin typeface="Cambria Math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2" y="4459761"/>
                <a:ext cx="7782835" cy="9537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inspirehep.net/record/827392/files/alak_fig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00" y="587358"/>
            <a:ext cx="3942080" cy="36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37160" y="568032"/>
            <a:ext cx="471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THERMONUCLEAR FUSION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Gamow Peak and Astrophysical S-factor</a:t>
            </a: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[charge particles]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5272498" y="5620520"/>
                <a:ext cx="3472083" cy="6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1" i="1" smtClean="0">
                          <a:latin typeface="Cambria Math"/>
                        </a:rPr>
                        <m:t>𝑺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𝑬</m:t>
                          </m:r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i="1">
                              <a:latin typeface="Cambria Math"/>
                            </a:rPr>
                            <m:t>31.29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rad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498" y="5620520"/>
                <a:ext cx="3472083" cy="69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76620" y="5697383"/>
            <a:ext cx="509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Astrophysical S-factor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S(E) is related to the cross section through:</a:t>
            </a:r>
            <a:endParaRPr lang="en-US" dirty="0"/>
          </a:p>
        </p:txBody>
      </p:sp>
      <p:sp>
        <p:nvSpPr>
          <p:cNvPr id="9" name="Figura a mano libera 8"/>
          <p:cNvSpPr/>
          <p:nvPr/>
        </p:nvSpPr>
        <p:spPr>
          <a:xfrm>
            <a:off x="5539405" y="1621773"/>
            <a:ext cx="1497927" cy="1850034"/>
          </a:xfrm>
          <a:custGeom>
            <a:avLst/>
            <a:gdLst>
              <a:gd name="connsiteX0" fmla="*/ 99883 w 1606123"/>
              <a:gd name="connsiteY0" fmla="*/ 1842786 h 1906010"/>
              <a:gd name="connsiteX1" fmla="*/ 120203 w 1606123"/>
              <a:gd name="connsiteY1" fmla="*/ 999506 h 1906010"/>
              <a:gd name="connsiteX2" fmla="*/ 130363 w 1606123"/>
              <a:gd name="connsiteY2" fmla="*/ 542306 h 1906010"/>
              <a:gd name="connsiteX3" fmla="*/ 171003 w 1606123"/>
              <a:gd name="connsiteY3" fmla="*/ 207026 h 1906010"/>
              <a:gd name="connsiteX4" fmla="*/ 231963 w 1606123"/>
              <a:gd name="connsiteY4" fmla="*/ 24146 h 1906010"/>
              <a:gd name="connsiteX5" fmla="*/ 282763 w 1606123"/>
              <a:gd name="connsiteY5" fmla="*/ 24146 h 1906010"/>
              <a:gd name="connsiteX6" fmla="*/ 384363 w 1606123"/>
              <a:gd name="connsiteY6" fmla="*/ 227346 h 1906010"/>
              <a:gd name="connsiteX7" fmla="*/ 475803 w 1606123"/>
              <a:gd name="connsiteY7" fmla="*/ 461026 h 1906010"/>
              <a:gd name="connsiteX8" fmla="*/ 597723 w 1606123"/>
              <a:gd name="connsiteY8" fmla="*/ 755666 h 1906010"/>
              <a:gd name="connsiteX9" fmla="*/ 739963 w 1606123"/>
              <a:gd name="connsiteY9" fmla="*/ 1101106 h 1906010"/>
              <a:gd name="connsiteX10" fmla="*/ 872043 w 1606123"/>
              <a:gd name="connsiteY10" fmla="*/ 1375426 h 1906010"/>
              <a:gd name="connsiteX11" fmla="*/ 1034603 w 1606123"/>
              <a:gd name="connsiteY11" fmla="*/ 1578626 h 1906010"/>
              <a:gd name="connsiteX12" fmla="*/ 1207323 w 1606123"/>
              <a:gd name="connsiteY12" fmla="*/ 1720866 h 1906010"/>
              <a:gd name="connsiteX13" fmla="*/ 1420683 w 1606123"/>
              <a:gd name="connsiteY13" fmla="*/ 1822466 h 1906010"/>
              <a:gd name="connsiteX14" fmla="*/ 1522283 w 1606123"/>
              <a:gd name="connsiteY14" fmla="*/ 1842786 h 1906010"/>
              <a:gd name="connsiteX15" fmla="*/ 99883 w 1606123"/>
              <a:gd name="connsiteY15" fmla="*/ 1842786 h 1906010"/>
              <a:gd name="connsiteX0" fmla="*/ 109605 w 1615845"/>
              <a:gd name="connsiteY0" fmla="*/ 1842786 h 1865383"/>
              <a:gd name="connsiteX1" fmla="*/ 99445 w 1615845"/>
              <a:gd name="connsiteY1" fmla="*/ 1548146 h 1865383"/>
              <a:gd name="connsiteX2" fmla="*/ 129925 w 1615845"/>
              <a:gd name="connsiteY2" fmla="*/ 999506 h 1865383"/>
              <a:gd name="connsiteX3" fmla="*/ 140085 w 1615845"/>
              <a:gd name="connsiteY3" fmla="*/ 542306 h 1865383"/>
              <a:gd name="connsiteX4" fmla="*/ 180725 w 1615845"/>
              <a:gd name="connsiteY4" fmla="*/ 207026 h 1865383"/>
              <a:gd name="connsiteX5" fmla="*/ 241685 w 1615845"/>
              <a:gd name="connsiteY5" fmla="*/ 24146 h 1865383"/>
              <a:gd name="connsiteX6" fmla="*/ 292485 w 1615845"/>
              <a:gd name="connsiteY6" fmla="*/ 24146 h 1865383"/>
              <a:gd name="connsiteX7" fmla="*/ 394085 w 1615845"/>
              <a:gd name="connsiteY7" fmla="*/ 227346 h 1865383"/>
              <a:gd name="connsiteX8" fmla="*/ 485525 w 1615845"/>
              <a:gd name="connsiteY8" fmla="*/ 461026 h 1865383"/>
              <a:gd name="connsiteX9" fmla="*/ 607445 w 1615845"/>
              <a:gd name="connsiteY9" fmla="*/ 755666 h 1865383"/>
              <a:gd name="connsiteX10" fmla="*/ 749685 w 1615845"/>
              <a:gd name="connsiteY10" fmla="*/ 1101106 h 1865383"/>
              <a:gd name="connsiteX11" fmla="*/ 881765 w 1615845"/>
              <a:gd name="connsiteY11" fmla="*/ 1375426 h 1865383"/>
              <a:gd name="connsiteX12" fmla="*/ 1044325 w 1615845"/>
              <a:gd name="connsiteY12" fmla="*/ 1578626 h 1865383"/>
              <a:gd name="connsiteX13" fmla="*/ 1217045 w 1615845"/>
              <a:gd name="connsiteY13" fmla="*/ 1720866 h 1865383"/>
              <a:gd name="connsiteX14" fmla="*/ 1430405 w 1615845"/>
              <a:gd name="connsiteY14" fmla="*/ 1822466 h 1865383"/>
              <a:gd name="connsiteX15" fmla="*/ 1532005 w 1615845"/>
              <a:gd name="connsiteY15" fmla="*/ 1842786 h 1865383"/>
              <a:gd name="connsiteX16" fmla="*/ 109605 w 1615845"/>
              <a:gd name="connsiteY16" fmla="*/ 1842786 h 1865383"/>
              <a:gd name="connsiteX0" fmla="*/ 101681 w 1607921"/>
              <a:gd name="connsiteY0" fmla="*/ 1842786 h 1850376"/>
              <a:gd name="connsiteX1" fmla="*/ 111841 w 1607921"/>
              <a:gd name="connsiteY1" fmla="*/ 1751347 h 1850376"/>
              <a:gd name="connsiteX2" fmla="*/ 91521 w 1607921"/>
              <a:gd name="connsiteY2" fmla="*/ 1548146 h 1850376"/>
              <a:gd name="connsiteX3" fmla="*/ 122001 w 1607921"/>
              <a:gd name="connsiteY3" fmla="*/ 999506 h 1850376"/>
              <a:gd name="connsiteX4" fmla="*/ 132161 w 1607921"/>
              <a:gd name="connsiteY4" fmla="*/ 542306 h 1850376"/>
              <a:gd name="connsiteX5" fmla="*/ 172801 w 1607921"/>
              <a:gd name="connsiteY5" fmla="*/ 207026 h 1850376"/>
              <a:gd name="connsiteX6" fmla="*/ 233761 w 1607921"/>
              <a:gd name="connsiteY6" fmla="*/ 24146 h 1850376"/>
              <a:gd name="connsiteX7" fmla="*/ 284561 w 1607921"/>
              <a:gd name="connsiteY7" fmla="*/ 24146 h 1850376"/>
              <a:gd name="connsiteX8" fmla="*/ 386161 w 1607921"/>
              <a:gd name="connsiteY8" fmla="*/ 227346 h 1850376"/>
              <a:gd name="connsiteX9" fmla="*/ 477601 w 1607921"/>
              <a:gd name="connsiteY9" fmla="*/ 461026 h 1850376"/>
              <a:gd name="connsiteX10" fmla="*/ 599521 w 1607921"/>
              <a:gd name="connsiteY10" fmla="*/ 755666 h 1850376"/>
              <a:gd name="connsiteX11" fmla="*/ 741761 w 1607921"/>
              <a:gd name="connsiteY11" fmla="*/ 1101106 h 1850376"/>
              <a:gd name="connsiteX12" fmla="*/ 873841 w 1607921"/>
              <a:gd name="connsiteY12" fmla="*/ 1375426 h 1850376"/>
              <a:gd name="connsiteX13" fmla="*/ 1036401 w 1607921"/>
              <a:gd name="connsiteY13" fmla="*/ 1578626 h 1850376"/>
              <a:gd name="connsiteX14" fmla="*/ 1209121 w 1607921"/>
              <a:gd name="connsiteY14" fmla="*/ 1720866 h 1850376"/>
              <a:gd name="connsiteX15" fmla="*/ 1422481 w 1607921"/>
              <a:gd name="connsiteY15" fmla="*/ 1822466 h 1850376"/>
              <a:gd name="connsiteX16" fmla="*/ 1524081 w 1607921"/>
              <a:gd name="connsiteY16" fmla="*/ 1842786 h 1850376"/>
              <a:gd name="connsiteX17" fmla="*/ 101681 w 1607921"/>
              <a:gd name="connsiteY17" fmla="*/ 1842786 h 1850376"/>
              <a:gd name="connsiteX0" fmla="*/ 362121 w 1499411"/>
              <a:gd name="connsiteY0" fmla="*/ 1832626 h 1842786"/>
              <a:gd name="connsiteX1" fmla="*/ 26841 w 1499411"/>
              <a:gd name="connsiteY1" fmla="*/ 1751347 h 1842786"/>
              <a:gd name="connsiteX2" fmla="*/ 6521 w 1499411"/>
              <a:gd name="connsiteY2" fmla="*/ 1548146 h 1842786"/>
              <a:gd name="connsiteX3" fmla="*/ 37001 w 1499411"/>
              <a:gd name="connsiteY3" fmla="*/ 999506 h 1842786"/>
              <a:gd name="connsiteX4" fmla="*/ 47161 w 1499411"/>
              <a:gd name="connsiteY4" fmla="*/ 542306 h 1842786"/>
              <a:gd name="connsiteX5" fmla="*/ 87801 w 1499411"/>
              <a:gd name="connsiteY5" fmla="*/ 207026 h 1842786"/>
              <a:gd name="connsiteX6" fmla="*/ 148761 w 1499411"/>
              <a:gd name="connsiteY6" fmla="*/ 24146 h 1842786"/>
              <a:gd name="connsiteX7" fmla="*/ 199561 w 1499411"/>
              <a:gd name="connsiteY7" fmla="*/ 24146 h 1842786"/>
              <a:gd name="connsiteX8" fmla="*/ 301161 w 1499411"/>
              <a:gd name="connsiteY8" fmla="*/ 227346 h 1842786"/>
              <a:gd name="connsiteX9" fmla="*/ 392601 w 1499411"/>
              <a:gd name="connsiteY9" fmla="*/ 461026 h 1842786"/>
              <a:gd name="connsiteX10" fmla="*/ 514521 w 1499411"/>
              <a:gd name="connsiteY10" fmla="*/ 755666 h 1842786"/>
              <a:gd name="connsiteX11" fmla="*/ 656761 w 1499411"/>
              <a:gd name="connsiteY11" fmla="*/ 1101106 h 1842786"/>
              <a:gd name="connsiteX12" fmla="*/ 788841 w 1499411"/>
              <a:gd name="connsiteY12" fmla="*/ 1375426 h 1842786"/>
              <a:gd name="connsiteX13" fmla="*/ 951401 w 1499411"/>
              <a:gd name="connsiteY13" fmla="*/ 1578626 h 1842786"/>
              <a:gd name="connsiteX14" fmla="*/ 1124121 w 1499411"/>
              <a:gd name="connsiteY14" fmla="*/ 1720866 h 1842786"/>
              <a:gd name="connsiteX15" fmla="*/ 1337481 w 1499411"/>
              <a:gd name="connsiteY15" fmla="*/ 1822466 h 1842786"/>
              <a:gd name="connsiteX16" fmla="*/ 1439081 w 1499411"/>
              <a:gd name="connsiteY16" fmla="*/ 1842786 h 1842786"/>
              <a:gd name="connsiteX17" fmla="*/ 362121 w 1499411"/>
              <a:gd name="connsiteY17" fmla="*/ 1832626 h 1842786"/>
              <a:gd name="connsiteX0" fmla="*/ 362121 w 1499411"/>
              <a:gd name="connsiteY0" fmla="*/ 1832626 h 1842786"/>
              <a:gd name="connsiteX1" fmla="*/ 26841 w 1499411"/>
              <a:gd name="connsiteY1" fmla="*/ 1751347 h 1842786"/>
              <a:gd name="connsiteX2" fmla="*/ 6521 w 1499411"/>
              <a:gd name="connsiteY2" fmla="*/ 1548146 h 1842786"/>
              <a:gd name="connsiteX3" fmla="*/ 37001 w 1499411"/>
              <a:gd name="connsiteY3" fmla="*/ 999506 h 1842786"/>
              <a:gd name="connsiteX4" fmla="*/ 47161 w 1499411"/>
              <a:gd name="connsiteY4" fmla="*/ 542306 h 1842786"/>
              <a:gd name="connsiteX5" fmla="*/ 87801 w 1499411"/>
              <a:gd name="connsiteY5" fmla="*/ 207026 h 1842786"/>
              <a:gd name="connsiteX6" fmla="*/ 148761 w 1499411"/>
              <a:gd name="connsiteY6" fmla="*/ 24146 h 1842786"/>
              <a:gd name="connsiteX7" fmla="*/ 199561 w 1499411"/>
              <a:gd name="connsiteY7" fmla="*/ 24146 h 1842786"/>
              <a:gd name="connsiteX8" fmla="*/ 301161 w 1499411"/>
              <a:gd name="connsiteY8" fmla="*/ 227346 h 1842786"/>
              <a:gd name="connsiteX9" fmla="*/ 392601 w 1499411"/>
              <a:gd name="connsiteY9" fmla="*/ 461026 h 1842786"/>
              <a:gd name="connsiteX10" fmla="*/ 514521 w 1499411"/>
              <a:gd name="connsiteY10" fmla="*/ 755666 h 1842786"/>
              <a:gd name="connsiteX11" fmla="*/ 656761 w 1499411"/>
              <a:gd name="connsiteY11" fmla="*/ 1101106 h 1842786"/>
              <a:gd name="connsiteX12" fmla="*/ 788841 w 1499411"/>
              <a:gd name="connsiteY12" fmla="*/ 1375426 h 1842786"/>
              <a:gd name="connsiteX13" fmla="*/ 951401 w 1499411"/>
              <a:gd name="connsiteY13" fmla="*/ 1578626 h 1842786"/>
              <a:gd name="connsiteX14" fmla="*/ 1124121 w 1499411"/>
              <a:gd name="connsiteY14" fmla="*/ 1720866 h 1842786"/>
              <a:gd name="connsiteX15" fmla="*/ 1337481 w 1499411"/>
              <a:gd name="connsiteY15" fmla="*/ 1822466 h 1842786"/>
              <a:gd name="connsiteX16" fmla="*/ 1439081 w 1499411"/>
              <a:gd name="connsiteY16" fmla="*/ 1842786 h 1842786"/>
              <a:gd name="connsiteX17" fmla="*/ 362121 w 1499411"/>
              <a:gd name="connsiteY17" fmla="*/ 1832626 h 1842786"/>
              <a:gd name="connsiteX0" fmla="*/ 363554 w 1500844"/>
              <a:gd name="connsiteY0" fmla="*/ 1832626 h 1879550"/>
              <a:gd name="connsiteX1" fmla="*/ 18114 w 1500844"/>
              <a:gd name="connsiteY1" fmla="*/ 1863107 h 1879550"/>
              <a:gd name="connsiteX2" fmla="*/ 7954 w 1500844"/>
              <a:gd name="connsiteY2" fmla="*/ 1548146 h 1879550"/>
              <a:gd name="connsiteX3" fmla="*/ 38434 w 1500844"/>
              <a:gd name="connsiteY3" fmla="*/ 999506 h 1879550"/>
              <a:gd name="connsiteX4" fmla="*/ 48594 w 1500844"/>
              <a:gd name="connsiteY4" fmla="*/ 542306 h 1879550"/>
              <a:gd name="connsiteX5" fmla="*/ 89234 w 1500844"/>
              <a:gd name="connsiteY5" fmla="*/ 207026 h 1879550"/>
              <a:gd name="connsiteX6" fmla="*/ 150194 w 1500844"/>
              <a:gd name="connsiteY6" fmla="*/ 24146 h 1879550"/>
              <a:gd name="connsiteX7" fmla="*/ 200994 w 1500844"/>
              <a:gd name="connsiteY7" fmla="*/ 24146 h 1879550"/>
              <a:gd name="connsiteX8" fmla="*/ 302594 w 1500844"/>
              <a:gd name="connsiteY8" fmla="*/ 227346 h 1879550"/>
              <a:gd name="connsiteX9" fmla="*/ 394034 w 1500844"/>
              <a:gd name="connsiteY9" fmla="*/ 461026 h 1879550"/>
              <a:gd name="connsiteX10" fmla="*/ 515954 w 1500844"/>
              <a:gd name="connsiteY10" fmla="*/ 755666 h 1879550"/>
              <a:gd name="connsiteX11" fmla="*/ 658194 w 1500844"/>
              <a:gd name="connsiteY11" fmla="*/ 1101106 h 1879550"/>
              <a:gd name="connsiteX12" fmla="*/ 790274 w 1500844"/>
              <a:gd name="connsiteY12" fmla="*/ 1375426 h 1879550"/>
              <a:gd name="connsiteX13" fmla="*/ 952834 w 1500844"/>
              <a:gd name="connsiteY13" fmla="*/ 1578626 h 1879550"/>
              <a:gd name="connsiteX14" fmla="*/ 1125554 w 1500844"/>
              <a:gd name="connsiteY14" fmla="*/ 1720866 h 1879550"/>
              <a:gd name="connsiteX15" fmla="*/ 1338914 w 1500844"/>
              <a:gd name="connsiteY15" fmla="*/ 1822466 h 1879550"/>
              <a:gd name="connsiteX16" fmla="*/ 1440514 w 1500844"/>
              <a:gd name="connsiteY16" fmla="*/ 1842786 h 1879550"/>
              <a:gd name="connsiteX17" fmla="*/ 363554 w 1500844"/>
              <a:gd name="connsiteY17" fmla="*/ 1832626 h 1879550"/>
              <a:gd name="connsiteX0" fmla="*/ 363554 w 1500844"/>
              <a:gd name="connsiteY0" fmla="*/ 1832626 h 1846369"/>
              <a:gd name="connsiteX1" fmla="*/ 18114 w 1500844"/>
              <a:gd name="connsiteY1" fmla="*/ 1822467 h 1846369"/>
              <a:gd name="connsiteX2" fmla="*/ 7954 w 1500844"/>
              <a:gd name="connsiteY2" fmla="*/ 1548146 h 1846369"/>
              <a:gd name="connsiteX3" fmla="*/ 38434 w 1500844"/>
              <a:gd name="connsiteY3" fmla="*/ 999506 h 1846369"/>
              <a:gd name="connsiteX4" fmla="*/ 48594 w 1500844"/>
              <a:gd name="connsiteY4" fmla="*/ 542306 h 1846369"/>
              <a:gd name="connsiteX5" fmla="*/ 89234 w 1500844"/>
              <a:gd name="connsiteY5" fmla="*/ 207026 h 1846369"/>
              <a:gd name="connsiteX6" fmla="*/ 150194 w 1500844"/>
              <a:gd name="connsiteY6" fmla="*/ 24146 h 1846369"/>
              <a:gd name="connsiteX7" fmla="*/ 200994 w 1500844"/>
              <a:gd name="connsiteY7" fmla="*/ 24146 h 1846369"/>
              <a:gd name="connsiteX8" fmla="*/ 302594 w 1500844"/>
              <a:gd name="connsiteY8" fmla="*/ 227346 h 1846369"/>
              <a:gd name="connsiteX9" fmla="*/ 394034 w 1500844"/>
              <a:gd name="connsiteY9" fmla="*/ 461026 h 1846369"/>
              <a:gd name="connsiteX10" fmla="*/ 515954 w 1500844"/>
              <a:gd name="connsiteY10" fmla="*/ 755666 h 1846369"/>
              <a:gd name="connsiteX11" fmla="*/ 658194 w 1500844"/>
              <a:gd name="connsiteY11" fmla="*/ 1101106 h 1846369"/>
              <a:gd name="connsiteX12" fmla="*/ 790274 w 1500844"/>
              <a:gd name="connsiteY12" fmla="*/ 1375426 h 1846369"/>
              <a:gd name="connsiteX13" fmla="*/ 952834 w 1500844"/>
              <a:gd name="connsiteY13" fmla="*/ 1578626 h 1846369"/>
              <a:gd name="connsiteX14" fmla="*/ 1125554 w 1500844"/>
              <a:gd name="connsiteY14" fmla="*/ 1720866 h 1846369"/>
              <a:gd name="connsiteX15" fmla="*/ 1338914 w 1500844"/>
              <a:gd name="connsiteY15" fmla="*/ 1822466 h 1846369"/>
              <a:gd name="connsiteX16" fmla="*/ 1440514 w 1500844"/>
              <a:gd name="connsiteY16" fmla="*/ 1842786 h 1846369"/>
              <a:gd name="connsiteX17" fmla="*/ 363554 w 1500844"/>
              <a:gd name="connsiteY17" fmla="*/ 1832626 h 1846369"/>
              <a:gd name="connsiteX0" fmla="*/ 404194 w 1497927"/>
              <a:gd name="connsiteY0" fmla="*/ 1842786 h 1850034"/>
              <a:gd name="connsiteX1" fmla="*/ 18114 w 1497927"/>
              <a:gd name="connsiteY1" fmla="*/ 1822467 h 1850034"/>
              <a:gd name="connsiteX2" fmla="*/ 7954 w 1497927"/>
              <a:gd name="connsiteY2" fmla="*/ 1548146 h 1850034"/>
              <a:gd name="connsiteX3" fmla="*/ 38434 w 1497927"/>
              <a:gd name="connsiteY3" fmla="*/ 999506 h 1850034"/>
              <a:gd name="connsiteX4" fmla="*/ 48594 w 1497927"/>
              <a:gd name="connsiteY4" fmla="*/ 542306 h 1850034"/>
              <a:gd name="connsiteX5" fmla="*/ 89234 w 1497927"/>
              <a:gd name="connsiteY5" fmla="*/ 207026 h 1850034"/>
              <a:gd name="connsiteX6" fmla="*/ 150194 w 1497927"/>
              <a:gd name="connsiteY6" fmla="*/ 24146 h 1850034"/>
              <a:gd name="connsiteX7" fmla="*/ 200994 w 1497927"/>
              <a:gd name="connsiteY7" fmla="*/ 24146 h 1850034"/>
              <a:gd name="connsiteX8" fmla="*/ 302594 w 1497927"/>
              <a:gd name="connsiteY8" fmla="*/ 227346 h 1850034"/>
              <a:gd name="connsiteX9" fmla="*/ 394034 w 1497927"/>
              <a:gd name="connsiteY9" fmla="*/ 461026 h 1850034"/>
              <a:gd name="connsiteX10" fmla="*/ 515954 w 1497927"/>
              <a:gd name="connsiteY10" fmla="*/ 755666 h 1850034"/>
              <a:gd name="connsiteX11" fmla="*/ 658194 w 1497927"/>
              <a:gd name="connsiteY11" fmla="*/ 1101106 h 1850034"/>
              <a:gd name="connsiteX12" fmla="*/ 790274 w 1497927"/>
              <a:gd name="connsiteY12" fmla="*/ 1375426 h 1850034"/>
              <a:gd name="connsiteX13" fmla="*/ 952834 w 1497927"/>
              <a:gd name="connsiteY13" fmla="*/ 1578626 h 1850034"/>
              <a:gd name="connsiteX14" fmla="*/ 1125554 w 1497927"/>
              <a:gd name="connsiteY14" fmla="*/ 1720866 h 1850034"/>
              <a:gd name="connsiteX15" fmla="*/ 1338914 w 1497927"/>
              <a:gd name="connsiteY15" fmla="*/ 1822466 h 1850034"/>
              <a:gd name="connsiteX16" fmla="*/ 1440514 w 1497927"/>
              <a:gd name="connsiteY16" fmla="*/ 1842786 h 1850034"/>
              <a:gd name="connsiteX17" fmla="*/ 404194 w 1497927"/>
              <a:gd name="connsiteY17" fmla="*/ 1842786 h 18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7927" h="1850034">
                <a:moveTo>
                  <a:pt x="404194" y="1842786"/>
                </a:moveTo>
                <a:cubicBezTo>
                  <a:pt x="167127" y="1839400"/>
                  <a:pt x="19807" y="1871574"/>
                  <a:pt x="18114" y="1822467"/>
                </a:cubicBezTo>
                <a:cubicBezTo>
                  <a:pt x="16421" y="1773360"/>
                  <a:pt x="-14059" y="1673453"/>
                  <a:pt x="7954" y="1548146"/>
                </a:cubicBezTo>
                <a:cubicBezTo>
                  <a:pt x="29967" y="1422839"/>
                  <a:pt x="31661" y="1167146"/>
                  <a:pt x="38434" y="999506"/>
                </a:cubicBezTo>
                <a:cubicBezTo>
                  <a:pt x="45207" y="831866"/>
                  <a:pt x="40127" y="674386"/>
                  <a:pt x="48594" y="542306"/>
                </a:cubicBezTo>
                <a:cubicBezTo>
                  <a:pt x="57061" y="410226"/>
                  <a:pt x="72301" y="293386"/>
                  <a:pt x="89234" y="207026"/>
                </a:cubicBezTo>
                <a:cubicBezTo>
                  <a:pt x="106167" y="120666"/>
                  <a:pt x="131567" y="54626"/>
                  <a:pt x="150194" y="24146"/>
                </a:cubicBezTo>
                <a:cubicBezTo>
                  <a:pt x="168821" y="-6334"/>
                  <a:pt x="175594" y="-9721"/>
                  <a:pt x="200994" y="24146"/>
                </a:cubicBezTo>
                <a:cubicBezTo>
                  <a:pt x="226394" y="58013"/>
                  <a:pt x="270421" y="154533"/>
                  <a:pt x="302594" y="227346"/>
                </a:cubicBezTo>
                <a:cubicBezTo>
                  <a:pt x="334767" y="300159"/>
                  <a:pt x="358474" y="372973"/>
                  <a:pt x="394034" y="461026"/>
                </a:cubicBezTo>
                <a:cubicBezTo>
                  <a:pt x="429594" y="549079"/>
                  <a:pt x="515954" y="755666"/>
                  <a:pt x="515954" y="755666"/>
                </a:cubicBezTo>
                <a:cubicBezTo>
                  <a:pt x="559981" y="862346"/>
                  <a:pt x="612474" y="997813"/>
                  <a:pt x="658194" y="1101106"/>
                </a:cubicBezTo>
                <a:cubicBezTo>
                  <a:pt x="703914" y="1204399"/>
                  <a:pt x="741167" y="1295839"/>
                  <a:pt x="790274" y="1375426"/>
                </a:cubicBezTo>
                <a:cubicBezTo>
                  <a:pt x="839381" y="1455013"/>
                  <a:pt x="896954" y="1521053"/>
                  <a:pt x="952834" y="1578626"/>
                </a:cubicBezTo>
                <a:cubicBezTo>
                  <a:pt x="1008714" y="1636199"/>
                  <a:pt x="1061207" y="1680226"/>
                  <a:pt x="1125554" y="1720866"/>
                </a:cubicBezTo>
                <a:cubicBezTo>
                  <a:pt x="1189901" y="1761506"/>
                  <a:pt x="1286421" y="1802146"/>
                  <a:pt x="1338914" y="1822466"/>
                </a:cubicBezTo>
                <a:cubicBezTo>
                  <a:pt x="1391407" y="1842786"/>
                  <a:pt x="1596301" y="1839399"/>
                  <a:pt x="1440514" y="1842786"/>
                </a:cubicBezTo>
                <a:cubicBezTo>
                  <a:pt x="1284727" y="1846173"/>
                  <a:pt x="749634" y="1842786"/>
                  <a:pt x="404194" y="1842786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6171123" y="661652"/>
            <a:ext cx="2640956" cy="2813069"/>
          </a:xfrm>
          <a:custGeom>
            <a:avLst/>
            <a:gdLst>
              <a:gd name="connsiteX0" fmla="*/ 116028 w 2904344"/>
              <a:gd name="connsiteY0" fmla="*/ 2864473 h 3067726"/>
              <a:gd name="connsiteX1" fmla="*/ 461468 w 2904344"/>
              <a:gd name="connsiteY1" fmla="*/ 2762873 h 3067726"/>
              <a:gd name="connsiteX2" fmla="*/ 674828 w 2904344"/>
              <a:gd name="connsiteY2" fmla="*/ 2661273 h 3067726"/>
              <a:gd name="connsiteX3" fmla="*/ 878028 w 2904344"/>
              <a:gd name="connsiteY3" fmla="*/ 2478393 h 3067726"/>
              <a:gd name="connsiteX4" fmla="*/ 1071068 w 2904344"/>
              <a:gd name="connsiteY4" fmla="*/ 2254873 h 3067726"/>
              <a:gd name="connsiteX5" fmla="*/ 1253948 w 2904344"/>
              <a:gd name="connsiteY5" fmla="*/ 1889113 h 3067726"/>
              <a:gd name="connsiteX6" fmla="*/ 1436828 w 2904344"/>
              <a:gd name="connsiteY6" fmla="*/ 1472553 h 3067726"/>
              <a:gd name="connsiteX7" fmla="*/ 1589228 w 2904344"/>
              <a:gd name="connsiteY7" fmla="*/ 1005193 h 3067726"/>
              <a:gd name="connsiteX8" fmla="*/ 1660348 w 2904344"/>
              <a:gd name="connsiteY8" fmla="*/ 659753 h 3067726"/>
              <a:gd name="connsiteX9" fmla="*/ 1721308 w 2904344"/>
              <a:gd name="connsiteY9" fmla="*/ 344793 h 3067726"/>
              <a:gd name="connsiteX10" fmla="*/ 1751788 w 2904344"/>
              <a:gd name="connsiteY10" fmla="*/ 202553 h 3067726"/>
              <a:gd name="connsiteX11" fmla="*/ 2676348 w 2904344"/>
              <a:gd name="connsiteY11" fmla="*/ 202553 h 3067726"/>
              <a:gd name="connsiteX12" fmla="*/ 2676348 w 2904344"/>
              <a:gd name="connsiteY12" fmla="*/ 2864473 h 3067726"/>
              <a:gd name="connsiteX13" fmla="*/ 116028 w 2904344"/>
              <a:gd name="connsiteY13" fmla="*/ 2864473 h 3067726"/>
              <a:gd name="connsiteX0" fmla="*/ 49217 w 2732191"/>
              <a:gd name="connsiteY0" fmla="*/ 2864473 h 3079487"/>
              <a:gd name="connsiteX1" fmla="*/ 394657 w 2732191"/>
              <a:gd name="connsiteY1" fmla="*/ 2762873 h 3079487"/>
              <a:gd name="connsiteX2" fmla="*/ 608017 w 2732191"/>
              <a:gd name="connsiteY2" fmla="*/ 2661273 h 3079487"/>
              <a:gd name="connsiteX3" fmla="*/ 811217 w 2732191"/>
              <a:gd name="connsiteY3" fmla="*/ 2478393 h 3079487"/>
              <a:gd name="connsiteX4" fmla="*/ 1004257 w 2732191"/>
              <a:gd name="connsiteY4" fmla="*/ 2254873 h 3079487"/>
              <a:gd name="connsiteX5" fmla="*/ 1187137 w 2732191"/>
              <a:gd name="connsiteY5" fmla="*/ 1889113 h 3079487"/>
              <a:gd name="connsiteX6" fmla="*/ 1370017 w 2732191"/>
              <a:gd name="connsiteY6" fmla="*/ 1472553 h 3079487"/>
              <a:gd name="connsiteX7" fmla="*/ 1522417 w 2732191"/>
              <a:gd name="connsiteY7" fmla="*/ 1005193 h 3079487"/>
              <a:gd name="connsiteX8" fmla="*/ 1593537 w 2732191"/>
              <a:gd name="connsiteY8" fmla="*/ 659753 h 3079487"/>
              <a:gd name="connsiteX9" fmla="*/ 1654497 w 2732191"/>
              <a:gd name="connsiteY9" fmla="*/ 344793 h 3079487"/>
              <a:gd name="connsiteX10" fmla="*/ 1684977 w 2732191"/>
              <a:gd name="connsiteY10" fmla="*/ 202553 h 3079487"/>
              <a:gd name="connsiteX11" fmla="*/ 2609537 w 2732191"/>
              <a:gd name="connsiteY11" fmla="*/ 202553 h 3079487"/>
              <a:gd name="connsiteX12" fmla="*/ 2609537 w 2732191"/>
              <a:gd name="connsiteY12" fmla="*/ 2864473 h 3079487"/>
              <a:gd name="connsiteX13" fmla="*/ 1573217 w 2732191"/>
              <a:gd name="connsiteY13" fmla="*/ 2915273 h 3079487"/>
              <a:gd name="connsiteX14" fmla="*/ 49217 w 2732191"/>
              <a:gd name="connsiteY14" fmla="*/ 2864473 h 3079487"/>
              <a:gd name="connsiteX0" fmla="*/ 49217 w 2688893"/>
              <a:gd name="connsiteY0" fmla="*/ 2864473 h 3073723"/>
              <a:gd name="connsiteX1" fmla="*/ 394657 w 2688893"/>
              <a:gd name="connsiteY1" fmla="*/ 2762873 h 3073723"/>
              <a:gd name="connsiteX2" fmla="*/ 608017 w 2688893"/>
              <a:gd name="connsiteY2" fmla="*/ 2661273 h 3073723"/>
              <a:gd name="connsiteX3" fmla="*/ 811217 w 2688893"/>
              <a:gd name="connsiteY3" fmla="*/ 2478393 h 3073723"/>
              <a:gd name="connsiteX4" fmla="*/ 1004257 w 2688893"/>
              <a:gd name="connsiteY4" fmla="*/ 2254873 h 3073723"/>
              <a:gd name="connsiteX5" fmla="*/ 1187137 w 2688893"/>
              <a:gd name="connsiteY5" fmla="*/ 1889113 h 3073723"/>
              <a:gd name="connsiteX6" fmla="*/ 1370017 w 2688893"/>
              <a:gd name="connsiteY6" fmla="*/ 1472553 h 3073723"/>
              <a:gd name="connsiteX7" fmla="*/ 1522417 w 2688893"/>
              <a:gd name="connsiteY7" fmla="*/ 1005193 h 3073723"/>
              <a:gd name="connsiteX8" fmla="*/ 1593537 w 2688893"/>
              <a:gd name="connsiteY8" fmla="*/ 659753 h 3073723"/>
              <a:gd name="connsiteX9" fmla="*/ 1654497 w 2688893"/>
              <a:gd name="connsiteY9" fmla="*/ 344793 h 3073723"/>
              <a:gd name="connsiteX10" fmla="*/ 1684977 w 2688893"/>
              <a:gd name="connsiteY10" fmla="*/ 202553 h 3073723"/>
              <a:gd name="connsiteX11" fmla="*/ 2609537 w 2688893"/>
              <a:gd name="connsiteY11" fmla="*/ 202553 h 3073723"/>
              <a:gd name="connsiteX12" fmla="*/ 2609537 w 2688893"/>
              <a:gd name="connsiteY12" fmla="*/ 2864473 h 3073723"/>
              <a:gd name="connsiteX13" fmla="*/ 2345377 w 2688893"/>
              <a:gd name="connsiteY13" fmla="*/ 2905113 h 3073723"/>
              <a:gd name="connsiteX14" fmla="*/ 1573217 w 2688893"/>
              <a:gd name="connsiteY14" fmla="*/ 2915273 h 3073723"/>
              <a:gd name="connsiteX15" fmla="*/ 49217 w 2688893"/>
              <a:gd name="connsiteY15" fmla="*/ 2864473 h 3073723"/>
              <a:gd name="connsiteX0" fmla="*/ 49217 w 2663275"/>
              <a:gd name="connsiteY0" fmla="*/ 2864473 h 2930379"/>
              <a:gd name="connsiteX1" fmla="*/ 394657 w 2663275"/>
              <a:gd name="connsiteY1" fmla="*/ 2762873 h 2930379"/>
              <a:gd name="connsiteX2" fmla="*/ 608017 w 2663275"/>
              <a:gd name="connsiteY2" fmla="*/ 2661273 h 2930379"/>
              <a:gd name="connsiteX3" fmla="*/ 811217 w 2663275"/>
              <a:gd name="connsiteY3" fmla="*/ 2478393 h 2930379"/>
              <a:gd name="connsiteX4" fmla="*/ 1004257 w 2663275"/>
              <a:gd name="connsiteY4" fmla="*/ 2254873 h 2930379"/>
              <a:gd name="connsiteX5" fmla="*/ 1187137 w 2663275"/>
              <a:gd name="connsiteY5" fmla="*/ 1889113 h 2930379"/>
              <a:gd name="connsiteX6" fmla="*/ 1370017 w 2663275"/>
              <a:gd name="connsiteY6" fmla="*/ 1472553 h 2930379"/>
              <a:gd name="connsiteX7" fmla="*/ 1522417 w 2663275"/>
              <a:gd name="connsiteY7" fmla="*/ 1005193 h 2930379"/>
              <a:gd name="connsiteX8" fmla="*/ 1593537 w 2663275"/>
              <a:gd name="connsiteY8" fmla="*/ 659753 h 2930379"/>
              <a:gd name="connsiteX9" fmla="*/ 1654497 w 2663275"/>
              <a:gd name="connsiteY9" fmla="*/ 344793 h 2930379"/>
              <a:gd name="connsiteX10" fmla="*/ 1684977 w 2663275"/>
              <a:gd name="connsiteY10" fmla="*/ 202553 h 2930379"/>
              <a:gd name="connsiteX11" fmla="*/ 2609537 w 2663275"/>
              <a:gd name="connsiteY11" fmla="*/ 202553 h 2930379"/>
              <a:gd name="connsiteX12" fmla="*/ 2497777 w 2663275"/>
              <a:gd name="connsiteY12" fmla="*/ 2305673 h 2930379"/>
              <a:gd name="connsiteX13" fmla="*/ 2345377 w 2663275"/>
              <a:gd name="connsiteY13" fmla="*/ 2905113 h 2930379"/>
              <a:gd name="connsiteX14" fmla="*/ 1573217 w 2663275"/>
              <a:gd name="connsiteY14" fmla="*/ 2915273 h 2930379"/>
              <a:gd name="connsiteX15" fmla="*/ 49217 w 2663275"/>
              <a:gd name="connsiteY15" fmla="*/ 2864473 h 2930379"/>
              <a:gd name="connsiteX0" fmla="*/ 49217 w 2685676"/>
              <a:gd name="connsiteY0" fmla="*/ 2864473 h 2930379"/>
              <a:gd name="connsiteX1" fmla="*/ 394657 w 2685676"/>
              <a:gd name="connsiteY1" fmla="*/ 2762873 h 2930379"/>
              <a:gd name="connsiteX2" fmla="*/ 608017 w 2685676"/>
              <a:gd name="connsiteY2" fmla="*/ 2661273 h 2930379"/>
              <a:gd name="connsiteX3" fmla="*/ 811217 w 2685676"/>
              <a:gd name="connsiteY3" fmla="*/ 2478393 h 2930379"/>
              <a:gd name="connsiteX4" fmla="*/ 1004257 w 2685676"/>
              <a:gd name="connsiteY4" fmla="*/ 2254873 h 2930379"/>
              <a:gd name="connsiteX5" fmla="*/ 1187137 w 2685676"/>
              <a:gd name="connsiteY5" fmla="*/ 1889113 h 2930379"/>
              <a:gd name="connsiteX6" fmla="*/ 1370017 w 2685676"/>
              <a:gd name="connsiteY6" fmla="*/ 1472553 h 2930379"/>
              <a:gd name="connsiteX7" fmla="*/ 1522417 w 2685676"/>
              <a:gd name="connsiteY7" fmla="*/ 1005193 h 2930379"/>
              <a:gd name="connsiteX8" fmla="*/ 1593537 w 2685676"/>
              <a:gd name="connsiteY8" fmla="*/ 659753 h 2930379"/>
              <a:gd name="connsiteX9" fmla="*/ 1654497 w 2685676"/>
              <a:gd name="connsiteY9" fmla="*/ 344793 h 2930379"/>
              <a:gd name="connsiteX10" fmla="*/ 1684977 w 2685676"/>
              <a:gd name="connsiteY10" fmla="*/ 202553 h 2930379"/>
              <a:gd name="connsiteX11" fmla="*/ 2609537 w 2685676"/>
              <a:gd name="connsiteY11" fmla="*/ 202553 h 2930379"/>
              <a:gd name="connsiteX12" fmla="*/ 2599377 w 2685676"/>
              <a:gd name="connsiteY12" fmla="*/ 2254873 h 2930379"/>
              <a:gd name="connsiteX13" fmla="*/ 2345377 w 2685676"/>
              <a:gd name="connsiteY13" fmla="*/ 2905113 h 2930379"/>
              <a:gd name="connsiteX14" fmla="*/ 1573217 w 2685676"/>
              <a:gd name="connsiteY14" fmla="*/ 2915273 h 2930379"/>
              <a:gd name="connsiteX15" fmla="*/ 49217 w 2685676"/>
              <a:gd name="connsiteY15" fmla="*/ 2864473 h 2930379"/>
              <a:gd name="connsiteX0" fmla="*/ 49217 w 2680712"/>
              <a:gd name="connsiteY0" fmla="*/ 2864473 h 2930379"/>
              <a:gd name="connsiteX1" fmla="*/ 394657 w 2680712"/>
              <a:gd name="connsiteY1" fmla="*/ 2762873 h 2930379"/>
              <a:gd name="connsiteX2" fmla="*/ 608017 w 2680712"/>
              <a:gd name="connsiteY2" fmla="*/ 2661273 h 2930379"/>
              <a:gd name="connsiteX3" fmla="*/ 811217 w 2680712"/>
              <a:gd name="connsiteY3" fmla="*/ 2478393 h 2930379"/>
              <a:gd name="connsiteX4" fmla="*/ 1004257 w 2680712"/>
              <a:gd name="connsiteY4" fmla="*/ 2254873 h 2930379"/>
              <a:gd name="connsiteX5" fmla="*/ 1187137 w 2680712"/>
              <a:gd name="connsiteY5" fmla="*/ 1889113 h 2930379"/>
              <a:gd name="connsiteX6" fmla="*/ 1370017 w 2680712"/>
              <a:gd name="connsiteY6" fmla="*/ 1472553 h 2930379"/>
              <a:gd name="connsiteX7" fmla="*/ 1522417 w 2680712"/>
              <a:gd name="connsiteY7" fmla="*/ 1005193 h 2930379"/>
              <a:gd name="connsiteX8" fmla="*/ 1593537 w 2680712"/>
              <a:gd name="connsiteY8" fmla="*/ 659753 h 2930379"/>
              <a:gd name="connsiteX9" fmla="*/ 1654497 w 2680712"/>
              <a:gd name="connsiteY9" fmla="*/ 344793 h 2930379"/>
              <a:gd name="connsiteX10" fmla="*/ 1684977 w 2680712"/>
              <a:gd name="connsiteY10" fmla="*/ 202553 h 2930379"/>
              <a:gd name="connsiteX11" fmla="*/ 2609537 w 2680712"/>
              <a:gd name="connsiteY11" fmla="*/ 202553 h 2930379"/>
              <a:gd name="connsiteX12" fmla="*/ 2599377 w 2680712"/>
              <a:gd name="connsiteY12" fmla="*/ 2254873 h 2930379"/>
              <a:gd name="connsiteX13" fmla="*/ 2345377 w 2680712"/>
              <a:gd name="connsiteY13" fmla="*/ 2905113 h 2930379"/>
              <a:gd name="connsiteX14" fmla="*/ 1573217 w 2680712"/>
              <a:gd name="connsiteY14" fmla="*/ 2915273 h 2930379"/>
              <a:gd name="connsiteX15" fmla="*/ 49217 w 2680712"/>
              <a:gd name="connsiteY15" fmla="*/ 2864473 h 2930379"/>
              <a:gd name="connsiteX0" fmla="*/ 49217 w 2604823"/>
              <a:gd name="connsiteY0" fmla="*/ 2675080 h 2740986"/>
              <a:gd name="connsiteX1" fmla="*/ 394657 w 2604823"/>
              <a:gd name="connsiteY1" fmla="*/ 2573480 h 2740986"/>
              <a:gd name="connsiteX2" fmla="*/ 608017 w 2604823"/>
              <a:gd name="connsiteY2" fmla="*/ 2471880 h 2740986"/>
              <a:gd name="connsiteX3" fmla="*/ 811217 w 2604823"/>
              <a:gd name="connsiteY3" fmla="*/ 2289000 h 2740986"/>
              <a:gd name="connsiteX4" fmla="*/ 1004257 w 2604823"/>
              <a:gd name="connsiteY4" fmla="*/ 2065480 h 2740986"/>
              <a:gd name="connsiteX5" fmla="*/ 1187137 w 2604823"/>
              <a:gd name="connsiteY5" fmla="*/ 1699720 h 2740986"/>
              <a:gd name="connsiteX6" fmla="*/ 1370017 w 2604823"/>
              <a:gd name="connsiteY6" fmla="*/ 1283160 h 2740986"/>
              <a:gd name="connsiteX7" fmla="*/ 1522417 w 2604823"/>
              <a:gd name="connsiteY7" fmla="*/ 815800 h 2740986"/>
              <a:gd name="connsiteX8" fmla="*/ 1593537 w 2604823"/>
              <a:gd name="connsiteY8" fmla="*/ 470360 h 2740986"/>
              <a:gd name="connsiteX9" fmla="*/ 1654497 w 2604823"/>
              <a:gd name="connsiteY9" fmla="*/ 155400 h 2740986"/>
              <a:gd name="connsiteX10" fmla="*/ 1684977 w 2604823"/>
              <a:gd name="connsiteY10" fmla="*/ 13160 h 2740986"/>
              <a:gd name="connsiteX11" fmla="*/ 2446977 w 2604823"/>
              <a:gd name="connsiteY11" fmla="*/ 307800 h 2740986"/>
              <a:gd name="connsiteX12" fmla="*/ 2599377 w 2604823"/>
              <a:gd name="connsiteY12" fmla="*/ 2065480 h 2740986"/>
              <a:gd name="connsiteX13" fmla="*/ 2345377 w 2604823"/>
              <a:gd name="connsiteY13" fmla="*/ 2715720 h 2740986"/>
              <a:gd name="connsiteX14" fmla="*/ 1573217 w 2604823"/>
              <a:gd name="connsiteY14" fmla="*/ 2725880 h 2740986"/>
              <a:gd name="connsiteX15" fmla="*/ 49217 w 2604823"/>
              <a:gd name="connsiteY15" fmla="*/ 2675080 h 2740986"/>
              <a:gd name="connsiteX0" fmla="*/ 49217 w 2604823"/>
              <a:gd name="connsiteY0" fmla="*/ 2666249 h 2732155"/>
              <a:gd name="connsiteX1" fmla="*/ 394657 w 2604823"/>
              <a:gd name="connsiteY1" fmla="*/ 2564649 h 2732155"/>
              <a:gd name="connsiteX2" fmla="*/ 608017 w 2604823"/>
              <a:gd name="connsiteY2" fmla="*/ 2463049 h 2732155"/>
              <a:gd name="connsiteX3" fmla="*/ 811217 w 2604823"/>
              <a:gd name="connsiteY3" fmla="*/ 2280169 h 2732155"/>
              <a:gd name="connsiteX4" fmla="*/ 1004257 w 2604823"/>
              <a:gd name="connsiteY4" fmla="*/ 2056649 h 2732155"/>
              <a:gd name="connsiteX5" fmla="*/ 1187137 w 2604823"/>
              <a:gd name="connsiteY5" fmla="*/ 1690889 h 2732155"/>
              <a:gd name="connsiteX6" fmla="*/ 1370017 w 2604823"/>
              <a:gd name="connsiteY6" fmla="*/ 1274329 h 2732155"/>
              <a:gd name="connsiteX7" fmla="*/ 1522417 w 2604823"/>
              <a:gd name="connsiteY7" fmla="*/ 806969 h 2732155"/>
              <a:gd name="connsiteX8" fmla="*/ 1593537 w 2604823"/>
              <a:gd name="connsiteY8" fmla="*/ 461529 h 2732155"/>
              <a:gd name="connsiteX9" fmla="*/ 1654497 w 2604823"/>
              <a:gd name="connsiteY9" fmla="*/ 146569 h 2732155"/>
              <a:gd name="connsiteX10" fmla="*/ 1684977 w 2604823"/>
              <a:gd name="connsiteY10" fmla="*/ 4329 h 2732155"/>
              <a:gd name="connsiteX11" fmla="*/ 2446977 w 2604823"/>
              <a:gd name="connsiteY11" fmla="*/ 298969 h 2732155"/>
              <a:gd name="connsiteX12" fmla="*/ 2599377 w 2604823"/>
              <a:gd name="connsiteY12" fmla="*/ 2056649 h 2732155"/>
              <a:gd name="connsiteX13" fmla="*/ 2345377 w 2604823"/>
              <a:gd name="connsiteY13" fmla="*/ 2706889 h 2732155"/>
              <a:gd name="connsiteX14" fmla="*/ 1573217 w 2604823"/>
              <a:gd name="connsiteY14" fmla="*/ 2717049 h 2732155"/>
              <a:gd name="connsiteX15" fmla="*/ 49217 w 2604823"/>
              <a:gd name="connsiteY15" fmla="*/ 2666249 h 2732155"/>
              <a:gd name="connsiteX0" fmla="*/ 49217 w 2820643"/>
              <a:gd name="connsiteY0" fmla="*/ 2672963 h 2738869"/>
              <a:gd name="connsiteX1" fmla="*/ 394657 w 2820643"/>
              <a:gd name="connsiteY1" fmla="*/ 2571363 h 2738869"/>
              <a:gd name="connsiteX2" fmla="*/ 608017 w 2820643"/>
              <a:gd name="connsiteY2" fmla="*/ 2469763 h 2738869"/>
              <a:gd name="connsiteX3" fmla="*/ 811217 w 2820643"/>
              <a:gd name="connsiteY3" fmla="*/ 2286883 h 2738869"/>
              <a:gd name="connsiteX4" fmla="*/ 1004257 w 2820643"/>
              <a:gd name="connsiteY4" fmla="*/ 2063363 h 2738869"/>
              <a:gd name="connsiteX5" fmla="*/ 1187137 w 2820643"/>
              <a:gd name="connsiteY5" fmla="*/ 1697603 h 2738869"/>
              <a:gd name="connsiteX6" fmla="*/ 1370017 w 2820643"/>
              <a:gd name="connsiteY6" fmla="*/ 1281043 h 2738869"/>
              <a:gd name="connsiteX7" fmla="*/ 1522417 w 2820643"/>
              <a:gd name="connsiteY7" fmla="*/ 813683 h 2738869"/>
              <a:gd name="connsiteX8" fmla="*/ 1593537 w 2820643"/>
              <a:gd name="connsiteY8" fmla="*/ 468243 h 2738869"/>
              <a:gd name="connsiteX9" fmla="*/ 1654497 w 2820643"/>
              <a:gd name="connsiteY9" fmla="*/ 153283 h 2738869"/>
              <a:gd name="connsiteX10" fmla="*/ 1684977 w 2820643"/>
              <a:gd name="connsiteY10" fmla="*/ 11043 h 2738869"/>
              <a:gd name="connsiteX11" fmla="*/ 2772097 w 2820643"/>
              <a:gd name="connsiteY11" fmla="*/ 41523 h 2738869"/>
              <a:gd name="connsiteX12" fmla="*/ 2599377 w 2820643"/>
              <a:gd name="connsiteY12" fmla="*/ 2063363 h 2738869"/>
              <a:gd name="connsiteX13" fmla="*/ 2345377 w 2820643"/>
              <a:gd name="connsiteY13" fmla="*/ 2713603 h 2738869"/>
              <a:gd name="connsiteX14" fmla="*/ 1573217 w 2820643"/>
              <a:gd name="connsiteY14" fmla="*/ 2723763 h 2738869"/>
              <a:gd name="connsiteX15" fmla="*/ 49217 w 2820643"/>
              <a:gd name="connsiteY15" fmla="*/ 2672963 h 2738869"/>
              <a:gd name="connsiteX0" fmla="*/ 49217 w 2767373"/>
              <a:gd name="connsiteY0" fmla="*/ 2672963 h 2738869"/>
              <a:gd name="connsiteX1" fmla="*/ 394657 w 2767373"/>
              <a:gd name="connsiteY1" fmla="*/ 2571363 h 2738869"/>
              <a:gd name="connsiteX2" fmla="*/ 608017 w 2767373"/>
              <a:gd name="connsiteY2" fmla="*/ 2469763 h 2738869"/>
              <a:gd name="connsiteX3" fmla="*/ 811217 w 2767373"/>
              <a:gd name="connsiteY3" fmla="*/ 2286883 h 2738869"/>
              <a:gd name="connsiteX4" fmla="*/ 1004257 w 2767373"/>
              <a:gd name="connsiteY4" fmla="*/ 2063363 h 2738869"/>
              <a:gd name="connsiteX5" fmla="*/ 1187137 w 2767373"/>
              <a:gd name="connsiteY5" fmla="*/ 1697603 h 2738869"/>
              <a:gd name="connsiteX6" fmla="*/ 1370017 w 2767373"/>
              <a:gd name="connsiteY6" fmla="*/ 1281043 h 2738869"/>
              <a:gd name="connsiteX7" fmla="*/ 1522417 w 2767373"/>
              <a:gd name="connsiteY7" fmla="*/ 813683 h 2738869"/>
              <a:gd name="connsiteX8" fmla="*/ 1593537 w 2767373"/>
              <a:gd name="connsiteY8" fmla="*/ 468243 h 2738869"/>
              <a:gd name="connsiteX9" fmla="*/ 1654497 w 2767373"/>
              <a:gd name="connsiteY9" fmla="*/ 153283 h 2738869"/>
              <a:gd name="connsiteX10" fmla="*/ 1684977 w 2767373"/>
              <a:gd name="connsiteY10" fmla="*/ 11043 h 2738869"/>
              <a:gd name="connsiteX11" fmla="*/ 2711137 w 2767373"/>
              <a:gd name="connsiteY11" fmla="*/ 41523 h 2738869"/>
              <a:gd name="connsiteX12" fmla="*/ 2599377 w 2767373"/>
              <a:gd name="connsiteY12" fmla="*/ 2063363 h 2738869"/>
              <a:gd name="connsiteX13" fmla="*/ 2345377 w 2767373"/>
              <a:gd name="connsiteY13" fmla="*/ 2713603 h 2738869"/>
              <a:gd name="connsiteX14" fmla="*/ 1573217 w 2767373"/>
              <a:gd name="connsiteY14" fmla="*/ 2723763 h 2738869"/>
              <a:gd name="connsiteX15" fmla="*/ 49217 w 2767373"/>
              <a:gd name="connsiteY15" fmla="*/ 2672963 h 2738869"/>
              <a:gd name="connsiteX0" fmla="*/ 49217 w 2711137"/>
              <a:gd name="connsiteY0" fmla="*/ 2672963 h 2738869"/>
              <a:gd name="connsiteX1" fmla="*/ 394657 w 2711137"/>
              <a:gd name="connsiteY1" fmla="*/ 2571363 h 2738869"/>
              <a:gd name="connsiteX2" fmla="*/ 608017 w 2711137"/>
              <a:gd name="connsiteY2" fmla="*/ 2469763 h 2738869"/>
              <a:gd name="connsiteX3" fmla="*/ 811217 w 2711137"/>
              <a:gd name="connsiteY3" fmla="*/ 2286883 h 2738869"/>
              <a:gd name="connsiteX4" fmla="*/ 1004257 w 2711137"/>
              <a:gd name="connsiteY4" fmla="*/ 2063363 h 2738869"/>
              <a:gd name="connsiteX5" fmla="*/ 1187137 w 2711137"/>
              <a:gd name="connsiteY5" fmla="*/ 1697603 h 2738869"/>
              <a:gd name="connsiteX6" fmla="*/ 1370017 w 2711137"/>
              <a:gd name="connsiteY6" fmla="*/ 1281043 h 2738869"/>
              <a:gd name="connsiteX7" fmla="*/ 1522417 w 2711137"/>
              <a:gd name="connsiteY7" fmla="*/ 813683 h 2738869"/>
              <a:gd name="connsiteX8" fmla="*/ 1593537 w 2711137"/>
              <a:gd name="connsiteY8" fmla="*/ 468243 h 2738869"/>
              <a:gd name="connsiteX9" fmla="*/ 1654497 w 2711137"/>
              <a:gd name="connsiteY9" fmla="*/ 153283 h 2738869"/>
              <a:gd name="connsiteX10" fmla="*/ 1684977 w 2711137"/>
              <a:gd name="connsiteY10" fmla="*/ 11043 h 2738869"/>
              <a:gd name="connsiteX11" fmla="*/ 2711137 w 2711137"/>
              <a:gd name="connsiteY11" fmla="*/ 41523 h 2738869"/>
              <a:gd name="connsiteX12" fmla="*/ 2599377 w 2711137"/>
              <a:gd name="connsiteY12" fmla="*/ 2063363 h 2738869"/>
              <a:gd name="connsiteX13" fmla="*/ 2345377 w 2711137"/>
              <a:gd name="connsiteY13" fmla="*/ 2713603 h 2738869"/>
              <a:gd name="connsiteX14" fmla="*/ 1573217 w 2711137"/>
              <a:gd name="connsiteY14" fmla="*/ 2723763 h 2738869"/>
              <a:gd name="connsiteX15" fmla="*/ 49217 w 2711137"/>
              <a:gd name="connsiteY15" fmla="*/ 2672963 h 2738869"/>
              <a:gd name="connsiteX0" fmla="*/ 49217 w 2711137"/>
              <a:gd name="connsiteY0" fmla="*/ 2672963 h 2745890"/>
              <a:gd name="connsiteX1" fmla="*/ 394657 w 2711137"/>
              <a:gd name="connsiteY1" fmla="*/ 2571363 h 2745890"/>
              <a:gd name="connsiteX2" fmla="*/ 608017 w 2711137"/>
              <a:gd name="connsiteY2" fmla="*/ 2469763 h 2745890"/>
              <a:gd name="connsiteX3" fmla="*/ 811217 w 2711137"/>
              <a:gd name="connsiteY3" fmla="*/ 2286883 h 2745890"/>
              <a:gd name="connsiteX4" fmla="*/ 1004257 w 2711137"/>
              <a:gd name="connsiteY4" fmla="*/ 2063363 h 2745890"/>
              <a:gd name="connsiteX5" fmla="*/ 1187137 w 2711137"/>
              <a:gd name="connsiteY5" fmla="*/ 1697603 h 2745890"/>
              <a:gd name="connsiteX6" fmla="*/ 1370017 w 2711137"/>
              <a:gd name="connsiteY6" fmla="*/ 1281043 h 2745890"/>
              <a:gd name="connsiteX7" fmla="*/ 1522417 w 2711137"/>
              <a:gd name="connsiteY7" fmla="*/ 813683 h 2745890"/>
              <a:gd name="connsiteX8" fmla="*/ 1593537 w 2711137"/>
              <a:gd name="connsiteY8" fmla="*/ 468243 h 2745890"/>
              <a:gd name="connsiteX9" fmla="*/ 1654497 w 2711137"/>
              <a:gd name="connsiteY9" fmla="*/ 153283 h 2745890"/>
              <a:gd name="connsiteX10" fmla="*/ 1684977 w 2711137"/>
              <a:gd name="connsiteY10" fmla="*/ 11043 h 2745890"/>
              <a:gd name="connsiteX11" fmla="*/ 2711137 w 2711137"/>
              <a:gd name="connsiteY11" fmla="*/ 41523 h 2745890"/>
              <a:gd name="connsiteX12" fmla="*/ 2599377 w 2711137"/>
              <a:gd name="connsiteY12" fmla="*/ 2063363 h 2745890"/>
              <a:gd name="connsiteX13" fmla="*/ 2599377 w 2711137"/>
              <a:gd name="connsiteY13" fmla="*/ 2612002 h 2745890"/>
              <a:gd name="connsiteX14" fmla="*/ 2345377 w 2711137"/>
              <a:gd name="connsiteY14" fmla="*/ 2713603 h 2745890"/>
              <a:gd name="connsiteX15" fmla="*/ 1573217 w 2711137"/>
              <a:gd name="connsiteY15" fmla="*/ 2723763 h 2745890"/>
              <a:gd name="connsiteX16" fmla="*/ 49217 w 2711137"/>
              <a:gd name="connsiteY16" fmla="*/ 2672963 h 2745890"/>
              <a:gd name="connsiteX0" fmla="*/ 49217 w 2711137"/>
              <a:gd name="connsiteY0" fmla="*/ 2672963 h 2739614"/>
              <a:gd name="connsiteX1" fmla="*/ 394657 w 2711137"/>
              <a:gd name="connsiteY1" fmla="*/ 2571363 h 2739614"/>
              <a:gd name="connsiteX2" fmla="*/ 608017 w 2711137"/>
              <a:gd name="connsiteY2" fmla="*/ 2469763 h 2739614"/>
              <a:gd name="connsiteX3" fmla="*/ 811217 w 2711137"/>
              <a:gd name="connsiteY3" fmla="*/ 2286883 h 2739614"/>
              <a:gd name="connsiteX4" fmla="*/ 1004257 w 2711137"/>
              <a:gd name="connsiteY4" fmla="*/ 2063363 h 2739614"/>
              <a:gd name="connsiteX5" fmla="*/ 1187137 w 2711137"/>
              <a:gd name="connsiteY5" fmla="*/ 1697603 h 2739614"/>
              <a:gd name="connsiteX6" fmla="*/ 1370017 w 2711137"/>
              <a:gd name="connsiteY6" fmla="*/ 1281043 h 2739614"/>
              <a:gd name="connsiteX7" fmla="*/ 1522417 w 2711137"/>
              <a:gd name="connsiteY7" fmla="*/ 813683 h 2739614"/>
              <a:gd name="connsiteX8" fmla="*/ 1593537 w 2711137"/>
              <a:gd name="connsiteY8" fmla="*/ 468243 h 2739614"/>
              <a:gd name="connsiteX9" fmla="*/ 1654497 w 2711137"/>
              <a:gd name="connsiteY9" fmla="*/ 153283 h 2739614"/>
              <a:gd name="connsiteX10" fmla="*/ 1684977 w 2711137"/>
              <a:gd name="connsiteY10" fmla="*/ 11043 h 2739614"/>
              <a:gd name="connsiteX11" fmla="*/ 2711137 w 2711137"/>
              <a:gd name="connsiteY11" fmla="*/ 41523 h 2739614"/>
              <a:gd name="connsiteX12" fmla="*/ 2599377 w 2711137"/>
              <a:gd name="connsiteY12" fmla="*/ 2063363 h 2739614"/>
              <a:gd name="connsiteX13" fmla="*/ 2599377 w 2711137"/>
              <a:gd name="connsiteY13" fmla="*/ 2612002 h 2739614"/>
              <a:gd name="connsiteX14" fmla="*/ 2345377 w 2711137"/>
              <a:gd name="connsiteY14" fmla="*/ 2693283 h 2739614"/>
              <a:gd name="connsiteX15" fmla="*/ 1573217 w 2711137"/>
              <a:gd name="connsiteY15" fmla="*/ 2723763 h 2739614"/>
              <a:gd name="connsiteX16" fmla="*/ 49217 w 2711137"/>
              <a:gd name="connsiteY16" fmla="*/ 2672963 h 2739614"/>
              <a:gd name="connsiteX0" fmla="*/ 49217 w 2711137"/>
              <a:gd name="connsiteY0" fmla="*/ 2672963 h 2737718"/>
              <a:gd name="connsiteX1" fmla="*/ 394657 w 2711137"/>
              <a:gd name="connsiteY1" fmla="*/ 2571363 h 2737718"/>
              <a:gd name="connsiteX2" fmla="*/ 608017 w 2711137"/>
              <a:gd name="connsiteY2" fmla="*/ 2469763 h 2737718"/>
              <a:gd name="connsiteX3" fmla="*/ 811217 w 2711137"/>
              <a:gd name="connsiteY3" fmla="*/ 2286883 h 2737718"/>
              <a:gd name="connsiteX4" fmla="*/ 1004257 w 2711137"/>
              <a:gd name="connsiteY4" fmla="*/ 2063363 h 2737718"/>
              <a:gd name="connsiteX5" fmla="*/ 1187137 w 2711137"/>
              <a:gd name="connsiteY5" fmla="*/ 1697603 h 2737718"/>
              <a:gd name="connsiteX6" fmla="*/ 1370017 w 2711137"/>
              <a:gd name="connsiteY6" fmla="*/ 1281043 h 2737718"/>
              <a:gd name="connsiteX7" fmla="*/ 1522417 w 2711137"/>
              <a:gd name="connsiteY7" fmla="*/ 813683 h 2737718"/>
              <a:gd name="connsiteX8" fmla="*/ 1593537 w 2711137"/>
              <a:gd name="connsiteY8" fmla="*/ 468243 h 2737718"/>
              <a:gd name="connsiteX9" fmla="*/ 1654497 w 2711137"/>
              <a:gd name="connsiteY9" fmla="*/ 153283 h 2737718"/>
              <a:gd name="connsiteX10" fmla="*/ 1684977 w 2711137"/>
              <a:gd name="connsiteY10" fmla="*/ 11043 h 2737718"/>
              <a:gd name="connsiteX11" fmla="*/ 2711137 w 2711137"/>
              <a:gd name="connsiteY11" fmla="*/ 41523 h 2737718"/>
              <a:gd name="connsiteX12" fmla="*/ 2599377 w 2711137"/>
              <a:gd name="connsiteY12" fmla="*/ 2063363 h 2737718"/>
              <a:gd name="connsiteX13" fmla="*/ 2599377 w 2711137"/>
              <a:gd name="connsiteY13" fmla="*/ 2612002 h 2737718"/>
              <a:gd name="connsiteX14" fmla="*/ 2345377 w 2711137"/>
              <a:gd name="connsiteY14" fmla="*/ 2693283 h 2737718"/>
              <a:gd name="connsiteX15" fmla="*/ 1573217 w 2711137"/>
              <a:gd name="connsiteY15" fmla="*/ 2723763 h 2737718"/>
              <a:gd name="connsiteX16" fmla="*/ 49217 w 2711137"/>
              <a:gd name="connsiteY16" fmla="*/ 2672963 h 2737718"/>
              <a:gd name="connsiteX0" fmla="*/ 46797 w 2708717"/>
              <a:gd name="connsiteY0" fmla="*/ 2672963 h 2722565"/>
              <a:gd name="connsiteX1" fmla="*/ 392237 w 2708717"/>
              <a:gd name="connsiteY1" fmla="*/ 2571363 h 2722565"/>
              <a:gd name="connsiteX2" fmla="*/ 605597 w 2708717"/>
              <a:gd name="connsiteY2" fmla="*/ 2469763 h 2722565"/>
              <a:gd name="connsiteX3" fmla="*/ 808797 w 2708717"/>
              <a:gd name="connsiteY3" fmla="*/ 2286883 h 2722565"/>
              <a:gd name="connsiteX4" fmla="*/ 1001837 w 2708717"/>
              <a:gd name="connsiteY4" fmla="*/ 2063363 h 2722565"/>
              <a:gd name="connsiteX5" fmla="*/ 1184717 w 2708717"/>
              <a:gd name="connsiteY5" fmla="*/ 1697603 h 2722565"/>
              <a:gd name="connsiteX6" fmla="*/ 1367597 w 2708717"/>
              <a:gd name="connsiteY6" fmla="*/ 1281043 h 2722565"/>
              <a:gd name="connsiteX7" fmla="*/ 1519997 w 2708717"/>
              <a:gd name="connsiteY7" fmla="*/ 813683 h 2722565"/>
              <a:gd name="connsiteX8" fmla="*/ 1591117 w 2708717"/>
              <a:gd name="connsiteY8" fmla="*/ 468243 h 2722565"/>
              <a:gd name="connsiteX9" fmla="*/ 1652077 w 2708717"/>
              <a:gd name="connsiteY9" fmla="*/ 153283 h 2722565"/>
              <a:gd name="connsiteX10" fmla="*/ 1682557 w 2708717"/>
              <a:gd name="connsiteY10" fmla="*/ 11043 h 2722565"/>
              <a:gd name="connsiteX11" fmla="*/ 2708717 w 2708717"/>
              <a:gd name="connsiteY11" fmla="*/ 41523 h 2722565"/>
              <a:gd name="connsiteX12" fmla="*/ 2596957 w 2708717"/>
              <a:gd name="connsiteY12" fmla="*/ 2063363 h 2722565"/>
              <a:gd name="connsiteX13" fmla="*/ 2596957 w 2708717"/>
              <a:gd name="connsiteY13" fmla="*/ 2612002 h 2722565"/>
              <a:gd name="connsiteX14" fmla="*/ 2342957 w 2708717"/>
              <a:gd name="connsiteY14" fmla="*/ 2693283 h 2722565"/>
              <a:gd name="connsiteX15" fmla="*/ 1530157 w 2708717"/>
              <a:gd name="connsiteY15" fmla="*/ 2703443 h 2722565"/>
              <a:gd name="connsiteX16" fmla="*/ 46797 w 2708717"/>
              <a:gd name="connsiteY16" fmla="*/ 2672963 h 2722565"/>
              <a:gd name="connsiteX0" fmla="*/ 46797 w 2708717"/>
              <a:gd name="connsiteY0" fmla="*/ 2672963 h 2706370"/>
              <a:gd name="connsiteX1" fmla="*/ 392237 w 2708717"/>
              <a:gd name="connsiteY1" fmla="*/ 2571363 h 2706370"/>
              <a:gd name="connsiteX2" fmla="*/ 605597 w 2708717"/>
              <a:gd name="connsiteY2" fmla="*/ 2469763 h 2706370"/>
              <a:gd name="connsiteX3" fmla="*/ 808797 w 2708717"/>
              <a:gd name="connsiteY3" fmla="*/ 2286883 h 2706370"/>
              <a:gd name="connsiteX4" fmla="*/ 1001837 w 2708717"/>
              <a:gd name="connsiteY4" fmla="*/ 2063363 h 2706370"/>
              <a:gd name="connsiteX5" fmla="*/ 1184717 w 2708717"/>
              <a:gd name="connsiteY5" fmla="*/ 1697603 h 2706370"/>
              <a:gd name="connsiteX6" fmla="*/ 1367597 w 2708717"/>
              <a:gd name="connsiteY6" fmla="*/ 1281043 h 2706370"/>
              <a:gd name="connsiteX7" fmla="*/ 1519997 w 2708717"/>
              <a:gd name="connsiteY7" fmla="*/ 813683 h 2706370"/>
              <a:gd name="connsiteX8" fmla="*/ 1591117 w 2708717"/>
              <a:gd name="connsiteY8" fmla="*/ 468243 h 2706370"/>
              <a:gd name="connsiteX9" fmla="*/ 1652077 w 2708717"/>
              <a:gd name="connsiteY9" fmla="*/ 153283 h 2706370"/>
              <a:gd name="connsiteX10" fmla="*/ 1682557 w 2708717"/>
              <a:gd name="connsiteY10" fmla="*/ 11043 h 2706370"/>
              <a:gd name="connsiteX11" fmla="*/ 2708717 w 2708717"/>
              <a:gd name="connsiteY11" fmla="*/ 41523 h 2706370"/>
              <a:gd name="connsiteX12" fmla="*/ 2596957 w 2708717"/>
              <a:gd name="connsiteY12" fmla="*/ 2063363 h 2706370"/>
              <a:gd name="connsiteX13" fmla="*/ 2596957 w 2708717"/>
              <a:gd name="connsiteY13" fmla="*/ 2612002 h 2706370"/>
              <a:gd name="connsiteX14" fmla="*/ 2342957 w 2708717"/>
              <a:gd name="connsiteY14" fmla="*/ 2693283 h 2706370"/>
              <a:gd name="connsiteX15" fmla="*/ 1530157 w 2708717"/>
              <a:gd name="connsiteY15" fmla="*/ 2703443 h 2706370"/>
              <a:gd name="connsiteX16" fmla="*/ 46797 w 2708717"/>
              <a:gd name="connsiteY16" fmla="*/ 2672963 h 2706370"/>
              <a:gd name="connsiteX0" fmla="*/ 46797 w 2708717"/>
              <a:gd name="connsiteY0" fmla="*/ 2672963 h 2703443"/>
              <a:gd name="connsiteX1" fmla="*/ 392237 w 2708717"/>
              <a:gd name="connsiteY1" fmla="*/ 2571363 h 2703443"/>
              <a:gd name="connsiteX2" fmla="*/ 605597 w 2708717"/>
              <a:gd name="connsiteY2" fmla="*/ 2469763 h 2703443"/>
              <a:gd name="connsiteX3" fmla="*/ 808797 w 2708717"/>
              <a:gd name="connsiteY3" fmla="*/ 2286883 h 2703443"/>
              <a:gd name="connsiteX4" fmla="*/ 1001837 w 2708717"/>
              <a:gd name="connsiteY4" fmla="*/ 2063363 h 2703443"/>
              <a:gd name="connsiteX5" fmla="*/ 1184717 w 2708717"/>
              <a:gd name="connsiteY5" fmla="*/ 1697603 h 2703443"/>
              <a:gd name="connsiteX6" fmla="*/ 1367597 w 2708717"/>
              <a:gd name="connsiteY6" fmla="*/ 1281043 h 2703443"/>
              <a:gd name="connsiteX7" fmla="*/ 1519997 w 2708717"/>
              <a:gd name="connsiteY7" fmla="*/ 813683 h 2703443"/>
              <a:gd name="connsiteX8" fmla="*/ 1591117 w 2708717"/>
              <a:gd name="connsiteY8" fmla="*/ 468243 h 2703443"/>
              <a:gd name="connsiteX9" fmla="*/ 1652077 w 2708717"/>
              <a:gd name="connsiteY9" fmla="*/ 153283 h 2703443"/>
              <a:gd name="connsiteX10" fmla="*/ 1682557 w 2708717"/>
              <a:gd name="connsiteY10" fmla="*/ 11043 h 2703443"/>
              <a:gd name="connsiteX11" fmla="*/ 2708717 w 2708717"/>
              <a:gd name="connsiteY11" fmla="*/ 41523 h 2703443"/>
              <a:gd name="connsiteX12" fmla="*/ 2596957 w 2708717"/>
              <a:gd name="connsiteY12" fmla="*/ 2063363 h 2703443"/>
              <a:gd name="connsiteX13" fmla="*/ 2596957 w 2708717"/>
              <a:gd name="connsiteY13" fmla="*/ 2612002 h 2703443"/>
              <a:gd name="connsiteX14" fmla="*/ 2363277 w 2708717"/>
              <a:gd name="connsiteY14" fmla="*/ 2683123 h 2703443"/>
              <a:gd name="connsiteX15" fmla="*/ 1530157 w 2708717"/>
              <a:gd name="connsiteY15" fmla="*/ 2703443 h 2703443"/>
              <a:gd name="connsiteX16" fmla="*/ 46797 w 2708717"/>
              <a:gd name="connsiteY16" fmla="*/ 2672963 h 2703443"/>
              <a:gd name="connsiteX0" fmla="*/ 46797 w 2708717"/>
              <a:gd name="connsiteY0" fmla="*/ 2672963 h 2703443"/>
              <a:gd name="connsiteX1" fmla="*/ 392237 w 2708717"/>
              <a:gd name="connsiteY1" fmla="*/ 2571363 h 2703443"/>
              <a:gd name="connsiteX2" fmla="*/ 605597 w 2708717"/>
              <a:gd name="connsiteY2" fmla="*/ 2469763 h 2703443"/>
              <a:gd name="connsiteX3" fmla="*/ 808797 w 2708717"/>
              <a:gd name="connsiteY3" fmla="*/ 2286883 h 2703443"/>
              <a:gd name="connsiteX4" fmla="*/ 1001837 w 2708717"/>
              <a:gd name="connsiteY4" fmla="*/ 2063363 h 2703443"/>
              <a:gd name="connsiteX5" fmla="*/ 1184717 w 2708717"/>
              <a:gd name="connsiteY5" fmla="*/ 1697603 h 2703443"/>
              <a:gd name="connsiteX6" fmla="*/ 1367597 w 2708717"/>
              <a:gd name="connsiteY6" fmla="*/ 1281043 h 2703443"/>
              <a:gd name="connsiteX7" fmla="*/ 1519997 w 2708717"/>
              <a:gd name="connsiteY7" fmla="*/ 813683 h 2703443"/>
              <a:gd name="connsiteX8" fmla="*/ 1591117 w 2708717"/>
              <a:gd name="connsiteY8" fmla="*/ 468243 h 2703443"/>
              <a:gd name="connsiteX9" fmla="*/ 1652077 w 2708717"/>
              <a:gd name="connsiteY9" fmla="*/ 153283 h 2703443"/>
              <a:gd name="connsiteX10" fmla="*/ 1682557 w 2708717"/>
              <a:gd name="connsiteY10" fmla="*/ 11043 h 2703443"/>
              <a:gd name="connsiteX11" fmla="*/ 2708717 w 2708717"/>
              <a:gd name="connsiteY11" fmla="*/ 41523 h 2703443"/>
              <a:gd name="connsiteX12" fmla="*/ 2596957 w 2708717"/>
              <a:gd name="connsiteY12" fmla="*/ 2063363 h 2703443"/>
              <a:gd name="connsiteX13" fmla="*/ 2607117 w 2708717"/>
              <a:gd name="connsiteY13" fmla="*/ 2642482 h 2703443"/>
              <a:gd name="connsiteX14" fmla="*/ 2363277 w 2708717"/>
              <a:gd name="connsiteY14" fmla="*/ 2683123 h 2703443"/>
              <a:gd name="connsiteX15" fmla="*/ 1530157 w 2708717"/>
              <a:gd name="connsiteY15" fmla="*/ 2703443 h 2703443"/>
              <a:gd name="connsiteX16" fmla="*/ 46797 w 2708717"/>
              <a:gd name="connsiteY16" fmla="*/ 2672963 h 2703443"/>
              <a:gd name="connsiteX0" fmla="*/ 46797 w 2708717"/>
              <a:gd name="connsiteY0" fmla="*/ 2672963 h 2703443"/>
              <a:gd name="connsiteX1" fmla="*/ 392237 w 2708717"/>
              <a:gd name="connsiteY1" fmla="*/ 2571363 h 2703443"/>
              <a:gd name="connsiteX2" fmla="*/ 605597 w 2708717"/>
              <a:gd name="connsiteY2" fmla="*/ 2469763 h 2703443"/>
              <a:gd name="connsiteX3" fmla="*/ 808797 w 2708717"/>
              <a:gd name="connsiteY3" fmla="*/ 2286883 h 2703443"/>
              <a:gd name="connsiteX4" fmla="*/ 1001837 w 2708717"/>
              <a:gd name="connsiteY4" fmla="*/ 2063363 h 2703443"/>
              <a:gd name="connsiteX5" fmla="*/ 1184717 w 2708717"/>
              <a:gd name="connsiteY5" fmla="*/ 1697603 h 2703443"/>
              <a:gd name="connsiteX6" fmla="*/ 1367597 w 2708717"/>
              <a:gd name="connsiteY6" fmla="*/ 1281043 h 2703443"/>
              <a:gd name="connsiteX7" fmla="*/ 1519997 w 2708717"/>
              <a:gd name="connsiteY7" fmla="*/ 813683 h 2703443"/>
              <a:gd name="connsiteX8" fmla="*/ 1591117 w 2708717"/>
              <a:gd name="connsiteY8" fmla="*/ 468243 h 2703443"/>
              <a:gd name="connsiteX9" fmla="*/ 1652077 w 2708717"/>
              <a:gd name="connsiteY9" fmla="*/ 153283 h 2703443"/>
              <a:gd name="connsiteX10" fmla="*/ 1682557 w 2708717"/>
              <a:gd name="connsiteY10" fmla="*/ 11043 h 2703443"/>
              <a:gd name="connsiteX11" fmla="*/ 2708717 w 2708717"/>
              <a:gd name="connsiteY11" fmla="*/ 41523 h 2703443"/>
              <a:gd name="connsiteX12" fmla="*/ 2627437 w 2708717"/>
              <a:gd name="connsiteY12" fmla="*/ 2063363 h 2703443"/>
              <a:gd name="connsiteX13" fmla="*/ 2607117 w 2708717"/>
              <a:gd name="connsiteY13" fmla="*/ 2642482 h 2703443"/>
              <a:gd name="connsiteX14" fmla="*/ 2363277 w 2708717"/>
              <a:gd name="connsiteY14" fmla="*/ 2683123 h 2703443"/>
              <a:gd name="connsiteX15" fmla="*/ 1530157 w 2708717"/>
              <a:gd name="connsiteY15" fmla="*/ 2703443 h 2703443"/>
              <a:gd name="connsiteX16" fmla="*/ 46797 w 2708717"/>
              <a:gd name="connsiteY16" fmla="*/ 2672963 h 2703443"/>
              <a:gd name="connsiteX0" fmla="*/ 46797 w 2678237"/>
              <a:gd name="connsiteY0" fmla="*/ 2672963 h 2703443"/>
              <a:gd name="connsiteX1" fmla="*/ 392237 w 2678237"/>
              <a:gd name="connsiteY1" fmla="*/ 2571363 h 2703443"/>
              <a:gd name="connsiteX2" fmla="*/ 605597 w 2678237"/>
              <a:gd name="connsiteY2" fmla="*/ 2469763 h 2703443"/>
              <a:gd name="connsiteX3" fmla="*/ 808797 w 2678237"/>
              <a:gd name="connsiteY3" fmla="*/ 2286883 h 2703443"/>
              <a:gd name="connsiteX4" fmla="*/ 1001837 w 2678237"/>
              <a:gd name="connsiteY4" fmla="*/ 2063363 h 2703443"/>
              <a:gd name="connsiteX5" fmla="*/ 1184717 w 2678237"/>
              <a:gd name="connsiteY5" fmla="*/ 1697603 h 2703443"/>
              <a:gd name="connsiteX6" fmla="*/ 1367597 w 2678237"/>
              <a:gd name="connsiteY6" fmla="*/ 1281043 h 2703443"/>
              <a:gd name="connsiteX7" fmla="*/ 1519997 w 2678237"/>
              <a:gd name="connsiteY7" fmla="*/ 813683 h 2703443"/>
              <a:gd name="connsiteX8" fmla="*/ 1591117 w 2678237"/>
              <a:gd name="connsiteY8" fmla="*/ 468243 h 2703443"/>
              <a:gd name="connsiteX9" fmla="*/ 1652077 w 2678237"/>
              <a:gd name="connsiteY9" fmla="*/ 153283 h 2703443"/>
              <a:gd name="connsiteX10" fmla="*/ 1682557 w 2678237"/>
              <a:gd name="connsiteY10" fmla="*/ 11043 h 2703443"/>
              <a:gd name="connsiteX11" fmla="*/ 2678237 w 2678237"/>
              <a:gd name="connsiteY11" fmla="*/ 41523 h 2703443"/>
              <a:gd name="connsiteX12" fmla="*/ 2627437 w 2678237"/>
              <a:gd name="connsiteY12" fmla="*/ 2063363 h 2703443"/>
              <a:gd name="connsiteX13" fmla="*/ 2607117 w 2678237"/>
              <a:gd name="connsiteY13" fmla="*/ 2642482 h 2703443"/>
              <a:gd name="connsiteX14" fmla="*/ 2363277 w 2678237"/>
              <a:gd name="connsiteY14" fmla="*/ 2683123 h 2703443"/>
              <a:gd name="connsiteX15" fmla="*/ 1530157 w 2678237"/>
              <a:gd name="connsiteY15" fmla="*/ 2703443 h 2703443"/>
              <a:gd name="connsiteX16" fmla="*/ 46797 w 2678237"/>
              <a:gd name="connsiteY16" fmla="*/ 2672963 h 2703443"/>
              <a:gd name="connsiteX0" fmla="*/ 46797 w 2678237"/>
              <a:gd name="connsiteY0" fmla="*/ 2668512 h 2698992"/>
              <a:gd name="connsiteX1" fmla="*/ 392237 w 2678237"/>
              <a:gd name="connsiteY1" fmla="*/ 2566912 h 2698992"/>
              <a:gd name="connsiteX2" fmla="*/ 605597 w 2678237"/>
              <a:gd name="connsiteY2" fmla="*/ 2465312 h 2698992"/>
              <a:gd name="connsiteX3" fmla="*/ 808797 w 2678237"/>
              <a:gd name="connsiteY3" fmla="*/ 2282432 h 2698992"/>
              <a:gd name="connsiteX4" fmla="*/ 1001837 w 2678237"/>
              <a:gd name="connsiteY4" fmla="*/ 2058912 h 2698992"/>
              <a:gd name="connsiteX5" fmla="*/ 1184717 w 2678237"/>
              <a:gd name="connsiteY5" fmla="*/ 1693152 h 2698992"/>
              <a:gd name="connsiteX6" fmla="*/ 1367597 w 2678237"/>
              <a:gd name="connsiteY6" fmla="*/ 1276592 h 2698992"/>
              <a:gd name="connsiteX7" fmla="*/ 1519997 w 2678237"/>
              <a:gd name="connsiteY7" fmla="*/ 809232 h 2698992"/>
              <a:gd name="connsiteX8" fmla="*/ 1591117 w 2678237"/>
              <a:gd name="connsiteY8" fmla="*/ 463792 h 2698992"/>
              <a:gd name="connsiteX9" fmla="*/ 1652077 w 2678237"/>
              <a:gd name="connsiteY9" fmla="*/ 148832 h 2698992"/>
              <a:gd name="connsiteX10" fmla="*/ 1692717 w 2678237"/>
              <a:gd name="connsiteY10" fmla="*/ 87872 h 2698992"/>
              <a:gd name="connsiteX11" fmla="*/ 1682557 w 2678237"/>
              <a:gd name="connsiteY11" fmla="*/ 6592 h 2698992"/>
              <a:gd name="connsiteX12" fmla="*/ 2678237 w 2678237"/>
              <a:gd name="connsiteY12" fmla="*/ 37072 h 2698992"/>
              <a:gd name="connsiteX13" fmla="*/ 2627437 w 2678237"/>
              <a:gd name="connsiteY13" fmla="*/ 2058912 h 2698992"/>
              <a:gd name="connsiteX14" fmla="*/ 2607117 w 2678237"/>
              <a:gd name="connsiteY14" fmla="*/ 2638031 h 2698992"/>
              <a:gd name="connsiteX15" fmla="*/ 2363277 w 2678237"/>
              <a:gd name="connsiteY15" fmla="*/ 2678672 h 2698992"/>
              <a:gd name="connsiteX16" fmla="*/ 1530157 w 2678237"/>
              <a:gd name="connsiteY16" fmla="*/ 2698992 h 2698992"/>
              <a:gd name="connsiteX17" fmla="*/ 46797 w 2678237"/>
              <a:gd name="connsiteY17" fmla="*/ 2668512 h 2698992"/>
              <a:gd name="connsiteX0" fmla="*/ 46797 w 2678237"/>
              <a:gd name="connsiteY0" fmla="*/ 2662560 h 2693040"/>
              <a:gd name="connsiteX1" fmla="*/ 392237 w 2678237"/>
              <a:gd name="connsiteY1" fmla="*/ 2560960 h 2693040"/>
              <a:gd name="connsiteX2" fmla="*/ 605597 w 2678237"/>
              <a:gd name="connsiteY2" fmla="*/ 2459360 h 2693040"/>
              <a:gd name="connsiteX3" fmla="*/ 808797 w 2678237"/>
              <a:gd name="connsiteY3" fmla="*/ 2276480 h 2693040"/>
              <a:gd name="connsiteX4" fmla="*/ 1001837 w 2678237"/>
              <a:gd name="connsiteY4" fmla="*/ 2052960 h 2693040"/>
              <a:gd name="connsiteX5" fmla="*/ 1184717 w 2678237"/>
              <a:gd name="connsiteY5" fmla="*/ 1687200 h 2693040"/>
              <a:gd name="connsiteX6" fmla="*/ 1367597 w 2678237"/>
              <a:gd name="connsiteY6" fmla="*/ 1270640 h 2693040"/>
              <a:gd name="connsiteX7" fmla="*/ 1519997 w 2678237"/>
              <a:gd name="connsiteY7" fmla="*/ 803280 h 2693040"/>
              <a:gd name="connsiteX8" fmla="*/ 1591117 w 2678237"/>
              <a:gd name="connsiteY8" fmla="*/ 457840 h 2693040"/>
              <a:gd name="connsiteX9" fmla="*/ 1652077 w 2678237"/>
              <a:gd name="connsiteY9" fmla="*/ 142880 h 2693040"/>
              <a:gd name="connsiteX10" fmla="*/ 1692717 w 2678237"/>
              <a:gd name="connsiteY10" fmla="*/ 81920 h 2693040"/>
              <a:gd name="connsiteX11" fmla="*/ 1763837 w 2678237"/>
              <a:gd name="connsiteY11" fmla="*/ 10800 h 2693040"/>
              <a:gd name="connsiteX12" fmla="*/ 2678237 w 2678237"/>
              <a:gd name="connsiteY12" fmla="*/ 31120 h 2693040"/>
              <a:gd name="connsiteX13" fmla="*/ 2627437 w 2678237"/>
              <a:gd name="connsiteY13" fmla="*/ 2052960 h 2693040"/>
              <a:gd name="connsiteX14" fmla="*/ 2607117 w 2678237"/>
              <a:gd name="connsiteY14" fmla="*/ 2632079 h 2693040"/>
              <a:gd name="connsiteX15" fmla="*/ 2363277 w 2678237"/>
              <a:gd name="connsiteY15" fmla="*/ 2672720 h 2693040"/>
              <a:gd name="connsiteX16" fmla="*/ 1530157 w 2678237"/>
              <a:gd name="connsiteY16" fmla="*/ 2693040 h 2693040"/>
              <a:gd name="connsiteX17" fmla="*/ 46797 w 2678237"/>
              <a:gd name="connsiteY17" fmla="*/ 2662560 h 2693040"/>
              <a:gd name="connsiteX0" fmla="*/ 46797 w 2678237"/>
              <a:gd name="connsiteY0" fmla="*/ 2658883 h 2689363"/>
              <a:gd name="connsiteX1" fmla="*/ 392237 w 2678237"/>
              <a:gd name="connsiteY1" fmla="*/ 2557283 h 2689363"/>
              <a:gd name="connsiteX2" fmla="*/ 605597 w 2678237"/>
              <a:gd name="connsiteY2" fmla="*/ 2455683 h 2689363"/>
              <a:gd name="connsiteX3" fmla="*/ 808797 w 2678237"/>
              <a:gd name="connsiteY3" fmla="*/ 2272803 h 2689363"/>
              <a:gd name="connsiteX4" fmla="*/ 1001837 w 2678237"/>
              <a:gd name="connsiteY4" fmla="*/ 2049283 h 2689363"/>
              <a:gd name="connsiteX5" fmla="*/ 1184717 w 2678237"/>
              <a:gd name="connsiteY5" fmla="*/ 1683523 h 2689363"/>
              <a:gd name="connsiteX6" fmla="*/ 1367597 w 2678237"/>
              <a:gd name="connsiteY6" fmla="*/ 1266963 h 2689363"/>
              <a:gd name="connsiteX7" fmla="*/ 1519997 w 2678237"/>
              <a:gd name="connsiteY7" fmla="*/ 799603 h 2689363"/>
              <a:gd name="connsiteX8" fmla="*/ 1591117 w 2678237"/>
              <a:gd name="connsiteY8" fmla="*/ 454163 h 2689363"/>
              <a:gd name="connsiteX9" fmla="*/ 1652077 w 2678237"/>
              <a:gd name="connsiteY9" fmla="*/ 139203 h 2689363"/>
              <a:gd name="connsiteX10" fmla="*/ 1672397 w 2678237"/>
              <a:gd name="connsiteY10" fmla="*/ 17283 h 2689363"/>
              <a:gd name="connsiteX11" fmla="*/ 1763837 w 2678237"/>
              <a:gd name="connsiteY11" fmla="*/ 7123 h 2689363"/>
              <a:gd name="connsiteX12" fmla="*/ 2678237 w 2678237"/>
              <a:gd name="connsiteY12" fmla="*/ 27443 h 2689363"/>
              <a:gd name="connsiteX13" fmla="*/ 2627437 w 2678237"/>
              <a:gd name="connsiteY13" fmla="*/ 2049283 h 2689363"/>
              <a:gd name="connsiteX14" fmla="*/ 2607117 w 2678237"/>
              <a:gd name="connsiteY14" fmla="*/ 2628402 h 2689363"/>
              <a:gd name="connsiteX15" fmla="*/ 2363277 w 2678237"/>
              <a:gd name="connsiteY15" fmla="*/ 2669043 h 2689363"/>
              <a:gd name="connsiteX16" fmla="*/ 1530157 w 2678237"/>
              <a:gd name="connsiteY16" fmla="*/ 2689363 h 2689363"/>
              <a:gd name="connsiteX17" fmla="*/ 46797 w 2678237"/>
              <a:gd name="connsiteY17" fmla="*/ 2658883 h 2689363"/>
              <a:gd name="connsiteX0" fmla="*/ 46797 w 2632542"/>
              <a:gd name="connsiteY0" fmla="*/ 2656841 h 2687321"/>
              <a:gd name="connsiteX1" fmla="*/ 392237 w 2632542"/>
              <a:gd name="connsiteY1" fmla="*/ 2555241 h 2687321"/>
              <a:gd name="connsiteX2" fmla="*/ 605597 w 2632542"/>
              <a:gd name="connsiteY2" fmla="*/ 2453641 h 2687321"/>
              <a:gd name="connsiteX3" fmla="*/ 808797 w 2632542"/>
              <a:gd name="connsiteY3" fmla="*/ 2270761 h 2687321"/>
              <a:gd name="connsiteX4" fmla="*/ 1001837 w 2632542"/>
              <a:gd name="connsiteY4" fmla="*/ 2047241 h 2687321"/>
              <a:gd name="connsiteX5" fmla="*/ 1184717 w 2632542"/>
              <a:gd name="connsiteY5" fmla="*/ 1681481 h 2687321"/>
              <a:gd name="connsiteX6" fmla="*/ 1367597 w 2632542"/>
              <a:gd name="connsiteY6" fmla="*/ 1264921 h 2687321"/>
              <a:gd name="connsiteX7" fmla="*/ 1519997 w 2632542"/>
              <a:gd name="connsiteY7" fmla="*/ 797561 h 2687321"/>
              <a:gd name="connsiteX8" fmla="*/ 1591117 w 2632542"/>
              <a:gd name="connsiteY8" fmla="*/ 452121 h 2687321"/>
              <a:gd name="connsiteX9" fmla="*/ 1652077 w 2632542"/>
              <a:gd name="connsiteY9" fmla="*/ 137161 h 2687321"/>
              <a:gd name="connsiteX10" fmla="*/ 1672397 w 2632542"/>
              <a:gd name="connsiteY10" fmla="*/ 15241 h 2687321"/>
              <a:gd name="connsiteX11" fmla="*/ 1763837 w 2632542"/>
              <a:gd name="connsiteY11" fmla="*/ 5081 h 2687321"/>
              <a:gd name="connsiteX12" fmla="*/ 2617277 w 2632542"/>
              <a:gd name="connsiteY12" fmla="*/ 35561 h 2687321"/>
              <a:gd name="connsiteX13" fmla="*/ 2627437 w 2632542"/>
              <a:gd name="connsiteY13" fmla="*/ 2047241 h 2687321"/>
              <a:gd name="connsiteX14" fmla="*/ 2607117 w 2632542"/>
              <a:gd name="connsiteY14" fmla="*/ 2626360 h 2687321"/>
              <a:gd name="connsiteX15" fmla="*/ 2363277 w 2632542"/>
              <a:gd name="connsiteY15" fmla="*/ 2667001 h 2687321"/>
              <a:gd name="connsiteX16" fmla="*/ 1530157 w 2632542"/>
              <a:gd name="connsiteY16" fmla="*/ 2687321 h 2687321"/>
              <a:gd name="connsiteX17" fmla="*/ 46797 w 2632542"/>
              <a:gd name="connsiteY17" fmla="*/ 2656841 h 2687321"/>
              <a:gd name="connsiteX0" fmla="*/ 46797 w 2640956"/>
              <a:gd name="connsiteY0" fmla="*/ 2782589 h 2813069"/>
              <a:gd name="connsiteX1" fmla="*/ 392237 w 2640956"/>
              <a:gd name="connsiteY1" fmla="*/ 2680989 h 2813069"/>
              <a:gd name="connsiteX2" fmla="*/ 605597 w 2640956"/>
              <a:gd name="connsiteY2" fmla="*/ 2579389 h 2813069"/>
              <a:gd name="connsiteX3" fmla="*/ 808797 w 2640956"/>
              <a:gd name="connsiteY3" fmla="*/ 2396509 h 2813069"/>
              <a:gd name="connsiteX4" fmla="*/ 1001837 w 2640956"/>
              <a:gd name="connsiteY4" fmla="*/ 2172989 h 2813069"/>
              <a:gd name="connsiteX5" fmla="*/ 1184717 w 2640956"/>
              <a:gd name="connsiteY5" fmla="*/ 1807229 h 2813069"/>
              <a:gd name="connsiteX6" fmla="*/ 1367597 w 2640956"/>
              <a:gd name="connsiteY6" fmla="*/ 1390669 h 2813069"/>
              <a:gd name="connsiteX7" fmla="*/ 1519997 w 2640956"/>
              <a:gd name="connsiteY7" fmla="*/ 923309 h 2813069"/>
              <a:gd name="connsiteX8" fmla="*/ 1591117 w 2640956"/>
              <a:gd name="connsiteY8" fmla="*/ 577869 h 2813069"/>
              <a:gd name="connsiteX9" fmla="*/ 1652077 w 2640956"/>
              <a:gd name="connsiteY9" fmla="*/ 262909 h 2813069"/>
              <a:gd name="connsiteX10" fmla="*/ 1672397 w 2640956"/>
              <a:gd name="connsiteY10" fmla="*/ 140989 h 2813069"/>
              <a:gd name="connsiteX11" fmla="*/ 1763837 w 2640956"/>
              <a:gd name="connsiteY11" fmla="*/ 130829 h 2813069"/>
              <a:gd name="connsiteX12" fmla="*/ 2566477 w 2640956"/>
              <a:gd name="connsiteY12" fmla="*/ 120668 h 2813069"/>
              <a:gd name="connsiteX13" fmla="*/ 2617277 w 2640956"/>
              <a:gd name="connsiteY13" fmla="*/ 161309 h 2813069"/>
              <a:gd name="connsiteX14" fmla="*/ 2627437 w 2640956"/>
              <a:gd name="connsiteY14" fmla="*/ 2172989 h 2813069"/>
              <a:gd name="connsiteX15" fmla="*/ 2607117 w 2640956"/>
              <a:gd name="connsiteY15" fmla="*/ 2752108 h 2813069"/>
              <a:gd name="connsiteX16" fmla="*/ 2363277 w 2640956"/>
              <a:gd name="connsiteY16" fmla="*/ 2792749 h 2813069"/>
              <a:gd name="connsiteX17" fmla="*/ 1530157 w 2640956"/>
              <a:gd name="connsiteY17" fmla="*/ 2813069 h 2813069"/>
              <a:gd name="connsiteX18" fmla="*/ 46797 w 2640956"/>
              <a:gd name="connsiteY18" fmla="*/ 2782589 h 281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0956" h="2813069">
                <a:moveTo>
                  <a:pt x="46797" y="2782589"/>
                </a:moveTo>
                <a:cubicBezTo>
                  <a:pt x="-142856" y="2760576"/>
                  <a:pt x="299104" y="2714856"/>
                  <a:pt x="392237" y="2680989"/>
                </a:cubicBezTo>
                <a:cubicBezTo>
                  <a:pt x="485370" y="2647122"/>
                  <a:pt x="536170" y="2626802"/>
                  <a:pt x="605597" y="2579389"/>
                </a:cubicBezTo>
                <a:cubicBezTo>
                  <a:pt x="675024" y="2531976"/>
                  <a:pt x="742757" y="2464242"/>
                  <a:pt x="808797" y="2396509"/>
                </a:cubicBezTo>
                <a:cubicBezTo>
                  <a:pt x="874837" y="2328776"/>
                  <a:pt x="939184" y="2271202"/>
                  <a:pt x="1001837" y="2172989"/>
                </a:cubicBezTo>
                <a:cubicBezTo>
                  <a:pt x="1064490" y="2074776"/>
                  <a:pt x="1123757" y="1937616"/>
                  <a:pt x="1184717" y="1807229"/>
                </a:cubicBezTo>
                <a:cubicBezTo>
                  <a:pt x="1245677" y="1676842"/>
                  <a:pt x="1311717" y="1537989"/>
                  <a:pt x="1367597" y="1390669"/>
                </a:cubicBezTo>
                <a:cubicBezTo>
                  <a:pt x="1423477" y="1243349"/>
                  <a:pt x="1482744" y="1058776"/>
                  <a:pt x="1519997" y="923309"/>
                </a:cubicBezTo>
                <a:cubicBezTo>
                  <a:pt x="1557250" y="787842"/>
                  <a:pt x="1569104" y="687936"/>
                  <a:pt x="1591117" y="577869"/>
                </a:cubicBezTo>
                <a:cubicBezTo>
                  <a:pt x="1613130" y="467802"/>
                  <a:pt x="1638530" y="335722"/>
                  <a:pt x="1652077" y="262909"/>
                </a:cubicBezTo>
                <a:cubicBezTo>
                  <a:pt x="1665624" y="190096"/>
                  <a:pt x="1667317" y="164696"/>
                  <a:pt x="1672397" y="140989"/>
                </a:cubicBezTo>
                <a:cubicBezTo>
                  <a:pt x="1677477" y="117282"/>
                  <a:pt x="1614824" y="134216"/>
                  <a:pt x="1763837" y="130829"/>
                </a:cubicBezTo>
                <a:cubicBezTo>
                  <a:pt x="1912850" y="127442"/>
                  <a:pt x="2424237" y="115588"/>
                  <a:pt x="2566477" y="120668"/>
                </a:cubicBezTo>
                <a:cubicBezTo>
                  <a:pt x="2708717" y="125748"/>
                  <a:pt x="2600344" y="-179051"/>
                  <a:pt x="2617277" y="161309"/>
                </a:cubicBezTo>
                <a:cubicBezTo>
                  <a:pt x="2537690" y="676082"/>
                  <a:pt x="2629130" y="1741189"/>
                  <a:pt x="2627437" y="2172989"/>
                </a:cubicBezTo>
                <a:cubicBezTo>
                  <a:pt x="2625744" y="2604789"/>
                  <a:pt x="2649450" y="2643735"/>
                  <a:pt x="2607117" y="2752108"/>
                </a:cubicBezTo>
                <a:cubicBezTo>
                  <a:pt x="2564784" y="2860481"/>
                  <a:pt x="2522450" y="2757189"/>
                  <a:pt x="2363277" y="2792749"/>
                </a:cubicBezTo>
                <a:cubicBezTo>
                  <a:pt x="1990744" y="2818149"/>
                  <a:pt x="2033077" y="2807989"/>
                  <a:pt x="1530157" y="2813069"/>
                </a:cubicBezTo>
                <a:cubicBezTo>
                  <a:pt x="1103437" y="2813069"/>
                  <a:pt x="236450" y="2804602"/>
                  <a:pt x="46797" y="2782589"/>
                </a:cubicBezTo>
                <a:close/>
              </a:path>
            </a:pathLst>
          </a:custGeom>
          <a:solidFill>
            <a:srgbClr val="C0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1122830"/>
            <a:ext cx="4734560" cy="345698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7160" y="557872"/>
            <a:ext cx="7671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GOING DEEP UNDERGROUND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LUNA</a:t>
            </a:r>
            <a:r>
              <a:rPr lang="en-US" sz="2000" dirty="0" smtClean="0"/>
              <a:t> and the Laboratori Nazionali del Gran Sasso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2737299"/>
            <a:ext cx="4054191" cy="3798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172720" y="1808489"/>
                <a:ext cx="5019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Nuclear Fusion cross sections are usual very low in the Gamow window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𝑝𝑏</m:t>
                    </m:r>
                  </m:oMath>
                </a14:m>
                <a:r>
                  <a:rPr lang="en-US" dirty="0" smtClean="0"/>
                  <a:t> and even smaller)</a:t>
                </a:r>
                <a:endParaRPr lang="en-US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" y="1808489"/>
                <a:ext cx="501904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97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/>
          <p:cNvSpPr/>
          <p:nvPr/>
        </p:nvSpPr>
        <p:spPr>
          <a:xfrm>
            <a:off x="4784928" y="4801965"/>
            <a:ext cx="4226560" cy="8026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reaction particles are hidden by natural (cosmic ray) background</a:t>
            </a:r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186271" y="5770880"/>
            <a:ext cx="48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Underground Laboratories are necessary: Gran Sasso, </a:t>
            </a:r>
            <a:r>
              <a:rPr lang="it-IT" dirty="0" smtClean="0"/>
              <a:t>Felsenkeller</a:t>
            </a:r>
            <a:r>
              <a:rPr lang="en-US" dirty="0" smtClean="0"/>
              <a:t> and Canfranc in </a:t>
            </a:r>
            <a:r>
              <a:rPr lang="en-US" b="1" dirty="0" smtClean="0"/>
              <a:t>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82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7320" y="526288"/>
            <a:ext cx="62026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THE LUNA EXPERIMENT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50 kV </a:t>
            </a:r>
            <a:r>
              <a:rPr lang="en-US" dirty="0" smtClean="0"/>
              <a:t>(1992-2001</a:t>
            </a:r>
            <a:r>
              <a:rPr lang="en-US" sz="1600" dirty="0" smtClean="0"/>
              <a:t>) – Solar Phase</a:t>
            </a:r>
            <a:endParaRPr lang="en-US" dirty="0" smtClean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 400 kV </a:t>
            </a:r>
            <a:r>
              <a:rPr lang="en-US" dirty="0" smtClean="0"/>
              <a:t>(2000-2018) </a:t>
            </a:r>
            <a:r>
              <a:rPr lang="en-US" sz="1600" dirty="0" smtClean="0"/>
              <a:t>– CNO, Mg-Al and Ne-Na cycles, BBN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LUNA-MV</a:t>
            </a:r>
            <a:r>
              <a:rPr lang="en-US" dirty="0" smtClean="0"/>
              <a:t> (since 2018) </a:t>
            </a:r>
            <a:r>
              <a:rPr lang="en-US" sz="1600" dirty="0" smtClean="0"/>
              <a:t>– Helium burning</a:t>
            </a:r>
            <a:endParaRPr lang="en-US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23520" y="2082800"/>
            <a:ext cx="2245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LUNA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energy accuracy</a:t>
            </a:r>
          </a:p>
          <a:p>
            <a:endParaRPr lang="en-US" sz="900" dirty="0" smtClean="0"/>
          </a:p>
          <a:p>
            <a:r>
              <a:rPr lang="en-US" b="1" dirty="0" smtClean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Windowless gas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Solid target</a:t>
            </a:r>
          </a:p>
          <a:p>
            <a:endParaRPr lang="en-US" sz="900" dirty="0" smtClean="0"/>
          </a:p>
          <a:p>
            <a:r>
              <a:rPr lang="en-US" b="1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137% HPGe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Silicon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NaI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26" y="2133600"/>
            <a:ext cx="6496074" cy="433071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54" y="1477865"/>
            <a:ext cx="568036" cy="37859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04" y="1496477"/>
            <a:ext cx="568036" cy="34082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56" y="1477590"/>
            <a:ext cx="567894" cy="37859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21" y="1496477"/>
            <a:ext cx="568036" cy="3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6536728" y="1294825"/>
            <a:ext cx="24747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LUNA 50 kV</a:t>
            </a:r>
          </a:p>
          <a:p>
            <a:r>
              <a:rPr lang="en-US" dirty="0" smtClean="0"/>
              <a:t>Energy range: 10-50 kV</a:t>
            </a:r>
          </a:p>
          <a:p>
            <a:r>
              <a:rPr lang="en-US" dirty="0" smtClean="0"/>
              <a:t>Current: 1 mA</a:t>
            </a:r>
          </a:p>
          <a:p>
            <a:r>
              <a:rPr lang="en-US" dirty="0" smtClean="0"/>
              <a:t>Beam spread: 20 eV</a:t>
            </a:r>
            <a:endParaRPr lang="en-US" dirty="0"/>
          </a:p>
        </p:txBody>
      </p:sp>
      <p:pic>
        <p:nvPicPr>
          <p:cNvPr id="10" name="Picture 7" descr="lunaol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4" y="1082189"/>
            <a:ext cx="5682926" cy="444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CasellaDiTesto 11"/>
          <p:cNvSpPr txBox="1"/>
          <p:nvPr/>
        </p:nvSpPr>
        <p:spPr>
          <a:xfrm>
            <a:off x="6879336" y="3146121"/>
            <a:ext cx="185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ears and years ago…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07" y="4050146"/>
            <a:ext cx="2225496" cy="232156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 rot="162500">
            <a:off x="7203440" y="4551680"/>
            <a:ext cx="133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NOTE!</a:t>
            </a:r>
          </a:p>
          <a:p>
            <a:r>
              <a:rPr lang="en-US" b="1" dirty="0" smtClean="0"/>
              <a:t>Silver Moon</a:t>
            </a:r>
            <a:r>
              <a:rPr lang="en-US" dirty="0" smtClean="0"/>
              <a:t> workshop at LNGS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4"/>
          <a:stretch/>
        </p:blipFill>
        <p:spPr>
          <a:xfrm>
            <a:off x="0" y="520610"/>
            <a:ext cx="6289964" cy="363941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5351"/>
            <a:ext cx="4033520" cy="22688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r="15092"/>
          <a:stretch/>
        </p:blipFill>
        <p:spPr>
          <a:xfrm>
            <a:off x="4232730" y="3017520"/>
            <a:ext cx="4911270" cy="348668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424204" y="1210047"/>
            <a:ext cx="25872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LUNA 400 kV</a:t>
            </a:r>
          </a:p>
          <a:p>
            <a:r>
              <a:rPr lang="en-US" dirty="0" smtClean="0"/>
              <a:t>Energy range: 50-400 kV</a:t>
            </a:r>
          </a:p>
          <a:p>
            <a:r>
              <a:rPr lang="en-US" dirty="0" smtClean="0"/>
              <a:t>Current: 1 mA</a:t>
            </a:r>
          </a:p>
          <a:p>
            <a:r>
              <a:rPr lang="en-US" dirty="0" smtClean="0"/>
              <a:t>Beam spread: &lt; 100 eV</a:t>
            </a:r>
          </a:p>
          <a:p>
            <a:r>
              <a:rPr lang="en-US" dirty="0" smtClean="0"/>
              <a:t>Stability: 5 eV/h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0" b="93600"/>
          <a:stretch/>
        </p:blipFill>
        <p:spPr>
          <a:xfrm>
            <a:off x="0" y="0"/>
            <a:ext cx="7808976" cy="4389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Università degli Studi di Milano | INFN – New Vistas in Low-Energy Precision Physics (LEPP)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76" y="36576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NUCLEAR REACTIONS OF ASTROPHYSICAL INTEREST AT LUNA | D. Trezzi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r="15616"/>
          <a:stretch/>
        </p:blipFill>
        <p:spPr>
          <a:xfrm>
            <a:off x="7996351" y="135155"/>
            <a:ext cx="1015137" cy="94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/>
          <p:cNvSpPr txBox="1"/>
          <p:nvPr/>
        </p:nvSpPr>
        <p:spPr>
          <a:xfrm>
            <a:off x="126128" y="4543557"/>
            <a:ext cx="29278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LUNA MV</a:t>
            </a:r>
          </a:p>
          <a:p>
            <a:r>
              <a:rPr lang="en-US" dirty="0" smtClean="0"/>
              <a:t>Energy range: 200-3500 kV</a:t>
            </a:r>
          </a:p>
          <a:p>
            <a:r>
              <a:rPr lang="en-US" dirty="0" smtClean="0"/>
              <a:t>Current: &lt; 1 mA</a:t>
            </a:r>
          </a:p>
          <a:p>
            <a:r>
              <a:rPr lang="en-US" dirty="0" smtClean="0"/>
              <a:t>Beam spread: 350 eV</a:t>
            </a:r>
          </a:p>
          <a:p>
            <a:r>
              <a:rPr lang="en-US" dirty="0" smtClean="0"/>
              <a:t>Stability: &lt; 35 eV/h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488"/>
            <a:ext cx="5711959" cy="349839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10960" y="1584960"/>
            <a:ext cx="249936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machine will provide not only proton and helium (3/4) but also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15795"/>
          <a:stretch/>
        </p:blipFill>
        <p:spPr>
          <a:xfrm>
            <a:off x="3180080" y="3973883"/>
            <a:ext cx="5963920" cy="249936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126912" y="3534971"/>
            <a:ext cx="29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↓ credits: HZDR, Dresden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1906</Words>
  <Application>Microsoft Office PowerPoint</Application>
  <PresentationFormat>Presentazione su schermo (4:3)</PresentationFormat>
  <Paragraphs>234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Trezzi</dc:creator>
  <cp:lastModifiedBy>Davide Trezzi</cp:lastModifiedBy>
  <cp:revision>78</cp:revision>
  <dcterms:created xsi:type="dcterms:W3CDTF">2016-04-04T15:01:21Z</dcterms:created>
  <dcterms:modified xsi:type="dcterms:W3CDTF">2016-04-07T07:26:26Z</dcterms:modified>
</cp:coreProperties>
</file>