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39"/>
  </p:notesMasterIdLst>
  <p:handoutMasterIdLst>
    <p:handoutMasterId r:id="rId40"/>
  </p:handoutMasterIdLst>
  <p:sldIdLst>
    <p:sldId id="265" r:id="rId3"/>
    <p:sldId id="258" r:id="rId4"/>
    <p:sldId id="391" r:id="rId5"/>
    <p:sldId id="392" r:id="rId6"/>
    <p:sldId id="305" r:id="rId7"/>
    <p:sldId id="384" r:id="rId8"/>
    <p:sldId id="339" r:id="rId9"/>
    <p:sldId id="385" r:id="rId10"/>
    <p:sldId id="369" r:id="rId11"/>
    <p:sldId id="356" r:id="rId12"/>
    <p:sldId id="370" r:id="rId13"/>
    <p:sldId id="333" r:id="rId14"/>
    <p:sldId id="388" r:id="rId15"/>
    <p:sldId id="389" r:id="rId16"/>
    <p:sldId id="393" r:id="rId17"/>
    <p:sldId id="383" r:id="rId18"/>
    <p:sldId id="371" r:id="rId19"/>
    <p:sldId id="372" r:id="rId20"/>
    <p:sldId id="394" r:id="rId21"/>
    <p:sldId id="395" r:id="rId22"/>
    <p:sldId id="360" r:id="rId23"/>
    <p:sldId id="353" r:id="rId24"/>
    <p:sldId id="375" r:id="rId25"/>
    <p:sldId id="312" r:id="rId26"/>
    <p:sldId id="367" r:id="rId27"/>
    <p:sldId id="374" r:id="rId28"/>
    <p:sldId id="368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6" r:id="rId37"/>
    <p:sldId id="387" r:id="rId3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6600"/>
    <a:srgbClr val="C80A14"/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431" autoAdjust="0"/>
  </p:normalViewPr>
  <p:slideViewPr>
    <p:cSldViewPr>
      <p:cViewPr>
        <p:scale>
          <a:sx n="120" d="100"/>
          <a:sy n="120" d="100"/>
        </p:scale>
        <p:origin x="-69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648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ECB61F-A59C-49E2-A530-FA609DF9D087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71F4E4D9-F0AA-4DD1-AF4B-4E8E9B4AB4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51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DAA2C4C4-A80C-43FF-B18C-8A5EC136CD2E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E227ECC-29BA-4FCC-88E2-C69DD36319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151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95736" y="3886200"/>
            <a:ext cx="5328592" cy="17526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53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-ro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B7205D8-1494-4AAD-8C24-51265D81BA93}" type="datetime1">
              <a:rPr lang="de-DE" smtClean="0"/>
              <a:t>03.04.2016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8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9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9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79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183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225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60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61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35274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0506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864917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85184"/>
            <a:ext cx="3175731" cy="999297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355976" y="5334387"/>
            <a:ext cx="4104456" cy="902925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50506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000" dirty="0" smtClean="0"/>
              <a:t>Autor eintragen …</a:t>
            </a:r>
          </a:p>
          <a:p>
            <a:r>
              <a:rPr lang="de-DE" sz="2000" dirty="0" smtClean="0"/>
              <a:t>Präsentationsort eintragen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6961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55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5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(Aufzählu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6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C8910C-24E4-43A6-BEA9-C12E1ABEFDB4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E453DC-4716-4826-9B3E-DDE91B2B8EB7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C80A14"/>
              </a:buClr>
              <a:buSzPct val="70000"/>
              <a:buFont typeface="Arial" pitchFamily="34" charset="0"/>
              <a:buChar char="►"/>
              <a:defRPr sz="2000">
                <a:solidFill>
                  <a:srgbClr val="505064"/>
                </a:solidFill>
              </a:defRPr>
            </a:lvl3pPr>
            <a:lvl4pPr>
              <a:buClr>
                <a:srgbClr val="505064"/>
              </a:buClr>
              <a:defRPr sz="1600">
                <a:solidFill>
                  <a:srgbClr val="505064"/>
                </a:solidFill>
              </a:defRPr>
            </a:lvl4pPr>
            <a:lvl5pPr>
              <a:buClr>
                <a:srgbClr val="505064"/>
              </a:buClr>
              <a:defRPr sz="1800">
                <a:solidFill>
                  <a:srgbClr val="505064"/>
                </a:solidFill>
              </a:defRPr>
            </a:lvl5pPr>
          </a:lstStyle>
          <a:p>
            <a:pPr lvl="0"/>
            <a:r>
              <a:rPr lang="de-DE" dirty="0" smtClean="0"/>
              <a:t>Textmasterformat – Fließtext linksbündig</a:t>
            </a:r>
          </a:p>
        </p:txBody>
      </p:sp>
    </p:spTree>
    <p:extLst>
      <p:ext uri="{BB962C8B-B14F-4D97-AF65-F5344CB8AC3E}">
        <p14:creationId xmlns:p14="http://schemas.microsoft.com/office/powerpoint/2010/main" val="173458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>
                <a:solidFill>
                  <a:srgbClr val="505064"/>
                </a:solidFill>
              </a:defRPr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>
                <a:solidFill>
                  <a:srgbClr val="505064"/>
                </a:solidFill>
              </a:defRPr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>
                <a:solidFill>
                  <a:srgbClr val="505064"/>
                </a:solidFill>
              </a:defRPr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>
                <a:solidFill>
                  <a:srgbClr val="505064"/>
                </a:solidFill>
              </a:defRPr>
            </a:lvl4pPr>
            <a:lvl5pPr>
              <a:defRPr sz="1800">
                <a:solidFill>
                  <a:srgbClr val="50506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80A14"/>
              </a:buClr>
              <a:buSzPct val="70000"/>
              <a:buFont typeface="Arial" pitchFamily="34" charset="0"/>
              <a:buChar char="►"/>
              <a:defRPr sz="2800"/>
            </a:lvl1pPr>
            <a:lvl2pPr marL="742950" indent="-285750">
              <a:buClr>
                <a:srgbClr val="C80A14"/>
              </a:buClr>
              <a:buSzPct val="70000"/>
              <a:buFont typeface="Arial" pitchFamily="34" charset="0"/>
              <a:buChar char="►"/>
              <a:defRPr sz="2400"/>
            </a:lvl2pPr>
            <a:lvl3pPr marL="1143000" indent="-228600">
              <a:buClr>
                <a:srgbClr val="505064"/>
              </a:buClr>
              <a:buFont typeface="Calibri" pitchFamily="34" charset="0"/>
              <a:buChar char="‒"/>
              <a:defRPr sz="2000"/>
            </a:lvl3pPr>
            <a:lvl4pPr marL="1600200" indent="-228600">
              <a:buClr>
                <a:srgbClr val="505064"/>
              </a:buClr>
              <a:buFont typeface="Arial" pitchFamily="34" charset="0"/>
              <a:buChar char="»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3C00A-089E-4B5B-8E2D-208C55B0B545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4000" b="1">
                <a:solidFill>
                  <a:srgbClr val="C80A1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A2942E-7CFD-4B29-A4D8-6DE9716636D0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5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7B81A7-6660-47CD-A977-B1FFF69A6380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5050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505064"/>
                </a:solidFill>
              </a:rPr>
              <a:t>Titelmasterformat durch Klicken bearbeiten</a:t>
            </a:r>
            <a:endParaRPr lang="de-DE" dirty="0">
              <a:solidFill>
                <a:srgbClr val="505064"/>
              </a:solidFill>
            </a:endParaRPr>
          </a:p>
        </p:txBody>
      </p:sp>
      <p:sp>
        <p:nvSpPr>
          <p:cNvPr id="1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850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-37930" y="6525344"/>
            <a:ext cx="9181930" cy="369332"/>
          </a:xfrm>
          <a:prstGeom prst="rect">
            <a:avLst/>
          </a:prstGeom>
          <a:solidFill>
            <a:srgbClr val="50506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588224" y="6520259"/>
            <a:ext cx="10081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26958-506C-40E9-9CD9-E412FC0EB415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100336" y="6520259"/>
            <a:ext cx="527186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de-DE" b="1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520259"/>
            <a:ext cx="5864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578253"/>
            <a:ext cx="324036" cy="24842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75220"/>
            <a:ext cx="720080" cy="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(bla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632" y="2204864"/>
            <a:ext cx="6552728" cy="1730624"/>
          </a:xfrm>
        </p:spPr>
        <p:txBody>
          <a:bodyPr>
            <a:normAutofit/>
          </a:bodyPr>
          <a:lstStyle>
            <a:lvl1pPr algn="l" rtl="0">
              <a:defRPr lang="de-DE" sz="2600" b="1" i="0" u="none" strike="noStrike" baseline="30000" smtClean="0"/>
            </a:lvl1pPr>
          </a:lstStyle>
          <a:p>
            <a:pPr rtl="0"/>
            <a:r>
              <a:rPr lang="de-DE" sz="37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Acknowledgements</a:t>
            </a:r>
            <a: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de-DE" sz="4500" b="1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  <a:t/>
            </a:r>
            <a:br>
              <a:rPr lang="de-DE" sz="1500" b="0" i="0" u="none" strike="noStrike" baseline="30000" dirty="0" smtClean="0">
                <a:solidFill>
                  <a:srgbClr val="FFFFFF"/>
                </a:solidFill>
                <a:latin typeface="Minion Pro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This talk is supported by the Cluster of Excellence “Precision Physics,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Fundamental Interactions, and Structure of Matter” (PRISMA) funded by </a:t>
            </a:r>
            <a:b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100" b="0" i="0" u="none" strike="noStrike" baseline="30000" dirty="0" smtClean="0">
                <a:solidFill>
                  <a:srgbClr val="FFFFFF"/>
                </a:solidFill>
                <a:latin typeface="Arial"/>
              </a:rPr>
              <a:t>the German Research Foundation (DFG) within the German Excellence Initiative. </a:t>
            </a: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  <a:t/>
            </a:r>
            <a:br>
              <a:rPr lang="en-US" sz="2600" b="0" i="0" u="none" strike="noStrike" baseline="30000" dirty="0" smtClean="0">
                <a:solidFill>
                  <a:srgbClr val="FFFFFF"/>
                </a:solidFill>
                <a:latin typeface="Arial"/>
              </a:rPr>
            </a:b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Visit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de-DE" sz="2600" b="1" i="0" u="none" strike="noStrike" baseline="30000" dirty="0" err="1" smtClean="0">
                <a:solidFill>
                  <a:srgbClr val="FFFFFF"/>
                </a:solidFill>
                <a:latin typeface="Arial"/>
              </a:rPr>
              <a:t>us</a:t>
            </a:r>
            <a:r>
              <a:rPr lang="de-DE" sz="2600" b="1" i="0" u="none" strike="noStrike" baseline="30000" dirty="0" smtClean="0">
                <a:solidFill>
                  <a:srgbClr val="FFFFFF"/>
                </a:solidFill>
                <a:latin typeface="Arial"/>
              </a:rPr>
              <a:t> @ www.prisma.uni-mainz.de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732240" y="6309320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8AE6D60-56E6-4D45-AE9A-D2B9319B6214}" type="datetime1">
              <a:rPr lang="de-DE" smtClean="0"/>
              <a:t>03.04.2016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39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977136" y="6520259"/>
            <a:ext cx="1043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9D2A69D-2703-4334-8462-704FF35C9704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12360" y="6520259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5569BA5-88D4-471A-9C47-F7F05978978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17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63" r:id="rId7"/>
    <p:sldLayoutId id="2147483662" r:id="rId8"/>
    <p:sldLayoutId id="2147483660" r:id="rId9"/>
    <p:sldLayoutId id="2147483659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C80A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3200" kern="1200">
          <a:solidFill>
            <a:srgbClr val="50506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80A14"/>
        </a:buClr>
        <a:buSzPct val="70000"/>
        <a:buFont typeface="Arial" pitchFamily="34" charset="0"/>
        <a:buChar char="►"/>
        <a:defRPr sz="2800" kern="1200">
          <a:solidFill>
            <a:srgbClr val="5050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05064"/>
        </a:buClr>
        <a:buFont typeface="Symbol" pitchFamily="18" charset="2"/>
        <a:buChar char="-"/>
        <a:defRPr sz="2400" kern="1200">
          <a:solidFill>
            <a:srgbClr val="5050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05064"/>
        </a:buClr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8589-E377-49BF-ABAD-9291D1E28E99}" type="datetimeFigureOut">
              <a:rPr lang="de-DE" smtClean="0"/>
              <a:t>03.04.2016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7188D-D748-495D-852A-F009470026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073008" cy="2736304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THE MESA </a:t>
            </a:r>
            <a:r>
              <a:rPr lang="de-DE" dirty="0" err="1" smtClean="0">
                <a:solidFill>
                  <a:srgbClr val="FF0000"/>
                </a:solidFill>
              </a:rPr>
              <a:t>Accelerator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7772400" cy="1500187"/>
          </a:xfrm>
        </p:spPr>
        <p:txBody>
          <a:bodyPr/>
          <a:lstStyle/>
          <a:p>
            <a:r>
              <a:rPr lang="de-DE" dirty="0" smtClean="0"/>
              <a:t>Kurt </a:t>
            </a:r>
            <a:r>
              <a:rPr lang="de-DE" dirty="0" err="1" smtClean="0"/>
              <a:t>Aulenbacher</a:t>
            </a:r>
            <a:r>
              <a:rPr lang="de-DE" dirty="0" smtClean="0"/>
              <a:t>, </a:t>
            </a:r>
          </a:p>
          <a:p>
            <a:r>
              <a:rPr lang="de-DE" dirty="0" smtClean="0"/>
              <a:t>LEPP </a:t>
            </a:r>
            <a:r>
              <a:rPr lang="de-DE" dirty="0" err="1" smtClean="0"/>
              <a:t>workshop</a:t>
            </a:r>
            <a:r>
              <a:rPr lang="de-DE" dirty="0" smtClean="0"/>
              <a:t>, </a:t>
            </a:r>
            <a:endParaRPr lang="de-DE" dirty="0" smtClean="0"/>
          </a:p>
          <a:p>
            <a:r>
              <a:rPr lang="de-DE" dirty="0" smtClean="0"/>
              <a:t>Mainz, April  04, </a:t>
            </a:r>
            <a:r>
              <a:rPr lang="de-DE" dirty="0" smtClean="0"/>
              <a:t>2016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3" y="0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3200" dirty="0"/>
              <a:t>Q</a:t>
            </a:r>
            <a:r>
              <a:rPr lang="en-US" sz="3200" dirty="0" smtClean="0"/>
              <a:t>uantum of solace…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96719" y="980728"/>
            <a:ext cx="857797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Extended time </a:t>
            </a:r>
            <a:r>
              <a:rPr lang="de-DE" sz="3200" b="1" dirty="0" err="1" smtClean="0"/>
              <a:t>scale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enables</a:t>
            </a:r>
            <a:r>
              <a:rPr lang="de-DE" sz="3200" b="1" dirty="0" smtClean="0"/>
              <a:t>: </a:t>
            </a:r>
            <a:endParaRPr lang="de-DE" sz="3200" b="1" dirty="0"/>
          </a:p>
          <a:p>
            <a:pPr marL="457200" indent="-457200">
              <a:buFontTx/>
              <a:buChar char="-"/>
            </a:pPr>
            <a:r>
              <a:rPr lang="de-DE" sz="2800" dirty="0" smtClean="0"/>
              <a:t>More </a:t>
            </a:r>
            <a:r>
              <a:rPr lang="de-DE" sz="2800" dirty="0" err="1" smtClean="0"/>
              <a:t>thorough</a:t>
            </a:r>
            <a:r>
              <a:rPr lang="de-DE" sz="2800" dirty="0" smtClean="0"/>
              <a:t> </a:t>
            </a:r>
            <a:r>
              <a:rPr lang="de-DE" sz="2800" dirty="0" smtClean="0"/>
              <a:t>design </a:t>
            </a:r>
            <a:r>
              <a:rPr lang="de-DE" sz="2800" dirty="0" err="1" smtClean="0"/>
              <a:t>of</a:t>
            </a:r>
            <a:r>
              <a:rPr lang="de-DE" sz="2800" dirty="0" smtClean="0"/>
              <a:t> „</a:t>
            </a:r>
            <a:r>
              <a:rPr lang="de-DE" sz="2800" dirty="0" err="1" smtClean="0"/>
              <a:t>conventional</a:t>
            </a:r>
            <a:r>
              <a:rPr lang="de-DE" sz="2800" dirty="0" smtClean="0"/>
              <a:t>“ </a:t>
            </a:r>
            <a:r>
              <a:rPr lang="de-DE" sz="2800" dirty="0" err="1" smtClean="0"/>
              <a:t>components</a:t>
            </a:r>
            <a:r>
              <a:rPr lang="de-DE" sz="2800" dirty="0" smtClean="0"/>
              <a:t>: </a:t>
            </a:r>
            <a:r>
              <a:rPr lang="de-DE" sz="2800" dirty="0" err="1" smtClean="0"/>
              <a:t>lattice</a:t>
            </a:r>
            <a:r>
              <a:rPr lang="de-DE" sz="2800" dirty="0" smtClean="0"/>
              <a:t>,  </a:t>
            </a:r>
            <a:r>
              <a:rPr lang="de-DE" sz="2800" dirty="0" err="1" smtClean="0"/>
              <a:t>magnets</a:t>
            </a:r>
            <a:r>
              <a:rPr lang="de-DE" sz="2800" dirty="0" smtClean="0"/>
              <a:t>, </a:t>
            </a:r>
            <a:r>
              <a:rPr lang="de-DE" sz="2800" dirty="0" err="1" smtClean="0"/>
              <a:t>vacuum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, </a:t>
            </a:r>
            <a:r>
              <a:rPr lang="de-DE" sz="2800" dirty="0" err="1" smtClean="0"/>
              <a:t>control</a:t>
            </a:r>
            <a:r>
              <a:rPr lang="de-DE" sz="2800" dirty="0" smtClean="0"/>
              <a:t> </a:t>
            </a:r>
            <a:r>
              <a:rPr lang="de-DE" sz="2800" dirty="0" err="1" smtClean="0"/>
              <a:t>system</a:t>
            </a:r>
            <a:r>
              <a:rPr lang="de-DE" sz="2800" dirty="0" smtClean="0"/>
              <a:t>, </a:t>
            </a:r>
            <a:r>
              <a:rPr lang="de-DE" sz="2800" dirty="0" err="1" smtClean="0"/>
              <a:t>diagnostics</a:t>
            </a:r>
            <a:r>
              <a:rPr lang="de-DE" sz="2800" dirty="0" smtClean="0"/>
              <a:t> </a:t>
            </a:r>
            <a:r>
              <a:rPr lang="de-DE" sz="2800" dirty="0" err="1" smtClean="0"/>
              <a:t>amm</a:t>
            </a:r>
            <a:r>
              <a:rPr lang="de-DE" sz="2800" dirty="0" smtClean="0"/>
              <a:t>) </a:t>
            </a:r>
          </a:p>
          <a:p>
            <a:r>
              <a:rPr lang="de-DE" sz="2800" dirty="0" smtClean="0">
                <a:sym typeface="Wingdings" panose="05000000000000000000" pitchFamily="2" charset="2"/>
              </a:rPr>
              <a:t> 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This   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will not </a:t>
            </a:r>
            <a:r>
              <a:rPr lang="de-DE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lead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project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delay</a:t>
            </a:r>
            <a:r>
              <a:rPr lang="de-DE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!  </a:t>
            </a:r>
            <a:endParaRPr lang="de-DE" sz="28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de-DE" sz="2800" dirty="0" smtClean="0"/>
              <a:t>Project </a:t>
            </a:r>
            <a:r>
              <a:rPr lang="de-DE" sz="2800" dirty="0" err="1" smtClean="0"/>
              <a:t>more</a:t>
            </a:r>
            <a:r>
              <a:rPr lang="de-DE" sz="2800" dirty="0" smtClean="0"/>
              <a:t> </a:t>
            </a:r>
            <a:r>
              <a:rPr lang="de-DE" sz="2800" dirty="0" err="1" smtClean="0"/>
              <a:t>stable</a:t>
            </a:r>
            <a:r>
              <a:rPr lang="de-DE" sz="2800" dirty="0" smtClean="0"/>
              <a:t> </a:t>
            </a:r>
            <a:r>
              <a:rPr lang="de-DE" sz="2800" dirty="0" err="1" smtClean="0"/>
              <a:t>wrt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lead</a:t>
            </a:r>
            <a:r>
              <a:rPr lang="de-DE" sz="2800" dirty="0" smtClean="0"/>
              <a:t> time </a:t>
            </a:r>
            <a:r>
              <a:rPr lang="de-DE" sz="2800" dirty="0" err="1" smtClean="0"/>
              <a:t>escalation</a:t>
            </a:r>
            <a:endParaRPr lang="de-DE" sz="2800" dirty="0" smtClean="0"/>
          </a:p>
          <a:p>
            <a:pPr marL="457200" indent="-457200">
              <a:buFontTx/>
              <a:buChar char="-"/>
            </a:pPr>
            <a:r>
              <a:rPr lang="de-DE" sz="2800" dirty="0" err="1" smtClean="0"/>
              <a:t>Testing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components</a:t>
            </a:r>
            <a:r>
              <a:rPr lang="de-DE" sz="2800" dirty="0" smtClean="0"/>
              <a:t> </a:t>
            </a:r>
            <a:r>
              <a:rPr lang="de-DE" sz="2800" dirty="0" err="1" smtClean="0"/>
              <a:t>under</a:t>
            </a:r>
            <a:r>
              <a:rPr lang="de-DE" sz="2800" dirty="0" smtClean="0"/>
              <a:t> </a:t>
            </a:r>
            <a:r>
              <a:rPr lang="de-DE" sz="2800" dirty="0" err="1" smtClean="0"/>
              <a:t>realistic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smtClean="0"/>
              <a:t>( </a:t>
            </a:r>
            <a:r>
              <a:rPr lang="de-DE" sz="2800" dirty="0" err="1" smtClean="0"/>
              <a:t>even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</a:t>
            </a:r>
            <a:r>
              <a:rPr lang="de-DE" sz="2800" baseline="-25000" dirty="0" err="1" smtClean="0"/>
              <a:t>beam</a:t>
            </a:r>
            <a:r>
              <a:rPr lang="de-DE" sz="2800" dirty="0" smtClean="0"/>
              <a:t> &gt;</a:t>
            </a:r>
            <a:r>
              <a:rPr lang="de-DE" sz="2800" dirty="0" smtClean="0"/>
              <a:t>1mA !)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smtClean="0">
                <a:solidFill>
                  <a:srgbClr val="FF0000"/>
                </a:solidFill>
              </a:rPr>
              <a:t>POSSIBLE!</a:t>
            </a:r>
            <a:endParaRPr lang="de-DE" sz="28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r>
              <a:rPr lang="de-DE" sz="2800" dirty="0" err="1" smtClean="0"/>
              <a:t>Cryomodules</a:t>
            </a:r>
            <a:r>
              <a:rPr lang="de-DE" sz="2800" dirty="0" smtClean="0"/>
              <a:t> </a:t>
            </a:r>
            <a:r>
              <a:rPr lang="de-DE" sz="2800" dirty="0" err="1" smtClean="0"/>
              <a:t>can</a:t>
            </a:r>
            <a:r>
              <a:rPr lang="de-DE" sz="2800" dirty="0" smtClean="0"/>
              <a:t> </a:t>
            </a:r>
            <a:r>
              <a:rPr lang="de-DE" sz="2800" dirty="0" err="1" smtClean="0"/>
              <a:t>be</a:t>
            </a:r>
            <a:r>
              <a:rPr lang="de-DE" sz="2800" dirty="0" smtClean="0"/>
              <a:t> </a:t>
            </a:r>
            <a:r>
              <a:rPr lang="de-DE" sz="2800" dirty="0" err="1" smtClean="0"/>
              <a:t>tested</a:t>
            </a:r>
            <a:r>
              <a:rPr lang="de-DE" sz="2800" dirty="0" smtClean="0"/>
              <a:t> at HIM experimental  </a:t>
            </a:r>
            <a:r>
              <a:rPr lang="de-DE" sz="2800" dirty="0" err="1" smtClean="0"/>
              <a:t>site</a:t>
            </a:r>
            <a:r>
              <a:rPr lang="de-DE" sz="2800" dirty="0" smtClean="0"/>
              <a:t> </a:t>
            </a:r>
            <a:r>
              <a:rPr lang="de-DE" sz="2800" dirty="0" smtClean="0"/>
              <a:t>(</a:t>
            </a:r>
            <a:r>
              <a:rPr lang="de-DE" sz="2800" dirty="0" err="1" smtClean="0"/>
              <a:t>albeit</a:t>
            </a:r>
            <a:r>
              <a:rPr lang="de-DE" sz="2800" dirty="0" smtClean="0"/>
              <a:t> </a:t>
            </a:r>
            <a:r>
              <a:rPr lang="de-DE" sz="2800" dirty="0" smtClean="0"/>
              <a:t> </a:t>
            </a:r>
            <a:r>
              <a:rPr lang="de-DE" sz="2800" dirty="0" err="1" smtClean="0"/>
              <a:t>without</a:t>
            </a:r>
            <a:r>
              <a:rPr lang="de-DE" sz="2800" dirty="0" smtClean="0"/>
              <a:t> beam)!  </a:t>
            </a:r>
          </a:p>
          <a:p>
            <a:endParaRPr lang="de-DE" sz="2800" dirty="0"/>
          </a:p>
          <a:p>
            <a:r>
              <a:rPr lang="de-DE" sz="2800" dirty="0" smtClean="0">
                <a:sym typeface="Wingdings" panose="05000000000000000000" pitchFamily="2" charset="2"/>
              </a:rPr>
              <a:t></a:t>
            </a:r>
            <a:r>
              <a:rPr lang="de-DE" sz="2800" dirty="0" smtClean="0"/>
              <a:t>„MESA </a:t>
            </a:r>
            <a:r>
              <a:rPr lang="de-DE" sz="2800" dirty="0" err="1" smtClean="0"/>
              <a:t>Assembly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“ </a:t>
            </a:r>
            <a:endParaRPr lang="de-DE" sz="2800" dirty="0"/>
          </a:p>
          <a:p>
            <a:endParaRPr lang="de-DE" sz="4000" dirty="0" smtClean="0"/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  <p:pic>
        <p:nvPicPr>
          <p:cNvPr id="1026" name="Picture 2" descr="Quantum of Solace Wallpaper by GuardofAzkab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112838" cy="118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5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flipV="1">
            <a:off x="1979712" y="3859620"/>
            <a:ext cx="432048" cy="2894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/>
          <p:cNvGrpSpPr/>
          <p:nvPr/>
        </p:nvGrpSpPr>
        <p:grpSpPr>
          <a:xfrm>
            <a:off x="344911" y="-109630"/>
            <a:ext cx="9036000" cy="6594225"/>
            <a:chOff x="344911" y="-109630"/>
            <a:chExt cx="9036000" cy="6594225"/>
          </a:xfrm>
        </p:grpSpPr>
        <p:pic>
          <p:nvPicPr>
            <p:cNvPr id="24" name="Grafik 2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19" t="26633" r="3931" b="3851"/>
            <a:stretch/>
          </p:blipFill>
          <p:spPr>
            <a:xfrm rot="20287752">
              <a:off x="344911" y="-109630"/>
              <a:ext cx="9036000" cy="6468991"/>
            </a:xfrm>
            <a:prstGeom prst="rect">
              <a:avLst/>
            </a:prstGeom>
          </p:spPr>
        </p:pic>
        <p:sp>
          <p:nvSpPr>
            <p:cNvPr id="27" name="Octagon 21"/>
            <p:cNvSpPr/>
            <p:nvPr/>
          </p:nvSpPr>
          <p:spPr>
            <a:xfrm rot="18330297">
              <a:off x="4753976" y="3267558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MELBA</a:t>
              </a:r>
              <a:endParaRPr lang="de-DE" sz="1200" dirty="0"/>
            </a:p>
          </p:txBody>
        </p:sp>
        <p:sp>
          <p:nvSpPr>
            <p:cNvPr id="28" name="Octagon 21"/>
            <p:cNvSpPr/>
            <p:nvPr/>
          </p:nvSpPr>
          <p:spPr>
            <a:xfrm rot="583017">
              <a:off x="3406627" y="3696698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MAMBO</a:t>
              </a:r>
              <a:endParaRPr lang="de-DE" sz="1200" dirty="0"/>
            </a:p>
          </p:txBody>
        </p:sp>
        <p:sp>
          <p:nvSpPr>
            <p:cNvPr id="29" name="Octagon 21"/>
            <p:cNvSpPr/>
            <p:nvPr/>
          </p:nvSpPr>
          <p:spPr>
            <a:xfrm rot="583017">
              <a:off x="2632894" y="4357336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MEEK-1</a:t>
              </a:r>
              <a:endParaRPr lang="de-DE" sz="1200" dirty="0"/>
            </a:p>
          </p:txBody>
        </p:sp>
        <p:sp>
          <p:nvSpPr>
            <p:cNvPr id="30" name="Octagon 21"/>
            <p:cNvSpPr/>
            <p:nvPr/>
          </p:nvSpPr>
          <p:spPr>
            <a:xfrm rot="583017">
              <a:off x="4246010" y="2078923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MEEK-2</a:t>
              </a:r>
              <a:endParaRPr lang="de-DE" sz="1200" dirty="0"/>
            </a:p>
          </p:txBody>
        </p:sp>
        <p:sp>
          <p:nvSpPr>
            <p:cNvPr id="31" name="Octagon 21"/>
            <p:cNvSpPr/>
            <p:nvPr/>
          </p:nvSpPr>
          <p:spPr>
            <a:xfrm rot="583017">
              <a:off x="2978465" y="3018231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155 </a:t>
              </a:r>
              <a:r>
                <a:rPr lang="de-DE" sz="1200" dirty="0" err="1" smtClean="0"/>
                <a:t>MeV</a:t>
              </a:r>
              <a:r>
                <a:rPr lang="de-DE" sz="1200" dirty="0" smtClean="0"/>
                <a:t> </a:t>
              </a:r>
            </a:p>
            <a:p>
              <a:pPr algn="ctr"/>
              <a:r>
                <a:rPr lang="de-DE" sz="1200" dirty="0" err="1" smtClean="0"/>
                <a:t>Dump</a:t>
              </a:r>
              <a:endParaRPr lang="de-DE" sz="1200" dirty="0"/>
            </a:p>
          </p:txBody>
        </p:sp>
        <p:sp>
          <p:nvSpPr>
            <p:cNvPr id="32" name="Octagon 21"/>
            <p:cNvSpPr/>
            <p:nvPr/>
          </p:nvSpPr>
          <p:spPr>
            <a:xfrm rot="583017">
              <a:off x="3659984" y="1541128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99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5 </a:t>
              </a:r>
              <a:r>
                <a:rPr lang="de-DE" sz="1200" dirty="0" err="1" smtClean="0"/>
                <a:t>MeV</a:t>
              </a:r>
              <a:r>
                <a:rPr lang="de-DE" sz="1200" dirty="0" smtClean="0"/>
                <a:t> </a:t>
              </a:r>
            </a:p>
            <a:p>
              <a:pPr algn="ctr"/>
              <a:r>
                <a:rPr lang="de-DE" sz="1200" dirty="0" err="1" smtClean="0"/>
                <a:t>Dump</a:t>
              </a:r>
              <a:endParaRPr lang="de-DE" sz="1200" dirty="0"/>
            </a:p>
          </p:txBody>
        </p:sp>
        <p:sp>
          <p:nvSpPr>
            <p:cNvPr id="33" name="Octagon 21"/>
            <p:cNvSpPr/>
            <p:nvPr/>
          </p:nvSpPr>
          <p:spPr>
            <a:xfrm rot="583017">
              <a:off x="6946341" y="2878235"/>
              <a:ext cx="200026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/>
                <a:t>Two</a:t>
              </a:r>
              <a:r>
                <a:rPr lang="de-DE" sz="1200" dirty="0" smtClean="0"/>
                <a:t>- </a:t>
              </a:r>
              <a:r>
                <a:rPr lang="de-DE" sz="1200" dirty="0" err="1" smtClean="0"/>
                <a:t>floor</a:t>
              </a:r>
              <a:endParaRPr lang="de-DE" sz="1200" dirty="0" smtClean="0"/>
            </a:p>
            <a:p>
              <a:pPr algn="ctr"/>
              <a:r>
                <a:rPr lang="de-DE" sz="1200" dirty="0" err="1" smtClean="0"/>
                <a:t>InstrumentationBunker</a:t>
              </a:r>
              <a:endParaRPr lang="de-DE" sz="12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488315" y="5284266"/>
              <a:ext cx="4498026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MELBA: </a:t>
              </a:r>
              <a:r>
                <a:rPr lang="de-DE" dirty="0" err="1" smtClean="0">
                  <a:solidFill>
                    <a:schemeClr val="bg1"/>
                  </a:solidFill>
                </a:rPr>
                <a:t>MEsa</a:t>
              </a:r>
              <a:r>
                <a:rPr lang="de-DE" dirty="0" smtClean="0">
                  <a:solidFill>
                    <a:schemeClr val="bg1"/>
                  </a:solidFill>
                </a:rPr>
                <a:t>  Low –</a:t>
              </a:r>
              <a:r>
                <a:rPr lang="de-DE" dirty="0" err="1" smtClean="0">
                  <a:solidFill>
                    <a:schemeClr val="bg1"/>
                  </a:solidFill>
                </a:rPr>
                <a:t>energy</a:t>
              </a:r>
              <a:r>
                <a:rPr lang="de-DE" dirty="0" smtClean="0">
                  <a:solidFill>
                    <a:schemeClr val="bg1"/>
                  </a:solidFill>
                </a:rPr>
                <a:t> Beam </a:t>
              </a:r>
              <a:r>
                <a:rPr lang="de-DE" dirty="0" err="1" smtClean="0">
                  <a:solidFill>
                    <a:schemeClr val="bg1"/>
                  </a:solidFill>
                </a:rPr>
                <a:t>Apparatus</a:t>
              </a:r>
              <a:r>
                <a:rPr lang="de-DE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DE" dirty="0" smtClean="0">
                  <a:solidFill>
                    <a:schemeClr val="bg1"/>
                  </a:solidFill>
                </a:rPr>
                <a:t>MAMBO: </a:t>
              </a:r>
              <a:r>
                <a:rPr lang="de-DE" dirty="0" err="1" smtClean="0">
                  <a:solidFill>
                    <a:schemeClr val="bg1"/>
                  </a:solidFill>
                </a:rPr>
                <a:t>MilliAMpere</a:t>
              </a:r>
              <a:r>
                <a:rPr lang="de-DE" dirty="0" smtClean="0">
                  <a:solidFill>
                    <a:schemeClr val="bg1"/>
                  </a:solidFill>
                </a:rPr>
                <a:t> Booster</a:t>
              </a:r>
            </a:p>
            <a:p>
              <a:r>
                <a:rPr lang="de-DE" dirty="0" smtClean="0">
                  <a:solidFill>
                    <a:schemeClr val="bg1"/>
                  </a:solidFill>
                </a:rPr>
                <a:t>MEEK: Mesa Elbe-Enhanced-</a:t>
              </a:r>
              <a:r>
                <a:rPr lang="de-DE" dirty="0" err="1" smtClean="0">
                  <a:solidFill>
                    <a:schemeClr val="bg1"/>
                  </a:solidFill>
                </a:rPr>
                <a:t>Kryomodule</a:t>
              </a:r>
              <a:endParaRPr lang="de-DE" dirty="0" smtClean="0">
                <a:solidFill>
                  <a:schemeClr val="bg1"/>
                </a:solidFill>
              </a:endParaRPr>
            </a:p>
            <a:p>
              <a:r>
                <a:rPr lang="de-DE" dirty="0" smtClean="0">
                  <a:solidFill>
                    <a:schemeClr val="bg1"/>
                  </a:solidFill>
                </a:rPr>
                <a:t>MARC: MESA (</a:t>
              </a:r>
              <a:r>
                <a:rPr lang="de-DE" dirty="0" err="1" smtClean="0">
                  <a:solidFill>
                    <a:schemeClr val="bg1"/>
                  </a:solidFill>
                </a:rPr>
                <a:t>recirculation</a:t>
              </a:r>
              <a:r>
                <a:rPr lang="de-DE" dirty="0" smtClean="0">
                  <a:solidFill>
                    <a:schemeClr val="bg1"/>
                  </a:solidFill>
                </a:rPr>
                <a:t>) ARC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5" name="Octagon 21"/>
            <p:cNvSpPr/>
            <p:nvPr/>
          </p:nvSpPr>
          <p:spPr>
            <a:xfrm rot="18660746">
              <a:off x="5519952" y="3376232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MARC 1,3,5</a:t>
              </a:r>
              <a:endParaRPr lang="de-DE" sz="1200" dirty="0"/>
            </a:p>
          </p:txBody>
        </p:sp>
        <p:sp>
          <p:nvSpPr>
            <p:cNvPr id="36" name="Octagon 21"/>
            <p:cNvSpPr/>
            <p:nvPr/>
          </p:nvSpPr>
          <p:spPr>
            <a:xfrm rot="18387341">
              <a:off x="180460" y="2420123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MARC </a:t>
              </a:r>
            </a:p>
            <a:p>
              <a:pPr algn="ctr"/>
              <a:r>
                <a:rPr lang="de-DE" sz="1200" dirty="0" smtClean="0"/>
                <a:t>2,4</a:t>
              </a:r>
              <a:endParaRPr lang="de-DE" sz="1200" dirty="0"/>
            </a:p>
          </p:txBody>
        </p:sp>
        <p:sp>
          <p:nvSpPr>
            <p:cNvPr id="37" name="Octagon 21"/>
            <p:cNvSpPr/>
            <p:nvPr/>
          </p:nvSpPr>
          <p:spPr>
            <a:xfrm rot="505659">
              <a:off x="1476158" y="4205156"/>
              <a:ext cx="791207" cy="352684"/>
            </a:xfrm>
            <a:prstGeom prst="octagon">
              <a:avLst>
                <a:gd name="adj" fmla="val 814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/>
                <a:t>MARC </a:t>
              </a:r>
            </a:p>
            <a:p>
              <a:pPr algn="ctr"/>
              <a:r>
                <a:rPr lang="de-DE" sz="1200" dirty="0"/>
                <a:t>0</a:t>
              </a:r>
            </a:p>
          </p:txBody>
        </p:sp>
      </p:grpSp>
      <p:sp>
        <p:nvSpPr>
          <p:cNvPr id="20" name="Titel 4"/>
          <p:cNvSpPr txBox="1">
            <a:spLocks/>
          </p:cNvSpPr>
          <p:nvPr/>
        </p:nvSpPr>
        <p:spPr>
          <a:xfrm>
            <a:off x="143437" y="116632"/>
            <a:ext cx="8224265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– accelerator components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6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-99392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MESA assembly </a:t>
            </a:r>
            <a:r>
              <a:rPr lang="en-US" sz="3200" dirty="0" smtClean="0"/>
              <a:t>Strategy STEP-1: MELBA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82039" y="710106"/>
            <a:ext cx="8820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 Components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be</a:t>
            </a:r>
            <a:r>
              <a:rPr lang="de-DE" sz="2400" b="1" dirty="0" smtClean="0"/>
              <a:t>  </a:t>
            </a:r>
            <a:r>
              <a:rPr lang="de-DE" sz="2400" b="1" dirty="0" err="1" smtClean="0"/>
              <a:t>operated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with</a:t>
            </a:r>
            <a:r>
              <a:rPr lang="de-DE" sz="2400" b="1" dirty="0" smtClean="0"/>
              <a:t> beam: </a:t>
            </a:r>
          </a:p>
          <a:p>
            <a:r>
              <a:rPr lang="de-DE" sz="2400" dirty="0" smtClean="0"/>
              <a:t>  </a:t>
            </a:r>
            <a:endParaRPr lang="de-DE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endParaRPr lang="de-DE" sz="4000" dirty="0" smtClean="0"/>
          </a:p>
          <a:p>
            <a:endParaRPr lang="de-DE" sz="4000" dirty="0" smtClean="0"/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2411760" y="4631312"/>
            <a:ext cx="1023465" cy="325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07504" y="4956967"/>
            <a:ext cx="3997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Hall-3  is </a:t>
            </a:r>
            <a:r>
              <a:rPr lang="de-DE" dirty="0" err="1" smtClean="0"/>
              <a:t>presently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for</a:t>
            </a:r>
            <a:r>
              <a:rPr lang="de-DE" dirty="0" smtClean="0"/>
              <a:t> intermediate </a:t>
            </a:r>
            <a:r>
              <a:rPr lang="de-DE" dirty="0" err="1" smtClean="0"/>
              <a:t>set-up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9" t="14246" r="19164" b="34352"/>
          <a:stretch/>
        </p:blipFill>
        <p:spPr>
          <a:xfrm>
            <a:off x="2772000" y="2634144"/>
            <a:ext cx="6291881" cy="230702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30477" y="4023408"/>
            <a:ext cx="489727" cy="430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P2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767173" y="3902969"/>
            <a:ext cx="975270" cy="430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MAGIX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3929889" y="3215453"/>
            <a:ext cx="176391" cy="50104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354020" y="3231761"/>
            <a:ext cx="352781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766711" y="3315662"/>
            <a:ext cx="1" cy="23878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028184" y="3735167"/>
            <a:ext cx="409737" cy="0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767173" y="3596267"/>
            <a:ext cx="177112" cy="109998"/>
          </a:xfrm>
          <a:prstGeom prst="straightConnector1">
            <a:avLst/>
          </a:prstGeom>
          <a:ln w="190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>
            <a:off x="3502948" y="2980058"/>
            <a:ext cx="352781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3011603" y="3147860"/>
            <a:ext cx="152624" cy="316143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095504" y="3819068"/>
            <a:ext cx="339721" cy="634671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4106279" y="4631311"/>
            <a:ext cx="636163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4354020" y="2980058"/>
            <a:ext cx="352781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/>
          <p:cNvSpPr/>
          <p:nvPr/>
        </p:nvSpPr>
        <p:spPr>
          <a:xfrm rot="16200000">
            <a:off x="8192021" y="3962979"/>
            <a:ext cx="201999" cy="605008"/>
          </a:xfrm>
          <a:prstGeom prst="round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282039" y="1340768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2000" dirty="0" smtClean="0"/>
              <a:t>STEP-1:  Assembly of </a:t>
            </a:r>
            <a:r>
              <a:rPr lang="en-US" sz="2000" dirty="0" smtClean="0">
                <a:solidFill>
                  <a:srgbClr val="00B050"/>
                </a:solidFill>
              </a:rPr>
              <a:t>MELBA</a:t>
            </a:r>
            <a:r>
              <a:rPr lang="en-US" sz="2000" dirty="0" smtClean="0"/>
              <a:t> (</a:t>
            </a:r>
            <a:r>
              <a:rPr lang="en-US" sz="2000" dirty="0" err="1" smtClean="0"/>
              <a:t>MEsa</a:t>
            </a:r>
            <a:r>
              <a:rPr lang="en-US" sz="2000" dirty="0" smtClean="0"/>
              <a:t> Low Energy Beam Apparatus) in 2016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6" name="Abgerundetes Rechteck 25"/>
          <p:cNvSpPr/>
          <p:nvPr/>
        </p:nvSpPr>
        <p:spPr>
          <a:xfrm>
            <a:off x="8331769" y="3435052"/>
            <a:ext cx="200671" cy="898249"/>
          </a:xfrm>
          <a:prstGeom prst="round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 rot="5400000">
            <a:off x="6084168" y="504999"/>
            <a:ext cx="200671" cy="898249"/>
          </a:xfrm>
          <a:prstGeom prst="roundRect">
            <a:avLst/>
          </a:prstGeom>
          <a:solidFill>
            <a:srgbClr val="0000F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32796" y="216514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MESA assembly Strategy: Step-2: Operation of MAMBO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1012201"/>
            <a:ext cx="88204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„Milliampere Booster“ (MAMBO)</a:t>
            </a: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smtClean="0"/>
              <a:t>av. 2017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sections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operational </a:t>
            </a:r>
            <a:r>
              <a:rPr lang="de-DE" sz="2400" dirty="0" smtClean="0"/>
              <a:t>2017,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tested</a:t>
            </a:r>
            <a:endParaRPr lang="de-DE" sz="2800" dirty="0" smtClean="0"/>
          </a:p>
          <a:p>
            <a:endParaRPr lang="de-DE" sz="4000" dirty="0" smtClean="0"/>
          </a:p>
          <a:p>
            <a:endParaRPr lang="de-DE" sz="4000" dirty="0"/>
          </a:p>
          <a:p>
            <a:endParaRPr lang="de-DE" sz="4000" dirty="0" smtClean="0"/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1073695" y="2168238"/>
            <a:ext cx="7955307" cy="2916946"/>
            <a:chOff x="1187624" y="3999123"/>
            <a:chExt cx="6291881" cy="230702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187624" y="3999123"/>
              <a:ext cx="6291881" cy="2307023"/>
              <a:chOff x="2772000" y="2634144"/>
              <a:chExt cx="6291881" cy="2307023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9" t="14246" r="19164" b="34352"/>
              <a:stretch/>
            </p:blipFill>
            <p:spPr>
              <a:xfrm>
                <a:off x="2772000" y="2634144"/>
                <a:ext cx="6291881" cy="2307023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5330477" y="4023408"/>
                <a:ext cx="489727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P2</a:t>
                </a:r>
                <a:endParaRPr lang="de-DE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3767173" y="3902969"/>
                <a:ext cx="975270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MAGIX</a:t>
                </a:r>
                <a:endParaRPr lang="de-DE" dirty="0"/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3929889" y="3215453"/>
                <a:ext cx="176391" cy="50104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H="1">
                <a:off x="4354020" y="3231761"/>
                <a:ext cx="352781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>
                <a:off x="3766711" y="3315662"/>
                <a:ext cx="1" cy="23878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>
                <a:off x="4028184" y="3735167"/>
                <a:ext cx="409737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3767173" y="3596267"/>
                <a:ext cx="177112" cy="10999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H="1">
                <a:off x="3502948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 flipH="1">
                <a:off x="3011603" y="3147860"/>
                <a:ext cx="152624" cy="31614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3095504" y="3819068"/>
                <a:ext cx="339721" cy="63467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4106279" y="4631311"/>
                <a:ext cx="63616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 flipH="1">
                <a:off x="4354020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bgerundetes Rechteck 34"/>
              <p:cNvSpPr/>
              <p:nvPr/>
            </p:nvSpPr>
            <p:spPr>
              <a:xfrm>
                <a:off x="8331769" y="3435052"/>
                <a:ext cx="200671" cy="898249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 rot="16200000">
                <a:off x="8192021" y="3962979"/>
                <a:ext cx="201999" cy="605008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Abgerundetes Rechteck 36"/>
            <p:cNvSpPr/>
            <p:nvPr/>
          </p:nvSpPr>
          <p:spPr>
            <a:xfrm rot="16200000">
              <a:off x="6071433" y="5396754"/>
              <a:ext cx="150599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Abgerundetes Rechteck 37"/>
            <p:cNvSpPr/>
            <p:nvPr/>
          </p:nvSpPr>
          <p:spPr>
            <a:xfrm rot="16200000">
              <a:off x="5552617" y="5395678"/>
              <a:ext cx="150599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Abgerundetes Rechteck 38"/>
            <p:cNvSpPr/>
            <p:nvPr/>
          </p:nvSpPr>
          <p:spPr>
            <a:xfrm rot="16200000">
              <a:off x="5013498" y="3916113"/>
              <a:ext cx="339030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Abgerundetes Rechteck 39"/>
            <p:cNvSpPr/>
            <p:nvPr/>
          </p:nvSpPr>
          <p:spPr>
            <a:xfrm rot="16200000">
              <a:off x="5415243" y="4215853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Abgerundetes Rechteck 40"/>
            <p:cNvSpPr/>
            <p:nvPr/>
          </p:nvSpPr>
          <p:spPr>
            <a:xfrm rot="16200000">
              <a:off x="5415244" y="5867105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Abgerundetes Rechteck 38"/>
            <p:cNvSpPr/>
            <p:nvPr/>
          </p:nvSpPr>
          <p:spPr>
            <a:xfrm rot="16200000">
              <a:off x="4801923" y="5541969"/>
              <a:ext cx="443181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773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-99392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MESA assembly Strategy Step -</a:t>
            </a:r>
            <a:r>
              <a:rPr lang="en-US" sz="3200" dirty="0" smtClean="0"/>
              <a:t>3: </a:t>
            </a:r>
            <a:r>
              <a:rPr lang="en-US" sz="3200" dirty="0" err="1" smtClean="0"/>
              <a:t>Cryomodules</a:t>
            </a:r>
            <a:r>
              <a:rPr lang="en-US" sz="32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710106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smtClean="0">
                <a:solidFill>
                  <a:srgbClr val="FF0000"/>
                </a:solidFill>
              </a:rPr>
              <a:t>MEEK-</a:t>
            </a:r>
            <a:r>
              <a:rPr lang="de-DE" sz="2400" b="1" dirty="0" err="1" smtClean="0">
                <a:solidFill>
                  <a:srgbClr val="FF0000"/>
                </a:solidFill>
              </a:rPr>
              <a:t>Kryomodules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smtClean="0"/>
              <a:t>will be tested at HIM in 2017</a:t>
            </a:r>
            <a:endParaRPr lang="de-DE" sz="4000" dirty="0" smtClean="0"/>
          </a:p>
          <a:p>
            <a:endParaRPr lang="de-DE" sz="4000" dirty="0" smtClean="0"/>
          </a:p>
          <a:p>
            <a:endParaRPr lang="de-DE" sz="4000" dirty="0"/>
          </a:p>
          <a:p>
            <a:endParaRPr lang="de-DE" sz="4000" dirty="0" smtClean="0"/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187624" y="1988840"/>
            <a:ext cx="6291881" cy="2307023"/>
            <a:chOff x="1187624" y="3999123"/>
            <a:chExt cx="6291881" cy="230702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187624" y="3999123"/>
              <a:ext cx="6291881" cy="2307023"/>
              <a:chOff x="2772000" y="2634144"/>
              <a:chExt cx="6291881" cy="2307023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9" t="14246" r="19164" b="34352"/>
              <a:stretch/>
            </p:blipFill>
            <p:spPr>
              <a:xfrm>
                <a:off x="2772000" y="2634144"/>
                <a:ext cx="6291881" cy="2307023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5330477" y="4023408"/>
                <a:ext cx="489727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P2</a:t>
                </a:r>
                <a:endParaRPr lang="de-DE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3767173" y="3902969"/>
                <a:ext cx="975270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MAGIX</a:t>
                </a:r>
                <a:endParaRPr lang="de-DE" dirty="0"/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3929889" y="3215453"/>
                <a:ext cx="176391" cy="50104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H="1">
                <a:off x="4354020" y="3231761"/>
                <a:ext cx="352781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>
                <a:off x="3766711" y="3315662"/>
                <a:ext cx="1" cy="23878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>
                <a:off x="4028184" y="3735167"/>
                <a:ext cx="409737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3767173" y="3596267"/>
                <a:ext cx="177112" cy="10999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H="1">
                <a:off x="3502948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 flipH="1">
                <a:off x="3011603" y="3147860"/>
                <a:ext cx="152624" cy="31614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3095504" y="3819068"/>
                <a:ext cx="339721" cy="63467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4106279" y="4631311"/>
                <a:ext cx="63616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 flipH="1">
                <a:off x="4354020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bgerundetes Rechteck 34"/>
              <p:cNvSpPr/>
              <p:nvPr/>
            </p:nvSpPr>
            <p:spPr>
              <a:xfrm>
                <a:off x="8331769" y="3435052"/>
                <a:ext cx="200671" cy="898249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 rot="16200000">
                <a:off x="8192021" y="3962979"/>
                <a:ext cx="201999" cy="605008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Abgerundetes Rechteck 36"/>
            <p:cNvSpPr/>
            <p:nvPr/>
          </p:nvSpPr>
          <p:spPr>
            <a:xfrm rot="16200000">
              <a:off x="6071433" y="5396754"/>
              <a:ext cx="150599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Abgerundetes Rechteck 37"/>
            <p:cNvSpPr/>
            <p:nvPr/>
          </p:nvSpPr>
          <p:spPr>
            <a:xfrm rot="16200000">
              <a:off x="5552617" y="5395678"/>
              <a:ext cx="150599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Abgerundetes Rechteck 38"/>
            <p:cNvSpPr/>
            <p:nvPr/>
          </p:nvSpPr>
          <p:spPr>
            <a:xfrm rot="16200000">
              <a:off x="5013498" y="3916113"/>
              <a:ext cx="339030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Abgerundetes Rechteck 39"/>
            <p:cNvSpPr/>
            <p:nvPr/>
          </p:nvSpPr>
          <p:spPr>
            <a:xfrm rot="16200000">
              <a:off x="5415243" y="4215853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Abgerundetes Rechteck 40"/>
            <p:cNvSpPr/>
            <p:nvPr/>
          </p:nvSpPr>
          <p:spPr>
            <a:xfrm rot="16200000">
              <a:off x="5415244" y="5867105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Abgerundetes Rechteck 38"/>
            <p:cNvSpPr/>
            <p:nvPr/>
          </p:nvSpPr>
          <p:spPr>
            <a:xfrm rot="16200000">
              <a:off x="4801923" y="5541969"/>
              <a:ext cx="443181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762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5" y="0"/>
            <a:ext cx="7042539" cy="6858000"/>
          </a:xfrm>
        </p:spPr>
      </p:pic>
      <p:sp>
        <p:nvSpPr>
          <p:cNvPr id="6" name="Textfeld 5"/>
          <p:cNvSpPr txBox="1"/>
          <p:nvPr/>
        </p:nvSpPr>
        <p:spPr>
          <a:xfrm>
            <a:off x="6938050" y="3129015"/>
            <a:ext cx="85658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Spin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 err="1" smtClean="0">
                <a:solidFill>
                  <a:schemeClr val="bg1"/>
                </a:solidFill>
              </a:rPr>
              <a:t>rotation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71590" y="1419692"/>
            <a:ext cx="1334020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graded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(MAMBO-1)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4559" y="1987118"/>
            <a:ext cx="1163011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-magnet 2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71052" y="1436386"/>
            <a:ext cx="95571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chopper</a:t>
            </a:r>
            <a:r>
              <a:rPr lang="de-DE" sz="1600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sz="1600" dirty="0" err="1" smtClean="0">
                <a:solidFill>
                  <a:schemeClr val="bg1"/>
                </a:solidFill>
              </a:rPr>
              <a:t>buncher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58979" y="2870085"/>
            <a:ext cx="864147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MARC-0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95247" y="5691953"/>
            <a:ext cx="2081467" cy="400110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Exp</a:t>
            </a:r>
            <a:r>
              <a:rPr lang="de-DE" sz="2000" dirty="0" smtClean="0">
                <a:solidFill>
                  <a:schemeClr val="bg1"/>
                </a:solidFill>
              </a:rPr>
              <a:t>.-Halle MESA 3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928552" y="3924007"/>
            <a:ext cx="3583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307153" y="4595574"/>
            <a:ext cx="116301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-magnet 1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843808" y="1403540"/>
            <a:ext cx="131638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fixed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(MAMBO-2</a:t>
            </a:r>
            <a:r>
              <a:rPr lang="de-DE" sz="1200" dirty="0" smtClean="0">
                <a:solidFill>
                  <a:schemeClr val="bg1"/>
                </a:solidFill>
                <a:latin typeface="Symbol" panose="05050102010706020507" pitchFamily="18" charset="2"/>
              </a:rPr>
              <a:t>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92718" y="4128938"/>
            <a:ext cx="93583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Injection</a:t>
            </a:r>
            <a:endParaRPr lang="de-DE" sz="1600" dirty="0" smtClean="0">
              <a:solidFill>
                <a:schemeClr val="bg1"/>
              </a:solidFill>
            </a:endParaRPr>
          </a:p>
          <a:p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</a:t>
            </a:r>
            <a:r>
              <a:rPr lang="de-DE" sz="1600" dirty="0" err="1" smtClean="0">
                <a:solidFill>
                  <a:schemeClr val="bg1"/>
                </a:solidFill>
              </a:rPr>
              <a:t>hicane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306254" y="3713790"/>
            <a:ext cx="234500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6d beam </a:t>
            </a:r>
            <a:r>
              <a:rPr lang="de-DE" sz="1600" dirty="0" err="1" smtClean="0">
                <a:solidFill>
                  <a:schemeClr val="bg1"/>
                </a:solidFill>
              </a:rPr>
              <a:t>characterization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+ </a:t>
            </a:r>
            <a:r>
              <a:rPr lang="de-DE" sz="1600" dirty="0" err="1" smtClean="0">
                <a:solidFill>
                  <a:schemeClr val="bg1"/>
                </a:solidFill>
              </a:rPr>
              <a:t>dump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378324" y="6381328"/>
            <a:ext cx="6508376" cy="8965"/>
          </a:xfrm>
          <a:prstGeom prst="straightConnector1">
            <a:avLst/>
          </a:prstGeom>
          <a:ln w="57150"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471147" y="609206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15m</a:t>
            </a:r>
            <a:endParaRPr lang="de-DE" dirty="0"/>
          </a:p>
        </p:txBody>
      </p:sp>
      <p:sp>
        <p:nvSpPr>
          <p:cNvPr id="16" name="Titel 4"/>
          <p:cNvSpPr txBox="1">
            <a:spLocks/>
          </p:cNvSpPr>
          <p:nvPr/>
        </p:nvSpPr>
        <p:spPr>
          <a:xfrm>
            <a:off x="132795" y="0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MESA assembly Strategy: </a:t>
            </a:r>
            <a:r>
              <a:rPr lang="en-US" sz="3200" dirty="0" smtClean="0"/>
              <a:t>Operation of MAMBO with </a:t>
            </a:r>
            <a:r>
              <a:rPr lang="en-US" sz="3200" dirty="0" err="1" smtClean="0"/>
              <a:t>I</a:t>
            </a:r>
            <a:r>
              <a:rPr lang="en-US" sz="3200" baseline="-25000" dirty="0" err="1" smtClean="0"/>
              <a:t>beam</a:t>
            </a:r>
            <a:r>
              <a:rPr lang="en-US" sz="3200" dirty="0" smtClean="0"/>
              <a:t> &gt;1mA in Hall-3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-12184" y="-99392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smtClean="0"/>
              <a:t>Assembly of </a:t>
            </a:r>
            <a:r>
              <a:rPr lang="en-US" sz="2000" dirty="0" smtClean="0">
                <a:solidFill>
                  <a:srgbClr val="00B050"/>
                </a:solidFill>
              </a:rPr>
              <a:t>MELBA</a:t>
            </a:r>
            <a:r>
              <a:rPr lang="en-US" sz="2000" dirty="0" smtClean="0"/>
              <a:t> (</a:t>
            </a:r>
            <a:r>
              <a:rPr lang="en-US" sz="2000" dirty="0" err="1" smtClean="0"/>
              <a:t>MEsa</a:t>
            </a:r>
            <a:r>
              <a:rPr lang="en-US" sz="2000" dirty="0" smtClean="0"/>
              <a:t> Low Energy Beam Apparatus) in </a:t>
            </a:r>
            <a:r>
              <a:rPr lang="en-US" sz="2000" dirty="0" smtClean="0"/>
              <a:t>summer 2016</a:t>
            </a:r>
          </a:p>
          <a:p>
            <a:r>
              <a:rPr lang="en-US" sz="2000" dirty="0" smtClean="0"/>
              <a:t>(all parts shown in picture are in house)</a:t>
            </a:r>
            <a:r>
              <a:rPr lang="en-US" sz="20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72812" y="1101405"/>
            <a:ext cx="4723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32" y="1484784"/>
            <a:ext cx="3647047" cy="47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452320" y="1700808"/>
            <a:ext cx="1705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Source </a:t>
            </a:r>
          </a:p>
          <a:p>
            <a:r>
              <a:rPr lang="de-DE" dirty="0" smtClean="0"/>
              <a:t>„STEAM“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4112132" y="1377642"/>
            <a:ext cx="176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Load lock </a:t>
            </a:r>
            <a:r>
              <a:rPr lang="de-DE" dirty="0" err="1" smtClean="0"/>
              <a:t>system</a:t>
            </a:r>
            <a:endParaRPr lang="de-DE" dirty="0" smtClean="0"/>
          </a:p>
        </p:txBody>
      </p:sp>
      <p:cxnSp>
        <p:nvCxnSpPr>
          <p:cNvPr id="6" name="Gerade Verbindung 5"/>
          <p:cNvCxnSpPr/>
          <p:nvPr/>
        </p:nvCxnSpPr>
        <p:spPr>
          <a:xfrm>
            <a:off x="6660232" y="3068960"/>
            <a:ext cx="1098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835726" y="269962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Solenoid</a:t>
            </a:r>
          </a:p>
        </p:txBody>
      </p:sp>
      <p:cxnSp>
        <p:nvCxnSpPr>
          <p:cNvPr id="19" name="Gerade Verbindung 18"/>
          <p:cNvCxnSpPr/>
          <p:nvPr/>
        </p:nvCxnSpPr>
        <p:spPr>
          <a:xfrm>
            <a:off x="6675332" y="4077072"/>
            <a:ext cx="1098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759179" y="372910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Q</a:t>
            </a:r>
            <a:r>
              <a:rPr lang="de-DE" dirty="0" err="1" smtClean="0"/>
              <a:t>uadrupoles</a:t>
            </a:r>
            <a:endParaRPr lang="de-DE" dirty="0" smtClean="0"/>
          </a:p>
        </p:txBody>
      </p:sp>
      <p:cxnSp>
        <p:nvCxnSpPr>
          <p:cNvPr id="21" name="Gerade Verbindung 20"/>
          <p:cNvCxnSpPr/>
          <p:nvPr/>
        </p:nvCxnSpPr>
        <p:spPr>
          <a:xfrm>
            <a:off x="6660232" y="4293096"/>
            <a:ext cx="10989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5436096" y="4293096"/>
            <a:ext cx="2323083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7824249" y="4108430"/>
            <a:ext cx="10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Scanners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4" y="1076915"/>
            <a:ext cx="3117849" cy="2452040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-6220" y="5877272"/>
            <a:ext cx="72842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Robust </a:t>
            </a:r>
            <a:r>
              <a:rPr lang="de-DE" b="1" dirty="0" err="1" smtClean="0">
                <a:solidFill>
                  <a:srgbClr val="FF0000"/>
                </a:solidFill>
              </a:rPr>
              <a:t>Photocathodes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with</a:t>
            </a:r>
            <a:r>
              <a:rPr lang="de-DE" b="1" dirty="0" smtClean="0">
                <a:solidFill>
                  <a:srgbClr val="FF0000"/>
                </a:solidFill>
              </a:rPr>
              <a:t> QE=15% </a:t>
            </a:r>
            <a:r>
              <a:rPr lang="de-DE" b="1" dirty="0" smtClean="0">
                <a:solidFill>
                  <a:srgbClr val="FF0000"/>
                </a:solidFill>
              </a:rPr>
              <a:t>(45mA/</a:t>
            </a:r>
            <a:r>
              <a:rPr lang="de-DE" b="1" dirty="0">
                <a:solidFill>
                  <a:srgbClr val="FF0000"/>
                </a:solidFill>
              </a:rPr>
              <a:t>W</a:t>
            </a:r>
            <a:r>
              <a:rPr lang="de-DE" b="1" dirty="0" smtClean="0">
                <a:solidFill>
                  <a:srgbClr val="FF0000"/>
                </a:solidFill>
              </a:rPr>
              <a:t>att)at </a:t>
            </a:r>
            <a:r>
              <a:rPr lang="de-DE" b="1" dirty="0" smtClean="0">
                <a:solidFill>
                  <a:srgbClr val="FF0000"/>
                </a:solidFill>
              </a:rPr>
              <a:t>400 </a:t>
            </a:r>
            <a:r>
              <a:rPr lang="de-DE" b="1" dirty="0" err="1" smtClean="0">
                <a:solidFill>
                  <a:srgbClr val="FF0000"/>
                </a:solidFill>
              </a:rPr>
              <a:t>nm</a:t>
            </a:r>
            <a:r>
              <a:rPr lang="de-DE" b="1" dirty="0" smtClean="0">
                <a:solidFill>
                  <a:srgbClr val="FF0000"/>
                </a:solidFill>
              </a:rPr>
              <a:t>: 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available</a:t>
            </a:r>
            <a:r>
              <a:rPr lang="de-DE" b="1" dirty="0" smtClean="0">
                <a:solidFill>
                  <a:srgbClr val="FF0000"/>
                </a:solidFill>
              </a:rPr>
              <a:t>!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  1mA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can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generated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with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laser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from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blue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ray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disc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player</a:t>
            </a:r>
            <a:r>
              <a:rPr lang="de-DE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I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3720"/>
            <a:ext cx="2808312" cy="212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Gerade Verbindung mit Pfeil 31"/>
          <p:cNvCxnSpPr/>
          <p:nvPr/>
        </p:nvCxnSpPr>
        <p:spPr>
          <a:xfrm flipV="1">
            <a:off x="3635896" y="2302935"/>
            <a:ext cx="1656184" cy="4420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881756" y="1958058"/>
            <a:ext cx="105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transport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7788856" y="5230941"/>
            <a:ext cx="128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Differential </a:t>
            </a:r>
          </a:p>
          <a:p>
            <a:r>
              <a:rPr lang="de-DE" dirty="0" err="1" smtClean="0"/>
              <a:t>pumping</a:t>
            </a:r>
            <a:endParaRPr lang="de-DE" dirty="0" smtClean="0"/>
          </a:p>
        </p:txBody>
      </p:sp>
      <p:sp>
        <p:nvSpPr>
          <p:cNvPr id="34" name="Rechteck 33"/>
          <p:cNvSpPr/>
          <p:nvPr/>
        </p:nvSpPr>
        <p:spPr>
          <a:xfrm>
            <a:off x="2771800" y="5615864"/>
            <a:ext cx="7264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 smtClean="0">
                <a:sym typeface="Wingdings" panose="05000000000000000000" pitchFamily="2" charset="2"/>
              </a:rPr>
              <a:t>V. </a:t>
            </a:r>
            <a:r>
              <a:rPr lang="de-DE" sz="800" b="1" dirty="0" err="1" smtClean="0">
                <a:sym typeface="Wingdings" panose="05000000000000000000" pitchFamily="2" charset="2"/>
              </a:rPr>
              <a:t>Bechthold</a:t>
            </a:r>
            <a:endParaRPr lang="de-DE" sz="800" b="1" dirty="0"/>
          </a:p>
        </p:txBody>
      </p:sp>
      <p:sp>
        <p:nvSpPr>
          <p:cNvPr id="37" name="Rechteck 36"/>
          <p:cNvSpPr/>
          <p:nvPr/>
        </p:nvSpPr>
        <p:spPr>
          <a:xfrm>
            <a:off x="7533224" y="2419832"/>
            <a:ext cx="7088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 smtClean="0">
                <a:sym typeface="Wingdings" panose="05000000000000000000" pitchFamily="2" charset="2"/>
              </a:rPr>
              <a:t>S. Friederich</a:t>
            </a:r>
            <a:endParaRPr lang="de-DE" sz="800" b="1" dirty="0"/>
          </a:p>
        </p:txBody>
      </p:sp>
      <p:cxnSp>
        <p:nvCxnSpPr>
          <p:cNvPr id="38" name="Gerade Verbindung 37"/>
          <p:cNvCxnSpPr/>
          <p:nvPr/>
        </p:nvCxnSpPr>
        <p:spPr>
          <a:xfrm>
            <a:off x="5724128" y="5157192"/>
            <a:ext cx="3024336" cy="73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4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0" y="-226356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2000" dirty="0" smtClean="0"/>
              <a:t>STEP-1:  Assembly of </a:t>
            </a:r>
            <a:r>
              <a:rPr lang="en-US" sz="2000" dirty="0" smtClean="0">
                <a:solidFill>
                  <a:srgbClr val="00B050"/>
                </a:solidFill>
              </a:rPr>
              <a:t>MELBA</a:t>
            </a:r>
            <a:r>
              <a:rPr lang="en-US" sz="2000" dirty="0" smtClean="0"/>
              <a:t> (</a:t>
            </a:r>
            <a:r>
              <a:rPr lang="en-US" sz="2000" dirty="0" err="1" smtClean="0"/>
              <a:t>MEsa</a:t>
            </a:r>
            <a:r>
              <a:rPr lang="en-US" sz="2000" dirty="0" smtClean="0"/>
              <a:t> Low Energy Beam Apparatus) </a:t>
            </a:r>
            <a:r>
              <a:rPr lang="en-US" sz="2000" dirty="0" smtClean="0"/>
              <a:t>until early </a:t>
            </a:r>
            <a:r>
              <a:rPr lang="en-US" sz="2000" dirty="0" smtClean="0"/>
              <a:t>2017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Picture 2" descr="C:\Users\zorpox\Desktop\Report\MESA_lebt_obenrech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8" y="2511480"/>
            <a:ext cx="57530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424150" y="1911045"/>
            <a:ext cx="3987713" cy="3735448"/>
            <a:chOff x="4424150" y="1911045"/>
            <a:chExt cx="3987713" cy="3735448"/>
          </a:xfrm>
        </p:grpSpPr>
        <p:pic>
          <p:nvPicPr>
            <p:cNvPr id="10" name="Picture 1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930269"/>
              <a:ext cx="956440" cy="77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hteck 11"/>
            <p:cNvSpPr/>
            <p:nvPr/>
          </p:nvSpPr>
          <p:spPr>
            <a:xfrm rot="19815216">
              <a:off x="4424150" y="3601679"/>
              <a:ext cx="2723630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Polarisation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05549" y="4938607"/>
              <a:ext cx="218976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err="1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Matching</a:t>
              </a:r>
              <a:endParaRPr lang="de-DE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516216" y="3830033"/>
              <a:ext cx="189564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err="1">
                  <a:ln w="11430"/>
                  <a:solidFill>
                    <a:schemeClr val="bg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Vacuum</a:t>
              </a:r>
              <a:endParaRPr lang="de-DE" sz="4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5220072" y="1911045"/>
              <a:ext cx="1626536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Source</a:t>
              </a:r>
              <a:endParaRPr lang="de-DE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90023"/>
            <a:ext cx="403542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908720"/>
            <a:ext cx="50609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„Start </a:t>
            </a:r>
            <a:r>
              <a:rPr lang="de-DE" dirty="0" err="1" smtClean="0"/>
              <a:t>to</a:t>
            </a:r>
            <a:r>
              <a:rPr lang="de-DE" dirty="0" smtClean="0"/>
              <a:t> end“ Simulation </a:t>
            </a:r>
            <a:r>
              <a:rPr lang="de-DE" dirty="0" err="1" smtClean="0"/>
              <a:t>predicts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100keV beam:</a:t>
            </a:r>
          </a:p>
          <a:p>
            <a:endParaRPr lang="de-DE" dirty="0"/>
          </a:p>
          <a:p>
            <a:r>
              <a:rPr lang="de-DE" dirty="0" smtClean="0"/>
              <a:t>-</a:t>
            </a:r>
            <a:r>
              <a:rPr lang="de-DE" dirty="0" err="1"/>
              <a:t>C</a:t>
            </a:r>
            <a:r>
              <a:rPr lang="de-DE" dirty="0" err="1" smtClean="0"/>
              <a:t>ompatibility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spin</a:t>
            </a:r>
            <a:r>
              <a:rPr lang="de-DE" dirty="0" smtClean="0"/>
              <a:t> </a:t>
            </a:r>
            <a:r>
              <a:rPr lang="de-DE" dirty="0" err="1" smtClean="0"/>
              <a:t>rotation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err="1" smtClean="0"/>
              <a:t>Sufficient</a:t>
            </a:r>
            <a:r>
              <a:rPr lang="de-DE" dirty="0" smtClean="0"/>
              <a:t> beam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MAMBO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with</a:t>
            </a:r>
            <a:r>
              <a:rPr lang="de-DE" dirty="0" smtClean="0"/>
              <a:t> 1pC </a:t>
            </a:r>
            <a:r>
              <a:rPr lang="de-DE" dirty="0" err="1" smtClean="0"/>
              <a:t>bunches</a:t>
            </a:r>
            <a:r>
              <a:rPr lang="de-DE" dirty="0" smtClean="0"/>
              <a:t> (=1,3mA)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34" y="5842871"/>
            <a:ext cx="43735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18"/>
          <p:cNvSpPr/>
          <p:nvPr/>
        </p:nvSpPr>
        <p:spPr>
          <a:xfrm>
            <a:off x="8411863" y="5612426"/>
            <a:ext cx="7232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 smtClean="0">
                <a:sym typeface="Wingdings" panose="05000000000000000000" pitchFamily="2" charset="2"/>
              </a:rPr>
              <a:t>C. </a:t>
            </a:r>
            <a:r>
              <a:rPr lang="de-DE" sz="800" b="1" dirty="0" err="1" smtClean="0">
                <a:sym typeface="Wingdings" panose="05000000000000000000" pitchFamily="2" charset="2"/>
              </a:rPr>
              <a:t>Matrejcek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7420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0" y="-226356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2000" dirty="0" smtClean="0"/>
              <a:t>STEP-1:  Assembly of </a:t>
            </a:r>
            <a:r>
              <a:rPr lang="en-US" sz="2000" dirty="0" smtClean="0">
                <a:solidFill>
                  <a:srgbClr val="00B050"/>
                </a:solidFill>
              </a:rPr>
              <a:t>MELBA</a:t>
            </a:r>
            <a:r>
              <a:rPr lang="en-US" sz="2000" dirty="0" smtClean="0"/>
              <a:t> (</a:t>
            </a:r>
            <a:r>
              <a:rPr lang="en-US" sz="2000" dirty="0" err="1" smtClean="0"/>
              <a:t>MEsa</a:t>
            </a:r>
            <a:r>
              <a:rPr lang="en-US" sz="2000" dirty="0" smtClean="0"/>
              <a:t> Low Energy Beam Apparatus) in 2016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8" name="Picture 2" descr="C:\Users\zorpox\Desktop\Report\MESA_lebt_obenrech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58" y="2511480"/>
            <a:ext cx="57530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424150" y="1340768"/>
            <a:ext cx="3987713" cy="4305725"/>
            <a:chOff x="4424150" y="1340768"/>
            <a:chExt cx="3987713" cy="4305725"/>
          </a:xfrm>
        </p:grpSpPr>
        <p:pic>
          <p:nvPicPr>
            <p:cNvPr id="10" name="Picture 1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697" y="1340768"/>
              <a:ext cx="1711690" cy="139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hteck 11"/>
            <p:cNvSpPr/>
            <p:nvPr/>
          </p:nvSpPr>
          <p:spPr>
            <a:xfrm rot="19815216">
              <a:off x="4424150" y="3601679"/>
              <a:ext cx="2723630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Polarisation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05549" y="4938607"/>
              <a:ext cx="218976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err="1">
                  <a:ln w="11430"/>
                  <a:solidFill>
                    <a:srgbClr val="0070C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Matching</a:t>
              </a:r>
              <a:endParaRPr lang="de-DE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6516216" y="3830033"/>
              <a:ext cx="1895647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err="1">
                  <a:ln w="11430"/>
                  <a:solidFill>
                    <a:schemeClr val="bg1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+mn-cs"/>
                </a:rPr>
                <a:t>Vacuum</a:t>
              </a:r>
              <a:endParaRPr lang="de-DE" sz="4000" b="1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4907524" y="1557102"/>
              <a:ext cx="1626536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4000" b="1" dirty="0" smtClean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Source</a:t>
              </a:r>
              <a:endParaRPr lang="de-DE" sz="4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416557" y="630302"/>
            <a:ext cx="458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Blue </a:t>
            </a:r>
            <a:r>
              <a:rPr lang="de-DE" dirty="0" err="1" smtClean="0">
                <a:solidFill>
                  <a:srgbClr val="0000FF"/>
                </a:solidFill>
              </a:rPr>
              <a:t>ray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disc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laser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and</a:t>
            </a:r>
            <a:r>
              <a:rPr lang="de-DE" dirty="0" smtClean="0">
                <a:solidFill>
                  <a:srgbClr val="0000FF"/>
                </a:solidFill>
              </a:rPr>
              <a:t> longitudinal </a:t>
            </a:r>
            <a:r>
              <a:rPr lang="de-DE" dirty="0" err="1" smtClean="0">
                <a:solidFill>
                  <a:srgbClr val="0000FF"/>
                </a:solidFill>
              </a:rPr>
              <a:t>diagnostics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dirty="0" err="1">
                <a:solidFill>
                  <a:srgbClr val="0000FF"/>
                </a:solidFill>
              </a:rPr>
              <a:t>a</a:t>
            </a:r>
            <a:r>
              <a:rPr lang="de-DE" dirty="0" err="1" smtClean="0">
                <a:solidFill>
                  <a:srgbClr val="0000FF"/>
                </a:solidFill>
              </a:rPr>
              <a:t>lready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tested</a:t>
            </a:r>
            <a:r>
              <a:rPr lang="de-DE" dirty="0" smtClean="0">
                <a:solidFill>
                  <a:srgbClr val="0000FF"/>
                </a:solidFill>
              </a:rPr>
              <a:t>….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9937"/>
            <a:ext cx="305593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371521" y="3967415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Longitudinal </a:t>
            </a:r>
            <a:r>
              <a:rPr lang="de-DE" b="1" dirty="0" err="1" smtClean="0">
                <a:solidFill>
                  <a:srgbClr val="FF0000"/>
                </a:solidFill>
              </a:rPr>
              <a:t>diagnostics</a:t>
            </a:r>
            <a:r>
              <a:rPr lang="de-DE" b="1" dirty="0" smtClean="0">
                <a:solidFill>
                  <a:srgbClr val="FF0000"/>
                </a:solidFill>
              </a:rPr>
              <a:t>  at </a:t>
            </a:r>
          </a:p>
          <a:p>
            <a:r>
              <a:rPr lang="de-DE" b="1" dirty="0" err="1" smtClean="0">
                <a:solidFill>
                  <a:srgbClr val="FF0000"/>
                </a:solidFill>
              </a:rPr>
              <a:t>Bunch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charges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corresponding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&gt; 1mA </a:t>
            </a:r>
            <a:r>
              <a:rPr lang="de-DE" b="1" dirty="0" err="1" smtClean="0">
                <a:solidFill>
                  <a:srgbClr val="FF0000"/>
                </a:solidFill>
              </a:rPr>
              <a:t>average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current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1779488" y="2048654"/>
            <a:ext cx="1008112" cy="2163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2742879" y="3614589"/>
            <a:ext cx="696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 smtClean="0">
                <a:sym typeface="Wingdings" panose="05000000000000000000" pitchFamily="2" charset="2"/>
              </a:rPr>
              <a:t>I. Alexander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39601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179512" y="332656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</a:t>
            </a:r>
            <a:r>
              <a:rPr lang="en-US" sz="4400" dirty="0" smtClean="0"/>
              <a:t>Conclusion</a:t>
            </a:r>
            <a:r>
              <a:rPr lang="en-US" sz="44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844824"/>
            <a:ext cx="65139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CFP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initial </a:t>
            </a:r>
            <a:r>
              <a:rPr lang="de-DE" dirty="0" err="1" smtClean="0"/>
              <a:t>experiments</a:t>
            </a:r>
            <a:r>
              <a:rPr lang="de-DE" dirty="0" smtClean="0"/>
              <a:t>  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…… </a:t>
            </a:r>
            <a:r>
              <a:rPr lang="de-DE" dirty="0" err="1" smtClean="0"/>
              <a:t>enables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&amp;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…. Potential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completely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.. </a:t>
            </a:r>
            <a:r>
              <a:rPr lang="de-DE" dirty="0"/>
              <a:t>b</a:t>
            </a:r>
            <a:r>
              <a:rPr lang="de-DE" dirty="0" smtClean="0"/>
              <a:t>ut </a:t>
            </a:r>
            <a:r>
              <a:rPr lang="de-DE" dirty="0" err="1" smtClean="0"/>
              <a:t>considerable</a:t>
            </a:r>
            <a:r>
              <a:rPr lang="de-DE" dirty="0" smtClean="0"/>
              <a:t>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timeline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~ 3 </a:t>
            </a:r>
            <a:r>
              <a:rPr lang="de-DE" dirty="0" err="1" smtClean="0">
                <a:sym typeface="Wingdings" panose="05000000000000000000" pitchFamily="2" charset="2"/>
              </a:rPr>
              <a:t>years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. </a:t>
            </a:r>
            <a:r>
              <a:rPr lang="de-DE" dirty="0" err="1" smtClean="0">
                <a:sym typeface="Wingdings" panose="05000000000000000000" pitchFamily="2" charset="2"/>
              </a:rPr>
              <a:t>Assembly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strategy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foreseen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accelerator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components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during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  time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civil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err="1" smtClean="0">
                <a:sym typeface="Wingdings" panose="05000000000000000000" pitchFamily="2" charset="2"/>
              </a:rPr>
              <a:t>contsrruction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withs</a:t>
            </a:r>
            <a:r>
              <a:rPr lang="de-DE" dirty="0" smtClean="0">
                <a:sym typeface="Wingdings" panose="05000000000000000000" pitchFamily="2" charset="2"/>
              </a:rPr>
              <a:t> high </a:t>
            </a:r>
            <a:r>
              <a:rPr lang="de-DE" dirty="0" err="1" smtClean="0">
                <a:sym typeface="Wingdings" panose="05000000000000000000" pitchFamily="2" charset="2"/>
              </a:rPr>
              <a:t>intensity</a:t>
            </a:r>
            <a:r>
              <a:rPr lang="de-DE" dirty="0" smtClean="0">
                <a:sym typeface="Wingdings" panose="05000000000000000000" pitchFamily="2" charset="2"/>
              </a:rPr>
              <a:t> beam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preaccelreator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planned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Cryomodule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tests</a:t>
            </a:r>
            <a:r>
              <a:rPr lang="de-DE" dirty="0" smtClean="0">
                <a:sym typeface="Wingdings" panose="05000000000000000000" pitchFamily="2" charset="2"/>
              </a:rPr>
              <a:t> in </a:t>
            </a:r>
            <a:r>
              <a:rPr lang="de-DE" dirty="0" err="1" smtClean="0">
                <a:sym typeface="Wingdings" panose="05000000000000000000" pitchFamily="2" charset="2"/>
              </a:rPr>
              <a:t>new</a:t>
            </a:r>
            <a:r>
              <a:rPr lang="de-DE" dirty="0" smtClean="0">
                <a:sym typeface="Wingdings" panose="05000000000000000000" pitchFamily="2" charset="2"/>
              </a:rPr>
              <a:t> HIM </a:t>
            </a:r>
            <a:r>
              <a:rPr lang="de-DE" dirty="0" err="1" smtClean="0">
                <a:sym typeface="Wingdings" panose="05000000000000000000" pitchFamily="2" charset="2"/>
              </a:rPr>
              <a:t>building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24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4690864" cy="79208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Outline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1738536"/>
            <a:ext cx="7048468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Impact  of CFP:  new MESA </a:t>
            </a:r>
            <a:r>
              <a:rPr lang="de-DE" sz="2800" dirty="0" err="1" smtClean="0"/>
              <a:t>lattice</a:t>
            </a:r>
            <a:r>
              <a:rPr lang="de-DE" sz="2800" dirty="0" smtClean="0"/>
              <a:t> &amp;  </a:t>
            </a:r>
            <a:r>
              <a:rPr lang="de-DE" sz="2800" dirty="0" err="1" smtClean="0"/>
              <a:t>timeline</a:t>
            </a:r>
            <a:endParaRPr lang="de-DE" sz="2800" dirty="0" smtClean="0"/>
          </a:p>
          <a:p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 </a:t>
            </a:r>
            <a:r>
              <a:rPr lang="de-DE" sz="2800" dirty="0" smtClean="0"/>
              <a:t>MESA </a:t>
            </a:r>
            <a:r>
              <a:rPr lang="de-DE" sz="2800" dirty="0" err="1" smtClean="0"/>
              <a:t>assembly</a:t>
            </a:r>
            <a:r>
              <a:rPr lang="de-DE" sz="2800" dirty="0" smtClean="0"/>
              <a:t> </a:t>
            </a:r>
            <a:r>
              <a:rPr lang="de-DE" sz="2800" dirty="0" err="1" smtClean="0"/>
              <a:t>strategy</a:t>
            </a:r>
            <a:r>
              <a:rPr lang="de-DE" sz="2800" dirty="0" smtClean="0"/>
              <a:t> </a:t>
            </a: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5" name="Titel 4"/>
          <p:cNvSpPr txBox="1">
            <a:spLocks/>
          </p:cNvSpPr>
          <p:nvPr/>
        </p:nvSpPr>
        <p:spPr>
          <a:xfrm>
            <a:off x="683568" y="2564904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</a:t>
            </a:r>
            <a:r>
              <a:rPr lang="en-US" sz="4400" dirty="0" smtClean="0"/>
              <a:t>Thank you for your attention!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5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25" y="0"/>
            <a:ext cx="7042539" cy="6858000"/>
          </a:xfrm>
        </p:spPr>
      </p:pic>
      <p:sp>
        <p:nvSpPr>
          <p:cNvPr id="6" name="Textfeld 5"/>
          <p:cNvSpPr txBox="1"/>
          <p:nvPr/>
        </p:nvSpPr>
        <p:spPr>
          <a:xfrm>
            <a:off x="6938050" y="3129015"/>
            <a:ext cx="85658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Spin</a:t>
            </a:r>
            <a:endParaRPr lang="de-DE" sz="1600" dirty="0">
              <a:solidFill>
                <a:schemeClr val="bg1"/>
              </a:solidFill>
            </a:endParaRPr>
          </a:p>
          <a:p>
            <a:r>
              <a:rPr lang="de-DE" sz="1600" dirty="0" err="1" smtClean="0">
                <a:solidFill>
                  <a:schemeClr val="bg1"/>
                </a:solidFill>
              </a:rPr>
              <a:t>rotation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71590" y="1419692"/>
            <a:ext cx="1334020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graded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(MAMBO-1)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34559" y="1987118"/>
            <a:ext cx="1163011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-magnet 2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71052" y="1436386"/>
            <a:ext cx="95571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chopper</a:t>
            </a:r>
            <a:r>
              <a:rPr lang="de-DE" sz="1600" dirty="0" smtClean="0">
                <a:solidFill>
                  <a:schemeClr val="bg1"/>
                </a:solidFill>
              </a:rPr>
              <a:t>/</a:t>
            </a:r>
          </a:p>
          <a:p>
            <a:r>
              <a:rPr lang="de-DE" sz="1600" dirty="0" err="1" smtClean="0">
                <a:solidFill>
                  <a:schemeClr val="bg1"/>
                </a:solidFill>
              </a:rPr>
              <a:t>buncher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458979" y="2870085"/>
            <a:ext cx="864147" cy="33855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MARC-0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95247" y="5691953"/>
            <a:ext cx="2081467" cy="400110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bg1"/>
                </a:solidFill>
              </a:rPr>
              <a:t>Exp</a:t>
            </a:r>
            <a:r>
              <a:rPr lang="de-DE" sz="2000" dirty="0" smtClean="0">
                <a:solidFill>
                  <a:schemeClr val="bg1"/>
                </a:solidFill>
              </a:rPr>
              <a:t>.-Halle MESA 3</a:t>
            </a:r>
            <a:endParaRPr lang="de-DE" sz="2000" dirty="0">
              <a:solidFill>
                <a:schemeClr val="bg1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2928552" y="3924007"/>
            <a:ext cx="35834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6307153" y="4595574"/>
            <a:ext cx="116301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&amp;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de-DE" sz="1600" dirty="0" smtClean="0">
                <a:solidFill>
                  <a:schemeClr val="bg1"/>
                </a:solidFill>
              </a:rPr>
              <a:t>-magnet 1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843808" y="1403540"/>
            <a:ext cx="1316386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fixed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b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Symbol" panose="05050102010706020507" pitchFamily="18" charset="2"/>
              </a:rPr>
              <a:t>(MAMBO-2</a:t>
            </a:r>
            <a:r>
              <a:rPr lang="de-DE" sz="1200" dirty="0" smtClean="0">
                <a:solidFill>
                  <a:schemeClr val="bg1"/>
                </a:solidFill>
                <a:latin typeface="Symbol" panose="05050102010706020507" pitchFamily="18" charset="2"/>
              </a:rPr>
              <a:t>)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92718" y="4128938"/>
            <a:ext cx="935834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Injection</a:t>
            </a:r>
            <a:endParaRPr lang="de-DE" sz="1600" dirty="0" smtClean="0">
              <a:solidFill>
                <a:schemeClr val="bg1"/>
              </a:solidFill>
            </a:endParaRPr>
          </a:p>
          <a:p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</a:t>
            </a:r>
            <a:r>
              <a:rPr lang="de-DE" sz="1600" dirty="0" err="1" smtClean="0">
                <a:solidFill>
                  <a:schemeClr val="bg1"/>
                </a:solidFill>
              </a:rPr>
              <a:t>hicane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306254" y="3713790"/>
            <a:ext cx="234500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6d beam </a:t>
            </a:r>
            <a:r>
              <a:rPr lang="de-DE" sz="1600" dirty="0" err="1" smtClean="0">
                <a:solidFill>
                  <a:schemeClr val="bg1"/>
                </a:solidFill>
              </a:rPr>
              <a:t>characterization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600" dirty="0" smtClean="0">
                <a:solidFill>
                  <a:schemeClr val="bg1"/>
                </a:solidFill>
              </a:rPr>
              <a:t>+ </a:t>
            </a:r>
            <a:r>
              <a:rPr lang="de-DE" sz="1600" dirty="0" err="1" smtClean="0">
                <a:solidFill>
                  <a:schemeClr val="bg1"/>
                </a:solidFill>
              </a:rPr>
              <a:t>dump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1378324" y="6381328"/>
            <a:ext cx="6508376" cy="8965"/>
          </a:xfrm>
          <a:prstGeom prst="straightConnector1">
            <a:avLst/>
          </a:prstGeom>
          <a:ln w="57150">
            <a:solidFill>
              <a:srgbClr val="3333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471147" y="609206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15m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7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89" y="0"/>
            <a:ext cx="6728825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16200000">
            <a:off x="5827523" y="4904785"/>
            <a:ext cx="91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Symbol" panose="05050102010706020507" pitchFamily="18" charset="2"/>
              </a:rPr>
              <a:t>a</a:t>
            </a:r>
            <a:r>
              <a:rPr lang="de-DE" sz="1200" dirty="0" smtClean="0"/>
              <a:t>-magnet 1</a:t>
            </a:r>
            <a:endParaRPr lang="de-DE" sz="1200" dirty="0"/>
          </a:p>
        </p:txBody>
      </p:sp>
      <p:sp>
        <p:nvSpPr>
          <p:cNvPr id="4" name="Textfeld 3"/>
          <p:cNvSpPr txBox="1"/>
          <p:nvPr/>
        </p:nvSpPr>
        <p:spPr>
          <a:xfrm rot="16200000">
            <a:off x="5792322" y="3290501"/>
            <a:ext cx="990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spin</a:t>
            </a:r>
            <a:r>
              <a:rPr lang="de-DE" sz="1200" dirty="0" smtClean="0"/>
              <a:t>-rotation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4439951" y="2100649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graded</a:t>
            </a:r>
            <a:r>
              <a:rPr lang="de-DE" sz="1200" dirty="0" smtClean="0"/>
              <a:t> </a:t>
            </a:r>
            <a:r>
              <a:rPr lang="de-DE" sz="1200" dirty="0" smtClean="0">
                <a:latin typeface="Symbol" panose="05050102010706020507" pitchFamily="18" charset="2"/>
              </a:rPr>
              <a:t>b</a:t>
            </a:r>
            <a:endParaRPr lang="de-DE" sz="1200" dirty="0"/>
          </a:p>
        </p:txBody>
      </p:sp>
      <p:sp>
        <p:nvSpPr>
          <p:cNvPr id="6" name="Textfeld 5"/>
          <p:cNvSpPr txBox="1"/>
          <p:nvPr/>
        </p:nvSpPr>
        <p:spPr>
          <a:xfrm>
            <a:off x="6323570" y="2171350"/>
            <a:ext cx="919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Symbol" panose="05050102010706020507" pitchFamily="18" charset="2"/>
              </a:rPr>
              <a:t>a</a:t>
            </a:r>
            <a:r>
              <a:rPr lang="de-DE" sz="1200" dirty="0" smtClean="0"/>
              <a:t>-magnet 2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5456347" y="2100648"/>
            <a:ext cx="1277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chopper</a:t>
            </a:r>
            <a:r>
              <a:rPr lang="de-DE" sz="1200" dirty="0" smtClean="0"/>
              <a:t>/</a:t>
            </a:r>
            <a:r>
              <a:rPr lang="de-DE" sz="1200" dirty="0" err="1" smtClean="0"/>
              <a:t>buncher</a:t>
            </a:r>
            <a:endParaRPr lang="de-DE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4944804" y="661593"/>
            <a:ext cx="54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MEEK</a:t>
            </a:r>
            <a:endParaRPr lang="de-DE" sz="1200" dirty="0"/>
          </a:p>
        </p:txBody>
      </p:sp>
      <p:sp>
        <p:nvSpPr>
          <p:cNvPr id="9" name="Textfeld 8"/>
          <p:cNvSpPr txBox="1"/>
          <p:nvPr/>
        </p:nvSpPr>
        <p:spPr>
          <a:xfrm rot="16200000">
            <a:off x="2965610" y="1794723"/>
            <a:ext cx="953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injection</a:t>
            </a:r>
            <a:r>
              <a:rPr lang="de-DE" sz="1200" dirty="0" smtClean="0"/>
              <a:t> </a:t>
            </a:r>
            <a:r>
              <a:rPr lang="de-DE" sz="1200" dirty="0" err="1" smtClean="0"/>
              <a:t>arc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3296081" y="661592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injection</a:t>
            </a:r>
            <a:r>
              <a:rPr lang="de-DE" sz="1200" dirty="0" smtClean="0"/>
              <a:t> </a:t>
            </a:r>
            <a:r>
              <a:rPr lang="de-DE" sz="1200" dirty="0" err="1" smtClean="0"/>
              <a:t>chicane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819269" y="3455786"/>
            <a:ext cx="4507581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Task 3: </a:t>
            </a:r>
            <a:r>
              <a:rPr lang="de-DE" sz="2000" dirty="0" err="1" smtClean="0"/>
              <a:t>add</a:t>
            </a:r>
            <a:r>
              <a:rPr lang="de-DE" sz="2000" dirty="0" smtClean="0"/>
              <a:t>  MEEK ????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de-DE" sz="2000" dirty="0" smtClean="0">
                <a:solidFill>
                  <a:srgbClr val="FF0000"/>
                </a:solidFill>
              </a:rPr>
              <a:t>Not </a:t>
            </a:r>
            <a:r>
              <a:rPr lang="de-DE" sz="2000" dirty="0" err="1" smtClean="0">
                <a:solidFill>
                  <a:srgbClr val="FF0000"/>
                </a:solidFill>
              </a:rPr>
              <a:t>favorized</a:t>
            </a:r>
            <a:r>
              <a:rPr lang="de-DE" sz="2000" dirty="0" smtClean="0"/>
              <a:t>, </a:t>
            </a:r>
            <a:r>
              <a:rPr lang="de-DE" sz="2000" dirty="0" err="1" smtClean="0"/>
              <a:t>too</a:t>
            </a:r>
            <a:r>
              <a:rPr lang="de-DE" sz="2000" dirty="0" smtClean="0"/>
              <a:t> </a:t>
            </a:r>
            <a:r>
              <a:rPr lang="de-DE" sz="2000" dirty="0" err="1" smtClean="0"/>
              <a:t>small</a:t>
            </a:r>
            <a:r>
              <a:rPr lang="de-DE" sz="2000" dirty="0" smtClean="0"/>
              <a:t> time </a:t>
            </a:r>
            <a:r>
              <a:rPr lang="de-DE" sz="2000" dirty="0" err="1" smtClean="0"/>
              <a:t>window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Kryomodules</a:t>
            </a:r>
            <a:r>
              <a:rPr lang="de-DE" sz="2000" dirty="0" smtClean="0"/>
              <a:t> will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tested</a:t>
            </a:r>
            <a:r>
              <a:rPr lang="de-DE" sz="2000" dirty="0" smtClean="0"/>
              <a:t> after </a:t>
            </a:r>
            <a:r>
              <a:rPr lang="de-DE" sz="2000" dirty="0" err="1" smtClean="0"/>
              <a:t>delivery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(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beam) at HIM </a:t>
            </a:r>
            <a:r>
              <a:rPr lang="de-DE" sz="2000" dirty="0" err="1" smtClean="0"/>
              <a:t>site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841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-99392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MESA assembly Strategy Step -3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8" y="710106"/>
            <a:ext cx="88204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HIM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building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ready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occupancy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in 4/2016!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Large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area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clean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room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for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cavity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assembly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Großgeräteantrag (high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pressure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water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rinsing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ultrasonic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bath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,…)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1,6M€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submitted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sz="2400" dirty="0">
                <a:solidFill>
                  <a:schemeClr val="accent6">
                    <a:lumMod val="75000"/>
                  </a:schemeClr>
                </a:solidFill>
              </a:rPr>
              <a:t> DFG. 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Helium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L280 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HIM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installed</a:t>
            </a:r>
            <a:endParaRPr lang="de-DE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Bunkered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test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stand will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installed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, 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starting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 5/2016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2K pump (SAC)  (4g/s)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tendering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starts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this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chemeClr val="accent6">
                    <a:lumMod val="75000"/>
                  </a:schemeClr>
                </a:solidFill>
              </a:rPr>
              <a:t>month</a:t>
            </a: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endParaRPr lang="de-DE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Expect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ready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for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testing</a:t>
            </a:r>
            <a:r>
              <a:rPr lang="de-D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in HIM in 5/17! 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4000" dirty="0" smtClean="0"/>
          </a:p>
          <a:p>
            <a:endParaRPr lang="de-DE" sz="4000" dirty="0" smtClean="0"/>
          </a:p>
          <a:p>
            <a:endParaRPr lang="de-DE" sz="4000" dirty="0"/>
          </a:p>
          <a:p>
            <a:endParaRPr lang="de-DE" sz="4000" dirty="0" smtClean="0"/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216507" y="5199096"/>
            <a:ext cx="2803340" cy="1038198"/>
            <a:chOff x="1187624" y="3999123"/>
            <a:chExt cx="6291881" cy="2307023"/>
          </a:xfrm>
        </p:grpSpPr>
        <p:grpSp>
          <p:nvGrpSpPr>
            <p:cNvPr id="20" name="Gruppieren 19"/>
            <p:cNvGrpSpPr/>
            <p:nvPr/>
          </p:nvGrpSpPr>
          <p:grpSpPr>
            <a:xfrm>
              <a:off x="1187624" y="3999123"/>
              <a:ext cx="6291881" cy="2307023"/>
              <a:chOff x="2772000" y="2634144"/>
              <a:chExt cx="6291881" cy="2307023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79" t="14246" r="19164" b="34352"/>
              <a:stretch/>
            </p:blipFill>
            <p:spPr>
              <a:xfrm>
                <a:off x="2772000" y="2634144"/>
                <a:ext cx="6291881" cy="2307023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5330477" y="4023408"/>
                <a:ext cx="489727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P2</a:t>
                </a:r>
                <a:endParaRPr lang="de-DE" dirty="0"/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3767173" y="3902969"/>
                <a:ext cx="975270" cy="430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MAGIX</a:t>
                </a:r>
                <a:endParaRPr lang="de-DE" dirty="0"/>
              </a:p>
            </p:txBody>
          </p:sp>
          <p:cxnSp>
            <p:nvCxnSpPr>
              <p:cNvPr id="25" name="Gerade Verbindung mit Pfeil 24"/>
              <p:cNvCxnSpPr/>
              <p:nvPr/>
            </p:nvCxnSpPr>
            <p:spPr>
              <a:xfrm flipH="1">
                <a:off x="3929889" y="3215453"/>
                <a:ext cx="176391" cy="50104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/>
              <p:cNvCxnSpPr/>
              <p:nvPr/>
            </p:nvCxnSpPr>
            <p:spPr>
              <a:xfrm flipH="1">
                <a:off x="4354020" y="3231761"/>
                <a:ext cx="352781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mit Pfeil 26"/>
              <p:cNvCxnSpPr/>
              <p:nvPr/>
            </p:nvCxnSpPr>
            <p:spPr>
              <a:xfrm>
                <a:off x="3766711" y="3315662"/>
                <a:ext cx="1" cy="23878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mit Pfeil 27"/>
              <p:cNvCxnSpPr/>
              <p:nvPr/>
            </p:nvCxnSpPr>
            <p:spPr>
              <a:xfrm>
                <a:off x="4028184" y="3735167"/>
                <a:ext cx="409737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>
                <a:off x="3767173" y="3596267"/>
                <a:ext cx="177112" cy="109998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H="1">
                <a:off x="3502948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/>
              <p:nvPr/>
            </p:nvCxnSpPr>
            <p:spPr>
              <a:xfrm flipH="1">
                <a:off x="3011603" y="3147860"/>
                <a:ext cx="152624" cy="316143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/>
              <p:cNvCxnSpPr/>
              <p:nvPr/>
            </p:nvCxnSpPr>
            <p:spPr>
              <a:xfrm>
                <a:off x="3095504" y="3819068"/>
                <a:ext cx="339721" cy="63467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/>
              <p:cNvCxnSpPr/>
              <p:nvPr/>
            </p:nvCxnSpPr>
            <p:spPr>
              <a:xfrm>
                <a:off x="4106279" y="4631311"/>
                <a:ext cx="636163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 flipH="1">
                <a:off x="4354020" y="2980058"/>
                <a:ext cx="352781" cy="0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Abgerundetes Rechteck 34"/>
              <p:cNvSpPr/>
              <p:nvPr/>
            </p:nvSpPr>
            <p:spPr>
              <a:xfrm>
                <a:off x="8331769" y="3435052"/>
                <a:ext cx="200671" cy="898249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Abgerundetes Rechteck 35"/>
              <p:cNvSpPr/>
              <p:nvPr/>
            </p:nvSpPr>
            <p:spPr>
              <a:xfrm rot="16200000">
                <a:off x="8192021" y="3962979"/>
                <a:ext cx="201999" cy="605008"/>
              </a:xfrm>
              <a:prstGeom prst="round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7" name="Abgerundetes Rechteck 36"/>
            <p:cNvSpPr/>
            <p:nvPr/>
          </p:nvSpPr>
          <p:spPr>
            <a:xfrm rot="16200000">
              <a:off x="6071433" y="5396754"/>
              <a:ext cx="150599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Abgerundetes Rechteck 37"/>
            <p:cNvSpPr/>
            <p:nvPr/>
          </p:nvSpPr>
          <p:spPr>
            <a:xfrm rot="16200000">
              <a:off x="5552617" y="5395678"/>
              <a:ext cx="150599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Abgerundetes Rechteck 38"/>
            <p:cNvSpPr/>
            <p:nvPr/>
          </p:nvSpPr>
          <p:spPr>
            <a:xfrm rot="16200000">
              <a:off x="5013498" y="3916113"/>
              <a:ext cx="339030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Abgerundetes Rechteck 39"/>
            <p:cNvSpPr/>
            <p:nvPr/>
          </p:nvSpPr>
          <p:spPr>
            <a:xfrm rot="16200000">
              <a:off x="5415243" y="4215853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Abgerundetes Rechteck 40"/>
            <p:cNvSpPr/>
            <p:nvPr/>
          </p:nvSpPr>
          <p:spPr>
            <a:xfrm rot="16200000">
              <a:off x="5415244" y="5867105"/>
              <a:ext cx="260447" cy="518816"/>
            </a:xfrm>
            <a:prstGeom prst="roundRect">
              <a:avLst/>
            </a:prstGeom>
            <a:solidFill>
              <a:srgbClr val="00B05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Abgerundetes Rechteck 38"/>
            <p:cNvSpPr/>
            <p:nvPr/>
          </p:nvSpPr>
          <p:spPr>
            <a:xfrm rot="16200000">
              <a:off x="4801923" y="5541969"/>
              <a:ext cx="443181" cy="518816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5004048" y="5278478"/>
            <a:ext cx="350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000FF"/>
                </a:solidFill>
              </a:rPr>
              <a:t>Possibility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visit</a:t>
            </a:r>
            <a:r>
              <a:rPr lang="de-DE" dirty="0" smtClean="0">
                <a:solidFill>
                  <a:srgbClr val="0000FF"/>
                </a:solidFill>
              </a:rPr>
              <a:t> HIM </a:t>
            </a:r>
            <a:r>
              <a:rPr lang="de-DE" dirty="0" err="1" smtClean="0">
                <a:solidFill>
                  <a:srgbClr val="0000FF"/>
                </a:solidFill>
              </a:rPr>
              <a:t>either</a:t>
            </a:r>
            <a:r>
              <a:rPr lang="de-DE" dirty="0" smtClean="0">
                <a:solidFill>
                  <a:srgbClr val="0000FF"/>
                </a:solidFill>
              </a:rPr>
              <a:t> in </a:t>
            </a:r>
            <a:r>
              <a:rPr lang="de-DE" dirty="0" err="1" smtClean="0">
                <a:solidFill>
                  <a:srgbClr val="0000FF"/>
                </a:solidFill>
              </a:rPr>
              <a:t>the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Lunchbreak oder </a:t>
            </a:r>
            <a:r>
              <a:rPr lang="de-DE" dirty="0" err="1" smtClean="0">
                <a:solidFill>
                  <a:srgbClr val="0000FF"/>
                </a:solidFill>
              </a:rPr>
              <a:t>this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evening</a:t>
            </a:r>
            <a:r>
              <a:rPr lang="de-DE" dirty="0" smtClean="0">
                <a:solidFill>
                  <a:srgbClr val="0000FF"/>
                </a:solidFill>
              </a:rPr>
              <a:t>! 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-99392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Strategy &amp; timeline  2015-2020: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08367" y="710106"/>
            <a:ext cx="879862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err="1" smtClean="0"/>
              <a:t>Use</a:t>
            </a:r>
            <a:r>
              <a:rPr lang="de-DE" sz="2400" dirty="0" smtClean="0"/>
              <a:t> ExHall-3 </a:t>
            </a:r>
            <a:r>
              <a:rPr lang="de-DE" sz="2400" dirty="0" err="1" smtClean="0"/>
              <a:t>until</a:t>
            </a:r>
            <a:r>
              <a:rPr lang="de-DE" sz="2400" dirty="0" smtClean="0"/>
              <a:t> ~6/2018 : </a:t>
            </a:r>
            <a:r>
              <a:rPr lang="de-DE" sz="2400" dirty="0" err="1" smtClean="0">
                <a:solidFill>
                  <a:srgbClr val="FF0000"/>
                </a:solidFill>
              </a:rPr>
              <a:t>demonstration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high </a:t>
            </a:r>
            <a:r>
              <a:rPr lang="de-DE" sz="2400" dirty="0" err="1" smtClean="0">
                <a:solidFill>
                  <a:srgbClr val="FF0000"/>
                </a:solidFill>
              </a:rPr>
              <a:t>current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    </a:t>
            </a:r>
            <a:r>
              <a:rPr lang="de-DE" sz="2400" dirty="0" err="1" smtClean="0">
                <a:solidFill>
                  <a:srgbClr val="FF0000"/>
                </a:solidFill>
              </a:rPr>
              <a:t>injector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operation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(</a:t>
            </a:r>
            <a:r>
              <a:rPr lang="de-DE" sz="2400" dirty="0" err="1" smtClean="0"/>
              <a:t>Full</a:t>
            </a:r>
            <a:r>
              <a:rPr lang="de-DE" sz="2400" dirty="0" smtClean="0"/>
              <a:t> MELBA </a:t>
            </a:r>
            <a:r>
              <a:rPr lang="de-DE" sz="2400" dirty="0"/>
              <a:t> </a:t>
            </a:r>
            <a:r>
              <a:rPr lang="de-DE" sz="2400" dirty="0" smtClean="0"/>
              <a:t>+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modules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MAMBO+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MARC-0</a:t>
            </a:r>
            <a:r>
              <a:rPr lang="de-DE" sz="2400" dirty="0"/>
              <a:t>)</a:t>
            </a:r>
            <a:endParaRPr lang="de-DE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Test all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Rf</a:t>
            </a:r>
            <a:r>
              <a:rPr lang="de-DE" sz="2400" dirty="0" smtClean="0"/>
              <a:t>/SRF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with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full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field</a:t>
            </a:r>
            <a:endParaRPr lang="de-DE" sz="24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smtClean="0"/>
              <a:t>Upgrade </a:t>
            </a:r>
            <a:r>
              <a:rPr lang="de-DE" sz="2400" dirty="0" err="1" smtClean="0"/>
              <a:t>of</a:t>
            </a:r>
            <a:r>
              <a:rPr lang="de-DE" sz="2400" dirty="0" smtClean="0"/>
              <a:t> L280 in 16/17 (</a:t>
            </a:r>
            <a:r>
              <a:rPr lang="de-DE" sz="2400" dirty="0" err="1" smtClean="0"/>
              <a:t>cash-flow</a:t>
            </a:r>
            <a:r>
              <a:rPr lang="de-DE" sz="2400" dirty="0" smtClean="0"/>
              <a:t>!)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2400" dirty="0" err="1" smtClean="0"/>
              <a:t>Use</a:t>
            </a:r>
            <a:r>
              <a:rPr lang="de-DE" sz="2400" dirty="0" smtClean="0"/>
              <a:t> 16/17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preparing</a:t>
            </a:r>
            <a:r>
              <a:rPr lang="de-DE" sz="2400" dirty="0" smtClean="0"/>
              <a:t> </a:t>
            </a:r>
            <a:r>
              <a:rPr lang="de-DE" sz="2400" dirty="0" err="1" smtClean="0"/>
              <a:t>tendering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/>
              <a:t> </a:t>
            </a:r>
            <a:r>
              <a:rPr lang="de-DE" sz="2400" dirty="0" smtClean="0"/>
              <a:t>MARC-Magnets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  </a:t>
            </a:r>
            <a:r>
              <a:rPr lang="de-DE" sz="2400" dirty="0" err="1" smtClean="0"/>
              <a:t>and</a:t>
            </a:r>
            <a:r>
              <a:rPr lang="de-DE" sz="2400" dirty="0" smtClean="0"/>
              <a:t> 8g/s SAC, (</a:t>
            </a:r>
            <a:r>
              <a:rPr lang="de-DE" sz="2400" dirty="0" err="1" smtClean="0"/>
              <a:t>delivery</a:t>
            </a:r>
            <a:r>
              <a:rPr lang="de-DE" sz="2400" dirty="0" smtClean="0"/>
              <a:t> 2019?)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 </a:t>
            </a:r>
            <a:r>
              <a:rPr lang="de-DE" sz="2400" dirty="0" err="1" smtClean="0"/>
              <a:t>other</a:t>
            </a:r>
            <a:r>
              <a:rPr lang="de-DE" sz="2400" dirty="0" smtClean="0"/>
              <a:t> </a:t>
            </a:r>
            <a:r>
              <a:rPr lang="de-DE" sz="2400" dirty="0" err="1" smtClean="0"/>
              <a:t>conventional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(</a:t>
            </a:r>
            <a:r>
              <a:rPr lang="de-DE" sz="2400" dirty="0" err="1" smtClean="0"/>
              <a:t>vacuum</a:t>
            </a:r>
            <a:r>
              <a:rPr lang="de-DE" sz="2400" dirty="0" smtClean="0"/>
              <a:t>, </a:t>
            </a:r>
            <a:r>
              <a:rPr lang="de-DE" sz="2400" dirty="0" err="1" smtClean="0"/>
              <a:t>support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)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also in 18/19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  </a:t>
            </a:r>
            <a:r>
              <a:rPr lang="de-DE" sz="2400" dirty="0" err="1" smtClean="0"/>
              <a:t>Cryogenic</a:t>
            </a:r>
            <a:r>
              <a:rPr lang="de-DE" sz="2400" dirty="0" smtClean="0"/>
              <a:t> </a:t>
            </a:r>
            <a:r>
              <a:rPr lang="de-DE" sz="2400" dirty="0" err="1" smtClean="0"/>
              <a:t>line</a:t>
            </a:r>
            <a:r>
              <a:rPr lang="de-DE" sz="2400" dirty="0" smtClean="0"/>
              <a:t> </a:t>
            </a:r>
            <a:r>
              <a:rPr lang="de-DE" sz="2400" dirty="0" err="1" smtClean="0"/>
              <a:t>installation</a:t>
            </a:r>
            <a:r>
              <a:rPr lang="de-DE" sz="2400" dirty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after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ready</a:t>
            </a:r>
            <a:r>
              <a:rPr lang="de-DE" sz="2400" dirty="0" smtClean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err="1" smtClean="0"/>
              <a:t>Virtually</a:t>
            </a:r>
            <a:r>
              <a:rPr lang="de-DE" sz="2400" dirty="0" smtClean="0"/>
              <a:t> all 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delivered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tested</a:t>
            </a:r>
            <a:r>
              <a:rPr lang="de-DE" sz="2400" dirty="0" smtClean="0"/>
              <a:t> </a:t>
            </a:r>
            <a:r>
              <a:rPr lang="de-DE" sz="2400" dirty="0" err="1" smtClean="0"/>
              <a:t>before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   CFP-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ready</a:t>
            </a:r>
            <a:r>
              <a:rPr lang="de-DE" sz="2400" dirty="0" smtClean="0"/>
              <a:t>!</a:t>
            </a:r>
          </a:p>
          <a:p>
            <a:r>
              <a:rPr lang="de-DE" sz="4000" dirty="0" smtClean="0"/>
              <a:t>     </a:t>
            </a:r>
            <a:endParaRPr lang="de-DE" sz="4000" dirty="0"/>
          </a:p>
          <a:p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4321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4690864" cy="79208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107503" y="0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259903" y="141027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Long range initiatives</a:t>
            </a:r>
            <a:endParaRPr lang="de-DE" sz="3200" dirty="0"/>
          </a:p>
          <a:p>
            <a:r>
              <a:rPr lang="en-US" sz="32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41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4690864" cy="79208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107503" y="0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246301" y="332656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de-DE" sz="3200" dirty="0" smtClean="0"/>
              <a:t>MESA-Scientific </a:t>
            </a:r>
            <a:r>
              <a:rPr lang="de-DE" sz="3200" dirty="0" err="1" smtClean="0"/>
              <a:t>staff</a:t>
            </a:r>
            <a:r>
              <a:rPr lang="de-DE" sz="3200" dirty="0" smtClean="0"/>
              <a:t>, Post-</a:t>
            </a:r>
            <a:r>
              <a:rPr lang="de-DE" sz="3200" dirty="0" err="1" smtClean="0"/>
              <a:t>Docs</a:t>
            </a:r>
            <a:r>
              <a:rPr lang="de-DE" sz="3200" dirty="0" smtClean="0"/>
              <a:t> &amp; </a:t>
            </a:r>
            <a:r>
              <a:rPr lang="de-DE" sz="3200" dirty="0" err="1" smtClean="0"/>
              <a:t>PhD</a:t>
            </a:r>
            <a:r>
              <a:rPr lang="de-DE" sz="3200" dirty="0" smtClean="0"/>
              <a:t> </a:t>
            </a:r>
            <a:r>
              <a:rPr lang="de-DE" sz="3200" dirty="0" err="1" smtClean="0"/>
              <a:t>students</a:t>
            </a:r>
            <a:endParaRPr lang="de-DE" sz="3200" dirty="0" smtClean="0"/>
          </a:p>
          <a:p>
            <a:r>
              <a:rPr lang="de-DE" sz="3200" dirty="0" err="1" smtClean="0"/>
              <a:t>How</a:t>
            </a:r>
            <a:r>
              <a:rPr lang="de-DE" sz="3200" dirty="0" smtClean="0"/>
              <a:t>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maintain</a:t>
            </a:r>
            <a:r>
              <a:rPr lang="de-DE" sz="3200" dirty="0" smtClean="0"/>
              <a:t>?</a:t>
            </a:r>
            <a:endParaRPr lang="de-DE" sz="3200" dirty="0"/>
          </a:p>
          <a:p>
            <a:r>
              <a:rPr lang="en-US" sz="32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113" y="1124744"/>
            <a:ext cx="84077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Staff</a:t>
            </a:r>
            <a:r>
              <a:rPr lang="de-DE" dirty="0" smtClean="0"/>
              <a:t>:   </a:t>
            </a:r>
            <a:r>
              <a:rPr lang="de-DE" dirty="0" err="1" smtClean="0">
                <a:solidFill>
                  <a:srgbClr val="0000FF"/>
                </a:solidFill>
              </a:rPr>
              <a:t>K.Aulenbacher</a:t>
            </a:r>
            <a:r>
              <a:rPr lang="de-DE" dirty="0" smtClean="0">
                <a:solidFill>
                  <a:srgbClr val="0000FF"/>
                </a:solidFill>
              </a:rPr>
              <a:t> (</a:t>
            </a:r>
            <a:r>
              <a:rPr lang="de-DE" dirty="0" err="1" smtClean="0">
                <a:solidFill>
                  <a:srgbClr val="0000FF"/>
                </a:solidFill>
              </a:rPr>
              <a:t>project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leader</a:t>
            </a:r>
            <a:r>
              <a:rPr lang="de-DE" dirty="0" smtClean="0">
                <a:solidFill>
                  <a:srgbClr val="0000FF"/>
                </a:solidFill>
              </a:rPr>
              <a:t>, MELBA,),  F. Hug (MEEK, beam </a:t>
            </a:r>
            <a:r>
              <a:rPr lang="de-DE" dirty="0" err="1" smtClean="0">
                <a:solidFill>
                  <a:srgbClr val="0000FF"/>
                </a:solidFill>
              </a:rPr>
              <a:t>dynamics</a:t>
            </a:r>
            <a:r>
              <a:rPr lang="de-DE" dirty="0" smtClean="0">
                <a:solidFill>
                  <a:srgbClr val="0000FF"/>
                </a:solidFill>
              </a:rPr>
              <a:t>),  R. Heine (MAMBO), M. Dehn (</a:t>
            </a:r>
            <a:r>
              <a:rPr lang="de-DE" dirty="0" err="1" smtClean="0">
                <a:solidFill>
                  <a:srgbClr val="0000FF"/>
                </a:solidFill>
              </a:rPr>
              <a:t>control</a:t>
            </a:r>
            <a:r>
              <a:rPr lang="de-DE" dirty="0" smtClean="0">
                <a:solidFill>
                  <a:srgbClr val="0000FF"/>
                </a:solidFill>
              </a:rPr>
              <a:t>, </a:t>
            </a:r>
            <a:r>
              <a:rPr lang="de-DE" dirty="0" err="1" smtClean="0">
                <a:solidFill>
                  <a:srgbClr val="0000FF"/>
                </a:solidFill>
              </a:rPr>
              <a:t>diagnostics</a:t>
            </a:r>
            <a:r>
              <a:rPr lang="de-DE" dirty="0" smtClean="0">
                <a:solidFill>
                  <a:srgbClr val="0000FF"/>
                </a:solidFill>
              </a:rPr>
              <a:t>), J. Diefenbach (</a:t>
            </a:r>
            <a:r>
              <a:rPr lang="de-DE" dirty="0" err="1" smtClean="0">
                <a:solidFill>
                  <a:srgbClr val="0000FF"/>
                </a:solidFill>
              </a:rPr>
              <a:t>radiation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protection</a:t>
            </a:r>
            <a:r>
              <a:rPr lang="de-DE" dirty="0" smtClean="0">
                <a:solidFill>
                  <a:srgbClr val="0000FF"/>
                </a:solidFill>
              </a:rPr>
              <a:t>, </a:t>
            </a:r>
            <a:r>
              <a:rPr lang="de-DE" dirty="0" err="1" smtClean="0">
                <a:solidFill>
                  <a:srgbClr val="0000FF"/>
                </a:solidFill>
              </a:rPr>
              <a:t>feedbacks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/>
              <a:t>Post-</a:t>
            </a:r>
            <a:r>
              <a:rPr lang="de-DE" dirty="0" err="1" smtClean="0"/>
              <a:t>Docs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0000FF"/>
                </a:solidFill>
              </a:rPr>
              <a:t>L. Hein (Beam </a:t>
            </a:r>
            <a:r>
              <a:rPr lang="de-DE" dirty="0" err="1" smtClean="0">
                <a:solidFill>
                  <a:srgbClr val="0000FF"/>
                </a:solidFill>
              </a:rPr>
              <a:t>dynamics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                    </a:t>
            </a:r>
            <a:r>
              <a:rPr lang="de-DE" strike="sngStrike" dirty="0" smtClean="0">
                <a:solidFill>
                  <a:srgbClr val="0000FF"/>
                </a:solidFill>
              </a:rPr>
              <a:t>F. </a:t>
            </a:r>
            <a:r>
              <a:rPr lang="de-DE" strike="sngStrike" dirty="0" err="1" smtClean="0">
                <a:solidFill>
                  <a:srgbClr val="0000FF"/>
                </a:solidFill>
              </a:rPr>
              <a:t>Schlander</a:t>
            </a:r>
            <a:r>
              <a:rPr lang="de-DE" strike="sngStrike" dirty="0" smtClean="0">
                <a:solidFill>
                  <a:srgbClr val="0000FF"/>
                </a:solidFill>
              </a:rPr>
              <a:t> </a:t>
            </a:r>
            <a:r>
              <a:rPr lang="de-DE" dirty="0" smtClean="0">
                <a:solidFill>
                  <a:srgbClr val="0000FF"/>
                </a:solidFill>
              </a:rPr>
              <a:t>(SRF, </a:t>
            </a:r>
            <a:r>
              <a:rPr lang="de-DE" dirty="0" err="1" smtClean="0">
                <a:solidFill>
                  <a:srgbClr val="0000FF"/>
                </a:solidFill>
              </a:rPr>
              <a:t>left</a:t>
            </a:r>
            <a:r>
              <a:rPr lang="de-DE" dirty="0" smtClean="0">
                <a:solidFill>
                  <a:srgbClr val="0000FF"/>
                </a:solidFill>
              </a:rPr>
              <a:t> 1/2016 </a:t>
            </a:r>
            <a:r>
              <a:rPr lang="de-DE" dirty="0" err="1" smtClean="0">
                <a:solidFill>
                  <a:srgbClr val="0000FF"/>
                </a:solidFill>
              </a:rPr>
              <a:t>to</a:t>
            </a:r>
            <a:r>
              <a:rPr lang="de-DE" dirty="0" smtClean="0">
                <a:solidFill>
                  <a:srgbClr val="0000FF"/>
                </a:solidFill>
              </a:rPr>
              <a:t>  ESS)</a:t>
            </a:r>
            <a:r>
              <a:rPr lang="de-DE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n.n.</a:t>
            </a:r>
            <a:endParaRPr lang="de-DE" dirty="0">
              <a:solidFill>
                <a:srgbClr val="0000FF"/>
              </a:solidFill>
            </a:endParaRP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err="1" smtClean="0"/>
              <a:t>PhD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: </a:t>
            </a:r>
          </a:p>
          <a:p>
            <a:r>
              <a:rPr lang="de-DE" dirty="0">
                <a:solidFill>
                  <a:srgbClr val="0000FF"/>
                </a:solidFill>
              </a:rPr>
              <a:t>I Alexander </a:t>
            </a:r>
            <a:r>
              <a:rPr lang="de-DE" dirty="0" smtClean="0"/>
              <a:t>MELBA High </a:t>
            </a:r>
            <a:r>
              <a:rPr lang="de-DE" dirty="0"/>
              <a:t>power Beam </a:t>
            </a:r>
            <a:r>
              <a:rPr lang="de-DE" dirty="0" err="1" smtClean="0"/>
              <a:t>diagnostics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V. </a:t>
            </a:r>
            <a:r>
              <a:rPr lang="de-DE" dirty="0" err="1" smtClean="0">
                <a:solidFill>
                  <a:srgbClr val="0000FF"/>
                </a:solidFill>
              </a:rPr>
              <a:t>Bechthold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Photocathodes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S. Friederich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source</a:t>
            </a:r>
            <a:r>
              <a:rPr lang="de-DE" dirty="0" smtClean="0"/>
              <a:t>,  high </a:t>
            </a:r>
            <a:r>
              <a:rPr lang="de-DE" dirty="0" err="1" smtClean="0"/>
              <a:t>brightness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S. Heidrich: </a:t>
            </a:r>
            <a:r>
              <a:rPr lang="de-DE" dirty="0" smtClean="0"/>
              <a:t>MESA Magnets, MARC-0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P. Heil: </a:t>
            </a:r>
            <a:r>
              <a:rPr lang="de-DE" dirty="0" smtClean="0"/>
              <a:t>High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, MAMBO beam </a:t>
            </a:r>
            <a:r>
              <a:rPr lang="de-DE" dirty="0" err="1" smtClean="0"/>
              <a:t>dynamics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R. </a:t>
            </a:r>
            <a:r>
              <a:rPr lang="de-DE" dirty="0" err="1" smtClean="0">
                <a:solidFill>
                  <a:srgbClr val="0000FF"/>
                </a:solidFill>
              </a:rPr>
              <a:t>Herbertz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Beam </a:t>
            </a:r>
            <a:r>
              <a:rPr lang="de-DE" dirty="0" err="1" smtClean="0"/>
              <a:t>stabilization</a:t>
            </a:r>
            <a:r>
              <a:rPr lang="de-DE" dirty="0" smtClean="0"/>
              <a:t>, </a:t>
            </a:r>
            <a:r>
              <a:rPr lang="de-DE" dirty="0" err="1" smtClean="0"/>
              <a:t>feedbacks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B. </a:t>
            </a:r>
            <a:r>
              <a:rPr lang="de-DE" dirty="0" err="1" smtClean="0">
                <a:solidFill>
                  <a:srgbClr val="0000FF"/>
                </a:solidFill>
              </a:rPr>
              <a:t>LeDroit</a:t>
            </a:r>
            <a:r>
              <a:rPr lang="de-DE" dirty="0" smtClean="0">
                <a:solidFill>
                  <a:srgbClr val="0000FF"/>
                </a:solidFill>
              </a:rPr>
              <a:t> (6/2016) </a:t>
            </a:r>
            <a:r>
              <a:rPr lang="de-DE" dirty="0" smtClean="0"/>
              <a:t>Halo </a:t>
            </a:r>
            <a:r>
              <a:rPr lang="de-DE" dirty="0" err="1" smtClean="0"/>
              <a:t>suppression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C. </a:t>
            </a:r>
            <a:r>
              <a:rPr lang="de-DE" dirty="0" err="1" smtClean="0">
                <a:solidFill>
                  <a:srgbClr val="0000FF"/>
                </a:solidFill>
              </a:rPr>
              <a:t>Matejcek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smtClean="0"/>
              <a:t>MELBA beam </a:t>
            </a:r>
            <a:r>
              <a:rPr lang="de-DE" dirty="0" err="1" smtClean="0"/>
              <a:t>dynamics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characterization</a:t>
            </a:r>
            <a:endParaRPr lang="de-DE" dirty="0" smtClean="0"/>
          </a:p>
          <a:p>
            <a:r>
              <a:rPr lang="de-DE" dirty="0" smtClean="0">
                <a:solidFill>
                  <a:srgbClr val="0000FF"/>
                </a:solidFill>
              </a:rPr>
              <a:t>D. Simon – </a:t>
            </a: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MEEK 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T. </a:t>
            </a:r>
            <a:r>
              <a:rPr lang="de-DE" dirty="0" err="1" smtClean="0">
                <a:solidFill>
                  <a:srgbClr val="0000FF"/>
                </a:solidFill>
              </a:rPr>
              <a:t>Stengler</a:t>
            </a:r>
            <a:r>
              <a:rPr lang="de-DE" dirty="0" smtClean="0">
                <a:solidFill>
                  <a:srgbClr val="0000FF"/>
                </a:solidFill>
              </a:rPr>
              <a:t>  </a:t>
            </a:r>
            <a:r>
              <a:rPr lang="de-DE" dirty="0" smtClean="0"/>
              <a:t>MEEK-HOM </a:t>
            </a:r>
            <a:r>
              <a:rPr lang="de-DE" dirty="0" err="1" smtClean="0"/>
              <a:t>damping</a:t>
            </a:r>
            <a:r>
              <a:rPr lang="de-DE" dirty="0" smtClean="0"/>
              <a:t> </a:t>
            </a:r>
          </a:p>
          <a:p>
            <a:r>
              <a:rPr lang="de-DE" dirty="0" err="1" smtClean="0">
                <a:solidFill>
                  <a:srgbClr val="0000FF"/>
                </a:solidFill>
              </a:rPr>
              <a:t>Ch</a:t>
            </a:r>
            <a:r>
              <a:rPr lang="de-DE" dirty="0" smtClean="0">
                <a:solidFill>
                  <a:srgbClr val="0000FF"/>
                </a:solidFill>
              </a:rPr>
              <a:t>. Stoll (6/2016): </a:t>
            </a:r>
            <a:r>
              <a:rPr lang="de-DE" dirty="0" smtClean="0"/>
              <a:t>ERL </a:t>
            </a:r>
            <a:r>
              <a:rPr lang="de-DE" dirty="0" err="1" smtClean="0"/>
              <a:t>related</a:t>
            </a:r>
            <a:r>
              <a:rPr lang="de-DE" dirty="0" smtClean="0"/>
              <a:t> beam </a:t>
            </a:r>
            <a:r>
              <a:rPr lang="de-DE" dirty="0" err="1" smtClean="0"/>
              <a:t>dynamics</a:t>
            </a:r>
            <a:endParaRPr lang="de-DE" dirty="0" smtClean="0"/>
          </a:p>
          <a:p>
            <a:endParaRPr lang="de-DE" dirty="0" smtClean="0">
              <a:solidFill>
                <a:srgbClr val="0000FF"/>
              </a:solidFill>
            </a:endParaRPr>
          </a:p>
          <a:p>
            <a:endParaRPr lang="de-DE" dirty="0" smtClean="0">
              <a:solidFill>
                <a:srgbClr val="0000FF"/>
              </a:solidFill>
            </a:endParaRPr>
          </a:p>
          <a:p>
            <a:r>
              <a:rPr lang="de-DE" dirty="0" smtClean="0">
                <a:solidFill>
                  <a:srgbClr val="0000FF"/>
                </a:solidFill>
              </a:rPr>
              <a:t> 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9" t="26633" r="3931" b="3851"/>
          <a:stretch/>
        </p:blipFill>
        <p:spPr>
          <a:xfrm rot="20287752">
            <a:off x="6406105" y="3910806"/>
            <a:ext cx="3083635" cy="2192324"/>
          </a:xfrm>
          <a:prstGeom prst="rect">
            <a:avLst/>
          </a:prstGeom>
        </p:spPr>
      </p:pic>
      <p:sp>
        <p:nvSpPr>
          <p:cNvPr id="13" name="Octagon 21"/>
          <p:cNvSpPr/>
          <p:nvPr/>
        </p:nvSpPr>
        <p:spPr>
          <a:xfrm rot="18330297">
            <a:off x="7911682" y="5054909"/>
            <a:ext cx="268138" cy="120357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MELBA</a:t>
            </a:r>
            <a:endParaRPr lang="de-DE" sz="1200" dirty="0"/>
          </a:p>
        </p:txBody>
      </p:sp>
      <p:sp>
        <p:nvSpPr>
          <p:cNvPr id="14" name="Octagon 21"/>
          <p:cNvSpPr/>
          <p:nvPr/>
        </p:nvSpPr>
        <p:spPr>
          <a:xfrm rot="583017">
            <a:off x="7450949" y="5200760"/>
            <a:ext cx="270008" cy="119524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MAMBO</a:t>
            </a:r>
            <a:endParaRPr lang="de-DE" sz="1200" dirty="0"/>
          </a:p>
        </p:txBody>
      </p:sp>
      <p:sp>
        <p:nvSpPr>
          <p:cNvPr id="15" name="Octagon 21"/>
          <p:cNvSpPr/>
          <p:nvPr/>
        </p:nvSpPr>
        <p:spPr>
          <a:xfrm rot="583017">
            <a:off x="7186905" y="5424649"/>
            <a:ext cx="270008" cy="119524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MEEK-1</a:t>
            </a:r>
            <a:endParaRPr lang="de-DE" sz="1200" dirty="0"/>
          </a:p>
        </p:txBody>
      </p:sp>
      <p:sp>
        <p:nvSpPr>
          <p:cNvPr id="16" name="Octagon 21"/>
          <p:cNvSpPr/>
          <p:nvPr/>
        </p:nvSpPr>
        <p:spPr>
          <a:xfrm rot="583017">
            <a:off x="7737398" y="4652501"/>
            <a:ext cx="270008" cy="119524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MEEK-2</a:t>
            </a:r>
            <a:endParaRPr lang="de-DE" sz="1200" dirty="0"/>
          </a:p>
        </p:txBody>
      </p:sp>
      <p:sp>
        <p:nvSpPr>
          <p:cNvPr id="17" name="Octagon 21"/>
          <p:cNvSpPr/>
          <p:nvPr/>
        </p:nvSpPr>
        <p:spPr>
          <a:xfrm rot="583017">
            <a:off x="7304834" y="4970830"/>
            <a:ext cx="270008" cy="119524"/>
          </a:xfrm>
          <a:prstGeom prst="octagon">
            <a:avLst>
              <a:gd name="adj" fmla="val 8141"/>
            </a:avLst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155 </a:t>
            </a:r>
            <a:r>
              <a:rPr lang="de-DE" sz="1200" dirty="0" err="1" smtClean="0"/>
              <a:t>MeV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Dump</a:t>
            </a:r>
            <a:endParaRPr lang="de-DE" sz="1200" dirty="0"/>
          </a:p>
        </p:txBody>
      </p:sp>
      <p:sp>
        <p:nvSpPr>
          <p:cNvPr id="18" name="Octagon 21"/>
          <p:cNvSpPr/>
          <p:nvPr/>
        </p:nvSpPr>
        <p:spPr>
          <a:xfrm rot="583017">
            <a:off x="7537410" y="4470243"/>
            <a:ext cx="270008" cy="119524"/>
          </a:xfrm>
          <a:prstGeom prst="octagon">
            <a:avLst>
              <a:gd name="adj" fmla="val 8141"/>
            </a:avLst>
          </a:prstGeom>
          <a:solidFill>
            <a:srgbClr val="99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5 </a:t>
            </a:r>
            <a:r>
              <a:rPr lang="de-DE" sz="1200" dirty="0" err="1" smtClean="0"/>
              <a:t>MeV</a:t>
            </a:r>
            <a:r>
              <a:rPr lang="de-DE" sz="1200" dirty="0" smtClean="0"/>
              <a:t> </a:t>
            </a:r>
          </a:p>
          <a:p>
            <a:pPr algn="ctr"/>
            <a:r>
              <a:rPr lang="de-DE" sz="1200" dirty="0" err="1" smtClean="0"/>
              <a:t>Dump</a:t>
            </a:r>
            <a:endParaRPr lang="de-DE" sz="1200" dirty="0"/>
          </a:p>
        </p:txBody>
      </p:sp>
      <p:sp>
        <p:nvSpPr>
          <p:cNvPr id="19" name="Octagon 21"/>
          <p:cNvSpPr/>
          <p:nvPr/>
        </p:nvSpPr>
        <p:spPr>
          <a:xfrm rot="583017">
            <a:off x="8658916" y="4923385"/>
            <a:ext cx="682613" cy="119524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 smtClean="0"/>
              <a:t>Two</a:t>
            </a:r>
            <a:r>
              <a:rPr lang="de-DE" sz="1200" dirty="0" smtClean="0"/>
              <a:t>- </a:t>
            </a:r>
            <a:r>
              <a:rPr lang="de-DE" sz="1200" dirty="0" err="1" smtClean="0"/>
              <a:t>floor</a:t>
            </a:r>
            <a:endParaRPr lang="de-DE" sz="1200" dirty="0" smtClean="0"/>
          </a:p>
          <a:p>
            <a:pPr algn="ctr"/>
            <a:r>
              <a:rPr lang="de-DE" sz="1200" dirty="0" err="1" smtClean="0"/>
              <a:t>InstrumentationBunker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6455043" y="5738783"/>
            <a:ext cx="18473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Octagon 21"/>
          <p:cNvSpPr/>
          <p:nvPr/>
        </p:nvSpPr>
        <p:spPr>
          <a:xfrm rot="18660746">
            <a:off x="8173080" y="5091738"/>
            <a:ext cx="268138" cy="120357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MARC 1,3,5</a:t>
            </a:r>
            <a:endParaRPr lang="de-DE" sz="1200" dirty="0"/>
          </a:p>
        </p:txBody>
      </p:sp>
      <p:sp>
        <p:nvSpPr>
          <p:cNvPr id="22" name="Octagon 21"/>
          <p:cNvSpPr/>
          <p:nvPr/>
        </p:nvSpPr>
        <p:spPr>
          <a:xfrm rot="18387341">
            <a:off x="6350919" y="4767716"/>
            <a:ext cx="268138" cy="120357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MARC </a:t>
            </a:r>
          </a:p>
          <a:p>
            <a:pPr algn="ctr"/>
            <a:r>
              <a:rPr lang="de-DE" sz="1200" dirty="0" smtClean="0"/>
              <a:t>2,4</a:t>
            </a:r>
            <a:endParaRPr lang="de-DE" sz="1200" dirty="0"/>
          </a:p>
        </p:txBody>
      </p:sp>
      <p:sp>
        <p:nvSpPr>
          <p:cNvPr id="23" name="Octagon 21"/>
          <p:cNvSpPr/>
          <p:nvPr/>
        </p:nvSpPr>
        <p:spPr>
          <a:xfrm rot="505659">
            <a:off x="6792156" y="5373075"/>
            <a:ext cx="270008" cy="119524"/>
          </a:xfrm>
          <a:prstGeom prst="octagon">
            <a:avLst>
              <a:gd name="adj" fmla="val 81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MARC </a:t>
            </a:r>
          </a:p>
          <a:p>
            <a:pPr algn="ctr"/>
            <a:r>
              <a:rPr lang="de-DE" sz="12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648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9903" y="961358"/>
            <a:ext cx="838768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January</a:t>
            </a:r>
            <a:r>
              <a:rPr lang="de-DE" sz="2400" dirty="0" smtClean="0"/>
              <a:t> 2016: „</a:t>
            </a:r>
            <a:r>
              <a:rPr lang="de-DE" sz="2400" dirty="0" err="1" smtClean="0"/>
              <a:t>Imboden</a:t>
            </a:r>
            <a:r>
              <a:rPr lang="de-DE" sz="2400" dirty="0" smtClean="0"/>
              <a:t>-Komitee“ </a:t>
            </a:r>
            <a:r>
              <a:rPr lang="de-DE" sz="2400" dirty="0" err="1" smtClean="0"/>
              <a:t>presents</a:t>
            </a:r>
            <a:r>
              <a:rPr lang="de-DE" sz="2400" dirty="0" smtClean="0"/>
              <a:t> </a:t>
            </a:r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dirty="0" err="1" smtClean="0"/>
              <a:t>conclusions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on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 </a:t>
            </a:r>
            <a:r>
              <a:rPr lang="de-DE" sz="2400" dirty="0" err="1" smtClean="0"/>
              <a:t>continuation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excellence initiative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</a:t>
            </a:r>
            <a:r>
              <a:rPr lang="de-DE" sz="2400" dirty="0" err="1" smtClean="0"/>
              <a:t>greman</a:t>
            </a:r>
            <a:r>
              <a:rPr lang="de-DE" sz="2400" dirty="0" smtClean="0"/>
              <a:t> </a:t>
            </a:r>
            <a:r>
              <a:rPr lang="de-DE" sz="2400" dirty="0" err="1" smtClean="0"/>
              <a:t>research</a:t>
            </a:r>
            <a:r>
              <a:rPr lang="de-DE" sz="2400" dirty="0" smtClean="0"/>
              <a:t> </a:t>
            </a:r>
            <a:r>
              <a:rPr lang="de-DE" sz="2400" dirty="0" err="1" smtClean="0"/>
              <a:t>minstery</a:t>
            </a:r>
            <a:r>
              <a:rPr lang="de-DE" sz="2400" dirty="0" smtClean="0"/>
              <a:t> BMBF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…</a:t>
            </a:r>
            <a:r>
              <a:rPr lang="de-DE" sz="2400" dirty="0" err="1" smtClean="0"/>
              <a:t>Concludes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„Clusters“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succesful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suggests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BMBF </a:t>
            </a:r>
            <a:r>
              <a:rPr lang="de-DE" sz="2400" dirty="0" err="1" smtClean="0"/>
              <a:t>to</a:t>
            </a:r>
            <a:r>
              <a:rPr lang="de-DE" sz="2400" dirty="0" smtClean="0"/>
              <a:t>  </a:t>
            </a:r>
            <a:r>
              <a:rPr lang="de-DE" sz="2400" dirty="0" err="1" smtClean="0"/>
              <a:t>create</a:t>
            </a:r>
            <a:r>
              <a:rPr lang="de-DE" sz="2400" dirty="0" smtClean="0"/>
              <a:t> </a:t>
            </a:r>
            <a:r>
              <a:rPr lang="de-DE" sz="2400" dirty="0" err="1" smtClean="0"/>
              <a:t>possibilites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b="1" dirty="0" err="1" smtClean="0"/>
              <a:t>new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proposals</a:t>
            </a:r>
            <a:r>
              <a:rPr lang="de-DE" sz="2400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/>
              <a:t>…</a:t>
            </a:r>
            <a:r>
              <a:rPr lang="de-DE" sz="2400" dirty="0" err="1" smtClean="0"/>
              <a:t>Proposes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existing</a:t>
            </a:r>
            <a:r>
              <a:rPr lang="de-DE" sz="2400" dirty="0" smtClean="0"/>
              <a:t> </a:t>
            </a:r>
            <a:r>
              <a:rPr lang="de-DE" sz="2400" dirty="0" err="1" smtClean="0"/>
              <a:t>clusters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extended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until</a:t>
            </a:r>
            <a:r>
              <a:rPr lang="de-DE" sz="2400" b="1" dirty="0" smtClean="0"/>
              <a:t> 2019</a:t>
            </a:r>
            <a:r>
              <a:rPr lang="de-DE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The </a:t>
            </a:r>
            <a:r>
              <a:rPr lang="de-DE" sz="2400" dirty="0" err="1" smtClean="0">
                <a:sym typeface="Wingdings" panose="05000000000000000000" pitchFamily="2" charset="2"/>
              </a:rPr>
              <a:t>latter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recommendation</a:t>
            </a:r>
            <a:r>
              <a:rPr lang="de-DE" sz="2400" dirty="0" smtClean="0">
                <a:sym typeface="Wingdings" panose="05000000000000000000" pitchFamily="2" charset="2"/>
              </a:rPr>
              <a:t>, </a:t>
            </a:r>
            <a:r>
              <a:rPr lang="de-DE" sz="2400" dirty="0" err="1" smtClean="0">
                <a:sym typeface="Wingdings" panose="05000000000000000000" pitchFamily="2" charset="2"/>
              </a:rPr>
              <a:t>if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accepted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by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government</a:t>
            </a:r>
            <a:r>
              <a:rPr lang="de-DE" sz="2400" dirty="0" smtClean="0">
                <a:sym typeface="Wingdings" panose="05000000000000000000" pitchFamily="2" charset="2"/>
              </a:rPr>
              <a:t>,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probably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allows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to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continue</a:t>
            </a:r>
            <a:r>
              <a:rPr lang="de-DE" sz="2400" dirty="0" smtClean="0">
                <a:sym typeface="Wingdings" panose="05000000000000000000" pitchFamily="2" charset="2"/>
              </a:rPr>
              <a:t>  personell </a:t>
            </a:r>
            <a:r>
              <a:rPr lang="de-DE" sz="2400" dirty="0" err="1" smtClean="0">
                <a:sym typeface="Wingdings" panose="05000000000000000000" pitchFamily="2" charset="2"/>
              </a:rPr>
              <a:t>funding</a:t>
            </a:r>
            <a:r>
              <a:rPr lang="de-DE" sz="2400" dirty="0" smtClean="0">
                <a:sym typeface="Wingdings" panose="05000000000000000000" pitchFamily="2" charset="2"/>
              </a:rPr>
              <a:t> (</a:t>
            </a:r>
            <a:r>
              <a:rPr lang="de-DE" sz="2400" dirty="0" err="1" smtClean="0">
                <a:sym typeface="Wingdings" panose="05000000000000000000" pitchFamily="2" charset="2"/>
              </a:rPr>
              <a:t>invest</a:t>
            </a:r>
            <a:r>
              <a:rPr lang="de-DE" sz="2400" dirty="0" smtClean="0">
                <a:sym typeface="Wingdings" panose="05000000000000000000" pitchFamily="2" charset="2"/>
              </a:rPr>
              <a:t>?) 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In </a:t>
            </a:r>
            <a:r>
              <a:rPr lang="de-DE" sz="2400" dirty="0" err="1" smtClean="0">
                <a:sym typeface="Wingdings" panose="05000000000000000000" pitchFamily="2" charset="2"/>
              </a:rPr>
              <a:t>additon</a:t>
            </a:r>
            <a:r>
              <a:rPr lang="de-DE" sz="2400" dirty="0" smtClean="0">
                <a:sym typeface="Wingdings" panose="05000000000000000000" pitchFamily="2" charset="2"/>
              </a:rPr>
              <a:t>,  </a:t>
            </a:r>
            <a:r>
              <a:rPr lang="de-DE" sz="2400" dirty="0" err="1">
                <a:sym typeface="Wingdings" panose="05000000000000000000" pitchFamily="2" charset="2"/>
              </a:rPr>
              <a:t>b</a:t>
            </a:r>
            <a:r>
              <a:rPr lang="de-DE" sz="2400" dirty="0" err="1" smtClean="0">
                <a:sym typeface="Wingdings" panose="05000000000000000000" pitchFamily="2" charset="2"/>
              </a:rPr>
              <a:t>rainstorming</a:t>
            </a:r>
            <a:r>
              <a:rPr lang="de-DE" sz="2400" dirty="0" smtClean="0">
                <a:sym typeface="Wingdings" panose="05000000000000000000" pitchFamily="2" charset="2"/>
              </a:rPr>
              <a:t>  </a:t>
            </a:r>
            <a:r>
              <a:rPr lang="de-DE" sz="2400" dirty="0" err="1">
                <a:sym typeface="Wingdings" panose="05000000000000000000" pitchFamily="2" charset="2"/>
              </a:rPr>
              <a:t>for</a:t>
            </a:r>
            <a:r>
              <a:rPr lang="de-DE" sz="2400" dirty="0">
                <a:sym typeface="Wingdings" panose="05000000000000000000" pitchFamily="2" charset="2"/>
              </a:rPr>
              <a:t> „PRISMA-2“ </a:t>
            </a:r>
            <a:r>
              <a:rPr lang="de-DE" sz="2400" dirty="0" err="1">
                <a:sym typeface="Wingdings" panose="05000000000000000000" pitchFamily="2" charset="2"/>
              </a:rPr>
              <a:t>has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started</a:t>
            </a:r>
            <a:r>
              <a:rPr lang="de-DE" sz="2400" dirty="0">
                <a:sym typeface="Wingdings" panose="05000000000000000000" pitchFamily="2" charset="2"/>
              </a:rPr>
              <a:t>.   </a:t>
            </a:r>
          </a:p>
          <a:p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259903" y="141027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Excellence cluster “PRISMA-2”?</a:t>
            </a:r>
            <a:endParaRPr lang="de-DE" sz="3200" dirty="0"/>
          </a:p>
          <a:p>
            <a:r>
              <a:rPr lang="en-US" sz="32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259903" y="141027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GRK-2128 “</a:t>
            </a:r>
            <a:r>
              <a:rPr lang="en-US" sz="3200" dirty="0" err="1" smtClean="0"/>
              <a:t>Accelence</a:t>
            </a:r>
            <a:r>
              <a:rPr lang="en-US" sz="3200" dirty="0" smtClean="0"/>
              <a:t>”</a:t>
            </a:r>
            <a:endParaRPr lang="de-DE" sz="3200" dirty="0"/>
          </a:p>
          <a:p>
            <a:r>
              <a:rPr lang="en-US" sz="3200" dirty="0" smtClean="0"/>
              <a:t>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76358"/>
            <a:ext cx="3530496" cy="506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0357" y="877305"/>
            <a:ext cx="524515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Common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TUD </a:t>
            </a:r>
            <a:r>
              <a:rPr lang="de-DE" dirty="0" err="1" smtClean="0"/>
              <a:t>and</a:t>
            </a:r>
            <a:r>
              <a:rPr lang="de-DE" dirty="0" smtClean="0"/>
              <a:t> JGU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graduate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school</a:t>
            </a:r>
            <a:r>
              <a:rPr lang="de-DE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Accelerator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enrgy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recovery</a:t>
            </a:r>
            <a:r>
              <a:rPr lang="de-DE" dirty="0" smtClean="0"/>
              <a:t> </a:t>
            </a:r>
            <a:r>
              <a:rPr lang="de-DE" dirty="0" err="1" smtClean="0"/>
              <a:t>linacs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succesful</a:t>
            </a:r>
            <a:r>
              <a:rPr lang="de-DE" dirty="0" smtClean="0"/>
              <a:t> in 10/2015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First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(4,5 </a:t>
            </a:r>
            <a:r>
              <a:rPr lang="de-DE" dirty="0" err="1" smtClean="0"/>
              <a:t>years</a:t>
            </a:r>
            <a:r>
              <a:rPr lang="de-DE" dirty="0" smtClean="0"/>
              <a:t>) </a:t>
            </a:r>
            <a:r>
              <a:rPr lang="de-DE" dirty="0" err="1" smtClean="0"/>
              <a:t>starts</a:t>
            </a:r>
            <a:r>
              <a:rPr lang="de-DE" dirty="0" smtClean="0"/>
              <a:t> in 4/2016, </a:t>
            </a:r>
          </a:p>
          <a:p>
            <a:r>
              <a:rPr lang="de-DE" dirty="0"/>
              <a:t> </a:t>
            </a:r>
            <a:r>
              <a:rPr lang="de-DE" dirty="0" smtClean="0"/>
              <a:t>     4PhD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JGU.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224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784976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“Centrum </a:t>
            </a:r>
            <a:r>
              <a:rPr lang="en-US" sz="3200" dirty="0" err="1" smtClean="0"/>
              <a:t>für</a:t>
            </a:r>
            <a:r>
              <a:rPr lang="en-US" sz="3200" dirty="0" smtClean="0"/>
              <a:t> </a:t>
            </a:r>
            <a:r>
              <a:rPr lang="en-US" sz="3200" dirty="0" err="1" smtClean="0"/>
              <a:t>Fundamentale</a:t>
            </a:r>
            <a:r>
              <a:rPr lang="en-US" sz="3200" dirty="0" smtClean="0"/>
              <a:t> </a:t>
            </a:r>
            <a:r>
              <a:rPr lang="en-US" sz="3200" dirty="0" err="1" smtClean="0"/>
              <a:t>Physik</a:t>
            </a:r>
            <a:r>
              <a:rPr lang="en-US" sz="3200" dirty="0" smtClean="0"/>
              <a:t>”, CFP</a:t>
            </a:r>
          </a:p>
          <a:p>
            <a:r>
              <a:rPr lang="en-US" sz="3200" dirty="0" smtClean="0"/>
              <a:t>New underground building at KPH -some details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0" y="1196752"/>
            <a:ext cx="7634604" cy="497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788024" y="5301269"/>
            <a:ext cx="3333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Arc</a:t>
            </a:r>
            <a:r>
              <a:rPr lang="de-DE" dirty="0" smtClean="0"/>
              <a:t> </a:t>
            </a:r>
            <a:r>
              <a:rPr lang="de-DE" dirty="0" err="1" smtClean="0"/>
              <a:t>arrangement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00FF"/>
                </a:solidFill>
              </a:rPr>
              <a:t>R. Heine</a:t>
            </a:r>
            <a:endParaRPr lang="de-DE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686800" cy="79208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New challenges </a:t>
            </a:r>
            <a:r>
              <a:rPr lang="en-US" sz="3200" dirty="0" smtClean="0"/>
              <a:t> for the MESA facility….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77118" y="764704"/>
            <a:ext cx="868923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     Initial „Plan A“:  </a:t>
            </a:r>
            <a:r>
              <a:rPr lang="de-DE" sz="2800" dirty="0" err="1" smtClean="0"/>
              <a:t>Use</a:t>
            </a:r>
            <a:r>
              <a:rPr lang="de-DE" sz="2800" dirty="0" smtClean="0"/>
              <a:t> </a:t>
            </a:r>
            <a:r>
              <a:rPr lang="de-DE" sz="2800" dirty="0" err="1" smtClean="0"/>
              <a:t>existing</a:t>
            </a:r>
            <a:r>
              <a:rPr lang="de-DE" sz="2800" dirty="0" smtClean="0"/>
              <a:t> </a:t>
            </a:r>
            <a:r>
              <a:rPr lang="de-DE" sz="2800" dirty="0" err="1" smtClean="0"/>
              <a:t>building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 0.15mA 155 </a:t>
            </a:r>
            <a:r>
              <a:rPr lang="de-DE" sz="2800" dirty="0" err="1" smtClean="0"/>
              <a:t>MeV</a:t>
            </a:r>
            <a:r>
              <a:rPr lang="de-DE" sz="2800" dirty="0" smtClean="0"/>
              <a:t> </a:t>
            </a:r>
            <a:r>
              <a:rPr lang="de-DE" sz="2800" dirty="0" err="1" smtClean="0"/>
              <a:t>polarized</a:t>
            </a:r>
            <a:r>
              <a:rPr lang="de-DE" sz="2800" dirty="0" smtClean="0"/>
              <a:t> </a:t>
            </a:r>
            <a:r>
              <a:rPr lang="de-DE" sz="2800" dirty="0" err="1" smtClean="0"/>
              <a:t>external</a:t>
            </a:r>
            <a:r>
              <a:rPr lang="de-DE" sz="2800" dirty="0" smtClean="0"/>
              <a:t> beam (P2)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err="1" smtClean="0"/>
              <a:t>and</a:t>
            </a:r>
            <a:r>
              <a:rPr lang="de-DE" sz="2800" dirty="0" smtClean="0"/>
              <a:t> 1mA, 105MeV  (</a:t>
            </a:r>
            <a:r>
              <a:rPr lang="de-DE" sz="2800" dirty="0" err="1" smtClean="0"/>
              <a:t>later</a:t>
            </a:r>
            <a:r>
              <a:rPr lang="de-DE" sz="2800" dirty="0" smtClean="0"/>
              <a:t>: 10mA) </a:t>
            </a:r>
            <a:r>
              <a:rPr lang="de-DE" sz="2800" dirty="0" err="1" smtClean="0"/>
              <a:t>unpolarized</a:t>
            </a:r>
            <a:r>
              <a:rPr lang="de-DE" sz="2800" dirty="0" smtClean="0"/>
              <a:t> beam </a:t>
            </a:r>
            <a:r>
              <a:rPr lang="de-DE" sz="2800" dirty="0" err="1" smtClean="0"/>
              <a:t>for</a:t>
            </a:r>
            <a:endParaRPr lang="de-DE" sz="2800" dirty="0"/>
          </a:p>
          <a:p>
            <a:r>
              <a:rPr lang="de-DE" sz="2800" dirty="0" smtClean="0"/>
              <a:t>     „pseudo </a:t>
            </a:r>
            <a:r>
              <a:rPr lang="de-DE" sz="2800" dirty="0" smtClean="0"/>
              <a:t>internal“ </a:t>
            </a:r>
            <a:r>
              <a:rPr lang="de-DE" sz="2800" dirty="0" err="1" smtClean="0"/>
              <a:t>windowless</a:t>
            </a:r>
            <a:r>
              <a:rPr lang="de-DE" sz="2800" dirty="0" smtClean="0"/>
              <a:t>  </a:t>
            </a:r>
            <a:r>
              <a:rPr lang="de-DE" sz="2800" dirty="0" err="1" smtClean="0"/>
              <a:t>target</a:t>
            </a:r>
            <a:r>
              <a:rPr lang="de-DE" sz="2800" dirty="0" smtClean="0"/>
              <a:t> </a:t>
            </a:r>
            <a:r>
              <a:rPr lang="de-DE" sz="2800" dirty="0" err="1" smtClean="0"/>
              <a:t>experiment</a:t>
            </a:r>
            <a:r>
              <a:rPr lang="de-DE" sz="2800" dirty="0" smtClean="0"/>
              <a:t> </a:t>
            </a:r>
          </a:p>
          <a:p>
            <a:r>
              <a:rPr lang="de-DE" sz="2800" dirty="0" smtClean="0">
                <a:sym typeface="Wingdings" panose="05000000000000000000" pitchFamily="2" charset="2"/>
              </a:rPr>
              <a:t>       </a:t>
            </a:r>
            <a:r>
              <a:rPr lang="de-DE" sz="2800" dirty="0" smtClean="0"/>
              <a:t>  </a:t>
            </a:r>
            <a:r>
              <a:rPr lang="de-DE" sz="2800" dirty="0" smtClean="0"/>
              <a:t>   </a:t>
            </a:r>
            <a:endParaRPr lang="de-DE" sz="2800" dirty="0" smtClean="0"/>
          </a:p>
          <a:p>
            <a:endParaRPr lang="de-DE" sz="2800" dirty="0"/>
          </a:p>
          <a:p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996952"/>
            <a:ext cx="555990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el 4"/>
          <p:cNvSpPr txBox="1">
            <a:spLocks/>
          </p:cNvSpPr>
          <p:nvPr/>
        </p:nvSpPr>
        <p:spPr>
          <a:xfrm>
            <a:off x="5940152" y="5517232"/>
            <a:ext cx="86868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“Plan A” </a:t>
            </a:r>
          </a:p>
          <a:p>
            <a:r>
              <a:rPr lang="en-US" sz="2800" dirty="0" smtClean="0"/>
              <a:t>(summer  2014)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2796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“Centrum </a:t>
            </a:r>
            <a:r>
              <a:rPr lang="en-US" sz="3200" dirty="0" err="1" smtClean="0"/>
              <a:t>für</a:t>
            </a:r>
            <a:r>
              <a:rPr lang="en-US" sz="3200" dirty="0" smtClean="0"/>
              <a:t> </a:t>
            </a:r>
            <a:r>
              <a:rPr lang="en-US" sz="3200" dirty="0" err="1" smtClean="0"/>
              <a:t>Fundamentale</a:t>
            </a:r>
            <a:r>
              <a:rPr lang="en-US" sz="3200" dirty="0" smtClean="0"/>
              <a:t> </a:t>
            </a:r>
            <a:r>
              <a:rPr lang="en-US" sz="3200" dirty="0" err="1" smtClean="0"/>
              <a:t>Physik</a:t>
            </a:r>
            <a:r>
              <a:rPr lang="en-US" sz="3200" dirty="0" smtClean="0"/>
              <a:t>”, CFP</a:t>
            </a:r>
          </a:p>
          <a:p>
            <a:r>
              <a:rPr lang="en-US" sz="3200" dirty="0" smtClean="0"/>
              <a:t>New underground building-some details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8" y="979626"/>
            <a:ext cx="7830101" cy="43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77031" y="5517232"/>
            <a:ext cx="7478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Note: Experiment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Accelerator</a:t>
            </a:r>
            <a:r>
              <a:rPr lang="de-DE" dirty="0"/>
              <a:t> </a:t>
            </a:r>
            <a:r>
              <a:rPr lang="de-DE" dirty="0" smtClean="0"/>
              <a:t>power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cooling</a:t>
            </a:r>
            <a:r>
              <a:rPr lang="de-DE" dirty="0" smtClean="0"/>
              <a:t> 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 </a:t>
            </a:r>
            <a:r>
              <a:rPr lang="de-DE" dirty="0" err="1" smtClean="0"/>
              <a:t>the</a:t>
            </a:r>
            <a:r>
              <a:rPr lang="de-DE" dirty="0" smtClean="0"/>
              <a:t>  </a:t>
            </a:r>
          </a:p>
          <a:p>
            <a:r>
              <a:rPr lang="de-DE" dirty="0" smtClean="0"/>
              <a:t>Technical </a:t>
            </a:r>
            <a:r>
              <a:rPr lang="de-DE" dirty="0" err="1" smtClean="0"/>
              <a:t>rooms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smtClean="0"/>
              <a:t>!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excellent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infrastructure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conditions</a:t>
            </a:r>
            <a:r>
              <a:rPr lang="de-DE" dirty="0" smtClean="0">
                <a:sym typeface="Wingdings" panose="05000000000000000000" pitchFamily="2" charset="2"/>
              </a:rPr>
              <a:t> !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(</a:t>
            </a:r>
            <a:r>
              <a:rPr lang="de-DE" dirty="0" err="1" smtClean="0">
                <a:sym typeface="Wingdings" panose="05000000000000000000" pitchFamily="2" charset="2"/>
              </a:rPr>
              <a:t>if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compared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initial </a:t>
            </a:r>
            <a:r>
              <a:rPr lang="de-DE" dirty="0" err="1" smtClean="0">
                <a:sym typeface="Wingdings" panose="05000000000000000000" pitchFamily="2" charset="2"/>
              </a:rPr>
              <a:t>suggestion</a:t>
            </a:r>
            <a:r>
              <a:rPr lang="de-DE" dirty="0" smtClean="0">
                <a:sym typeface="Wingdings" panose="05000000000000000000" pitchFamily="2" charset="2"/>
              </a:rPr>
              <a:t>…)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652120" y="1052736"/>
            <a:ext cx="3272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Radiation </a:t>
            </a:r>
            <a:r>
              <a:rPr lang="de-DE" dirty="0" err="1" smtClean="0"/>
              <a:t>protection</a:t>
            </a:r>
            <a:r>
              <a:rPr lang="de-DE" dirty="0" smtClean="0"/>
              <a:t>: 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r>
              <a:rPr lang="de-DE" b="1" dirty="0" smtClean="0">
                <a:solidFill>
                  <a:srgbClr val="0000FF"/>
                </a:solidFill>
              </a:rPr>
              <a:t>Jürgen Diefenbach</a:t>
            </a:r>
            <a:endParaRPr lang="de-DE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“A”  (April 2015)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6702"/>
            <a:ext cx="9144000" cy="4844595"/>
          </a:xfrm>
          <a:prstGeom prst="rect">
            <a:avLst/>
          </a:prstGeom>
        </p:spPr>
      </p:pic>
      <p:sp>
        <p:nvSpPr>
          <p:cNvPr id="41" name="Octagon 1"/>
          <p:cNvSpPr/>
          <p:nvPr/>
        </p:nvSpPr>
        <p:spPr>
          <a:xfrm rot="19793536">
            <a:off x="4422377" y="1312810"/>
            <a:ext cx="214177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Hall-1</a:t>
            </a:r>
            <a:endParaRPr lang="de-DE" sz="3600" dirty="0"/>
          </a:p>
        </p:txBody>
      </p:sp>
      <p:sp>
        <p:nvSpPr>
          <p:cNvPr id="42" name="Octagon 1"/>
          <p:cNvSpPr/>
          <p:nvPr/>
        </p:nvSpPr>
        <p:spPr>
          <a:xfrm rot="19793536">
            <a:off x="3020346" y="2606842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2</a:t>
            </a:r>
            <a:endParaRPr lang="de-DE" sz="3600" dirty="0"/>
          </a:p>
        </p:txBody>
      </p:sp>
      <p:sp>
        <p:nvSpPr>
          <p:cNvPr id="43" name="Octagon 1"/>
          <p:cNvSpPr/>
          <p:nvPr/>
        </p:nvSpPr>
        <p:spPr>
          <a:xfrm rot="19793536">
            <a:off x="2012235" y="3205663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3</a:t>
            </a:r>
          </a:p>
        </p:txBody>
      </p:sp>
      <p:sp>
        <p:nvSpPr>
          <p:cNvPr id="44" name="Octagon 1"/>
          <p:cNvSpPr/>
          <p:nvPr/>
        </p:nvSpPr>
        <p:spPr>
          <a:xfrm rot="19793536">
            <a:off x="932113" y="3830977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4</a:t>
            </a:r>
            <a:endParaRPr lang="de-DE" sz="3600" dirty="0"/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179512" y="5229200"/>
            <a:ext cx="792088" cy="6220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flipV="1">
            <a:off x="179512" y="4941168"/>
            <a:ext cx="3384376" cy="910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24600" y="5851297"/>
            <a:ext cx="235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MESA Instrumentation </a:t>
            </a:r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2987824" y="1772816"/>
            <a:ext cx="1944216" cy="1318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flipV="1">
            <a:off x="4572000" y="3091717"/>
            <a:ext cx="360040" cy="210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>
            <a:off x="4572000" y="3301765"/>
            <a:ext cx="107504" cy="63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>
            <a:off x="4679504" y="2636912"/>
            <a:ext cx="1188640" cy="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5868144" y="2636912"/>
            <a:ext cx="697244" cy="454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flipV="1">
            <a:off x="5364088" y="3091717"/>
            <a:ext cx="1201300" cy="697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/>
          <p:cNvCxnSpPr/>
          <p:nvPr/>
        </p:nvCxnSpPr>
        <p:spPr>
          <a:xfrm>
            <a:off x="5364088" y="3789041"/>
            <a:ext cx="1353700" cy="864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 rot="19702659">
            <a:off x="1925208" y="2126186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 Building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 rot="19702659">
            <a:off x="3063057" y="1326067"/>
            <a:ext cx="14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  Building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6876256" y="2564904"/>
            <a:ext cx="83702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MAGIX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7044643" y="1326067"/>
            <a:ext cx="420308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P2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6876256" y="3789041"/>
            <a:ext cx="97654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Beam </a:t>
            </a:r>
            <a:r>
              <a:rPr lang="de-DE" sz="1200" dirty="0" err="1" smtClean="0">
                <a:solidFill>
                  <a:schemeClr val="bg1"/>
                </a:solidFill>
              </a:rPr>
              <a:t>dump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 err="1" smtClean="0">
                <a:solidFill>
                  <a:schemeClr val="bg1"/>
                </a:solidFill>
              </a:rPr>
              <a:t>building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78" name="Gerade Verbindung 77"/>
          <p:cNvCxnSpPr/>
          <p:nvPr/>
        </p:nvCxnSpPr>
        <p:spPr>
          <a:xfrm flipH="1" flipV="1">
            <a:off x="5724128" y="3196741"/>
            <a:ext cx="1080120" cy="823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4496837" y="4334403"/>
            <a:ext cx="834957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Inconveniences of „Plan A“</a:t>
            </a:r>
            <a:r>
              <a:rPr lang="de-DE" b="1" dirty="0" smtClean="0"/>
              <a:t>,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 </a:t>
            </a:r>
            <a:r>
              <a:rPr lang="de-DE" b="1" dirty="0" smtClean="0"/>
              <a:t>space has shrinked in Hall-1 due 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 </a:t>
            </a:r>
            <a:r>
              <a:rPr lang="de-DE" b="1" dirty="0" err="1" smtClean="0"/>
              <a:t>to</a:t>
            </a:r>
            <a:r>
              <a:rPr lang="de-DE" b="1" dirty="0" smtClean="0"/>
              <a:t> extension of MESA lattice!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Large </a:t>
            </a:r>
            <a:r>
              <a:rPr lang="de-DE" b="1" dirty="0" smtClean="0">
                <a:solidFill>
                  <a:srgbClr val="FF0000"/>
                </a:solidFill>
              </a:rPr>
              <a:t>ADDITIONAL</a:t>
            </a:r>
            <a:r>
              <a:rPr lang="de-DE" b="1" dirty="0" smtClean="0"/>
              <a:t> costs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err="1" smtClean="0"/>
              <a:t>civil</a:t>
            </a:r>
            <a:r>
              <a:rPr lang="de-DE" b="1" dirty="0" smtClean="0"/>
              <a:t> engineering in </a:t>
            </a:r>
            <a:r>
              <a:rPr lang="de-DE" b="1" dirty="0" smtClean="0">
                <a:solidFill>
                  <a:srgbClr val="FF0000"/>
                </a:solidFill>
              </a:rPr>
              <a:t>old building</a:t>
            </a:r>
            <a:r>
              <a:rPr lang="de-DE" b="1" dirty="0" smtClean="0"/>
              <a:t>,</a:t>
            </a:r>
          </a:p>
          <a:p>
            <a:r>
              <a:rPr lang="de-DE" b="1" dirty="0"/>
              <a:t> </a:t>
            </a:r>
            <a:r>
              <a:rPr lang="de-DE" b="1" dirty="0" smtClean="0"/>
              <a:t>      in particular ventilation, </a:t>
            </a:r>
            <a:r>
              <a:rPr lang="de-DE" b="1" dirty="0" err="1" smtClean="0"/>
              <a:t>ground-work</a:t>
            </a:r>
            <a:r>
              <a:rPr lang="de-DE" b="1" dirty="0" smtClean="0"/>
              <a:t> </a:t>
            </a:r>
          </a:p>
          <a:p>
            <a:r>
              <a:rPr lang="de-DE" b="1" dirty="0" smtClean="0"/>
              <a:t>      (earth shield!)  and five large breakthroughs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919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8" name="Octagon 21"/>
          <p:cNvSpPr/>
          <p:nvPr/>
        </p:nvSpPr>
        <p:spPr>
          <a:xfrm rot="329515">
            <a:off x="6890984" y="2039725"/>
            <a:ext cx="936104" cy="352684"/>
          </a:xfrm>
          <a:prstGeom prst="octagon">
            <a:avLst>
              <a:gd name="adj" fmla="val 814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BDX</a:t>
            </a:r>
            <a:endParaRPr lang="de-DE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889"/>
            <a:ext cx="9144000" cy="4942221"/>
          </a:xfrm>
          <a:prstGeom prst="rect">
            <a:avLst/>
          </a:prstGeom>
        </p:spPr>
      </p:pic>
      <p:sp>
        <p:nvSpPr>
          <p:cNvPr id="19" name="Octagon 1"/>
          <p:cNvSpPr/>
          <p:nvPr/>
        </p:nvSpPr>
        <p:spPr>
          <a:xfrm rot="19793536">
            <a:off x="4422377" y="1312810"/>
            <a:ext cx="214177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Hall-1</a:t>
            </a:r>
            <a:endParaRPr lang="de-DE" sz="3600" dirty="0"/>
          </a:p>
        </p:txBody>
      </p:sp>
      <p:sp>
        <p:nvSpPr>
          <p:cNvPr id="21" name="Octagon 1"/>
          <p:cNvSpPr/>
          <p:nvPr/>
        </p:nvSpPr>
        <p:spPr>
          <a:xfrm rot="19793536">
            <a:off x="3020346" y="2606842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2</a:t>
            </a:r>
            <a:endParaRPr lang="de-DE" sz="3600" dirty="0"/>
          </a:p>
        </p:txBody>
      </p:sp>
      <p:sp>
        <p:nvSpPr>
          <p:cNvPr id="22" name="Octagon 1"/>
          <p:cNvSpPr/>
          <p:nvPr/>
        </p:nvSpPr>
        <p:spPr>
          <a:xfrm rot="19793536">
            <a:off x="2012235" y="3205663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3</a:t>
            </a:r>
          </a:p>
        </p:txBody>
      </p:sp>
      <p:sp>
        <p:nvSpPr>
          <p:cNvPr id="23" name="Octagon 1"/>
          <p:cNvSpPr/>
          <p:nvPr/>
        </p:nvSpPr>
        <p:spPr>
          <a:xfrm rot="19793536">
            <a:off x="932113" y="3830977"/>
            <a:ext cx="610563" cy="580977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4</a:t>
            </a:r>
            <a:endParaRPr lang="de-DE" sz="3600" dirty="0"/>
          </a:p>
        </p:txBody>
      </p:sp>
      <p:cxnSp>
        <p:nvCxnSpPr>
          <p:cNvPr id="25" name="Gerade Verbindung 24"/>
          <p:cNvCxnSpPr/>
          <p:nvPr/>
        </p:nvCxnSpPr>
        <p:spPr>
          <a:xfrm>
            <a:off x="2824925" y="1844824"/>
            <a:ext cx="1944216" cy="1318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4409101" y="3163725"/>
            <a:ext cx="360040" cy="210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409101" y="3373773"/>
            <a:ext cx="107504" cy="636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4516605" y="2708920"/>
            <a:ext cx="1188640" cy="7284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5705245" y="2708920"/>
            <a:ext cx="594947" cy="3827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5201189" y="3091716"/>
            <a:ext cx="1099003" cy="6253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5201189" y="3789040"/>
            <a:ext cx="135370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 rot="19702659">
            <a:off x="1762309" y="2198194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Old Building</a:t>
            </a:r>
            <a:endParaRPr lang="de-DE" dirty="0"/>
          </a:p>
        </p:txBody>
      </p:sp>
      <p:sp>
        <p:nvSpPr>
          <p:cNvPr id="33" name="Textfeld 32"/>
          <p:cNvSpPr txBox="1"/>
          <p:nvPr/>
        </p:nvSpPr>
        <p:spPr>
          <a:xfrm rot="19702659">
            <a:off x="2900158" y="1398075"/>
            <a:ext cx="147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New  Building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3382612" y="4890426"/>
            <a:ext cx="837024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MAGIX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900771" y="3264199"/>
            <a:ext cx="420308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P2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7236296" y="1942567"/>
            <a:ext cx="569130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BDX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023509" y="5147161"/>
            <a:ext cx="1247393" cy="369332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Future </a:t>
            </a:r>
            <a:r>
              <a:rPr lang="de-DE" dirty="0" err="1" smtClean="0">
                <a:solidFill>
                  <a:schemeClr val="bg1"/>
                </a:solidFill>
              </a:rPr>
              <a:t>exp</a:t>
            </a:r>
            <a:r>
              <a:rPr lang="de-DE" dirty="0">
                <a:solidFill>
                  <a:schemeClr val="bg1"/>
                </a:solidFill>
              </a:rPr>
              <a:t>.</a:t>
            </a: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6690251" y="311558"/>
            <a:ext cx="235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MESA Instrumentation 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7236296" y="692696"/>
            <a:ext cx="504056" cy="5760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6876256" y="3789041"/>
            <a:ext cx="976549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Beam </a:t>
            </a:r>
            <a:r>
              <a:rPr lang="de-DE" sz="1200" dirty="0" err="1" smtClean="0">
                <a:solidFill>
                  <a:schemeClr val="bg1"/>
                </a:solidFill>
              </a:rPr>
              <a:t>dump</a:t>
            </a:r>
            <a:r>
              <a:rPr lang="de-DE" sz="1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200" dirty="0" err="1" smtClean="0">
                <a:solidFill>
                  <a:schemeClr val="bg1"/>
                </a:solidFill>
              </a:rPr>
              <a:t>building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41" name="Gerade Verbindung 40"/>
          <p:cNvCxnSpPr/>
          <p:nvPr/>
        </p:nvCxnSpPr>
        <p:spPr>
          <a:xfrm flipH="1" flipV="1">
            <a:off x="5724128" y="3196741"/>
            <a:ext cx="1080120" cy="8231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8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6958-506C-40E9-9CD9-E412FC0EB415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15616" y="404664"/>
            <a:ext cx="69033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Step-3 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00FF"/>
                </a:solidFill>
              </a:rPr>
              <a:t>Florian Hug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HIM </a:t>
            </a:r>
            <a:r>
              <a:rPr lang="de-DE" dirty="0" err="1" smtClean="0"/>
              <a:t>building</a:t>
            </a:r>
            <a:r>
              <a:rPr lang="de-DE" dirty="0" smtClean="0"/>
              <a:t>   </a:t>
            </a:r>
            <a:r>
              <a:rPr lang="de-DE" dirty="0" err="1" smtClean="0"/>
              <a:t>ready</a:t>
            </a:r>
            <a:r>
              <a:rPr lang="de-DE" dirty="0" smtClean="0"/>
              <a:t> in spring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Bunkered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stand, 4g/s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cycle</a:t>
            </a:r>
            <a:r>
              <a:rPr lang="de-DE" dirty="0" smtClean="0"/>
              <a:t>,  </a:t>
            </a:r>
            <a:r>
              <a:rPr lang="de-DE" dirty="0" err="1" smtClean="0"/>
              <a:t>corresponding</a:t>
            </a:r>
            <a:r>
              <a:rPr lang="de-DE" dirty="0" smtClean="0"/>
              <a:t> 16 mbar SAC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Delivery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Cryomodules</a:t>
            </a:r>
            <a:r>
              <a:rPr lang="de-DE" dirty="0" smtClean="0"/>
              <a:t> due in 2017 (</a:t>
            </a:r>
            <a:r>
              <a:rPr lang="de-DE" dirty="0" err="1" smtClean="0"/>
              <a:t>first</a:t>
            </a:r>
            <a:r>
              <a:rPr lang="de-DE" dirty="0"/>
              <a:t> </a:t>
            </a:r>
            <a:r>
              <a:rPr lang="de-DE" dirty="0" smtClean="0"/>
              <a:t>due </a:t>
            </a:r>
            <a:r>
              <a:rPr lang="de-DE" dirty="0" err="1" smtClean="0"/>
              <a:t>date</a:t>
            </a:r>
            <a:r>
              <a:rPr lang="de-DE" dirty="0" smtClean="0"/>
              <a:t>:  3/2017)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realistic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3412279"/>
            <a:ext cx="88901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team</a:t>
            </a:r>
            <a:r>
              <a:rPr lang="de-DE" dirty="0" smtClean="0"/>
              <a:t>: </a:t>
            </a:r>
          </a:p>
          <a:p>
            <a:endParaRPr lang="de-DE" dirty="0"/>
          </a:p>
          <a:p>
            <a:r>
              <a:rPr lang="de-DE" strike="sngStrike" dirty="0" smtClean="0"/>
              <a:t>Dr. Felix </a:t>
            </a:r>
            <a:r>
              <a:rPr lang="de-DE" strike="sngStrike" dirty="0" err="1" smtClean="0"/>
              <a:t>Schlander</a:t>
            </a:r>
            <a:r>
              <a:rPr lang="de-DE" strike="sngStrike" dirty="0" smtClean="0"/>
              <a:t> (</a:t>
            </a:r>
            <a:r>
              <a:rPr lang="de-DE" strike="sngStrike" dirty="0" err="1" smtClean="0"/>
              <a:t>Kryomodul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project</a:t>
            </a:r>
            <a:r>
              <a:rPr lang="de-DE" strike="sngStrike" dirty="0" smtClean="0"/>
              <a:t> </a:t>
            </a:r>
            <a:r>
              <a:rPr lang="de-DE" strike="sngStrike" dirty="0" err="1" smtClean="0"/>
              <a:t>managment</a:t>
            </a:r>
            <a:r>
              <a:rPr lang="de-DE" strike="sngStrike" dirty="0" smtClean="0"/>
              <a:t>)</a:t>
            </a:r>
          </a:p>
          <a:p>
            <a:r>
              <a:rPr lang="de-DE" dirty="0" smtClean="0"/>
              <a:t>Jun. Prof. Dr. Florian Hug (LLRF, </a:t>
            </a:r>
            <a:r>
              <a:rPr lang="de-DE" dirty="0" err="1" smtClean="0"/>
              <a:t>control</a:t>
            </a:r>
            <a:r>
              <a:rPr lang="de-DE" dirty="0" smtClean="0"/>
              <a:t>, </a:t>
            </a:r>
            <a:r>
              <a:rPr lang="de-DE" dirty="0" err="1" smtClean="0"/>
              <a:t>Kryomodul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managment</a:t>
            </a:r>
            <a:r>
              <a:rPr lang="de-DE" dirty="0" smtClean="0"/>
              <a:t>)</a:t>
            </a:r>
          </a:p>
          <a:p>
            <a:r>
              <a:rPr lang="de-DE" dirty="0" smtClean="0"/>
              <a:t>N.N. LLRF Post-Doc (</a:t>
            </a:r>
            <a:r>
              <a:rPr lang="de-DE" dirty="0" err="1" smtClean="0"/>
              <a:t>succesor</a:t>
            </a:r>
            <a:r>
              <a:rPr lang="de-DE" dirty="0" smtClean="0"/>
              <a:t> Felix </a:t>
            </a:r>
            <a:r>
              <a:rPr lang="de-DE" dirty="0" err="1" smtClean="0"/>
              <a:t>Schlander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Dipl</a:t>
            </a:r>
            <a:r>
              <a:rPr lang="de-DE" dirty="0" smtClean="0"/>
              <a:t> Phys. Daniel Simon - </a:t>
            </a:r>
            <a:r>
              <a:rPr lang="de-DE" dirty="0" err="1" smtClean="0"/>
              <a:t>Cryogenics</a:t>
            </a:r>
            <a:endParaRPr lang="de-DE" dirty="0" smtClean="0"/>
          </a:p>
          <a:p>
            <a:r>
              <a:rPr lang="de-DE" dirty="0" smtClean="0"/>
              <a:t>M. Sc. Timo </a:t>
            </a:r>
            <a:r>
              <a:rPr lang="de-DE" dirty="0" err="1" smtClean="0"/>
              <a:t>Stengler</a:t>
            </a:r>
            <a:r>
              <a:rPr lang="de-DE" dirty="0" smtClean="0"/>
              <a:t> (</a:t>
            </a:r>
            <a:r>
              <a:rPr lang="de-DE" dirty="0" err="1" smtClean="0"/>
              <a:t>Cryomodule</a:t>
            </a:r>
            <a:r>
              <a:rPr lang="de-DE" dirty="0" smtClean="0"/>
              <a:t> </a:t>
            </a:r>
            <a:r>
              <a:rPr lang="de-DE" dirty="0" err="1" smtClean="0"/>
              <a:t>characterization</a:t>
            </a:r>
            <a:r>
              <a:rPr lang="de-DE" dirty="0" smtClean="0"/>
              <a:t>, in </a:t>
            </a:r>
            <a:r>
              <a:rPr lang="de-DE" dirty="0" err="1" smtClean="0"/>
              <a:t>particular</a:t>
            </a:r>
            <a:r>
              <a:rPr lang="de-DE" dirty="0" smtClean="0"/>
              <a:t> HOM thermal </a:t>
            </a:r>
            <a:r>
              <a:rPr lang="de-DE" dirty="0" err="1" smtClean="0"/>
              <a:t>management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Ba</a:t>
            </a:r>
            <a:r>
              <a:rPr lang="de-DE" dirty="0" smtClean="0"/>
              <a:t> Sc. Philipp </a:t>
            </a:r>
            <a:r>
              <a:rPr lang="de-DE" dirty="0"/>
              <a:t>W</a:t>
            </a:r>
            <a:r>
              <a:rPr lang="de-DE" dirty="0" smtClean="0"/>
              <a:t>eber (</a:t>
            </a:r>
            <a:r>
              <a:rPr lang="de-DE" dirty="0" err="1" smtClean="0"/>
              <a:t>R.f</a:t>
            </a:r>
            <a:r>
              <a:rPr lang="de-DE" dirty="0" smtClean="0"/>
              <a:t>. </a:t>
            </a:r>
            <a:r>
              <a:rPr lang="de-DE" dirty="0" err="1" smtClean="0"/>
              <a:t>charecterization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7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–</a:t>
            </a:r>
            <a:r>
              <a:rPr lang="en-US" sz="3200" dirty="0"/>
              <a:t> </a:t>
            </a:r>
            <a:r>
              <a:rPr lang="en-US" sz="3200" dirty="0" smtClean="0"/>
              <a:t>fire protection/cost reduction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19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9227" y="4797152"/>
            <a:ext cx="90141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breakthroughs</a:t>
            </a:r>
            <a:r>
              <a:rPr lang="de-DE" dirty="0" smtClean="0"/>
              <a:t>,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circular</a:t>
            </a:r>
            <a:r>
              <a:rPr lang="de-DE" dirty="0" smtClean="0"/>
              <a:t> </a:t>
            </a:r>
            <a:r>
              <a:rPr lang="de-DE" dirty="0" err="1" smtClean="0"/>
              <a:t>holes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   </a:t>
            </a:r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 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Existing</a:t>
            </a:r>
            <a:r>
              <a:rPr lang="de-DE" dirty="0" smtClean="0"/>
              <a:t>  </a:t>
            </a:r>
            <a:r>
              <a:rPr lang="de-DE" dirty="0" err="1" smtClean="0"/>
              <a:t>ventilating</a:t>
            </a:r>
            <a:r>
              <a:rPr lang="de-DE" dirty="0" smtClean="0"/>
              <a:t>  </a:t>
            </a:r>
            <a:r>
              <a:rPr lang="de-DE" dirty="0" err="1" smtClean="0"/>
              <a:t>machine</a:t>
            </a:r>
            <a:r>
              <a:rPr lang="de-DE" dirty="0" smtClean="0"/>
              <a:t>  </a:t>
            </a:r>
            <a:r>
              <a:rPr lang="de-DE" dirty="0" err="1" smtClean="0"/>
              <a:t>sufficient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Hall 2/3! </a:t>
            </a:r>
          </a:p>
          <a:p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     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significant</a:t>
            </a:r>
            <a:r>
              <a:rPr lang="de-DE" dirty="0" smtClean="0"/>
              <a:t> </a:t>
            </a:r>
            <a:r>
              <a:rPr lang="de-DE" dirty="0" err="1" smtClean="0"/>
              <a:t>groundwork</a:t>
            </a:r>
            <a:r>
              <a:rPr lang="de-DE" dirty="0" smtClean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old</a:t>
            </a:r>
            <a:r>
              <a:rPr lang="de-DE" dirty="0"/>
              <a:t> </a:t>
            </a:r>
            <a:r>
              <a:rPr lang="de-DE" dirty="0" err="1" smtClean="0"/>
              <a:t>halls</a:t>
            </a:r>
            <a:r>
              <a:rPr lang="de-DE" dirty="0" smtClean="0"/>
              <a:t>,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shafts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ventilation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</a:t>
            </a:r>
            <a:r>
              <a:rPr lang="de-DE" dirty="0" err="1" smtClean="0"/>
              <a:t>authority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accepts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concept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halls</a:t>
            </a:r>
            <a:r>
              <a:rPr lang="de-DE" dirty="0" smtClean="0">
                <a:solidFill>
                  <a:srgbClr val="FF0000"/>
                </a:solidFill>
              </a:rPr>
              <a:t> 1-3 </a:t>
            </a:r>
            <a:r>
              <a:rPr lang="de-DE" dirty="0" smtClean="0"/>
              <a:t>in </a:t>
            </a:r>
            <a:r>
              <a:rPr lang="de-DE" dirty="0"/>
              <a:t>S</a:t>
            </a:r>
            <a:r>
              <a:rPr lang="de-DE" dirty="0" smtClean="0"/>
              <a:t>eptember 2015, </a:t>
            </a:r>
          </a:p>
          <a:p>
            <a:pPr marL="285750" indent="-285750">
              <a:buFont typeface="Wingdings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Architects</a:t>
            </a:r>
            <a:r>
              <a:rPr lang="de-DE" dirty="0" smtClean="0">
                <a:sym typeface="Wingdings" panose="05000000000000000000" pitchFamily="2" charset="2"/>
              </a:rPr>
              <a:t>  </a:t>
            </a:r>
            <a:r>
              <a:rPr lang="de-DE" dirty="0" err="1" smtClean="0">
                <a:sym typeface="Wingdings" panose="05000000000000000000" pitchFamily="2" charset="2"/>
              </a:rPr>
              <a:t>finalized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concept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until</a:t>
            </a:r>
            <a:r>
              <a:rPr lang="de-DE" dirty="0" smtClean="0">
                <a:sym typeface="Wingdings" panose="05000000000000000000" pitchFamily="2" charset="2"/>
              </a:rPr>
              <a:t> 12/2015, Science </a:t>
            </a:r>
            <a:r>
              <a:rPr lang="de-DE" dirty="0" err="1" smtClean="0">
                <a:sym typeface="Wingdings" panose="05000000000000000000" pitchFamily="2" charset="2"/>
              </a:rPr>
              <a:t>ministery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favorably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impressed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begins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err="1" smtClean="0">
                <a:sym typeface="Wingdings" panose="05000000000000000000" pitchFamily="2" charset="2"/>
              </a:rPr>
              <a:t>Adminstrative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procedures</a:t>
            </a:r>
            <a:endParaRPr lang="de-DE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4433"/>
            <a:ext cx="7993388" cy="4320329"/>
          </a:xfrm>
          <a:prstGeom prst="rect">
            <a:avLst/>
          </a:prstGeom>
        </p:spPr>
      </p:pic>
      <p:sp>
        <p:nvSpPr>
          <p:cNvPr id="31" name="Octagon 21"/>
          <p:cNvSpPr/>
          <p:nvPr/>
        </p:nvSpPr>
        <p:spPr>
          <a:xfrm>
            <a:off x="4842575" y="1700808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1</a:t>
            </a:r>
            <a:endParaRPr lang="de-DE" sz="3600" dirty="0"/>
          </a:p>
        </p:txBody>
      </p:sp>
      <p:sp>
        <p:nvSpPr>
          <p:cNvPr id="32" name="Octagon 26"/>
          <p:cNvSpPr/>
          <p:nvPr/>
        </p:nvSpPr>
        <p:spPr>
          <a:xfrm>
            <a:off x="3635896" y="2381206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2</a:t>
            </a:r>
          </a:p>
        </p:txBody>
      </p:sp>
      <p:sp>
        <p:nvSpPr>
          <p:cNvPr id="33" name="Octagon 27"/>
          <p:cNvSpPr/>
          <p:nvPr/>
        </p:nvSpPr>
        <p:spPr>
          <a:xfrm>
            <a:off x="2679345" y="2963193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3</a:t>
            </a:r>
            <a:endParaRPr lang="de-DE" sz="3600" dirty="0"/>
          </a:p>
        </p:txBody>
      </p:sp>
      <p:sp>
        <p:nvSpPr>
          <p:cNvPr id="34" name="Octagon 28"/>
          <p:cNvSpPr/>
          <p:nvPr/>
        </p:nvSpPr>
        <p:spPr>
          <a:xfrm>
            <a:off x="1691680" y="3645024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-40095" y="594433"/>
            <a:ext cx="6495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Hall-4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formally</a:t>
            </a:r>
            <a:r>
              <a:rPr lang="de-DE" dirty="0" smtClean="0"/>
              <a:t> </a:t>
            </a:r>
            <a:r>
              <a:rPr lang="de-DE" dirty="0" err="1" smtClean="0"/>
              <a:t>belongs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Halls 1-3 </a:t>
            </a:r>
            <a:r>
              <a:rPr lang="de-DE" dirty="0" err="1" smtClean="0"/>
              <a:t>get</a:t>
            </a:r>
            <a:r>
              <a:rPr lang="de-DE" dirty="0" smtClean="0"/>
              <a:t> „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date</a:t>
            </a:r>
            <a:r>
              <a:rPr lang="de-DE" dirty="0" smtClean="0"/>
              <a:t>“ 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Hall-4 </a:t>
            </a:r>
            <a:r>
              <a:rPr lang="de-DE" dirty="0" err="1" smtClean="0"/>
              <a:t>fire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enforced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endParaRPr lang="de-DE" dirty="0" smtClean="0"/>
          </a:p>
          <a:p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KPH </a:t>
            </a:r>
            <a:r>
              <a:rPr lang="de-DE" dirty="0" err="1" smtClean="0"/>
              <a:t>buildings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12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19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 </a:t>
            </a: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107504" y="7479"/>
            <a:ext cx="8928992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– </a:t>
            </a:r>
            <a:r>
              <a:rPr lang="en-US" sz="3200" dirty="0" err="1" smtClean="0"/>
              <a:t>Kryogenics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R.f</a:t>
            </a:r>
            <a:r>
              <a:rPr lang="en-US" sz="3200" dirty="0" smtClean="0"/>
              <a:t>. 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40022" y="827420"/>
            <a:ext cx="21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00FF"/>
                </a:solidFill>
              </a:rPr>
              <a:t>D. Simon 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7399"/>
            <a:ext cx="7416824" cy="428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4594" y="5939988"/>
            <a:ext cx="439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Hall </a:t>
            </a:r>
            <a:r>
              <a:rPr lang="de-DE" dirty="0" err="1" smtClean="0"/>
              <a:t>becomes</a:t>
            </a:r>
            <a:r>
              <a:rPr lang="de-DE" dirty="0" smtClean="0"/>
              <a:t> „</a:t>
            </a: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18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19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 </a:t>
            </a: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107504" y="7479"/>
            <a:ext cx="8928992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– </a:t>
            </a:r>
            <a:r>
              <a:rPr lang="en-US" sz="3200" dirty="0" err="1" smtClean="0"/>
              <a:t>Kryogenics</a:t>
            </a:r>
            <a:r>
              <a:rPr lang="en-US" sz="3200" dirty="0" smtClean="0"/>
              <a:t> &amp; </a:t>
            </a:r>
            <a:r>
              <a:rPr lang="en-US" sz="3200" dirty="0" err="1" smtClean="0"/>
              <a:t>R.f</a:t>
            </a:r>
            <a:r>
              <a:rPr lang="en-US" sz="3200" dirty="0" smtClean="0"/>
              <a:t>. 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724128" y="129492"/>
            <a:ext cx="21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See </a:t>
            </a:r>
            <a:r>
              <a:rPr lang="de-DE" dirty="0" err="1" smtClean="0"/>
              <a:t>talk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0000FF"/>
                </a:solidFill>
              </a:rPr>
              <a:t>D. Simon </a:t>
            </a:r>
            <a:endParaRPr lang="de-DE" b="1" dirty="0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8012"/>
            <a:ext cx="8182792" cy="50985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81445" y="4581128"/>
            <a:ext cx="2354362" cy="1754326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degree</a:t>
            </a:r>
            <a:r>
              <a:rPr lang="de-DE" dirty="0" smtClean="0"/>
              <a:t> Hall: </a:t>
            </a:r>
          </a:p>
          <a:p>
            <a:r>
              <a:rPr lang="de-DE" dirty="0"/>
              <a:t>1</a:t>
            </a:r>
            <a:r>
              <a:rPr lang="de-DE" dirty="0" smtClean="0"/>
              <a:t> L280 </a:t>
            </a:r>
            <a:r>
              <a:rPr lang="de-DE" dirty="0" err="1" smtClean="0"/>
              <a:t>liquifier</a:t>
            </a:r>
            <a:r>
              <a:rPr lang="de-DE" dirty="0" smtClean="0"/>
              <a:t> (8g/s)</a:t>
            </a:r>
          </a:p>
          <a:p>
            <a:r>
              <a:rPr lang="de-DE" dirty="0" smtClean="0"/>
              <a:t>1 L280 </a:t>
            </a:r>
            <a:r>
              <a:rPr lang="de-DE" dirty="0" err="1" smtClean="0"/>
              <a:t>refrigerator</a:t>
            </a:r>
            <a:r>
              <a:rPr lang="de-DE" dirty="0" smtClean="0"/>
              <a:t> (P2)</a:t>
            </a:r>
          </a:p>
          <a:p>
            <a:r>
              <a:rPr lang="de-DE" dirty="0" smtClean="0"/>
              <a:t>8g/s SAC</a:t>
            </a:r>
          </a:p>
          <a:p>
            <a:r>
              <a:rPr lang="de-DE" dirty="0" smtClean="0"/>
              <a:t>5000 l </a:t>
            </a:r>
            <a:r>
              <a:rPr lang="de-DE" dirty="0" err="1" smtClean="0"/>
              <a:t>lq</a:t>
            </a:r>
            <a:r>
              <a:rPr lang="de-DE" dirty="0" smtClean="0"/>
              <a:t>. He Dewar</a:t>
            </a:r>
          </a:p>
          <a:p>
            <a:r>
              <a:rPr lang="de-DE" dirty="0" smtClean="0"/>
              <a:t>2*250 kW Kompressor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580112" y="733346"/>
            <a:ext cx="2869119" cy="92333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Valve</a:t>
            </a:r>
            <a:r>
              <a:rPr lang="de-DE" dirty="0" smtClean="0"/>
              <a:t> Box (RI): 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Lq</a:t>
            </a:r>
            <a:r>
              <a:rPr lang="de-DE" dirty="0" smtClean="0"/>
              <a:t>. Helium </a:t>
            </a:r>
            <a:r>
              <a:rPr lang="de-DE" dirty="0" err="1" smtClean="0"/>
              <a:t>input</a:t>
            </a:r>
            <a:endParaRPr lang="de-DE" dirty="0" smtClean="0"/>
          </a:p>
          <a:p>
            <a:r>
              <a:rPr lang="de-DE" dirty="0" smtClean="0"/>
              <a:t>-Connection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Cryomodules</a:t>
            </a:r>
            <a:endParaRPr lang="de-DE" dirty="0" smtClean="0"/>
          </a:p>
        </p:txBody>
      </p:sp>
      <p:cxnSp>
        <p:nvCxnSpPr>
          <p:cNvPr id="8" name="Gerade Verbindung 7"/>
          <p:cNvCxnSpPr/>
          <p:nvPr/>
        </p:nvCxnSpPr>
        <p:spPr>
          <a:xfrm flipV="1">
            <a:off x="6084168" y="1656676"/>
            <a:ext cx="864096" cy="2420396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1403648" y="2636912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0" name="Ellipse 39"/>
          <p:cNvSpPr/>
          <p:nvPr/>
        </p:nvSpPr>
        <p:spPr>
          <a:xfrm>
            <a:off x="2417243" y="3330327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41" name="Ellipse 40"/>
          <p:cNvSpPr/>
          <p:nvPr/>
        </p:nvSpPr>
        <p:spPr>
          <a:xfrm>
            <a:off x="1446190" y="3345649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2" name="Ellipse 41"/>
          <p:cNvSpPr/>
          <p:nvPr/>
        </p:nvSpPr>
        <p:spPr>
          <a:xfrm>
            <a:off x="1835696" y="2910789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43" name="Ellipse 42"/>
          <p:cNvSpPr/>
          <p:nvPr/>
        </p:nvSpPr>
        <p:spPr>
          <a:xfrm>
            <a:off x="2123728" y="3940133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44" name="Ellipse 43"/>
          <p:cNvSpPr/>
          <p:nvPr/>
        </p:nvSpPr>
        <p:spPr>
          <a:xfrm>
            <a:off x="683568" y="3071772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45" name="Ellipse 44"/>
          <p:cNvSpPr/>
          <p:nvPr/>
        </p:nvSpPr>
        <p:spPr>
          <a:xfrm>
            <a:off x="539552" y="4955323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46" name="Ellipse 45"/>
          <p:cNvSpPr/>
          <p:nvPr/>
        </p:nvSpPr>
        <p:spPr>
          <a:xfrm>
            <a:off x="547936" y="5209087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47" name="Ellipse 46"/>
          <p:cNvSpPr/>
          <p:nvPr/>
        </p:nvSpPr>
        <p:spPr>
          <a:xfrm>
            <a:off x="556320" y="5475094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48" name="Ellipse 47"/>
          <p:cNvSpPr/>
          <p:nvPr/>
        </p:nvSpPr>
        <p:spPr>
          <a:xfrm>
            <a:off x="556320" y="5737434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49" name="Ellipse 48"/>
          <p:cNvSpPr/>
          <p:nvPr/>
        </p:nvSpPr>
        <p:spPr>
          <a:xfrm>
            <a:off x="539552" y="5997779"/>
            <a:ext cx="288032" cy="2738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3995936" y="56120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mtClean="0"/>
          </a:p>
          <a:p>
            <a:endParaRPr lang="de-DE" dirty="0"/>
          </a:p>
        </p:txBody>
      </p:sp>
      <p:cxnSp>
        <p:nvCxnSpPr>
          <p:cNvPr id="22" name="Gerade Verbindung 21"/>
          <p:cNvCxnSpPr/>
          <p:nvPr/>
        </p:nvCxnSpPr>
        <p:spPr>
          <a:xfrm flipH="1" flipV="1">
            <a:off x="3563888" y="3467265"/>
            <a:ext cx="1211077" cy="187876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4499992" y="5398100"/>
            <a:ext cx="3276153" cy="1200329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Transfer  </a:t>
            </a:r>
            <a:r>
              <a:rPr lang="de-DE" dirty="0" err="1" smtClean="0"/>
              <a:t>lines</a:t>
            </a:r>
            <a:r>
              <a:rPr lang="de-DE" dirty="0" smtClean="0"/>
              <a:t>:</a:t>
            </a:r>
          </a:p>
          <a:p>
            <a:r>
              <a:rPr lang="de-DE" dirty="0" smtClean="0"/>
              <a:t>- 4.5 K </a:t>
            </a:r>
            <a:r>
              <a:rPr lang="de-DE" dirty="0" err="1" smtClean="0"/>
              <a:t>Lq</a:t>
            </a:r>
            <a:r>
              <a:rPr lang="de-DE" dirty="0" smtClean="0"/>
              <a:t>. Helium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valve</a:t>
            </a:r>
            <a:r>
              <a:rPr lang="de-DE" dirty="0" smtClean="0"/>
              <a:t> box </a:t>
            </a:r>
            <a:endParaRPr lang="de-DE" dirty="0"/>
          </a:p>
          <a:p>
            <a:r>
              <a:rPr lang="de-DE" dirty="0" smtClean="0"/>
              <a:t>- 16mbar gas </a:t>
            </a:r>
            <a:r>
              <a:rPr lang="de-DE" dirty="0" err="1" smtClean="0"/>
              <a:t>from</a:t>
            </a:r>
            <a:r>
              <a:rPr lang="de-DE" dirty="0" smtClean="0"/>
              <a:t> box  </a:t>
            </a:r>
          </a:p>
          <a:p>
            <a:r>
              <a:rPr lang="de-DE" dirty="0" smtClean="0"/>
              <a:t>~15 K gas </a:t>
            </a:r>
            <a:r>
              <a:rPr lang="de-DE" dirty="0" err="1" smtClean="0"/>
              <a:t>to</a:t>
            </a:r>
            <a:r>
              <a:rPr lang="de-DE" dirty="0" smtClean="0"/>
              <a:t>/</a:t>
            </a:r>
            <a:r>
              <a:rPr lang="de-DE" dirty="0" err="1" smtClean="0"/>
              <a:t>from</a:t>
            </a:r>
            <a:r>
              <a:rPr lang="de-DE" dirty="0" smtClean="0"/>
              <a:t> P2 </a:t>
            </a:r>
            <a:r>
              <a:rPr lang="de-DE" dirty="0" err="1" smtClean="0"/>
              <a:t>refrigerator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7269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32449" cy="245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686800" cy="792088"/>
          </a:xfrm>
        </p:spPr>
        <p:txBody>
          <a:bodyPr/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New challenges </a:t>
            </a:r>
            <a:r>
              <a:rPr lang="en-US" sz="3200" dirty="0" smtClean="0"/>
              <a:t> for the MESA facility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58091" y="2420888"/>
            <a:ext cx="8483220" cy="40934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 smtClean="0"/>
              <a:t>Toda</a:t>
            </a:r>
            <a:r>
              <a:rPr lang="de-DE" sz="2800" dirty="0" smtClean="0"/>
              <a:t>y: </a:t>
            </a:r>
            <a:r>
              <a:rPr lang="de-DE" sz="2800" dirty="0" err="1" smtClean="0"/>
              <a:t>Accelerator</a:t>
            </a:r>
            <a:r>
              <a:rPr lang="de-DE" sz="2800" dirty="0" smtClean="0"/>
              <a:t> </a:t>
            </a:r>
            <a:r>
              <a:rPr lang="de-DE" sz="2800" dirty="0" err="1" smtClean="0"/>
              <a:t>parameters</a:t>
            </a:r>
            <a:r>
              <a:rPr lang="de-DE" sz="2800" dirty="0" smtClean="0"/>
              <a:t> </a:t>
            </a:r>
            <a:r>
              <a:rPr lang="de-DE" sz="2800" dirty="0" err="1" smtClean="0"/>
              <a:t>unchanged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</a:t>
            </a:r>
            <a:r>
              <a:rPr lang="de-DE" sz="2800" b="1" dirty="0" smtClean="0"/>
              <a:t>BUT</a:t>
            </a:r>
            <a:r>
              <a:rPr lang="de-DE" sz="2800" dirty="0" smtClean="0"/>
              <a:t>: </a:t>
            </a:r>
            <a:r>
              <a:rPr lang="de-DE" sz="2800" dirty="0" err="1" smtClean="0"/>
              <a:t>increased</a:t>
            </a:r>
            <a:r>
              <a:rPr lang="de-DE" sz="2800" dirty="0" smtClean="0"/>
              <a:t> </a:t>
            </a:r>
            <a:r>
              <a:rPr lang="de-DE" sz="2800" dirty="0" err="1" smtClean="0"/>
              <a:t>number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proposed</a:t>
            </a:r>
            <a:r>
              <a:rPr lang="de-DE" sz="2800" dirty="0" smtClean="0"/>
              <a:t> </a:t>
            </a:r>
            <a:r>
              <a:rPr lang="de-DE" sz="2800" dirty="0" err="1" smtClean="0"/>
              <a:t>experiments</a:t>
            </a:r>
            <a:r>
              <a:rPr lang="de-DE" sz="2800" dirty="0" smtClean="0"/>
              <a:t>,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err="1" smtClean="0"/>
              <a:t>with</a:t>
            </a:r>
            <a:r>
              <a:rPr lang="de-DE" sz="2800" dirty="0" smtClean="0"/>
              <a:t>  also </a:t>
            </a:r>
            <a:r>
              <a:rPr lang="de-DE" sz="2800" dirty="0" err="1" smtClean="0"/>
              <a:t>increased</a:t>
            </a:r>
            <a:r>
              <a:rPr lang="de-DE" sz="2800" dirty="0" smtClean="0"/>
              <a:t> </a:t>
            </a:r>
            <a:r>
              <a:rPr lang="de-DE" sz="2800" dirty="0" err="1" smtClean="0"/>
              <a:t>space</a:t>
            </a:r>
            <a:r>
              <a:rPr lang="de-DE" sz="2800" dirty="0" smtClean="0"/>
              <a:t> </a:t>
            </a:r>
            <a:r>
              <a:rPr lang="de-DE" sz="2800" dirty="0" err="1" smtClean="0"/>
              <a:t>requirements</a:t>
            </a:r>
            <a:r>
              <a:rPr lang="de-DE" sz="2800" dirty="0" smtClean="0"/>
              <a:t> </a:t>
            </a:r>
          </a:p>
          <a:p>
            <a:r>
              <a:rPr lang="de-DE" sz="2800" dirty="0"/>
              <a:t> </a:t>
            </a:r>
            <a:r>
              <a:rPr lang="de-DE" sz="2800" dirty="0" smtClean="0"/>
              <a:t>     &amp; additional </a:t>
            </a:r>
            <a:r>
              <a:rPr lang="de-DE" sz="2800" dirty="0" err="1" smtClean="0"/>
              <a:t>boundary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endParaRPr lang="de-DE" sz="2800" dirty="0" smtClean="0"/>
          </a:p>
          <a:p>
            <a:r>
              <a:rPr lang="de-DE" sz="2800" dirty="0"/>
              <a:t> </a:t>
            </a:r>
            <a:r>
              <a:rPr lang="de-DE" sz="2800" dirty="0" smtClean="0"/>
              <a:t>     </a:t>
            </a:r>
            <a:r>
              <a:rPr lang="de-DE" sz="2800" dirty="0" smtClean="0">
                <a:sym typeface="Wingdings" panose="05000000000000000000" pitchFamily="2" charset="2"/>
              </a:rPr>
              <a:t> </a:t>
            </a:r>
            <a:r>
              <a:rPr lang="de-DE" sz="2800" dirty="0" err="1" smtClean="0">
                <a:sym typeface="Wingdings" panose="05000000000000000000" pitchFamily="2" charset="2"/>
              </a:rPr>
              <a:t>space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extension</a:t>
            </a:r>
            <a:r>
              <a:rPr lang="de-DE" sz="2800" dirty="0" smtClean="0">
                <a:sym typeface="Wingdings" panose="05000000000000000000" pitchFamily="2" charset="2"/>
              </a:rPr>
              <a:t> (</a:t>
            </a:r>
            <a:r>
              <a:rPr lang="de-DE" sz="2800" dirty="0" err="1" smtClean="0">
                <a:sym typeface="Wingdings" panose="05000000000000000000" pitchFamily="2" charset="2"/>
              </a:rPr>
              <a:t>and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change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of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accelerator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lattice</a:t>
            </a:r>
            <a:r>
              <a:rPr lang="de-DE" sz="2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ym typeface="Wingdings" panose="05000000000000000000" pitchFamily="2" charset="2"/>
              </a:rPr>
              <a:t>      </a:t>
            </a:r>
            <a:r>
              <a:rPr lang="de-DE" sz="2800" dirty="0" err="1" smtClean="0">
                <a:sym typeface="Wingdings" panose="05000000000000000000" pitchFamily="2" charset="2"/>
              </a:rPr>
              <a:t>almost</a:t>
            </a:r>
            <a:r>
              <a:rPr lang="de-DE" sz="2800" dirty="0" smtClean="0">
                <a:sym typeface="Wingdings" panose="05000000000000000000" pitchFamily="2" charset="2"/>
              </a:rPr>
              <a:t> </a:t>
            </a:r>
            <a:r>
              <a:rPr lang="de-DE" sz="2800" dirty="0" err="1" smtClean="0">
                <a:sym typeface="Wingdings" panose="05000000000000000000" pitchFamily="2" charset="2"/>
              </a:rPr>
              <a:t>unavoidable</a:t>
            </a:r>
            <a:r>
              <a:rPr lang="de-DE" sz="2800" dirty="0" smtClean="0">
                <a:sym typeface="Wingdings" panose="05000000000000000000" pitchFamily="2" charset="2"/>
              </a:rPr>
              <a:t>: „Plan B“ </a:t>
            </a:r>
          </a:p>
          <a:p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smtClean="0">
                <a:sym typeface="Wingdings" panose="05000000000000000000" pitchFamily="2" charset="2"/>
              </a:rPr>
              <a:t>      </a:t>
            </a:r>
            <a:r>
              <a:rPr lang="de-DE" sz="2800" dirty="0" smtClean="0"/>
              <a:t>  </a:t>
            </a:r>
            <a:r>
              <a:rPr lang="de-DE" sz="2800" dirty="0" smtClean="0"/>
              <a:t>   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1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242C6-F81D-4226-90E8-47DB0C9C945E}" type="datetime1">
              <a:rPr lang="de-DE" smtClean="0"/>
              <a:t>03.04.2016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9BA5-88D4-471A-9C47-F7F05978978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The  new research buildings (</a:t>
            </a:r>
            <a:r>
              <a:rPr lang="en-US" sz="3200" dirty="0" err="1" smtClean="0"/>
              <a:t>Forschungsbau</a:t>
            </a:r>
            <a:r>
              <a:rPr lang="en-US" sz="3200" dirty="0" smtClean="0"/>
              <a:t>): </a:t>
            </a:r>
          </a:p>
          <a:p>
            <a:r>
              <a:rPr lang="en-US" sz="3200" dirty="0" smtClean="0"/>
              <a:t> “Centrum </a:t>
            </a:r>
            <a:r>
              <a:rPr lang="en-US" sz="3200" dirty="0" err="1" smtClean="0"/>
              <a:t>für</a:t>
            </a:r>
            <a:r>
              <a:rPr lang="en-US" sz="3200" dirty="0" smtClean="0"/>
              <a:t> </a:t>
            </a:r>
            <a:r>
              <a:rPr lang="en-US" sz="3200" dirty="0" err="1" smtClean="0"/>
              <a:t>Fundamentale</a:t>
            </a:r>
            <a:r>
              <a:rPr lang="en-US" sz="3200" dirty="0" smtClean="0"/>
              <a:t> </a:t>
            </a:r>
            <a:r>
              <a:rPr lang="en-US" sz="3200" dirty="0" err="1" smtClean="0"/>
              <a:t>Physik</a:t>
            </a:r>
            <a:r>
              <a:rPr lang="en-US" sz="3200" dirty="0" smtClean="0"/>
              <a:t>”, CFP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" y="1016154"/>
            <a:ext cx="419286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355976" y="1484783"/>
            <a:ext cx="469788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Plans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underground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</a:p>
          <a:p>
            <a:r>
              <a:rPr lang="de-DE" dirty="0"/>
              <a:t>      </a:t>
            </a:r>
            <a:r>
              <a:rPr lang="de-DE" dirty="0" err="1"/>
              <a:t>worked</a:t>
            </a:r>
            <a:r>
              <a:rPr lang="de-DE" dirty="0"/>
              <a:t> out </a:t>
            </a:r>
            <a:r>
              <a:rPr lang="de-DE" dirty="0" smtClean="0"/>
              <a:t>April-November </a:t>
            </a:r>
            <a:r>
              <a:rPr lang="de-DE" dirty="0"/>
              <a:t>2014.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final CFP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submitted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in 12/2014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 CFP-office/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building</a:t>
            </a:r>
            <a:r>
              <a:rPr lang="de-DE" dirty="0" smtClean="0"/>
              <a:t>, </a:t>
            </a:r>
          </a:p>
          <a:p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probably</a:t>
            </a:r>
            <a:r>
              <a:rPr lang="de-DE" dirty="0" smtClean="0"/>
              <a:t> </a:t>
            </a:r>
            <a:r>
              <a:rPr lang="de-DE" dirty="0" err="1" smtClean="0"/>
              <a:t>adjacent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HIM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CFP-Underground </a:t>
            </a:r>
            <a:r>
              <a:rPr lang="de-DE" dirty="0" err="1" smtClean="0"/>
              <a:t>building</a:t>
            </a:r>
            <a:r>
              <a:rPr lang="de-DE" dirty="0"/>
              <a:t> </a:t>
            </a:r>
            <a:r>
              <a:rPr lang="de-DE" dirty="0" err="1" smtClean="0"/>
              <a:t>extends</a:t>
            </a:r>
            <a:endParaRPr lang="de-DE" dirty="0"/>
          </a:p>
          <a:p>
            <a:r>
              <a:rPr lang="de-DE" dirty="0" smtClean="0"/>
              <a:t>      MESA-</a:t>
            </a:r>
            <a:r>
              <a:rPr lang="de-DE" dirty="0" err="1" smtClean="0"/>
              <a:t>facility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(„</a:t>
            </a:r>
            <a:r>
              <a:rPr lang="de-DE" dirty="0" smtClean="0"/>
              <a:t>MESA Experimentierhalle-1“)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recommended</a:t>
            </a:r>
            <a:r>
              <a:rPr lang="de-DE" dirty="0" smtClean="0"/>
              <a:t> 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german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council</a:t>
            </a:r>
            <a:r>
              <a:rPr lang="de-DE" dirty="0" smtClean="0"/>
              <a:t> („Wissenschaftsrat“) </a:t>
            </a:r>
          </a:p>
          <a:p>
            <a:r>
              <a:rPr lang="de-DE" dirty="0"/>
              <a:t> </a:t>
            </a:r>
            <a:r>
              <a:rPr lang="de-DE" dirty="0" smtClean="0"/>
              <a:t>     in </a:t>
            </a:r>
            <a:r>
              <a:rPr lang="de-DE" dirty="0"/>
              <a:t>M</a:t>
            </a:r>
            <a:r>
              <a:rPr lang="de-DE" dirty="0" smtClean="0"/>
              <a:t>arch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Official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granted</a:t>
            </a:r>
            <a:r>
              <a:rPr lang="de-DE" dirty="0" smtClean="0"/>
              <a:t> 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federal</a:t>
            </a:r>
            <a:r>
              <a:rPr lang="de-DE" dirty="0" smtClean="0"/>
              <a:t> </a:t>
            </a:r>
            <a:r>
              <a:rPr lang="de-DE" dirty="0" err="1" smtClean="0"/>
              <a:t>government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end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rgbClr val="FF0000"/>
                </a:solidFill>
              </a:rPr>
              <a:t>J</a:t>
            </a:r>
            <a:r>
              <a:rPr lang="de-DE" dirty="0" smtClean="0">
                <a:solidFill>
                  <a:srgbClr val="FF0000"/>
                </a:solidFill>
              </a:rPr>
              <a:t>une 2015</a:t>
            </a:r>
          </a:p>
          <a:p>
            <a:r>
              <a:rPr lang="de-DE" dirty="0" smtClean="0"/>
              <a:t>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13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4" name="Titel 4"/>
          <p:cNvSpPr txBox="1">
            <a:spLocks/>
          </p:cNvSpPr>
          <p:nvPr/>
        </p:nvSpPr>
        <p:spPr>
          <a:xfrm>
            <a:off x="107504" y="7479"/>
            <a:ext cx="8224265" cy="7920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(April-</a:t>
            </a:r>
            <a:r>
              <a:rPr lang="en-US" sz="3200" dirty="0" err="1" smtClean="0"/>
              <a:t>Oktober</a:t>
            </a:r>
            <a:r>
              <a:rPr lang="en-US" sz="3200" dirty="0" smtClean="0"/>
              <a:t>)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" y="192232"/>
            <a:ext cx="9144000" cy="6473536"/>
          </a:xfrm>
          <a:prstGeom prst="rect">
            <a:avLst/>
          </a:prstGeom>
        </p:spPr>
      </p:pic>
      <p:sp>
        <p:nvSpPr>
          <p:cNvPr id="11" name="Octagon 21"/>
          <p:cNvSpPr/>
          <p:nvPr/>
        </p:nvSpPr>
        <p:spPr>
          <a:xfrm>
            <a:off x="6366337" y="3082473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1</a:t>
            </a:r>
            <a:endParaRPr lang="de-DE" sz="3600" dirty="0"/>
          </a:p>
        </p:txBody>
      </p:sp>
      <p:sp>
        <p:nvSpPr>
          <p:cNvPr id="12" name="Octagon 26"/>
          <p:cNvSpPr/>
          <p:nvPr/>
        </p:nvSpPr>
        <p:spPr>
          <a:xfrm>
            <a:off x="4596145" y="2132856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2</a:t>
            </a:r>
          </a:p>
        </p:txBody>
      </p:sp>
      <p:sp>
        <p:nvSpPr>
          <p:cNvPr id="13" name="Octagon 27"/>
          <p:cNvSpPr/>
          <p:nvPr/>
        </p:nvSpPr>
        <p:spPr>
          <a:xfrm>
            <a:off x="3290517" y="1484784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3</a:t>
            </a:r>
            <a:endParaRPr lang="de-DE" sz="3600" dirty="0"/>
          </a:p>
        </p:txBody>
      </p:sp>
      <p:sp>
        <p:nvSpPr>
          <p:cNvPr id="15" name="Octagon 28"/>
          <p:cNvSpPr/>
          <p:nvPr/>
        </p:nvSpPr>
        <p:spPr>
          <a:xfrm>
            <a:off x="611560" y="1132100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4</a:t>
            </a:r>
          </a:p>
        </p:txBody>
      </p:sp>
      <p:sp>
        <p:nvSpPr>
          <p:cNvPr id="16" name="Octagon 21"/>
          <p:cNvSpPr/>
          <p:nvPr/>
        </p:nvSpPr>
        <p:spPr>
          <a:xfrm>
            <a:off x="3131840" y="3082473"/>
            <a:ext cx="432048" cy="352684"/>
          </a:xfrm>
          <a:prstGeom prst="octagon">
            <a:avLst>
              <a:gd name="adj" fmla="val 814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P2</a:t>
            </a:r>
            <a:endParaRPr lang="de-DE" sz="1600" dirty="0"/>
          </a:p>
        </p:txBody>
      </p:sp>
      <p:sp>
        <p:nvSpPr>
          <p:cNvPr id="17" name="Octagon 21"/>
          <p:cNvSpPr/>
          <p:nvPr/>
        </p:nvSpPr>
        <p:spPr>
          <a:xfrm>
            <a:off x="611560" y="2309198"/>
            <a:ext cx="936104" cy="352684"/>
          </a:xfrm>
          <a:prstGeom prst="octagon">
            <a:avLst>
              <a:gd name="adj" fmla="val 814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MAGIX</a:t>
            </a:r>
            <a:endParaRPr lang="de-DE" sz="1600" dirty="0"/>
          </a:p>
        </p:txBody>
      </p:sp>
      <p:sp>
        <p:nvSpPr>
          <p:cNvPr id="18" name="Octagon 21"/>
          <p:cNvSpPr/>
          <p:nvPr/>
        </p:nvSpPr>
        <p:spPr>
          <a:xfrm rot="19764649">
            <a:off x="6377362" y="5088804"/>
            <a:ext cx="936104" cy="352684"/>
          </a:xfrm>
          <a:prstGeom prst="octagon">
            <a:avLst>
              <a:gd name="adj" fmla="val 8141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BDX</a:t>
            </a:r>
            <a:endParaRPr lang="de-DE" sz="1600" dirty="0"/>
          </a:p>
        </p:txBody>
      </p:sp>
      <p:sp>
        <p:nvSpPr>
          <p:cNvPr id="20" name="Titel 4"/>
          <p:cNvSpPr txBox="1">
            <a:spLocks/>
          </p:cNvSpPr>
          <p:nvPr/>
        </p:nvSpPr>
        <p:spPr>
          <a:xfrm>
            <a:off x="2843808" y="158767"/>
            <a:ext cx="8224265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The CFP-based MESA lattice aka </a:t>
            </a:r>
          </a:p>
          <a:p>
            <a:r>
              <a:rPr lang="en-US" sz="3200" dirty="0" smtClean="0"/>
              <a:t>“Plan </a:t>
            </a:r>
            <a:r>
              <a:rPr lang="en-US" sz="3200" dirty="0" smtClean="0"/>
              <a:t>B” – science&amp; site advantages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51519" y="4725144"/>
            <a:ext cx="55430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Beam </a:t>
            </a:r>
            <a:r>
              <a:rPr lang="de-DE" sz="2400" dirty="0" err="1" smtClean="0"/>
              <a:t>dump</a:t>
            </a:r>
            <a:r>
              <a:rPr lang="de-DE" sz="2400" dirty="0" smtClean="0"/>
              <a:t>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used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BDX ideal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More </a:t>
            </a:r>
            <a:r>
              <a:rPr lang="de-DE" sz="2400" dirty="0" err="1" smtClean="0"/>
              <a:t>space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 MESA!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Hall-4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future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experiments</a:t>
            </a:r>
            <a:r>
              <a:rPr lang="de-DE" sz="2400" dirty="0" smtClean="0"/>
              <a:t>…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444208" y="1077609"/>
            <a:ext cx="2420387" cy="461665"/>
            <a:chOff x="6228184" y="1430293"/>
            <a:chExt cx="2420387" cy="461665"/>
          </a:xfrm>
        </p:grpSpPr>
        <p:sp>
          <p:nvSpPr>
            <p:cNvPr id="21" name="Octagon 21"/>
            <p:cNvSpPr/>
            <p:nvPr/>
          </p:nvSpPr>
          <p:spPr>
            <a:xfrm>
              <a:off x="6228184" y="1495432"/>
              <a:ext cx="432048" cy="352684"/>
            </a:xfrm>
            <a:prstGeom prst="octagon">
              <a:avLst>
                <a:gd name="adj" fmla="val 814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600" dirty="0" smtClean="0"/>
                <a:t>#</a:t>
              </a:r>
              <a:endParaRPr lang="de-DE" sz="3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98385" y="1430293"/>
              <a:ext cx="18501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=hall number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5028193" y="2485540"/>
            <a:ext cx="1324567" cy="943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61619" y="3212976"/>
            <a:ext cx="366574" cy="216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517603" y="3203301"/>
            <a:ext cx="144016" cy="1178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572000" y="3319537"/>
            <a:ext cx="1222575" cy="7575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183287" y="4077072"/>
            <a:ext cx="611288" cy="2880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51920" y="3698304"/>
            <a:ext cx="1331367" cy="6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843808" y="3698304"/>
            <a:ext cx="1080120" cy="6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92579" y="2431049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NEW (u-CFP)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45406" y="2200216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29" name="Rechteck 28"/>
          <p:cNvSpPr/>
          <p:nvPr/>
        </p:nvSpPr>
        <p:spPr>
          <a:xfrm>
            <a:off x="7921015" y="6237312"/>
            <a:ext cx="564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>
                <a:sym typeface="Wingdings" panose="05000000000000000000" pitchFamily="2" charset="2"/>
              </a:rPr>
              <a:t>D</a:t>
            </a:r>
            <a:r>
              <a:rPr lang="de-DE" sz="800" b="1" dirty="0" smtClean="0">
                <a:sym typeface="Wingdings" panose="05000000000000000000" pitchFamily="2" charset="2"/>
              </a:rPr>
              <a:t>. Simon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30317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725691" y="1950555"/>
            <a:ext cx="7993388" cy="4320329"/>
            <a:chOff x="611560" y="594433"/>
            <a:chExt cx="7993388" cy="4320329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94433"/>
              <a:ext cx="7993388" cy="4320329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3779912" y="2924944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1</a:t>
              </a:r>
              <a:endParaRPr lang="de-DE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4788024" y="1754607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3</a:t>
              </a:r>
              <a:endParaRPr lang="de-DE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3131840" y="3356992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4</a:t>
              </a:r>
            </a:p>
          </p:txBody>
        </p:sp>
        <p:sp>
          <p:nvSpPr>
            <p:cNvPr id="22" name="Ellipse 21"/>
            <p:cNvSpPr/>
            <p:nvPr/>
          </p:nvSpPr>
          <p:spPr>
            <a:xfrm>
              <a:off x="5580112" y="2114647"/>
              <a:ext cx="360040" cy="360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2</a:t>
              </a: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51519" y="5486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 </a:t>
            </a:r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107504" y="7479"/>
            <a:ext cx="8928992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PLAN “B” – interference &amp; transport issues 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5" name="Ellipse 14"/>
          <p:cNvSpPr/>
          <p:nvPr/>
        </p:nvSpPr>
        <p:spPr>
          <a:xfrm>
            <a:off x="185881" y="141113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95701" y="77951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0" name="Ellipse 19"/>
          <p:cNvSpPr/>
          <p:nvPr/>
        </p:nvSpPr>
        <p:spPr>
          <a:xfrm>
            <a:off x="190282" y="83586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11560" y="844457"/>
            <a:ext cx="550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P2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interfere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MESA-operation!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55236" y="1366189"/>
            <a:ext cx="387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Beam </a:t>
            </a:r>
            <a:r>
              <a:rPr lang="de-DE" dirty="0" err="1" smtClean="0"/>
              <a:t>dump</a:t>
            </a:r>
            <a:r>
              <a:rPr lang="de-DE" dirty="0" smtClean="0"/>
              <a:t> </a:t>
            </a:r>
            <a:r>
              <a:rPr lang="de-DE" dirty="0" err="1" smtClean="0"/>
              <a:t>shielding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strong </a:t>
            </a:r>
            <a:r>
              <a:rPr lang="de-DE" dirty="0" err="1" smtClean="0"/>
              <a:t>enough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6" name="Ellipse 25"/>
          <p:cNvSpPr/>
          <p:nvPr/>
        </p:nvSpPr>
        <p:spPr>
          <a:xfrm>
            <a:off x="205775" y="1907309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755236" y="1898017"/>
            <a:ext cx="457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Cryomodules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transported</a:t>
            </a:r>
            <a:r>
              <a:rPr lang="de-DE" dirty="0" smtClean="0"/>
              <a:t> in/out </a:t>
            </a:r>
            <a:r>
              <a:rPr lang="de-DE" dirty="0" err="1" smtClean="0"/>
              <a:t>of</a:t>
            </a:r>
            <a:r>
              <a:rPr lang="de-DE" dirty="0" smtClean="0"/>
              <a:t> hall </a:t>
            </a:r>
            <a:endParaRPr lang="de-DE" dirty="0"/>
          </a:p>
        </p:txBody>
      </p:sp>
      <p:sp>
        <p:nvSpPr>
          <p:cNvPr id="28" name="Ellipse 27"/>
          <p:cNvSpPr/>
          <p:nvPr/>
        </p:nvSpPr>
        <p:spPr>
          <a:xfrm>
            <a:off x="196520" y="2416742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55236" y="2407450"/>
            <a:ext cx="3693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P2 </a:t>
            </a:r>
            <a:r>
              <a:rPr lang="de-DE" dirty="0" err="1" smtClean="0"/>
              <a:t>arc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MAGIX </a:t>
            </a:r>
            <a:r>
              <a:rPr lang="de-DE" dirty="0" err="1" smtClean="0"/>
              <a:t>arc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, but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at  different </a:t>
            </a:r>
            <a:r>
              <a:rPr lang="de-DE" dirty="0" err="1" smtClean="0"/>
              <a:t>elevations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21" name="Ellipse 20"/>
          <p:cNvSpPr/>
          <p:nvPr/>
        </p:nvSpPr>
        <p:spPr>
          <a:xfrm>
            <a:off x="205775" y="3053781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05578" y="2964314"/>
            <a:ext cx="417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3,8 m </a:t>
            </a:r>
            <a:r>
              <a:rPr lang="de-DE" dirty="0" err="1" smtClean="0"/>
              <a:t>diameter</a:t>
            </a:r>
            <a:r>
              <a:rPr lang="de-DE" dirty="0" smtClean="0"/>
              <a:t> </a:t>
            </a:r>
            <a:r>
              <a:rPr lang="de-DE" dirty="0" err="1" smtClean="0"/>
              <a:t>solenoid</a:t>
            </a:r>
            <a:r>
              <a:rPr lang="de-DE" dirty="0" smtClean="0"/>
              <a:t> </a:t>
            </a:r>
            <a:r>
              <a:rPr lang="de-DE" dirty="0" err="1" smtClean="0"/>
              <a:t>coil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in </a:t>
            </a:r>
          </a:p>
          <a:p>
            <a:r>
              <a:rPr lang="de-DE" dirty="0" err="1" smtClean="0"/>
              <a:t>place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24" name="Ellipse 23"/>
          <p:cNvSpPr/>
          <p:nvPr/>
        </p:nvSpPr>
        <p:spPr>
          <a:xfrm>
            <a:off x="4448520" y="4237820"/>
            <a:ext cx="3600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5</a:t>
            </a:r>
          </a:p>
        </p:txBody>
      </p:sp>
      <p:sp>
        <p:nvSpPr>
          <p:cNvPr id="30" name="Rechteck 29"/>
          <p:cNvSpPr/>
          <p:nvPr/>
        </p:nvSpPr>
        <p:spPr>
          <a:xfrm>
            <a:off x="2801422" y="6163162"/>
            <a:ext cx="564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dirty="0">
                <a:sym typeface="Wingdings" panose="05000000000000000000" pitchFamily="2" charset="2"/>
              </a:rPr>
              <a:t>D</a:t>
            </a:r>
            <a:r>
              <a:rPr lang="de-DE" sz="800" b="1" dirty="0" smtClean="0">
                <a:sym typeface="Wingdings" panose="05000000000000000000" pitchFamily="2" charset="2"/>
              </a:rPr>
              <a:t>. Simon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21849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23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374">
            <a:off x="545921" y="2087329"/>
            <a:ext cx="7993388" cy="4320329"/>
          </a:xfrm>
          <a:prstGeom prst="rect">
            <a:avLst/>
          </a:prstGeom>
        </p:spPr>
      </p:pic>
      <p:sp>
        <p:nvSpPr>
          <p:cNvPr id="15" name="Octagon 28"/>
          <p:cNvSpPr/>
          <p:nvPr/>
        </p:nvSpPr>
        <p:spPr>
          <a:xfrm>
            <a:off x="1462093" y="4620456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4</a:t>
            </a:r>
          </a:p>
        </p:txBody>
      </p:sp>
      <p:sp>
        <p:nvSpPr>
          <p:cNvPr id="20" name="Titel 4"/>
          <p:cNvSpPr txBox="1">
            <a:spLocks/>
          </p:cNvSpPr>
          <p:nvPr/>
        </p:nvSpPr>
        <p:spPr>
          <a:xfrm>
            <a:off x="1979712" y="0"/>
            <a:ext cx="8224265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A few words concerning hall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14" name="Octagon 28"/>
          <p:cNvSpPr/>
          <p:nvPr/>
        </p:nvSpPr>
        <p:spPr>
          <a:xfrm>
            <a:off x="7122044" y="130337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4</a:t>
            </a:r>
          </a:p>
        </p:txBody>
      </p:sp>
      <p:sp>
        <p:nvSpPr>
          <p:cNvPr id="21" name="Textfeld 18"/>
          <p:cNvSpPr txBox="1"/>
          <p:nvPr/>
        </p:nvSpPr>
        <p:spPr>
          <a:xfrm>
            <a:off x="323528" y="813222"/>
            <a:ext cx="8610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Hall 4  fire protection situation   will be resolved  when CFP ready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No new breakthroughs in wall between halls 3 &amp;  4  advisable...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...but can be used with external  beams from MESA </a:t>
            </a:r>
            <a:r>
              <a:rPr lang="de-DE" sz="2400" b="1" dirty="0" smtClean="0"/>
              <a:t>AND</a:t>
            </a:r>
            <a:r>
              <a:rPr lang="de-DE" sz="2400" dirty="0" smtClean="0"/>
              <a:t> MAMI </a:t>
            </a:r>
          </a:p>
          <a:p>
            <a:r>
              <a:rPr lang="de-DE" sz="2400" dirty="0" smtClean="0"/>
              <a:t>  </a:t>
            </a:r>
          </a:p>
          <a:p>
            <a:r>
              <a:rPr lang="de-DE" sz="2400" dirty="0"/>
              <a:t> </a:t>
            </a:r>
            <a:r>
              <a:rPr lang="de-DE" sz="2400" dirty="0" smtClean="0"/>
              <a:t>   </a:t>
            </a:r>
          </a:p>
        </p:txBody>
      </p:sp>
      <p:sp>
        <p:nvSpPr>
          <p:cNvPr id="29" name="Octagon 28"/>
          <p:cNvSpPr/>
          <p:nvPr/>
        </p:nvSpPr>
        <p:spPr>
          <a:xfrm>
            <a:off x="3491880" y="4973140"/>
            <a:ext cx="432048" cy="352684"/>
          </a:xfrm>
          <a:prstGeom prst="octagon">
            <a:avLst>
              <a:gd name="adj" fmla="val 814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361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lvl="0"/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14" name="Titel 4"/>
          <p:cNvSpPr txBox="1">
            <a:spLocks/>
          </p:cNvSpPr>
          <p:nvPr/>
        </p:nvSpPr>
        <p:spPr>
          <a:xfrm>
            <a:off x="123123" y="188640"/>
            <a:ext cx="8928992" cy="6133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C80A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Civil </a:t>
            </a:r>
            <a:r>
              <a:rPr lang="en-US" sz="3200" dirty="0" smtClean="0"/>
              <a:t>Construction: </a:t>
            </a:r>
            <a:r>
              <a:rPr lang="en-US" sz="3200" dirty="0" smtClean="0"/>
              <a:t>….</a:t>
            </a:r>
            <a:r>
              <a:rPr lang="en-US" sz="3200" dirty="0" smtClean="0"/>
              <a:t>a very </a:t>
            </a:r>
            <a:r>
              <a:rPr lang="en-US" sz="3200" dirty="0" smtClean="0"/>
              <a:t>complex enterprise   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8481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3623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V="1">
            <a:off x="7696377" y="4445165"/>
            <a:ext cx="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516216" y="5476582"/>
            <a:ext cx="17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Building „</a:t>
            </a:r>
            <a:r>
              <a:rPr lang="de-DE" dirty="0" err="1" smtClean="0"/>
              <a:t>ready</a:t>
            </a:r>
            <a:r>
              <a:rPr lang="de-DE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444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SM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</Template>
  <TotalTime>0</TotalTime>
  <Words>1759</Words>
  <Application>Microsoft Office PowerPoint</Application>
  <PresentationFormat>Bildschirmpräsentation (4:3)</PresentationFormat>
  <Paragraphs>519</Paragraphs>
  <Slides>36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PRISMA</vt:lpstr>
      <vt:lpstr>Benutzerdefiniertes Design</vt:lpstr>
      <vt:lpstr>THE MESA Accelerator   </vt:lpstr>
      <vt:lpstr> Outline </vt:lpstr>
      <vt:lpstr> New challenges  for the MESA facility…. </vt:lpstr>
      <vt:lpstr> New challenges  for the MESA facility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PowerPoint-Präsentation</vt:lpstr>
      <vt:lpstr> </vt:lpstr>
      <vt:lpstr> </vt:lpstr>
      <vt:lpstr> </vt:lpstr>
      <vt:lpstr> </vt:lpstr>
      <vt:lpstr> </vt:lpstr>
      <vt:lpstr>PowerPoint-Präsentation</vt:lpstr>
      <vt:lpstr>PowerPoint-Präsentation</vt:lpstr>
      <vt:lpstr> </vt:lpstr>
      <vt:lpstr> </vt:lpstr>
      <vt:lpstr>  </vt:lpstr>
      <vt:lpstr>  </vt:lpstr>
      <vt:lpstr>PowerPoint-Präsentation</vt:lpstr>
      <vt:lpstr>PowerPoint-Präsentation</vt:lpstr>
      <vt:lpstr> </vt:lpstr>
      <vt:lpstr> </vt:lpstr>
      <vt:lpstr> </vt:lpstr>
      <vt:lpstr> </vt:lpstr>
      <vt:lpstr>PowerPoint-Präsentation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labs</dc:creator>
  <cp:lastModifiedBy>Aule</cp:lastModifiedBy>
  <cp:revision>182</cp:revision>
  <cp:lastPrinted>2015-10-27T10:25:21Z</cp:lastPrinted>
  <dcterms:created xsi:type="dcterms:W3CDTF">2013-05-06T21:14:49Z</dcterms:created>
  <dcterms:modified xsi:type="dcterms:W3CDTF">2016-04-04T10:08:06Z</dcterms:modified>
</cp:coreProperties>
</file>