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34" r:id="rId2"/>
    <p:sldMasterId id="2147483661" r:id="rId3"/>
    <p:sldMasterId id="2147483673" r:id="rId4"/>
    <p:sldMasterId id="2147483685" r:id="rId5"/>
    <p:sldMasterId id="2147483697" r:id="rId6"/>
    <p:sldMasterId id="2147483709" r:id="rId7"/>
    <p:sldMasterId id="2147483721" r:id="rId8"/>
  </p:sldMasterIdLst>
  <p:notesMasterIdLst>
    <p:notesMasterId r:id="rId55"/>
  </p:notesMasterIdLst>
  <p:handoutMasterIdLst>
    <p:handoutMasterId r:id="rId56"/>
  </p:handoutMasterIdLst>
  <p:sldIdLst>
    <p:sldId id="771" r:id="rId9"/>
    <p:sldId id="1425" r:id="rId10"/>
    <p:sldId id="1395" r:id="rId11"/>
    <p:sldId id="1422" r:id="rId12"/>
    <p:sldId id="1423" r:id="rId13"/>
    <p:sldId id="1424" r:id="rId14"/>
    <p:sldId id="1266" r:id="rId15"/>
    <p:sldId id="1427" r:id="rId16"/>
    <p:sldId id="1426" r:id="rId17"/>
    <p:sldId id="1420" r:id="rId18"/>
    <p:sldId id="1411" r:id="rId19"/>
    <p:sldId id="1430" r:id="rId20"/>
    <p:sldId id="1365" r:id="rId21"/>
    <p:sldId id="1352" r:id="rId22"/>
    <p:sldId id="1362" r:id="rId23"/>
    <p:sldId id="1390" r:id="rId24"/>
    <p:sldId id="1413" r:id="rId25"/>
    <p:sldId id="1346" r:id="rId26"/>
    <p:sldId id="1428" r:id="rId27"/>
    <p:sldId id="1360" r:id="rId28"/>
    <p:sldId id="1402" r:id="rId29"/>
    <p:sldId id="1421" r:id="rId30"/>
    <p:sldId id="1414" r:id="rId31"/>
    <p:sldId id="1406" r:id="rId32"/>
    <p:sldId id="1293" r:id="rId33"/>
    <p:sldId id="1431" r:id="rId34"/>
    <p:sldId id="1325" r:id="rId35"/>
    <p:sldId id="1387" r:id="rId36"/>
    <p:sldId id="1403" r:id="rId37"/>
    <p:sldId id="1391" r:id="rId38"/>
    <p:sldId id="1404" r:id="rId39"/>
    <p:sldId id="1419" r:id="rId40"/>
    <p:sldId id="1364" r:id="rId41"/>
    <p:sldId id="1322" r:id="rId42"/>
    <p:sldId id="1398" r:id="rId43"/>
    <p:sldId id="1388" r:id="rId44"/>
    <p:sldId id="1363" r:id="rId45"/>
    <p:sldId id="1301" r:id="rId46"/>
    <p:sldId id="1351" r:id="rId47"/>
    <p:sldId id="1328" r:id="rId48"/>
    <p:sldId id="1327" r:id="rId49"/>
    <p:sldId id="1332" r:id="rId50"/>
    <p:sldId id="1271" r:id="rId51"/>
    <p:sldId id="1356" r:id="rId52"/>
    <p:sldId id="1369" r:id="rId53"/>
    <p:sldId id="1429" r:id="rId54"/>
  </p:sldIdLst>
  <p:sldSz cx="9144000" cy="6858000" type="screen4x3"/>
  <p:notesSz cx="6645275" cy="9779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80">
          <p15:clr>
            <a:srgbClr val="A4A3A4"/>
          </p15:clr>
        </p15:guide>
        <p15:guide id="2" pos="209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  <a:srgbClr val="FF0000"/>
    <a:srgbClr val="00FFFF"/>
    <a:srgbClr val="00043B"/>
    <a:srgbClr val="C700EB"/>
    <a:srgbClr val="458DC3"/>
    <a:srgbClr val="4C4C4C"/>
    <a:srgbClr val="B50000"/>
    <a:srgbClr val="FEFDCC"/>
    <a:srgbClr val="FFD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25989"/>
    <p:restoredTop sz="88423" autoAdjust="0"/>
  </p:normalViewPr>
  <p:slideViewPr>
    <p:cSldViewPr snapToGrid="0">
      <p:cViewPr>
        <p:scale>
          <a:sx n="93" d="100"/>
          <a:sy n="93" d="100"/>
        </p:scale>
        <p:origin x="1024" y="144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-176"/>
    </p:cViewPr>
  </p:notesTextViewPr>
  <p:sorterViewPr>
    <p:cViewPr>
      <p:scale>
        <a:sx n="121" d="100"/>
        <a:sy n="121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219" y="451"/>
      </p:cViewPr>
      <p:guideLst>
        <p:guide orient="horz" pos="3080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60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F663A7E5-6875-204E-9D9A-01B8B99AC6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875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65550" y="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7888" y="733425"/>
            <a:ext cx="4889500" cy="3667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5025"/>
            <a:ext cx="4873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1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5550" y="9290050"/>
            <a:ext cx="28797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1"/>
            </a:lvl1pPr>
          </a:lstStyle>
          <a:p>
            <a:pPr>
              <a:defRPr/>
            </a:pPr>
            <a:fld id="{5518F30B-A1AD-3D48-AA70-8F1CBB6ECA3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4597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D4CE5F-DE6E-AC43-8FF4-53221CB607A3}" type="slidenum">
              <a:rPr lang="de-DE"/>
              <a:pPr/>
              <a:t>1</a:t>
            </a:fld>
            <a:endParaRPr 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b="0" dirty="0" smtClean="0"/>
              <a:t>A warm </a:t>
            </a:r>
            <a:r>
              <a:rPr lang="de-DE" sz="1600" b="0" dirty="0" err="1" smtClean="0"/>
              <a:t>welcome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to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this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workshop</a:t>
            </a:r>
            <a:r>
              <a:rPr lang="de-DE" sz="1600" b="0" dirty="0" smtClean="0"/>
              <a:t> also </a:t>
            </a:r>
            <a:r>
              <a:rPr lang="de-DE" sz="1600" b="0" dirty="0" err="1" smtClean="0"/>
              <a:t>from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my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side</a:t>
            </a:r>
            <a:r>
              <a:rPr lang="de-DE" sz="1600" b="0" dirty="0" smtClean="0"/>
              <a:t>.</a:t>
            </a:r>
          </a:p>
          <a:p>
            <a:pPr eaLnBrk="1" hangingPunct="1"/>
            <a:r>
              <a:rPr lang="de-DE" sz="1600" b="0" dirty="0" smtClean="0"/>
              <a:t>After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Marc‘s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introduction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and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Kurt‘s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overview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of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the</a:t>
            </a:r>
            <a:r>
              <a:rPr lang="de-DE" sz="1600" b="0" baseline="0" dirty="0" smtClean="0"/>
              <a:t> MESA </a:t>
            </a:r>
            <a:r>
              <a:rPr lang="de-DE" sz="1600" b="0" baseline="0" dirty="0" err="1" smtClean="0"/>
              <a:t>accelerator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project</a:t>
            </a:r>
            <a:r>
              <a:rPr lang="de-DE" sz="1600" b="0" baseline="0" dirty="0" smtClean="0"/>
              <a:t>, </a:t>
            </a:r>
          </a:p>
          <a:p>
            <a:pPr eaLnBrk="1" hangingPunct="1"/>
            <a:r>
              <a:rPr lang="de-DE" sz="1600" b="0" baseline="0" dirty="0" smtClean="0"/>
              <a:t>I </a:t>
            </a:r>
            <a:r>
              <a:rPr lang="de-DE" sz="1600" b="0" baseline="0" dirty="0" err="1" smtClean="0"/>
              <a:t>would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now</a:t>
            </a:r>
            <a:r>
              <a:rPr lang="de-DE" sz="1600" b="0" baseline="0" dirty="0" smtClean="0"/>
              <a:t> like </a:t>
            </a:r>
            <a:r>
              <a:rPr lang="de-DE" sz="1600" b="0" baseline="0" dirty="0" err="1" smtClean="0"/>
              <a:t>to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come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to</a:t>
            </a:r>
            <a:r>
              <a:rPr lang="de-DE" sz="1600" b="0" baseline="0" dirty="0" smtClean="0"/>
              <a:t> a </a:t>
            </a:r>
            <a:r>
              <a:rPr lang="de-DE" sz="1600" b="0" baseline="0" dirty="0" err="1" smtClean="0"/>
              <a:t>first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overview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of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the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experiment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we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are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foreseeing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for</a:t>
            </a:r>
            <a:r>
              <a:rPr lang="de-DE" sz="1600" b="0" baseline="0" dirty="0" smtClean="0"/>
              <a:t> </a:t>
            </a:r>
            <a:r>
              <a:rPr lang="de-DE" sz="1600" b="0" baseline="0" dirty="0" err="1" smtClean="0"/>
              <a:t>the</a:t>
            </a:r>
            <a:r>
              <a:rPr lang="de-DE" sz="1600" b="0" baseline="0" dirty="0" smtClean="0"/>
              <a:t> internal </a:t>
            </a:r>
          </a:p>
          <a:p>
            <a:pPr eaLnBrk="1" hangingPunct="1"/>
            <a:r>
              <a:rPr lang="de-DE" sz="1600" b="0" baseline="0" dirty="0" smtClean="0"/>
              <a:t>Target </a:t>
            </a:r>
            <a:r>
              <a:rPr lang="de-DE" sz="1600" b="0" baseline="0" dirty="0" err="1" smtClean="0"/>
              <a:t>setup</a:t>
            </a:r>
            <a:r>
              <a:rPr lang="de-DE" sz="1600" b="0" baseline="0" dirty="0" smtClean="0"/>
              <a:t> at MESA, </a:t>
            </a:r>
            <a:r>
              <a:rPr lang="de-DE" sz="1600" b="0" baseline="0" dirty="0" err="1" smtClean="0"/>
              <a:t>the</a:t>
            </a:r>
            <a:r>
              <a:rPr lang="de-DE" sz="1600" b="0" baseline="0" dirty="0" smtClean="0"/>
              <a:t> so-</a:t>
            </a:r>
            <a:r>
              <a:rPr lang="de-DE" sz="1600" b="0" baseline="0" dirty="0" err="1" smtClean="0"/>
              <a:t>called</a:t>
            </a:r>
            <a:r>
              <a:rPr lang="de-DE" sz="1600" b="0" baseline="0" dirty="0" smtClean="0"/>
              <a:t> MAGIX </a:t>
            </a:r>
            <a:r>
              <a:rPr lang="de-DE" sz="1600" b="0" baseline="0" dirty="0" err="1" smtClean="0"/>
              <a:t>expt</a:t>
            </a:r>
            <a:r>
              <a:rPr lang="de-DE" sz="1600" b="0" baseline="0" dirty="0" smtClean="0"/>
              <a:t>. </a:t>
            </a:r>
            <a:endParaRPr lang="de-DE" sz="1600" b="0" dirty="0"/>
          </a:p>
        </p:txBody>
      </p:sp>
    </p:spTree>
    <p:extLst>
      <p:ext uri="{BB962C8B-B14F-4D97-AF65-F5344CB8AC3E}">
        <p14:creationId xmlns:p14="http://schemas.microsoft.com/office/powerpoint/2010/main" val="1386383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10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03029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11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46879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12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320393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err="1" smtClean="0"/>
              <a:t>Now</a:t>
            </a:r>
            <a:r>
              <a:rPr lang="de-DE" sz="1600" dirty="0" smtClean="0"/>
              <a:t>, </a:t>
            </a:r>
            <a:r>
              <a:rPr lang="de-DE" sz="1600" dirty="0" err="1" smtClean="0"/>
              <a:t>coming</a:t>
            </a:r>
            <a:r>
              <a:rPr lang="de-DE" sz="1600" baseline="0" dirty="0" smtClean="0"/>
              <a:t> back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proton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radius</a:t>
            </a:r>
            <a:r>
              <a:rPr lang="de-DE" sz="1600" baseline="0" dirty="0" smtClean="0"/>
              <a:t> puzzle</a:t>
            </a:r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smtClean="0"/>
              <a:t>People </a:t>
            </a:r>
            <a:r>
              <a:rPr lang="de-DE" sz="1600" baseline="0" dirty="0" err="1" smtClean="0"/>
              <a:t>have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investigated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detail</a:t>
            </a:r>
            <a:r>
              <a:rPr lang="de-DE" sz="1600" baseline="0" dirty="0" smtClean="0"/>
              <a:t> also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corrections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have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taken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into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account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extract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proton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radius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from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muoni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hydr</a:t>
            </a:r>
            <a:r>
              <a:rPr lang="de-DE" sz="1600" baseline="0" dirty="0" smtClean="0"/>
              <a:t>.</a:t>
            </a:r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smtClean="0"/>
              <a:t>Apart </a:t>
            </a:r>
            <a:r>
              <a:rPr lang="de-DE" sz="1600" baseline="0" dirty="0" err="1" smtClean="0"/>
              <a:t>from</a:t>
            </a:r>
            <a:r>
              <a:rPr lang="de-DE" sz="1600" baseline="0" dirty="0" smtClean="0"/>
              <a:t> well-</a:t>
            </a:r>
            <a:r>
              <a:rPr lang="de-DE" sz="1600" baseline="0" dirty="0" err="1" smtClean="0"/>
              <a:t>understood</a:t>
            </a:r>
            <a:r>
              <a:rPr lang="de-DE" sz="1600" baseline="0" dirty="0" smtClean="0"/>
              <a:t> QED </a:t>
            </a:r>
            <a:r>
              <a:rPr lang="de-DE" sz="1600" baseline="0" dirty="0" err="1" smtClean="0"/>
              <a:t>correct</a:t>
            </a:r>
            <a:r>
              <a:rPr lang="de-DE" sz="1600" baseline="0" dirty="0" smtClean="0"/>
              <a:t>. (</a:t>
            </a:r>
            <a:r>
              <a:rPr lang="de-DE" sz="1600" baseline="0" dirty="0" err="1" smtClean="0"/>
              <a:t>shown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here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blue</a:t>
            </a:r>
            <a:r>
              <a:rPr lang="de-DE" sz="1600" baseline="0" dirty="0" smtClean="0"/>
              <a:t>), </a:t>
            </a:r>
            <a:r>
              <a:rPr lang="de-DE" sz="1600" baseline="0" dirty="0" err="1" smtClean="0"/>
              <a:t>there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remains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one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hadronic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correct</a:t>
            </a:r>
            <a:r>
              <a:rPr lang="de-DE" sz="1600" baseline="0" dirty="0" smtClean="0"/>
              <a:t>.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associated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with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2ph </a:t>
            </a:r>
            <a:r>
              <a:rPr lang="de-DE" sz="1600" baseline="0" dirty="0" err="1" smtClean="0"/>
              <a:t>exch</a:t>
            </a:r>
            <a:r>
              <a:rPr lang="de-DE" sz="1600" baseline="0" dirty="0" smtClean="0"/>
              <a:t>. </a:t>
            </a:r>
            <a:r>
              <a:rPr lang="de-DE" sz="1600" baseline="0" dirty="0" err="1" smtClean="0"/>
              <a:t>Diagram</a:t>
            </a:r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set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into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perspect</a:t>
            </a:r>
            <a:r>
              <a:rPr lang="de-DE" sz="1600" baseline="0" dirty="0" smtClean="0"/>
              <a:t>. </a:t>
            </a:r>
          </a:p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17717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00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393742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16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27975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17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74107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812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19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794143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smtClean="0"/>
              <a:t>I </a:t>
            </a:r>
            <a:r>
              <a:rPr lang="de-DE" sz="1600" dirty="0" err="1" smtClean="0"/>
              <a:t>would</a:t>
            </a:r>
            <a:r>
              <a:rPr lang="de-DE" sz="1600" dirty="0" smtClean="0"/>
              <a:t> like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baseline="0" dirty="0" err="1" smtClean="0"/>
              <a:t>remind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you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that</a:t>
            </a:r>
            <a:r>
              <a:rPr lang="de-DE" sz="1600" baseline="0" dirty="0" smtClean="0"/>
              <a:t> 2 </a:t>
            </a:r>
            <a:r>
              <a:rPr lang="de-DE" sz="1600" baseline="0" dirty="0" err="1" smtClean="0"/>
              <a:t>experiments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planned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initial </a:t>
            </a:r>
            <a:r>
              <a:rPr lang="de-DE" sz="1600" baseline="0" dirty="0" err="1" smtClean="0"/>
              <a:t>stage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MESA,</a:t>
            </a:r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smtClean="0"/>
              <a:t>The P2 </a:t>
            </a:r>
            <a:r>
              <a:rPr lang="de-DE" sz="1600" baseline="0" dirty="0" err="1" smtClean="0"/>
              <a:t>experiment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shown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here</a:t>
            </a:r>
            <a:r>
              <a:rPr lang="de-DE" sz="1600" baseline="0" dirty="0" smtClean="0"/>
              <a:t> in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animation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will </a:t>
            </a:r>
            <a:r>
              <a:rPr lang="de-DE" sz="1600" baseline="0" dirty="0" err="1" smtClean="0"/>
              <a:t>use</a:t>
            </a:r>
            <a:r>
              <a:rPr lang="de-DE" sz="1600" baseline="0" dirty="0" smtClean="0"/>
              <a:t> an </a:t>
            </a:r>
            <a:r>
              <a:rPr lang="de-DE" sz="1600" baseline="0" dirty="0" err="1" smtClean="0"/>
              <a:t>external</a:t>
            </a:r>
            <a:r>
              <a:rPr lang="de-DE" sz="1600" baseline="0" dirty="0" smtClean="0"/>
              <a:t> beam. Nik Berger will </a:t>
            </a:r>
            <a:r>
              <a:rPr lang="de-DE" sz="1600" baseline="0" dirty="0" err="1" smtClean="0"/>
              <a:t>later</a:t>
            </a:r>
            <a:r>
              <a:rPr lang="de-DE" sz="1600" baseline="0" dirty="0" smtClean="0"/>
              <a:t> on </a:t>
            </a:r>
            <a:r>
              <a:rPr lang="de-DE" sz="1600" baseline="0" dirty="0" err="1" smtClean="0"/>
              <a:t>today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give</a:t>
            </a:r>
            <a:r>
              <a:rPr lang="de-DE" sz="1600" baseline="0" dirty="0" smtClean="0"/>
              <a:t> an </a:t>
            </a:r>
            <a:r>
              <a:rPr lang="de-DE" sz="1600" baseline="0" dirty="0" err="1" smtClean="0"/>
              <a:t>overview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P2.</a:t>
            </a:r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smtClean="0"/>
              <a:t>As I </a:t>
            </a:r>
            <a:r>
              <a:rPr lang="de-DE" sz="1600" baseline="0" dirty="0" err="1" smtClean="0"/>
              <a:t>mentioned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we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going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concentrate</a:t>
            </a:r>
            <a:r>
              <a:rPr lang="de-DE" sz="1600" baseline="0" dirty="0" smtClean="0"/>
              <a:t> on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experiment</a:t>
            </a:r>
            <a:r>
              <a:rPr lang="de-DE" sz="1600" baseline="0" dirty="0" smtClean="0"/>
              <a:t> at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internal </a:t>
            </a:r>
            <a:r>
              <a:rPr lang="de-DE" sz="1600" baseline="0" dirty="0" err="1" smtClean="0"/>
              <a:t>target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setup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shown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here</a:t>
            </a:r>
            <a:endParaRPr lang="de-DE" sz="1600" baseline="0" dirty="0" smtClean="0"/>
          </a:p>
          <a:p>
            <a:pPr eaLnBrk="1" hangingPunct="1"/>
            <a:endParaRPr lang="de-DE" sz="16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449828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21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672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22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1672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24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361640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36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493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470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802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8935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1163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34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499031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7521162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952365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38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45582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40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036470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41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14789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43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712187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40402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98175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46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4982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4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909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5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607669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6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6524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353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86D9CE-ABA0-2F47-8D4B-F5FFAD0ED9AC}" type="slidenum">
              <a:rPr lang="de-DE"/>
              <a:pPr/>
              <a:t>8</a:t>
            </a:fld>
            <a:endParaRPr 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z="1600" dirty="0" err="1" smtClean="0"/>
              <a:t>Let</a:t>
            </a:r>
            <a:r>
              <a:rPr lang="de-DE" sz="1600" dirty="0" smtClean="0"/>
              <a:t> </a:t>
            </a:r>
            <a:r>
              <a:rPr lang="de-DE" sz="1600" dirty="0" err="1" smtClean="0"/>
              <a:t>me</a:t>
            </a:r>
            <a:r>
              <a:rPr lang="de-DE" sz="1600" dirty="0" smtClean="0"/>
              <a:t> </a:t>
            </a:r>
            <a:r>
              <a:rPr lang="de-DE" sz="1600" dirty="0" err="1" smtClean="0"/>
              <a:t>briefly</a:t>
            </a:r>
            <a:r>
              <a:rPr lang="de-DE" sz="1600" dirty="0" smtClean="0"/>
              <a:t> </a:t>
            </a:r>
            <a:r>
              <a:rPr lang="de-DE" sz="1600" dirty="0" err="1" smtClean="0"/>
              <a:t>discuss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physics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program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of</a:t>
            </a:r>
            <a:r>
              <a:rPr lang="de-DE" sz="1600" baseline="0" dirty="0" smtClean="0"/>
              <a:t> MAGIX</a:t>
            </a:r>
          </a:p>
          <a:p>
            <a:pPr eaLnBrk="1" hangingPunct="1"/>
            <a:r>
              <a:rPr lang="de-DE" sz="1600" baseline="0" dirty="0" err="1" smtClean="0"/>
              <a:t>We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have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identified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following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applications</a:t>
            </a:r>
            <a:r>
              <a:rPr lang="de-DE" sz="1600" baseline="0" dirty="0" smtClean="0"/>
              <a:t>, </a:t>
            </a:r>
            <a:r>
              <a:rPr lang="de-DE" sz="1600" baseline="0" dirty="0" err="1" smtClean="0"/>
              <a:t>which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are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spanning</a:t>
            </a:r>
            <a:r>
              <a:rPr lang="de-DE" sz="1600" baseline="0" dirty="0" smtClean="0"/>
              <a:t> a </a:t>
            </a:r>
            <a:r>
              <a:rPr lang="de-DE" sz="1600" baseline="0" dirty="0" err="1" smtClean="0"/>
              <a:t>relatively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wide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range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from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nuclear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physics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particle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physics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searches</a:t>
            </a:r>
            <a:r>
              <a:rPr lang="de-DE" sz="1600" baseline="0" dirty="0" smtClean="0"/>
              <a:t> BSM.</a:t>
            </a:r>
          </a:p>
          <a:p>
            <a:pPr eaLnBrk="1" hangingPunct="1"/>
            <a:endParaRPr lang="de-DE" sz="1600" baseline="0" dirty="0" smtClean="0"/>
          </a:p>
          <a:p>
            <a:pPr eaLnBrk="1" hangingPunct="1"/>
            <a:r>
              <a:rPr lang="de-DE" sz="1600" baseline="0" dirty="0" smtClean="0"/>
              <a:t>In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talk</a:t>
            </a:r>
            <a:r>
              <a:rPr lang="de-DE" sz="1600" baseline="0" dirty="0" smtClean="0"/>
              <a:t> I will not </a:t>
            </a:r>
            <a:r>
              <a:rPr lang="de-DE" sz="1600" baseline="0" dirty="0" err="1" smtClean="0"/>
              <a:t>dwell</a:t>
            </a:r>
            <a:r>
              <a:rPr lang="de-DE" sz="1600" baseline="0" dirty="0" smtClean="0"/>
              <a:t> on </a:t>
            </a:r>
            <a:r>
              <a:rPr lang="de-DE" sz="1600" baseline="0" dirty="0" err="1" smtClean="0"/>
              <a:t>the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Few</a:t>
            </a:r>
            <a:r>
              <a:rPr lang="de-DE" sz="1600" baseline="0" dirty="0" smtClean="0"/>
              <a:t> Body </a:t>
            </a:r>
            <a:r>
              <a:rPr lang="de-DE" sz="1600" baseline="0" dirty="0" err="1" smtClean="0"/>
              <a:t>and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Nuclear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Physics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aspects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they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need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be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further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worked</a:t>
            </a:r>
            <a:r>
              <a:rPr lang="de-DE" sz="1600" baseline="0" dirty="0" smtClean="0"/>
              <a:t> out </a:t>
            </a:r>
            <a:r>
              <a:rPr lang="de-DE" sz="1600" baseline="0" dirty="0" err="1" smtClean="0"/>
              <a:t>and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as</a:t>
            </a:r>
            <a:r>
              <a:rPr lang="de-DE" sz="1600" baseline="0" dirty="0" smtClean="0"/>
              <a:t> </a:t>
            </a:r>
          </a:p>
          <a:p>
            <a:pPr eaLnBrk="1" hangingPunct="1"/>
            <a:r>
              <a:rPr lang="de-DE" sz="1600" baseline="0" dirty="0" err="1" smtClean="0"/>
              <a:t>We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would</a:t>
            </a:r>
            <a:r>
              <a:rPr lang="de-DE" sz="1600" baseline="0" dirty="0" smtClean="0"/>
              <a:t> like </a:t>
            </a:r>
            <a:r>
              <a:rPr lang="de-DE" sz="1600" baseline="0" dirty="0" err="1" smtClean="0"/>
              <a:t>to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discuss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these</a:t>
            </a:r>
            <a:r>
              <a:rPr lang="de-DE" sz="1600" baseline="0" dirty="0" smtClean="0"/>
              <a:t> </a:t>
            </a:r>
            <a:r>
              <a:rPr lang="de-DE" sz="1600" baseline="0" dirty="0" err="1" smtClean="0"/>
              <a:t>aspects</a:t>
            </a:r>
            <a:r>
              <a:rPr lang="de-DE" sz="1600" baseline="0" dirty="0" smtClean="0"/>
              <a:t> at </a:t>
            </a:r>
            <a:r>
              <a:rPr lang="de-DE" sz="1600" baseline="0" dirty="0" err="1" smtClean="0"/>
              <a:t>this</a:t>
            </a:r>
            <a:r>
              <a:rPr lang="de-DE" sz="1600" baseline="0" dirty="0" smtClean="0"/>
              <a:t> </a:t>
            </a:r>
            <a:r>
              <a:rPr lang="de-DE" sz="1600" baseline="0" smtClean="0"/>
              <a:t>workshop</a:t>
            </a:r>
            <a:endParaRPr lang="de-DE" sz="16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521134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18F30B-A1AD-3D48-AA70-8F1CBB6ECA36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929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/>
          <p:cNvSpPr>
            <a:spLocks noChangeShapeType="1"/>
          </p:cNvSpPr>
          <p:nvPr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0225" y="6367463"/>
            <a:ext cx="80851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de-DE" sz="1200"/>
              <a:t>Physik mit KLOE                                                                                                                                               </a:t>
            </a:r>
            <a:r>
              <a:rPr lang="en-US" sz="1200"/>
              <a:t>DPG 2003 T</a:t>
            </a:r>
            <a:r>
              <a:rPr lang="en-US" sz="1400"/>
              <a:t>übingen</a:t>
            </a:r>
            <a:endParaRPr lang="de-DE" sz="12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33400" y="6329363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38C87-C13C-4D46-92A4-271D9BDF39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FD98E-8D6D-FB4C-A0CF-552223A6FE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 dirty="0">
              <a:ea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9A0E237-F39D-2C43-8E2E-6721B01A3627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3" y="6373547"/>
            <a:ext cx="83947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2000" i="0" smtClean="0">
                <a:ea typeface="Arial" charset="0"/>
                <a:cs typeface="Arial" charset="0"/>
              </a:rPr>
              <a:t>Achim Denig       Search for New Physics at        the Low-Energy Frontier </a:t>
            </a: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A69092-DF65-E645-B2B1-45162A6639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7F806-DC9A-BF40-8735-2800BC3026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032B43-91D0-AA4D-883E-C537B1821B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323A2-51B9-6240-8C8C-090F786B6C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6BA9A-CE76-FB4B-96D9-8F588A220D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15B82-FFDC-4242-A14A-D32B2EFD6C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1F0C9-D1D6-8445-9D8F-CC6A88AD06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305D5-6308-B34D-8E4C-15C48214892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72F85-4C83-BE47-8C08-9E8FE963AAD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0F21A-DD19-EF4D-97DF-F4FF84F8544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7DAB4-761F-B54D-A35A-D84A8641F8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9506-1191-7F44-9496-E9A639618C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00A53-FB72-7A4C-9A2F-17E6B5A592E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73DA-24A0-C04A-A275-B4E6C032D22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C2D50-18DA-3D47-B5C7-0658AD3810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77931-AD0F-694D-9BE3-F823D3681B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80899-0072-C54E-8EE4-5E0AA977E66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4951B-457E-3645-BC84-3D7F2D1F0C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EE560-773D-6445-BBEB-D254B1445A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FF0CF-1E0D-6747-B4DE-18F2D42DDD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60932-912E-C942-94EE-B970F8B8CD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C7F2E-1E33-2049-9D6E-457A5D7207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C4F1-43F0-FA41-A198-9E3B36C9F3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FB578-06C4-004F-8559-CD4B118FB2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6698F-348A-A047-AD72-B4FC1CC590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FB83A-EF68-2D45-B9A3-C756AD7389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47232-DA97-3D46-B187-6BBB81C46F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831D2-4757-E54E-B03E-297FDD98A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71A16-454F-484E-A0AE-E3549393228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B328D-11B3-C548-8E37-61913D75EC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E6570-5605-884C-A0F7-98E18DF736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9E8F7-5BAD-9C41-B50B-439F1EE7A5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E5A87-679B-244F-9DAE-65F3C356CA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13E1F-BBDE-1A48-9C4A-A865D3FBC1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A59A8-B8B4-9D47-ACDE-7B9493A8D9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644EB-5EE8-7B45-B94A-F37EDEE6B1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FF1C-0801-6640-82B7-A73BF08A2C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9A01A-0766-0D40-8206-195018F9C5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7D84C-5EDA-1F47-BD7D-FF2C1B9368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436562" y="6373547"/>
            <a:ext cx="8707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sz="2000" i="0">
              <a:ea typeface="Arial" charset="0"/>
              <a:cs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7239000" y="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FFC8D-E137-4147-82F2-7A0E3041A6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436FC-3A27-8149-B236-B09A60C0F0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533400" y="838200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1036" name="Line 12"/>
          <p:cNvSpPr>
            <a:spLocks noChangeShapeType="1"/>
          </p:cNvSpPr>
          <p:nvPr userDrawn="1"/>
        </p:nvSpPr>
        <p:spPr bwMode="auto">
          <a:xfrm>
            <a:off x="533400" y="6329363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/>
          </a:p>
        </p:txBody>
      </p:sp>
      <p:sp>
        <p:nvSpPr>
          <p:cNvPr id="7" name="Textfeld 6"/>
          <p:cNvSpPr txBox="1"/>
          <p:nvPr userDrawn="1"/>
        </p:nvSpPr>
        <p:spPr>
          <a:xfrm>
            <a:off x="454018" y="6457767"/>
            <a:ext cx="839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dirty="0" err="1" smtClean="0">
                <a:latin typeface="Calibri"/>
                <a:cs typeface="Calibri"/>
              </a:rPr>
              <a:t>Achim</a:t>
            </a:r>
            <a:r>
              <a:rPr lang="en-GB" sz="1200" i="1" dirty="0" smtClean="0">
                <a:latin typeface="Calibri"/>
                <a:cs typeface="Calibri"/>
              </a:rPr>
              <a:t> Denig				         </a:t>
            </a:r>
            <a:fld id="{67EFCC0F-3B54-2141-B6B3-11EE3D1044FF}" type="slidenum">
              <a:rPr lang="en-GB" sz="1200" smtClean="0">
                <a:latin typeface="Calibri"/>
                <a:cs typeface="Calibri"/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r>
              <a:rPr lang="en-GB" sz="1200" baseline="0" dirty="0" smtClean="0">
                <a:latin typeface="Calibri"/>
                <a:cs typeface="Calibri"/>
              </a:rPr>
              <a:t>                                          </a:t>
            </a:r>
            <a:r>
              <a:rPr lang="en-GB" sz="1200" i="1" dirty="0" smtClean="0">
                <a:latin typeface="Calibri"/>
                <a:cs typeface="Calibri"/>
              </a:rPr>
              <a:t> </a:t>
            </a:r>
            <a:r>
              <a:rPr lang="en-GB" sz="1200" i="1" baseline="0" dirty="0" smtClean="0">
                <a:latin typeface="Calibri"/>
                <a:cs typeface="Calibri"/>
              </a:rPr>
              <a:t>                     </a:t>
            </a:r>
            <a:r>
              <a:rPr lang="en-GB" sz="1200" i="1" dirty="0" smtClean="0">
                <a:latin typeface="Calibri"/>
                <a:cs typeface="Calibri"/>
              </a:rPr>
              <a:t>Precision</a:t>
            </a:r>
            <a:r>
              <a:rPr lang="en-GB" sz="1200" i="1" baseline="0" dirty="0" smtClean="0">
                <a:latin typeface="Calibri"/>
                <a:cs typeface="Calibri"/>
              </a:rPr>
              <a:t> Physics at</a:t>
            </a:r>
            <a:r>
              <a:rPr lang="en-GB" sz="1200" i="1" dirty="0" smtClean="0">
                <a:latin typeface="Calibri"/>
                <a:cs typeface="Calibri"/>
              </a:rPr>
              <a:t> MAGIX</a:t>
            </a:r>
            <a:r>
              <a:rPr lang="en-GB" sz="1200" i="1" baseline="0" dirty="0" smtClean="0">
                <a:latin typeface="Calibri"/>
                <a:cs typeface="Calibri"/>
              </a:rPr>
              <a:t> </a:t>
            </a:r>
            <a:endParaRPr lang="en-GB" sz="1200" i="1" dirty="0"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46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53229-A18F-7E4A-A9FD-A790D868D33B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DDBED-70E7-474C-9CC1-BE0F982AE216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B460-DAC2-9F4A-8EC3-3D991DA0B371}" type="slidenum">
              <a:rPr lang="en-GB" smtClean="0"/>
              <a:pPr/>
              <a:t>‹Nr.›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26004-F234-FD4F-B389-7EE66E7AC50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07DB0C1-AF18-6B44-B273-B944AA62A9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7" name="Rectangle 14"/>
          <p:cNvSpPr txBox="1">
            <a:spLocks noChangeArrowheads="1"/>
          </p:cNvSpPr>
          <p:nvPr userDrawn="1"/>
        </p:nvSpPr>
        <p:spPr bwMode="auto">
          <a:xfrm>
            <a:off x="436563" y="6405563"/>
            <a:ext cx="8394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>
            <a:lvl1pPr algn="l">
              <a:defRPr sz="1400" i="1"/>
            </a:lvl1pPr>
          </a:lstStyle>
          <a:p>
            <a:pPr>
              <a:defRPr/>
            </a:pPr>
            <a:r>
              <a:rPr lang="en-US" smtClean="0"/>
              <a:t>Achim Denig 	                                                                                        gamma-gamma physics at BaBar</a:t>
            </a:r>
            <a:endParaRPr lang="de-DE" dirty="0"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2560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3A9156-55CE-E642-81BA-482DE11D66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3789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91AA295-276B-B249-A6E3-06AAD04E1F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3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29.tiff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jpeg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1" Type="http://schemas.microsoft.com/office/2007/relationships/media" Target="file://localhost/Users/denig1/Dropbox/Exzellenzcluster%20PRISMA%20Auf%20der%20Suche%20nach%20neuer%20Physik.mp4" TargetMode="External"/><Relationship Id="rId2" Type="http://schemas.openxmlformats.org/officeDocument/2006/relationships/video" Target="file://localhost/Users/denig1/Dropbox/Exzellenzcluster%20PRISMA%20Auf%20der%20Suche%20nach%20neuer%20Physik.mp4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40.emf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21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38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65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34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41"/>
          <p:cNvSpPr/>
          <p:nvPr/>
        </p:nvSpPr>
        <p:spPr bwMode="auto">
          <a:xfrm>
            <a:off x="282222" y="577394"/>
            <a:ext cx="8565445" cy="611011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44" name="Titel 1"/>
          <p:cNvSpPr txBox="1">
            <a:spLocks/>
          </p:cNvSpPr>
          <p:nvPr/>
        </p:nvSpPr>
        <p:spPr bwMode="auto">
          <a:xfrm>
            <a:off x="866422" y="278436"/>
            <a:ext cx="83820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 lnSpcReduction="10000"/>
          </a:bodyPr>
          <a:lstStyle/>
          <a:p>
            <a:pPr marL="0" marR="0" lvl="0" indent="0" algn="l" defTabSz="45713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b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/>
            </a:r>
            <a:br>
              <a:rPr kumimoji="0" lang="de-DE" sz="3200" b="0" i="0" u="none" strike="noStrike" kern="1200" cap="none" spc="0" normalizeH="0" baseline="0" noProof="0" smtClean="0">
                <a:ln>
                  <a:noFill/>
                </a:ln>
                <a:solidFill>
                  <a:srgbClr val="B60A2B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</a:b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srgbClr val="B60A2B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pic>
        <p:nvPicPr>
          <p:cNvPr id="64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3318" y="5894268"/>
            <a:ext cx="2134349" cy="65585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1" name="Rechteck 3"/>
          <p:cNvSpPr>
            <a:spLocks noChangeArrowheads="1"/>
          </p:cNvSpPr>
          <p:nvPr/>
        </p:nvSpPr>
        <p:spPr bwMode="auto">
          <a:xfrm>
            <a:off x="169191" y="5808790"/>
            <a:ext cx="49139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Achim </a:t>
            </a:r>
            <a:r>
              <a:rPr lang="de-DE" sz="1800" dirty="0" err="1" smtClean="0">
                <a:solidFill>
                  <a:srgbClr val="404040"/>
                </a:solidFill>
                <a:latin typeface="Arial"/>
                <a:cs typeface="Arial"/>
              </a:rPr>
              <a:t>Denig</a:t>
            </a:r>
            <a:endParaRPr lang="de-DE" sz="1800" dirty="0" smtClean="0">
              <a:solidFill>
                <a:srgbClr val="404040"/>
              </a:solidFill>
              <a:latin typeface="Arial"/>
              <a:cs typeface="Arial"/>
            </a:endParaRPr>
          </a:p>
          <a:p>
            <a:pPr algn="l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LEPP16 Workshop </a:t>
            </a:r>
          </a:p>
          <a:p>
            <a:pPr algn="l"/>
            <a:r>
              <a:rPr lang="de-DE" sz="1800" dirty="0" smtClean="0">
                <a:solidFill>
                  <a:srgbClr val="404040"/>
                </a:solidFill>
                <a:latin typeface="Arial"/>
                <a:cs typeface="Arial"/>
              </a:rPr>
              <a:t>Mainz, April 4, 2016</a:t>
            </a:r>
          </a:p>
        </p:txBody>
      </p:sp>
      <p:sp>
        <p:nvSpPr>
          <p:cNvPr id="23" name="Rechteck 22"/>
          <p:cNvSpPr/>
          <p:nvPr/>
        </p:nvSpPr>
        <p:spPr bwMode="auto">
          <a:xfrm>
            <a:off x="4037039" y="309729"/>
            <a:ext cx="2860001" cy="4336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4" name="Bild 23" descr="Bildschirmfoto 2016-02-22 um 18.44.3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45" y="346341"/>
            <a:ext cx="7661085" cy="5024153"/>
          </a:xfrm>
          <a:prstGeom prst="rect">
            <a:avLst/>
          </a:prstGeom>
        </p:spPr>
      </p:pic>
      <p:sp>
        <p:nvSpPr>
          <p:cNvPr id="46" name="Rectangle 9"/>
          <p:cNvSpPr/>
          <p:nvPr/>
        </p:nvSpPr>
        <p:spPr>
          <a:xfrm>
            <a:off x="522113" y="3820747"/>
            <a:ext cx="81591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4800" b="1" dirty="0" smtClean="0">
                <a:solidFill>
                  <a:srgbClr val="FFFF00"/>
                </a:solidFill>
                <a:latin typeface="Calibri"/>
                <a:cs typeface="Calibri"/>
              </a:rPr>
              <a:t>Precision </a:t>
            </a:r>
            <a:r>
              <a:rPr lang="de-DE" sz="4800" b="1" dirty="0" err="1" smtClean="0">
                <a:solidFill>
                  <a:srgbClr val="FFFF00"/>
                </a:solidFill>
                <a:latin typeface="Calibri"/>
                <a:cs typeface="Calibri"/>
              </a:rPr>
              <a:t>Hadron</a:t>
            </a:r>
            <a:r>
              <a:rPr lang="de-DE" sz="4800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de-DE" sz="4800" b="1" dirty="0" err="1" smtClean="0">
                <a:solidFill>
                  <a:srgbClr val="FFFF00"/>
                </a:solidFill>
                <a:latin typeface="Calibri"/>
                <a:cs typeface="Calibri"/>
              </a:rPr>
              <a:t>and</a:t>
            </a:r>
            <a:r>
              <a:rPr lang="de-DE" sz="4800" b="1" dirty="0" smtClean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lang="de-DE" sz="4800" b="1" dirty="0" err="1" smtClean="0">
                <a:solidFill>
                  <a:srgbClr val="FFFF00"/>
                </a:solidFill>
                <a:latin typeface="Calibri"/>
                <a:cs typeface="Calibri"/>
              </a:rPr>
              <a:t>Particle</a:t>
            </a:r>
            <a:r>
              <a:rPr lang="de-DE" sz="4800" b="1" dirty="0" smtClean="0">
                <a:solidFill>
                  <a:srgbClr val="FFFF00"/>
                </a:solidFill>
                <a:latin typeface="Calibri"/>
                <a:cs typeface="Calibri"/>
              </a:rPr>
              <a:t> Physis at </a:t>
            </a:r>
            <a:r>
              <a:rPr lang="de-DE" sz="4800" b="1" dirty="0" smtClean="0">
                <a:solidFill>
                  <a:srgbClr val="FFFF00"/>
                </a:solidFill>
                <a:latin typeface="Calibri"/>
                <a:cs typeface="Calibri"/>
              </a:rPr>
              <a:t>MAGIX/MESA</a:t>
            </a:r>
          </a:p>
        </p:txBody>
      </p:sp>
      <p:pic>
        <p:nvPicPr>
          <p:cNvPr id="25" name="Bild 24" descr="Bildschirmfoto 2016-02-22 um 18.49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75" y="0"/>
            <a:ext cx="1854200" cy="1143000"/>
          </a:xfrm>
          <a:prstGeom prst="rect">
            <a:avLst/>
          </a:prstGeom>
        </p:spPr>
      </p:pic>
      <p:pic>
        <p:nvPicPr>
          <p:cNvPr id="10" name="Bild 9" descr="Logo_Final_ohne_Zusatz_Variante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535" y="5832827"/>
            <a:ext cx="1556470" cy="899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43219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Radius Puzzle</a:t>
            </a:r>
            <a:endParaRPr lang="en-US" sz="3600" i="1" dirty="0"/>
          </a:p>
        </p:txBody>
      </p:sp>
      <p:pic>
        <p:nvPicPr>
          <p:cNvPr id="21" name="Bild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677" y="2885129"/>
            <a:ext cx="1769271" cy="1569304"/>
          </a:xfrm>
          <a:prstGeom prst="rect">
            <a:avLst/>
          </a:prstGeom>
        </p:spPr>
      </p:pic>
      <p:grpSp>
        <p:nvGrpSpPr>
          <p:cNvPr id="2" name="Gruppierung 22"/>
          <p:cNvGrpSpPr/>
          <p:nvPr/>
        </p:nvGrpSpPr>
        <p:grpSpPr>
          <a:xfrm>
            <a:off x="550743" y="1368578"/>
            <a:ext cx="2140995" cy="1978328"/>
            <a:chOff x="5340275" y="2645912"/>
            <a:chExt cx="2140995" cy="1978328"/>
          </a:xfrm>
        </p:grpSpPr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5624" y="2785326"/>
              <a:ext cx="2005646" cy="1301260"/>
            </a:xfrm>
            <a:prstGeom prst="rect">
              <a:avLst/>
            </a:prstGeom>
          </p:spPr>
        </p:pic>
        <p:sp>
          <p:nvSpPr>
            <p:cNvPr id="22" name="Rechteck 21"/>
            <p:cNvSpPr/>
            <p:nvPr/>
          </p:nvSpPr>
          <p:spPr bwMode="auto">
            <a:xfrm>
              <a:off x="5340275" y="2645912"/>
              <a:ext cx="366330" cy="197832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378521" y="926865"/>
            <a:ext cx="4185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b="1" dirty="0" smtClean="0">
                <a:solidFill>
                  <a:srgbClr val="000090"/>
                </a:solidFill>
                <a:latin typeface="Calibri"/>
                <a:cs typeface="Calibri"/>
              </a:rPr>
              <a:t>Atomic Spectroscopy</a:t>
            </a:r>
          </a:p>
          <a:p>
            <a:pPr algn="l"/>
            <a:r>
              <a:rPr lang="en-GB" sz="1600" dirty="0" smtClean="0">
                <a:solidFill>
                  <a:srgbClr val="000090"/>
                </a:solidFill>
                <a:latin typeface="Calibri"/>
                <a:cs typeface="Calibri"/>
              </a:rPr>
              <a:t>(HFS, Lamb-Shift in electronic / </a:t>
            </a:r>
            <a:r>
              <a:rPr lang="en-GB" sz="1600" dirty="0" err="1" smtClean="0">
                <a:solidFill>
                  <a:srgbClr val="000090"/>
                </a:solidFill>
                <a:latin typeface="Calibri"/>
                <a:cs typeface="Calibri"/>
              </a:rPr>
              <a:t>muonic</a:t>
            </a:r>
            <a:r>
              <a:rPr lang="en-GB" sz="1600" dirty="0" smtClean="0">
                <a:solidFill>
                  <a:srgbClr val="000090"/>
                </a:solidFill>
                <a:latin typeface="Calibri"/>
                <a:cs typeface="Calibri"/>
              </a:rPr>
              <a:t> systems)</a:t>
            </a:r>
            <a:endParaRPr lang="en-GB" sz="1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61634" y="4451693"/>
            <a:ext cx="3008756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 smtClean="0">
                <a:solidFill>
                  <a:srgbClr val="B50000"/>
                </a:solidFill>
                <a:latin typeface="Calibri"/>
                <a:cs typeface="Calibri"/>
              </a:rPr>
              <a:t>Electron Scattering on the proton</a:t>
            </a:r>
          </a:p>
          <a:p>
            <a:pPr algn="l"/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(EM form factors, low Q</a:t>
            </a:r>
            <a:r>
              <a:rPr lang="en-GB" sz="1600" baseline="30000" dirty="0" smtClean="0">
                <a:solidFill>
                  <a:srgbClr val="B50000"/>
                </a:solidFill>
                <a:latin typeface="Calibri"/>
                <a:cs typeface="Calibri"/>
              </a:rPr>
              <a:t>2</a:t>
            </a:r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)</a:t>
            </a:r>
            <a:endParaRPr lang="en-GB" sz="16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893880" y="1800063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1224938" y="236190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GB" sz="1600" b="1" dirty="0" smtClean="0">
                <a:solidFill>
                  <a:schemeClr val="bg1"/>
                </a:solidFill>
                <a:latin typeface="Calibri"/>
                <a:cs typeface="Calibri"/>
              </a:rPr>
              <a:t>/µ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2329578" y="3786526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 smtClean="0">
                <a:solidFill>
                  <a:schemeClr val="bg1"/>
                </a:solidFill>
                <a:latin typeface="Calibri"/>
                <a:cs typeface="Calibri"/>
              </a:rPr>
              <a:t>p</a:t>
            </a:r>
            <a:endParaRPr lang="en-GB" sz="16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8" name="TextBox 21"/>
          <p:cNvSpPr txBox="1"/>
          <p:nvPr/>
        </p:nvSpPr>
        <p:spPr>
          <a:xfrm>
            <a:off x="2758514" y="3948305"/>
            <a:ext cx="1728392" cy="461665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Bernauer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 et al.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[A1] (PRC 2014)</a:t>
            </a:r>
          </a:p>
        </p:txBody>
      </p:sp>
      <p:sp>
        <p:nvSpPr>
          <p:cNvPr id="31" name="TextBox 21"/>
          <p:cNvSpPr txBox="1"/>
          <p:nvPr/>
        </p:nvSpPr>
        <p:spPr>
          <a:xfrm>
            <a:off x="2758514" y="1603039"/>
            <a:ext cx="1728392" cy="830997"/>
          </a:xfrm>
          <a:prstGeom prst="rect">
            <a:avLst/>
          </a:prstGeom>
          <a:noFill/>
          <a:effectLst>
            <a:outerShdw blurRad="152400" dist="38100" dir="2700000">
              <a:srgbClr val="000000">
                <a:alpha val="16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Pohl et al.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[Nature 2010] 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err="1" smtClean="0">
                <a:solidFill>
                  <a:srgbClr val="D00C0C"/>
                </a:solidFill>
                <a:latin typeface="Courier"/>
                <a:cs typeface="Courier"/>
              </a:rPr>
              <a:t>Antognini</a:t>
            </a: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 et al.</a:t>
            </a:r>
          </a:p>
          <a:p>
            <a:pPr algn="l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kern="0" dirty="0" smtClean="0">
                <a:solidFill>
                  <a:srgbClr val="D00C0C"/>
                </a:solidFill>
                <a:latin typeface="Courier"/>
                <a:cs typeface="Courier"/>
              </a:rPr>
              <a:t>[Science 2013]</a:t>
            </a:r>
          </a:p>
        </p:txBody>
      </p:sp>
      <p:pic>
        <p:nvPicPr>
          <p:cNvPr id="64" name="Picture 14" descr="a1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23854" y="3387848"/>
            <a:ext cx="914272" cy="594779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3" name="Gruppierung 28"/>
          <p:cNvGrpSpPr/>
          <p:nvPr/>
        </p:nvGrpSpPr>
        <p:grpSpPr>
          <a:xfrm>
            <a:off x="4077856" y="1603456"/>
            <a:ext cx="5056615" cy="2554500"/>
            <a:chOff x="4077856" y="1603456"/>
            <a:chExt cx="5056615" cy="2554500"/>
          </a:xfrm>
        </p:grpSpPr>
        <p:sp>
          <p:nvSpPr>
            <p:cNvPr id="53" name="Rechteck 25"/>
            <p:cNvSpPr>
              <a:spLocks noChangeArrowheads="1"/>
            </p:cNvSpPr>
            <p:nvPr/>
          </p:nvSpPr>
          <p:spPr bwMode="auto">
            <a:xfrm>
              <a:off x="6093863" y="3416826"/>
              <a:ext cx="2947505" cy="40011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sz="2000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    R</a:t>
              </a:r>
              <a:r>
                <a:rPr lang="de-DE" sz="2000" kern="0" baseline="-25000" dirty="0" smtClean="0">
                  <a:solidFill>
                    <a:srgbClr val="800000"/>
                  </a:solidFill>
                  <a:latin typeface="Calibri"/>
                  <a:cs typeface="Calibri"/>
                </a:rPr>
                <a:t>E</a:t>
              </a:r>
              <a:r>
                <a:rPr lang="de-DE" sz="2000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 </a:t>
              </a:r>
              <a:r>
                <a:rPr lang="de-DE" sz="2000" kern="0" dirty="0">
                  <a:solidFill>
                    <a:srgbClr val="800000"/>
                  </a:solidFill>
                  <a:latin typeface="Calibri"/>
                  <a:cs typeface="Calibri"/>
                </a:rPr>
                <a:t>= </a:t>
              </a:r>
              <a:r>
                <a:rPr lang="de-DE" sz="2000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0.8770 </a:t>
              </a:r>
              <a:r>
                <a:rPr lang="de-DE" sz="2000" kern="0" dirty="0">
                  <a:solidFill>
                    <a:srgbClr val="800000"/>
                  </a:solidFill>
                  <a:latin typeface="Calibri"/>
                  <a:cs typeface="Calibri"/>
                </a:rPr>
                <a:t>± </a:t>
              </a:r>
              <a:r>
                <a:rPr lang="de-DE" sz="2000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0.0045 </a:t>
              </a:r>
              <a:r>
                <a:rPr lang="de-DE" sz="2000" kern="0" dirty="0" err="1">
                  <a:solidFill>
                    <a:srgbClr val="800000"/>
                  </a:solidFill>
                  <a:latin typeface="Calibri"/>
                  <a:cs typeface="Calibri"/>
                </a:rPr>
                <a:t>fm</a:t>
              </a:r>
              <a:endParaRPr lang="en-GB" sz="2000" kern="0" dirty="0">
                <a:solidFill>
                  <a:srgbClr val="800000"/>
                </a:solidFill>
                <a:latin typeface="Calibri"/>
                <a:cs typeface="Calibri"/>
              </a:endParaRPr>
            </a:p>
          </p:txBody>
        </p:sp>
        <p:sp>
          <p:nvSpPr>
            <p:cNvPr id="55" name="Rechteck 48"/>
            <p:cNvSpPr>
              <a:spLocks noChangeArrowheads="1"/>
            </p:cNvSpPr>
            <p:nvPr/>
          </p:nvSpPr>
          <p:spPr bwMode="auto">
            <a:xfrm>
              <a:off x="6068206" y="2108598"/>
              <a:ext cx="2870530" cy="40005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sz="20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   R</a:t>
              </a:r>
              <a:r>
                <a:rPr lang="de-DE" sz="2000" kern="0" baseline="-25000" dirty="0" smtClean="0">
                  <a:solidFill>
                    <a:srgbClr val="000090"/>
                  </a:solidFill>
                  <a:latin typeface="Calibri"/>
                  <a:cs typeface="Calibri"/>
                </a:rPr>
                <a:t>E</a:t>
              </a:r>
              <a:r>
                <a:rPr lang="de-DE" sz="20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2000" kern="0" dirty="0">
                  <a:solidFill>
                    <a:srgbClr val="000090"/>
                  </a:solidFill>
                  <a:latin typeface="Calibri"/>
                  <a:cs typeface="Calibri"/>
                </a:rPr>
                <a:t>= 0.8409 ± 0.0004 </a:t>
              </a:r>
              <a:r>
                <a:rPr lang="de-DE" sz="2000" kern="0" dirty="0" err="1">
                  <a:solidFill>
                    <a:srgbClr val="000090"/>
                  </a:solidFill>
                  <a:latin typeface="Calibri"/>
                  <a:cs typeface="Calibri"/>
                </a:rPr>
                <a:t>fm</a:t>
              </a:r>
              <a:endParaRPr lang="en-GB" sz="2000" kern="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56" name="Rechteck 49"/>
            <p:cNvSpPr>
              <a:spLocks noChangeArrowheads="1"/>
            </p:cNvSpPr>
            <p:nvPr/>
          </p:nvSpPr>
          <p:spPr bwMode="auto">
            <a:xfrm>
              <a:off x="4853484" y="3450070"/>
              <a:ext cx="328719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sz="2000" b="1" kern="0" dirty="0" err="1" smtClean="0">
                  <a:solidFill>
                    <a:srgbClr val="800000"/>
                  </a:solidFill>
                  <a:latin typeface="Calibri"/>
                  <a:cs typeface="Calibri"/>
                </a:rPr>
                <a:t>ep-Data</a:t>
              </a:r>
              <a:r>
                <a:rPr lang="de-DE" sz="2000" b="1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 &amp;</a:t>
              </a:r>
            </a:p>
            <a:p>
              <a:pPr algn="l" eaLnBrk="0" fontAlgn="auto" hangingPunct="0"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de-DE" b="1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Electronic </a:t>
              </a:r>
              <a:r>
                <a:rPr lang="de-DE" b="1" kern="0" dirty="0" err="1" smtClean="0">
                  <a:solidFill>
                    <a:srgbClr val="800000"/>
                  </a:solidFill>
                  <a:latin typeface="Calibri"/>
                  <a:cs typeface="Calibri"/>
                </a:rPr>
                <a:t>Spectroscopy</a:t>
              </a:r>
              <a:r>
                <a:rPr lang="de-DE" sz="1600" kern="0" dirty="0" smtClean="0">
                  <a:solidFill>
                    <a:srgbClr val="800000"/>
                  </a:solidFill>
                  <a:latin typeface="Calibri"/>
                  <a:cs typeface="Calibri"/>
                </a:rPr>
                <a:t>:</a:t>
              </a:r>
              <a:endParaRPr lang="de-DE" sz="1600" kern="0" dirty="0">
                <a:solidFill>
                  <a:srgbClr val="800000"/>
                </a:solidFill>
                <a:latin typeface="Calibri"/>
                <a:cs typeface="Calibri"/>
              </a:endParaRPr>
            </a:p>
          </p:txBody>
        </p:sp>
        <p:sp>
          <p:nvSpPr>
            <p:cNvPr id="57" name="Rechteck 49"/>
            <p:cNvSpPr>
              <a:spLocks noChangeArrowheads="1"/>
            </p:cNvSpPr>
            <p:nvPr/>
          </p:nvSpPr>
          <p:spPr bwMode="auto">
            <a:xfrm>
              <a:off x="4818334" y="1603456"/>
              <a:ext cx="151288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 eaLnBrk="0" hangingPunct="0">
                <a:spcBef>
                  <a:spcPct val="0"/>
                </a:spcBef>
                <a:defRPr/>
              </a:pP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 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Lamb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Shift</a:t>
              </a:r>
              <a:endParaRPr lang="de-DE" sz="2000" b="1" kern="0" dirty="0" smtClean="0">
                <a:solidFill>
                  <a:srgbClr val="000090"/>
                </a:solidFill>
                <a:latin typeface="Calibri"/>
                <a:cs typeface="Calibri"/>
                <a:sym typeface="Symbol" charset="0"/>
              </a:endParaRPr>
            </a:p>
            <a:p>
              <a:pPr algn="l" eaLnBrk="0" hangingPunct="0">
                <a:spcBef>
                  <a:spcPct val="0"/>
                </a:spcBef>
                <a:defRPr/>
              </a:pP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  <a:sym typeface="Symbol" charset="0"/>
                </a:rPr>
                <a:t>           </a:t>
              </a:r>
              <a:r>
                <a:rPr lang="de-DE" sz="2000" b="1" kern="0" dirty="0">
                  <a:solidFill>
                    <a:srgbClr val="000090"/>
                  </a:solidFill>
                  <a:latin typeface="Calibri"/>
                  <a:cs typeface="Calibri"/>
                </a:rPr>
                <a:t>H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14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: </a:t>
              </a:r>
              <a:endParaRPr lang="de-DE" sz="1400" kern="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cxnSp>
          <p:nvCxnSpPr>
            <p:cNvPr id="27" name="Gerade Verbindung mit Pfeil 26"/>
            <p:cNvCxnSpPr/>
            <p:nvPr/>
          </p:nvCxnSpPr>
          <p:spPr bwMode="auto">
            <a:xfrm rot="10800000">
              <a:off x="4290119" y="1836863"/>
              <a:ext cx="572483" cy="1997"/>
            </a:xfrm>
            <a:prstGeom prst="straightConnector1">
              <a:avLst/>
            </a:prstGeom>
            <a:solidFill>
              <a:schemeClr val="tx1"/>
            </a:solidFill>
            <a:ln w="28575" cap="flat" cmpd="sng" algn="ctr">
              <a:solidFill>
                <a:srgbClr val="00009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43" name="Gerade Verbindung mit Pfeil 42"/>
            <p:cNvCxnSpPr/>
            <p:nvPr/>
          </p:nvCxnSpPr>
          <p:spPr bwMode="auto">
            <a:xfrm rot="10800000">
              <a:off x="4077856" y="3718086"/>
              <a:ext cx="572483" cy="1997"/>
            </a:xfrm>
            <a:prstGeom prst="straightConnector1">
              <a:avLst/>
            </a:prstGeom>
            <a:solidFill>
              <a:schemeClr val="tx1"/>
            </a:solidFill>
            <a:ln w="28575" cap="flat" cmpd="sng" algn="ctr">
              <a:solidFill>
                <a:srgbClr val="8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93" name="Rechteck 49"/>
            <p:cNvSpPr>
              <a:spLocks noChangeArrowheads="1"/>
            </p:cNvSpPr>
            <p:nvPr/>
          </p:nvSpPr>
          <p:spPr bwMode="auto">
            <a:xfrm>
              <a:off x="5206844" y="2777979"/>
              <a:ext cx="297817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152400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342900" indent="-342900" eaLnBrk="0" fontAlgn="auto" hangingPunct="0">
                <a:spcBef>
                  <a:spcPct val="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de-DE" b="1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de-DE" sz="2000" b="1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</a:rPr>
                <a:t>7</a:t>
              </a:r>
              <a:r>
                <a:rPr lang="de-DE" sz="2000" b="1" kern="0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 </a:t>
              </a:r>
              <a:r>
                <a:rPr lang="de-DE" b="1" kern="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D</a:t>
              </a:r>
              <a:r>
                <a:rPr lang="de-DE" sz="2000" b="1" kern="0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/>
                  <a:cs typeface="Arial"/>
                  <a:sym typeface="Symbol" charset="0"/>
                </a:rPr>
                <a:t>ifference</a:t>
              </a:r>
              <a:r>
                <a:rPr lang="de-DE" sz="2000" b="1" kern="0" dirty="0" smtClean="0">
                  <a:solidFill>
                    <a:srgbClr val="008000"/>
                  </a:solidFill>
                  <a:latin typeface="Arial"/>
                  <a:cs typeface="Arial"/>
                  <a:sym typeface="Symbol" charset="0"/>
                </a:rPr>
                <a:t> </a:t>
              </a:r>
              <a:endParaRPr lang="de-DE" sz="2000" b="1" kern="0" dirty="0">
                <a:solidFill>
                  <a:srgbClr val="008000"/>
                </a:solidFill>
                <a:latin typeface="Arial"/>
                <a:cs typeface="Arial"/>
                <a:sym typeface="Symbol" charset="0"/>
              </a:endParaRPr>
            </a:p>
          </p:txBody>
        </p:sp>
        <p:sp>
          <p:nvSpPr>
            <p:cNvPr id="94" name="Line 23"/>
            <p:cNvSpPr>
              <a:spLocks noChangeShapeType="1"/>
            </p:cNvSpPr>
            <p:nvPr/>
          </p:nvSpPr>
          <p:spPr bwMode="auto">
            <a:xfrm>
              <a:off x="5486708" y="2553226"/>
              <a:ext cx="0" cy="792162"/>
            </a:xfrm>
            <a:prstGeom prst="line">
              <a:avLst/>
            </a:prstGeom>
            <a:noFill/>
            <a:ln w="4445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noFill/>
                </a14:hiddenFill>
              </a:ext>
              <a:ext uri="{AF507438-7753-43e0-B8FC-AC1667EBCBE1}">
                <a14:hiddenEffects xmlns:mc="http://schemas.openxmlformats.org/markup-compatibility/2006" xmlns:mv="urn:schemas-microsoft-com:mac:vml" xmlns:a14="http://schemas.microsoft.com/office/drawing/2010/main" xmlns="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8436794" y="3744740"/>
              <a:ext cx="697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 smtClean="0">
                  <a:latin typeface="Calibri"/>
                  <a:cs typeface="Calibri"/>
                </a:rPr>
                <a:t>Codata</a:t>
              </a:r>
              <a:endParaRPr lang="en-GB" sz="1400" dirty="0">
                <a:latin typeface="Calibri"/>
                <a:cs typeface="Calibri"/>
              </a:endParaRPr>
            </a:p>
          </p:txBody>
        </p:sp>
      </p:grpSp>
      <p:pic>
        <p:nvPicPr>
          <p:cNvPr id="32" name="Bild 31" descr="Bildschirmfoto 2010-11-28 um 11.49.4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370" y="5092258"/>
            <a:ext cx="3834848" cy="712186"/>
          </a:xfrm>
          <a:prstGeom prst="rect">
            <a:avLst/>
          </a:prstGeom>
          <a:ln w="38100" cap="flat" cmpd="sng" algn="ctr">
            <a:solidFill>
              <a:srgbClr val="B50000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80792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Radius Puzzle - What is going on?</a:t>
            </a:r>
            <a:endParaRPr lang="en-US" sz="3600" i="1" dirty="0"/>
          </a:p>
        </p:txBody>
      </p:sp>
      <p:sp>
        <p:nvSpPr>
          <p:cNvPr id="29" name="Textfeld 28"/>
          <p:cNvSpPr txBox="1"/>
          <p:nvPr/>
        </p:nvSpPr>
        <p:spPr>
          <a:xfrm>
            <a:off x="3772181" y="1729361"/>
            <a:ext cx="5016117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0"/>
              </a:spcAft>
            </a:pPr>
            <a:endParaRPr lang="en-GB" b="1" dirty="0" smtClean="0">
              <a:latin typeface="Calibri"/>
              <a:cs typeface="Calibri"/>
            </a:endParaRPr>
          </a:p>
          <a:p>
            <a:pPr algn="l">
              <a:spcAft>
                <a:spcPts val="0"/>
              </a:spcAft>
              <a:buFont typeface="Arial"/>
              <a:buChar char="•"/>
            </a:pPr>
            <a:endParaRPr lang="en-GB" b="1" dirty="0" smtClean="0">
              <a:latin typeface="Calibri"/>
              <a:cs typeface="Calibri"/>
            </a:endParaRPr>
          </a:p>
          <a:p>
            <a:pPr algn="l">
              <a:spcAft>
                <a:spcPts val="0"/>
              </a:spcAft>
              <a:buFont typeface="Arial"/>
              <a:buChar char="•"/>
            </a:pPr>
            <a:endParaRPr lang="en-GB" b="1" dirty="0" smtClean="0">
              <a:latin typeface="Calibri"/>
              <a:cs typeface="Calibri"/>
            </a:endParaRPr>
          </a:p>
          <a:p>
            <a:pPr algn="l">
              <a:spcAft>
                <a:spcPts val="0"/>
              </a:spcAft>
              <a:buFont typeface="Arial"/>
              <a:buChar char="•"/>
            </a:pPr>
            <a:r>
              <a:rPr lang="en-US" b="1" kern="0" dirty="0" smtClean="0">
                <a:latin typeface="Calibri"/>
                <a:ea typeface="ＭＳ Ｐゴシック" charset="0"/>
                <a:cs typeface="Calibri"/>
              </a:rPr>
              <a:t> New physics explanation ?</a:t>
            </a:r>
          </a:p>
          <a:p>
            <a:pPr algn="l">
              <a:spcAft>
                <a:spcPts val="0"/>
              </a:spcAft>
            </a:pPr>
            <a:endParaRPr lang="en-US" b="1" kern="0" dirty="0" smtClean="0">
              <a:latin typeface="Calibri"/>
              <a:ea typeface="ＭＳ Ｐゴシック" charset="0"/>
              <a:cs typeface="Calibri"/>
            </a:endParaRPr>
          </a:p>
          <a:p>
            <a:pPr lvl="0" algn="l">
              <a:buFont typeface="Arial"/>
              <a:buChar char="•"/>
            </a:pPr>
            <a:endParaRPr lang="en-US" b="1" kern="0" dirty="0" smtClean="0">
              <a:latin typeface="Calibri"/>
              <a:ea typeface="ＭＳ Ｐゴシック" charset="0"/>
              <a:cs typeface="Calibri"/>
            </a:endParaRPr>
          </a:p>
          <a:p>
            <a:pPr lvl="0" algn="l">
              <a:buFont typeface="Arial"/>
              <a:buChar char="•"/>
            </a:pPr>
            <a:endParaRPr lang="en-US" b="1" kern="0" dirty="0" smtClean="0">
              <a:latin typeface="Calibri"/>
              <a:ea typeface="ＭＳ Ｐゴシック" charset="0"/>
              <a:cs typeface="Calibri"/>
            </a:endParaRPr>
          </a:p>
          <a:p>
            <a:pPr algn="l">
              <a:spcAft>
                <a:spcPts val="0"/>
              </a:spcAft>
              <a:buFont typeface="Arial"/>
              <a:buChar char="•"/>
            </a:pPr>
            <a:r>
              <a:rPr lang="en-US" b="1" kern="0" dirty="0" smtClean="0">
                <a:latin typeface="Calibri"/>
                <a:ea typeface="ＭＳ Ｐゴシック" charset="0"/>
                <a:cs typeface="Calibri"/>
              </a:rPr>
              <a:t> </a:t>
            </a:r>
            <a:r>
              <a:rPr lang="en-GB" b="1" dirty="0" smtClean="0">
                <a:latin typeface="Calibri"/>
                <a:cs typeface="Calibri"/>
              </a:rPr>
              <a:t>Unknown QED / </a:t>
            </a:r>
            <a:r>
              <a:rPr lang="en-GB" b="1" dirty="0" err="1" smtClean="0">
                <a:latin typeface="Calibri"/>
                <a:cs typeface="Calibri"/>
              </a:rPr>
              <a:t>hadronic</a:t>
            </a:r>
            <a:r>
              <a:rPr lang="en-GB" b="1" dirty="0" smtClean="0">
                <a:latin typeface="Calibri"/>
                <a:cs typeface="Calibri"/>
              </a:rPr>
              <a:t> correction </a:t>
            </a:r>
          </a:p>
          <a:p>
            <a:pPr algn="l">
              <a:spcAft>
                <a:spcPts val="1200"/>
              </a:spcAft>
            </a:pPr>
            <a:r>
              <a:rPr lang="en-GB" b="1" dirty="0" smtClean="0">
                <a:latin typeface="Calibri"/>
                <a:cs typeface="Calibri"/>
              </a:rPr>
              <a:t>   in µH data </a:t>
            </a:r>
            <a:r>
              <a:rPr lang="en-GB" b="1" dirty="0" smtClean="0">
                <a:latin typeface="Calibri"/>
                <a:cs typeface="Calibri"/>
              </a:rPr>
              <a:t>?</a:t>
            </a:r>
          </a:p>
          <a:p>
            <a:pPr algn="l">
              <a:spcAft>
                <a:spcPts val="1200"/>
              </a:spcAft>
            </a:pPr>
            <a:endParaRPr lang="en-GB" b="1" dirty="0" smtClean="0">
              <a:latin typeface="Calibri"/>
              <a:cs typeface="Calibri"/>
            </a:endParaRPr>
          </a:p>
          <a:p>
            <a:pPr lvl="0" algn="l">
              <a:buFont typeface="Arial"/>
              <a:buChar char="•"/>
            </a:pPr>
            <a:r>
              <a:rPr lang="en-GB" b="1" dirty="0">
                <a:latin typeface="Calibri"/>
                <a:cs typeface="Calibri"/>
              </a:rPr>
              <a:t> </a:t>
            </a:r>
            <a:r>
              <a:rPr lang="en-US" b="1" kern="0" dirty="0">
                <a:latin typeface="Calibri"/>
                <a:ea typeface="ＭＳ Ｐゴシック" charset="0"/>
                <a:cs typeface="Calibri"/>
              </a:rPr>
              <a:t>Electron scattering </a:t>
            </a:r>
            <a:r>
              <a:rPr lang="en-US" b="1" kern="0" dirty="0" err="1">
                <a:latin typeface="Calibri"/>
                <a:ea typeface="ＭＳ Ｐゴシック" charset="0"/>
                <a:cs typeface="Calibri"/>
              </a:rPr>
              <a:t>expts</a:t>
            </a:r>
            <a:r>
              <a:rPr lang="en-US" b="1" kern="0" dirty="0">
                <a:latin typeface="Calibri"/>
                <a:ea typeface="ＭＳ Ｐゴシック" charset="0"/>
                <a:cs typeface="Calibri"/>
              </a:rPr>
              <a:t>. not at sufficiently </a:t>
            </a:r>
          </a:p>
          <a:p>
            <a:pPr lvl="0" algn="l"/>
            <a:r>
              <a:rPr lang="en-US" b="1" kern="0" dirty="0">
                <a:latin typeface="Calibri"/>
                <a:ea typeface="ＭＳ Ｐゴシック" charset="0"/>
                <a:cs typeface="Calibri"/>
              </a:rPr>
              <a:t>   low Q</a:t>
            </a:r>
            <a:r>
              <a:rPr lang="en-US" b="1" kern="0" baseline="30000" dirty="0">
                <a:latin typeface="Calibri"/>
                <a:ea typeface="ＭＳ Ｐゴシック" charset="0"/>
                <a:cs typeface="Calibri"/>
              </a:rPr>
              <a:t>2</a:t>
            </a:r>
            <a:r>
              <a:rPr lang="en-US" b="1" kern="0" dirty="0">
                <a:latin typeface="Calibri"/>
                <a:ea typeface="ＭＳ Ｐゴシック" charset="0"/>
                <a:cs typeface="Calibri"/>
              </a:rPr>
              <a:t>?</a:t>
            </a:r>
            <a:endParaRPr lang="en-GB" b="1" dirty="0">
              <a:latin typeface="Calibri"/>
              <a:cs typeface="Calibri"/>
            </a:endParaRPr>
          </a:p>
          <a:p>
            <a:pPr algn="l">
              <a:spcAft>
                <a:spcPts val="1200"/>
              </a:spcAft>
            </a:pPr>
            <a:endParaRPr lang="en-US" b="1" kern="0" dirty="0" smtClean="0">
              <a:latin typeface="Calibri"/>
              <a:ea typeface="ＭＳ Ｐゴシック" charset="0"/>
              <a:cs typeface="Calibri"/>
            </a:endParaRPr>
          </a:p>
          <a:p>
            <a:pPr lvl="0" algn="l"/>
            <a:endParaRPr lang="en-US" b="1" kern="0" dirty="0" smtClean="0">
              <a:latin typeface="Calibri"/>
              <a:ea typeface="ＭＳ Ｐゴシック" charset="0"/>
              <a:cs typeface="Calibri"/>
            </a:endParaRPr>
          </a:p>
          <a:p>
            <a:pPr algn="l"/>
            <a:r>
              <a:rPr lang="en-GB" b="1" dirty="0" smtClean="0">
                <a:latin typeface="Calibri"/>
                <a:cs typeface="Calibri"/>
              </a:rPr>
              <a:t> </a:t>
            </a:r>
          </a:p>
          <a:p>
            <a:pPr algn="l">
              <a:buFont typeface="Arial"/>
              <a:buChar char="•"/>
            </a:pPr>
            <a:endParaRPr lang="en-GB" b="1" dirty="0">
              <a:latin typeface="Calibri"/>
              <a:cs typeface="Calibri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3950412" y="3028114"/>
            <a:ext cx="563760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Different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 coupling of electron-proton vs. </a:t>
            </a:r>
            <a:r>
              <a:rPr kumimoji="0" lang="en-US" sz="16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muon</a:t>
            </a:r>
            <a:r>
              <a:rPr kumimoji="0" lang="en-US" sz="1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ＭＳ Ｐゴシック" charset="0"/>
                <a:cs typeface="Calibri"/>
              </a:rPr>
              <a:t>-proton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7D"/>
              </a:buClr>
              <a:buSzPct val="75000"/>
              <a:buFont typeface="Wingdings" charset="0"/>
              <a:buNone/>
              <a:tabLst/>
              <a:defRPr/>
            </a:pPr>
            <a:r>
              <a:rPr lang="de-DE" sz="1600" kern="0" baseline="0" dirty="0" smtClean="0">
                <a:latin typeface="Calibri"/>
                <a:cs typeface="Calibri"/>
                <a:sym typeface="Wingdings"/>
              </a:rPr>
              <a:t> light </a:t>
            </a:r>
            <a:r>
              <a:rPr lang="de-DE" sz="1600" kern="0" baseline="0" dirty="0" err="1" smtClean="0">
                <a:latin typeface="Calibri"/>
                <a:cs typeface="Calibri"/>
                <a:sym typeface="Wingdings"/>
              </a:rPr>
              <a:t>or</a:t>
            </a:r>
            <a:r>
              <a:rPr lang="de-DE" sz="1600" kern="0" baseline="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kern="0" baseline="0" dirty="0" err="1" smtClean="0">
                <a:latin typeface="Calibri"/>
                <a:cs typeface="Calibri"/>
                <a:sym typeface="Wingdings"/>
              </a:rPr>
              <a:t>heavy</a:t>
            </a:r>
            <a:r>
              <a:rPr lang="de-DE" sz="1600" kern="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kern="0" baseline="0" dirty="0" err="1" smtClean="0">
                <a:latin typeface="Calibri"/>
                <a:cs typeface="Calibri"/>
                <a:sym typeface="Wingdings"/>
              </a:rPr>
              <a:t>new</a:t>
            </a:r>
            <a:r>
              <a:rPr lang="de-DE" sz="1600" kern="0" baseline="0" dirty="0" smtClean="0">
                <a:latin typeface="Calibri"/>
                <a:cs typeface="Calibri"/>
                <a:sym typeface="Wingdings"/>
              </a:rPr>
              <a:t> </a:t>
            </a:r>
            <a:r>
              <a:rPr lang="de-DE" sz="1600" kern="0" baseline="0" dirty="0" err="1" smtClean="0">
                <a:latin typeface="Calibri"/>
                <a:cs typeface="Calibri"/>
                <a:sym typeface="Wingdings"/>
              </a:rPr>
              <a:t>particles</a:t>
            </a:r>
            <a:r>
              <a:rPr lang="de-DE" sz="1600" kern="0" dirty="0" smtClean="0">
                <a:latin typeface="Calibri"/>
                <a:cs typeface="Calibri"/>
                <a:sym typeface="Wingdings"/>
              </a:rPr>
              <a:t> (</a:t>
            </a:r>
            <a:r>
              <a:rPr lang="de-DE" sz="1600" kern="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sz="1600" kern="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Photon</a:t>
            </a:r>
            <a:r>
              <a:rPr lang="de-DE" sz="1600" kern="0" dirty="0" smtClean="0">
                <a:latin typeface="Calibri"/>
                <a:cs typeface="Calibri"/>
                <a:sym typeface="Wingdings"/>
              </a:rPr>
              <a:t>)?</a:t>
            </a:r>
          </a:p>
        </p:txBody>
      </p:sp>
      <p:pic>
        <p:nvPicPr>
          <p:cNvPr id="33" name="Bild 32" descr="Bildschirmfoto 2010-11-28 um 11.10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07" y="1462046"/>
            <a:ext cx="3059405" cy="407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feld 38"/>
          <p:cNvSpPr txBox="1"/>
          <p:nvPr/>
        </p:nvSpPr>
        <p:spPr>
          <a:xfrm>
            <a:off x="4135615" y="1530539"/>
            <a:ext cx="413737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A worldwide effort in atomic physics,</a:t>
            </a:r>
          </a:p>
          <a:p>
            <a:r>
              <a:rPr lang="en-GB" b="1" dirty="0" err="1" smtClean="0">
                <a:latin typeface="Calibri"/>
                <a:cs typeface="Calibri"/>
              </a:rPr>
              <a:t>hadron</a:t>
            </a:r>
            <a:r>
              <a:rPr lang="en-GB" b="1" dirty="0" smtClean="0">
                <a:latin typeface="Calibri"/>
                <a:cs typeface="Calibri"/>
              </a:rPr>
              <a:t>/particle physics and theory</a:t>
            </a:r>
            <a:endParaRPr lang="en-GB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8813" y="201613"/>
            <a:ext cx="55240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EM Form Factors @ MESA</a:t>
            </a:r>
            <a:endParaRPr lang="en-US" sz="3600" i="1" dirty="0"/>
          </a:p>
        </p:txBody>
      </p:sp>
      <p:pic>
        <p:nvPicPr>
          <p:cNvPr id="6" name="Bild 5" descr="GEpGM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656" y="3058331"/>
            <a:ext cx="4357828" cy="319421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057744" y="3067872"/>
            <a:ext cx="182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Calibri"/>
                <a:cs typeface="Calibri"/>
              </a:rPr>
              <a:t>MESA projected errors</a:t>
            </a:r>
            <a:endParaRPr lang="en-GB" sz="14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461668" y="2314475"/>
            <a:ext cx="45817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Electric/Magnetic Form Factor </a:t>
            </a:r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Ratio from</a:t>
            </a:r>
          </a:p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Beam-Target Polarization </a:t>
            </a:r>
            <a:endParaRPr lang="en-GB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7" name="Bild 6" descr="Bildschirmfoto 2016-02-22 um 18.49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800" y="0"/>
            <a:ext cx="1854200" cy="1143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77907" y="1252946"/>
            <a:ext cx="449353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600" b="1" dirty="0" smtClean="0">
                <a:solidFill>
                  <a:srgbClr val="4C4C4C"/>
                </a:solidFill>
                <a:latin typeface="Calibri"/>
                <a:cs typeface="Calibri"/>
              </a:rPr>
              <a:t>Simulation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: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Polarized target, 3 </a:t>
            </a:r>
            <a:r>
              <a:rPr lang="en-GB" sz="1600" dirty="0" err="1" smtClean="0">
                <a:solidFill>
                  <a:srgbClr val="4C4C4C"/>
                </a:solidFill>
                <a:latin typeface="Calibri"/>
                <a:cs typeface="Calibri"/>
              </a:rPr>
              <a:t>x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10</a:t>
            </a:r>
            <a:r>
              <a:rPr lang="en-GB" sz="1600" baseline="30000" dirty="0" smtClean="0">
                <a:solidFill>
                  <a:srgbClr val="4C4C4C"/>
                </a:solidFill>
                <a:latin typeface="Calibri"/>
                <a:cs typeface="Calibri"/>
              </a:rPr>
              <a:t>15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/ cm</a:t>
            </a:r>
            <a:r>
              <a:rPr lang="en-GB" sz="1600" baseline="30000" dirty="0" smtClean="0">
                <a:solidFill>
                  <a:srgbClr val="4C4C4C"/>
                </a:solidFill>
                <a:latin typeface="Calibri"/>
                <a:cs typeface="Calibri"/>
              </a:rPr>
              <a:t>2  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(very conservative)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80% polarisation</a:t>
            </a:r>
          </a:p>
          <a:p>
            <a:pPr algn="l">
              <a:buFont typeface="Arial"/>
              <a:buChar char="•"/>
            </a:pP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 1mA beam current, 105 </a:t>
            </a:r>
            <a:r>
              <a:rPr lang="en-GB" sz="1600" dirty="0" err="1" smtClean="0">
                <a:solidFill>
                  <a:srgbClr val="4C4C4C"/>
                </a:solidFill>
                <a:latin typeface="Calibri"/>
                <a:cs typeface="Calibri"/>
              </a:rPr>
              <a:t>MeV</a:t>
            </a:r>
            <a:endParaRPr lang="en-GB" sz="1600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l"/>
            <a:endParaRPr lang="en-GB" sz="1600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pic>
        <p:nvPicPr>
          <p:cNvPr id="16" name="Bild 15" descr="Bildschirmfoto 2016-02-22 um 18.59.5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2" y="3022361"/>
            <a:ext cx="4425696" cy="3230189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 bwMode="auto">
          <a:xfrm>
            <a:off x="869430" y="3192905"/>
            <a:ext cx="1783829" cy="8544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51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351450" y="112493"/>
            <a:ext cx="78022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   QED and </a:t>
            </a:r>
            <a:r>
              <a:rPr lang="en-US" sz="3600" i="1" dirty="0" err="1" smtClean="0"/>
              <a:t>Hadronic</a:t>
            </a:r>
            <a:r>
              <a:rPr lang="en-US" sz="3600" i="1" dirty="0" smtClean="0"/>
              <a:t> Corrections in µH</a:t>
            </a:r>
            <a:endParaRPr lang="en-US" sz="3600" i="1" dirty="0"/>
          </a:p>
        </p:txBody>
      </p:sp>
      <p:pic>
        <p:nvPicPr>
          <p:cNvPr id="29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94" y="1465890"/>
            <a:ext cx="5082890" cy="2892530"/>
          </a:xfrm>
          <a:prstGeom prst="rect">
            <a:avLst/>
          </a:prstGeom>
        </p:spPr>
      </p:pic>
      <p:cxnSp>
        <p:nvCxnSpPr>
          <p:cNvPr id="30" name="Straight Arrow Connector 6"/>
          <p:cNvCxnSpPr/>
          <p:nvPr/>
        </p:nvCxnSpPr>
        <p:spPr>
          <a:xfrm>
            <a:off x="2631351" y="3112805"/>
            <a:ext cx="3058065" cy="0"/>
          </a:xfrm>
          <a:prstGeom prst="straightConnector1">
            <a:avLst/>
          </a:prstGeom>
          <a:ln w="19050">
            <a:solidFill>
              <a:srgbClr val="9F09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890"/>
          <p:cNvSpPr txBox="1">
            <a:spLocks noChangeArrowheads="1"/>
          </p:cNvSpPr>
          <p:nvPr/>
        </p:nvSpPr>
        <p:spPr bwMode="auto">
          <a:xfrm>
            <a:off x="5789931" y="2891203"/>
            <a:ext cx="27659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 smtClean="0">
                <a:solidFill>
                  <a:srgbClr val="9F0926"/>
                </a:solidFill>
                <a:latin typeface="Calibri"/>
                <a:cs typeface="Calibri"/>
              </a:rPr>
              <a:t>largest </a:t>
            </a:r>
            <a:r>
              <a:rPr lang="en-US" sz="1800" dirty="0" err="1" smtClean="0">
                <a:solidFill>
                  <a:srgbClr val="9F0926"/>
                </a:solidFill>
                <a:latin typeface="Calibri"/>
                <a:cs typeface="Calibri"/>
              </a:rPr>
              <a:t>hadronic</a:t>
            </a:r>
            <a:r>
              <a:rPr lang="en-US" sz="1800" dirty="0" smtClean="0">
                <a:solidFill>
                  <a:srgbClr val="9F0926"/>
                </a:solidFill>
                <a:latin typeface="Calibri"/>
                <a:cs typeface="Calibri"/>
              </a:rPr>
              <a:t> correction / uncertainty: </a:t>
            </a:r>
          </a:p>
          <a:p>
            <a:pPr algn="ctr">
              <a:defRPr/>
            </a:pPr>
            <a:r>
              <a:rPr lang="en-US" sz="1800" b="1" dirty="0" smtClean="0">
                <a:solidFill>
                  <a:srgbClr val="9F0926"/>
                </a:solidFill>
                <a:latin typeface="Calibri"/>
                <a:cs typeface="Calibri"/>
              </a:rPr>
              <a:t>ΔE</a:t>
            </a:r>
            <a:r>
              <a:rPr lang="en-US" sz="1800" b="1" baseline="-25000" dirty="0" smtClean="0">
                <a:solidFill>
                  <a:srgbClr val="9F0926"/>
                </a:solidFill>
                <a:latin typeface="Calibri"/>
                <a:cs typeface="Calibri"/>
              </a:rPr>
              <a:t>2γ</a:t>
            </a:r>
            <a:r>
              <a:rPr lang="en-US" sz="1800" b="1" dirty="0" smtClean="0">
                <a:solidFill>
                  <a:srgbClr val="9F0926"/>
                </a:solidFill>
                <a:latin typeface="Calibri"/>
                <a:cs typeface="Calibri"/>
              </a:rPr>
              <a:t> = (33 ±2) µ</a:t>
            </a:r>
            <a:r>
              <a:rPr lang="en-US" sz="1800" b="1" dirty="0" err="1" smtClean="0">
                <a:solidFill>
                  <a:srgbClr val="9F0926"/>
                </a:solidFill>
                <a:latin typeface="Calibri"/>
                <a:cs typeface="Calibri"/>
              </a:rPr>
              <a:t>eV</a:t>
            </a:r>
            <a:endParaRPr lang="en-US" sz="1800" b="1" dirty="0" smtClean="0">
              <a:solidFill>
                <a:srgbClr val="9F0926"/>
              </a:solidFill>
              <a:latin typeface="Calibri"/>
              <a:cs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544383" y="5063823"/>
            <a:ext cx="29946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2-Photon exchange</a:t>
            </a:r>
          </a:p>
          <a:p>
            <a:pPr algn="l"/>
            <a:r>
              <a:rPr lang="de-DE" sz="16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en-GB" sz="1600" dirty="0" smtClean="0">
                <a:solidFill>
                  <a:srgbClr val="4C4C4C"/>
                </a:solidFill>
                <a:latin typeface="Calibri"/>
                <a:cs typeface="Calibri"/>
              </a:rPr>
              <a:t>Forward Compton scattering</a:t>
            </a:r>
          </a:p>
          <a:p>
            <a:pPr algn="l"/>
            <a:r>
              <a:rPr lang="de-DE" sz="16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sz="1600" b="1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Uncertainty</a:t>
            </a:r>
            <a:r>
              <a:rPr lang="de-DE" sz="16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b="1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dominated</a:t>
            </a:r>
            <a:r>
              <a:rPr lang="de-DE" sz="16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b="1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by</a:t>
            </a:r>
            <a:r>
              <a:rPr lang="de-DE" sz="16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b="1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the</a:t>
            </a:r>
            <a:r>
              <a:rPr lang="de-DE" sz="16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</a:p>
          <a:p>
            <a:pPr algn="l"/>
            <a:r>
              <a:rPr lang="de-DE" sz="16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    </a:t>
            </a:r>
            <a:r>
              <a:rPr lang="de-DE" sz="16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magnetic</a:t>
            </a:r>
            <a:r>
              <a:rPr lang="de-DE" sz="16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6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polarizability</a:t>
            </a:r>
            <a:r>
              <a:rPr lang="de-DE" sz="16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β</a:t>
            </a:r>
            <a:endParaRPr lang="en-GB" sz="1600" b="1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134802" y="2328106"/>
            <a:ext cx="1184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Calibri"/>
                <a:cs typeface="Calibri"/>
              </a:rPr>
              <a:t>ΔE = 320 µ</a:t>
            </a:r>
            <a:r>
              <a:rPr lang="en-US" sz="1400" b="1" dirty="0" err="1" smtClean="0">
                <a:solidFill>
                  <a:srgbClr val="FF0000"/>
                </a:solidFill>
                <a:latin typeface="Calibri"/>
                <a:cs typeface="Calibri"/>
              </a:rPr>
              <a:t>eV</a:t>
            </a:r>
            <a:endParaRPr lang="en-US" sz="1400" b="1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36836" y="1107847"/>
            <a:ext cx="3838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4C4C4C"/>
                </a:solidFill>
                <a:latin typeface="Calibri"/>
                <a:cs typeface="Calibri"/>
              </a:rPr>
              <a:t>Corrections in </a:t>
            </a:r>
            <a:r>
              <a:rPr lang="en-GB" sz="1600" b="1" dirty="0" err="1" smtClean="0">
                <a:solidFill>
                  <a:srgbClr val="4C4C4C"/>
                </a:solidFill>
                <a:latin typeface="Calibri"/>
                <a:cs typeface="Calibri"/>
              </a:rPr>
              <a:t>muonic</a:t>
            </a:r>
            <a:r>
              <a:rPr lang="en-GB" sz="1600" b="1" dirty="0" smtClean="0">
                <a:solidFill>
                  <a:srgbClr val="4C4C4C"/>
                </a:solidFill>
                <a:latin typeface="Calibri"/>
                <a:cs typeface="Calibri"/>
              </a:rPr>
              <a:t> hydrogen Lamb Shift</a:t>
            </a:r>
            <a:endParaRPr lang="en-GB" sz="1600" b="1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pic>
        <p:nvPicPr>
          <p:cNvPr id="11" name="images-1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89416" y="3943257"/>
            <a:ext cx="2426826" cy="104006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feld 22"/>
          <p:cNvSpPr txBox="1"/>
          <p:nvPr/>
        </p:nvSpPr>
        <p:spPr>
          <a:xfrm>
            <a:off x="3104641" y="5618526"/>
            <a:ext cx="2057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C700EB"/>
                </a:solidFill>
                <a:latin typeface="Calibri"/>
                <a:cs typeface="Calibri"/>
              </a:rPr>
              <a:t>Carlson, </a:t>
            </a:r>
            <a:r>
              <a:rPr lang="en-GB" sz="1200" dirty="0" err="1" smtClean="0">
                <a:solidFill>
                  <a:srgbClr val="C700EB"/>
                </a:solidFill>
                <a:latin typeface="Calibri"/>
                <a:cs typeface="Calibri"/>
              </a:rPr>
              <a:t>Vanderhaeghen</a:t>
            </a:r>
            <a:r>
              <a:rPr lang="en-GB" sz="1200" dirty="0" smtClean="0">
                <a:solidFill>
                  <a:srgbClr val="C700EB"/>
                </a:solidFill>
                <a:latin typeface="Calibri"/>
                <a:cs typeface="Calibri"/>
              </a:rPr>
              <a:t> 2011</a:t>
            </a:r>
          </a:p>
          <a:p>
            <a:r>
              <a:rPr lang="en-GB" sz="1200" dirty="0" err="1" smtClean="0">
                <a:solidFill>
                  <a:srgbClr val="C700EB"/>
                </a:solidFill>
                <a:latin typeface="Calibri"/>
                <a:cs typeface="Calibri"/>
              </a:rPr>
              <a:t>Birse</a:t>
            </a:r>
            <a:r>
              <a:rPr lang="en-GB" sz="1200" dirty="0" smtClean="0">
                <a:solidFill>
                  <a:srgbClr val="C700EB"/>
                </a:solidFill>
                <a:latin typeface="Calibri"/>
                <a:cs typeface="Calibri"/>
              </a:rPr>
              <a:t>, Mc Govern 2012</a:t>
            </a:r>
            <a:endParaRPr lang="en-GB" sz="1200" dirty="0">
              <a:solidFill>
                <a:srgbClr val="C700EB"/>
              </a:solidFill>
              <a:latin typeface="Calibri"/>
              <a:cs typeface="Calibri"/>
            </a:endParaRPr>
          </a:p>
        </p:txBody>
      </p:sp>
      <p:sp>
        <p:nvSpPr>
          <p:cNvPr id="12" name="Textfeld 11"/>
          <p:cNvSpPr txBox="1"/>
          <p:nvPr/>
        </p:nvSpPr>
        <p:spPr>
          <a:xfrm flipH="1">
            <a:off x="436199" y="1488011"/>
            <a:ext cx="4637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 smtClean="0">
                <a:solidFill>
                  <a:srgbClr val="0000FF"/>
                </a:solidFill>
                <a:latin typeface="Calibri"/>
                <a:cs typeface="Calibri"/>
              </a:rPr>
              <a:t>QED</a:t>
            </a:r>
          </a:p>
        </p:txBody>
      </p:sp>
      <p:sp>
        <p:nvSpPr>
          <p:cNvPr id="13" name="Rechteck 12"/>
          <p:cNvSpPr/>
          <p:nvPr/>
        </p:nvSpPr>
        <p:spPr>
          <a:xfrm>
            <a:off x="2537179" y="3062184"/>
            <a:ext cx="954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1600" b="1" dirty="0" err="1" smtClean="0">
                <a:solidFill>
                  <a:srgbClr val="800000"/>
                </a:solidFill>
                <a:latin typeface="Calibri"/>
                <a:cs typeface="Calibri"/>
              </a:rPr>
              <a:t>Hadronic</a:t>
            </a:r>
            <a:endParaRPr lang="en-GB" sz="1600" b="1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7228675" y="11572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73428" y="1644188"/>
            <a:ext cx="8125705" cy="277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Nucleon</a:t>
            </a:r>
          </a:p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err="1" smtClean="0">
                <a:solidFill>
                  <a:srgbClr val="000090"/>
                </a:solidFill>
                <a:latin typeface="Arial" charset="0"/>
                <a:cs typeface="Symbol" charset="2"/>
              </a:rPr>
              <a:t>Polarizabilities</a:t>
            </a:r>
            <a:endParaRPr lang="en-US" sz="4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>
              <a:lnSpc>
                <a:spcPct val="130000"/>
              </a:lnSpc>
              <a:spcAft>
                <a:spcPct val="10000"/>
              </a:spcAft>
            </a:pPr>
            <a:endParaRPr lang="en-US" sz="4800" b="1" baseline="-25000" dirty="0" smtClean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18446" y="6274937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205267" y="6452325"/>
            <a:ext cx="8938733" cy="40567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Bild 11" descr="Bildschirmfoto 2015-09-20 um 14.37.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17" y="4346384"/>
            <a:ext cx="2281807" cy="2167080"/>
          </a:xfrm>
          <a:prstGeom prst="rect">
            <a:avLst/>
          </a:prstGeom>
        </p:spPr>
      </p:pic>
      <p:pic>
        <p:nvPicPr>
          <p:cNvPr id="13" name="Bild 12" descr="Bildschirmfoto 2015-09-20 um 15.06.0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149" y="4449828"/>
            <a:ext cx="2172419" cy="2021556"/>
          </a:xfrm>
          <a:prstGeom prst="rect">
            <a:avLst/>
          </a:prstGeom>
        </p:spPr>
      </p:pic>
      <p:sp>
        <p:nvSpPr>
          <p:cNvPr id="14" name="Sechseck 13"/>
          <p:cNvSpPr/>
          <p:nvPr/>
        </p:nvSpPr>
        <p:spPr bwMode="auto">
          <a:xfrm>
            <a:off x="596900" y="5765800"/>
            <a:ext cx="2387600" cy="6223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Wednesday morning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45658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</a:t>
            </a:r>
            <a:r>
              <a:rPr lang="en-US" sz="3600" i="1" dirty="0" err="1" smtClean="0"/>
              <a:t>Polarizabilities</a:t>
            </a:r>
            <a:r>
              <a:rPr lang="en-US" sz="3600" i="1" dirty="0" smtClean="0"/>
              <a:t> </a:t>
            </a:r>
            <a:endParaRPr lang="en-US" sz="3600" i="1" dirty="0"/>
          </a:p>
        </p:txBody>
      </p:sp>
      <p:sp>
        <p:nvSpPr>
          <p:cNvPr id="6" name="Rechteck 5"/>
          <p:cNvSpPr/>
          <p:nvPr/>
        </p:nvSpPr>
        <p:spPr>
          <a:xfrm>
            <a:off x="291724" y="1284040"/>
            <a:ext cx="8256991" cy="210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</a:rPr>
              <a:t>Reaction of nucleon under influence of an EM field     </a:t>
            </a:r>
          </a:p>
          <a:p>
            <a:pPr algn="l">
              <a:spcAft>
                <a:spcPts val="0"/>
              </a:spcAft>
            </a:pP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&lt;--&gt;     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Compton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scattering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GB" sz="1800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</a:p>
          <a:p>
            <a:pPr algn="l">
              <a:spcAft>
                <a:spcPts val="0"/>
              </a:spcAft>
            </a:pPr>
            <a:endParaRPr lang="en-GB" sz="1800" b="1" dirty="0" smtClean="0">
              <a:solidFill>
                <a:srgbClr val="B50000"/>
              </a:solidFill>
              <a:latin typeface="Calibri"/>
              <a:cs typeface="Calibri"/>
            </a:endParaRPr>
          </a:p>
          <a:p>
            <a:pPr algn="l">
              <a:spcAft>
                <a:spcPts val="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</a:rPr>
              <a:t>provides fundamental information of the nucleon;</a:t>
            </a:r>
          </a:p>
          <a:p>
            <a:pPr algn="l">
              <a:spcAft>
                <a:spcPts val="60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very sensitive test of theories (H/BχPT, Disp. Rel.).</a:t>
            </a:r>
            <a:endParaRPr lang="de-DE" sz="1800" b="1" dirty="0" smtClean="0">
              <a:solidFill>
                <a:srgbClr val="4C4C4C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Electric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Polarizability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α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</a:t>
            </a:r>
          </a:p>
          <a:p>
            <a:pPr algn="l">
              <a:spcAft>
                <a:spcPts val="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Magnetic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Polarizability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β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</a:p>
        </p:txBody>
      </p:sp>
      <p:pic>
        <p:nvPicPr>
          <p:cNvPr id="30" name="Bild 29" descr="Bildschirmfoto 2015-09-11 um 13.52.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276" y="2831390"/>
            <a:ext cx="2583569" cy="577961"/>
          </a:xfrm>
          <a:prstGeom prst="rect">
            <a:avLst/>
          </a:prstGeom>
        </p:spPr>
      </p:pic>
      <p:pic>
        <p:nvPicPr>
          <p:cNvPr id="12" name="Picture 2" descr="alphabetav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17" y="2981442"/>
            <a:ext cx="2992308" cy="2992308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7126453" y="2367608"/>
            <a:ext cx="1595569" cy="659443"/>
            <a:chOff x="7334738" y="0"/>
            <a:chExt cx="1595569" cy="659443"/>
          </a:xfrm>
          <a:solidFill>
            <a:srgbClr val="FFFFFF"/>
          </a:solidFill>
        </p:grpSpPr>
        <p:sp>
          <p:nvSpPr>
            <p:cNvPr id="9" name="Rechteck 8"/>
            <p:cNvSpPr/>
            <p:nvPr/>
          </p:nvSpPr>
          <p:spPr bwMode="auto">
            <a:xfrm>
              <a:off x="7334738" y="0"/>
              <a:ext cx="1595569" cy="659443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pic>
          <p:nvPicPr>
            <p:cNvPr id="11" name="Picture 1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912" y="56987"/>
              <a:ext cx="1502743" cy="551789"/>
            </a:xfrm>
            <a:prstGeom prst="rect">
              <a:avLst/>
            </a:prstGeom>
            <a:grpFill/>
          </p:spPr>
        </p:pic>
      </p:grpSp>
      <p:sp>
        <p:nvSpPr>
          <p:cNvPr id="13" name="Rechteck 12"/>
          <p:cNvSpPr/>
          <p:nvPr/>
        </p:nvSpPr>
        <p:spPr>
          <a:xfrm>
            <a:off x="301840" y="3316971"/>
            <a:ext cx="8256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Spin (Vector)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Polarizabilities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E1E1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M1M1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M1E2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E1M2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endParaRPr lang="de-DE" sz="1800" b="1" dirty="0" smtClean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46247" y="5067481"/>
            <a:ext cx="4296544" cy="10156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Attempts at MAMI to reduce magnetic </a:t>
            </a:r>
          </a:p>
          <a:p>
            <a:r>
              <a:rPr lang="en-GB" b="1" dirty="0" err="1" smtClean="0">
                <a:latin typeface="Calibri"/>
                <a:cs typeface="Calibri"/>
              </a:rPr>
              <a:t>polarizability</a:t>
            </a:r>
            <a:r>
              <a:rPr lang="en-GB" b="1" dirty="0" smtClean="0">
                <a:latin typeface="Calibri"/>
                <a:cs typeface="Calibri"/>
              </a:rPr>
              <a:t> </a:t>
            </a:r>
            <a:r>
              <a:rPr lang="en-GB" b="1" dirty="0" err="1" smtClean="0">
                <a:latin typeface="Calibri"/>
                <a:cs typeface="Calibri"/>
              </a:rPr>
              <a:t>β</a:t>
            </a:r>
            <a:r>
              <a:rPr lang="en-GB" b="1" dirty="0" smtClean="0">
                <a:latin typeface="Calibri"/>
                <a:cs typeface="Calibri"/>
              </a:rPr>
              <a:t> by a factor of 2 </a:t>
            </a:r>
          </a:p>
          <a:p>
            <a:r>
              <a:rPr lang="en-GB" b="1" dirty="0" smtClean="0">
                <a:latin typeface="Calibri"/>
                <a:cs typeface="Calibri"/>
              </a:rPr>
              <a:t>using spin observables (difficult) </a:t>
            </a:r>
            <a:endParaRPr lang="en-GB" b="1" dirty="0">
              <a:latin typeface="Calibri"/>
              <a:cs typeface="Calibri"/>
            </a:endParaRPr>
          </a:p>
        </p:txBody>
      </p:sp>
      <p:pic>
        <p:nvPicPr>
          <p:cNvPr id="15" name="Bild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7975" y="1325501"/>
            <a:ext cx="19177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62478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</a:t>
            </a:r>
            <a:r>
              <a:rPr lang="en-US" sz="3600" i="1" dirty="0" err="1" smtClean="0"/>
              <a:t>Polarizabilities</a:t>
            </a:r>
            <a:r>
              <a:rPr lang="en-US" sz="3600" i="1" dirty="0" smtClean="0"/>
              <a:t> </a:t>
            </a:r>
            <a:r>
              <a:rPr lang="en-US" sz="3600" i="1" dirty="0"/>
              <a:t>@</a:t>
            </a:r>
            <a:r>
              <a:rPr lang="en-US" sz="3600" i="1" dirty="0" smtClean="0"/>
              <a:t> MESA</a:t>
            </a:r>
            <a:endParaRPr lang="en-US" sz="3600" i="1" dirty="0"/>
          </a:p>
        </p:txBody>
      </p:sp>
      <p:pic>
        <p:nvPicPr>
          <p:cNvPr id="40" name="Bild 39" descr="Bildschirmfoto 2016-02-22 um 18.49.2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800" y="0"/>
            <a:ext cx="1854200" cy="1143000"/>
          </a:xfrm>
          <a:prstGeom prst="rect">
            <a:avLst/>
          </a:prstGeom>
        </p:spPr>
      </p:pic>
      <p:pic>
        <p:nvPicPr>
          <p:cNvPr id="41" name="Bild 40" descr="Bildschirmfoto 2016-02-22 um 20.19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70" y="1365281"/>
            <a:ext cx="7979606" cy="2656149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93" y="966052"/>
            <a:ext cx="1917700" cy="469900"/>
          </a:xfrm>
          <a:prstGeom prst="rect">
            <a:avLst/>
          </a:prstGeom>
        </p:spPr>
      </p:pic>
      <p:grpSp>
        <p:nvGrpSpPr>
          <p:cNvPr id="2" name="Gruppierung 1"/>
          <p:cNvGrpSpPr/>
          <p:nvPr/>
        </p:nvGrpSpPr>
        <p:grpSpPr>
          <a:xfrm>
            <a:off x="-43300" y="1018441"/>
            <a:ext cx="8785531" cy="5788759"/>
            <a:chOff x="-43300" y="1018441"/>
            <a:chExt cx="8785531" cy="5788759"/>
          </a:xfrm>
        </p:grpSpPr>
        <p:grpSp>
          <p:nvGrpSpPr>
            <p:cNvPr id="6" name="Gruppierung 13"/>
            <p:cNvGrpSpPr/>
            <p:nvPr/>
          </p:nvGrpSpPr>
          <p:grpSpPr>
            <a:xfrm>
              <a:off x="-43300" y="1018441"/>
              <a:ext cx="8785531" cy="5162845"/>
              <a:chOff x="-43300" y="1018441"/>
              <a:chExt cx="8785531" cy="5162845"/>
            </a:xfrm>
          </p:grpSpPr>
          <p:cxnSp>
            <p:nvCxnSpPr>
              <p:cNvPr id="7" name="Gerade Verbindung mit Pfeil 6"/>
              <p:cNvCxnSpPr>
                <a:stCxn id="11" idx="0"/>
              </p:cNvCxnSpPr>
              <p:nvPr/>
            </p:nvCxnSpPr>
            <p:spPr bwMode="auto">
              <a:xfrm flipH="1" flipV="1">
                <a:off x="1033919" y="2994752"/>
                <a:ext cx="284716" cy="1803836"/>
              </a:xfrm>
              <a:prstGeom prst="straightConnector1">
                <a:avLst/>
              </a:prstGeom>
              <a:solidFill>
                <a:schemeClr val="tx1"/>
              </a:solidFill>
              <a:ln w="412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8" name="Textfeld 7"/>
              <p:cNvSpPr txBox="1"/>
              <p:nvPr/>
            </p:nvSpPr>
            <p:spPr>
              <a:xfrm>
                <a:off x="3392692" y="4396182"/>
                <a:ext cx="2937727" cy="1785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Use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dipole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close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to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MAGIX</a:t>
                </a:r>
              </a:p>
              <a:p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as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tagging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spectrometer</a:t>
                </a:r>
                <a:endParaRPr lang="de-DE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for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scattered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electron</a:t>
                </a:r>
                <a:endParaRPr lang="de-DE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 quasi-real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  <a:sym typeface="Wingdings"/>
                  </a:rPr>
                  <a:t>photon</a:t>
                </a:r>
                <a:endParaRPr lang="de-DE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E</a:t>
                </a:r>
                <a:r>
                  <a:rPr lang="de-DE" baseline="-25000" dirty="0" err="1" smtClean="0">
                    <a:solidFill>
                      <a:srgbClr val="FF0000"/>
                    </a:solidFill>
                    <a:latin typeface="Symbol" charset="2"/>
                    <a:ea typeface="Symbol" charset="2"/>
                    <a:cs typeface="Symbol" charset="2"/>
                  </a:rPr>
                  <a:t>g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= E</a:t>
                </a:r>
                <a:r>
                  <a:rPr lang="de-DE" baseline="-25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MESA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– E‘</a:t>
                </a:r>
                <a:endParaRPr lang="de-DE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pic>
            <p:nvPicPr>
              <p:cNvPr id="9" name="Picture 4" descr="https://inspirehep.net/record/833380/files/Tagger_2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5124" y="4244149"/>
                <a:ext cx="2217107" cy="18778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" name="Gerade Verbindung mit Pfeil 9"/>
              <p:cNvCxnSpPr/>
              <p:nvPr/>
            </p:nvCxnSpPr>
            <p:spPr bwMode="auto">
              <a:xfrm flipH="1" flipV="1">
                <a:off x="1447799" y="3206754"/>
                <a:ext cx="1944893" cy="1213905"/>
              </a:xfrm>
              <a:prstGeom prst="straightConnector1">
                <a:avLst/>
              </a:prstGeom>
              <a:solidFill>
                <a:schemeClr val="tx1"/>
              </a:solidFill>
              <a:ln w="412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11" name="Textfeld 10"/>
              <p:cNvSpPr txBox="1"/>
              <p:nvPr/>
            </p:nvSpPr>
            <p:spPr>
              <a:xfrm>
                <a:off x="-43300" y="4798588"/>
                <a:ext cx="272387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Low-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energetic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proton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measured</a:t>
                </a:r>
                <a:r>
                  <a:rPr lang="de-DE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in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one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of</a:t>
                </a:r>
                <a:r>
                  <a:rPr lang="de-DE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the</a:t>
                </a:r>
                <a:endParaRPr lang="de-DE" dirty="0" smtClean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r>
                  <a:rPr lang="de-DE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spectrometers</a:t>
                </a:r>
                <a:endParaRPr lang="de-DE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527136" y="1018441"/>
                <a:ext cx="515155" cy="443321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2153119" y="1027061"/>
                <a:ext cx="515155" cy="443321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sp>
          <p:nvSpPr>
            <p:cNvPr id="14" name="Sechseck 13"/>
            <p:cNvSpPr/>
            <p:nvPr/>
          </p:nvSpPr>
          <p:spPr bwMode="auto">
            <a:xfrm>
              <a:off x="228600" y="6375400"/>
              <a:ext cx="1422400" cy="431800"/>
            </a:xfrm>
            <a:prstGeom prst="hexagon">
              <a:avLst/>
            </a:prstGeom>
            <a:solidFill>
              <a:srgbClr val="C700E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D. </a:t>
              </a:r>
              <a:r>
                <a:rPr kumimoji="0" lang="en-GB" sz="16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Hornidge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6392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</a:t>
            </a:r>
            <a:r>
              <a:rPr lang="en-US" sz="3600" i="1" dirty="0" err="1" smtClean="0"/>
              <a:t>Polarizabilities</a:t>
            </a:r>
            <a:r>
              <a:rPr lang="en-US" sz="3600" i="1" dirty="0" smtClean="0"/>
              <a:t> @ MESA </a:t>
            </a:r>
            <a:endParaRPr lang="en-US" sz="3600" i="1" dirty="0"/>
          </a:p>
        </p:txBody>
      </p:sp>
      <p:pic>
        <p:nvPicPr>
          <p:cNvPr id="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03" y="3589967"/>
            <a:ext cx="4139870" cy="310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C:\Users\ikar\Downloads\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749" y="1498582"/>
            <a:ext cx="4481011" cy="318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/>
          <p:nvPr/>
        </p:nvSpPr>
        <p:spPr>
          <a:xfrm>
            <a:off x="4428262" y="2085479"/>
            <a:ext cx="47157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1 </a:t>
            </a:r>
            <a:r>
              <a:rPr lang="en-US" altLang="en-US" sz="1600" dirty="0">
                <a:solidFill>
                  <a:schemeClr val="tx1"/>
                </a:solidFill>
                <a:latin typeface="Calibri"/>
                <a:cs typeface="Calibri"/>
              </a:rPr>
              <a:t>– bremsstrahlung facility,</a:t>
            </a:r>
            <a:r>
              <a:rPr lang="en-US" alt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</a:p>
          <a:p>
            <a:pPr algn="l"/>
            <a:r>
              <a:rPr lang="en-US" alt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2 </a:t>
            </a:r>
            <a:r>
              <a:rPr lang="en-US" altLang="en-US" sz="1600" dirty="0">
                <a:solidFill>
                  <a:schemeClr val="tx1"/>
                </a:solidFill>
                <a:latin typeface="Calibri"/>
                <a:cs typeface="Calibri"/>
              </a:rPr>
              <a:t>– concrete shielding, </a:t>
            </a:r>
            <a:r>
              <a:rPr lang="en-US" alt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</a:p>
          <a:p>
            <a:pPr algn="l"/>
            <a:r>
              <a:rPr lang="en-US" alt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3 </a:t>
            </a:r>
            <a:r>
              <a:rPr lang="en-US" altLang="en-US" sz="1600" dirty="0">
                <a:solidFill>
                  <a:schemeClr val="tx1"/>
                </a:solidFill>
                <a:latin typeface="Calibri"/>
                <a:cs typeface="Calibri"/>
              </a:rPr>
              <a:t>– high pressure ionization chamber</a:t>
            </a:r>
            <a:r>
              <a:rPr lang="en-US" alt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 (</a:t>
            </a:r>
            <a:r>
              <a:rPr lang="en-US" altLang="en-US" sz="1600" dirty="0">
                <a:solidFill>
                  <a:schemeClr val="tx1"/>
                </a:solidFill>
                <a:latin typeface="Calibri"/>
                <a:cs typeface="Calibri"/>
              </a:rPr>
              <a:t>active target),</a:t>
            </a:r>
            <a:r>
              <a:rPr lang="en-US" alt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</a:p>
          <a:p>
            <a:pPr algn="l"/>
            <a:r>
              <a:rPr lang="en-US" alt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4 </a:t>
            </a:r>
            <a:r>
              <a:rPr lang="en-US" altLang="en-US" sz="1600" dirty="0">
                <a:solidFill>
                  <a:schemeClr val="tx1"/>
                </a:solidFill>
                <a:latin typeface="Calibri"/>
                <a:cs typeface="Calibri"/>
              </a:rPr>
              <a:t>– </a:t>
            </a:r>
            <a:r>
              <a:rPr lang="el-GR" altLang="en-US" sz="1600" dirty="0">
                <a:solidFill>
                  <a:schemeClr val="tx1"/>
                </a:solidFill>
                <a:latin typeface="Calibri"/>
                <a:cs typeface="Calibri"/>
              </a:rPr>
              <a:t>γ</a:t>
            </a:r>
            <a:r>
              <a:rPr lang="en-US" alt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-detectors </a:t>
            </a:r>
            <a:r>
              <a:rPr lang="en-US" altLang="en-US" sz="1600" dirty="0">
                <a:solidFill>
                  <a:schemeClr val="tx1"/>
                </a:solidFill>
                <a:latin typeface="Calibri"/>
                <a:cs typeface="Calibri"/>
              </a:rPr>
              <a:t>(</a:t>
            </a:r>
            <a:r>
              <a:rPr lang="en-US" altLang="en-US" sz="1600" dirty="0" err="1" smtClean="0">
                <a:solidFill>
                  <a:schemeClr val="tx1"/>
                </a:solidFill>
                <a:latin typeface="Calibri"/>
                <a:cs typeface="Calibri"/>
              </a:rPr>
              <a:t>NaI</a:t>
            </a:r>
            <a:r>
              <a:rPr lang="en-US" altLang="en-US" sz="1600" dirty="0" smtClean="0">
                <a:solidFill>
                  <a:schemeClr val="tx1"/>
                </a:solidFill>
                <a:latin typeface="Calibri"/>
                <a:cs typeface="Calibri"/>
              </a:rPr>
              <a:t>) at </a:t>
            </a:r>
            <a:r>
              <a:rPr lang="en-US" alt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θ</a:t>
            </a:r>
            <a:r>
              <a:rPr lang="ru-RU" altLang="en-US" sz="1600" baseline="-25000" dirty="0">
                <a:solidFill>
                  <a:srgbClr val="000000"/>
                </a:solidFill>
                <a:latin typeface="Calibri"/>
                <a:cs typeface="Calibri"/>
              </a:rPr>
              <a:t>γ</a:t>
            </a:r>
            <a:r>
              <a:rPr lang="en-US" alt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=130 and 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cs typeface="Calibri"/>
              </a:rPr>
              <a:t>θ</a:t>
            </a:r>
            <a:r>
              <a:rPr lang="ru-RU" altLang="en-US" sz="16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γ</a:t>
            </a:r>
            <a:r>
              <a:rPr lang="en-US" alt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 =90 deg</a:t>
            </a:r>
            <a:r>
              <a:rPr lang="en-US" altLang="en-US" sz="1600" dirty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428261" y="990750"/>
            <a:ext cx="4390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Measurement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photon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in final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state</a:t>
            </a:r>
            <a:endParaRPr lang="de-DE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l"/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via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dedicated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detectors</a:t>
            </a:r>
            <a:endParaRPr lang="de-DE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93" y="966052"/>
            <a:ext cx="1917700" cy="469900"/>
          </a:xfrm>
          <a:prstGeom prst="rect">
            <a:avLst/>
          </a:prstGeom>
        </p:spPr>
      </p:pic>
      <p:cxnSp>
        <p:nvCxnSpPr>
          <p:cNvPr id="9" name="Gerade Verbindung mit Pfeil 8"/>
          <p:cNvCxnSpPr>
            <a:stCxn id="7" idx="1"/>
          </p:cNvCxnSpPr>
          <p:nvPr/>
        </p:nvCxnSpPr>
        <p:spPr bwMode="auto">
          <a:xfrm flipH="1">
            <a:off x="2956487" y="1344693"/>
            <a:ext cx="1471774" cy="530701"/>
          </a:xfrm>
          <a:prstGeom prst="straightConnector1">
            <a:avLst/>
          </a:prstGeom>
          <a:solidFill>
            <a:schemeClr val="tx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 flipH="1" flipV="1">
            <a:off x="3422038" y="3091770"/>
            <a:ext cx="1613425" cy="1091923"/>
          </a:xfrm>
          <a:prstGeom prst="straightConnector1">
            <a:avLst/>
          </a:prstGeom>
          <a:solidFill>
            <a:schemeClr val="tx1"/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3665987" y="6162348"/>
            <a:ext cx="547801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Highly-pressurized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active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target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(TPC)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developed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by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group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from</a:t>
            </a:r>
            <a:r>
              <a:rPr lang="de-DE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St. Petersburg (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proton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detection</a:t>
            </a:r>
            <a:r>
              <a:rPr lang="de-DE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de-DE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761111" y="982496"/>
            <a:ext cx="515155" cy="44332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2153117" y="991115"/>
            <a:ext cx="515155" cy="44332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Sechseck 13"/>
          <p:cNvSpPr/>
          <p:nvPr/>
        </p:nvSpPr>
        <p:spPr bwMode="auto">
          <a:xfrm>
            <a:off x="546100" y="5689600"/>
            <a:ext cx="1422400" cy="4318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E.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Maev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25700" y="1679707"/>
            <a:ext cx="6364295" cy="2049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Search for the</a:t>
            </a:r>
          </a:p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Dark Photon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518446" y="63075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205267" y="6413841"/>
            <a:ext cx="8938733" cy="40567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182" y="4030306"/>
            <a:ext cx="3060483" cy="2423901"/>
          </a:xfrm>
          <a:prstGeom prst="rect">
            <a:avLst/>
          </a:prstGeom>
        </p:spPr>
      </p:pic>
      <p:sp>
        <p:nvSpPr>
          <p:cNvPr id="13" name="Sechseck 12"/>
          <p:cNvSpPr/>
          <p:nvPr/>
        </p:nvSpPr>
        <p:spPr bwMode="auto">
          <a:xfrm>
            <a:off x="596900" y="5765800"/>
            <a:ext cx="2616200" cy="6223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Tuesday afternoon</a:t>
            </a:r>
          </a:p>
          <a:p>
            <a:pPr marL="0" marR="0" indent="0" algn="ctr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chemeClr val="bg1"/>
                </a:solidFill>
                <a:latin typeface="Calibri"/>
                <a:cs typeface="Calibri"/>
              </a:rPr>
              <a:t>Thursday afternoon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1987282" y="2287177"/>
            <a:ext cx="256243" cy="6015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23695" y="2328178"/>
            <a:ext cx="256243" cy="6015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2041142" y="923904"/>
            <a:ext cx="5431687" cy="27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uppierung 29"/>
          <p:cNvGrpSpPr/>
          <p:nvPr/>
        </p:nvGrpSpPr>
        <p:grpSpPr>
          <a:xfrm>
            <a:off x="637835" y="3885591"/>
            <a:ext cx="7878244" cy="2283382"/>
            <a:chOff x="235141" y="4177653"/>
            <a:chExt cx="8908859" cy="2283382"/>
          </a:xfrm>
        </p:grpSpPr>
        <p:sp>
          <p:nvSpPr>
            <p:cNvPr id="17" name="Rechteck 16"/>
            <p:cNvSpPr/>
            <p:nvPr/>
          </p:nvSpPr>
          <p:spPr>
            <a:xfrm>
              <a:off x="1813676" y="5012948"/>
              <a:ext cx="5431687" cy="2781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endParaRPr lang="en-GB"/>
            </a:p>
          </p:txBody>
        </p:sp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235141" y="4177653"/>
              <a:ext cx="880549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Search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for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the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O(GeV/c</a:t>
              </a:r>
              <a:r>
                <a:rPr lang="de-DE" sz="2000" b="1" kern="0" baseline="30000" dirty="0" smtClean="0">
                  <a:solidFill>
                    <a:srgbClr val="000090"/>
                  </a:solidFill>
                  <a:latin typeface="Calibri"/>
                  <a:cs typeface="Calibri"/>
                </a:rPr>
                <a:t>2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)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mass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scale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in a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world-wide</a:t>
              </a:r>
              <a:r>
                <a:rPr lang="de-DE" sz="2000" b="1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de-DE" sz="2000" b="1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effort</a:t>
              </a:r>
              <a:endParaRPr kumimoji="0" lang="de-DE" sz="2000" i="0" u="none" strike="noStrike" kern="0" cap="none" spc="0" normalizeH="0" baseline="0" noProof="0" dirty="0" smtClean="0">
                <a:ln>
                  <a:noFill/>
                </a:ln>
                <a:solidFill>
                  <a:srgbClr val="000090"/>
                </a:solidFill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Titel 1"/>
            <p:cNvSpPr txBox="1">
              <a:spLocks/>
            </p:cNvSpPr>
            <p:nvPr/>
          </p:nvSpPr>
          <p:spPr bwMode="auto">
            <a:xfrm>
              <a:off x="279285" y="4651829"/>
              <a:ext cx="8864715" cy="1661208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l" defTabSz="871538" fontAlgn="base">
                <a:spcBef>
                  <a:spcPct val="0"/>
                </a:spcBef>
                <a:spcAft>
                  <a:spcPts val="1200"/>
                </a:spcAft>
                <a:buClr>
                  <a:schemeClr val="tx1"/>
                </a:buClr>
                <a:buFont typeface="Wingdings" pitchFamily="2" charset="2"/>
                <a:buChar char="Ø"/>
                <a:defRPr/>
              </a:pPr>
              <a:r>
                <a:rPr lang="en-GB" sz="1800" dirty="0" smtClean="0">
                  <a:solidFill>
                    <a:prstClr val="black"/>
                  </a:solidFill>
                  <a:latin typeface="Calibri"/>
                  <a:cs typeface="Calibri"/>
                </a:rPr>
                <a:t>  Could explain large number of </a:t>
              </a:r>
              <a:r>
                <a:rPr lang="en-GB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astrophysical anomalies </a:t>
              </a:r>
            </a:p>
            <a:p>
              <a:pPr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buClr>
                  <a:schemeClr val="tx1"/>
                </a:buClr>
                <a:buFont typeface="Wingdings" pitchFamily="2" charset="2"/>
                <a:buChar char="Ø"/>
                <a:defRPr/>
              </a:pPr>
              <a:r>
                <a:rPr lang="en-GB" sz="1800" dirty="0" smtClean="0">
                  <a:solidFill>
                    <a:prstClr val="black"/>
                  </a:solidFill>
                  <a:latin typeface="Calibri"/>
                  <a:cs typeface="Calibri"/>
                </a:rPr>
                <a:t>  Could explain presently seen </a:t>
              </a:r>
              <a:r>
                <a:rPr lang="en-GB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deviation of 3.6</a:t>
              </a:r>
              <a:r>
                <a:rPr lang="en-GB" sz="1800" b="1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s</a:t>
              </a:r>
              <a:r>
                <a:rPr lang="en-GB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between (g-2)</a:t>
              </a:r>
              <a:r>
                <a:rPr lang="en-GB" sz="1800" b="1" baseline="-25000" dirty="0" smtClean="0">
                  <a:solidFill>
                    <a:prstClr val="black"/>
                  </a:solidFill>
                  <a:latin typeface="Calibri"/>
                  <a:cs typeface="Calibri"/>
                </a:rPr>
                <a:t>μ</a:t>
              </a:r>
              <a:r>
                <a:rPr lang="en-GB" sz="1800" b="1" dirty="0" smtClean="0">
                  <a:solidFill>
                    <a:prstClr val="black"/>
                  </a:solidFill>
                  <a:latin typeface="Calibri"/>
                  <a:cs typeface="Calibri"/>
                </a:rPr>
                <a:t>  </a:t>
              </a:r>
            </a:p>
            <a:p>
              <a:pPr lvl="0" algn="l" defTabSz="871538" fontAlgn="base">
                <a:spcBef>
                  <a:spcPct val="0"/>
                </a:spcBef>
                <a:spcAft>
                  <a:spcPts val="600"/>
                </a:spcAft>
                <a:buClr>
                  <a:srgbClr val="8064A2">
                    <a:lumMod val="75000"/>
                  </a:srgbClr>
                </a:buClr>
                <a:defRPr/>
              </a:pPr>
              <a:r>
                <a:rPr lang="en-GB" sz="1800" dirty="0" smtClean="0">
                  <a:solidFill>
                    <a:prstClr val="black"/>
                  </a:solidFill>
                  <a:latin typeface="Calibri"/>
                  <a:cs typeface="Calibri"/>
                </a:rPr>
                <a:t>      Standard Model prediction and direct (g-2)</a:t>
              </a:r>
              <a:r>
                <a:rPr lang="en-GB" sz="1800" baseline="-25000" dirty="0" smtClean="0">
                  <a:solidFill>
                    <a:prstClr val="black"/>
                  </a:solidFill>
                  <a:latin typeface="Calibri"/>
                  <a:cs typeface="Calibri"/>
                </a:rPr>
                <a:t>μ </a:t>
              </a:r>
              <a:r>
                <a:rPr lang="en-GB" sz="1800" dirty="0" smtClean="0">
                  <a:solidFill>
                    <a:prstClr val="black"/>
                  </a:solidFill>
                  <a:latin typeface="Calibri"/>
                  <a:cs typeface="Calibri"/>
                </a:rPr>
                <a:t>measurement</a:t>
              </a:r>
            </a:p>
            <a:p>
              <a:pPr lvl="0"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  <a:p>
              <a:pPr lvl="0" algn="l" defTabSz="871538" fontAlgn="base">
                <a:spcBef>
                  <a:spcPct val="0"/>
                </a:spcBef>
                <a:spcAft>
                  <a:spcPts val="600"/>
                </a:spcAft>
                <a:buClr>
                  <a:srgbClr val="8064A2">
                    <a:lumMod val="75000"/>
                  </a:srgbClr>
                </a:buClr>
                <a:defRPr/>
              </a:pPr>
              <a:endParaRPr lang="en-GB" sz="1800" dirty="0" smtClean="0">
                <a:solidFill>
                  <a:prstClr val="black"/>
                </a:solidFill>
                <a:latin typeface="Calibri"/>
                <a:cs typeface="Calibri"/>
              </a:endParaRPr>
            </a:p>
          </p:txBody>
        </p:sp>
        <p:sp>
          <p:nvSpPr>
            <p:cNvPr id="20" name="TextBox 21"/>
            <p:cNvSpPr txBox="1"/>
            <p:nvPr/>
          </p:nvSpPr>
          <p:spPr>
            <a:xfrm>
              <a:off x="612424" y="4933332"/>
              <a:ext cx="8430132" cy="523220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Arkani-Hamed</a:t>
              </a:r>
              <a:r>
                <a:rPr lang="en-US" sz="14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et al. (2009)</a:t>
              </a:r>
            </a:p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Andreas, </a:t>
              </a:r>
              <a:r>
                <a:rPr lang="en-US" sz="14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Ringwald</a:t>
              </a:r>
              <a:r>
                <a:rPr lang="en-US" sz="14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(2010); Andreas, Niebuhr, </a:t>
              </a:r>
              <a:r>
                <a:rPr lang="en-US" sz="14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Ringwald</a:t>
              </a:r>
              <a:r>
                <a:rPr lang="en-US" sz="14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(2012) 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613973" y="6153258"/>
              <a:ext cx="2518629" cy="307777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Pospelov(2008)</a:t>
              </a:r>
            </a:p>
          </p:txBody>
        </p:sp>
      </p:grpSp>
      <p:grpSp>
        <p:nvGrpSpPr>
          <p:cNvPr id="3" name="Gruppierung 21"/>
          <p:cNvGrpSpPr/>
          <p:nvPr/>
        </p:nvGrpSpPr>
        <p:grpSpPr>
          <a:xfrm>
            <a:off x="641026" y="1624145"/>
            <a:ext cx="8055984" cy="2087519"/>
            <a:chOff x="701091" y="2550131"/>
            <a:chExt cx="8055984" cy="2087519"/>
          </a:xfrm>
        </p:grpSpPr>
        <p:sp>
          <p:nvSpPr>
            <p:cNvPr id="23" name="Rechteck 22"/>
            <p:cNvSpPr/>
            <p:nvPr/>
          </p:nvSpPr>
          <p:spPr>
            <a:xfrm>
              <a:off x="5748865" y="3391664"/>
              <a:ext cx="296334" cy="4402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4061457" y="3572616"/>
              <a:ext cx="497854" cy="63947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3458846" y="2550131"/>
              <a:ext cx="1713935" cy="505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ihandform 25"/>
            <p:cNvSpPr/>
            <p:nvPr/>
          </p:nvSpPr>
          <p:spPr>
            <a:xfrm>
              <a:off x="4017433" y="3238500"/>
              <a:ext cx="554567" cy="275167"/>
            </a:xfrm>
            <a:custGeom>
              <a:avLst/>
              <a:gdLst>
                <a:gd name="connsiteX0" fmla="*/ 198967 w 554567"/>
                <a:gd name="connsiteY0" fmla="*/ 0 h 275167"/>
                <a:gd name="connsiteX1" fmla="*/ 245534 w 554567"/>
                <a:gd name="connsiteY1" fmla="*/ 67733 h 275167"/>
                <a:gd name="connsiteX2" fmla="*/ 275167 w 554567"/>
                <a:gd name="connsiteY2" fmla="*/ 93133 h 275167"/>
                <a:gd name="connsiteX3" fmla="*/ 359834 w 554567"/>
                <a:gd name="connsiteY3" fmla="*/ 97367 h 275167"/>
                <a:gd name="connsiteX4" fmla="*/ 410634 w 554567"/>
                <a:gd name="connsiteY4" fmla="*/ 55033 h 275167"/>
                <a:gd name="connsiteX5" fmla="*/ 554567 w 554567"/>
                <a:gd name="connsiteY5" fmla="*/ 262467 h 275167"/>
                <a:gd name="connsiteX6" fmla="*/ 0 w 554567"/>
                <a:gd name="connsiteY6" fmla="*/ 275167 h 275167"/>
                <a:gd name="connsiteX7" fmla="*/ 50800 w 554567"/>
                <a:gd name="connsiteY7" fmla="*/ 143933 h 275167"/>
                <a:gd name="connsiteX8" fmla="*/ 198967 w 554567"/>
                <a:gd name="connsiteY8" fmla="*/ 0 h 27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4567" h="275167">
                  <a:moveTo>
                    <a:pt x="198967" y="0"/>
                  </a:moveTo>
                  <a:lnTo>
                    <a:pt x="245534" y="67733"/>
                  </a:lnTo>
                  <a:lnTo>
                    <a:pt x="275167" y="93133"/>
                  </a:lnTo>
                  <a:lnTo>
                    <a:pt x="359834" y="97367"/>
                  </a:lnTo>
                  <a:lnTo>
                    <a:pt x="410634" y="55033"/>
                  </a:lnTo>
                  <a:lnTo>
                    <a:pt x="554567" y="262467"/>
                  </a:lnTo>
                  <a:lnTo>
                    <a:pt x="0" y="275167"/>
                  </a:lnTo>
                  <a:lnTo>
                    <a:pt x="50800" y="143933"/>
                  </a:lnTo>
                  <a:lnTo>
                    <a:pt x="19896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617475" y="3683543"/>
              <a:ext cx="1843247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b="1" i="1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a</a:t>
              </a:r>
              <a:r>
                <a:rPr lang="en-GB" sz="1000" b="1" i="1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 </a:t>
              </a:r>
              <a:r>
                <a:rPr lang="de-DE" sz="2800" b="1" dirty="0" smtClean="0">
                  <a:solidFill>
                    <a:srgbClr val="D00C0C"/>
                  </a:solidFill>
                  <a:sym typeface="Symbol"/>
                </a:rPr>
                <a:t></a:t>
              </a:r>
              <a:r>
                <a:rPr lang="de-DE" sz="2800" dirty="0" smtClean="0">
                  <a:solidFill>
                    <a:srgbClr val="D00C0C"/>
                  </a:solidFill>
                  <a:sym typeface="Symbol"/>
                </a:rPr>
                <a:t>=</a:t>
              </a:r>
              <a:r>
                <a:rPr lang="en-GB" sz="2800" b="1" i="1" dirty="0" err="1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e</a:t>
              </a:r>
              <a:r>
                <a:rPr lang="en-GB" sz="900" b="1" i="1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 </a:t>
              </a:r>
              <a:r>
                <a:rPr lang="en-GB" sz="2800" b="1" i="1" baseline="30000" dirty="0" smtClean="0">
                  <a:solidFill>
                    <a:srgbClr val="D00C0C"/>
                  </a:solidFill>
                  <a:latin typeface="Symbol" charset="2"/>
                  <a:cs typeface="Symbol" charset="2"/>
                </a:rPr>
                <a:t>2 </a:t>
              </a:r>
              <a:r>
                <a:rPr lang="de-DE" sz="2800" dirty="0" smtClean="0">
                  <a:solidFill>
                    <a:srgbClr val="D00C0C"/>
                  </a:solidFill>
                </a:rPr>
                <a:t>· </a:t>
              </a:r>
              <a:r>
                <a:rPr lang="de-DE" sz="2800" b="1" dirty="0" err="1" smtClean="0">
                  <a:solidFill>
                    <a:srgbClr val="D00C0C"/>
                  </a:solidFill>
                  <a:latin typeface="Symbol" charset="2"/>
                  <a:cs typeface="Symbol" charset="2"/>
                  <a:sym typeface="Symbol"/>
                </a:rPr>
                <a:t>a</a:t>
              </a:r>
              <a:r>
                <a:rPr lang="de-DE" sz="2800" i="1" baseline="-25000" dirty="0" err="1" smtClean="0">
                  <a:solidFill>
                    <a:srgbClr val="D00C0C"/>
                  </a:solidFill>
                  <a:latin typeface="Times New Roman"/>
                  <a:cs typeface="Times New Roman"/>
                  <a:sym typeface="Symbol"/>
                </a:rPr>
                <a:t>em</a:t>
              </a:r>
              <a:endParaRPr lang="de-DE" sz="2800" i="1" baseline="-25000" dirty="0" smtClean="0">
                <a:solidFill>
                  <a:srgbClr val="D00C0C"/>
                </a:solidFill>
                <a:latin typeface="Times New Roman"/>
                <a:cs typeface="Times New Roman"/>
              </a:endParaRPr>
            </a:p>
            <a:p>
              <a:endParaRPr lang="de-DE" sz="2800" b="1" dirty="0" smtClean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 flipH="1">
              <a:off x="801100" y="3382638"/>
              <a:ext cx="7680421" cy="0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29" name="Rectangle 9"/>
            <p:cNvSpPr>
              <a:spLocks/>
            </p:cNvSpPr>
            <p:nvPr/>
          </p:nvSpPr>
          <p:spPr bwMode="auto">
            <a:xfrm>
              <a:off x="7739970" y="3467489"/>
              <a:ext cx="1017105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Mass [eV]</a:t>
              </a: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H="1">
              <a:off x="921323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>
              <a:off x="7388877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2284201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5005702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4" name="Line 14"/>
            <p:cNvSpPr>
              <a:spLocks noChangeShapeType="1"/>
            </p:cNvSpPr>
            <p:nvPr/>
          </p:nvSpPr>
          <p:spPr bwMode="auto">
            <a:xfrm>
              <a:off x="6027063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5" name="Line 15"/>
            <p:cNvSpPr>
              <a:spLocks noChangeShapeType="1"/>
            </p:cNvSpPr>
            <p:nvPr/>
          </p:nvSpPr>
          <p:spPr bwMode="auto">
            <a:xfrm>
              <a:off x="6707970" y="3295523"/>
              <a:ext cx="0" cy="181017"/>
            </a:xfrm>
            <a:prstGeom prst="line">
              <a:avLst/>
            </a:prstGeom>
            <a:noFill/>
            <a:ln w="38100">
              <a:solidFill>
                <a:srgbClr val="002D99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36" name="Rectangle 16"/>
            <p:cNvSpPr>
              <a:spLocks/>
            </p:cNvSpPr>
            <p:nvPr/>
          </p:nvSpPr>
          <p:spPr bwMode="auto">
            <a:xfrm>
              <a:off x="701091" y="3467489"/>
              <a:ext cx="42982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-6</a:t>
              </a:r>
            </a:p>
          </p:txBody>
        </p:sp>
        <p:sp>
          <p:nvSpPr>
            <p:cNvPr id="37" name="Rectangle 17"/>
            <p:cNvSpPr>
              <a:spLocks/>
            </p:cNvSpPr>
            <p:nvPr/>
          </p:nvSpPr>
          <p:spPr bwMode="auto">
            <a:xfrm>
              <a:off x="2071417" y="3467489"/>
              <a:ext cx="42982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-2</a:t>
              </a:r>
            </a:p>
          </p:txBody>
        </p:sp>
        <p:sp>
          <p:nvSpPr>
            <p:cNvPr id="38" name="Rectangle 18"/>
            <p:cNvSpPr>
              <a:spLocks/>
            </p:cNvSpPr>
            <p:nvPr/>
          </p:nvSpPr>
          <p:spPr bwMode="auto">
            <a:xfrm>
              <a:off x="4812069" y="3467489"/>
              <a:ext cx="38088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6</a:t>
              </a:r>
            </a:p>
          </p:txBody>
        </p:sp>
        <p:sp>
          <p:nvSpPr>
            <p:cNvPr id="39" name="Rectangle 19"/>
            <p:cNvSpPr>
              <a:spLocks/>
            </p:cNvSpPr>
            <p:nvPr/>
          </p:nvSpPr>
          <p:spPr bwMode="auto">
            <a:xfrm>
              <a:off x="5833430" y="3467489"/>
              <a:ext cx="380882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 dirty="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9</a:t>
              </a:r>
            </a:p>
          </p:txBody>
        </p:sp>
        <p:sp>
          <p:nvSpPr>
            <p:cNvPr id="40" name="Rectangle 20"/>
            <p:cNvSpPr>
              <a:spLocks/>
            </p:cNvSpPr>
            <p:nvPr/>
          </p:nvSpPr>
          <p:spPr bwMode="auto">
            <a:xfrm>
              <a:off x="6480292" y="3467489"/>
              <a:ext cx="46174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11</a:t>
              </a:r>
            </a:p>
          </p:txBody>
        </p:sp>
        <p:sp>
          <p:nvSpPr>
            <p:cNvPr id="41" name="Rectangle 21"/>
            <p:cNvSpPr>
              <a:spLocks/>
            </p:cNvSpPr>
            <p:nvPr/>
          </p:nvSpPr>
          <p:spPr bwMode="auto">
            <a:xfrm>
              <a:off x="7161199" y="3467489"/>
              <a:ext cx="46174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10</a:t>
              </a:r>
              <a:r>
                <a:rPr lang="en-US" sz="1600" baseline="32000">
                  <a:solidFill>
                    <a:srgbClr val="002D99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13</a:t>
              </a:r>
            </a:p>
          </p:txBody>
        </p:sp>
        <p:sp>
          <p:nvSpPr>
            <p:cNvPr id="42" name="Rectangle 22"/>
            <p:cNvSpPr>
              <a:spLocks/>
            </p:cNvSpPr>
            <p:nvPr/>
          </p:nvSpPr>
          <p:spPr bwMode="auto">
            <a:xfrm>
              <a:off x="930898" y="3250269"/>
              <a:ext cx="1344792" cy="262475"/>
            </a:xfrm>
            <a:prstGeom prst="rect">
              <a:avLst/>
            </a:prstGeom>
            <a:solidFill>
              <a:srgbClr val="002D99">
                <a:alpha val="16000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43" name="Rectangle 23"/>
            <p:cNvSpPr>
              <a:spLocks/>
            </p:cNvSpPr>
            <p:nvPr/>
          </p:nvSpPr>
          <p:spPr bwMode="auto">
            <a:xfrm>
              <a:off x="5016341" y="3250269"/>
              <a:ext cx="1004338" cy="262475"/>
            </a:xfrm>
            <a:prstGeom prst="rect">
              <a:avLst/>
            </a:prstGeom>
            <a:solidFill>
              <a:srgbClr val="D00C0C">
                <a:alpha val="70195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 dirty="0">
                <a:solidFill>
                  <a:srgbClr val="D00C0C">
                    <a:alpha val="70195"/>
                  </a:srgbClr>
                </a:solidFill>
              </a:endParaRPr>
            </a:p>
          </p:txBody>
        </p:sp>
        <p:sp>
          <p:nvSpPr>
            <p:cNvPr id="44" name="Rectangle 24"/>
            <p:cNvSpPr>
              <a:spLocks/>
            </p:cNvSpPr>
            <p:nvPr/>
          </p:nvSpPr>
          <p:spPr bwMode="auto">
            <a:xfrm>
              <a:off x="6718609" y="3250269"/>
              <a:ext cx="655373" cy="262475"/>
            </a:xfrm>
            <a:prstGeom prst="rect">
              <a:avLst/>
            </a:prstGeom>
            <a:solidFill>
              <a:srgbClr val="002D99">
                <a:alpha val="16000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GB" sz="1600"/>
            </a:p>
          </p:txBody>
        </p:sp>
        <p:sp>
          <p:nvSpPr>
            <p:cNvPr id="46" name="Rectangle 27"/>
            <p:cNvSpPr>
              <a:spLocks/>
            </p:cNvSpPr>
            <p:nvPr/>
          </p:nvSpPr>
          <p:spPr bwMode="auto">
            <a:xfrm>
              <a:off x="6829256" y="2879206"/>
              <a:ext cx="43514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>
                  <a:solidFill>
                    <a:srgbClr val="8EB4E3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LHC</a:t>
              </a:r>
            </a:p>
          </p:txBody>
        </p:sp>
        <p:sp>
          <p:nvSpPr>
            <p:cNvPr id="47" name="Rectangle 28"/>
            <p:cNvSpPr>
              <a:spLocks/>
            </p:cNvSpPr>
            <p:nvPr/>
          </p:nvSpPr>
          <p:spPr bwMode="auto">
            <a:xfrm>
              <a:off x="1294757" y="3743890"/>
              <a:ext cx="606433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err="1">
                  <a:solidFill>
                    <a:schemeClr val="tx2">
                      <a:lumMod val="40000"/>
                      <a:lumOff val="60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Axion</a:t>
              </a:r>
              <a:endParaRPr 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48" name="Rectangle 29"/>
            <p:cNvSpPr>
              <a:spLocks/>
            </p:cNvSpPr>
            <p:nvPr/>
          </p:nvSpPr>
          <p:spPr bwMode="auto">
            <a:xfrm>
              <a:off x="4662427" y="2698730"/>
              <a:ext cx="1958825" cy="36933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D00C0C"/>
                  </a:solidFill>
                  <a:latin typeface="Calibri"/>
                  <a:ea typeface="Calibri" charset="0"/>
                  <a:cs typeface="Calibri"/>
                  <a:sym typeface="Calibri" charset="0"/>
                </a:rPr>
                <a:t>Dark photon</a:t>
              </a:r>
            </a:p>
          </p:txBody>
        </p:sp>
        <p:sp>
          <p:nvSpPr>
            <p:cNvPr id="49" name="Rectangle 30"/>
            <p:cNvSpPr>
              <a:spLocks/>
            </p:cNvSpPr>
            <p:nvPr/>
          </p:nvSpPr>
          <p:spPr bwMode="auto">
            <a:xfrm>
              <a:off x="6773933" y="3757116"/>
              <a:ext cx="545790" cy="24622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rgbClr val="8EB4E3"/>
                  </a:solidFill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W’, Z’</a:t>
              </a:r>
            </a:p>
          </p:txBody>
        </p:sp>
      </p:grpSp>
      <p:sp>
        <p:nvSpPr>
          <p:cNvPr id="50" name="Rechteck 49"/>
          <p:cNvSpPr/>
          <p:nvPr/>
        </p:nvSpPr>
        <p:spPr>
          <a:xfrm>
            <a:off x="501163" y="948473"/>
            <a:ext cx="64703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 smtClean="0">
                <a:solidFill>
                  <a:srgbClr val="000090"/>
                </a:solidFill>
                <a:latin typeface="Calibri"/>
                <a:cs typeface="Calibri"/>
              </a:rPr>
              <a:t>New massive force carrier of extra U(1)</a:t>
            </a:r>
            <a:r>
              <a:rPr lang="en-GB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d</a:t>
            </a:r>
            <a:r>
              <a:rPr lang="en-GB" b="1" dirty="0" smtClean="0">
                <a:solidFill>
                  <a:srgbClr val="000090"/>
                </a:solidFill>
                <a:latin typeface="Calibri"/>
                <a:cs typeface="Calibri"/>
              </a:rPr>
              <a:t> gauge group; predicted in almost all string </a:t>
            </a:r>
            <a:r>
              <a:rPr lang="en-GB" b="1" dirty="0" err="1" smtClean="0">
                <a:solidFill>
                  <a:srgbClr val="000090"/>
                </a:solidFill>
                <a:latin typeface="Calibri"/>
                <a:cs typeface="Calibri"/>
              </a:rPr>
              <a:t>compactifications</a:t>
            </a:r>
            <a:r>
              <a:rPr lang="en-GB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endParaRPr lang="en-GB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658813" y="201613"/>
            <a:ext cx="27358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Dark Photon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36217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MESA Project</a:t>
            </a:r>
            <a:endParaRPr lang="en-US" sz="3600" i="1" dirty="0"/>
          </a:p>
        </p:txBody>
      </p:sp>
      <p:sp>
        <p:nvSpPr>
          <p:cNvPr id="13" name="Rechteck 12"/>
          <p:cNvSpPr/>
          <p:nvPr/>
        </p:nvSpPr>
        <p:spPr>
          <a:xfrm>
            <a:off x="573331" y="1696449"/>
            <a:ext cx="864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b="1" dirty="0" smtClean="0">
                <a:solidFill>
                  <a:srgbClr val="B50000"/>
                </a:solidFill>
                <a:latin typeface="Calibri"/>
                <a:cs typeface="Calibri"/>
              </a:rPr>
              <a:t>Mainz Energy-Recovering Superconducting Accelerator</a:t>
            </a:r>
          </a:p>
        </p:txBody>
      </p:sp>
      <p:sp>
        <p:nvSpPr>
          <p:cNvPr id="9" name="Sechseck 8"/>
          <p:cNvSpPr/>
          <p:nvPr/>
        </p:nvSpPr>
        <p:spPr bwMode="auto">
          <a:xfrm>
            <a:off x="6972300" y="609600"/>
            <a:ext cx="1828800" cy="4699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K.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Aulenbacher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  <p:pic>
        <p:nvPicPr>
          <p:cNvPr id="10" name="Exzellenzcluster PRISMA Auf der Suche nach neuer Physik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619250"/>
            <a:ext cx="8216900" cy="4622006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00955" y="989558"/>
            <a:ext cx="761434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GB" sz="2800" b="1" dirty="0" smtClean="0">
                <a:solidFill>
                  <a:srgbClr val="000090"/>
                </a:solidFill>
                <a:latin typeface="Calibri"/>
                <a:cs typeface="Calibri"/>
              </a:rPr>
              <a:t>ERL mode: </a:t>
            </a:r>
            <a:r>
              <a:rPr lang="en-GB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E</a:t>
            </a:r>
            <a:r>
              <a:rPr lang="en-GB" sz="2800" b="1" baseline="-25000" dirty="0" err="1" smtClean="0">
                <a:solidFill>
                  <a:srgbClr val="000090"/>
                </a:solidFill>
                <a:latin typeface="Calibri"/>
                <a:cs typeface="Calibri"/>
              </a:rPr>
              <a:t>max</a:t>
            </a:r>
            <a:r>
              <a:rPr lang="en-GB" sz="2800" b="1" dirty="0" smtClean="0">
                <a:solidFill>
                  <a:srgbClr val="000090"/>
                </a:solidFill>
                <a:latin typeface="Calibri"/>
                <a:cs typeface="Calibri"/>
              </a:rPr>
              <a:t> = 105 </a:t>
            </a:r>
            <a:r>
              <a:rPr lang="en-GB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MeV</a:t>
            </a:r>
            <a:r>
              <a:rPr lang="en-GB" sz="2800" b="1" dirty="0" smtClean="0">
                <a:solidFill>
                  <a:srgbClr val="000090"/>
                </a:solidFill>
                <a:latin typeface="Calibri"/>
                <a:cs typeface="Calibri"/>
              </a:rPr>
              <a:t>, I</a:t>
            </a:r>
            <a:r>
              <a:rPr lang="en-GB" sz="28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max</a:t>
            </a:r>
            <a:r>
              <a:rPr lang="en-GB" sz="2800" b="1" dirty="0" smtClean="0">
                <a:solidFill>
                  <a:srgbClr val="000090"/>
                </a:solidFill>
                <a:latin typeface="Calibri"/>
                <a:cs typeface="Calibri"/>
              </a:rPr>
              <a:t> &gt; 1 </a:t>
            </a:r>
            <a:r>
              <a:rPr lang="en-GB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mA</a:t>
            </a:r>
            <a:endParaRPr lang="en-GB" sz="2800" b="1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30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DP_2010_linear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06" y="1392996"/>
            <a:ext cx="6295871" cy="4263870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 rot="5400000" flipH="1" flipV="1">
            <a:off x="-164294" y="3573231"/>
            <a:ext cx="1719125" cy="1588"/>
          </a:xfrm>
          <a:prstGeom prst="straightConnector1">
            <a:avLst/>
          </a:prstGeom>
          <a:ln>
            <a:solidFill>
              <a:srgbClr val="2626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8992" y="2240927"/>
            <a:ext cx="1099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Coupling</a:t>
            </a:r>
            <a:endParaRPr lang="en-GB" dirty="0">
              <a:latin typeface="Calibri"/>
              <a:cs typeface="Calibri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2813473" y="5779975"/>
            <a:ext cx="1793253" cy="5950"/>
          </a:xfrm>
          <a:prstGeom prst="straightConnector1">
            <a:avLst/>
          </a:prstGeom>
          <a:ln>
            <a:solidFill>
              <a:srgbClr val="26262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4654272" y="5561752"/>
            <a:ext cx="7274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Mass</a:t>
            </a:r>
            <a:endParaRPr lang="en-GB" dirty="0">
              <a:latin typeface="Calibri"/>
              <a:cs typeface="Calibri"/>
            </a:endParaRPr>
          </a:p>
        </p:txBody>
      </p:sp>
      <p:cxnSp>
        <p:nvCxnSpPr>
          <p:cNvPr id="17" name="Gerade Verbindung mit Pfeil 16"/>
          <p:cNvCxnSpPr/>
          <p:nvPr/>
        </p:nvCxnSpPr>
        <p:spPr bwMode="auto">
          <a:xfrm rot="16200000" flipH="1">
            <a:off x="3639979" y="3187743"/>
            <a:ext cx="579944" cy="491881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8" name="Textfeld 17"/>
          <p:cNvSpPr txBox="1"/>
          <p:nvPr/>
        </p:nvSpPr>
        <p:spPr>
          <a:xfrm>
            <a:off x="7408434" y="5222670"/>
            <a:ext cx="16098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latin typeface="Arial"/>
                <a:cs typeface="Arial"/>
              </a:rPr>
              <a:t>terra incognita</a:t>
            </a:r>
          </a:p>
          <a:p>
            <a:r>
              <a:rPr lang="en-GB" sz="1600" dirty="0" smtClean="0">
                <a:latin typeface="Arial"/>
                <a:cs typeface="Arial"/>
              </a:rPr>
              <a:t>white region</a:t>
            </a:r>
          </a:p>
          <a:p>
            <a:r>
              <a:rPr lang="en-GB" sz="1600" dirty="0" smtClean="0">
                <a:latin typeface="Arial"/>
                <a:cs typeface="Arial"/>
              </a:rPr>
              <a:t>motivated by</a:t>
            </a:r>
          </a:p>
          <a:p>
            <a:r>
              <a:rPr lang="en-GB" sz="1600" dirty="0" smtClean="0">
                <a:latin typeface="Arial"/>
                <a:cs typeface="Arial"/>
              </a:rPr>
              <a:t>dark matter !</a:t>
            </a:r>
            <a:endParaRPr lang="en-GB" sz="1600" dirty="0">
              <a:latin typeface="Arial"/>
              <a:cs typeface="Arial"/>
            </a:endParaRPr>
          </a:p>
        </p:txBody>
      </p:sp>
      <p:cxnSp>
        <p:nvCxnSpPr>
          <p:cNvPr id="19" name="Gerade Verbindung mit Pfeil 18"/>
          <p:cNvCxnSpPr>
            <a:endCxn id="18" idx="1"/>
          </p:cNvCxnSpPr>
          <p:nvPr/>
        </p:nvCxnSpPr>
        <p:spPr bwMode="auto">
          <a:xfrm>
            <a:off x="5507150" y="4526942"/>
            <a:ext cx="1901284" cy="1234337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20" name="Bild 19" descr="Bildschirmfoto 2012-11-01 um 12.54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45" y="440119"/>
            <a:ext cx="2800198" cy="2665817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 bwMode="auto">
          <a:xfrm>
            <a:off x="6399586" y="389819"/>
            <a:ext cx="2804143" cy="280418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2" name="Gerade Verbindung mit Pfeil 21"/>
          <p:cNvCxnSpPr/>
          <p:nvPr/>
        </p:nvCxnSpPr>
        <p:spPr bwMode="auto">
          <a:xfrm rot="10800000" flipV="1">
            <a:off x="5934645" y="2854489"/>
            <a:ext cx="993300" cy="817364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feld 22"/>
          <p:cNvSpPr txBox="1"/>
          <p:nvPr/>
        </p:nvSpPr>
        <p:spPr>
          <a:xfrm>
            <a:off x="3524692" y="1019095"/>
            <a:ext cx="120908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Year 2010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994676" y="3734727"/>
            <a:ext cx="22791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</a:rPr>
              <a:t>allowed parameter range </a:t>
            </a:r>
          </a:p>
          <a:p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</a:rPr>
              <a:t>for (g-2)</a:t>
            </a:r>
            <a:r>
              <a:rPr lang="en-GB" sz="1600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µ</a:t>
            </a:r>
            <a:r>
              <a:rPr lang="en-GB" sz="1600" dirty="0" smtClean="0">
                <a:solidFill>
                  <a:srgbClr val="FF0000"/>
                </a:solidFill>
                <a:latin typeface="Calibri"/>
                <a:cs typeface="Calibri"/>
              </a:rPr>
              <a:t> explanation</a:t>
            </a:r>
            <a:endParaRPr lang="en-GB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474697" y="178933"/>
            <a:ext cx="53399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Dark Photon </a:t>
            </a:r>
            <a:r>
              <a:rPr lang="en-US" sz="3600" i="1" dirty="0" smtClean="0"/>
              <a:t>Status in 2010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44424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Results from </a:t>
            </a:r>
            <a:r>
              <a:rPr lang="en-US" sz="3600" i="1" dirty="0" smtClean="0"/>
              <a:t>A1/MAMI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35966" y="5315043"/>
            <a:ext cx="8808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36526E"/>
              </a:buClr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at time of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publication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most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stringent</a:t>
            </a:r>
          </a:p>
          <a:p>
            <a:pPr algn="l">
              <a:buClr>
                <a:srgbClr val="36526E"/>
              </a:buClr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    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limit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ruling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out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major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part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of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the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parameter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range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motivated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by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(g-2)</a:t>
            </a:r>
            <a:r>
              <a:rPr lang="de-DE" b="1" baseline="-25000" dirty="0" smtClean="0">
                <a:solidFill>
                  <a:srgbClr val="B50000"/>
                </a:solidFill>
                <a:latin typeface="Calibri"/>
                <a:cs typeface="Calibri"/>
              </a:rPr>
              <a:t>µ</a:t>
            </a:r>
          </a:p>
        </p:txBody>
      </p:sp>
      <p:pic>
        <p:nvPicPr>
          <p:cNvPr id="12" name="Bild 11" descr="DP_2014_linea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908" y="977772"/>
            <a:ext cx="5378975" cy="396252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473875" y="3804550"/>
            <a:ext cx="14860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Merkel et al. [A1] </a:t>
            </a:r>
          </a:p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PRL </a:t>
            </a:r>
            <a:r>
              <a:rPr lang="uk-UA" sz="1400" dirty="0" smtClean="0">
                <a:solidFill>
                  <a:srgbClr val="C700EB"/>
                </a:solidFill>
                <a:latin typeface="Calibri"/>
                <a:cs typeface="Calibri"/>
              </a:rPr>
              <a:t>’</a:t>
            </a:r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11, PRL ‘14</a:t>
            </a:r>
            <a:endParaRPr lang="en-GB" sz="1400" dirty="0">
              <a:solidFill>
                <a:srgbClr val="C700EB"/>
              </a:solidFill>
              <a:latin typeface="Calibri"/>
              <a:cs typeface="Calibri"/>
            </a:endParaRPr>
          </a:p>
        </p:txBody>
      </p:sp>
      <p:pic>
        <p:nvPicPr>
          <p:cNvPr id="53" name="Picture 9" descr="Mainzer Mikrotron - MA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3350" y="0"/>
            <a:ext cx="871299" cy="81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Bild 10" descr="Bildschirmfoto 2015-09-13 um 14.19.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345" y="1641765"/>
            <a:ext cx="3789973" cy="242439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943786" y="1838360"/>
            <a:ext cx="536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GB" sz="2800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de-DE" sz="2800" dirty="0" smtClean="0">
                <a:solidFill>
                  <a:srgbClr val="FF0000"/>
                </a:solidFill>
                <a:sym typeface="Symbol"/>
              </a:rPr>
              <a:t></a:t>
            </a:r>
            <a:endParaRPr lang="de-DE" sz="2800" dirty="0" smtClean="0">
              <a:solidFill>
                <a:srgbClr val="FF0000"/>
              </a:solidFill>
            </a:endParaRPr>
          </a:p>
        </p:txBody>
      </p:sp>
      <p:grpSp>
        <p:nvGrpSpPr>
          <p:cNvPr id="14" name="Gruppierung 34"/>
          <p:cNvGrpSpPr/>
          <p:nvPr/>
        </p:nvGrpSpPr>
        <p:grpSpPr>
          <a:xfrm>
            <a:off x="3119194" y="1813753"/>
            <a:ext cx="383655" cy="304285"/>
            <a:chOff x="3426106" y="3968942"/>
            <a:chExt cx="383655" cy="304285"/>
          </a:xfrm>
        </p:grpSpPr>
        <p:sp>
          <p:nvSpPr>
            <p:cNvPr id="15" name="Rechteck 14"/>
            <p:cNvSpPr/>
            <p:nvPr/>
          </p:nvSpPr>
          <p:spPr bwMode="auto">
            <a:xfrm>
              <a:off x="3505476" y="3968942"/>
              <a:ext cx="304285" cy="30428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3426106" y="4021861"/>
              <a:ext cx="198423" cy="1852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17" name="Gruppierung 37"/>
          <p:cNvGrpSpPr/>
          <p:nvPr/>
        </p:nvGrpSpPr>
        <p:grpSpPr>
          <a:xfrm>
            <a:off x="3112858" y="2177833"/>
            <a:ext cx="396883" cy="304285"/>
            <a:chOff x="3426106" y="3968942"/>
            <a:chExt cx="396883" cy="304285"/>
          </a:xfrm>
        </p:grpSpPr>
        <p:sp>
          <p:nvSpPr>
            <p:cNvPr id="18" name="Rechteck 17"/>
            <p:cNvSpPr/>
            <p:nvPr/>
          </p:nvSpPr>
          <p:spPr bwMode="auto">
            <a:xfrm>
              <a:off x="3518704" y="3968942"/>
              <a:ext cx="304285" cy="30428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3426106" y="4021861"/>
              <a:ext cx="198423" cy="1852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3088348" y="1721144"/>
            <a:ext cx="43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</a:t>
            </a:r>
            <a:r>
              <a:rPr lang="en-GB" i="1" baseline="30000" dirty="0" smtClean="0">
                <a:latin typeface="Symbol" charset="2"/>
                <a:cs typeface="Symbol" charset="2"/>
              </a:rPr>
              <a:t>-</a:t>
            </a:r>
            <a:endParaRPr lang="en-GB" i="1" baseline="30000" dirty="0">
              <a:latin typeface="Symbol" charset="2"/>
              <a:cs typeface="Symbol" charset="2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104294" y="2098454"/>
            <a:ext cx="439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</a:t>
            </a:r>
            <a:r>
              <a:rPr lang="en-GB" i="1" baseline="30000" dirty="0" smtClean="0">
                <a:latin typeface="Symbol" charset="2"/>
                <a:cs typeface="Symbol" charset="2"/>
              </a:rPr>
              <a:t>+</a:t>
            </a:r>
            <a:endParaRPr lang="en-GB" i="1" baseline="30000" dirty="0">
              <a:latin typeface="Symbol" charset="2"/>
              <a:cs typeface="Symbol" charset="2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115492" y="599995"/>
            <a:ext cx="120908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Year 2014</a:t>
            </a:r>
            <a:endParaRPr lang="en-GB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44424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Results from </a:t>
            </a:r>
            <a:r>
              <a:rPr lang="en-US" sz="3600" i="1" dirty="0" smtClean="0"/>
              <a:t>A1/MAMI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35966" y="5315043"/>
            <a:ext cx="8808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36526E"/>
              </a:buClr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at time of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publication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most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stringent</a:t>
            </a:r>
          </a:p>
          <a:p>
            <a:pPr algn="l">
              <a:buClr>
                <a:srgbClr val="36526E"/>
              </a:buClr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    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limit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ruling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out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major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part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of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the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parameter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range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motivated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by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(g-2)</a:t>
            </a:r>
            <a:r>
              <a:rPr lang="de-DE" b="1" baseline="-25000" dirty="0" smtClean="0">
                <a:solidFill>
                  <a:srgbClr val="B50000"/>
                </a:solidFill>
                <a:latin typeface="Calibri"/>
                <a:cs typeface="Calibri"/>
              </a:rPr>
              <a:t>µ</a:t>
            </a:r>
          </a:p>
        </p:txBody>
      </p:sp>
      <p:pic>
        <p:nvPicPr>
          <p:cNvPr id="12" name="Bild 11" descr="DP_2014_linear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470" y="977773"/>
            <a:ext cx="6424213" cy="4350790"/>
          </a:xfrm>
          <a:prstGeom prst="rect">
            <a:avLst/>
          </a:prstGeom>
        </p:spPr>
      </p:pic>
      <p:grpSp>
        <p:nvGrpSpPr>
          <p:cNvPr id="2" name="Gruppierung 53"/>
          <p:cNvGrpSpPr/>
          <p:nvPr/>
        </p:nvGrpSpPr>
        <p:grpSpPr>
          <a:xfrm>
            <a:off x="2706817" y="839702"/>
            <a:ext cx="6465652" cy="4378854"/>
            <a:chOff x="2706817" y="839702"/>
            <a:chExt cx="6465652" cy="4378854"/>
          </a:xfrm>
        </p:grpSpPr>
        <p:pic>
          <p:nvPicPr>
            <p:cNvPr id="11" name="Bild 10" descr="DP_NON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06817" y="839702"/>
              <a:ext cx="6465652" cy="4378854"/>
            </a:xfrm>
            <a:prstGeom prst="rect">
              <a:avLst/>
            </a:prstGeom>
          </p:spPr>
        </p:pic>
        <p:grpSp>
          <p:nvGrpSpPr>
            <p:cNvPr id="3" name="Gruppierung 66"/>
            <p:cNvGrpSpPr/>
            <p:nvPr/>
          </p:nvGrpSpPr>
          <p:grpSpPr>
            <a:xfrm>
              <a:off x="6327624" y="2835643"/>
              <a:ext cx="2816376" cy="2148927"/>
              <a:chOff x="6023643" y="2809988"/>
              <a:chExt cx="2816376" cy="2148927"/>
            </a:xfrm>
          </p:grpSpPr>
          <p:grpSp>
            <p:nvGrpSpPr>
              <p:cNvPr id="4" name="Group 27"/>
              <p:cNvGrpSpPr>
                <a:grpSpLocks/>
              </p:cNvGrpSpPr>
              <p:nvPr/>
            </p:nvGrpSpPr>
            <p:grpSpPr bwMode="auto">
              <a:xfrm>
                <a:off x="6023643" y="2809988"/>
                <a:ext cx="2816376" cy="2148927"/>
                <a:chOff x="589" y="2661"/>
                <a:chExt cx="2102" cy="1494"/>
              </a:xfrm>
            </p:grpSpPr>
            <p:grpSp>
              <p:nvGrpSpPr>
                <p:cNvPr id="5" name="Group 28"/>
                <p:cNvGrpSpPr>
                  <a:grpSpLocks/>
                </p:cNvGrpSpPr>
                <p:nvPr/>
              </p:nvGrpSpPr>
              <p:grpSpPr bwMode="auto">
                <a:xfrm>
                  <a:off x="597" y="3434"/>
                  <a:ext cx="1174" cy="721"/>
                  <a:chOff x="240" y="1680"/>
                  <a:chExt cx="1392" cy="824"/>
                </a:xfrm>
              </p:grpSpPr>
              <p:sp>
                <p:nvSpPr>
                  <p:cNvPr id="51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53" y="1680"/>
                    <a:ext cx="479" cy="82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8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endParaRPr>
                  </a:p>
                </p:txBody>
              </p:sp>
              <p:sp>
                <p:nvSpPr>
                  <p:cNvPr id="52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" y="1919"/>
                    <a:ext cx="387" cy="2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ct val="5000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ahoma" charset="0"/>
                      </a:rPr>
                      <a:t>e</a:t>
                    </a:r>
                    <a:r>
                      <a:rPr kumimoji="0" lang="en-US" sz="2000" b="1" i="0" u="none" strike="noStrike" kern="0" cap="none" spc="0" normalizeH="0" baseline="3000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Tahoma" charset="0"/>
                      </a:rPr>
                      <a:t>-</a:t>
                    </a:r>
                  </a:p>
                </p:txBody>
              </p:sp>
            </p:grpSp>
            <p:sp>
              <p:nvSpPr>
                <p:cNvPr id="24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589" y="2764"/>
                  <a:ext cx="413" cy="2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e</a:t>
                  </a:r>
                  <a:r>
                    <a:rPr kumimoji="0" lang="en-US" sz="20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Tahoma" charset="0"/>
                    </a:rPr>
                    <a:t>+</a:t>
                  </a:r>
                </a:p>
              </p:txBody>
            </p:sp>
            <p:sp>
              <p:nvSpPr>
                <p:cNvPr id="25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853" y="3329"/>
                  <a:ext cx="382" cy="383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26" name="Line 33"/>
                <p:cNvSpPr>
                  <a:spLocks noChangeShapeType="1"/>
                </p:cNvSpPr>
                <p:nvPr/>
              </p:nvSpPr>
              <p:spPr bwMode="auto">
                <a:xfrm>
                  <a:off x="807" y="2973"/>
                  <a:ext cx="437" cy="356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6" name="Group 34"/>
                <p:cNvGrpSpPr>
                  <a:grpSpLocks/>
                </p:cNvGrpSpPr>
                <p:nvPr/>
              </p:nvGrpSpPr>
              <p:grpSpPr bwMode="auto">
                <a:xfrm rot="-1150740">
                  <a:off x="969" y="2960"/>
                  <a:ext cx="651" cy="55"/>
                  <a:chOff x="2256" y="2928"/>
                  <a:chExt cx="4486" cy="462"/>
                </a:xfrm>
              </p:grpSpPr>
              <p:sp>
                <p:nvSpPr>
                  <p:cNvPr id="42" name="Bogen 35"/>
                  <p:cNvSpPr>
                    <a:spLocks/>
                  </p:cNvSpPr>
                  <p:nvPr/>
                </p:nvSpPr>
                <p:spPr bwMode="auto">
                  <a:xfrm>
                    <a:off x="2256" y="2930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3" name="Bogen 36"/>
                  <p:cNvSpPr>
                    <a:spLocks/>
                  </p:cNvSpPr>
                  <p:nvPr/>
                </p:nvSpPr>
                <p:spPr bwMode="auto">
                  <a:xfrm rot="10800000">
                    <a:off x="2754" y="301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4" name="Bogen 37"/>
                  <p:cNvSpPr>
                    <a:spLocks/>
                  </p:cNvSpPr>
                  <p:nvPr/>
                </p:nvSpPr>
                <p:spPr bwMode="auto">
                  <a:xfrm>
                    <a:off x="3250" y="292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5" name="Bogen 38"/>
                  <p:cNvSpPr>
                    <a:spLocks/>
                  </p:cNvSpPr>
                  <p:nvPr/>
                </p:nvSpPr>
                <p:spPr bwMode="auto">
                  <a:xfrm rot="10800000">
                    <a:off x="3746" y="301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6" name="Bogen 39"/>
                  <p:cNvSpPr>
                    <a:spLocks/>
                  </p:cNvSpPr>
                  <p:nvPr/>
                </p:nvSpPr>
                <p:spPr bwMode="auto">
                  <a:xfrm>
                    <a:off x="4242" y="293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7" name="Bogen 40"/>
                  <p:cNvSpPr>
                    <a:spLocks/>
                  </p:cNvSpPr>
                  <p:nvPr/>
                </p:nvSpPr>
                <p:spPr bwMode="auto">
                  <a:xfrm rot="10800000">
                    <a:off x="4744" y="3046"/>
                    <a:ext cx="509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8" name="Bogen 41"/>
                  <p:cNvSpPr>
                    <a:spLocks/>
                  </p:cNvSpPr>
                  <p:nvPr/>
                </p:nvSpPr>
                <p:spPr bwMode="auto">
                  <a:xfrm>
                    <a:off x="5240" y="2958"/>
                    <a:ext cx="510" cy="344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49" name="Bogen 42"/>
                  <p:cNvSpPr>
                    <a:spLocks/>
                  </p:cNvSpPr>
                  <p:nvPr/>
                </p:nvSpPr>
                <p:spPr bwMode="auto">
                  <a:xfrm rot="10800000">
                    <a:off x="5736" y="3040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0" name="Bogen 43"/>
                  <p:cNvSpPr>
                    <a:spLocks/>
                  </p:cNvSpPr>
                  <p:nvPr/>
                </p:nvSpPr>
                <p:spPr bwMode="auto">
                  <a:xfrm>
                    <a:off x="6232" y="2963"/>
                    <a:ext cx="510" cy="345"/>
                  </a:xfrm>
                  <a:custGeom>
                    <a:avLst/>
                    <a:gdLst>
                      <a:gd name="G0" fmla="+- 20422 0 0"/>
                      <a:gd name="G1" fmla="+- 21600 0 0"/>
                      <a:gd name="G2" fmla="+- 21600 0 0"/>
                      <a:gd name="T0" fmla="*/ 0 w 40979"/>
                      <a:gd name="T1" fmla="*/ 14564 h 21600"/>
                      <a:gd name="T2" fmla="*/ 40979 w 40979"/>
                      <a:gd name="T3" fmla="*/ 14968 h 21600"/>
                      <a:gd name="T4" fmla="*/ 20422 w 40979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0979" h="21600" fill="none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</a:path>
                      <a:path w="40979" h="21600" stroke="0" extrusionOk="0">
                        <a:moveTo>
                          <a:pt x="0" y="14564"/>
                        </a:moveTo>
                        <a:cubicBezTo>
                          <a:pt x="3002" y="5849"/>
                          <a:pt x="11204" y="-1"/>
                          <a:pt x="20422" y="-1"/>
                        </a:cubicBezTo>
                        <a:cubicBezTo>
                          <a:pt x="29796" y="-1"/>
                          <a:pt x="38100" y="6046"/>
                          <a:pt x="40978" y="14968"/>
                        </a:cubicBezTo>
                        <a:lnTo>
                          <a:pt x="20422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7" name="Group 44"/>
                <p:cNvGrpSpPr>
                  <a:grpSpLocks/>
                </p:cNvGrpSpPr>
                <p:nvPr/>
              </p:nvGrpSpPr>
              <p:grpSpPr bwMode="auto">
                <a:xfrm>
                  <a:off x="1244" y="3140"/>
                  <a:ext cx="930" cy="384"/>
                  <a:chOff x="2494" y="2688"/>
                  <a:chExt cx="2594" cy="864"/>
                </a:xfrm>
              </p:grpSpPr>
              <p:sp>
                <p:nvSpPr>
                  <p:cNvPr id="31" name="Bogen 45"/>
                  <p:cNvSpPr>
                    <a:spLocks/>
                  </p:cNvSpPr>
                  <p:nvPr/>
                </p:nvSpPr>
                <p:spPr bwMode="auto">
                  <a:xfrm flipH="1">
                    <a:off x="4413" y="2688"/>
                    <a:ext cx="675" cy="864"/>
                  </a:xfrm>
                  <a:custGeom>
                    <a:avLst/>
                    <a:gdLst>
                      <a:gd name="G0" fmla="+- 287 0 0"/>
                      <a:gd name="G1" fmla="+- 21600 0 0"/>
                      <a:gd name="G2" fmla="+- 21600 0 0"/>
                      <a:gd name="T0" fmla="*/ 287 w 21887"/>
                      <a:gd name="T1" fmla="*/ 0 h 43200"/>
                      <a:gd name="T2" fmla="*/ 0 w 21887"/>
                      <a:gd name="T3" fmla="*/ 43198 h 43200"/>
                      <a:gd name="T4" fmla="*/ 287 w 21887"/>
                      <a:gd name="T5" fmla="*/ 21600 h 43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887" h="43200" fill="none" extrusionOk="0">
                        <a:moveTo>
                          <a:pt x="287" y="-1"/>
                        </a:moveTo>
                        <a:cubicBezTo>
                          <a:pt x="12216" y="0"/>
                          <a:pt x="21887" y="9670"/>
                          <a:pt x="21887" y="21600"/>
                        </a:cubicBezTo>
                        <a:cubicBezTo>
                          <a:pt x="21887" y="33529"/>
                          <a:pt x="12216" y="43200"/>
                          <a:pt x="287" y="43200"/>
                        </a:cubicBezTo>
                        <a:cubicBezTo>
                          <a:pt x="191" y="43199"/>
                          <a:pt x="95" y="43199"/>
                          <a:pt x="-1" y="43198"/>
                        </a:cubicBezTo>
                      </a:path>
                      <a:path w="21887" h="43200" stroke="0" extrusionOk="0">
                        <a:moveTo>
                          <a:pt x="287" y="-1"/>
                        </a:moveTo>
                        <a:cubicBezTo>
                          <a:pt x="12216" y="0"/>
                          <a:pt x="21887" y="9670"/>
                          <a:pt x="21887" y="21600"/>
                        </a:cubicBezTo>
                        <a:cubicBezTo>
                          <a:pt x="21887" y="33529"/>
                          <a:pt x="12216" y="43200"/>
                          <a:pt x="287" y="43200"/>
                        </a:cubicBezTo>
                        <a:cubicBezTo>
                          <a:pt x="191" y="43199"/>
                          <a:pt x="95" y="43199"/>
                          <a:pt x="-1" y="43198"/>
                        </a:cubicBezTo>
                        <a:lnTo>
                          <a:pt x="287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anchor="ctr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grpSp>
                <p:nvGrpSpPr>
                  <p:cNvPr id="13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2494" y="2994"/>
                    <a:ext cx="1916" cy="241"/>
                    <a:chOff x="2256" y="2928"/>
                    <a:chExt cx="4486" cy="462"/>
                  </a:xfrm>
                </p:grpSpPr>
                <p:sp>
                  <p:nvSpPr>
                    <p:cNvPr id="33" name="Bogen 47"/>
                    <p:cNvSpPr>
                      <a:spLocks/>
                    </p:cNvSpPr>
                    <p:nvPr/>
                  </p:nvSpPr>
                  <p:spPr bwMode="auto">
                    <a:xfrm>
                      <a:off x="2256" y="2930"/>
                      <a:ext cx="510" cy="344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4" name="Bogen 48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2754" y="3016"/>
                      <a:ext cx="509" cy="344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Bogen 49"/>
                    <p:cNvSpPr>
                      <a:spLocks/>
                    </p:cNvSpPr>
                    <p:nvPr/>
                  </p:nvSpPr>
                  <p:spPr bwMode="auto">
                    <a:xfrm>
                      <a:off x="3250" y="2928"/>
                      <a:ext cx="510" cy="344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6" name="Bogen 50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3746" y="3010"/>
                      <a:ext cx="510" cy="345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7" name="Bogen 51"/>
                    <p:cNvSpPr>
                      <a:spLocks/>
                    </p:cNvSpPr>
                    <p:nvPr/>
                  </p:nvSpPr>
                  <p:spPr bwMode="auto">
                    <a:xfrm>
                      <a:off x="4242" y="2933"/>
                      <a:ext cx="510" cy="345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8" name="Bogen 52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4744" y="3046"/>
                      <a:ext cx="509" cy="344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9" name="Bogen 53"/>
                    <p:cNvSpPr>
                      <a:spLocks/>
                    </p:cNvSpPr>
                    <p:nvPr/>
                  </p:nvSpPr>
                  <p:spPr bwMode="auto">
                    <a:xfrm>
                      <a:off x="5240" y="2958"/>
                      <a:ext cx="510" cy="344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0" name="Bogen 54"/>
                    <p:cNvSpPr>
                      <a:spLocks/>
                    </p:cNvSpPr>
                    <p:nvPr/>
                  </p:nvSpPr>
                  <p:spPr bwMode="auto">
                    <a:xfrm rot="10800000">
                      <a:off x="5736" y="3040"/>
                      <a:ext cx="510" cy="345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1" name="Bogen 55"/>
                    <p:cNvSpPr>
                      <a:spLocks/>
                    </p:cNvSpPr>
                    <p:nvPr/>
                  </p:nvSpPr>
                  <p:spPr bwMode="auto">
                    <a:xfrm>
                      <a:off x="6232" y="2963"/>
                      <a:ext cx="510" cy="345"/>
                    </a:xfrm>
                    <a:custGeom>
                      <a:avLst/>
                      <a:gdLst>
                        <a:gd name="G0" fmla="+- 20422 0 0"/>
                        <a:gd name="G1" fmla="+- 21600 0 0"/>
                        <a:gd name="G2" fmla="+- 21600 0 0"/>
                        <a:gd name="T0" fmla="*/ 0 w 40979"/>
                        <a:gd name="T1" fmla="*/ 14564 h 21600"/>
                        <a:gd name="T2" fmla="*/ 40979 w 40979"/>
                        <a:gd name="T3" fmla="*/ 14968 h 21600"/>
                        <a:gd name="T4" fmla="*/ 20422 w 40979"/>
                        <a:gd name="T5" fmla="*/ 21600 h 2160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40979" h="21600" fill="none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</a:path>
                        <a:path w="40979" h="21600" stroke="0" extrusionOk="0">
                          <a:moveTo>
                            <a:pt x="0" y="14564"/>
                          </a:moveTo>
                          <a:cubicBezTo>
                            <a:pt x="3002" y="5849"/>
                            <a:pt x="11204" y="-1"/>
                            <a:pt x="20422" y="-1"/>
                          </a:cubicBezTo>
                          <a:cubicBezTo>
                            <a:pt x="29796" y="-1"/>
                            <a:pt x="38100" y="6046"/>
                            <a:pt x="40978" y="14968"/>
                          </a:cubicBezTo>
                          <a:lnTo>
                            <a:pt x="20422" y="21600"/>
                          </a:lnTo>
                          <a:close/>
                        </a:path>
                      </a:pathLst>
                    </a:custGeom>
                    <a:noFill/>
                    <a:ln w="381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anchor="ctr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sp>
              <p:nvSpPr>
                <p:cNvPr id="29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1622" y="2661"/>
                  <a:ext cx="656" cy="3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eaLnBrk="1" fontAlgn="auto" latinLnBrk="0" hangingPunct="1">
                    <a:lnSpc>
                      <a:spcPct val="8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Symbol" charset="2"/>
                    </a:rPr>
                    <a:t>g</a:t>
                  </a:r>
                  <a:r>
                    <a:rPr kumimoji="0" lang="en-US" sz="2800" b="1" i="0" u="none" strike="noStrike" kern="0" cap="none" spc="0" normalizeH="0" baseline="-25000" noProof="0" dirty="0" err="1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  <a:latin typeface="Calibri"/>
                    </a:rPr>
                    <a:t>ISR</a:t>
                  </a:r>
                  <a:endParaRPr kumimoji="0" lang="en-US" sz="2800" b="1" i="0" u="none" strike="noStrike" kern="0" cap="none" spc="0" normalizeH="0" baseline="-25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0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1818" y="3566"/>
                  <a:ext cx="873" cy="2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sp>
            <p:nvSpPr>
              <p:cNvPr id="20" name="Textfeld 19"/>
              <p:cNvSpPr txBox="1"/>
              <p:nvPr/>
            </p:nvSpPr>
            <p:spPr>
              <a:xfrm>
                <a:off x="8118732" y="3212409"/>
                <a:ext cx="4183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latin typeface="Calibri"/>
                    <a:cs typeface="Calibri"/>
                  </a:rPr>
                  <a:t>µ</a:t>
                </a:r>
                <a:r>
                  <a:rPr lang="en-GB" b="1" baseline="30000" dirty="0" smtClean="0">
                    <a:latin typeface="Calibri"/>
                    <a:cs typeface="Calibri"/>
                  </a:rPr>
                  <a:t>+</a:t>
                </a:r>
                <a:endParaRPr lang="en-GB" b="1" baseline="30000" dirty="0">
                  <a:latin typeface="Calibri"/>
                  <a:cs typeface="Calibri"/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8136662" y="3792359"/>
                <a:ext cx="3855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latin typeface="Calibri"/>
                    <a:cs typeface="Calibri"/>
                  </a:rPr>
                  <a:t>µ</a:t>
                </a:r>
                <a:r>
                  <a:rPr lang="en-GB" b="1" baseline="30000" dirty="0" smtClean="0">
                    <a:latin typeface="Calibri"/>
                    <a:cs typeface="Calibri"/>
                  </a:rPr>
                  <a:t>-</a:t>
                </a:r>
                <a:endParaRPr lang="en-GB" b="1" baseline="30000" dirty="0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10" name="Textfeld 9"/>
          <p:cNvSpPr txBox="1"/>
          <p:nvPr/>
        </p:nvSpPr>
        <p:spPr>
          <a:xfrm>
            <a:off x="4474939" y="2917771"/>
            <a:ext cx="14442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Merkel et al. [A1] </a:t>
            </a:r>
          </a:p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PRL ‘11</a:t>
            </a:r>
          </a:p>
          <a:p>
            <a:r>
              <a:rPr lang="en-GB" sz="1400" dirty="0" smtClean="0">
                <a:solidFill>
                  <a:srgbClr val="C700EB"/>
                </a:solidFill>
                <a:latin typeface="Calibri"/>
                <a:cs typeface="Calibri"/>
              </a:rPr>
              <a:t>PRL ‘14</a:t>
            </a:r>
            <a:endParaRPr lang="en-GB" sz="1400" dirty="0">
              <a:solidFill>
                <a:srgbClr val="C700EB"/>
              </a:solidFill>
              <a:latin typeface="Calibri"/>
              <a:cs typeface="Calibri"/>
            </a:endParaRPr>
          </a:p>
        </p:txBody>
      </p:sp>
      <p:pic>
        <p:nvPicPr>
          <p:cNvPr id="53" name="Picture 9" descr="Mainzer Mikrotron - MAM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93350" y="0"/>
            <a:ext cx="871299" cy="81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feld 53"/>
          <p:cNvSpPr txBox="1"/>
          <p:nvPr/>
        </p:nvSpPr>
        <p:spPr>
          <a:xfrm>
            <a:off x="5785292" y="511095"/>
            <a:ext cx="120908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libri"/>
                <a:cs typeface="Calibri"/>
              </a:rPr>
              <a:t>Year 2015</a:t>
            </a:r>
            <a:endParaRPr lang="en-GB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39897" y="178933"/>
            <a:ext cx="59640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Dark </a:t>
            </a:r>
            <a:r>
              <a:rPr lang="en-US" sz="3600" i="1" dirty="0" smtClean="0"/>
              <a:t>Sector Searches </a:t>
            </a:r>
            <a:r>
              <a:rPr lang="en-US" sz="3600" i="1" dirty="0" smtClean="0"/>
              <a:t>at MESA</a:t>
            </a:r>
            <a:endParaRPr lang="en-US" sz="3600" i="1" dirty="0"/>
          </a:p>
        </p:txBody>
      </p:sp>
      <p:pic>
        <p:nvPicPr>
          <p:cNvPr id="12" name="Bild 11" descr="Bildschirmfoto 2016-02-22 um 18.49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0" y="0"/>
            <a:ext cx="1854200" cy="1143000"/>
          </a:xfrm>
          <a:prstGeom prst="rect">
            <a:avLst/>
          </a:prstGeom>
        </p:spPr>
      </p:pic>
      <p:sp>
        <p:nvSpPr>
          <p:cNvPr id="5" name="Rectangle 63"/>
          <p:cNvSpPr/>
          <p:nvPr/>
        </p:nvSpPr>
        <p:spPr>
          <a:xfrm>
            <a:off x="-119800" y="3775798"/>
            <a:ext cx="9144000" cy="172354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buClr>
                <a:srgbClr val="36526E"/>
              </a:buClr>
            </a:pPr>
            <a:endParaRPr lang="de-DE" dirty="0" smtClean="0">
              <a:solidFill>
                <a:schemeClr val="tx2"/>
              </a:solidFill>
              <a:latin typeface="Calibri"/>
              <a:cs typeface="Calibri"/>
            </a:endParaRPr>
          </a:p>
          <a:p>
            <a:pPr algn="l">
              <a:spcAft>
                <a:spcPts val="600"/>
              </a:spcAft>
              <a:buClr>
                <a:srgbClr val="36526E"/>
              </a:buClr>
            </a:pPr>
            <a:r>
              <a:rPr lang="de-DE" dirty="0" smtClean="0">
                <a:solidFill>
                  <a:schemeClr val="tx2"/>
                </a:solidFill>
                <a:latin typeface="Calibri"/>
                <a:cs typeface="Calibri"/>
              </a:rPr>
              <a:t>    </a:t>
            </a:r>
            <a:r>
              <a:rPr lang="de-DE" b="1" dirty="0" smtClean="0">
                <a:solidFill>
                  <a:srgbClr val="9F0926"/>
                </a:solidFill>
                <a:latin typeface="Calibri"/>
                <a:cs typeface="Calibri"/>
              </a:rPr>
              <a:t>MAGIX / MESA  </a:t>
            </a:r>
            <a:endParaRPr lang="de-DE" dirty="0" smtClean="0">
              <a:solidFill>
                <a:srgbClr val="9F0926"/>
              </a:solidFill>
              <a:latin typeface="Calibri"/>
              <a:cs typeface="Calibri"/>
            </a:endParaRPr>
          </a:p>
          <a:p>
            <a:pPr algn="l">
              <a:buClr>
                <a:srgbClr val="36526E"/>
              </a:buClr>
            </a:pPr>
            <a:r>
              <a:rPr lang="de-DE" dirty="0" smtClean="0">
                <a:solidFill>
                  <a:srgbClr val="4C4C4C"/>
                </a:solidFill>
                <a:latin typeface="Calibri"/>
                <a:cs typeface="Calibri"/>
              </a:rPr>
              <a:t>    </a:t>
            </a:r>
            <a:r>
              <a:rPr lang="de-DE" sz="1800" b="1" u="sng" dirty="0" smtClean="0">
                <a:solidFill>
                  <a:srgbClr val="4C4C4C"/>
                </a:solidFill>
                <a:latin typeface="Calibri"/>
                <a:cs typeface="Calibri"/>
              </a:rPr>
              <a:t>Model 1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: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Dark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 Photon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coupling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to SM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particles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 </a:t>
            </a:r>
          </a:p>
          <a:p>
            <a:pPr algn="l">
              <a:spcAft>
                <a:spcPts val="600"/>
              </a:spcAft>
              <a:buClr>
                <a:srgbClr val="36526E"/>
              </a:buClr>
            </a:pP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	 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parameter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range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motivated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by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Photon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relation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to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Matter</a:t>
            </a:r>
          </a:p>
          <a:p>
            <a:pPr algn="l">
              <a:buClr>
                <a:srgbClr val="36526E"/>
              </a:buClr>
            </a:pP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    </a:t>
            </a:r>
            <a:endParaRPr lang="de-DE" sz="1800" dirty="0" smtClean="0">
              <a:solidFill>
                <a:srgbClr val="4C4C4C"/>
              </a:solidFill>
              <a:latin typeface="Calibri"/>
              <a:cs typeface="Calibri"/>
            </a:endParaRPr>
          </a:p>
        </p:txBody>
      </p:sp>
      <p:pic>
        <p:nvPicPr>
          <p:cNvPr id="16" name="Bild 15" descr="DP_MES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300" y="970285"/>
            <a:ext cx="5230190" cy="3542139"/>
          </a:xfrm>
          <a:prstGeom prst="rect">
            <a:avLst/>
          </a:prstGeom>
        </p:spPr>
      </p:pic>
      <p:sp>
        <p:nvSpPr>
          <p:cNvPr id="7" name="Sechseck 6"/>
          <p:cNvSpPr/>
          <p:nvPr/>
        </p:nvSpPr>
        <p:spPr bwMode="auto">
          <a:xfrm>
            <a:off x="266700" y="1066800"/>
            <a:ext cx="1524000" cy="4699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H. Merkel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  <p:grpSp>
        <p:nvGrpSpPr>
          <p:cNvPr id="8" name="Gruppierung 7"/>
          <p:cNvGrpSpPr/>
          <p:nvPr/>
        </p:nvGrpSpPr>
        <p:grpSpPr>
          <a:xfrm>
            <a:off x="119800" y="5185917"/>
            <a:ext cx="8733673" cy="1200329"/>
            <a:chOff x="119800" y="5630417"/>
            <a:chExt cx="8733673" cy="1200329"/>
          </a:xfrm>
        </p:grpSpPr>
        <p:sp>
          <p:nvSpPr>
            <p:cNvPr id="10" name="Rechteck 9"/>
            <p:cNvSpPr/>
            <p:nvPr/>
          </p:nvSpPr>
          <p:spPr>
            <a:xfrm>
              <a:off x="119800" y="5630417"/>
              <a:ext cx="8733673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l">
                <a:buClr>
                  <a:srgbClr val="36526E"/>
                </a:buClr>
              </a:pPr>
              <a:r>
                <a:rPr lang="de-DE" sz="1800" b="1" u="sng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Model 2</a:t>
              </a:r>
              <a:r>
                <a:rPr lang="de-DE" sz="1800" b="1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: </a:t>
              </a:r>
              <a:r>
                <a:rPr lang="de-DE" sz="1800" b="1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Dark</a:t>
              </a:r>
              <a:r>
                <a:rPr lang="de-DE" sz="1800" b="1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Photon </a:t>
              </a:r>
              <a:r>
                <a:rPr lang="de-DE" sz="1800" b="1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coupling</a:t>
              </a:r>
              <a:r>
                <a:rPr lang="de-DE" sz="1800" b="1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to </a:t>
              </a:r>
              <a:r>
                <a:rPr lang="de-DE" sz="1800" b="1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Dark</a:t>
              </a:r>
              <a:r>
                <a:rPr lang="de-DE" sz="1800" b="1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Matter</a:t>
              </a:r>
            </a:p>
            <a:p>
              <a:pPr algn="l">
                <a:buClr>
                  <a:srgbClr val="36526E"/>
                </a:buClr>
              </a:pPr>
              <a:r>
                <a:rPr lang="de-DE" sz="1800" b="1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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could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still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explain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(g-2)</a:t>
              </a:r>
              <a:r>
                <a:rPr lang="de-DE" sz="1800" baseline="-250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µ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discrepancy</a:t>
              </a:r>
              <a:endPara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endParaRPr>
            </a:p>
            <a:p>
              <a:pPr algn="l">
                <a:buClr>
                  <a:srgbClr val="36526E"/>
                </a:buClr>
              </a:pP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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exploit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excellent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momentum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resolution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</a:p>
            <a:p>
              <a:pPr algn="l">
                <a:buClr>
                  <a:srgbClr val="36526E"/>
                </a:buClr>
              </a:pP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     of MAGIX (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proton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recoil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!)</a:t>
              </a:r>
              <a:endParaRPr lang="de-DE" sz="1800" dirty="0" smtClean="0">
                <a:solidFill>
                  <a:srgbClr val="4C4C4C"/>
                </a:solidFill>
                <a:latin typeface="Calibri"/>
                <a:cs typeface="Calibri"/>
              </a:endParaRPr>
            </a:p>
          </p:txBody>
        </p:sp>
        <p:pic>
          <p:nvPicPr>
            <p:cNvPr id="11" name="Bild 10" descr="Bildschirmfoto 2016-02-24 um 09.05.5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3017" y="5663477"/>
              <a:ext cx="2130642" cy="1110654"/>
            </a:xfrm>
            <a:prstGeom prst="rect">
              <a:avLst/>
            </a:prstGeom>
          </p:spPr>
        </p:pic>
      </p:grpSp>
      <p:sp>
        <p:nvSpPr>
          <p:cNvPr id="2" name="Rechteck 1"/>
          <p:cNvSpPr/>
          <p:nvPr/>
        </p:nvSpPr>
        <p:spPr bwMode="auto">
          <a:xfrm>
            <a:off x="266700" y="6386246"/>
            <a:ext cx="8757500" cy="3701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14" name="Gruppierung 7"/>
          <p:cNvGrpSpPr/>
          <p:nvPr/>
        </p:nvGrpSpPr>
        <p:grpSpPr>
          <a:xfrm>
            <a:off x="119800" y="5185917"/>
            <a:ext cx="8733673" cy="1200329"/>
            <a:chOff x="119800" y="5630417"/>
            <a:chExt cx="8733673" cy="1200329"/>
          </a:xfrm>
        </p:grpSpPr>
        <p:sp>
          <p:nvSpPr>
            <p:cNvPr id="15" name="Rechteck 14"/>
            <p:cNvSpPr/>
            <p:nvPr/>
          </p:nvSpPr>
          <p:spPr>
            <a:xfrm>
              <a:off x="119800" y="5630417"/>
              <a:ext cx="8733673" cy="120032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l">
                <a:buClr>
                  <a:srgbClr val="36526E"/>
                </a:buClr>
              </a:pPr>
              <a:r>
                <a:rPr lang="de-DE" sz="1800" b="1" u="sng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Model 2</a:t>
              </a:r>
              <a:r>
                <a:rPr lang="de-DE" sz="1800" b="1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: </a:t>
              </a:r>
              <a:r>
                <a:rPr lang="de-DE" sz="1800" b="1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Dark</a:t>
              </a:r>
              <a:r>
                <a:rPr lang="de-DE" sz="1800" b="1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Photon </a:t>
              </a:r>
              <a:r>
                <a:rPr lang="de-DE" sz="1800" b="1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coupling</a:t>
              </a:r>
              <a:r>
                <a:rPr lang="de-DE" sz="1800" b="1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to </a:t>
              </a:r>
              <a:r>
                <a:rPr lang="de-DE" sz="1800" b="1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Dark</a:t>
              </a:r>
              <a:r>
                <a:rPr lang="de-DE" sz="1800" b="1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Matter</a:t>
              </a:r>
            </a:p>
            <a:p>
              <a:pPr algn="l">
                <a:buClr>
                  <a:srgbClr val="36526E"/>
                </a:buClr>
              </a:pPr>
              <a:r>
                <a:rPr lang="de-DE" sz="1800" b="1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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could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still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explain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(g-2)</a:t>
              </a:r>
              <a:r>
                <a:rPr lang="de-DE" sz="1800" baseline="-250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µ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discrepancy</a:t>
              </a:r>
              <a:endPara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endParaRPr>
            </a:p>
            <a:p>
              <a:pPr algn="l">
                <a:buClr>
                  <a:srgbClr val="36526E"/>
                </a:buClr>
              </a:pP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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exploit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excellent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momentum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resolution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</a:p>
            <a:p>
              <a:pPr algn="l">
                <a:buClr>
                  <a:srgbClr val="36526E"/>
                </a:buClr>
              </a:pP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	      of MAGIX (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proton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 </a:t>
              </a:r>
              <a:r>
                <a:rPr lang="de-DE" sz="1800" dirty="0" err="1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recoil</a:t>
              </a:r>
              <a:r>
                <a:rPr lang="de-DE" sz="1800" dirty="0" smtClean="0">
                  <a:solidFill>
                    <a:srgbClr val="4C4C4C"/>
                  </a:solidFill>
                  <a:latin typeface="Calibri"/>
                  <a:cs typeface="Calibri"/>
                  <a:sym typeface="Wingdings"/>
                </a:rPr>
                <a:t>!)</a:t>
              </a:r>
              <a:endParaRPr lang="de-DE" sz="1800" dirty="0" smtClean="0">
                <a:solidFill>
                  <a:srgbClr val="4C4C4C"/>
                </a:solidFill>
                <a:latin typeface="Calibri"/>
                <a:cs typeface="Calibri"/>
              </a:endParaRPr>
            </a:p>
          </p:txBody>
        </p:sp>
        <p:pic>
          <p:nvPicPr>
            <p:cNvPr id="17" name="Bild 16" descr="Bildschirmfoto 2016-02-24 um 09.05.5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3017" y="5663477"/>
              <a:ext cx="2130642" cy="1110654"/>
            </a:xfrm>
            <a:prstGeom prst="rect">
              <a:avLst/>
            </a:prstGeom>
          </p:spPr>
        </p:pic>
      </p:grpSp>
      <p:sp>
        <p:nvSpPr>
          <p:cNvPr id="18" name="Rechteck 17"/>
          <p:cNvSpPr/>
          <p:nvPr/>
        </p:nvSpPr>
        <p:spPr>
          <a:xfrm>
            <a:off x="127000" y="6417817"/>
            <a:ext cx="8733673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>
              <a:buClr>
                <a:srgbClr val="36526E"/>
              </a:buClr>
            </a:pPr>
            <a:r>
              <a:rPr lang="de-DE" sz="1800" b="1" u="sng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Option 3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: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Direct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Search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for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Matter 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Beam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 Dump Experiment (BDX)</a:t>
            </a:r>
          </a:p>
        </p:txBody>
      </p:sp>
    </p:spTree>
    <p:extLst>
      <p:ext uri="{BB962C8B-B14F-4D97-AF65-F5344CB8AC3E}">
        <p14:creationId xmlns:p14="http://schemas.microsoft.com/office/powerpoint/2010/main" val="202820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413093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Aim of this Workshop</a:t>
            </a:r>
            <a:endParaRPr lang="en-US" sz="3600" i="1" dirty="0"/>
          </a:p>
        </p:txBody>
      </p:sp>
      <p:pic>
        <p:nvPicPr>
          <p:cNvPr id="4" name="Picture 2" descr="http://www.klaus-hansen.de/gallery/dsc_5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42" y="901699"/>
            <a:ext cx="7451158" cy="533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544303" y="5715000"/>
            <a:ext cx="8205998" cy="558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214103" y="901700"/>
            <a:ext cx="8205998" cy="15875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96901" y="1140358"/>
            <a:ext cx="78613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Let us discuss the physics of MAGIX/MESA in a </a:t>
            </a:r>
            <a:r>
              <a:rPr lang="en-US" sz="32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broad </a:t>
            </a:r>
            <a:r>
              <a:rPr lang="en-US" sz="32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context </a:t>
            </a:r>
            <a:endParaRPr lang="en-US" sz="32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>
              <a:spcAft>
                <a:spcPts val="1176"/>
              </a:spcAft>
            </a:pPr>
            <a:r>
              <a:rPr lang="en-US" sz="32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and identify future key experiments</a:t>
            </a:r>
            <a:endParaRPr lang="en-US" sz="32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119903" y="4697325"/>
            <a:ext cx="4622957" cy="1143000"/>
          </a:xfrm>
          <a:prstGeom prst="rect">
            <a:avLst/>
          </a:prstGeom>
        </p:spPr>
        <p:txBody>
          <a:bodyPr/>
          <a:lstStyle/>
          <a:p>
            <a:r>
              <a:rPr lang="en-GB" b="1" dirty="0" smtClean="0">
                <a:latin typeface="Calibri"/>
                <a:cs typeface="Calibri"/>
              </a:rPr>
              <a:t>BACKUP</a:t>
            </a:r>
            <a:endParaRPr lang="en-GB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39897" y="178933"/>
            <a:ext cx="56841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dirty="0" smtClean="0">
                <a:solidFill>
                  <a:srgbClr val="000000"/>
                </a:solidFill>
                <a:latin typeface="Times New Roman" charset="0"/>
              </a:rPr>
              <a:t>Few-body physics at MAGIX</a:t>
            </a:r>
            <a:endParaRPr lang="en-US" sz="3600" i="1" dirty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2" name="Bild 11" descr="Bildschirmfoto 2016-02-22 um 18.49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800" y="0"/>
            <a:ext cx="1854200" cy="1143000"/>
          </a:xfrm>
          <a:prstGeom prst="rect">
            <a:avLst/>
          </a:prstGeom>
        </p:spPr>
      </p:pic>
      <p:pic>
        <p:nvPicPr>
          <p:cNvPr id="2" name="Picture 1" descr="Screen Shot 2016-04-04 at 9.55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03" y="1081986"/>
            <a:ext cx="8591968" cy="5067634"/>
          </a:xfrm>
          <a:prstGeom prst="rect">
            <a:avLst/>
          </a:prstGeom>
        </p:spPr>
      </p:pic>
      <p:sp>
        <p:nvSpPr>
          <p:cNvPr id="7" name="Sechseck 6"/>
          <p:cNvSpPr/>
          <p:nvPr/>
        </p:nvSpPr>
        <p:spPr bwMode="auto">
          <a:xfrm>
            <a:off x="5954092" y="5367783"/>
            <a:ext cx="1694971" cy="4699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rgbClr val="FFFFFF"/>
                </a:solidFill>
                <a:latin typeface="Calibri"/>
                <a:cs typeface="Calibri"/>
              </a:rPr>
              <a:t>Thursday morning</a:t>
            </a:r>
            <a:endParaRPr lang="en-GB" sz="1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45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515988" y="605246"/>
            <a:ext cx="8125705" cy="484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Aft>
                <a:spcPct val="10000"/>
              </a:spcAft>
            </a:pPr>
            <a:endParaRPr lang="en-US" sz="4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Direct Dark Matter </a:t>
            </a:r>
          </a:p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Search (BDX)</a:t>
            </a:r>
          </a:p>
          <a:p>
            <a:pPr>
              <a:lnSpc>
                <a:spcPct val="130000"/>
              </a:lnSpc>
              <a:spcAft>
                <a:spcPct val="10000"/>
              </a:spcAft>
            </a:pPr>
            <a:endParaRPr lang="en-US" sz="4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>
              <a:lnSpc>
                <a:spcPct val="130000"/>
              </a:lnSpc>
              <a:spcAft>
                <a:spcPct val="10000"/>
              </a:spcAft>
            </a:pPr>
            <a:endParaRPr lang="en-US" sz="4800" b="1" baseline="-25000" dirty="0" smtClean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518446" y="63075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205267" y="6452325"/>
            <a:ext cx="8938733" cy="40567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936" y="4509720"/>
            <a:ext cx="2435021" cy="177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/>
          <p:cNvSpPr txBox="1"/>
          <p:nvPr/>
        </p:nvSpPr>
        <p:spPr>
          <a:xfrm>
            <a:off x="1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Beam Dump Experiment (BDX) @ MESA</a:t>
            </a:r>
          </a:p>
        </p:txBody>
      </p:sp>
      <p:pic>
        <p:nvPicPr>
          <p:cNvPr id="21" name="Bild 20" descr="Bildschirmfoto 2015-09-25 um 06.21.5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72" y="1496094"/>
            <a:ext cx="7609514" cy="4574506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2759696" y="1167318"/>
            <a:ext cx="428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B50000"/>
                </a:solidFill>
                <a:latin typeface="Calibri"/>
                <a:cs typeface="Calibri"/>
              </a:rPr>
              <a:t>Dark Matter Exclusion Plots</a:t>
            </a:r>
            <a:endParaRPr lang="en-GB" sz="2800" b="1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18" descr="Bildschirmfoto 2015-09-20 um 16.08.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18" y="1430867"/>
            <a:ext cx="6001182" cy="136776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Beam Dump Experiment (BDX) @ MESA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132672" y="5597263"/>
            <a:ext cx="3214943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4C4C4C"/>
                </a:solidFill>
                <a:latin typeface="Calibri"/>
                <a:cs typeface="Calibri"/>
              </a:rPr>
              <a:t>This existing beam dump is going to </a:t>
            </a:r>
          </a:p>
          <a:p>
            <a:r>
              <a:rPr lang="en-GB" sz="1600" b="1" dirty="0" smtClean="0">
                <a:solidFill>
                  <a:srgbClr val="4C4C4C"/>
                </a:solidFill>
                <a:latin typeface="Calibri"/>
                <a:cs typeface="Calibri"/>
              </a:rPr>
              <a:t>be the P2 beam dump</a:t>
            </a:r>
          </a:p>
          <a:p>
            <a:r>
              <a:rPr lang="en-GB" b="1" dirty="0" smtClean="0">
                <a:solidFill>
                  <a:srgbClr val="B50000"/>
                </a:solidFill>
                <a:latin typeface="Calibri"/>
                <a:cs typeface="Calibri"/>
              </a:rPr>
              <a:t>10,000 hours @ 150 µA</a:t>
            </a:r>
          </a:p>
          <a:p>
            <a:pPr>
              <a:buFont typeface="Wingdings" charset="2"/>
              <a:buChar char="à"/>
            </a:pP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10</a:t>
            </a:r>
            <a:r>
              <a:rPr lang="de-DE" b="1" baseline="30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23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electrons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on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target</a:t>
            </a:r>
            <a:endParaRPr lang="de-DE" b="1" dirty="0" smtClean="0">
              <a:solidFill>
                <a:srgbClr val="B50000"/>
              </a:solidFill>
              <a:latin typeface="Calibri"/>
              <a:cs typeface="Calibri"/>
              <a:sym typeface="Wingdings"/>
            </a:endParaRPr>
          </a:p>
        </p:txBody>
      </p:sp>
      <p:sp>
        <p:nvSpPr>
          <p:cNvPr id="12" name="Freihandform 11"/>
          <p:cNvSpPr/>
          <p:nvPr/>
        </p:nvSpPr>
        <p:spPr bwMode="auto">
          <a:xfrm>
            <a:off x="904491" y="4682104"/>
            <a:ext cx="756922" cy="359175"/>
          </a:xfrm>
          <a:custGeom>
            <a:avLst/>
            <a:gdLst>
              <a:gd name="connsiteX0" fmla="*/ 0 w 756922"/>
              <a:gd name="connsiteY0" fmla="*/ 0 h 359175"/>
              <a:gd name="connsiteX1" fmla="*/ 230925 w 756922"/>
              <a:gd name="connsiteY1" fmla="*/ 359175 h 359175"/>
              <a:gd name="connsiteX2" fmla="*/ 756922 w 756922"/>
              <a:gd name="connsiteY2" fmla="*/ 243726 h 359175"/>
              <a:gd name="connsiteX3" fmla="*/ 0 w 756922"/>
              <a:gd name="connsiteY3" fmla="*/ 0 h 35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922" h="359175">
                <a:moveTo>
                  <a:pt x="0" y="0"/>
                </a:moveTo>
                <a:lnTo>
                  <a:pt x="230925" y="359175"/>
                </a:lnTo>
                <a:lnTo>
                  <a:pt x="756922" y="24372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8515372" y="1372570"/>
            <a:ext cx="513167" cy="39765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" name="Gruppierung 17"/>
          <p:cNvGrpSpPr/>
          <p:nvPr/>
        </p:nvGrpSpPr>
        <p:grpSpPr>
          <a:xfrm>
            <a:off x="705602" y="1321259"/>
            <a:ext cx="3502365" cy="1872845"/>
            <a:chOff x="1416973" y="3390329"/>
            <a:chExt cx="3175873" cy="1509842"/>
          </a:xfrm>
        </p:grpSpPr>
        <p:pic>
          <p:nvPicPr>
            <p:cNvPr id="14" name="Bild 13" descr="Bildschirmfoto 2015-09-20 um 16.11.1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6973" y="3390329"/>
              <a:ext cx="3175873" cy="1456893"/>
            </a:xfrm>
            <a:prstGeom prst="rect">
              <a:avLst/>
            </a:prstGeom>
          </p:spPr>
        </p:pic>
        <p:sp>
          <p:nvSpPr>
            <p:cNvPr id="16" name="Freihandform 15"/>
            <p:cNvSpPr/>
            <p:nvPr/>
          </p:nvSpPr>
          <p:spPr bwMode="auto">
            <a:xfrm>
              <a:off x="2886566" y="4322932"/>
              <a:ext cx="1051993" cy="577239"/>
            </a:xfrm>
            <a:custGeom>
              <a:avLst/>
              <a:gdLst>
                <a:gd name="connsiteX0" fmla="*/ 0 w 1051993"/>
                <a:gd name="connsiteY0" fmla="*/ 76966 h 705523"/>
                <a:gd name="connsiteX1" fmla="*/ 0 w 1051993"/>
                <a:gd name="connsiteY1" fmla="*/ 295037 h 705523"/>
                <a:gd name="connsiteX2" fmla="*/ 602972 w 1051993"/>
                <a:gd name="connsiteY2" fmla="*/ 705523 h 705523"/>
                <a:gd name="connsiteX3" fmla="*/ 1051993 w 1051993"/>
                <a:gd name="connsiteY3" fmla="*/ 615729 h 705523"/>
                <a:gd name="connsiteX4" fmla="*/ 1000676 w 1051993"/>
                <a:gd name="connsiteY4" fmla="*/ 333520 h 705523"/>
                <a:gd name="connsiteX5" fmla="*/ 218096 w 1051993"/>
                <a:gd name="connsiteY5" fmla="*/ 0 h 705523"/>
                <a:gd name="connsiteX6" fmla="*/ 0 w 1051993"/>
                <a:gd name="connsiteY6" fmla="*/ 76966 h 705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1993" h="705523">
                  <a:moveTo>
                    <a:pt x="0" y="76966"/>
                  </a:moveTo>
                  <a:lnTo>
                    <a:pt x="0" y="295037"/>
                  </a:lnTo>
                  <a:lnTo>
                    <a:pt x="602972" y="705523"/>
                  </a:lnTo>
                  <a:lnTo>
                    <a:pt x="1051993" y="615729"/>
                  </a:lnTo>
                  <a:lnTo>
                    <a:pt x="1000676" y="333520"/>
                  </a:lnTo>
                  <a:lnTo>
                    <a:pt x="218096" y="0"/>
                  </a:lnTo>
                  <a:lnTo>
                    <a:pt x="0" y="76966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380173" y="958351"/>
            <a:ext cx="8620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Electron Scattering  on Beam Dump 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Collimated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pair of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Dark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Matter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particles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!</a:t>
            </a:r>
            <a:endParaRPr lang="en-GB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141922" y="4900175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MESA</a:t>
            </a:r>
            <a:endParaRPr lang="en-GB" b="1" dirty="0">
              <a:latin typeface="Calibri"/>
              <a:cs typeface="Calibri"/>
            </a:endParaRPr>
          </a:p>
        </p:txBody>
      </p:sp>
      <p:pic>
        <p:nvPicPr>
          <p:cNvPr id="20" name="Bild 19" descr="Bildschirmfoto 2016-02-22 um 20.19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20" y="2986216"/>
            <a:ext cx="7979606" cy="265614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45936" y="3663674"/>
            <a:ext cx="2046515" cy="1034143"/>
          </a:xfrm>
          <a:prstGeom prst="ellipse">
            <a:avLst/>
          </a:prstGeom>
          <a:solidFill>
            <a:srgbClr val="FFCC66">
              <a:alpha val="27059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mit Pfeil 9"/>
          <p:cNvCxnSpPr/>
          <p:nvPr/>
        </p:nvCxnSpPr>
        <p:spPr bwMode="auto">
          <a:xfrm rot="16200000" flipV="1">
            <a:off x="3898128" y="4682554"/>
            <a:ext cx="1421854" cy="528607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hteck 22"/>
          <p:cNvSpPr/>
          <p:nvPr/>
        </p:nvSpPr>
        <p:spPr bwMode="auto">
          <a:xfrm>
            <a:off x="7062240" y="4036849"/>
            <a:ext cx="619495" cy="4852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rPr>
              <a:t>BDX</a:t>
            </a:r>
            <a:endParaRPr kumimoji="0" lang="en-GB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25" name="Pfeil nach rechts 24"/>
          <p:cNvSpPr/>
          <p:nvPr/>
        </p:nvSpPr>
        <p:spPr bwMode="auto">
          <a:xfrm rot="13108343">
            <a:off x="7630110" y="4625344"/>
            <a:ext cx="978408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94917" y="5785543"/>
            <a:ext cx="2094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Timing </a:t>
            </a:r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</a:rPr>
              <a:t>Structure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!</a:t>
            </a:r>
            <a:endParaRPr lang="en-GB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82498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</a:t>
            </a:r>
            <a:r>
              <a:rPr lang="en-US" sz="3600" b="1" dirty="0" err="1" smtClean="0">
                <a:solidFill>
                  <a:srgbClr val="FF0000"/>
                </a:solidFill>
              </a:rPr>
              <a:t>MA</a:t>
            </a:r>
            <a:r>
              <a:rPr lang="en-US" sz="3600" i="1" dirty="0" err="1" smtClean="0"/>
              <a:t>inz</a:t>
            </a:r>
            <a:r>
              <a:rPr lang="en-US" sz="3600" i="1" dirty="0" smtClean="0"/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G</a:t>
            </a:r>
            <a:r>
              <a:rPr lang="en-US" sz="3600" i="1" dirty="0" smtClean="0"/>
              <a:t>as </a:t>
            </a:r>
            <a:r>
              <a:rPr lang="en-US" sz="3600" b="1" dirty="0" smtClean="0">
                <a:solidFill>
                  <a:srgbClr val="FF0000"/>
                </a:solidFill>
              </a:rPr>
              <a:t>I</a:t>
            </a:r>
            <a:r>
              <a:rPr lang="en-US" sz="3600" i="1" dirty="0" smtClean="0"/>
              <a:t>nternal Gas </a:t>
            </a:r>
            <a:r>
              <a:rPr lang="en-US" sz="3600" i="1" dirty="0" err="1" smtClean="0"/>
              <a:t>E</a:t>
            </a:r>
            <a:r>
              <a:rPr lang="en-US" sz="3600" b="1" dirty="0" err="1" smtClean="0">
                <a:solidFill>
                  <a:srgbClr val="FF0000"/>
                </a:solidFill>
              </a:rPr>
              <a:t>X</a:t>
            </a:r>
            <a:r>
              <a:rPr lang="en-US" sz="3600" i="1" dirty="0" err="1" smtClean="0"/>
              <a:t>periment</a:t>
            </a:r>
            <a:r>
              <a:rPr lang="en-US" sz="3600" i="1" dirty="0" smtClean="0"/>
              <a:t> </a:t>
            </a:r>
            <a:endParaRPr lang="en-US" sz="3600" i="1" dirty="0"/>
          </a:p>
        </p:txBody>
      </p:sp>
      <p:sp>
        <p:nvSpPr>
          <p:cNvPr id="32" name="Textfeld 31"/>
          <p:cNvSpPr txBox="1"/>
          <p:nvPr/>
        </p:nvSpPr>
        <p:spPr>
          <a:xfrm>
            <a:off x="4408903" y="3374621"/>
            <a:ext cx="3869869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High resolution spectrometers MAGIX:</a:t>
            </a:r>
          </a:p>
          <a:p>
            <a:pPr algn="l">
              <a:buClr>
                <a:schemeClr val="tx2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double arm</a:t>
            </a:r>
          </a:p>
          <a:p>
            <a:pPr algn="l">
              <a:buClr>
                <a:schemeClr val="tx2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compact design</a:t>
            </a:r>
          </a:p>
          <a:p>
            <a:pPr algn="l">
              <a:buClr>
                <a:schemeClr val="tx2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momentum resolution: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Δp/p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&lt; 10</a:t>
            </a:r>
            <a:r>
              <a:rPr lang="en-GB" sz="18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-4</a:t>
            </a:r>
          </a:p>
          <a:p>
            <a:pPr algn="l"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acceptance: ±50 </a:t>
            </a:r>
            <a:r>
              <a:rPr lang="en-GB" sz="1800" dirty="0" err="1" smtClean="0">
                <a:solidFill>
                  <a:srgbClr val="000090"/>
                </a:solidFill>
                <a:latin typeface="Calibri"/>
                <a:cs typeface="Calibri"/>
              </a:rPr>
              <a:t>mrad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  <a:p>
            <a:pPr algn="l"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 GEM-based focal plane detectors</a:t>
            </a:r>
          </a:p>
          <a:p>
            <a:pPr algn="l">
              <a:spcAft>
                <a:spcPts val="600"/>
              </a:spcAft>
              <a:buClr>
                <a:schemeClr val="tx2"/>
              </a:buClr>
              <a:buFont typeface="Wingdings" charset="2"/>
              <a:buChar char="§"/>
            </a:pPr>
            <a:r>
              <a:rPr lang="en-GB" sz="1800" dirty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Gas Jet or polarized T-shaped </a:t>
            </a:r>
            <a:r>
              <a:rPr lang="en-GB" sz="1800" dirty="0" smtClean="0">
                <a:solidFill>
                  <a:srgbClr val="000090"/>
                </a:solidFill>
                <a:latin typeface="Calibri"/>
                <a:cs typeface="Calibri"/>
              </a:rPr>
              <a:t>target</a:t>
            </a: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spcAft>
                <a:spcPts val="600"/>
              </a:spcAft>
              <a:buClr>
                <a:srgbClr val="0000FF"/>
              </a:buClr>
            </a:pP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>
              <a:buClr>
                <a:srgbClr val="0000FF"/>
              </a:buClr>
            </a:pPr>
            <a:endParaRPr lang="en-GB" sz="180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24" y="2881284"/>
            <a:ext cx="3221843" cy="28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Gerade Verbindung mit Pfeil 10"/>
          <p:cNvCxnSpPr/>
          <p:nvPr/>
        </p:nvCxnSpPr>
        <p:spPr>
          <a:xfrm rot="5400000">
            <a:off x="2258099" y="3696910"/>
            <a:ext cx="753679" cy="216822"/>
          </a:xfrm>
          <a:prstGeom prst="straightConnector1">
            <a:avLst/>
          </a:prstGeom>
          <a:ln w="12700" cap="flat" cmpd="sng" algn="ctr">
            <a:solidFill>
              <a:schemeClr val="dk1">
                <a:shade val="95000"/>
                <a:satMod val="10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feld 11"/>
          <p:cNvSpPr txBox="1"/>
          <p:nvPr/>
        </p:nvSpPr>
        <p:spPr>
          <a:xfrm>
            <a:off x="1680027" y="2778486"/>
            <a:ext cx="251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4C4C4C"/>
                </a:solidFill>
                <a:latin typeface="Calibri"/>
                <a:cs typeface="Calibri"/>
              </a:rPr>
              <a:t>      windowless</a:t>
            </a:r>
          </a:p>
          <a:p>
            <a:pPr algn="l"/>
            <a:r>
              <a:rPr lang="en-US" sz="1600" dirty="0" smtClean="0">
                <a:solidFill>
                  <a:srgbClr val="4C4C4C"/>
                </a:solidFill>
                <a:latin typeface="Calibri"/>
                <a:cs typeface="Calibri"/>
              </a:rPr>
              <a:t>      internal gas</a:t>
            </a:r>
          </a:p>
          <a:p>
            <a:pPr algn="l"/>
            <a:r>
              <a:rPr lang="en-US" sz="1600" dirty="0" smtClean="0">
                <a:solidFill>
                  <a:srgbClr val="4C4C4C"/>
                </a:solidFill>
                <a:latin typeface="Calibri"/>
                <a:cs typeface="Calibri"/>
              </a:rPr>
              <a:t>        target</a:t>
            </a:r>
            <a:endParaRPr lang="en-US" sz="1600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cxnSp>
        <p:nvCxnSpPr>
          <p:cNvPr id="42" name="Gerade Verbindung mit Pfeil 41"/>
          <p:cNvCxnSpPr/>
          <p:nvPr/>
        </p:nvCxnSpPr>
        <p:spPr bwMode="auto">
          <a:xfrm flipV="1">
            <a:off x="414435" y="5011819"/>
            <a:ext cx="864347" cy="440958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feld 43"/>
          <p:cNvSpPr txBox="1"/>
          <p:nvPr/>
        </p:nvSpPr>
        <p:spPr>
          <a:xfrm>
            <a:off x="687218" y="5429757"/>
            <a:ext cx="1000995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1mA </a:t>
            </a:r>
          </a:p>
          <a:p>
            <a:r>
              <a:rPr lang="en-GB" sz="1600" dirty="0" smtClean="0">
                <a:solidFill>
                  <a:srgbClr val="B50000"/>
                </a:solidFill>
                <a:latin typeface="Calibri"/>
                <a:cs typeface="Calibri"/>
              </a:rPr>
              <a:t>ERL beam</a:t>
            </a:r>
            <a:endParaRPr lang="en-GB" sz="1600" dirty="0">
              <a:solidFill>
                <a:srgbClr val="B50000"/>
              </a:solidFill>
              <a:latin typeface="Calibri"/>
              <a:cs typeface="Calibri"/>
            </a:endParaRPr>
          </a:p>
        </p:txBody>
      </p:sp>
      <p:sp>
        <p:nvSpPr>
          <p:cNvPr id="45" name="Rechteck 44"/>
          <p:cNvSpPr/>
          <p:nvPr/>
        </p:nvSpPr>
        <p:spPr>
          <a:xfrm>
            <a:off x="1278782" y="1106935"/>
            <a:ext cx="6525248" cy="132343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Operation of a high-intensity ERL beam</a:t>
            </a:r>
          </a:p>
          <a:p>
            <a:r>
              <a:rPr lang="en-GB" b="1" dirty="0" smtClean="0">
                <a:latin typeface="Calibri"/>
                <a:cs typeface="Calibri"/>
              </a:rPr>
              <a:t>in conjunction with light internal target</a:t>
            </a:r>
          </a:p>
          <a:p>
            <a:pPr marL="342900" indent="-342900">
              <a:buFont typeface="Wingdings" charset="2"/>
              <a:buChar char="à"/>
            </a:pP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a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novel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technique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in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nuclear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and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particle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physics</a:t>
            </a:r>
            <a:endParaRPr lang="de-DE" b="1" dirty="0" smtClean="0">
              <a:solidFill>
                <a:srgbClr val="FF0000"/>
              </a:solidFill>
              <a:latin typeface="Calibri"/>
              <a:cs typeface="Calibri"/>
              <a:sym typeface="Wingdings"/>
            </a:endParaRPr>
          </a:p>
          <a:p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for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physics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at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the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low-energy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frontier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of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the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Standard Model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Sechseck 13"/>
          <p:cNvSpPr/>
          <p:nvPr/>
        </p:nvSpPr>
        <p:spPr bwMode="auto">
          <a:xfrm>
            <a:off x="7342044" y="5720877"/>
            <a:ext cx="1382764" cy="4699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S.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Caiazza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4" y="1018551"/>
            <a:ext cx="6722792" cy="330259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32355" y="4531883"/>
            <a:ext cx="39256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</a:rPr>
              <a:t>Background situation</a:t>
            </a:r>
          </a:p>
          <a:p>
            <a:pPr algn="l">
              <a:buFont typeface="Wingdings" charset="2"/>
              <a:buChar char="§"/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FLUKA simulation of neutron</a:t>
            </a:r>
          </a:p>
          <a:p>
            <a:pPr algn="l">
              <a:spcAft>
                <a:spcPts val="600"/>
              </a:spcAft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  background promising</a:t>
            </a:r>
          </a:p>
          <a:p>
            <a:pPr algn="l">
              <a:buFont typeface="Wingdings" charset="2"/>
              <a:buChar char="§"/>
            </a:pP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MESA running below </a:t>
            </a:r>
            <a:r>
              <a:rPr lang="en-GB" sz="1800" dirty="0" err="1" smtClean="0">
                <a:solidFill>
                  <a:srgbClr val="4C4C4C"/>
                </a:solidFill>
                <a:latin typeface="Calibri"/>
                <a:cs typeface="Calibri"/>
              </a:rPr>
              <a:t>pion</a:t>
            </a: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</a:p>
          <a:p>
            <a:pPr algn="l"/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   production threshold </a:t>
            </a:r>
            <a:r>
              <a:rPr lang="de-DE" sz="1800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 no </a:t>
            </a:r>
            <a:r>
              <a:rPr lang="de-DE" sz="1800" dirty="0" err="1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neutrinos</a:t>
            </a:r>
            <a:r>
              <a:rPr lang="en-GB" sz="1800" dirty="0" smtClean="0">
                <a:solidFill>
                  <a:srgbClr val="4C4C4C"/>
                </a:solidFill>
                <a:latin typeface="Calibri"/>
                <a:cs typeface="Calibri"/>
              </a:rPr>
              <a:t>!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-123899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Beam Dump Experiment (BDX) @ MESA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062" y="1643858"/>
            <a:ext cx="5648706" cy="463451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2628342" y="852885"/>
            <a:ext cx="41771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Testing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competititve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parameter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range</a:t>
            </a:r>
            <a:endParaRPr lang="de-DE" b="1" dirty="0" smtClean="0">
              <a:solidFill>
                <a:srgbClr val="B50000"/>
              </a:solidFill>
              <a:latin typeface="Calibri"/>
              <a:cs typeface="Calibri"/>
            </a:endParaRPr>
          </a:p>
          <a:p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 Terra incognita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  <a:r>
              <a:rPr lang="de-DE" b="1" dirty="0" err="1" smtClean="0">
                <a:solidFill>
                  <a:srgbClr val="B50000"/>
                </a:solidFill>
                <a:latin typeface="Calibri"/>
                <a:cs typeface="Calibri"/>
              </a:rPr>
              <a:t>dark</a:t>
            </a:r>
            <a:r>
              <a:rPr lang="de-DE" b="1" dirty="0" smtClean="0">
                <a:solidFill>
                  <a:srgbClr val="B50000"/>
                </a:solidFill>
                <a:latin typeface="Calibri"/>
                <a:cs typeface="Calibri"/>
              </a:rPr>
              <a:t> matter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Beam Dump Experiment (BDX) @ MESA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1" y="100684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840"/>
              </a:lnSpc>
              <a:spcAft>
                <a:spcPts val="600"/>
              </a:spcAft>
            </a:pPr>
            <a:r>
              <a:rPr lang="en-GB" sz="3600" i="1" dirty="0" smtClean="0">
                <a:latin typeface="+mn-lt"/>
                <a:cs typeface="Arial"/>
              </a:rPr>
              <a:t>     BDX @ MAMI</a:t>
            </a:r>
          </a:p>
        </p:txBody>
      </p:sp>
      <p:pic>
        <p:nvPicPr>
          <p:cNvPr id="5" name="Bild 4" descr="Bildschirmfoto 2016-02-22 um 20.45.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72" y="916437"/>
            <a:ext cx="8290904" cy="4634781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 bwMode="auto">
          <a:xfrm rot="16200000" flipH="1">
            <a:off x="5399956" y="2219747"/>
            <a:ext cx="1115036" cy="351047"/>
          </a:xfrm>
          <a:prstGeom prst="straightConnector1">
            <a:avLst/>
          </a:prstGeom>
          <a:solidFill>
            <a:schemeClr val="tx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9" name="Rechteck 8"/>
          <p:cNvSpPr/>
          <p:nvPr/>
        </p:nvSpPr>
        <p:spPr bwMode="auto">
          <a:xfrm rot="20577000">
            <a:off x="6081372" y="2994089"/>
            <a:ext cx="309748" cy="49557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 rot="20604618">
            <a:off x="5818428" y="3004417"/>
            <a:ext cx="1681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Arial"/>
                <a:cs typeface="Arial"/>
              </a:rPr>
              <a:t>A1</a:t>
            </a:r>
          </a:p>
          <a:p>
            <a:r>
              <a:rPr lang="en-GB" b="1" dirty="0" smtClean="0">
                <a:solidFill>
                  <a:schemeClr val="bg1"/>
                </a:solidFill>
                <a:latin typeface="Arial"/>
                <a:cs typeface="Arial"/>
              </a:rPr>
              <a:t>Beam Dump</a:t>
            </a:r>
            <a:endParaRPr lang="en-GB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 rot="20648198">
            <a:off x="5721963" y="1184848"/>
            <a:ext cx="1125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MAMI</a:t>
            </a:r>
          </a:p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Beam</a:t>
            </a:r>
          </a:p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1.6 </a:t>
            </a:r>
            <a:r>
              <a:rPr lang="en-GB" b="1" dirty="0" err="1" smtClean="0">
                <a:solidFill>
                  <a:srgbClr val="FFFFFF"/>
                </a:solidFill>
                <a:latin typeface="Arial"/>
                <a:cs typeface="Arial"/>
              </a:rPr>
              <a:t>GeV</a:t>
            </a:r>
            <a:endParaRPr lang="en-GB" b="1" baseline="-25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307385" y="4367017"/>
            <a:ext cx="4604564" cy="173315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 rot="20604618">
            <a:off x="1501635" y="2794483"/>
            <a:ext cx="583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bg1"/>
                </a:solidFill>
                <a:latin typeface="Arial"/>
                <a:cs typeface="Arial"/>
              </a:rPr>
              <a:t>IPh</a:t>
            </a:r>
            <a:endParaRPr lang="en-GB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Textfeld 16"/>
          <p:cNvSpPr txBox="1"/>
          <p:nvPr/>
        </p:nvSpPr>
        <p:spPr>
          <a:xfrm rot="20604618">
            <a:off x="3032982" y="902649"/>
            <a:ext cx="654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Arial"/>
                <a:cs typeface="Arial"/>
              </a:rPr>
              <a:t>HIM</a:t>
            </a:r>
            <a:endParaRPr lang="en-GB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8" name="Picture 9" descr="Mainzer Mikrotron - MA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3350" y="0"/>
            <a:ext cx="871299" cy="81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36634" y="4485143"/>
            <a:ext cx="4746749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342900" indent="-342900" algn="l">
              <a:buFont typeface="Arial" charset="0"/>
              <a:buChar char="•"/>
            </a:pP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Similar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rate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of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EOT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as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in MESA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case</a:t>
            </a:r>
            <a:endParaRPr lang="de-DE" dirty="0" smtClean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Higher beam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energy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 wider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coverage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</a:p>
          <a:p>
            <a:pPr algn="l"/>
            <a:r>
              <a:rPr lang="de-DE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   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of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kinematic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range</a:t>
            </a:r>
            <a:endParaRPr lang="de-DE" dirty="0" smtClean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342900" indent="-342900" algn="l">
              <a:buFont typeface="Arial" charset="0"/>
              <a:buChar char="•"/>
            </a:pP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No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existing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hall after beam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dump</a:t>
            </a:r>
            <a:endParaRPr lang="de-DE" dirty="0" smtClean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algn="l"/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     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Biology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building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under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de-DE" dirty="0" err="1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construction</a:t>
            </a:r>
            <a:r>
              <a:rPr lang="de-DE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?!</a:t>
            </a:r>
            <a:endParaRPr lang="de-DE" dirty="0">
              <a:solidFill>
                <a:sysClr val="windowText" lastClr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 rot="20604618">
            <a:off x="4767038" y="971177"/>
            <a:ext cx="726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Arial"/>
                <a:cs typeface="Arial"/>
              </a:rPr>
              <a:t>KPH</a:t>
            </a:r>
            <a:endParaRPr lang="en-GB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91925" y="1003766"/>
            <a:ext cx="36467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Elastic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form 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factors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in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ep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800" b="1" dirty="0" err="1" smtClean="0">
                <a:solidFill>
                  <a:srgbClr val="4C4C4C"/>
                </a:solidFill>
                <a:latin typeface="Calibri"/>
                <a:cs typeface="Calibri"/>
              </a:rPr>
              <a:t>scattering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</a:rPr>
              <a:t>:</a:t>
            </a:r>
            <a:endParaRPr lang="de-DE" sz="1800" b="1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5" name="Line 22"/>
          <p:cNvSpPr>
            <a:spLocks noChangeShapeType="1"/>
          </p:cNvSpPr>
          <p:nvPr/>
        </p:nvSpPr>
        <p:spPr bwMode="auto">
          <a:xfrm flipH="1">
            <a:off x="3492246" y="1922954"/>
            <a:ext cx="349017" cy="18872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Text Box 24"/>
          <p:cNvSpPr txBox="1">
            <a:spLocks noChangeArrowheads="1"/>
          </p:cNvSpPr>
          <p:nvPr/>
        </p:nvSpPr>
        <p:spPr bwMode="auto">
          <a:xfrm>
            <a:off x="703082" y="3045653"/>
            <a:ext cx="21773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>
                <a:solidFill>
                  <a:srgbClr val="4C4C4C"/>
                </a:solidFill>
                <a:latin typeface="Calibri"/>
                <a:cs typeface="Calibri"/>
              </a:rPr>
              <a:t>      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G</a:t>
            </a:r>
            <a:r>
              <a:rPr lang="de-DE" sz="1400" b="1" baseline="-25000" dirty="0" smtClean="0">
                <a:solidFill>
                  <a:srgbClr val="4C4C4C"/>
                </a:solidFill>
                <a:latin typeface="Calibri"/>
                <a:cs typeface="Calibri"/>
              </a:rPr>
              <a:t>E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: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spatial</a:t>
            </a:r>
            <a:endParaRPr lang="de-DE" sz="1400" b="1" dirty="0" smtClean="0">
              <a:solidFill>
                <a:srgbClr val="4C4C4C"/>
              </a:solidFill>
              <a:latin typeface="Calibri"/>
              <a:cs typeface="Calibri"/>
            </a:endParaRPr>
          </a:p>
          <a:p>
            <a:pPr algn="ctr"/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electric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charge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distribution</a:t>
            </a:r>
            <a:endParaRPr lang="de-DE" sz="1400" b="1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2936680" y="3804674"/>
            <a:ext cx="16209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G</a:t>
            </a:r>
            <a:r>
              <a:rPr lang="de-DE" sz="1400" b="1" baseline="-25000" dirty="0" smtClean="0">
                <a:solidFill>
                  <a:srgbClr val="4C4C4C"/>
                </a:solidFill>
                <a:latin typeface="Calibri"/>
                <a:cs typeface="Calibri"/>
              </a:rPr>
              <a:t>M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: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distribution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of</a:t>
            </a:r>
          </a:p>
          <a:p>
            <a:pPr algn="ctr"/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magnetic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r>
              <a:rPr lang="de-DE" sz="1400" b="1" dirty="0" err="1" smtClean="0">
                <a:solidFill>
                  <a:srgbClr val="4C4C4C"/>
                </a:solidFill>
                <a:latin typeface="Calibri"/>
                <a:cs typeface="Calibri"/>
              </a:rPr>
              <a:t>moments</a:t>
            </a:r>
            <a:r>
              <a:rPr lang="de-DE" sz="1400" b="1" dirty="0" smtClean="0">
                <a:solidFill>
                  <a:srgbClr val="4C4C4C"/>
                </a:solidFill>
                <a:latin typeface="Calibri"/>
                <a:cs typeface="Calibri"/>
              </a:rPr>
              <a:t> </a:t>
            </a:r>
            <a:endParaRPr lang="de-DE" sz="1400" b="1" dirty="0">
              <a:solidFill>
                <a:srgbClr val="4C4C4C"/>
              </a:solidFill>
              <a:latin typeface="Calibri"/>
              <a:cs typeface="Calibri"/>
            </a:endParaRPr>
          </a:p>
        </p:txBody>
      </p:sp>
      <p:pic>
        <p:nvPicPr>
          <p:cNvPr id="8" name="Picture 41" descr="Bild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036" y="1481620"/>
            <a:ext cx="4208463" cy="534987"/>
          </a:xfrm>
          <a:prstGeom prst="rect">
            <a:avLst/>
          </a:prstGeom>
          <a:noFill/>
        </p:spPr>
      </p:pic>
      <p:pic>
        <p:nvPicPr>
          <p:cNvPr id="9" name="Picture 42" descr="Bild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377" y="2645385"/>
            <a:ext cx="706437" cy="487363"/>
          </a:xfrm>
          <a:prstGeom prst="rect">
            <a:avLst/>
          </a:prstGeom>
          <a:noFill/>
        </p:spPr>
      </p:pic>
      <p:pic>
        <p:nvPicPr>
          <p:cNvPr id="10" name="Picture 43" descr="Bild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606" y="2067407"/>
            <a:ext cx="2268538" cy="538163"/>
          </a:xfrm>
          <a:prstGeom prst="rect">
            <a:avLst/>
          </a:prstGeom>
          <a:noFill/>
        </p:spPr>
      </p:pic>
      <p:grpSp>
        <p:nvGrpSpPr>
          <p:cNvPr id="11" name="Gruppierung 10"/>
          <p:cNvGrpSpPr/>
          <p:nvPr/>
        </p:nvGrpSpPr>
        <p:grpSpPr>
          <a:xfrm>
            <a:off x="452470" y="4787272"/>
            <a:ext cx="8563240" cy="1415250"/>
            <a:chOff x="452470" y="4787272"/>
            <a:chExt cx="8563240" cy="1415250"/>
          </a:xfrm>
        </p:grpSpPr>
        <p:pic>
          <p:nvPicPr>
            <p:cNvPr id="12" name="Picture 14" descr="a1logo-small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101438" y="5061897"/>
              <a:ext cx="914272" cy="594779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13" name="Gruppierung 18"/>
            <p:cNvGrpSpPr/>
            <p:nvPr/>
          </p:nvGrpSpPr>
          <p:grpSpPr>
            <a:xfrm>
              <a:off x="452470" y="4787272"/>
              <a:ext cx="7823759" cy="1161708"/>
              <a:chOff x="452470" y="4684648"/>
              <a:chExt cx="7823759" cy="1161708"/>
            </a:xfrm>
          </p:grpSpPr>
          <p:pic>
            <p:nvPicPr>
              <p:cNvPr id="15" name="Bild 14" descr="Bildschirmfoto 2010-11-28 um 11.49.42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470" y="5134170"/>
                <a:ext cx="3834848" cy="712186"/>
              </a:xfrm>
              <a:prstGeom prst="rect">
                <a:avLst/>
              </a:prstGeom>
              <a:ln w="38100" cap="flat" cmpd="sng" algn="ctr">
                <a:solidFill>
                  <a:srgbClr val="B5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16" name="Text Box 20"/>
              <p:cNvSpPr txBox="1">
                <a:spLocks noChangeArrowheads="1"/>
              </p:cNvSpPr>
              <p:nvPr/>
            </p:nvSpPr>
            <p:spPr bwMode="auto">
              <a:xfrm>
                <a:off x="473889" y="4684648"/>
                <a:ext cx="22290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de-DE" sz="1800" b="1" dirty="0" smtClean="0">
                    <a:solidFill>
                      <a:srgbClr val="4C4C4C"/>
                    </a:solidFill>
                    <a:latin typeface="Calibri"/>
                    <a:cs typeface="Calibri"/>
                  </a:rPr>
                  <a:t>Proton </a:t>
                </a:r>
                <a:r>
                  <a:rPr lang="de-DE" sz="1800" b="1" dirty="0" err="1" smtClean="0">
                    <a:solidFill>
                      <a:srgbClr val="4C4C4C"/>
                    </a:solidFill>
                    <a:latin typeface="Calibri"/>
                    <a:cs typeface="Calibri"/>
                  </a:rPr>
                  <a:t>charge</a:t>
                </a:r>
                <a:r>
                  <a:rPr lang="de-DE" sz="1800" b="1" dirty="0" smtClean="0">
                    <a:solidFill>
                      <a:srgbClr val="4C4C4C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1800" b="1" dirty="0" err="1" smtClean="0">
                    <a:solidFill>
                      <a:srgbClr val="4C4C4C"/>
                    </a:solidFill>
                    <a:latin typeface="Calibri"/>
                    <a:cs typeface="Calibri"/>
                  </a:rPr>
                  <a:t>radius</a:t>
                </a:r>
                <a:r>
                  <a:rPr lang="de-DE" sz="1800" b="1" dirty="0" smtClean="0">
                    <a:solidFill>
                      <a:srgbClr val="4C4C4C"/>
                    </a:solidFill>
                    <a:latin typeface="Calibri"/>
                    <a:cs typeface="Calibri"/>
                  </a:rPr>
                  <a:t>:</a:t>
                </a:r>
                <a:endParaRPr lang="de-DE" sz="1800" b="1" dirty="0">
                  <a:solidFill>
                    <a:srgbClr val="4C4C4C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7" name="Rechteck 16"/>
              <p:cNvSpPr/>
              <p:nvPr/>
            </p:nvSpPr>
            <p:spPr>
              <a:xfrm>
                <a:off x="4488814" y="5306762"/>
                <a:ext cx="3787415" cy="40011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l">
                  <a:spcAft>
                    <a:spcPts val="0"/>
                  </a:spcAft>
                </a:pPr>
                <a:r>
                  <a:rPr lang="de-DE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Bernauer et al.: &lt;</a:t>
                </a:r>
                <a:r>
                  <a:rPr lang="de-DE" b="1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r</a:t>
                </a:r>
                <a:r>
                  <a:rPr lang="de-DE" b="1" baseline="-25000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E</a:t>
                </a:r>
                <a:r>
                  <a:rPr lang="de-DE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&gt; = 0,879(8) </a:t>
                </a:r>
                <a:r>
                  <a:rPr lang="de-DE" b="1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fm</a:t>
                </a:r>
                <a:r>
                  <a:rPr lang="de-DE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 </a:t>
                </a:r>
              </a:p>
            </p:txBody>
          </p:sp>
        </p:grpSp>
        <p:sp>
          <p:nvSpPr>
            <p:cNvPr id="14" name="Textfeld 13"/>
            <p:cNvSpPr txBox="1"/>
            <p:nvPr/>
          </p:nvSpPr>
          <p:spPr>
            <a:xfrm>
              <a:off x="5737560" y="5894745"/>
              <a:ext cx="25073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400" dirty="0" err="1" smtClean="0">
                  <a:solidFill>
                    <a:srgbClr val="C700EB"/>
                  </a:solidFill>
                  <a:latin typeface="Calibri"/>
                  <a:cs typeface="Calibri"/>
                </a:rPr>
                <a:t>Bernauer</a:t>
              </a:r>
              <a:r>
                <a:rPr lang="en-GB" sz="1400" dirty="0" smtClean="0">
                  <a:solidFill>
                    <a:srgbClr val="C700EB"/>
                  </a:solidFill>
                  <a:latin typeface="Calibri"/>
                  <a:cs typeface="Calibri"/>
                </a:rPr>
                <a:t> et al. PRL '10 ; PRC</a:t>
              </a:r>
              <a:r>
                <a:rPr lang="de-DE" sz="1400" dirty="0" smtClean="0">
                  <a:solidFill>
                    <a:srgbClr val="C700EB"/>
                  </a:solidFill>
                  <a:latin typeface="Calibri"/>
                  <a:cs typeface="Calibri"/>
                </a:rPr>
                <a:t> '14</a:t>
              </a:r>
              <a:endParaRPr lang="en-GB" sz="1400" dirty="0">
                <a:solidFill>
                  <a:srgbClr val="C700EB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2235817" y="1978507"/>
            <a:ext cx="405355" cy="10957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9" name="Gruppierung 18"/>
          <p:cNvGrpSpPr/>
          <p:nvPr/>
        </p:nvGrpSpPr>
        <p:grpSpPr>
          <a:xfrm>
            <a:off x="2500133" y="987956"/>
            <a:ext cx="7235381" cy="3927720"/>
            <a:chOff x="2500133" y="987956"/>
            <a:chExt cx="7235381" cy="3927720"/>
          </a:xfrm>
        </p:grpSpPr>
        <p:grpSp>
          <p:nvGrpSpPr>
            <p:cNvPr id="20" name="Gruppierung 51"/>
            <p:cNvGrpSpPr/>
            <p:nvPr/>
          </p:nvGrpSpPr>
          <p:grpSpPr>
            <a:xfrm>
              <a:off x="2500133" y="987956"/>
              <a:ext cx="7235381" cy="3927720"/>
              <a:chOff x="2500133" y="987956"/>
              <a:chExt cx="7235381" cy="3927720"/>
            </a:xfrm>
          </p:grpSpPr>
          <p:grpSp>
            <p:nvGrpSpPr>
              <p:cNvPr id="23" name="Gruppierung 39"/>
              <p:cNvGrpSpPr/>
              <p:nvPr/>
            </p:nvGrpSpPr>
            <p:grpSpPr>
              <a:xfrm>
                <a:off x="2500133" y="987956"/>
                <a:ext cx="7235381" cy="3927720"/>
                <a:chOff x="2500133" y="987956"/>
                <a:chExt cx="7235381" cy="3927720"/>
              </a:xfrm>
            </p:grpSpPr>
            <p:sp>
              <p:nvSpPr>
                <p:cNvPr id="25" name="Rechteck 24"/>
                <p:cNvSpPr/>
                <p:nvPr/>
              </p:nvSpPr>
              <p:spPr>
                <a:xfrm>
                  <a:off x="5185453" y="987956"/>
                  <a:ext cx="4550061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>
                    <a:spcAft>
                      <a:spcPts val="0"/>
                    </a:spcAft>
                  </a:pPr>
                  <a:r>
                    <a:rPr lang="de-DE" sz="1800" b="1" dirty="0" err="1" smtClean="0">
                      <a:solidFill>
                        <a:srgbClr val="4C4C4C"/>
                      </a:solidFill>
                      <a:latin typeface="Calibri"/>
                      <a:cs typeface="Calibri"/>
                    </a:rPr>
                    <a:t>Super-Rosenbluth</a:t>
                  </a:r>
                  <a:r>
                    <a:rPr lang="de-DE" sz="1800" b="1" dirty="0" smtClean="0">
                      <a:solidFill>
                        <a:srgbClr val="4C4C4C"/>
                      </a:solidFill>
                      <a:latin typeface="Calibri"/>
                      <a:cs typeface="Calibri"/>
                    </a:rPr>
                    <a:t> </a:t>
                  </a:r>
                  <a:r>
                    <a:rPr lang="de-DE" sz="1800" b="1" dirty="0" err="1" smtClean="0">
                      <a:solidFill>
                        <a:srgbClr val="4C4C4C"/>
                      </a:solidFill>
                      <a:latin typeface="Calibri"/>
                      <a:cs typeface="Calibri"/>
                    </a:rPr>
                    <a:t>measurement</a:t>
                  </a:r>
                  <a:endParaRPr lang="de-DE" sz="1800" b="1" dirty="0" smtClean="0">
                    <a:solidFill>
                      <a:srgbClr val="4C4C4C"/>
                    </a:solidFill>
                    <a:latin typeface="Calibri"/>
                    <a:cs typeface="Calibri"/>
                  </a:endParaRPr>
                </a:p>
              </p:txBody>
            </p:sp>
            <p:grpSp>
              <p:nvGrpSpPr>
                <p:cNvPr id="26" name="Gruppierung 38"/>
                <p:cNvGrpSpPr/>
                <p:nvPr/>
              </p:nvGrpSpPr>
              <p:grpSpPr>
                <a:xfrm>
                  <a:off x="2500133" y="1339111"/>
                  <a:ext cx="6643867" cy="3576565"/>
                  <a:chOff x="2500133" y="1339111"/>
                  <a:chExt cx="6643867" cy="3576565"/>
                </a:xfrm>
              </p:grpSpPr>
              <p:grpSp>
                <p:nvGrpSpPr>
                  <p:cNvPr id="27" name="Gruppierung 29"/>
                  <p:cNvGrpSpPr/>
                  <p:nvPr/>
                </p:nvGrpSpPr>
                <p:grpSpPr>
                  <a:xfrm>
                    <a:off x="4428436" y="1339111"/>
                    <a:ext cx="4715564" cy="3576565"/>
                    <a:chOff x="4351462" y="928985"/>
                    <a:chExt cx="4715564" cy="3576565"/>
                  </a:xfrm>
                </p:grpSpPr>
                <p:pic>
                  <p:nvPicPr>
                    <p:cNvPr id="30" name="Bild 29" descr="Bildschirmfoto 2010-11-28 um 11.55.03.png"/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351462" y="928985"/>
                      <a:ext cx="4715564" cy="2578240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31" name="Gerade Verbindung mit Pfeil 30"/>
                    <p:cNvCxnSpPr>
                      <a:stCxn id="32" idx="0"/>
                    </p:cNvCxnSpPr>
                    <p:nvPr/>
                  </p:nvCxnSpPr>
                  <p:spPr bwMode="auto">
                    <a:xfrm rot="5400000" flipH="1" flipV="1">
                      <a:off x="6984210" y="3053374"/>
                      <a:ext cx="1579644" cy="155157"/>
                    </a:xfrm>
                    <a:prstGeom prst="straightConnector1">
                      <a:avLst/>
                    </a:prstGeom>
                    <a:solidFill>
                      <a:schemeClr val="tx1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arrow"/>
                    </a:ln>
                    <a:effectLst/>
                  </p:spPr>
                </p:cxnSp>
                <p:sp>
                  <p:nvSpPr>
                    <p:cNvPr id="32" name="Textfeld 31"/>
                    <p:cNvSpPr txBox="1"/>
                    <p:nvPr/>
                  </p:nvSpPr>
                  <p:spPr>
                    <a:xfrm>
                      <a:off x="6610259" y="3920774"/>
                      <a:ext cx="2172390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GB" sz="1600" dirty="0" smtClean="0">
                          <a:solidFill>
                            <a:srgbClr val="4C4C4C"/>
                          </a:solidFill>
                          <a:latin typeface="Calibri"/>
                          <a:cs typeface="Calibri"/>
                        </a:rPr>
                        <a:t>average of all fit models</a:t>
                      </a:r>
                    </a:p>
                    <a:p>
                      <a:r>
                        <a:rPr lang="en-GB" sz="1600" dirty="0" smtClean="0">
                          <a:solidFill>
                            <a:srgbClr val="4C4C4C"/>
                          </a:solidFill>
                          <a:latin typeface="Calibri"/>
                          <a:cs typeface="Calibri"/>
                        </a:rPr>
                        <a:t>with uncertainties</a:t>
                      </a:r>
                      <a:endParaRPr lang="en-GB" sz="1600" dirty="0">
                        <a:solidFill>
                          <a:srgbClr val="4C4C4C"/>
                        </a:solidFill>
                        <a:latin typeface="Calibri"/>
                        <a:cs typeface="Calibri"/>
                      </a:endParaRPr>
                    </a:p>
                  </p:txBody>
                </p:sp>
              </p:grpSp>
              <p:sp>
                <p:nvSpPr>
                  <p:cNvPr id="28" name="Oval 27"/>
                  <p:cNvSpPr/>
                  <p:nvPr/>
                </p:nvSpPr>
                <p:spPr bwMode="auto">
                  <a:xfrm>
                    <a:off x="2500133" y="1428819"/>
                    <a:ext cx="820148" cy="608571"/>
                  </a:xfrm>
                  <a:prstGeom prst="ellipse">
                    <a:avLst/>
                  </a:prstGeom>
                  <a:noFill/>
                  <a:ln w="3810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charset="0"/>
                    </a:endParaRPr>
                  </a:p>
                </p:txBody>
              </p:sp>
              <p:cxnSp>
                <p:nvCxnSpPr>
                  <p:cNvPr id="29" name="Gerade Verbindung mit Pfeil 28"/>
                  <p:cNvCxnSpPr/>
                  <p:nvPr/>
                </p:nvCxnSpPr>
                <p:spPr bwMode="auto">
                  <a:xfrm flipV="1">
                    <a:off x="3861584" y="2655330"/>
                    <a:ext cx="731263" cy="12828"/>
                  </a:xfrm>
                  <a:prstGeom prst="straightConnector1">
                    <a:avLst/>
                  </a:prstGeom>
                  <a:solidFill>
                    <a:schemeClr val="tx1"/>
                  </a:solidFill>
                  <a:ln w="57150" cap="flat" cmpd="sng" algn="ctr">
                    <a:solidFill>
                      <a:srgbClr val="0000FF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</p:spPr>
              </p:cxnSp>
            </p:grpSp>
          </p:grpSp>
          <p:cxnSp>
            <p:nvCxnSpPr>
              <p:cNvPr id="24" name="Gerade Verbindung 23"/>
              <p:cNvCxnSpPr/>
              <p:nvPr/>
            </p:nvCxnSpPr>
            <p:spPr bwMode="auto">
              <a:xfrm rot="16200000" flipV="1">
                <a:off x="3177348" y="1971092"/>
                <a:ext cx="707063" cy="687069"/>
              </a:xfrm>
              <a:prstGeom prst="line">
                <a:avLst/>
              </a:prstGeom>
              <a:solidFill>
                <a:schemeClr val="tx1"/>
              </a:solidFill>
              <a:ln w="5715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1" name="Textfeld 20"/>
            <p:cNvSpPr txBox="1"/>
            <p:nvPr/>
          </p:nvSpPr>
          <p:spPr>
            <a:xfrm>
              <a:off x="8051157" y="3835477"/>
              <a:ext cx="8885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Calibri"/>
                  <a:cs typeface="Calibri"/>
                </a:rPr>
                <a:t>Q</a:t>
              </a:r>
              <a:r>
                <a:rPr lang="en-GB" sz="1600" baseline="30000" dirty="0" smtClean="0">
                  <a:latin typeface="Calibri"/>
                  <a:cs typeface="Calibri"/>
                </a:rPr>
                <a:t>2</a:t>
              </a:r>
              <a:r>
                <a:rPr lang="en-GB" sz="1600" dirty="0" smtClean="0">
                  <a:latin typeface="Calibri"/>
                  <a:cs typeface="Calibri"/>
                </a:rPr>
                <a:t>/GeV</a:t>
              </a:r>
              <a:r>
                <a:rPr lang="en-GB" sz="1600" baseline="30000" dirty="0" smtClean="0">
                  <a:latin typeface="Calibri"/>
                  <a:cs typeface="Calibri"/>
                </a:rPr>
                <a:t>2</a:t>
              </a:r>
              <a:endParaRPr lang="en-GB" sz="1600" baseline="30000" dirty="0">
                <a:latin typeface="Calibri"/>
                <a:cs typeface="Calibri"/>
              </a:endParaRPr>
            </a:p>
          </p:txBody>
        </p:sp>
        <p:sp>
          <p:nvSpPr>
            <p:cNvPr id="22" name="Textfeld 21"/>
            <p:cNvSpPr txBox="1"/>
            <p:nvPr/>
          </p:nvSpPr>
          <p:spPr>
            <a:xfrm rot="16200000">
              <a:off x="4118170" y="2397244"/>
              <a:ext cx="1274469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latin typeface="Calibri"/>
                  <a:cs typeface="Calibri"/>
                </a:rPr>
                <a:t>G</a:t>
              </a:r>
              <a:r>
                <a:rPr lang="en-GB" sz="1600" baseline="-25000" dirty="0" smtClean="0">
                  <a:latin typeface="Calibri"/>
                  <a:cs typeface="Calibri"/>
                </a:rPr>
                <a:t>E</a:t>
              </a:r>
              <a:r>
                <a:rPr lang="en-GB" sz="1600" dirty="0" smtClean="0">
                  <a:latin typeface="Calibri"/>
                  <a:cs typeface="Calibri"/>
                </a:rPr>
                <a:t>/</a:t>
              </a:r>
              <a:r>
                <a:rPr lang="en-GB" sz="1600" dirty="0" err="1" smtClean="0">
                  <a:latin typeface="Calibri"/>
                  <a:cs typeface="Calibri"/>
                </a:rPr>
                <a:t>G</a:t>
              </a:r>
              <a:r>
                <a:rPr lang="en-GB" sz="1600" baseline="-25000" dirty="0" err="1" smtClean="0">
                  <a:latin typeface="Calibri"/>
                  <a:cs typeface="Calibri"/>
                </a:rPr>
                <a:t>Dipole</a:t>
              </a:r>
              <a:r>
                <a:rPr lang="en-GB" sz="1600" baseline="-25000" dirty="0" smtClean="0">
                  <a:latin typeface="Calibri"/>
                  <a:cs typeface="Calibri"/>
                </a:rPr>
                <a:t>      </a:t>
              </a:r>
              <a:endParaRPr lang="en-GB" sz="1600" baseline="-25000" dirty="0">
                <a:latin typeface="Calibri"/>
                <a:cs typeface="Calibri"/>
              </a:endParaRPr>
            </a:p>
          </p:txBody>
        </p:sp>
      </p:grp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196969" y="188785"/>
            <a:ext cx="91035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Electromagnetic Form Factors in </a:t>
            </a:r>
            <a:r>
              <a:rPr lang="en-US" sz="3600" i="1" dirty="0" err="1" smtClean="0"/>
              <a:t>ep</a:t>
            </a:r>
            <a:r>
              <a:rPr lang="en-US" sz="3600" i="1" dirty="0" smtClean="0"/>
              <a:t> Scattering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6" y="1588080"/>
            <a:ext cx="7075357" cy="4670773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58813" y="201613"/>
            <a:ext cx="36179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MAGIX @ MESA</a:t>
            </a:r>
            <a:endParaRPr lang="en-US" sz="3600" i="1" dirty="0"/>
          </a:p>
        </p:txBody>
      </p:sp>
      <p:sp>
        <p:nvSpPr>
          <p:cNvPr id="14" name="Textfeld 13"/>
          <p:cNvSpPr txBox="1"/>
          <p:nvPr/>
        </p:nvSpPr>
        <p:spPr>
          <a:xfrm>
            <a:off x="521136" y="974319"/>
            <a:ext cx="4011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Electric/Magnetic Form Factor Ratio</a:t>
            </a:r>
            <a:endParaRPr lang="en-GB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5" name="Bild 14" descr="Bildschirmfoto 2016-02-22 um 18.59.5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75" y="1374429"/>
            <a:ext cx="3807346" cy="2223210"/>
          </a:xfrm>
          <a:prstGeom prst="rect">
            <a:avLst/>
          </a:prstGeom>
        </p:spPr>
      </p:pic>
      <p:pic>
        <p:nvPicPr>
          <p:cNvPr id="17" name="Bild 16" descr="Bildschirmfoto 2016-02-22 um 18.49.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9800" y="0"/>
            <a:ext cx="1854200" cy="1143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 bwMode="auto">
          <a:xfrm>
            <a:off x="4081751" y="2248525"/>
            <a:ext cx="2244099" cy="118422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"/>
          <p:cNvSpPr>
            <a:spLocks noChangeArrowheads="1"/>
          </p:cNvSpPr>
          <p:nvPr/>
        </p:nvSpPr>
        <p:spPr bwMode="auto">
          <a:xfrm>
            <a:off x="285905" y="139491"/>
            <a:ext cx="81482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Radius Puzzle: A Worldwide Effort</a:t>
            </a:r>
            <a:endParaRPr lang="en-US" sz="3600" i="1" dirty="0"/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5320" y="2393501"/>
            <a:ext cx="2690708" cy="25347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cxnSp>
        <p:nvCxnSpPr>
          <p:cNvPr id="33" name="Gerade Verbindung 32"/>
          <p:cNvCxnSpPr/>
          <p:nvPr/>
        </p:nvCxnSpPr>
        <p:spPr bwMode="auto">
          <a:xfrm>
            <a:off x="2313504" y="2175446"/>
            <a:ext cx="880125" cy="515568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Gerade Verbindung 35"/>
          <p:cNvCxnSpPr/>
          <p:nvPr/>
        </p:nvCxnSpPr>
        <p:spPr bwMode="auto">
          <a:xfrm flipV="1">
            <a:off x="5557440" y="2140725"/>
            <a:ext cx="1197497" cy="676038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Gerade Verbindung 36"/>
          <p:cNvCxnSpPr/>
          <p:nvPr/>
        </p:nvCxnSpPr>
        <p:spPr bwMode="auto">
          <a:xfrm>
            <a:off x="5610758" y="4190424"/>
            <a:ext cx="990260" cy="537714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40" name="Bild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313" y="1886235"/>
            <a:ext cx="1398147" cy="502992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304562" y="2439526"/>
            <a:ext cx="2316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New measurements </a:t>
            </a:r>
          </a:p>
          <a:p>
            <a:r>
              <a:rPr lang="en-GB" b="1" dirty="0" smtClean="0">
                <a:latin typeface="Calibri"/>
                <a:cs typeface="Calibri"/>
              </a:rPr>
              <a:t>of µD, µHe</a:t>
            </a:r>
            <a:endParaRPr lang="en-GB" b="1" dirty="0">
              <a:latin typeface="Calibri"/>
              <a:cs typeface="Calibri"/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692117" y="5194909"/>
            <a:ext cx="18211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New electron</a:t>
            </a:r>
          </a:p>
          <a:p>
            <a:r>
              <a:rPr lang="en-GB" b="1" dirty="0" smtClean="0">
                <a:latin typeface="Calibri"/>
                <a:cs typeface="Calibri"/>
              </a:rPr>
              <a:t> scattering data</a:t>
            </a:r>
          </a:p>
          <a:p>
            <a:r>
              <a:rPr lang="en-GB" b="1" dirty="0" smtClean="0">
                <a:latin typeface="Calibri"/>
                <a:cs typeface="Calibri"/>
              </a:rPr>
              <a:t>(E8-007, </a:t>
            </a:r>
            <a:r>
              <a:rPr lang="en-GB" b="1" dirty="0" err="1" smtClean="0">
                <a:latin typeface="Calibri"/>
                <a:cs typeface="Calibri"/>
              </a:rPr>
              <a:t>PRad</a:t>
            </a:r>
            <a:r>
              <a:rPr lang="en-GB" b="1" dirty="0" smtClean="0">
                <a:latin typeface="Calibri"/>
                <a:cs typeface="Calibri"/>
              </a:rPr>
              <a:t>)</a:t>
            </a:r>
            <a:endParaRPr lang="en-GB" b="1" dirty="0">
              <a:latin typeface="Calibri"/>
              <a:cs typeface="Calibri"/>
            </a:endParaRPr>
          </a:p>
        </p:txBody>
      </p:sp>
      <p:pic>
        <p:nvPicPr>
          <p:cNvPr id="43" name="Bild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669" y="1170962"/>
            <a:ext cx="1398147" cy="502992"/>
          </a:xfrm>
          <a:prstGeom prst="rect">
            <a:avLst/>
          </a:prstGeom>
        </p:spPr>
      </p:pic>
      <p:pic>
        <p:nvPicPr>
          <p:cNvPr id="45" name="Bild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86" y="4519133"/>
            <a:ext cx="2540000" cy="787400"/>
          </a:xfrm>
          <a:prstGeom prst="rect">
            <a:avLst/>
          </a:prstGeom>
        </p:spPr>
      </p:pic>
      <p:cxnSp>
        <p:nvCxnSpPr>
          <p:cNvPr id="34" name="Gerade Verbindung 33"/>
          <p:cNvCxnSpPr/>
          <p:nvPr/>
        </p:nvCxnSpPr>
        <p:spPr bwMode="auto">
          <a:xfrm flipV="1">
            <a:off x="2338638" y="4138622"/>
            <a:ext cx="994817" cy="539216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Gerade Verbindung 45"/>
          <p:cNvCxnSpPr/>
          <p:nvPr/>
        </p:nvCxnSpPr>
        <p:spPr bwMode="auto">
          <a:xfrm rot="5400000" flipH="1" flipV="1">
            <a:off x="3973165" y="2076370"/>
            <a:ext cx="642818" cy="187081"/>
          </a:xfrm>
          <a:prstGeom prst="lin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feld 47"/>
          <p:cNvSpPr txBox="1"/>
          <p:nvPr/>
        </p:nvSpPr>
        <p:spPr>
          <a:xfrm>
            <a:off x="3174420" y="1043712"/>
            <a:ext cx="23103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/>
                <a:cs typeface="Calibri"/>
              </a:rPr>
              <a:t>Atomic physics with</a:t>
            </a:r>
          </a:p>
          <a:p>
            <a:r>
              <a:rPr lang="en-GB" b="1" dirty="0" smtClean="0">
                <a:latin typeface="Calibri"/>
                <a:cs typeface="Calibri"/>
              </a:rPr>
              <a:t>electronic probes</a:t>
            </a:r>
            <a:endParaRPr lang="en-GB" b="1" dirty="0">
              <a:latin typeface="Calibri"/>
              <a:cs typeface="Calibri"/>
            </a:endParaRPr>
          </a:p>
        </p:txBody>
      </p:sp>
      <p:pic>
        <p:nvPicPr>
          <p:cNvPr id="49" name="Bild 48" descr="Bildschirmfoto 2015-04-23 um 09.50.3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8833" y="993412"/>
            <a:ext cx="578311" cy="832768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6977330" y="1799704"/>
            <a:ext cx="15703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latin typeface="Calibri"/>
                <a:cs typeface="Calibri"/>
              </a:rPr>
              <a:t>MUSE</a:t>
            </a:r>
          </a:p>
          <a:p>
            <a:r>
              <a:rPr lang="en-GB" b="1" dirty="0" smtClean="0">
                <a:latin typeface="Calibri"/>
                <a:cs typeface="Calibri"/>
              </a:rPr>
              <a:t>µ</a:t>
            </a:r>
            <a:r>
              <a:rPr lang="en-GB" b="1" dirty="0" err="1" smtClean="0">
                <a:latin typeface="Calibri"/>
                <a:cs typeface="Calibri"/>
              </a:rPr>
              <a:t>p</a:t>
            </a:r>
            <a:r>
              <a:rPr lang="en-GB" b="1" dirty="0" smtClean="0">
                <a:latin typeface="Calibri"/>
                <a:cs typeface="Calibri"/>
              </a:rPr>
              <a:t> scattering</a:t>
            </a:r>
          </a:p>
          <a:p>
            <a:r>
              <a:rPr lang="en-GB" b="1" dirty="0" smtClean="0">
                <a:latin typeface="Calibri"/>
                <a:cs typeface="Calibri"/>
              </a:rPr>
              <a:t>vs.</a:t>
            </a:r>
          </a:p>
          <a:p>
            <a:r>
              <a:rPr lang="en-GB" b="1" dirty="0" err="1" smtClean="0">
                <a:latin typeface="Calibri"/>
                <a:cs typeface="Calibri"/>
              </a:rPr>
              <a:t>ep</a:t>
            </a:r>
            <a:r>
              <a:rPr lang="en-GB" b="1" dirty="0" smtClean="0">
                <a:latin typeface="Calibri"/>
                <a:cs typeface="Calibri"/>
              </a:rPr>
              <a:t> scattering</a:t>
            </a:r>
            <a:endParaRPr lang="en-GB" b="1" dirty="0">
              <a:latin typeface="Calibri"/>
              <a:cs typeface="Calibri"/>
            </a:endParaRPr>
          </a:p>
        </p:txBody>
      </p:sp>
      <p:pic>
        <p:nvPicPr>
          <p:cNvPr id="53" name="Picture 9" descr="Mainzer Mikrotron - MAM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93951" y="4005877"/>
            <a:ext cx="920902" cy="79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feld 53"/>
          <p:cNvSpPr txBox="1"/>
          <p:nvPr/>
        </p:nvSpPr>
        <p:spPr>
          <a:xfrm>
            <a:off x="6705989" y="4856890"/>
            <a:ext cx="20313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 smtClean="0">
                <a:latin typeface="Calibri"/>
                <a:cs typeface="Calibri"/>
              </a:rPr>
              <a:t>- Magnetic radius </a:t>
            </a:r>
          </a:p>
          <a:p>
            <a:pPr algn="l"/>
            <a:r>
              <a:rPr lang="en-GB" b="1" dirty="0" smtClean="0">
                <a:latin typeface="Calibri"/>
                <a:cs typeface="Calibri"/>
              </a:rPr>
              <a:t>- </a:t>
            </a:r>
            <a:r>
              <a:rPr lang="en-GB" b="1" dirty="0" err="1" smtClean="0">
                <a:latin typeface="Calibri"/>
                <a:cs typeface="Calibri"/>
              </a:rPr>
              <a:t>ed</a:t>
            </a:r>
            <a:r>
              <a:rPr lang="en-GB" b="1" dirty="0" smtClean="0">
                <a:latin typeface="Calibri"/>
                <a:cs typeface="Calibri"/>
              </a:rPr>
              <a:t> scattering </a:t>
            </a:r>
          </a:p>
          <a:p>
            <a:pPr algn="l"/>
            <a:r>
              <a:rPr lang="en-GB" b="1" dirty="0" smtClean="0">
                <a:latin typeface="Calibri"/>
                <a:cs typeface="Calibri"/>
              </a:rPr>
              <a:t>- ISR analysis </a:t>
            </a:r>
          </a:p>
          <a:p>
            <a:pPr algn="l"/>
            <a:r>
              <a:rPr lang="en-GB" b="1" dirty="0" smtClean="0">
                <a:latin typeface="Calibri"/>
                <a:cs typeface="Calibri"/>
              </a:rPr>
              <a:t>- Future: MESA</a:t>
            </a:r>
            <a:endParaRPr lang="en-GB" b="1" dirty="0">
              <a:latin typeface="Calibri"/>
              <a:cs typeface="Calibri"/>
            </a:endParaRPr>
          </a:p>
        </p:txBody>
      </p:sp>
      <p:pic>
        <p:nvPicPr>
          <p:cNvPr id="20" name="Bild 19" descr="Bildschirmfoto 2016-02-22 um 18.49.2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4659" y="4032532"/>
            <a:ext cx="1208014" cy="744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58813" y="201613"/>
            <a:ext cx="7569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ISR Measurement of EM Form Factors</a:t>
            </a:r>
            <a:endParaRPr lang="en-US" sz="3600" i="1" dirty="0"/>
          </a:p>
        </p:txBody>
      </p:sp>
      <p:pic>
        <p:nvPicPr>
          <p:cNvPr id="50" name="Bild 49" descr="Isotope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699" y="1358899"/>
            <a:ext cx="5701547" cy="467011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79717" y="958489"/>
            <a:ext cx="81826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b="1" dirty="0" smtClean="0">
                <a:solidFill>
                  <a:srgbClr val="4C4C4C"/>
                </a:solidFill>
                <a:latin typeface="Calibri"/>
                <a:cs typeface="Calibri"/>
              </a:rPr>
              <a:t>Detailed understanding of target walls required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74114" y="2367102"/>
            <a:ext cx="82569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Spin (Vector)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Polarizabilities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E1E1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M1M1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M1E2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, γ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E1M2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endParaRPr lang="de-DE" sz="1800" b="1" dirty="0" smtClean="0">
              <a:solidFill>
                <a:srgbClr val="000090"/>
              </a:solidFill>
              <a:latin typeface="Calibri"/>
              <a:cs typeface="Calibri"/>
              <a:sym typeface="Wingdings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75155" y="112493"/>
            <a:ext cx="45658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</a:t>
            </a:r>
            <a:r>
              <a:rPr lang="en-US" sz="3600" i="1" dirty="0" err="1" smtClean="0"/>
              <a:t>Polarizabilities</a:t>
            </a:r>
            <a:r>
              <a:rPr lang="en-US" sz="3600" i="1" dirty="0" smtClean="0"/>
              <a:t> </a:t>
            </a:r>
            <a:endParaRPr lang="en-US" sz="3600" i="1" dirty="0"/>
          </a:p>
        </p:txBody>
      </p:sp>
      <p:sp>
        <p:nvSpPr>
          <p:cNvPr id="15" name="Rechteck 14"/>
          <p:cNvSpPr/>
          <p:nvPr/>
        </p:nvSpPr>
        <p:spPr>
          <a:xfrm>
            <a:off x="374323" y="901991"/>
            <a:ext cx="825699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</a:rPr>
              <a:t>Reaction of nucleon under influence of an EM field     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&lt;--&gt;     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Compton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scattering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GB" sz="1800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</a:p>
          <a:p>
            <a:pPr algn="l">
              <a:spcAft>
                <a:spcPts val="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</a:rPr>
              <a:t>provides fundamental information of the nucleon</a:t>
            </a:r>
          </a:p>
          <a:p>
            <a:pPr algn="l">
              <a:spcAft>
                <a:spcPts val="60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very sensitive test of theories (H/BχPT, Disp. Rel.)</a:t>
            </a:r>
            <a:endParaRPr lang="de-DE" sz="1800" b="1" dirty="0" smtClean="0">
              <a:solidFill>
                <a:srgbClr val="4C4C4C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Electric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Polarizability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α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</a:t>
            </a:r>
          </a:p>
          <a:p>
            <a:pPr algn="l">
              <a:spcAft>
                <a:spcPts val="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Magnetic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Polarizability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β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</a:p>
        </p:txBody>
      </p:sp>
      <p:sp>
        <p:nvSpPr>
          <p:cNvPr id="17" name="Rechteck 16"/>
          <p:cNvSpPr/>
          <p:nvPr/>
        </p:nvSpPr>
        <p:spPr>
          <a:xfrm>
            <a:off x="374323" y="901991"/>
            <a:ext cx="825699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</a:rPr>
              <a:t>Reaction of nucleon under influence of an EM field     </a:t>
            </a:r>
            <a:r>
              <a:rPr lang="de-DE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&lt;--&gt;     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Compton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scattering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en-GB" sz="1800" b="1" dirty="0" smtClean="0">
                <a:solidFill>
                  <a:srgbClr val="B50000"/>
                </a:solidFill>
                <a:latin typeface="Calibri"/>
                <a:cs typeface="Calibri"/>
              </a:rPr>
              <a:t> </a:t>
            </a:r>
          </a:p>
          <a:p>
            <a:pPr algn="l">
              <a:spcAft>
                <a:spcPts val="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</a:rPr>
              <a:t>provides fundamental information of the nucleon,</a:t>
            </a:r>
          </a:p>
          <a:p>
            <a:pPr algn="l">
              <a:spcAft>
                <a:spcPts val="600"/>
              </a:spcAft>
            </a:pPr>
            <a:r>
              <a:rPr lang="en-GB" sz="1800" b="1" dirty="0" smtClean="0">
                <a:solidFill>
                  <a:srgbClr val="4C4C4C"/>
                </a:solidFill>
                <a:latin typeface="Calibri"/>
                <a:cs typeface="Calibri"/>
                <a:sym typeface="Wingdings"/>
              </a:rPr>
              <a:t>very sensitive test of theories (H/BχPT, Disp. Rel.).</a:t>
            </a:r>
            <a:endParaRPr lang="de-DE" sz="1800" b="1" dirty="0" smtClean="0">
              <a:solidFill>
                <a:srgbClr val="4C4C4C"/>
              </a:solidFill>
              <a:latin typeface="Calibri"/>
              <a:cs typeface="Calibri"/>
              <a:sym typeface="Wingdings"/>
            </a:endParaRPr>
          </a:p>
          <a:p>
            <a:pPr algn="l">
              <a:spcAft>
                <a:spcPts val="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Electric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Polarizability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α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E1</a:t>
            </a:r>
          </a:p>
          <a:p>
            <a:pPr algn="l">
              <a:spcAft>
                <a:spcPts val="0"/>
              </a:spcAft>
              <a:buClr>
                <a:srgbClr val="4C4C4C"/>
              </a:buClr>
              <a:buFont typeface="Wingdings" charset="2"/>
              <a:buChar char="§"/>
            </a:pP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Magnetic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Polarizability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:  β</a:t>
            </a:r>
            <a:r>
              <a:rPr lang="de-DE" sz="1800" b="1" baseline="-25000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M1</a:t>
            </a:r>
            <a:r>
              <a:rPr lang="de-DE" sz="1800" b="1" dirty="0" smtClean="0">
                <a:solidFill>
                  <a:srgbClr val="B50000"/>
                </a:solidFill>
                <a:latin typeface="Calibri"/>
                <a:cs typeface="Calibri"/>
                <a:sym typeface="Wingdings"/>
              </a:rPr>
              <a:t> </a:t>
            </a:r>
          </a:p>
        </p:txBody>
      </p:sp>
      <p:grpSp>
        <p:nvGrpSpPr>
          <p:cNvPr id="29" name="Gruppierung 28"/>
          <p:cNvGrpSpPr/>
          <p:nvPr/>
        </p:nvGrpSpPr>
        <p:grpSpPr>
          <a:xfrm>
            <a:off x="585300" y="3262715"/>
            <a:ext cx="7811488" cy="2897280"/>
            <a:chOff x="585300" y="3262715"/>
            <a:chExt cx="7811488" cy="2897280"/>
          </a:xfrm>
        </p:grpSpPr>
        <p:sp>
          <p:nvSpPr>
            <p:cNvPr id="13" name="TextBox 21"/>
            <p:cNvSpPr txBox="1"/>
            <p:nvPr/>
          </p:nvSpPr>
          <p:spPr>
            <a:xfrm>
              <a:off x="1343664" y="5882996"/>
              <a:ext cx="3026972" cy="276999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r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 dirty="0" smtClean="0">
                  <a:solidFill>
                    <a:srgbClr val="C700EB"/>
                  </a:solidFill>
                  <a:latin typeface="Courier"/>
                  <a:cs typeface="Courier"/>
                </a:rPr>
                <a:t>Martel et al. [A2] </a:t>
              </a:r>
              <a:r>
                <a:rPr lang="en-US" sz="1200" kern="0" dirty="0" smtClean="0">
                  <a:solidFill>
                    <a:srgbClr val="C700EB"/>
                  </a:solidFill>
                  <a:latin typeface="Calibri"/>
                  <a:cs typeface="Calibri"/>
                </a:rPr>
                <a:t>PRL '15</a:t>
              </a:r>
              <a:endParaRPr lang="en-US" sz="1200" kern="0" dirty="0" smtClean="0">
                <a:solidFill>
                  <a:srgbClr val="C700EB"/>
                </a:solidFill>
                <a:latin typeface="Courier"/>
                <a:cs typeface="Courier"/>
              </a:endParaRPr>
            </a:p>
          </p:txBody>
        </p:sp>
        <p:grpSp>
          <p:nvGrpSpPr>
            <p:cNvPr id="28" name="Gruppierung 27"/>
            <p:cNvGrpSpPr/>
            <p:nvPr/>
          </p:nvGrpSpPr>
          <p:grpSpPr>
            <a:xfrm>
              <a:off x="585300" y="3262715"/>
              <a:ext cx="7811488" cy="2636651"/>
              <a:chOff x="585300" y="3262715"/>
              <a:chExt cx="7811488" cy="2636651"/>
            </a:xfrm>
          </p:grpSpPr>
          <p:pic>
            <p:nvPicPr>
              <p:cNvPr id="10" name="Bild 9" descr="Bildschirmfoto 2015-01-07 um 11.31.21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85300" y="3583307"/>
                <a:ext cx="3810411" cy="2271413"/>
              </a:xfrm>
              <a:prstGeom prst="rect">
                <a:avLst/>
              </a:prstGeom>
            </p:spPr>
          </p:pic>
          <p:sp>
            <p:nvSpPr>
              <p:cNvPr id="11" name="Rechteck 10"/>
              <p:cNvSpPr/>
              <p:nvPr/>
            </p:nvSpPr>
            <p:spPr>
              <a:xfrm>
                <a:off x="4621395" y="4447926"/>
                <a:ext cx="3775393" cy="92333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l"/>
                <a:r>
                  <a:rPr lang="de-DE" sz="1800" b="1" dirty="0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For </a:t>
                </a:r>
                <a:r>
                  <a:rPr lang="de-DE" sz="1800" b="1" dirty="0" err="1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the</a:t>
                </a:r>
                <a:r>
                  <a:rPr lang="de-DE" sz="1800" b="1" dirty="0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 </a:t>
                </a:r>
                <a:r>
                  <a:rPr lang="de-DE" sz="1800" b="1" dirty="0" err="1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first</a:t>
                </a:r>
                <a:r>
                  <a:rPr lang="de-DE" sz="1800" b="1" dirty="0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 time </a:t>
                </a:r>
                <a:r>
                  <a:rPr lang="de-DE" sz="1800" b="1" dirty="0" err="1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measured</a:t>
                </a:r>
                <a:r>
                  <a:rPr lang="de-DE" sz="1800" b="1" dirty="0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 at MAMI</a:t>
                </a:r>
              </a:p>
              <a:p>
                <a:r>
                  <a:rPr lang="de-DE" sz="1800" b="1" dirty="0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via double </a:t>
                </a:r>
                <a:r>
                  <a:rPr lang="de-DE" sz="1800" b="1" dirty="0" err="1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polarization</a:t>
                </a:r>
                <a:r>
                  <a:rPr lang="de-DE" sz="1800" b="1" dirty="0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 variables Σ</a:t>
                </a:r>
                <a:r>
                  <a:rPr lang="de-DE" sz="1800" b="1" baseline="-25000" dirty="0" smtClean="0">
                    <a:solidFill>
                      <a:srgbClr val="B50000"/>
                    </a:solidFill>
                    <a:latin typeface="Calibri"/>
                    <a:cs typeface="Calibri"/>
                    <a:sym typeface="Wingdings"/>
                  </a:rPr>
                  <a:t>2x</a:t>
                </a:r>
                <a:endPara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endParaRPr>
              </a:p>
              <a:p>
                <a:endParaRPr lang="en-GB" sz="1800" dirty="0">
                  <a:solidFill>
                    <a:srgbClr val="B50000"/>
                  </a:solidFill>
                </a:endParaRPr>
              </a:p>
            </p:txBody>
          </p:sp>
          <p:pic>
            <p:nvPicPr>
              <p:cNvPr id="16" name="Bild 15" descr="Bildschirmfoto 2015-09-11 um 14.27.36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25835" y="5166546"/>
                <a:ext cx="3169596" cy="732820"/>
              </a:xfrm>
              <a:prstGeom prst="rect">
                <a:avLst/>
              </a:prstGeom>
            </p:spPr>
          </p:pic>
          <p:grpSp>
            <p:nvGrpSpPr>
              <p:cNvPr id="26" name="Gruppierung 25"/>
              <p:cNvGrpSpPr/>
              <p:nvPr/>
            </p:nvGrpSpPr>
            <p:grpSpPr>
              <a:xfrm>
                <a:off x="972911" y="3262715"/>
                <a:ext cx="2980010" cy="391127"/>
                <a:chOff x="972911" y="3262715"/>
                <a:chExt cx="2980010" cy="391127"/>
              </a:xfrm>
            </p:grpSpPr>
            <p:pic>
              <p:nvPicPr>
                <p:cNvPr id="12" name="Bild 11" descr="Bildschirmfoto 2015-01-07 um 17.13.04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72911" y="3262715"/>
                  <a:ext cx="2980010" cy="391127"/>
                </a:xfrm>
                <a:prstGeom prst="rect">
                  <a:avLst/>
                </a:prstGeom>
              </p:spPr>
            </p:pic>
            <p:sp>
              <p:nvSpPr>
                <p:cNvPr id="24" name="Rechteck 23"/>
                <p:cNvSpPr/>
                <p:nvPr/>
              </p:nvSpPr>
              <p:spPr bwMode="auto">
                <a:xfrm>
                  <a:off x="2184400" y="3365500"/>
                  <a:ext cx="107950" cy="17145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25" name="Rechteck 24"/>
                <p:cNvSpPr/>
                <p:nvPr/>
              </p:nvSpPr>
              <p:spPr bwMode="auto">
                <a:xfrm>
                  <a:off x="2698750" y="3378200"/>
                  <a:ext cx="107950" cy="171450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  <p:sp>
              <p:nvSpPr>
                <p:cNvPr id="22" name="Textfeld 21"/>
                <p:cNvSpPr txBox="1"/>
                <p:nvPr/>
              </p:nvSpPr>
              <p:spPr>
                <a:xfrm>
                  <a:off x="2083675" y="3289300"/>
                  <a:ext cx="28451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srgbClr val="B50000"/>
                      </a:solidFill>
                      <a:latin typeface="Arial"/>
                      <a:cs typeface="Arial"/>
                    </a:rPr>
                    <a:t>6</a:t>
                  </a:r>
                  <a:endParaRPr lang="en-GB" sz="1400" dirty="0">
                    <a:solidFill>
                      <a:srgbClr val="B50000"/>
                    </a:solidFill>
                    <a:latin typeface="Arial"/>
                    <a:cs typeface="Arial"/>
                  </a:endParaRPr>
                </a:p>
              </p:txBody>
            </p:sp>
            <p:sp>
              <p:nvSpPr>
                <p:cNvPr id="23" name="Textfeld 22"/>
                <p:cNvSpPr txBox="1"/>
                <p:nvPr/>
              </p:nvSpPr>
              <p:spPr>
                <a:xfrm>
                  <a:off x="2591675" y="3282950"/>
                  <a:ext cx="28451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srgbClr val="B50000"/>
                      </a:solidFill>
                      <a:latin typeface="Arial"/>
                      <a:cs typeface="Arial"/>
                    </a:rPr>
                    <a:t>6</a:t>
                  </a:r>
                  <a:endParaRPr lang="en-GB" sz="1400" dirty="0">
                    <a:solidFill>
                      <a:srgbClr val="B5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</p:grpSp>
      <p:pic>
        <p:nvPicPr>
          <p:cNvPr id="27" name="Bild 26" descr="Bildschirmfoto 2015-09-11 um 14.09.1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2930" y="2777405"/>
            <a:ext cx="4445200" cy="848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346865" y="112493"/>
            <a:ext cx="6232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EM Form Factors of the Proton</a:t>
            </a:r>
            <a:endParaRPr lang="en-US" sz="3600" i="1" dirty="0"/>
          </a:p>
        </p:txBody>
      </p:sp>
      <p:pic>
        <p:nvPicPr>
          <p:cNvPr id="22" name="Bild 21" descr="Bildschirmfoto 2010-11-28 um 11.55.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00" y="1365130"/>
            <a:ext cx="4715564" cy="2578240"/>
          </a:xfrm>
          <a:prstGeom prst="rect">
            <a:avLst/>
          </a:prstGeom>
        </p:spPr>
      </p:pic>
      <p:pic>
        <p:nvPicPr>
          <p:cNvPr id="23" name="Bild 22" descr="Bildschirmfoto 2010-11-28 um 11.55.1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251" y="1418848"/>
            <a:ext cx="4584074" cy="2597146"/>
          </a:xfrm>
          <a:prstGeom prst="rect">
            <a:avLst/>
          </a:prstGeom>
        </p:spPr>
      </p:pic>
      <p:sp>
        <p:nvSpPr>
          <p:cNvPr id="42" name="Textfeld 41"/>
          <p:cNvSpPr txBox="1"/>
          <p:nvPr/>
        </p:nvSpPr>
        <p:spPr>
          <a:xfrm>
            <a:off x="829696" y="1562530"/>
            <a:ext cx="498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40"/>
                </a:solidFill>
              </a:rPr>
              <a:t>G</a:t>
            </a:r>
            <a:r>
              <a:rPr lang="en-GB" b="1" baseline="-25000" dirty="0" smtClean="0">
                <a:solidFill>
                  <a:srgbClr val="800040"/>
                </a:solidFill>
              </a:rPr>
              <a:t>E</a:t>
            </a:r>
            <a:endParaRPr lang="en-GB" b="1" baseline="-25000" dirty="0">
              <a:solidFill>
                <a:srgbClr val="800040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5495286" y="2199340"/>
            <a:ext cx="526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800040"/>
                </a:solidFill>
              </a:rPr>
              <a:t>G</a:t>
            </a:r>
            <a:r>
              <a:rPr lang="en-GB" b="1" baseline="-25000" dirty="0" smtClean="0">
                <a:solidFill>
                  <a:srgbClr val="800040"/>
                </a:solidFill>
              </a:rPr>
              <a:t>M</a:t>
            </a:r>
            <a:endParaRPr lang="en-GB" b="1" baseline="-25000" dirty="0">
              <a:solidFill>
                <a:srgbClr val="800040"/>
              </a:solidFill>
            </a:endParaRPr>
          </a:p>
        </p:txBody>
      </p:sp>
      <p:pic>
        <p:nvPicPr>
          <p:cNvPr id="44" name="Picture 14" descr="a1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77514" y="4625343"/>
            <a:ext cx="914272" cy="594779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2" name="Gruppierung 18"/>
          <p:cNvGrpSpPr/>
          <p:nvPr/>
        </p:nvGrpSpPr>
        <p:grpSpPr>
          <a:xfrm>
            <a:off x="296841" y="4684648"/>
            <a:ext cx="8626253" cy="1420314"/>
            <a:chOff x="296841" y="4684648"/>
            <a:chExt cx="8626253" cy="1420314"/>
          </a:xfrm>
        </p:grpSpPr>
        <p:pic>
          <p:nvPicPr>
            <p:cNvPr id="45" name="Bild 44" descr="Bildschirmfoto 2010-11-28 um 11.49.42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2470" y="5134170"/>
              <a:ext cx="3834848" cy="712186"/>
            </a:xfrm>
            <a:prstGeom prst="rect">
              <a:avLst/>
            </a:prstGeom>
            <a:ln w="762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46" name="Text Box 20"/>
            <p:cNvSpPr txBox="1">
              <a:spLocks noChangeArrowheads="1"/>
            </p:cNvSpPr>
            <p:nvPr/>
          </p:nvSpPr>
          <p:spPr bwMode="auto">
            <a:xfrm>
              <a:off x="296841" y="4684648"/>
              <a:ext cx="17620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8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Proton </a:t>
              </a:r>
              <a:r>
                <a:rPr lang="de-DE" sz="1800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radius</a:t>
              </a:r>
              <a:r>
                <a:rPr lang="de-DE" sz="18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:</a:t>
              </a:r>
              <a:endParaRPr lang="de-DE" sz="1800" b="1" dirty="0">
                <a:solidFill>
                  <a:srgbClr val="0000FF"/>
                </a:solidFill>
                <a:latin typeface="Arial"/>
                <a:cs typeface="Arial"/>
              </a:endParaRPr>
            </a:p>
          </p:txBody>
        </p:sp>
        <p:sp>
          <p:nvSpPr>
            <p:cNvPr id="47" name="Rechteck 46"/>
            <p:cNvSpPr/>
            <p:nvPr/>
          </p:nvSpPr>
          <p:spPr>
            <a:xfrm>
              <a:off x="4660778" y="5015702"/>
              <a:ext cx="3855250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spcAft>
                  <a:spcPts val="0"/>
                </a:spcAft>
              </a:pPr>
              <a:r>
                <a:rPr lang="de-DE" b="1" dirty="0" smtClean="0">
                  <a:solidFill>
                    <a:srgbClr val="0000FF"/>
                  </a:solidFill>
                  <a:latin typeface="Arial"/>
                  <a:cs typeface="Arial"/>
                </a:rPr>
                <a:t>PRL10 (A1): &lt;</a:t>
              </a:r>
              <a:r>
                <a:rPr lang="de-DE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r</a:t>
              </a:r>
              <a:r>
                <a:rPr lang="de-DE" b="1" baseline="-250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E</a:t>
              </a:r>
              <a:r>
                <a:rPr lang="de-DE" b="1" dirty="0" smtClean="0">
                  <a:solidFill>
                    <a:srgbClr val="0000FF"/>
                  </a:solidFill>
                  <a:latin typeface="Arial"/>
                  <a:cs typeface="Arial"/>
                </a:rPr>
                <a:t>&gt; = 0,879(8) </a:t>
              </a:r>
              <a:r>
                <a:rPr lang="de-DE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fm</a:t>
              </a:r>
              <a:r>
                <a:rPr lang="de-DE" b="1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4624446" y="5397076"/>
              <a:ext cx="429864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GB" b="1" dirty="0" smtClean="0">
                  <a:solidFill>
                    <a:srgbClr val="0000FF"/>
                  </a:solidFill>
                  <a:latin typeface="Arial"/>
                  <a:cs typeface="Arial"/>
                </a:rPr>
                <a:t>1307:6227 </a:t>
              </a:r>
              <a:r>
                <a:rPr lang="en-GB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(incl. world data set </a:t>
              </a:r>
              <a:r>
                <a:rPr lang="en-GB" sz="1600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e</a:t>
              </a:r>
              <a:r>
                <a:rPr lang="en-GB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- </a:t>
              </a:r>
              <a:r>
                <a:rPr lang="en-GB" sz="1600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scatt</a:t>
              </a:r>
              <a:r>
                <a:rPr lang="en-GB" sz="16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.)</a:t>
              </a:r>
            </a:p>
            <a:p>
              <a:pPr lvl="1" algn="l"/>
              <a:r>
                <a:rPr lang="de-DE" b="1" dirty="0" smtClean="0">
                  <a:solidFill>
                    <a:srgbClr val="0000FF"/>
                  </a:solidFill>
                  <a:latin typeface="Arial"/>
                  <a:cs typeface="Arial"/>
                </a:rPr>
                <a:t>               &lt;</a:t>
              </a:r>
              <a:r>
                <a:rPr lang="de-DE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r</a:t>
              </a:r>
              <a:r>
                <a:rPr lang="de-DE" b="1" baseline="-25000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E</a:t>
              </a:r>
              <a:r>
                <a:rPr lang="de-DE" b="1" dirty="0" smtClean="0">
                  <a:solidFill>
                    <a:srgbClr val="0000FF"/>
                  </a:solidFill>
                  <a:latin typeface="Arial"/>
                  <a:cs typeface="Arial"/>
                </a:rPr>
                <a:t>&gt; = 0,879(8) </a:t>
              </a:r>
              <a:r>
                <a:rPr lang="de-DE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fm</a:t>
              </a:r>
              <a:endParaRPr lang="en-GB" dirty="0">
                <a:solidFill>
                  <a:srgbClr val="0000FF"/>
                </a:solidFill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680764" y="1042766"/>
            <a:ext cx="1776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Full Q</a:t>
            </a:r>
            <a:r>
              <a:rPr lang="en-GB" b="1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GB" b="1" dirty="0" smtClean="0">
                <a:solidFill>
                  <a:srgbClr val="000000"/>
                </a:solidFill>
                <a:latin typeface="Arial"/>
                <a:cs typeface="Arial"/>
              </a:rPr>
              <a:t> range</a:t>
            </a:r>
            <a:endParaRPr lang="en-GB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5" name="Gerade Verbindung mit Pfeil 14"/>
          <p:cNvCxnSpPr/>
          <p:nvPr/>
        </p:nvCxnSpPr>
        <p:spPr bwMode="auto">
          <a:xfrm rot="5400000" flipH="1" flipV="1">
            <a:off x="2777434" y="3324463"/>
            <a:ext cx="1228603" cy="134226"/>
          </a:xfrm>
          <a:prstGeom prst="straightConnector1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feld 17"/>
          <p:cNvSpPr txBox="1"/>
          <p:nvPr/>
        </p:nvSpPr>
        <p:spPr>
          <a:xfrm>
            <a:off x="2179196" y="3933606"/>
            <a:ext cx="235162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/>
                <a:cs typeface="Arial"/>
              </a:rPr>
              <a:t>average of all fit models</a:t>
            </a:r>
          </a:p>
          <a:p>
            <a:r>
              <a:rPr lang="en-GB" sz="1600" dirty="0" smtClean="0">
                <a:latin typeface="Arial"/>
                <a:cs typeface="Arial"/>
              </a:rPr>
              <a:t>with uncertainties</a:t>
            </a:r>
            <a:endParaRPr lang="en-GB" sz="1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Bildschirmfoto 2015-09-09 um 18.36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9297"/>
            <a:ext cx="9144000" cy="5428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62041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Internal Gas Targets for MAGIX</a:t>
            </a:r>
            <a:endParaRPr lang="en-US" sz="36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54803" r="6159"/>
          <a:stretch/>
        </p:blipFill>
        <p:spPr bwMode="auto">
          <a:xfrm>
            <a:off x="475155" y="1812325"/>
            <a:ext cx="4177451" cy="196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75155" y="406119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Length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(~ 30 cm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342900" lvl="0" indent="-342900" algn="l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First prototype with 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mylar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foil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marL="342900" lvl="0" indent="-342900" algn="l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Can use polarized gases</a:t>
            </a:r>
          </a:p>
          <a:p>
            <a:pPr marL="342900" lvl="0" indent="-342900" algn="l">
              <a:buFont typeface="Arial" charset="0"/>
              <a:buChar char="•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Estimated luminosity with polarized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beam 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O(10 </a:t>
            </a:r>
            <a:r>
              <a:rPr lang="en-US" i="1" baseline="30000" dirty="0" smtClean="0">
                <a:latin typeface="Calibri" charset="0"/>
                <a:ea typeface="Calibri" charset="0"/>
                <a:cs typeface="Calibri" charset="0"/>
              </a:rPr>
              <a:t>32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cm</a:t>
            </a:r>
            <a:r>
              <a:rPr lang="en-US" i="1" baseline="30000" dirty="0" smtClean="0">
                <a:latin typeface="Calibri" charset="0"/>
                <a:ea typeface="Calibri" charset="0"/>
                <a:cs typeface="Calibri" charset="0"/>
              </a:rPr>
              <a:t>-2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 s</a:t>
            </a:r>
            <a:r>
              <a:rPr lang="en-US" i="1" baseline="30000" dirty="0" smtClean="0">
                <a:latin typeface="Calibri" charset="0"/>
                <a:ea typeface="Calibri" charset="0"/>
                <a:cs typeface="Calibri" charset="0"/>
              </a:rPr>
              <a:t>-1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)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1713220"/>
            <a:ext cx="2814513" cy="263114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74426" y="1206169"/>
            <a:ext cx="2077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Thin</a:t>
            </a:r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T-</a:t>
            </a:r>
            <a:r>
              <a:rPr lang="de-DE" b="1" dirty="0" err="1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shaped</a:t>
            </a:r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de-DE" b="1" dirty="0" err="1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foil</a:t>
            </a:r>
            <a:endParaRPr lang="de-DE" b="1" dirty="0">
              <a:solidFill>
                <a:schemeClr val="accent6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57875" y="1131061"/>
            <a:ext cx="1652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Gas Jet Target</a:t>
            </a:r>
            <a:endParaRPr lang="de-DE" b="1" dirty="0">
              <a:solidFill>
                <a:schemeClr val="accent6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5" name="Gruppierung 4"/>
          <p:cNvGrpSpPr/>
          <p:nvPr/>
        </p:nvGrpSpPr>
        <p:grpSpPr>
          <a:xfrm>
            <a:off x="317500" y="4632692"/>
            <a:ext cx="10033102" cy="2111008"/>
            <a:chOff x="317500" y="4632692"/>
            <a:chExt cx="10033102" cy="2111008"/>
          </a:xfrm>
        </p:grpSpPr>
        <p:sp>
          <p:nvSpPr>
            <p:cNvPr id="3" name="Rechteck 2"/>
            <p:cNvSpPr/>
            <p:nvPr/>
          </p:nvSpPr>
          <p:spPr>
            <a:xfrm>
              <a:off x="5778602" y="4632692"/>
              <a:ext cx="4572000" cy="163121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lvl="0" indent="-342900" algn="l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Supersonic gas jet</a:t>
              </a:r>
            </a:p>
            <a:p>
              <a:pPr marL="342900" lvl="0" indent="-342900" algn="l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Higher gas density</a:t>
              </a:r>
            </a:p>
            <a:p>
              <a:pPr marL="342900" lvl="0" indent="-342900" algn="l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O(mm) target length</a:t>
              </a:r>
            </a:p>
            <a:p>
              <a:pPr marL="342900" lvl="0" indent="-342900" algn="l">
                <a:buFont typeface="Arial" charset="0"/>
                <a:buChar char="•"/>
              </a:pP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Estimated </a:t>
              </a:r>
              <a:r>
                <a:rPr lang="en-US" dirty="0" smtClean="0">
                  <a:latin typeface="Calibri" charset="0"/>
                  <a:ea typeface="Calibri" charset="0"/>
                  <a:cs typeface="Calibri" charset="0"/>
                </a:rPr>
                <a:t>luminosity </a:t>
              </a:r>
            </a:p>
            <a:p>
              <a:pPr lvl="0" algn="l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i="1" dirty="0" smtClean="0">
                  <a:latin typeface="Calibri" charset="0"/>
                  <a:ea typeface="Calibri" charset="0"/>
                  <a:cs typeface="Calibri" charset="0"/>
                </a:rPr>
                <a:t>     O(10 </a:t>
              </a:r>
              <a:r>
                <a:rPr lang="en-US" i="1" baseline="30000" dirty="0" smtClean="0">
                  <a:latin typeface="Calibri" charset="0"/>
                  <a:ea typeface="Calibri" charset="0"/>
                  <a:cs typeface="Calibri" charset="0"/>
                </a:rPr>
                <a:t>35</a:t>
              </a:r>
              <a:r>
                <a:rPr lang="en-US" i="1" dirty="0" smtClean="0">
                  <a:latin typeface="Calibri" charset="0"/>
                  <a:ea typeface="Calibri" charset="0"/>
                  <a:cs typeface="Calibri" charset="0"/>
                </a:rPr>
                <a:t> </a:t>
              </a:r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cm</a:t>
              </a:r>
              <a:r>
                <a:rPr lang="en-US" i="1" baseline="30000" dirty="0">
                  <a:latin typeface="Calibri" charset="0"/>
                  <a:ea typeface="Calibri" charset="0"/>
                  <a:cs typeface="Calibri" charset="0"/>
                </a:rPr>
                <a:t>-2</a:t>
              </a:r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 s</a:t>
              </a:r>
              <a:r>
                <a:rPr lang="en-US" i="1" baseline="30000" dirty="0">
                  <a:latin typeface="Calibri" charset="0"/>
                  <a:ea typeface="Calibri" charset="0"/>
                  <a:cs typeface="Calibri" charset="0"/>
                </a:rPr>
                <a:t>-1</a:t>
              </a:r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)</a:t>
              </a:r>
            </a:p>
          </p:txBody>
        </p:sp>
        <p:sp>
          <p:nvSpPr>
            <p:cNvPr id="10" name="Sechseck 9"/>
            <p:cNvSpPr/>
            <p:nvPr/>
          </p:nvSpPr>
          <p:spPr bwMode="auto">
            <a:xfrm>
              <a:off x="317500" y="6121400"/>
              <a:ext cx="2095500" cy="622300"/>
            </a:xfrm>
            <a:prstGeom prst="hexagon">
              <a:avLst/>
            </a:prstGeom>
            <a:solidFill>
              <a:srgbClr val="C700EB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Khoukaz</a:t>
              </a: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, </a:t>
              </a:r>
              <a:r>
                <a:rPr kumimoji="0" lang="en-GB" sz="1600" b="0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Grieser</a:t>
              </a: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cs typeface="Calibri"/>
                </a:rPr>
                <a:t> </a:t>
              </a:r>
            </a:p>
            <a:p>
              <a:pPr marL="0" marR="0" indent="0" algn="ctr" defTabSz="914400" rtl="0" eaLnBrk="1" fontAlgn="base" latinLnBrk="0" hangingPunct="1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600" dirty="0" smtClean="0">
                  <a:solidFill>
                    <a:schemeClr val="bg1"/>
                  </a:solidFill>
                  <a:latin typeface="Calibri"/>
                  <a:cs typeface="Calibri"/>
                </a:rPr>
                <a:t>St. </a:t>
              </a:r>
              <a:r>
                <a:rPr lang="en-GB" sz="1600" dirty="0" err="1" smtClean="0">
                  <a:solidFill>
                    <a:schemeClr val="bg1"/>
                  </a:solidFill>
                  <a:latin typeface="Calibri"/>
                  <a:cs typeface="Calibri"/>
                </a:rPr>
                <a:t>Aulenbacher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384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52522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Myonische</a:t>
            </a:r>
            <a:r>
              <a:rPr lang="en-US" sz="3600" i="1" dirty="0" smtClean="0"/>
              <a:t> (</a:t>
            </a:r>
            <a:r>
              <a:rPr lang="en-US" sz="3600" i="1" dirty="0" err="1" smtClean="0"/>
              <a:t>leichte</a:t>
            </a:r>
            <a:r>
              <a:rPr lang="en-US" sz="3600" i="1" dirty="0" smtClean="0"/>
              <a:t>) </a:t>
            </a:r>
            <a:r>
              <a:rPr lang="en-US" sz="3600" i="1" dirty="0" err="1" smtClean="0"/>
              <a:t>Kerne</a:t>
            </a:r>
            <a:endParaRPr lang="en-US" sz="3600" i="1" dirty="0"/>
          </a:p>
        </p:txBody>
      </p:sp>
      <p:pic>
        <p:nvPicPr>
          <p:cNvPr id="4" name="Bild 3" descr="Bildschirmfoto 2015-01-06 um 20.28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29" y="1885302"/>
            <a:ext cx="6528571" cy="300408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37038" y="787804"/>
            <a:ext cx="8256991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960"/>
              </a:lnSpc>
              <a:spcAft>
                <a:spcPts val="0"/>
              </a:spcAft>
            </a:pP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Neue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Daten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vom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PSI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für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leichte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Kerne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: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Myonisches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 D, </a:t>
            </a:r>
            <a:r>
              <a:rPr lang="en-GB" sz="18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3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He, </a:t>
            </a:r>
            <a:r>
              <a:rPr lang="en-GB" sz="1800" b="1" baseline="30000" dirty="0" smtClean="0">
                <a:solidFill>
                  <a:srgbClr val="000090"/>
                </a:solidFill>
                <a:latin typeface="Calibri"/>
                <a:cs typeface="Calibri"/>
              </a:rPr>
              <a:t>4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He </a:t>
            </a:r>
            <a:r>
              <a:rPr lang="en-GB" sz="1800" b="1" dirty="0" err="1" smtClean="0">
                <a:solidFill>
                  <a:srgbClr val="000090"/>
                </a:solidFill>
                <a:latin typeface="Calibri"/>
                <a:cs typeface="Calibri"/>
              </a:rPr>
              <a:t>gemessen</a:t>
            </a:r>
            <a:r>
              <a:rPr lang="en-GB" sz="1800" b="1" dirty="0" smtClean="0">
                <a:solidFill>
                  <a:srgbClr val="000090"/>
                </a:solidFill>
                <a:latin typeface="Calibri"/>
                <a:cs typeface="Calibri"/>
              </a:rPr>
              <a:t>!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1528260" y="2981027"/>
            <a:ext cx="4735454" cy="656474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rot="16200000" flipH="1">
            <a:off x="3203550" y="2848235"/>
            <a:ext cx="417984" cy="84372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5" name="Rechteck 14"/>
          <p:cNvSpPr/>
          <p:nvPr/>
        </p:nvSpPr>
        <p:spPr>
          <a:xfrm>
            <a:off x="2535380" y="2940322"/>
            <a:ext cx="3623587" cy="448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ts val="2960"/>
              </a:lnSpc>
              <a:spcAft>
                <a:spcPts val="1200"/>
              </a:spcAft>
            </a:pPr>
            <a:r>
              <a:rPr lang="en-GB" sz="1400" dirty="0" smtClean="0">
                <a:latin typeface="Calibri"/>
                <a:cs typeface="Calibri"/>
              </a:rPr>
              <a:t>H/D (1S-2S) </a:t>
            </a:r>
            <a:r>
              <a:rPr lang="en-GB" sz="1400" dirty="0" err="1" smtClean="0">
                <a:latin typeface="Calibri"/>
                <a:cs typeface="Calibri"/>
              </a:rPr>
              <a:t>Isotopen</a:t>
            </a:r>
            <a:r>
              <a:rPr lang="en-GB" sz="1400" dirty="0" smtClean="0">
                <a:latin typeface="Calibri"/>
                <a:cs typeface="Calibri"/>
              </a:rPr>
              <a:t>-Shift r</a:t>
            </a:r>
            <a:r>
              <a:rPr lang="en-GB" sz="1400" baseline="-25000" dirty="0" smtClean="0">
                <a:latin typeface="Calibri"/>
                <a:cs typeface="Calibri"/>
              </a:rPr>
              <a:t>d</a:t>
            </a:r>
            <a:r>
              <a:rPr lang="en-GB" sz="1400" baseline="30000" dirty="0" smtClean="0">
                <a:latin typeface="Calibri"/>
                <a:cs typeface="Calibri"/>
              </a:rPr>
              <a:t>2</a:t>
            </a:r>
            <a:r>
              <a:rPr lang="en-GB" sz="1400" dirty="0" smtClean="0">
                <a:latin typeface="Calibri"/>
                <a:cs typeface="Calibri"/>
              </a:rPr>
              <a:t>-r</a:t>
            </a:r>
            <a:r>
              <a:rPr lang="en-GB" sz="1400" baseline="-25000" dirty="0" smtClean="0">
                <a:latin typeface="Calibri"/>
                <a:cs typeface="Calibri"/>
              </a:rPr>
              <a:t>p</a:t>
            </a:r>
            <a:r>
              <a:rPr lang="en-GB" sz="1400" baseline="30000" dirty="0" smtClean="0">
                <a:latin typeface="Calibri"/>
                <a:cs typeface="Calibri"/>
              </a:rPr>
              <a:t>2</a:t>
            </a:r>
            <a:r>
              <a:rPr lang="en-GB" sz="1400" dirty="0" smtClean="0">
                <a:latin typeface="Calibri"/>
                <a:cs typeface="Calibri"/>
              </a:rPr>
              <a:t> = 3.82007(65) </a:t>
            </a:r>
          </a:p>
        </p:txBody>
      </p:sp>
      <p:sp>
        <p:nvSpPr>
          <p:cNvPr id="16" name="Freihandform 15"/>
          <p:cNvSpPr/>
          <p:nvPr/>
        </p:nvSpPr>
        <p:spPr bwMode="auto">
          <a:xfrm>
            <a:off x="6091516" y="2130842"/>
            <a:ext cx="1560548" cy="581141"/>
          </a:xfrm>
          <a:custGeom>
            <a:avLst/>
            <a:gdLst>
              <a:gd name="connsiteX0" fmla="*/ 21525 w 1560548"/>
              <a:gd name="connsiteY0" fmla="*/ 161428 h 581141"/>
              <a:gd name="connsiteX1" fmla="*/ 0 w 1560548"/>
              <a:gd name="connsiteY1" fmla="*/ 505808 h 581141"/>
              <a:gd name="connsiteX2" fmla="*/ 376684 w 1560548"/>
              <a:gd name="connsiteY2" fmla="*/ 581141 h 581141"/>
              <a:gd name="connsiteX3" fmla="*/ 1560548 w 1560548"/>
              <a:gd name="connsiteY3" fmla="*/ 538094 h 581141"/>
              <a:gd name="connsiteX4" fmla="*/ 1442161 w 1560548"/>
              <a:gd name="connsiteY4" fmla="*/ 0 h 581141"/>
              <a:gd name="connsiteX5" fmla="*/ 21525 w 1560548"/>
              <a:gd name="connsiteY5" fmla="*/ 161428 h 581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0548" h="581141">
                <a:moveTo>
                  <a:pt x="21525" y="161428"/>
                </a:moveTo>
                <a:lnTo>
                  <a:pt x="0" y="505808"/>
                </a:lnTo>
                <a:lnTo>
                  <a:pt x="376684" y="581141"/>
                </a:lnTo>
                <a:lnTo>
                  <a:pt x="1560548" y="538094"/>
                </a:lnTo>
                <a:lnTo>
                  <a:pt x="1442161" y="0"/>
                </a:lnTo>
                <a:lnTo>
                  <a:pt x="21525" y="161428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Freihandform 17"/>
          <p:cNvSpPr/>
          <p:nvPr/>
        </p:nvSpPr>
        <p:spPr bwMode="auto">
          <a:xfrm>
            <a:off x="6097357" y="2654053"/>
            <a:ext cx="1408335" cy="341933"/>
          </a:xfrm>
          <a:custGeom>
            <a:avLst/>
            <a:gdLst>
              <a:gd name="connsiteX0" fmla="*/ 0 w 1408335"/>
              <a:gd name="connsiteY0" fmla="*/ 16283 h 341933"/>
              <a:gd name="connsiteX1" fmla="*/ 81406 w 1408335"/>
              <a:gd name="connsiteY1" fmla="*/ 341933 h 341933"/>
              <a:gd name="connsiteX2" fmla="*/ 415174 w 1408335"/>
              <a:gd name="connsiteY2" fmla="*/ 252379 h 341933"/>
              <a:gd name="connsiteX3" fmla="*/ 1408335 w 1408335"/>
              <a:gd name="connsiteY3" fmla="*/ 244238 h 341933"/>
              <a:gd name="connsiteX4" fmla="*/ 1359491 w 1408335"/>
              <a:gd name="connsiteY4" fmla="*/ 0 h 341933"/>
              <a:gd name="connsiteX5" fmla="*/ 0 w 1408335"/>
              <a:gd name="connsiteY5" fmla="*/ 16283 h 341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8335" h="341933">
                <a:moveTo>
                  <a:pt x="0" y="16283"/>
                </a:moveTo>
                <a:lnTo>
                  <a:pt x="81406" y="341933"/>
                </a:lnTo>
                <a:lnTo>
                  <a:pt x="415174" y="252379"/>
                </a:lnTo>
                <a:lnTo>
                  <a:pt x="1408335" y="244238"/>
                </a:lnTo>
                <a:lnTo>
                  <a:pt x="1359491" y="0"/>
                </a:lnTo>
                <a:lnTo>
                  <a:pt x="0" y="16283"/>
                </a:ln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398269" y="2605205"/>
            <a:ext cx="2266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Codata</a:t>
            </a:r>
            <a:r>
              <a:rPr lang="en-GB" sz="1600" dirty="0" smtClean="0"/>
              <a:t> + </a:t>
            </a:r>
            <a:r>
              <a:rPr lang="en-GB" sz="1600" dirty="0" err="1" smtClean="0"/>
              <a:t>iso</a:t>
            </a:r>
            <a:r>
              <a:rPr lang="en-GB" sz="1600" dirty="0" smtClean="0"/>
              <a:t> H/D(1S-2S)</a:t>
            </a:r>
            <a:endParaRPr lang="en-GB" sz="1600" dirty="0"/>
          </a:p>
        </p:txBody>
      </p:sp>
      <p:cxnSp>
        <p:nvCxnSpPr>
          <p:cNvPr id="20" name="Gerade Verbindung mit Pfeil 19"/>
          <p:cNvCxnSpPr/>
          <p:nvPr/>
        </p:nvCxnSpPr>
        <p:spPr bwMode="auto">
          <a:xfrm rot="10800000" flipV="1">
            <a:off x="6032231" y="3053643"/>
            <a:ext cx="763072" cy="202864"/>
          </a:xfrm>
          <a:prstGeom prst="straightConnector1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grpSp>
        <p:nvGrpSpPr>
          <p:cNvPr id="29" name="Gruppierung 28"/>
          <p:cNvGrpSpPr/>
          <p:nvPr/>
        </p:nvGrpSpPr>
        <p:grpSpPr>
          <a:xfrm>
            <a:off x="447474" y="1141358"/>
            <a:ext cx="8696525" cy="5453966"/>
            <a:chOff x="447474" y="1141358"/>
            <a:chExt cx="8696525" cy="5453966"/>
          </a:xfrm>
        </p:grpSpPr>
        <p:sp>
          <p:nvSpPr>
            <p:cNvPr id="17" name="Rechteck 16"/>
            <p:cNvSpPr/>
            <p:nvPr/>
          </p:nvSpPr>
          <p:spPr>
            <a:xfrm>
              <a:off x="447474" y="4920507"/>
              <a:ext cx="8696525" cy="16748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spcAft>
                  <a:spcPts val="0"/>
                </a:spcAft>
              </a:pP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Konsequenzen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:	- Puzzle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besteht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auch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in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myonischem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Deuterium  </a:t>
              </a:r>
            </a:p>
            <a:p>
              <a:pPr algn="l">
                <a:spcAft>
                  <a:spcPts val="0"/>
                </a:spcAft>
              </a:pP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		- Falls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Neue-Physik-Erklärung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: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keine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Kopplung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an Neutron </a:t>
              </a:r>
            </a:p>
            <a:p>
              <a:pPr algn="l">
                <a:spcAft>
                  <a:spcPts val="0"/>
                </a:spcAft>
              </a:pP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		-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Isotopen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-Shift in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elektronischen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und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myonischen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Systemen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gleich</a:t>
              </a:r>
              <a:r>
                <a:rPr lang="en-GB" sz="1800" b="1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</a:p>
            <a:p>
              <a:pPr algn="l">
                <a:lnSpc>
                  <a:spcPts val="2960"/>
                </a:lnSpc>
                <a:spcAft>
                  <a:spcPts val="600"/>
                </a:spcAft>
              </a:pP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Problem: 	-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Fehler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in µD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vollkommen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dominiert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durch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hadronische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Korrekturen</a:t>
              </a:r>
              <a:r>
                <a:rPr lang="en-GB" sz="1800" b="1" dirty="0" smtClean="0">
                  <a:solidFill>
                    <a:srgbClr val="B50000"/>
                  </a:solidFill>
                  <a:latin typeface="Calibri"/>
                  <a:cs typeface="Calibri"/>
                </a:rPr>
                <a:t>	</a:t>
              </a:r>
            </a:p>
          </p:txBody>
        </p:sp>
        <p:grpSp>
          <p:nvGrpSpPr>
            <p:cNvPr id="24" name="Gruppierung 23"/>
            <p:cNvGrpSpPr/>
            <p:nvPr/>
          </p:nvGrpSpPr>
          <p:grpSpPr>
            <a:xfrm>
              <a:off x="3760566" y="1141358"/>
              <a:ext cx="2869107" cy="914148"/>
              <a:chOff x="3760566" y="1141358"/>
              <a:chExt cx="2869107" cy="914148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3760566" y="1141358"/>
                <a:ext cx="2869107" cy="4591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>
                  <a:lnSpc>
                    <a:spcPts val="2960"/>
                  </a:lnSpc>
                  <a:spcAft>
                    <a:spcPts val="1200"/>
                  </a:spcAft>
                </a:pPr>
                <a:r>
                  <a:rPr lang="en-GB" sz="1800" b="1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Vorläufiges</a:t>
                </a:r>
                <a:r>
                  <a:rPr lang="en-GB" sz="1800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 </a:t>
                </a:r>
                <a:r>
                  <a:rPr lang="en-GB" sz="1800" b="1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Ergebnis</a:t>
                </a:r>
                <a:r>
                  <a:rPr lang="en-GB" sz="1800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 </a:t>
                </a:r>
                <a:r>
                  <a:rPr lang="en-GB" sz="1800" b="1" dirty="0" err="1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für</a:t>
                </a:r>
                <a:r>
                  <a:rPr lang="en-GB" sz="1800" b="1" dirty="0" smtClean="0">
                    <a:solidFill>
                      <a:srgbClr val="B50000"/>
                    </a:solidFill>
                    <a:latin typeface="Calibri"/>
                    <a:cs typeface="Calibri"/>
                  </a:rPr>
                  <a:t> µD</a:t>
                </a:r>
              </a:p>
            </p:txBody>
          </p:sp>
          <p:cxnSp>
            <p:nvCxnSpPr>
              <p:cNvPr id="26" name="Gerade Verbindung mit Pfeil 25"/>
              <p:cNvCxnSpPr/>
              <p:nvPr/>
            </p:nvCxnSpPr>
            <p:spPr bwMode="auto">
              <a:xfrm rot="5400000">
                <a:off x="4643984" y="1770313"/>
                <a:ext cx="419713" cy="150674"/>
              </a:xfrm>
              <a:prstGeom prst="straightConnector1">
                <a:avLst/>
              </a:prstGeom>
              <a:solidFill>
                <a:schemeClr val="tx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</p:spPr>
          </p:cxnSp>
        </p:grpSp>
      </p:grpSp>
      <p:sp>
        <p:nvSpPr>
          <p:cNvPr id="27" name="Freihandform 26"/>
          <p:cNvSpPr/>
          <p:nvPr/>
        </p:nvSpPr>
        <p:spPr bwMode="auto">
          <a:xfrm>
            <a:off x="2771103" y="2001119"/>
            <a:ext cx="3720463" cy="654211"/>
          </a:xfrm>
          <a:custGeom>
            <a:avLst/>
            <a:gdLst>
              <a:gd name="connsiteX0" fmla="*/ 0 w 3720463"/>
              <a:gd name="connsiteY0" fmla="*/ 0 h 654211"/>
              <a:gd name="connsiteX1" fmla="*/ 0 w 3720463"/>
              <a:gd name="connsiteY1" fmla="*/ 295036 h 654211"/>
              <a:gd name="connsiteX2" fmla="*/ 1924378 w 3720463"/>
              <a:gd name="connsiteY2" fmla="*/ 295036 h 654211"/>
              <a:gd name="connsiteX3" fmla="*/ 2129645 w 3720463"/>
              <a:gd name="connsiteY3" fmla="*/ 654211 h 654211"/>
              <a:gd name="connsiteX4" fmla="*/ 3720463 w 3720463"/>
              <a:gd name="connsiteY4" fmla="*/ 282209 h 654211"/>
              <a:gd name="connsiteX5" fmla="*/ 3707634 w 3720463"/>
              <a:gd name="connsiteY5" fmla="*/ 12827 h 654211"/>
              <a:gd name="connsiteX6" fmla="*/ 2180962 w 3720463"/>
              <a:gd name="connsiteY6" fmla="*/ 76966 h 654211"/>
              <a:gd name="connsiteX7" fmla="*/ 1706282 w 3720463"/>
              <a:gd name="connsiteY7" fmla="*/ 51310 h 654211"/>
              <a:gd name="connsiteX8" fmla="*/ 1000677 w 3720463"/>
              <a:gd name="connsiteY8" fmla="*/ 25655 h 654211"/>
              <a:gd name="connsiteX9" fmla="*/ 0 w 3720463"/>
              <a:gd name="connsiteY9" fmla="*/ 0 h 65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0463" h="654211">
                <a:moveTo>
                  <a:pt x="0" y="0"/>
                </a:moveTo>
                <a:lnTo>
                  <a:pt x="0" y="295036"/>
                </a:lnTo>
                <a:lnTo>
                  <a:pt x="1924378" y="295036"/>
                </a:lnTo>
                <a:lnTo>
                  <a:pt x="2129645" y="654211"/>
                </a:lnTo>
                <a:lnTo>
                  <a:pt x="3720463" y="282209"/>
                </a:lnTo>
                <a:lnTo>
                  <a:pt x="3707634" y="12827"/>
                </a:lnTo>
                <a:lnTo>
                  <a:pt x="2180962" y="76966"/>
                </a:lnTo>
                <a:lnTo>
                  <a:pt x="1706282" y="51310"/>
                </a:lnTo>
                <a:lnTo>
                  <a:pt x="1000677" y="2565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Rechteck 29"/>
          <p:cNvSpPr/>
          <p:nvPr/>
        </p:nvSpPr>
        <p:spPr bwMode="auto">
          <a:xfrm>
            <a:off x="2065498" y="4002237"/>
            <a:ext cx="2937883" cy="28220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475155" y="112493"/>
            <a:ext cx="7527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Proton Radius Puzzle – </a:t>
            </a:r>
            <a:r>
              <a:rPr lang="en-US" sz="3600" i="1" dirty="0" err="1" smtClean="0"/>
              <a:t>Entwicklungen</a:t>
            </a:r>
            <a:endParaRPr lang="en-US" sz="3600" i="1" dirty="0"/>
          </a:p>
        </p:txBody>
      </p:sp>
      <p:sp>
        <p:nvSpPr>
          <p:cNvPr id="52" name="Rectangle 16"/>
          <p:cNvSpPr>
            <a:spLocks noChangeArrowheads="1"/>
          </p:cNvSpPr>
          <p:nvPr/>
        </p:nvSpPr>
        <p:spPr bwMode="auto">
          <a:xfrm>
            <a:off x="-25196" y="564917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800"/>
          </a:p>
        </p:txBody>
      </p:sp>
      <p:grpSp>
        <p:nvGrpSpPr>
          <p:cNvPr id="22" name="Gruppierung 21"/>
          <p:cNvGrpSpPr/>
          <p:nvPr/>
        </p:nvGrpSpPr>
        <p:grpSpPr>
          <a:xfrm>
            <a:off x="412737" y="5080616"/>
            <a:ext cx="10119931" cy="1481129"/>
            <a:chOff x="442928" y="1347367"/>
            <a:chExt cx="10119931" cy="1481129"/>
          </a:xfrm>
        </p:grpSpPr>
        <p:sp>
          <p:nvSpPr>
            <p:cNvPr id="23" name="Titel 1"/>
            <p:cNvSpPr txBox="1">
              <a:spLocks/>
            </p:cNvSpPr>
            <p:nvPr/>
          </p:nvSpPr>
          <p:spPr bwMode="auto">
            <a:xfrm>
              <a:off x="442928" y="1758784"/>
              <a:ext cx="5309792" cy="1069712"/>
            </a:xfrm>
            <a:prstGeom prst="rect">
              <a:avLst/>
            </a:prstGeom>
            <a:noFill/>
            <a:ln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lvl="0" algn="l" defTabSz="871538" fontAlgn="base">
                <a:spcBef>
                  <a:spcPct val="0"/>
                </a:spcBef>
                <a:spcAft>
                  <a:spcPts val="400"/>
                </a:spcAft>
                <a:buClr>
                  <a:srgbClr val="4D3569"/>
                </a:buClr>
                <a:buFont typeface="Wingdings" charset="2"/>
                <a:buChar char="Ø"/>
                <a:defRPr/>
              </a:pPr>
              <a:r>
                <a:rPr lang="en-US" sz="1800" kern="0" dirty="0" smtClean="0">
                  <a:solidFill>
                    <a:srgbClr val="C90913"/>
                  </a:solidFill>
                  <a:latin typeface="Calibri"/>
                  <a:cs typeface="Calibri"/>
                </a:rPr>
                <a:t> E08-007 @ JLAB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ep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,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wird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analysiert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</a:p>
            <a:p>
              <a:pPr algn="l" defTabSz="871538">
                <a:spcAft>
                  <a:spcPts val="600"/>
                </a:spcAft>
                <a:buClr>
                  <a:srgbClr val="4D3569"/>
                </a:buClr>
                <a:buFont typeface="Wingdings" charset="2"/>
                <a:buChar char="Ø"/>
                <a:defRPr/>
              </a:pPr>
              <a:r>
                <a:rPr lang="en-US" sz="1800" kern="0" dirty="0" smtClean="0">
                  <a:solidFill>
                    <a:srgbClr val="C90913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err="1" smtClean="0">
                  <a:solidFill>
                    <a:srgbClr val="C90913"/>
                  </a:solidFill>
                  <a:latin typeface="Calibri"/>
                  <a:cs typeface="Calibri"/>
                </a:rPr>
                <a:t>PRad</a:t>
              </a:r>
              <a:r>
                <a:rPr lang="en-US" sz="1800" kern="0" dirty="0" smtClean="0">
                  <a:solidFill>
                    <a:srgbClr val="C90913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smtClean="0">
                  <a:solidFill>
                    <a:srgbClr val="B50000"/>
                  </a:solidFill>
                  <a:latin typeface="Calibri"/>
                  <a:cs typeface="Calibri"/>
                </a:rPr>
                <a:t>@ JLAB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ep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, in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Vorbereitung</a:t>
              </a:r>
              <a:r>
                <a:rPr lang="en-US" sz="1800" kern="0" dirty="0" smtClean="0">
                  <a:solidFill>
                    <a:srgbClr val="B50000"/>
                  </a:solidFill>
                  <a:latin typeface="Calibri"/>
                  <a:cs typeface="Calibri"/>
                </a:rPr>
                <a:t> 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82035" y="1347367"/>
              <a:ext cx="3438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dirty="0" smtClean="0">
                  <a:latin typeface="Calibri"/>
                  <a:cs typeface="Calibri"/>
                </a:rPr>
                <a:t>Exp. </a:t>
              </a:r>
              <a:r>
                <a:rPr lang="en-GB" sz="1800" b="1" dirty="0" err="1" smtClean="0">
                  <a:latin typeface="Calibri"/>
                  <a:cs typeface="Calibri"/>
                </a:rPr>
                <a:t>Aktivitäten</a:t>
              </a:r>
              <a:r>
                <a:rPr lang="en-GB" sz="1800" b="1" dirty="0" smtClean="0">
                  <a:latin typeface="Calibri"/>
                  <a:cs typeface="Calibri"/>
                </a:rPr>
                <a:t> </a:t>
              </a:r>
              <a:r>
                <a:rPr lang="en-GB" sz="1800" b="1" dirty="0" err="1" smtClean="0">
                  <a:latin typeface="Calibri"/>
                  <a:cs typeface="Calibri"/>
                </a:rPr>
                <a:t>außerhalb</a:t>
              </a:r>
              <a:r>
                <a:rPr lang="en-GB" sz="1800" b="1" dirty="0" smtClean="0">
                  <a:latin typeface="Calibri"/>
                  <a:cs typeface="Calibri"/>
                </a:rPr>
                <a:t> Mainz:</a:t>
              </a:r>
              <a:endParaRPr lang="en-GB" sz="1800" b="1" dirty="0">
                <a:latin typeface="Calibri"/>
                <a:cs typeface="Calibri"/>
              </a:endParaRPr>
            </a:p>
          </p:txBody>
        </p:sp>
        <p:sp>
          <p:nvSpPr>
            <p:cNvPr id="17" name="Rechteck 16"/>
            <p:cNvSpPr/>
            <p:nvPr/>
          </p:nvSpPr>
          <p:spPr>
            <a:xfrm>
              <a:off x="4626389" y="1758957"/>
              <a:ext cx="5936470" cy="6719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defTabSz="871538">
                <a:spcAft>
                  <a:spcPts val="200"/>
                </a:spcAft>
                <a:buClr>
                  <a:srgbClr val="4D3569"/>
                </a:buClr>
                <a:buFont typeface="Wingdings" charset="2"/>
                <a:buChar char="Ø"/>
                <a:defRPr/>
              </a:pP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smtClean="0">
                  <a:solidFill>
                    <a:srgbClr val="C90913"/>
                  </a:solidFill>
                  <a:latin typeface="Calibri"/>
                  <a:ea typeface="Lucida Grande"/>
                  <a:cs typeface="Calibri"/>
                </a:rPr>
                <a:t>MUSE@PSI: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ea typeface="Lucida Grande"/>
                  <a:cs typeface="Calibri"/>
                </a:rPr>
                <a:t>μ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ea typeface="ＭＳ Ｐゴシック" charset="0"/>
                  <a:cs typeface="Calibri"/>
                </a:rPr>
                <a:t>p</a:t>
              </a:r>
              <a:r>
                <a:rPr lang="en-US" sz="1800" kern="0" dirty="0" smtClean="0">
                  <a:solidFill>
                    <a:srgbClr val="C90913"/>
                  </a:solidFill>
                  <a:latin typeface="Calibri"/>
                  <a:ea typeface="ＭＳ Ｐゴシック" charset="0"/>
                  <a:cs typeface="Calibri"/>
                </a:rPr>
                <a:t> </a:t>
              </a:r>
              <a:r>
                <a:rPr lang="en-US" sz="1800" kern="0" dirty="0" err="1" smtClean="0">
                  <a:solidFill>
                    <a:srgbClr val="00007E"/>
                  </a:solidFill>
                  <a:latin typeface="Calibri"/>
                  <a:cs typeface="Calibri"/>
                </a:rPr>
                <a:t>Streuung</a:t>
              </a:r>
              <a:r>
                <a:rPr lang="en-US" sz="1800" kern="0" dirty="0" smtClean="0">
                  <a:solidFill>
                    <a:srgbClr val="00007E"/>
                  </a:solidFill>
                  <a:latin typeface="Calibri"/>
                  <a:cs typeface="Calibri"/>
                </a:rPr>
                <a:t>, in </a:t>
              </a:r>
              <a:r>
                <a:rPr lang="en-US" sz="1800" kern="0" dirty="0" err="1" smtClean="0">
                  <a:solidFill>
                    <a:srgbClr val="00007E"/>
                  </a:solidFill>
                  <a:latin typeface="Calibri"/>
                  <a:cs typeface="Calibri"/>
                </a:rPr>
                <a:t>Vorbereitung</a:t>
              </a:r>
              <a:endParaRPr lang="en-US" sz="1800" kern="0" dirty="0" smtClean="0">
                <a:solidFill>
                  <a:srgbClr val="00007E"/>
                </a:solidFill>
                <a:latin typeface="Calibri"/>
                <a:cs typeface="Calibri"/>
              </a:endParaRPr>
            </a:p>
            <a:p>
              <a:pPr algn="l" defTabSz="871538">
                <a:spcAft>
                  <a:spcPts val="200"/>
                </a:spcAft>
                <a:buClr>
                  <a:srgbClr val="4D3569"/>
                </a:buClr>
                <a:buFont typeface="Wingdings" charset="2"/>
                <a:buChar char="Ø"/>
                <a:defRPr/>
              </a:pPr>
              <a:r>
                <a:rPr lang="en-US" sz="1800" kern="0" dirty="0" smtClean="0">
                  <a:solidFill>
                    <a:srgbClr val="00007E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err="1" smtClean="0">
                  <a:solidFill>
                    <a:srgbClr val="B50000"/>
                  </a:solidFill>
                  <a:latin typeface="Calibri"/>
                  <a:cs typeface="Calibri"/>
                </a:rPr>
                <a:t>Atomphysik</a:t>
              </a:r>
              <a:r>
                <a:rPr lang="en-US" sz="1800" kern="0" dirty="0" smtClean="0">
                  <a:solidFill>
                    <a:srgbClr val="B50000"/>
                  </a:solidFill>
                  <a:latin typeface="Calibri"/>
                  <a:cs typeface="Calibri"/>
                </a:rPr>
                <a:t>: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Elektron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.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atomare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 </a:t>
              </a:r>
              <a:r>
                <a:rPr lang="en-US" sz="1800" kern="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Spektrosk</a:t>
              </a:r>
              <a:r>
                <a:rPr lang="en-US" sz="1800" kern="0" dirty="0" smtClean="0">
                  <a:solidFill>
                    <a:srgbClr val="000090"/>
                  </a:solidFill>
                  <a:latin typeface="Calibri"/>
                  <a:cs typeface="Calibri"/>
                </a:rPr>
                <a:t>.</a:t>
              </a:r>
            </a:p>
          </p:txBody>
        </p:sp>
      </p:grpSp>
      <p:grpSp>
        <p:nvGrpSpPr>
          <p:cNvPr id="26" name="Gruppierung 25"/>
          <p:cNvGrpSpPr/>
          <p:nvPr/>
        </p:nvGrpSpPr>
        <p:grpSpPr>
          <a:xfrm>
            <a:off x="395959" y="1009575"/>
            <a:ext cx="5982983" cy="3636395"/>
            <a:chOff x="448875" y="2750520"/>
            <a:chExt cx="5982983" cy="3636395"/>
          </a:xfrm>
        </p:grpSpPr>
        <p:grpSp>
          <p:nvGrpSpPr>
            <p:cNvPr id="16" name="Gruppierung 15"/>
            <p:cNvGrpSpPr/>
            <p:nvPr/>
          </p:nvGrpSpPr>
          <p:grpSpPr>
            <a:xfrm>
              <a:off x="448875" y="2750520"/>
              <a:ext cx="5982983" cy="3636395"/>
              <a:chOff x="448875" y="2750520"/>
              <a:chExt cx="5982983" cy="3636395"/>
            </a:xfrm>
          </p:grpSpPr>
          <p:grpSp>
            <p:nvGrpSpPr>
              <p:cNvPr id="12" name="Gruppierung 11"/>
              <p:cNvGrpSpPr/>
              <p:nvPr/>
            </p:nvGrpSpPr>
            <p:grpSpPr>
              <a:xfrm>
                <a:off x="448875" y="2750520"/>
                <a:ext cx="5108676" cy="2979377"/>
                <a:chOff x="448875" y="2750520"/>
                <a:chExt cx="5108676" cy="2979377"/>
              </a:xfrm>
            </p:grpSpPr>
            <p:sp>
              <p:nvSpPr>
                <p:cNvPr id="10" name="Textfeld 9"/>
                <p:cNvSpPr txBox="1"/>
                <p:nvPr/>
              </p:nvSpPr>
              <p:spPr>
                <a:xfrm>
                  <a:off x="448875" y="2750520"/>
                  <a:ext cx="37153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800" b="1" dirty="0" smtClean="0">
                      <a:latin typeface="Calibri"/>
                      <a:cs typeface="Calibri"/>
                    </a:rPr>
                    <a:t>Exp. </a:t>
                  </a:r>
                  <a:r>
                    <a:rPr lang="en-GB" sz="1800" b="1" dirty="0" err="1" smtClean="0">
                      <a:latin typeface="Calibri"/>
                      <a:cs typeface="Calibri"/>
                    </a:rPr>
                    <a:t>Aktivitäten</a:t>
                  </a:r>
                  <a:r>
                    <a:rPr lang="en-GB" sz="1800" b="1" dirty="0" smtClean="0">
                      <a:latin typeface="Calibri"/>
                      <a:cs typeface="Calibri"/>
                    </a:rPr>
                    <a:t> in Mainz (SFB-1044):</a:t>
                  </a:r>
                  <a:endParaRPr lang="en-GB" sz="1800" b="1" dirty="0">
                    <a:latin typeface="Calibri"/>
                    <a:cs typeface="Calibri"/>
                  </a:endParaRPr>
                </a:p>
              </p:txBody>
            </p:sp>
            <p:sp>
              <p:nvSpPr>
                <p:cNvPr id="11" name="Titel 1"/>
                <p:cNvSpPr txBox="1">
                  <a:spLocks/>
                </p:cNvSpPr>
                <p:nvPr/>
              </p:nvSpPr>
              <p:spPr bwMode="auto">
                <a:xfrm>
                  <a:off x="466424" y="3195152"/>
                  <a:ext cx="5091127" cy="2534745"/>
                </a:xfrm>
                <a:prstGeom prst="rect">
                  <a:avLst/>
                </a:prstGeom>
                <a:noFill/>
                <a:ln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l" defTabSz="871538" fontAlgn="base">
                    <a:spcBef>
                      <a:spcPct val="0"/>
                    </a:spcBef>
                    <a:spcAft>
                      <a:spcPts val="0"/>
                    </a:spcAft>
                    <a:buClr>
                      <a:srgbClr val="4D3569"/>
                    </a:buClr>
                    <a:buFont typeface="Wingdings" charset="2"/>
                    <a:buChar char="Ø"/>
                    <a:defRPr/>
                  </a:pPr>
                  <a:r>
                    <a: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 </a:t>
                  </a:r>
                  <a:r>
                    <a:rPr lang="en-US" sz="1800" kern="0" dirty="0" err="1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ed</a:t>
                  </a:r>
                  <a:r>
                    <a: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 </a:t>
                  </a:r>
                  <a:r>
                    <a:rPr lang="en-US" sz="1800" kern="0" dirty="0" err="1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Streuung</a:t>
                  </a:r>
                  <a:r>
                    <a: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, </a:t>
                  </a:r>
                  <a:r>
                    <a:rPr lang="en-US" sz="1800" kern="0" dirty="0" err="1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Strahlzeit</a:t>
                  </a:r>
                  <a:r>
                    <a: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 (2014)</a:t>
                  </a:r>
                </a:p>
                <a:p>
                  <a:pPr lvl="0" algn="l" defTabSz="871538" fontAlgn="base">
                    <a:spcBef>
                      <a:spcPct val="0"/>
                    </a:spcBef>
                    <a:spcAft>
                      <a:spcPts val="600"/>
                    </a:spcAft>
                    <a:buClr>
                      <a:srgbClr val="4D3569"/>
                    </a:buClr>
                    <a:defRPr/>
                  </a:pP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</a:rPr>
                    <a:t>    </a:t>
                  </a:r>
                  <a:r>
                    <a:rPr lang="de-DE" sz="1800" kern="0" dirty="0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  <a:sym typeface="Wingdings"/>
                    </a:rPr>
                    <a:t> neue Bestimmung von </a:t>
                  </a:r>
                  <a:r>
                    <a:rPr lang="de-DE" sz="1800" kern="0" dirty="0" err="1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  <a:sym typeface="Wingdings"/>
                    </a:rPr>
                    <a:t>r</a:t>
                  </a:r>
                  <a:r>
                    <a:rPr lang="de-DE" sz="1800" kern="0" baseline="-25000" dirty="0" err="1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  <a:sym typeface="Wingdings"/>
                    </a:rPr>
                    <a:t>d</a:t>
                  </a:r>
                  <a:r>
                    <a:rPr lang="de-DE" sz="1800" kern="0" dirty="0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  <a:sym typeface="Wingdings"/>
                    </a:rPr>
                    <a:t> !</a:t>
                  </a:r>
                  <a:endParaRPr lang="en-US" sz="1800" kern="0" dirty="0" smtClean="0">
                    <a:solidFill>
                      <a:srgbClr val="000090"/>
                    </a:solidFill>
                    <a:latin typeface="Calibri"/>
                    <a:ea typeface="Lucida Grande"/>
                    <a:cs typeface="Calibri"/>
                  </a:endParaRPr>
                </a:p>
                <a:p>
                  <a:pPr algn="l" defTabSz="871538" fontAlgn="base">
                    <a:spcBef>
                      <a:spcPct val="0"/>
                    </a:spcBef>
                    <a:spcAft>
                      <a:spcPts val="0"/>
                    </a:spcAft>
                    <a:buClr>
                      <a:srgbClr val="4D3569"/>
                    </a:buClr>
                    <a:buFont typeface="Wingdings" charset="2"/>
                    <a:buChar char="Ø"/>
                    <a:defRPr/>
                  </a:pPr>
                  <a:r>
                    <a: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 </a:t>
                  </a:r>
                  <a:r>
                    <a:rPr lang="en-US" sz="1800" kern="0" dirty="0" err="1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Elektro-Desintegration</a:t>
                  </a:r>
                  <a:r>
                    <a: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 in </a:t>
                  </a:r>
                  <a:r>
                    <a:rPr lang="en-US" sz="1800" kern="0" dirty="0" err="1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ed-Streuung</a:t>
                  </a:r>
                  <a:endParaRPr lang="en-US" sz="1800" kern="0" dirty="0" smtClean="0">
                    <a:solidFill>
                      <a:srgbClr val="C90913"/>
                    </a:solidFill>
                    <a:latin typeface="Calibri"/>
                    <a:ea typeface="Lucida Grande"/>
                    <a:cs typeface="Calibri"/>
                  </a:endParaRPr>
                </a:p>
                <a:p>
                  <a:pPr algn="l" defTabSz="871538" fontAlgn="base">
                    <a:spcBef>
                      <a:spcPct val="0"/>
                    </a:spcBef>
                    <a:spcAft>
                      <a:spcPts val="0"/>
                    </a:spcAft>
                    <a:buClr>
                      <a:srgbClr val="4D3569"/>
                    </a:buClr>
                    <a:defRPr/>
                  </a:pPr>
                  <a:r>
                    <a: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   </a:t>
                  </a: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</a:rPr>
                    <a:t> </a:t>
                  </a:r>
                  <a:r>
                    <a:rPr lang="de-DE" sz="1800" kern="0" dirty="0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  <a:sym typeface="Wingdings"/>
                    </a:rPr>
                    <a:t> erlaubt Reduktion der </a:t>
                  </a:r>
                  <a:r>
                    <a:rPr lang="de-DE" sz="1800" kern="0" dirty="0" err="1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  <a:sym typeface="Wingdings"/>
                    </a:rPr>
                    <a:t>hadronischen</a:t>
                  </a:r>
                  <a:endParaRPr lang="de-DE" sz="1800" kern="0" dirty="0" smtClean="0">
                    <a:solidFill>
                      <a:srgbClr val="000090"/>
                    </a:solidFill>
                    <a:latin typeface="Calibri"/>
                    <a:ea typeface="Lucida Grande"/>
                    <a:cs typeface="Calibri"/>
                    <a:sym typeface="Wingdings"/>
                  </a:endParaRPr>
                </a:p>
                <a:p>
                  <a:pPr algn="l" defTabSz="871538" fontAlgn="base">
                    <a:spcBef>
                      <a:spcPct val="0"/>
                    </a:spcBef>
                    <a:spcAft>
                      <a:spcPts val="600"/>
                    </a:spcAft>
                    <a:buClr>
                      <a:srgbClr val="4D3569"/>
                    </a:buClr>
                    <a:defRPr/>
                  </a:pPr>
                  <a:r>
                    <a:rPr lang="de-DE" sz="1800" kern="0" dirty="0" smtClean="0">
                      <a:solidFill>
                        <a:srgbClr val="000090"/>
                      </a:solidFill>
                      <a:latin typeface="Calibri"/>
                      <a:ea typeface="Lucida Grande"/>
                      <a:cs typeface="Calibri"/>
                      <a:sym typeface="Wingdings"/>
                    </a:rPr>
                    <a:t>         Korrekturen in PSI-Messungen</a:t>
                  </a:r>
                  <a:endParaRPr lang="en-US" sz="1800" kern="0" dirty="0" smtClean="0">
                    <a:solidFill>
                      <a:srgbClr val="000090"/>
                    </a:solidFill>
                    <a:latin typeface="Calibri"/>
                    <a:ea typeface="Lucida Grande"/>
                    <a:cs typeface="Calibri"/>
                  </a:endParaRPr>
                </a:p>
                <a:p>
                  <a:pPr algn="l" defTabSz="871538" fontAlgn="base">
                    <a:spcBef>
                      <a:spcPct val="0"/>
                    </a:spcBef>
                    <a:spcAft>
                      <a:spcPts val="0"/>
                    </a:spcAft>
                    <a:buClr>
                      <a:srgbClr val="4D3569"/>
                    </a:buClr>
                    <a:buFont typeface="Wingdings" charset="2"/>
                    <a:buChar char="Ø"/>
                    <a:defRPr/>
                  </a:pPr>
                  <a:r>
                    <a: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 ISR- </a:t>
                  </a:r>
                  <a:r>
                    <a:rPr lang="en-US" sz="1800" kern="0" dirty="0" err="1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Methode</a:t>
                  </a:r>
                  <a:r>
                    <a: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 in </a:t>
                  </a:r>
                  <a:r>
                    <a:rPr lang="en-US" sz="1800" kern="0" dirty="0" err="1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ep-Streuung</a:t>
                  </a:r>
                  <a:r>
                    <a:rPr lang="en-US" sz="1800" kern="0" dirty="0" smtClean="0">
                      <a:solidFill>
                        <a:srgbClr val="C90913"/>
                      </a:solidFill>
                      <a:latin typeface="Calibri"/>
                      <a:ea typeface="Lucida Grande"/>
                      <a:cs typeface="Calibri"/>
                    </a:rPr>
                    <a:t> (2013/14)</a:t>
                  </a:r>
                </a:p>
                <a:p>
                  <a:pPr algn="l" defTabSz="871538" fontAlgn="base">
                    <a:spcBef>
                      <a:spcPct val="0"/>
                    </a:spcBef>
                    <a:spcAft>
                      <a:spcPts val="600"/>
                    </a:spcAft>
                    <a:buClr>
                      <a:srgbClr val="4D3569"/>
                    </a:buClr>
                    <a:defRPr/>
                  </a:pP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    </a:t>
                  </a:r>
                  <a:r>
                    <a:rPr lang="de-DE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  <a:sym typeface="Wingdings"/>
                    </a:rPr>
                    <a:t> Zugang zu Q</a:t>
                  </a:r>
                  <a:r>
                    <a:rPr lang="de-DE" sz="1800" kern="0" baseline="30000" dirty="0" smtClean="0">
                      <a:solidFill>
                        <a:srgbClr val="000090"/>
                      </a:solidFill>
                      <a:latin typeface="Calibri"/>
                      <a:cs typeface="Calibri"/>
                      <a:sym typeface="Wingdings"/>
                    </a:rPr>
                    <a:t>2</a:t>
                  </a:r>
                  <a:r>
                    <a:rPr lang="de-DE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  <a:sym typeface="Wingdings"/>
                    </a:rPr>
                    <a:t>-Werten</a:t>
                  </a: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 </a:t>
                  </a:r>
                  <a:r>
                    <a:rPr lang="en-US" sz="1800" kern="0" dirty="0" err="1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bis</a:t>
                  </a: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 10</a:t>
                  </a:r>
                  <a:r>
                    <a:rPr lang="en-US" sz="1800" kern="0" baseline="3000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-4</a:t>
                  </a: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 GeV</a:t>
                  </a:r>
                  <a:r>
                    <a:rPr lang="en-US" sz="1800" kern="0" baseline="3000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2</a:t>
                  </a: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  </a:t>
                  </a:r>
                </a:p>
                <a:p>
                  <a:pPr algn="l" defTabSz="871538" fontAlgn="base">
                    <a:spcBef>
                      <a:spcPct val="0"/>
                    </a:spcBef>
                    <a:spcAft>
                      <a:spcPts val="600"/>
                    </a:spcAft>
                    <a:buClr>
                      <a:srgbClr val="4D3569"/>
                    </a:buClr>
                    <a:buFont typeface="Wingdings" charset="2"/>
                    <a:buChar char="Ø"/>
                    <a:defRPr/>
                  </a:pP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 </a:t>
                  </a:r>
                  <a:r>
                    <a:rPr lang="en-US" sz="1800" kern="0" dirty="0" err="1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Neue</a:t>
                  </a: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 </a:t>
                  </a:r>
                  <a:r>
                    <a:rPr lang="en-US" sz="1800" kern="0" dirty="0" err="1" smtClean="0">
                      <a:solidFill>
                        <a:srgbClr val="B50000"/>
                      </a:solidFill>
                      <a:latin typeface="Calibri"/>
                      <a:cs typeface="Calibri"/>
                    </a:rPr>
                    <a:t>ep-Messung</a:t>
                  </a:r>
                  <a:r>
                    <a:rPr lang="en-US" sz="1800" kern="0" dirty="0" smtClean="0">
                      <a:solidFill>
                        <a:srgbClr val="B50000"/>
                      </a:solidFill>
                      <a:latin typeface="Calibri"/>
                      <a:cs typeface="Calibri"/>
                    </a:rPr>
                    <a:t> </a:t>
                  </a:r>
                  <a:r>
                    <a:rPr lang="en-US" sz="1800" kern="0" dirty="0" err="1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bei</a:t>
                  </a: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 MAMI-C (2015)</a:t>
                  </a:r>
                </a:p>
                <a:p>
                  <a:pPr algn="l" defTabSz="871538" fontAlgn="base">
                    <a:spcBef>
                      <a:spcPct val="0"/>
                    </a:spcBef>
                    <a:spcAft>
                      <a:spcPts val="0"/>
                    </a:spcAft>
                    <a:buClr>
                      <a:srgbClr val="4D3569"/>
                    </a:buClr>
                    <a:buFont typeface="Wingdings" charset="2"/>
                    <a:buChar char="Ø"/>
                    <a:defRPr/>
                  </a:pPr>
                  <a:r>
                    <a:rPr lang="en-US" sz="1800" kern="0" dirty="0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 A2: </a:t>
                  </a:r>
                  <a:r>
                    <a:rPr lang="en-US" sz="1800" kern="0" dirty="0" err="1" smtClean="0">
                      <a:solidFill>
                        <a:srgbClr val="000090"/>
                      </a:solidFill>
                      <a:latin typeface="Calibri"/>
                      <a:cs typeface="Calibri"/>
                    </a:rPr>
                    <a:t>Polarisierbarkeiten</a:t>
                  </a:r>
                  <a:endParaRPr lang="en-US" sz="1800" kern="0" dirty="0" smtClean="0">
                    <a:solidFill>
                      <a:srgbClr val="000090"/>
                    </a:solidFill>
                    <a:latin typeface="Calibri"/>
                    <a:cs typeface="Calibri"/>
                  </a:endParaRPr>
                </a:p>
              </p:txBody>
            </p:sp>
          </p:grpSp>
          <p:sp>
            <p:nvSpPr>
              <p:cNvPr id="15" name="Textfeld 14"/>
              <p:cNvSpPr txBox="1"/>
              <p:nvPr/>
            </p:nvSpPr>
            <p:spPr>
              <a:xfrm>
                <a:off x="5426254" y="6048361"/>
                <a:ext cx="10056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008000"/>
                    </a:solidFill>
                    <a:latin typeface="Calibri"/>
                    <a:cs typeface="Calibri"/>
                  </a:rPr>
                  <a:t>MAMI '14</a:t>
                </a:r>
                <a:endParaRPr lang="en-GB" sz="1600" dirty="0">
                  <a:solidFill>
                    <a:srgbClr val="008000"/>
                  </a:solidFill>
                  <a:latin typeface="Calibri"/>
                  <a:cs typeface="Calibri"/>
                </a:endParaRPr>
              </a:p>
            </p:txBody>
          </p:sp>
        </p:grpSp>
        <p:cxnSp>
          <p:nvCxnSpPr>
            <p:cNvPr id="21" name="Gerade Verbindung mit Pfeil 20"/>
            <p:cNvCxnSpPr/>
            <p:nvPr/>
          </p:nvCxnSpPr>
          <p:spPr bwMode="auto">
            <a:xfrm rot="10800000">
              <a:off x="3788565" y="3658675"/>
              <a:ext cx="984519" cy="3159"/>
            </a:xfrm>
            <a:prstGeom prst="straightConnector1">
              <a:avLst/>
            </a:prstGeom>
            <a:solidFill>
              <a:schemeClr val="tx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pic>
        <p:nvPicPr>
          <p:cNvPr id="18" name="Bild 17" descr="Bildschirmfoto 2015-01-08 um 08.57.3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784" y="1449917"/>
            <a:ext cx="4115009" cy="2741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Bildschirmfoto 2015-01-08 um 20.51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0" y="1197634"/>
            <a:ext cx="6125038" cy="4935508"/>
          </a:xfrm>
          <a:prstGeom prst="rect">
            <a:avLst/>
          </a:prstGeom>
        </p:spPr>
      </p:pic>
      <p:pic>
        <p:nvPicPr>
          <p:cNvPr id="5" name="Bild 4" descr="Bildschirmfoto 2015-01-08 um 20.42.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128" y="127631"/>
            <a:ext cx="3059571" cy="1497434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61121" y="201613"/>
            <a:ext cx="3953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err="1" smtClean="0"/>
              <a:t>Polarisierbarkeiten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fig_invmass_d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3470" y="3619757"/>
            <a:ext cx="3585804" cy="255709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656364" y="4181329"/>
            <a:ext cx="1875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  Hypothetical  Dark  Photon signal: </a:t>
            </a:r>
          </a:p>
          <a:p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      bump in one </a:t>
            </a:r>
          </a:p>
          <a:p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          single bin</a:t>
            </a:r>
            <a:endParaRPr lang="en-GB" sz="1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4" name="Bild 3" descr="Timing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00" y="3623036"/>
            <a:ext cx="3655537" cy="253411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78234" y="1048427"/>
            <a:ext cx="70192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Features</a:t>
            </a:r>
            <a:r>
              <a:rPr lang="en-GB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GB" b="1" dirty="0" smtClean="0">
                <a:solidFill>
                  <a:srgbClr val="0000FF"/>
                </a:solidFill>
                <a:latin typeface="Calibri"/>
                <a:cs typeface="Calibri"/>
              </a:rPr>
              <a:t>2010 pilot run (4 days)</a:t>
            </a:r>
            <a:endParaRPr lang="en-GB" sz="1800" b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Beam 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energy 855 </a:t>
            </a:r>
            <a:r>
              <a:rPr lang="en-GB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MeV</a:t>
            </a:r>
            <a:endParaRPr lang="en-GB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Target: 0.05 mm Tantalum</a:t>
            </a: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Beam current ~100µA  </a:t>
            </a:r>
            <a:r>
              <a:rPr lang="de-DE" sz="1800" dirty="0" smtClean="0">
                <a:latin typeface="Calibri"/>
                <a:cs typeface="Calibri"/>
                <a:sym typeface="Wingdings"/>
              </a:rPr>
              <a:t> 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Luminosity ~10</a:t>
            </a:r>
            <a:r>
              <a:rPr lang="en-GB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39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 cm</a:t>
            </a:r>
            <a:r>
              <a:rPr lang="en-GB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-2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s</a:t>
            </a:r>
            <a:r>
              <a:rPr lang="en-GB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-1 </a:t>
            </a:r>
            <a:endParaRPr lang="en-GB" sz="1800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l">
              <a:buFont typeface="Arial"/>
              <a:buChar char="•"/>
            </a:pPr>
            <a:r>
              <a:rPr lang="en-GB" sz="1800" dirty="0" smtClean="0">
                <a:latin typeface="Calibri"/>
                <a:cs typeface="Calibri"/>
              </a:rPr>
              <a:t> Kinematic configuration: 	- 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complete energy transfer to </a:t>
            </a:r>
            <a:r>
              <a:rPr lang="en-GB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γ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’ boson</a:t>
            </a:r>
          </a:p>
          <a:p>
            <a:pPr algn="l"/>
            <a:r>
              <a:rPr lang="en-GB" sz="1800" dirty="0" smtClean="0">
                <a:latin typeface="Calibri"/>
                <a:cs typeface="Calibri"/>
              </a:rPr>
              <a:t>			- 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symmetric </a:t>
            </a:r>
            <a:r>
              <a:rPr lang="en-GB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en-GB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-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 and </a:t>
            </a:r>
            <a:r>
              <a:rPr lang="en-GB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e</a:t>
            </a:r>
            <a:r>
              <a:rPr lang="en-GB" sz="1800" baseline="30000" dirty="0" smtClean="0">
                <a:solidFill>
                  <a:srgbClr val="0000FF"/>
                </a:solidFill>
                <a:latin typeface="Calibri"/>
                <a:cs typeface="Calibri"/>
              </a:rPr>
              <a:t>+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GB" sz="1800" dirty="0" err="1" smtClean="0">
                <a:solidFill>
                  <a:srgbClr val="0000FF"/>
                </a:solidFill>
                <a:latin typeface="Calibri"/>
                <a:cs typeface="Calibri"/>
              </a:rPr>
              <a:t>momenta</a:t>
            </a:r>
            <a:r>
              <a:rPr lang="en-GB" sz="1800" dirty="0" smtClean="0">
                <a:latin typeface="Calibri"/>
                <a:cs typeface="Calibri"/>
              </a:rPr>
              <a:t>	</a:t>
            </a:r>
          </a:p>
          <a:p>
            <a:pPr algn="l">
              <a:buFont typeface="Arial"/>
              <a:buChar char="•"/>
            </a:pPr>
            <a:r>
              <a:rPr lang="en-GB" sz="18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GB" sz="1800" dirty="0" smtClean="0">
                <a:solidFill>
                  <a:srgbClr val="0000FF"/>
                </a:solidFill>
                <a:latin typeface="Calibri"/>
                <a:cs typeface="Calibri"/>
              </a:rPr>
              <a:t>Cerenkov detector </a:t>
            </a:r>
            <a:r>
              <a:rPr lang="en-GB" sz="1800" dirty="0" smtClean="0">
                <a:latin typeface="Calibri"/>
                <a:cs typeface="Calibri"/>
              </a:rPr>
              <a:t>for electron/positron identification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454247" y="3675997"/>
            <a:ext cx="17460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Time difference</a:t>
            </a:r>
          </a:p>
          <a:p>
            <a:pPr algn="l"/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     between </a:t>
            </a:r>
            <a:r>
              <a:rPr lang="en-GB" sz="1400" b="1" dirty="0" err="1" smtClean="0">
                <a:solidFill>
                  <a:srgbClr val="0000FF"/>
                </a:solidFill>
                <a:latin typeface="Calibri"/>
                <a:cs typeface="Calibri"/>
              </a:rPr>
              <a:t>spectro</a:t>
            </a:r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-   </a:t>
            </a:r>
          </a:p>
          <a:p>
            <a:pPr algn="l"/>
            <a:r>
              <a:rPr lang="en-GB" sz="1400" b="1" dirty="0" smtClean="0">
                <a:solidFill>
                  <a:srgbClr val="0000FF"/>
                </a:solidFill>
                <a:latin typeface="Calibri"/>
                <a:cs typeface="Calibri"/>
              </a:rPr>
              <a:t>     meters  A, B</a:t>
            </a:r>
            <a:endParaRPr lang="en-GB" sz="1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633996" y="485521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GB" b="1" dirty="0" smtClean="0">
                <a:solidFill>
                  <a:srgbClr val="0000FF"/>
                </a:solidFill>
              </a:rPr>
              <a:t>T</a:t>
            </a:r>
            <a:r>
              <a:rPr lang="en-GB" b="1" baseline="-25000" dirty="0" smtClean="0">
                <a:solidFill>
                  <a:srgbClr val="0000FF"/>
                </a:solidFill>
              </a:rPr>
              <a:t>AB</a:t>
            </a:r>
            <a:r>
              <a:rPr lang="en-GB" b="1" dirty="0" smtClean="0">
                <a:solidFill>
                  <a:srgbClr val="0000FF"/>
                </a:solidFill>
              </a:rPr>
              <a:t>&lt; 1 ns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639771" y="3650135"/>
            <a:ext cx="1851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GB" b="1" dirty="0" err="1" smtClean="0">
                <a:solidFill>
                  <a:srgbClr val="0000FF"/>
                </a:solidFill>
              </a:rPr>
              <a:t>M</a:t>
            </a:r>
            <a:r>
              <a:rPr lang="en-GB" b="1" baseline="-25000" dirty="0" err="1" smtClean="0">
                <a:solidFill>
                  <a:srgbClr val="0000FF"/>
                </a:solidFill>
              </a:rPr>
              <a:t>ee</a:t>
            </a:r>
            <a:r>
              <a:rPr lang="en-GB" b="1" dirty="0" smtClean="0">
                <a:solidFill>
                  <a:srgbClr val="0000FF"/>
                </a:solidFill>
              </a:rPr>
              <a:t>~ 0.5 </a:t>
            </a:r>
            <a:r>
              <a:rPr lang="en-GB" b="1" dirty="0" err="1" smtClean="0">
                <a:solidFill>
                  <a:srgbClr val="0000FF"/>
                </a:solidFill>
              </a:rPr>
              <a:t>MeV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404880" y="3845020"/>
            <a:ext cx="112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800" dirty="0" smtClean="0"/>
              <a:t>QED bkg.</a:t>
            </a:r>
            <a:endParaRPr lang="en-GB" sz="1800" dirty="0"/>
          </a:p>
        </p:txBody>
      </p:sp>
      <p:pic>
        <p:nvPicPr>
          <p:cNvPr id="10" name="Picture 14" descr="a1logo-sm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43972" y="958886"/>
            <a:ext cx="1281844" cy="785870"/>
          </a:xfrm>
          <a:prstGeom prst="rect">
            <a:avLst/>
          </a:prstGeom>
          <a:noFill/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34073" y="178933"/>
            <a:ext cx="54298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Dark Photon Search @ A1</a:t>
            </a:r>
            <a:endParaRPr lang="en-US" sz="3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ineticMixing.pdf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t="-45882" b="-45882"/>
          <a:stretch>
            <a:fillRect/>
          </a:stretch>
        </p:blipFill>
        <p:spPr>
          <a:xfrm>
            <a:off x="2617198" y="1395805"/>
            <a:ext cx="4347159" cy="1798824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58813" y="201613"/>
            <a:ext cx="63385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Kinetic Mixing and Dark Matter</a:t>
            </a:r>
            <a:endParaRPr lang="en-US" sz="3600" i="1" dirty="0"/>
          </a:p>
        </p:txBody>
      </p:sp>
      <p:sp>
        <p:nvSpPr>
          <p:cNvPr id="6" name="Textfeld 5"/>
          <p:cNvSpPr txBox="1"/>
          <p:nvPr/>
        </p:nvSpPr>
        <p:spPr>
          <a:xfrm>
            <a:off x="7451267" y="1656805"/>
            <a:ext cx="1226219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Standard</a:t>
            </a:r>
          </a:p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Model </a:t>
            </a:r>
          </a:p>
          <a:p>
            <a:r>
              <a:rPr lang="de-DE" b="1" dirty="0" err="1" smtClean="0">
                <a:solidFill>
                  <a:srgbClr val="0000FF"/>
                </a:solidFill>
                <a:latin typeface="Calibri"/>
                <a:cs typeface="Calibri"/>
              </a:rPr>
              <a:t>Sector</a:t>
            </a:r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</a:p>
          <a:p>
            <a:r>
              <a:rPr lang="de-DE" b="1" dirty="0" smtClean="0">
                <a:solidFill>
                  <a:srgbClr val="0000FF"/>
                </a:solidFill>
                <a:latin typeface="Calibri"/>
                <a:cs typeface="Calibri"/>
              </a:rPr>
              <a:t>U(1)</a:t>
            </a:r>
            <a:endParaRPr lang="de-DE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5484" y="1765041"/>
            <a:ext cx="1158469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Dark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</a:p>
          <a:p>
            <a:r>
              <a:rPr lang="de-DE" b="1" dirty="0" err="1" smtClean="0">
                <a:solidFill>
                  <a:srgbClr val="FF0000"/>
                </a:solidFill>
                <a:latin typeface="Calibri"/>
                <a:cs typeface="Calibri"/>
              </a:rPr>
              <a:t>Sector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</a:p>
          <a:p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U(1)</a:t>
            </a:r>
            <a:r>
              <a:rPr lang="de-DE" b="1" baseline="-25000" dirty="0" smtClean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lang="de-DE" b="1" dirty="0" smtClean="0">
                <a:solidFill>
                  <a:srgbClr val="FF0000"/>
                </a:solidFill>
                <a:latin typeface="Calibri"/>
                <a:cs typeface="Calibri"/>
              </a:rPr>
              <a:t>  </a:t>
            </a:r>
            <a:endParaRPr lang="de-DE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482995" y="515039"/>
            <a:ext cx="12795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FF00FF"/>
                </a:solidFill>
                <a:latin typeface="Calibri"/>
                <a:cs typeface="Calibri"/>
              </a:rPr>
              <a:t>Holdom [1986]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414671" y="1451401"/>
            <a:ext cx="377026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rgbClr val="0000FF"/>
                </a:solidFill>
              </a:rPr>
              <a:t>γ</a:t>
            </a:r>
            <a:endParaRPr lang="en-GB" sz="3200" b="1" dirty="0">
              <a:solidFill>
                <a:srgbClr val="0000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379932" y="1510566"/>
            <a:ext cx="478015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3200" b="1" dirty="0" err="1" smtClean="0">
                <a:solidFill>
                  <a:srgbClr val="FF0000"/>
                </a:solidFill>
              </a:rPr>
              <a:t>γ</a:t>
            </a:r>
            <a:r>
              <a:rPr lang="de-DE" sz="3200" b="1" dirty="0" smtClean="0">
                <a:solidFill>
                  <a:srgbClr val="FF0000"/>
                </a:solidFill>
                <a:sym typeface="Symbol"/>
              </a:rPr>
              <a:t></a:t>
            </a:r>
            <a:endParaRPr lang="de-DE" sz="3200" b="1" dirty="0" smtClean="0">
              <a:solidFill>
                <a:srgbClr val="FF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331681" y="2807056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>
                <a:latin typeface="Calibri"/>
                <a:cs typeface="Calibri"/>
              </a:rPr>
              <a:t>Heavy Charged Leptons </a:t>
            </a:r>
            <a:r>
              <a:rPr lang="en-US" sz="1600" i="1" dirty="0" smtClean="0">
                <a:latin typeface="Calibri"/>
                <a:cs typeface="Calibri"/>
              </a:rPr>
              <a:t>L</a:t>
            </a:r>
            <a:r>
              <a:rPr lang="en-US" sz="1600" dirty="0" smtClean="0">
                <a:latin typeface="Calibri"/>
                <a:cs typeface="Calibri"/>
              </a:rPr>
              <a:t/>
            </a:r>
            <a:br>
              <a:rPr lang="en-US" sz="1600" dirty="0" smtClean="0">
                <a:latin typeface="Calibri"/>
                <a:cs typeface="Calibri"/>
              </a:rPr>
            </a:br>
            <a:r>
              <a:rPr lang="en-US" sz="1600" dirty="0" smtClean="0">
                <a:latin typeface="Calibri"/>
                <a:cs typeface="Calibri"/>
              </a:rPr>
              <a:t>(carry U(1)</a:t>
            </a:r>
            <a:r>
              <a:rPr lang="en-US" sz="1600" baseline="-25000" dirty="0" smtClean="0">
                <a:latin typeface="Calibri"/>
                <a:cs typeface="Calibri"/>
              </a:rPr>
              <a:t>d</a:t>
            </a:r>
            <a:r>
              <a:rPr lang="en-US" sz="1600" dirty="0" smtClean="0">
                <a:latin typeface="Calibri"/>
                <a:cs typeface="Calibri"/>
              </a:rPr>
              <a:t> charge)</a:t>
            </a:r>
            <a:endParaRPr lang="en-GB" sz="1600" dirty="0">
              <a:latin typeface="Calibri"/>
              <a:cs typeface="Calibri"/>
            </a:endParaRPr>
          </a:p>
        </p:txBody>
      </p:sp>
      <p:grpSp>
        <p:nvGrpSpPr>
          <p:cNvPr id="2" name="Gruppierung 35"/>
          <p:cNvGrpSpPr/>
          <p:nvPr/>
        </p:nvGrpSpPr>
        <p:grpSpPr>
          <a:xfrm>
            <a:off x="1158319" y="2426943"/>
            <a:ext cx="2236497" cy="1133451"/>
            <a:chOff x="1158319" y="2426943"/>
            <a:chExt cx="2236497" cy="1133451"/>
          </a:xfrm>
        </p:grpSpPr>
        <p:sp>
          <p:nvSpPr>
            <p:cNvPr id="12" name="Textfeld 11"/>
            <p:cNvSpPr txBox="1"/>
            <p:nvPr/>
          </p:nvSpPr>
          <p:spPr>
            <a:xfrm>
              <a:off x="1158319" y="2852508"/>
              <a:ext cx="19417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0000"/>
                  </a:solidFill>
                  <a:latin typeface="Calibri"/>
                  <a:cs typeface="Calibri"/>
                </a:rPr>
                <a:t>Dark Photon</a:t>
              </a:r>
            </a:p>
            <a:p>
              <a:r>
                <a:rPr lang="en-GB" dirty="0" smtClean="0">
                  <a:solidFill>
                    <a:srgbClr val="FF0000"/>
                  </a:solidFill>
                  <a:latin typeface="Calibri"/>
                  <a:cs typeface="Calibri"/>
                </a:rPr>
                <a:t>(aka A</a:t>
              </a:r>
              <a:r>
                <a:rPr lang="de-DE" dirty="0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, U, </a:t>
              </a:r>
              <a:r>
                <a:rPr lang="de-DE" dirty="0" err="1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Z</a:t>
              </a:r>
              <a:r>
                <a:rPr lang="de-DE" baseline="-25000" dirty="0" err="1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d</a:t>
              </a:r>
              <a:r>
                <a:rPr lang="de-DE" dirty="0" smtClean="0">
                  <a:solidFill>
                    <a:srgbClr val="FF0000"/>
                  </a:solidFill>
                  <a:latin typeface="Calibri"/>
                  <a:cs typeface="Calibri"/>
                  <a:sym typeface="Symbol"/>
                </a:rPr>
                <a:t>, ...)</a:t>
              </a:r>
              <a:endParaRPr lang="en-GB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13" name="Gerade Verbindung mit Pfeil 12"/>
            <p:cNvCxnSpPr/>
            <p:nvPr/>
          </p:nvCxnSpPr>
          <p:spPr bwMode="auto">
            <a:xfrm flipV="1">
              <a:off x="2741000" y="2426943"/>
              <a:ext cx="653816" cy="502993"/>
            </a:xfrm>
            <a:prstGeom prst="straightConnector1">
              <a:avLst/>
            </a:prstGeom>
            <a:solidFill>
              <a:schemeClr val="tx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32111" y="985275"/>
            <a:ext cx="77868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A way to 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relate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dark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sector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to 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SM (</a:t>
            </a:r>
            <a:r>
              <a:rPr lang="de-DE" sz="2000" b="1" kern="0" dirty="0" err="1" smtClean="0">
                <a:solidFill>
                  <a:srgbClr val="000000"/>
                </a:solidFill>
                <a:latin typeface="Calibri"/>
                <a:cs typeface="Calibri"/>
              </a:rPr>
              <a:t>coupling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 ~ ε</a:t>
            </a:r>
            <a:r>
              <a:rPr lang="de-DE" sz="2000" b="1" kern="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de-DE" sz="2000" b="1" kern="0" dirty="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endParaRPr kumimoji="0" lang="de-DE" sz="200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uLnTx/>
              <a:uFillTx/>
              <a:latin typeface="Calibri"/>
              <a:cs typeface="Calibri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2552399" y="2049698"/>
            <a:ext cx="389775" cy="50299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6363659" y="2063774"/>
            <a:ext cx="389775" cy="502993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3" name="Gruppierung 42"/>
          <p:cNvGrpSpPr/>
          <p:nvPr/>
        </p:nvGrpSpPr>
        <p:grpSpPr>
          <a:xfrm>
            <a:off x="474328" y="1356512"/>
            <a:ext cx="8427634" cy="5459049"/>
            <a:chOff x="474328" y="1356512"/>
            <a:chExt cx="8427634" cy="5459049"/>
          </a:xfrm>
        </p:grpSpPr>
        <p:cxnSp>
          <p:nvCxnSpPr>
            <p:cNvPr id="27" name="Gerade Verbindung 26"/>
            <p:cNvCxnSpPr/>
            <p:nvPr/>
          </p:nvCxnSpPr>
          <p:spPr bwMode="auto">
            <a:xfrm flipV="1">
              <a:off x="6110669" y="1710178"/>
              <a:ext cx="1257339" cy="591017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erade Verbindung 27"/>
            <p:cNvCxnSpPr/>
            <p:nvPr/>
          </p:nvCxnSpPr>
          <p:spPr bwMode="auto">
            <a:xfrm flipV="1">
              <a:off x="1862383" y="2290122"/>
              <a:ext cx="1257339" cy="591017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/>
            <p:cNvCxnSpPr/>
            <p:nvPr/>
          </p:nvCxnSpPr>
          <p:spPr bwMode="auto">
            <a:xfrm>
              <a:off x="6098094" y="2288620"/>
              <a:ext cx="1257340" cy="51556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Gerade Verbindung 32"/>
            <p:cNvCxnSpPr/>
            <p:nvPr/>
          </p:nvCxnSpPr>
          <p:spPr bwMode="auto">
            <a:xfrm>
              <a:off x="1862381" y="1787129"/>
              <a:ext cx="1257340" cy="515568"/>
            </a:xfrm>
            <a:prstGeom prst="line">
              <a:avLst/>
            </a:prstGeom>
            <a:solidFill>
              <a:schemeClr val="tx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5" name="Gruppierung 41"/>
            <p:cNvGrpSpPr/>
            <p:nvPr/>
          </p:nvGrpSpPr>
          <p:grpSpPr>
            <a:xfrm>
              <a:off x="474328" y="1356512"/>
              <a:ext cx="8427634" cy="5459049"/>
              <a:chOff x="474328" y="1356512"/>
              <a:chExt cx="8427634" cy="5459049"/>
            </a:xfrm>
          </p:grpSpPr>
          <p:pic>
            <p:nvPicPr>
              <p:cNvPr id="21" name="Bild 2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4328" y="3893505"/>
                <a:ext cx="3689466" cy="2922056"/>
              </a:xfrm>
              <a:prstGeom prst="rect">
                <a:avLst/>
              </a:prstGeom>
            </p:spPr>
          </p:pic>
          <p:pic>
            <p:nvPicPr>
              <p:cNvPr id="22" name="Bild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89339" y="3929915"/>
                <a:ext cx="4026472" cy="2331737"/>
              </a:xfrm>
              <a:prstGeom prst="rect">
                <a:avLst/>
              </a:prstGeom>
            </p:spPr>
          </p:pic>
          <p:sp>
            <p:nvSpPr>
              <p:cNvPr id="23" name="Textfeld 22"/>
              <p:cNvSpPr txBox="1"/>
              <p:nvPr/>
            </p:nvSpPr>
            <p:spPr>
              <a:xfrm>
                <a:off x="5701181" y="4111154"/>
                <a:ext cx="16165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  <a:latin typeface="Calibri"/>
                    <a:cs typeface="Calibri"/>
                  </a:rPr>
                  <a:t>AMS02@ISS</a:t>
                </a:r>
                <a:endParaRPr lang="en-GB" dirty="0">
                  <a:solidFill>
                    <a:schemeClr val="bg1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4" name="Textfeld 33"/>
              <p:cNvSpPr txBox="1"/>
              <p:nvPr/>
            </p:nvSpPr>
            <p:spPr>
              <a:xfrm>
                <a:off x="1556244" y="1420479"/>
                <a:ext cx="5705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DM</a:t>
                </a:r>
              </a:p>
            </p:txBody>
          </p:sp>
          <p:sp>
            <p:nvSpPr>
              <p:cNvPr id="35" name="Textfeld 34"/>
              <p:cNvSpPr txBox="1"/>
              <p:nvPr/>
            </p:nvSpPr>
            <p:spPr>
              <a:xfrm>
                <a:off x="1557730" y="2905813"/>
                <a:ext cx="57051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DM</a:t>
                </a:r>
              </a:p>
            </p:txBody>
          </p:sp>
          <p:cxnSp>
            <p:nvCxnSpPr>
              <p:cNvPr id="38" name="Gerade Verbindung 37"/>
              <p:cNvCxnSpPr/>
              <p:nvPr/>
            </p:nvCxnSpPr>
            <p:spPr bwMode="auto">
              <a:xfrm>
                <a:off x="1672233" y="2967661"/>
                <a:ext cx="352055" cy="1588"/>
              </a:xfrm>
              <a:prstGeom prst="line">
                <a:avLst/>
              </a:prstGeom>
              <a:solidFill>
                <a:schemeClr val="tx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9" name="Textfeld 38"/>
              <p:cNvSpPr txBox="1"/>
              <p:nvPr/>
            </p:nvSpPr>
            <p:spPr>
              <a:xfrm>
                <a:off x="6849263" y="1356512"/>
                <a:ext cx="1226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e</a:t>
                </a:r>
                <a:r>
                  <a:rPr lang="de-DE" b="1" baseline="30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+</a:t>
                </a:r>
                <a:endParaRPr lang="de-DE" b="1" baseline="300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0" name="Textfeld 39"/>
              <p:cNvSpPr txBox="1"/>
              <p:nvPr/>
            </p:nvSpPr>
            <p:spPr>
              <a:xfrm>
                <a:off x="6863358" y="2703519"/>
                <a:ext cx="12262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1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e</a:t>
                </a:r>
                <a:r>
                  <a:rPr lang="de-DE" b="1" baseline="30000" dirty="0" smtClean="0">
                    <a:solidFill>
                      <a:srgbClr val="0000FF"/>
                    </a:solidFill>
                    <a:latin typeface="Calibri"/>
                    <a:cs typeface="Calibri"/>
                  </a:rPr>
                  <a:t>-</a:t>
                </a:r>
                <a:endParaRPr lang="de-DE" b="1" baseline="30000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41" name="Text Box 9"/>
              <p:cNvSpPr txBox="1">
                <a:spLocks noChangeArrowheads="1"/>
              </p:cNvSpPr>
              <p:nvPr/>
            </p:nvSpPr>
            <p:spPr bwMode="auto">
              <a:xfrm>
                <a:off x="641243" y="3489169"/>
                <a:ext cx="826071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Excess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of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positrons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in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cosmic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ray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spectrum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due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to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Dark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 Matter </a:t>
                </a:r>
                <a:r>
                  <a:rPr lang="de-DE" sz="2000" b="1" kern="0" noProof="0" dirty="0" err="1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annihilation</a:t>
                </a:r>
                <a:r>
                  <a:rPr lang="de-DE" sz="2000" b="1" kern="0" noProof="0" dirty="0" smtClean="0">
                    <a:solidFill>
                      <a:srgbClr val="000000"/>
                    </a:solidFill>
                    <a:latin typeface="Calibri"/>
                    <a:cs typeface="Calibri"/>
                  </a:rPr>
                  <a:t>?</a:t>
                </a:r>
                <a:endParaRPr kumimoji="0" lang="de-DE" sz="2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uLnTx/>
                  <a:uFillTx/>
                  <a:latin typeface="Calibri"/>
                  <a:cs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4073" y="178933"/>
            <a:ext cx="32619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Results from A1</a:t>
            </a:r>
            <a:endParaRPr lang="en-US" sz="3600" i="1" dirty="0"/>
          </a:p>
        </p:txBody>
      </p:sp>
      <p:sp>
        <p:nvSpPr>
          <p:cNvPr id="23" name="Rechteck 22"/>
          <p:cNvSpPr/>
          <p:nvPr/>
        </p:nvSpPr>
        <p:spPr bwMode="auto">
          <a:xfrm>
            <a:off x="8235950" y="422320"/>
            <a:ext cx="88900" cy="1587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2" name="Gruppierung 21"/>
          <p:cNvGrpSpPr/>
          <p:nvPr/>
        </p:nvGrpSpPr>
        <p:grpSpPr>
          <a:xfrm>
            <a:off x="233691" y="1220399"/>
            <a:ext cx="6122728" cy="2558153"/>
            <a:chOff x="1328910" y="3955659"/>
            <a:chExt cx="6122728" cy="2558153"/>
          </a:xfrm>
        </p:grpSpPr>
        <p:pic>
          <p:nvPicPr>
            <p:cNvPr id="25" name="Bild 24" descr="Bildschirmfoto 2011-12-12 um 09.33.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8910" y="4659839"/>
              <a:ext cx="6122728" cy="1853973"/>
            </a:xfrm>
            <a:prstGeom prst="rect">
              <a:avLst/>
            </a:prstGeom>
          </p:spPr>
        </p:pic>
        <p:sp>
          <p:nvSpPr>
            <p:cNvPr id="26" name="Textfeld 25"/>
            <p:cNvSpPr txBox="1"/>
            <p:nvPr/>
          </p:nvSpPr>
          <p:spPr>
            <a:xfrm>
              <a:off x="2734805" y="4935910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905916" y="4667044"/>
              <a:ext cx="42206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800" i="1" dirty="0" err="1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g</a:t>
              </a:r>
              <a:endParaRPr lang="en-GB" sz="2800" i="1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29" name="TextBox 21"/>
            <p:cNvSpPr txBox="1"/>
            <p:nvPr/>
          </p:nvSpPr>
          <p:spPr>
            <a:xfrm>
              <a:off x="1462308" y="3955659"/>
              <a:ext cx="2227263" cy="276999"/>
            </a:xfrm>
            <a:prstGeom prst="rect">
              <a:avLst/>
            </a:prstGeom>
            <a:noFill/>
            <a:effectLst>
              <a:outerShdw blurRad="152400" dist="38100" dir="2700000">
                <a:srgbClr val="000000">
                  <a:alpha val="16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l" defTabSz="9144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kern="0" dirty="0" err="1" smtClean="0">
                  <a:solidFill>
                    <a:srgbClr val="D00C0C"/>
                  </a:solidFill>
                  <a:latin typeface="Courier"/>
                  <a:cs typeface="Courier"/>
                </a:rPr>
                <a:t>Bjorken</a:t>
              </a:r>
              <a:r>
                <a:rPr lang="en-US" sz="1200" kern="0" dirty="0" smtClean="0">
                  <a:solidFill>
                    <a:srgbClr val="D00C0C"/>
                  </a:solidFill>
                  <a:latin typeface="Courier"/>
                  <a:cs typeface="Courier"/>
                </a:rPr>
                <a:t> et al. (2009)</a:t>
              </a:r>
            </a:p>
          </p:txBody>
        </p:sp>
      </p:grpSp>
      <p:sp>
        <p:nvSpPr>
          <p:cNvPr id="21" name="Rechteck 20"/>
          <p:cNvSpPr/>
          <p:nvPr/>
        </p:nvSpPr>
        <p:spPr>
          <a:xfrm>
            <a:off x="352552" y="864187"/>
            <a:ext cx="8713361" cy="459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960"/>
              </a:lnSpc>
              <a:spcAft>
                <a:spcPts val="1200"/>
              </a:spcAft>
            </a:pPr>
            <a:r>
              <a:rPr lang="en-GB" sz="1800" b="1" dirty="0" smtClean="0">
                <a:solidFill>
                  <a:srgbClr val="B50000"/>
                </a:solidFill>
                <a:latin typeface="Calibri"/>
                <a:cs typeface="Calibri"/>
              </a:rPr>
              <a:t>Low-Energy Electron Accelerators with high Intensity ideally suited for Dark Photon search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349876" y="1554153"/>
            <a:ext cx="7612431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smtClean="0">
                <a:solidFill>
                  <a:srgbClr val="4C4C4C"/>
                </a:solidFill>
                <a:latin typeface="Calibri"/>
                <a:cs typeface="Calibri"/>
              </a:rPr>
              <a:t>     Signal processes 		</a:t>
            </a:r>
          </a:p>
        </p:txBody>
      </p:sp>
      <p:sp>
        <p:nvSpPr>
          <p:cNvPr id="48" name="Rechteck 47"/>
          <p:cNvSpPr/>
          <p:nvPr/>
        </p:nvSpPr>
        <p:spPr bwMode="auto">
          <a:xfrm>
            <a:off x="4078141" y="2070721"/>
            <a:ext cx="2668246" cy="240053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grpSp>
        <p:nvGrpSpPr>
          <p:cNvPr id="64" name="Gruppierung 63"/>
          <p:cNvGrpSpPr/>
          <p:nvPr/>
        </p:nvGrpSpPr>
        <p:grpSpPr>
          <a:xfrm>
            <a:off x="1580030" y="1420956"/>
            <a:ext cx="11283047" cy="4723617"/>
            <a:chOff x="1580030" y="1420956"/>
            <a:chExt cx="11283047" cy="4723617"/>
          </a:xfrm>
        </p:grpSpPr>
        <p:sp>
          <p:nvSpPr>
            <p:cNvPr id="57" name="Rechteck 56"/>
            <p:cNvSpPr/>
            <p:nvPr/>
          </p:nvSpPr>
          <p:spPr bwMode="auto">
            <a:xfrm>
              <a:off x="4161793" y="1420956"/>
              <a:ext cx="2627839" cy="1823351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grpSp>
          <p:nvGrpSpPr>
            <p:cNvPr id="62" name="Gruppierung 61"/>
            <p:cNvGrpSpPr/>
            <p:nvPr/>
          </p:nvGrpSpPr>
          <p:grpSpPr>
            <a:xfrm>
              <a:off x="1580030" y="1534051"/>
              <a:ext cx="11283047" cy="4610522"/>
              <a:chOff x="1580030" y="1534051"/>
              <a:chExt cx="11283047" cy="4610522"/>
            </a:xfrm>
          </p:grpSpPr>
          <p:grpSp>
            <p:nvGrpSpPr>
              <p:cNvPr id="22" name="Gruppierung 21"/>
              <p:cNvGrpSpPr/>
              <p:nvPr/>
            </p:nvGrpSpPr>
            <p:grpSpPr>
              <a:xfrm>
                <a:off x="5153599" y="1534051"/>
                <a:ext cx="7709478" cy="2717030"/>
                <a:chOff x="576018" y="2780914"/>
                <a:chExt cx="8901638" cy="3108087"/>
              </a:xfrm>
            </p:grpSpPr>
            <p:pic>
              <p:nvPicPr>
                <p:cNvPr id="24" name="Bild 2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6018" y="3447878"/>
                  <a:ext cx="7809551" cy="2441123"/>
                </a:xfrm>
                <a:prstGeom prst="rect">
                  <a:avLst/>
                </a:prstGeom>
              </p:spPr>
            </p:pic>
            <p:sp>
              <p:nvSpPr>
                <p:cNvPr id="32" name="Textfeld 31"/>
                <p:cNvSpPr txBox="1"/>
                <p:nvPr/>
              </p:nvSpPr>
              <p:spPr>
                <a:xfrm>
                  <a:off x="688072" y="2780914"/>
                  <a:ext cx="8789584" cy="528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en-GB" sz="2400" b="1" dirty="0" smtClean="0">
                      <a:solidFill>
                        <a:srgbClr val="4C4C4C"/>
                      </a:solidFill>
                      <a:latin typeface="Calibri"/>
                      <a:cs typeface="Calibri"/>
                    </a:rPr>
                    <a:t>QED background processes 		</a:t>
                  </a:r>
                </a:p>
              </p:txBody>
            </p:sp>
          </p:grpSp>
          <p:grpSp>
            <p:nvGrpSpPr>
              <p:cNvPr id="53" name="Gruppierung 52"/>
              <p:cNvGrpSpPr/>
              <p:nvPr/>
            </p:nvGrpSpPr>
            <p:grpSpPr>
              <a:xfrm>
                <a:off x="1580030" y="3744034"/>
                <a:ext cx="6763649" cy="2400539"/>
                <a:chOff x="1580030" y="3744034"/>
                <a:chExt cx="6763649" cy="2400539"/>
              </a:xfrm>
            </p:grpSpPr>
            <p:pic>
              <p:nvPicPr>
                <p:cNvPr id="39" name="Bild 3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580030" y="3930218"/>
                  <a:ext cx="6763649" cy="2133982"/>
                </a:xfrm>
                <a:prstGeom prst="rect">
                  <a:avLst/>
                </a:prstGeom>
              </p:spPr>
            </p:pic>
            <p:sp>
              <p:nvSpPr>
                <p:cNvPr id="41" name="Rechteck 40"/>
                <p:cNvSpPr/>
                <p:nvPr/>
              </p:nvSpPr>
              <p:spPr bwMode="auto">
                <a:xfrm>
                  <a:off x="1716627" y="3744034"/>
                  <a:ext cx="2992612" cy="2400539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charset="0"/>
                  </a:endParaRPr>
                </a:p>
              </p:txBody>
            </p:sp>
          </p:grpSp>
          <p:sp>
            <p:nvSpPr>
              <p:cNvPr id="34" name="Rechteck 33"/>
              <p:cNvSpPr/>
              <p:nvPr/>
            </p:nvSpPr>
            <p:spPr>
              <a:xfrm>
                <a:off x="5301898" y="5739984"/>
                <a:ext cx="2582758" cy="4001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>
                <a:spAutoFit/>
              </a:bodyPr>
              <a:lstStyle/>
              <a:p>
                <a:pPr algn="l">
                  <a:buFont typeface="Wingdings" charset="2"/>
                  <a:buChar char="è"/>
                </a:pPr>
                <a:r>
                  <a:rPr lang="en-GB" dirty="0" smtClean="0">
                    <a:solidFill>
                      <a:srgbClr val="FF0000"/>
                    </a:solidFill>
                    <a:latin typeface="Calibri"/>
                    <a:cs typeface="Calibri"/>
                  </a:rPr>
                  <a:t> different kinematics</a:t>
                </a:r>
              </a:p>
            </p:txBody>
          </p:sp>
        </p:grpSp>
        <p:sp>
          <p:nvSpPr>
            <p:cNvPr id="33" name="Rechteck 32"/>
            <p:cNvSpPr/>
            <p:nvPr/>
          </p:nvSpPr>
          <p:spPr>
            <a:xfrm>
              <a:off x="5394028" y="3889900"/>
              <a:ext cx="1620957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algn="l">
                <a:buFont typeface="Wingdings" charset="2"/>
                <a:buChar char="è"/>
              </a:pPr>
              <a:r>
                <a:rPr lang="en-GB" dirty="0" smtClean="0">
                  <a:solidFill>
                    <a:srgbClr val="FF0000"/>
                  </a:solidFill>
                  <a:latin typeface="Calibri"/>
                  <a:cs typeface="Calibri"/>
                </a:rPr>
                <a:t> irreducible</a:t>
              </a: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8641317" y="2031731"/>
              <a:ext cx="1742817" cy="361646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59" name="Bild 58" descr="Bildschirmfoto 2015-09-13 um 14.19.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655" y="3744034"/>
            <a:ext cx="3789973" cy="2424395"/>
          </a:xfrm>
          <a:prstGeom prst="rect">
            <a:avLst/>
          </a:prstGeom>
        </p:spPr>
      </p:pic>
      <p:sp>
        <p:nvSpPr>
          <p:cNvPr id="60" name="Textfeld 59"/>
          <p:cNvSpPr txBox="1"/>
          <p:nvPr/>
        </p:nvSpPr>
        <p:spPr>
          <a:xfrm>
            <a:off x="2197786" y="3940629"/>
            <a:ext cx="536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GB" sz="2800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de-DE" sz="2800" dirty="0" smtClean="0">
                <a:solidFill>
                  <a:srgbClr val="FF0000"/>
                </a:solidFill>
                <a:sym typeface="Symbol"/>
              </a:rPr>
              <a:t></a:t>
            </a:r>
            <a:endParaRPr lang="de-DE" sz="2800" dirty="0" smtClean="0">
              <a:solidFill>
                <a:srgbClr val="FF0000"/>
              </a:solidFill>
            </a:endParaRPr>
          </a:p>
        </p:txBody>
      </p:sp>
      <p:grpSp>
        <p:nvGrpSpPr>
          <p:cNvPr id="72" name="Gruppierung 71"/>
          <p:cNvGrpSpPr/>
          <p:nvPr/>
        </p:nvGrpSpPr>
        <p:grpSpPr>
          <a:xfrm>
            <a:off x="3373194" y="3916022"/>
            <a:ext cx="383655" cy="304285"/>
            <a:chOff x="3426106" y="3968942"/>
            <a:chExt cx="383655" cy="304285"/>
          </a:xfrm>
        </p:grpSpPr>
        <p:sp>
          <p:nvSpPr>
            <p:cNvPr id="70" name="Rechteck 69"/>
            <p:cNvSpPr/>
            <p:nvPr/>
          </p:nvSpPr>
          <p:spPr bwMode="auto">
            <a:xfrm>
              <a:off x="3505476" y="3968942"/>
              <a:ext cx="304285" cy="30428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71" name="Rechteck 70"/>
            <p:cNvSpPr/>
            <p:nvPr/>
          </p:nvSpPr>
          <p:spPr bwMode="auto">
            <a:xfrm>
              <a:off x="3426106" y="4021861"/>
              <a:ext cx="198423" cy="1852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73" name="Gruppierung 72"/>
          <p:cNvGrpSpPr/>
          <p:nvPr/>
        </p:nvGrpSpPr>
        <p:grpSpPr>
          <a:xfrm>
            <a:off x="3366858" y="4280102"/>
            <a:ext cx="396883" cy="304285"/>
            <a:chOff x="3426106" y="3968942"/>
            <a:chExt cx="396883" cy="304285"/>
          </a:xfrm>
        </p:grpSpPr>
        <p:sp>
          <p:nvSpPr>
            <p:cNvPr id="74" name="Rechteck 73"/>
            <p:cNvSpPr/>
            <p:nvPr/>
          </p:nvSpPr>
          <p:spPr bwMode="auto">
            <a:xfrm>
              <a:off x="3518704" y="3968942"/>
              <a:ext cx="304285" cy="304285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75" name="Rechteck 74"/>
            <p:cNvSpPr/>
            <p:nvPr/>
          </p:nvSpPr>
          <p:spPr bwMode="auto">
            <a:xfrm>
              <a:off x="3426106" y="4021861"/>
              <a:ext cx="198423" cy="18521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76" name="Textfeld 75"/>
          <p:cNvSpPr txBox="1"/>
          <p:nvPr/>
        </p:nvSpPr>
        <p:spPr>
          <a:xfrm>
            <a:off x="3342348" y="3823413"/>
            <a:ext cx="43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</a:t>
            </a:r>
            <a:r>
              <a:rPr lang="en-GB" i="1" baseline="30000" dirty="0" smtClean="0">
                <a:latin typeface="Symbol" charset="2"/>
                <a:cs typeface="Symbol" charset="2"/>
              </a:rPr>
              <a:t>-</a:t>
            </a:r>
            <a:endParaRPr lang="en-GB" i="1" baseline="30000" dirty="0">
              <a:latin typeface="Symbol" charset="2"/>
              <a:cs typeface="Symbol" charset="2"/>
            </a:endParaRPr>
          </a:p>
        </p:txBody>
      </p:sp>
      <p:sp>
        <p:nvSpPr>
          <p:cNvPr id="77" name="Textfeld 76"/>
          <p:cNvSpPr txBox="1"/>
          <p:nvPr/>
        </p:nvSpPr>
        <p:spPr>
          <a:xfrm>
            <a:off x="3358294" y="4200723"/>
            <a:ext cx="439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/>
              <a:t>e</a:t>
            </a:r>
            <a:r>
              <a:rPr lang="en-GB" i="1" baseline="30000" dirty="0" smtClean="0">
                <a:latin typeface="Symbol" charset="2"/>
                <a:cs typeface="Symbol" charset="2"/>
              </a:rPr>
              <a:t>+</a:t>
            </a:r>
            <a:endParaRPr lang="en-GB" i="1" baseline="30000" dirty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36217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MESA Project</a:t>
            </a:r>
            <a:endParaRPr lang="en-US" sz="3600" i="1" dirty="0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55" y="2802816"/>
            <a:ext cx="7929377" cy="264680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361255" y="997949"/>
            <a:ext cx="864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800" b="1" dirty="0" smtClean="0">
                <a:solidFill>
                  <a:srgbClr val="B50000"/>
                </a:solidFill>
                <a:latin typeface="Calibri"/>
                <a:cs typeface="Calibri"/>
              </a:rPr>
              <a:t>Mainz Energy-Recovering Superconducting Accelerator</a:t>
            </a:r>
          </a:p>
        </p:txBody>
      </p:sp>
      <p:sp>
        <p:nvSpPr>
          <p:cNvPr id="14" name="Rechteck 13"/>
          <p:cNvSpPr/>
          <p:nvPr/>
        </p:nvSpPr>
        <p:spPr>
          <a:xfrm>
            <a:off x="361255" y="1522958"/>
            <a:ext cx="470078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GB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E</a:t>
            </a:r>
            <a:r>
              <a:rPr lang="en-GB" sz="2800" b="1" baseline="-25000" dirty="0" err="1" smtClean="0">
                <a:solidFill>
                  <a:srgbClr val="000090"/>
                </a:solidFill>
                <a:latin typeface="Calibri"/>
                <a:cs typeface="Calibri"/>
              </a:rPr>
              <a:t>max</a:t>
            </a:r>
            <a:r>
              <a:rPr lang="en-GB" sz="2800" b="1" dirty="0" smtClean="0">
                <a:solidFill>
                  <a:srgbClr val="000090"/>
                </a:solidFill>
                <a:latin typeface="Calibri"/>
                <a:cs typeface="Calibri"/>
              </a:rPr>
              <a:t> = 155 </a:t>
            </a:r>
            <a:r>
              <a:rPr lang="en-GB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MeV</a:t>
            </a:r>
            <a:endParaRPr lang="en-GB" sz="2800" b="1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algn="l"/>
            <a:r>
              <a:rPr lang="en-GB" sz="2800" b="1" dirty="0" smtClean="0">
                <a:solidFill>
                  <a:srgbClr val="000090"/>
                </a:solidFill>
                <a:latin typeface="Calibri"/>
                <a:cs typeface="Calibri"/>
              </a:rPr>
              <a:t>I</a:t>
            </a:r>
            <a:r>
              <a:rPr lang="en-GB" sz="2800" b="1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max</a:t>
            </a:r>
            <a:r>
              <a:rPr lang="en-GB" sz="2800" b="1" dirty="0" smtClean="0">
                <a:solidFill>
                  <a:srgbClr val="000090"/>
                </a:solidFill>
                <a:latin typeface="Calibri"/>
                <a:cs typeface="Calibri"/>
              </a:rPr>
              <a:t> &gt; 1 </a:t>
            </a:r>
            <a:r>
              <a:rPr lang="en-GB" sz="2800" b="1" dirty="0" err="1" smtClean="0">
                <a:solidFill>
                  <a:srgbClr val="000090"/>
                </a:solidFill>
                <a:latin typeface="Calibri"/>
                <a:cs typeface="Calibri"/>
              </a:rPr>
              <a:t>mA</a:t>
            </a:r>
            <a:r>
              <a:rPr lang="en-GB" sz="2800" b="1" dirty="0" smtClean="0">
                <a:solidFill>
                  <a:srgbClr val="000090"/>
                </a:solidFill>
                <a:latin typeface="Calibri"/>
                <a:cs typeface="Calibri"/>
              </a:rPr>
              <a:t> (ERL)</a:t>
            </a:r>
          </a:p>
          <a:p>
            <a:pPr algn="l"/>
            <a:r>
              <a:rPr lang="en-GB" sz="2800" b="1" dirty="0" smtClean="0">
                <a:solidFill>
                  <a:srgbClr val="000090"/>
                </a:solidFill>
                <a:latin typeface="Calibri"/>
                <a:cs typeface="Calibri"/>
              </a:rPr>
              <a:t>commissioning 2020</a:t>
            </a:r>
          </a:p>
        </p:txBody>
      </p:sp>
      <p:grpSp>
        <p:nvGrpSpPr>
          <p:cNvPr id="2" name="Gruppierung 22"/>
          <p:cNvGrpSpPr/>
          <p:nvPr/>
        </p:nvGrpSpPr>
        <p:grpSpPr>
          <a:xfrm>
            <a:off x="968780" y="1842752"/>
            <a:ext cx="5409548" cy="4761747"/>
            <a:chOff x="1691829" y="541017"/>
            <a:chExt cx="5409548" cy="4761747"/>
          </a:xfrm>
        </p:grpSpPr>
        <p:sp>
          <p:nvSpPr>
            <p:cNvPr id="16" name="Ovale Legende 15"/>
            <p:cNvSpPr/>
            <p:nvPr/>
          </p:nvSpPr>
          <p:spPr bwMode="auto">
            <a:xfrm>
              <a:off x="1691829" y="4147884"/>
              <a:ext cx="2454365" cy="1154880"/>
            </a:xfrm>
            <a:prstGeom prst="wedgeEllipseCallout">
              <a:avLst>
                <a:gd name="adj1" fmla="val -36882"/>
                <a:gd name="adj2" fmla="val -138047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600" b="1" dirty="0" smtClean="0">
                  <a:latin typeface="Arial"/>
                  <a:cs typeface="Arial"/>
                </a:rPr>
                <a:t>Mode 2: ERL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600" b="1" dirty="0" smtClean="0">
                  <a:latin typeface="Arial"/>
                  <a:cs typeface="Arial"/>
                </a:rPr>
                <a:t>Internal Target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rPr>
                <a:t>MAGIX</a:t>
              </a:r>
              <a:r>
                <a:rPr kumimoji="0" lang="en-GB" sz="1600" b="0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rPr>
                <a:t> </a:t>
              </a: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rPr>
                <a:t>Experiment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7" name="Ovale Legende 16"/>
            <p:cNvSpPr/>
            <p:nvPr/>
          </p:nvSpPr>
          <p:spPr bwMode="auto">
            <a:xfrm>
              <a:off x="4915399" y="541017"/>
              <a:ext cx="2185978" cy="949249"/>
            </a:xfrm>
            <a:prstGeom prst="wedgeEllipseCallout">
              <a:avLst>
                <a:gd name="adj1" fmla="val -73947"/>
                <a:gd name="adj2" fmla="val 173436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600" b="1" dirty="0" smtClean="0">
                  <a:latin typeface="Arial"/>
                  <a:cs typeface="Arial"/>
                </a:rPr>
                <a:t>Mode 1: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600" b="1" dirty="0" smtClean="0">
                  <a:latin typeface="Arial"/>
                  <a:cs typeface="Arial"/>
                </a:rPr>
                <a:t>Extracted Beam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rPr>
                <a:t>P2</a:t>
              </a:r>
              <a:r>
                <a:rPr kumimoji="0" lang="en-GB" sz="1600" b="0" i="0" u="none" strike="noStrike" cap="none" normalizeH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rPr>
                <a:t> </a:t>
              </a:r>
              <a:r>
                <a:rPr kumimoji="0" lang="en-GB" sz="16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rPr>
                <a:t>Experiment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9" name="Sechseck 8"/>
          <p:cNvSpPr/>
          <p:nvPr/>
        </p:nvSpPr>
        <p:spPr bwMode="auto">
          <a:xfrm>
            <a:off x="7124700" y="177800"/>
            <a:ext cx="1828800" cy="4699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K.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Aulenbacher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33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5168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</a:t>
            </a:r>
            <a:r>
              <a:rPr lang="en-US" sz="3600" i="1" dirty="0" smtClean="0"/>
              <a:t>MAGIX Spectrometers</a:t>
            </a:r>
            <a:endParaRPr lang="en-US" sz="3600" i="1" dirty="0"/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289956" y="2081276"/>
            <a:ext cx="2951843" cy="2762172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912" y="1592679"/>
            <a:ext cx="4428088" cy="440392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15900" y="1041569"/>
            <a:ext cx="50165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Aft>
                <a:spcPts val="6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Simple Design: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Quadrupole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+ Dipole  </a:t>
            </a:r>
          </a:p>
          <a:p>
            <a:pPr lvl="0" algn="l">
              <a:buFont typeface="Arial"/>
              <a:buChar char="•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200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MeV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maximum momentum</a:t>
            </a:r>
          </a:p>
          <a:p>
            <a:pPr lvl="0" algn="l">
              <a:buFont typeface="Arial"/>
              <a:buChar char="•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90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MeV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momentum acceptance @ 200 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MeV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79399" y="5143669"/>
            <a:ext cx="5109029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spcAft>
                <a:spcPts val="600"/>
              </a:spcAft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Finite-element simulations (J. Müller) 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lvl="0" algn="l">
              <a:buFont typeface="Arial"/>
              <a:buChar char="•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10</a:t>
            </a:r>
            <a:r>
              <a:rPr lang="en-US" sz="1800" baseline="30000" dirty="0" smtClean="0">
                <a:latin typeface="Calibri" charset="0"/>
                <a:ea typeface="Calibri" charset="0"/>
                <a:cs typeface="Calibri" charset="0"/>
              </a:rPr>
              <a:t>-4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relative momentum resolution</a:t>
            </a:r>
          </a:p>
          <a:p>
            <a:pPr lvl="0" algn="l">
              <a:buFont typeface="Arial"/>
              <a:buChar char="•"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Assuming 50 </a:t>
            </a:r>
            <a:r>
              <a:rPr lang="el-GR" sz="1800" dirty="0" smtClean="0">
                <a:latin typeface="Calibri" charset="0"/>
                <a:ea typeface="Calibri" charset="0"/>
                <a:cs typeface="Calibri" charset="0"/>
              </a:rPr>
              <a:t>μ</a:t>
            </a:r>
            <a:r>
              <a:rPr lang="en-US" sz="1800" dirty="0" err="1" smtClean="0"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resolution in the focal plane</a:t>
            </a:r>
            <a:endParaRPr lang="en-US" sz="1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64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51732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The Focal Plane Detectors</a:t>
            </a:r>
            <a:endParaRPr lang="en-US" sz="36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28111" b="40666"/>
          <a:stretch/>
        </p:blipFill>
        <p:spPr>
          <a:xfrm>
            <a:off x="326797" y="3086099"/>
            <a:ext cx="5111925" cy="247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hteck 1"/>
          <p:cNvSpPr/>
          <p:nvPr/>
        </p:nvSpPr>
        <p:spPr>
          <a:xfrm>
            <a:off x="326797" y="130524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2 Sensitive layers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The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first centered on the focal plane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The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second with a sizable lever arm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 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  to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measure the angle</a:t>
            </a:r>
          </a:p>
        </p:txBody>
      </p:sp>
      <p:sp>
        <p:nvSpPr>
          <p:cNvPr id="3" name="Rechteck 2"/>
          <p:cNvSpPr/>
          <p:nvPr/>
        </p:nvSpPr>
        <p:spPr>
          <a:xfrm>
            <a:off x="5648366" y="362214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l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GEM Detectors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- 2D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Strip readout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- 0.7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% radiation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length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High rate capabilities</a:t>
            </a:r>
          </a:p>
          <a:p>
            <a:pPr lvl="1"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 Small TPC detector ???</a:t>
            </a:r>
          </a:p>
          <a:p>
            <a:pPr lvl="1" algn="l"/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- Aim for 50 µm resolution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5804" y="1108330"/>
            <a:ext cx="1949196" cy="1876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echseck 9"/>
          <p:cNvSpPr/>
          <p:nvPr/>
        </p:nvSpPr>
        <p:spPr bwMode="auto">
          <a:xfrm>
            <a:off x="279400" y="6235700"/>
            <a:ext cx="1828800" cy="4699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P.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Gülker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,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 B. </a:t>
            </a:r>
            <a:r>
              <a:rPr kumimoji="0" lang="en-GB" sz="1600" b="0" i="0" u="none" strike="noStrike" cap="none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Ketzer</a:t>
            </a:r>
            <a:endParaRPr kumimoji="0" lang="en-GB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4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18446" y="63075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205267" y="6452325"/>
            <a:ext cx="8646869" cy="40567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026" name="Picture 2" descr="http://www.klaus-hansen.de/gallery/dsc_50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42" y="952501"/>
            <a:ext cx="7451158" cy="542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544303" y="6155102"/>
            <a:ext cx="8205998" cy="19728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96901" y="924458"/>
            <a:ext cx="7861300" cy="15142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Aft>
                <a:spcPts val="576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Physics </a:t>
            </a:r>
            <a:r>
              <a:rPr lang="en-US" sz="4800" b="1" dirty="0" err="1" smtClean="0">
                <a:solidFill>
                  <a:srgbClr val="000090"/>
                </a:solidFill>
                <a:latin typeface="Arial" charset="0"/>
                <a:cs typeface="Symbol" charset="2"/>
              </a:rPr>
              <a:t>Programme</a:t>
            </a: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    </a:t>
            </a:r>
          </a:p>
          <a:p>
            <a:pPr>
              <a:lnSpc>
                <a:spcPct val="130000"/>
              </a:lnSpc>
              <a:spcAft>
                <a:spcPts val="576"/>
              </a:spcAft>
            </a:pPr>
            <a:r>
              <a:rPr lang="en-US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 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838200" y="5813418"/>
            <a:ext cx="7531100" cy="63818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2"/>
          <p:cNvSpPr>
            <a:spLocks noChangeArrowheads="1"/>
          </p:cNvSpPr>
          <p:nvPr/>
        </p:nvSpPr>
        <p:spPr bwMode="auto">
          <a:xfrm>
            <a:off x="475155" y="112493"/>
            <a:ext cx="47329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i="1" dirty="0" smtClean="0"/>
              <a:t>MAGIX Physics </a:t>
            </a:r>
            <a:r>
              <a:rPr lang="en-US" sz="3600" i="1" dirty="0" err="1" smtClean="0"/>
              <a:t>Progam</a:t>
            </a:r>
            <a:endParaRPr lang="en-US" sz="3600" i="1" dirty="0"/>
          </a:p>
        </p:txBody>
      </p:sp>
      <p:sp>
        <p:nvSpPr>
          <p:cNvPr id="5" name="Textfeld 4"/>
          <p:cNvSpPr txBox="1"/>
          <p:nvPr/>
        </p:nvSpPr>
        <p:spPr>
          <a:xfrm>
            <a:off x="520700" y="1206500"/>
            <a:ext cx="8074446" cy="5299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rgbClr val="800000"/>
                </a:solidFill>
                <a:latin typeface="Calibri"/>
                <a:cs typeface="Calibri"/>
              </a:rPr>
              <a:t>Precision Experiments in the fields of:</a:t>
            </a:r>
          </a:p>
          <a:p>
            <a:pPr algn="l">
              <a:lnSpc>
                <a:spcPts val="3620"/>
              </a:lnSpc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 Electromagnetic Form Factors of the </a:t>
            </a:r>
          </a:p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  Nucleons</a:t>
            </a:r>
          </a:p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 Nucleon </a:t>
            </a:r>
            <a:r>
              <a:rPr lang="en-GB" sz="36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Polarizabilities</a:t>
            </a:r>
            <a:endParaRPr lang="en-GB" sz="3600" b="1" dirty="0" smtClean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 Few Body Physics</a:t>
            </a:r>
          </a:p>
          <a:p>
            <a:pPr algn="l">
              <a:lnSpc>
                <a:spcPts val="3620"/>
              </a:lnSpc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 Nuclear Reactions with astrophysical </a:t>
            </a:r>
          </a:p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  Relevance</a:t>
            </a:r>
          </a:p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 Searches for Particles of the Dark Sector</a:t>
            </a:r>
          </a:p>
          <a:p>
            <a:pPr algn="l">
              <a:lnSpc>
                <a:spcPts val="3620"/>
              </a:lnSpc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 ….</a:t>
            </a:r>
            <a:endParaRPr lang="en-GB" sz="3600" b="1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0700" y="1206500"/>
            <a:ext cx="8074446" cy="5299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rgbClr val="800000"/>
                </a:solidFill>
                <a:latin typeface="Calibri"/>
                <a:cs typeface="Calibri"/>
              </a:rPr>
              <a:t>Precision Experiments in the fields of:</a:t>
            </a:r>
          </a:p>
          <a:p>
            <a:pPr algn="l">
              <a:lnSpc>
                <a:spcPts val="3620"/>
              </a:lnSpc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 Electromagnetic Form Factors of the </a:t>
            </a:r>
          </a:p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   Nucleons</a:t>
            </a:r>
          </a:p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 Nucleon </a:t>
            </a:r>
            <a:r>
              <a:rPr lang="en-GB" sz="3600" b="1" dirty="0" err="1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Polarizabilities</a:t>
            </a:r>
            <a:endParaRPr lang="en-GB" sz="3600" b="1" dirty="0" smtClean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- Few Body Physics</a:t>
            </a:r>
          </a:p>
          <a:p>
            <a:pPr algn="l">
              <a:lnSpc>
                <a:spcPts val="3620"/>
              </a:lnSpc>
            </a:pPr>
            <a:r>
              <a:rPr lang="en-GB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- Nuclear Reactions with astrophysical </a:t>
            </a:r>
          </a:p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  Relevance</a:t>
            </a:r>
          </a:p>
          <a:p>
            <a:pPr algn="l">
              <a:lnSpc>
                <a:spcPts val="3620"/>
              </a:lnSpc>
              <a:spcAft>
                <a:spcPts val="1200"/>
              </a:spcAft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 Searches for Particles of the Dark Sector</a:t>
            </a:r>
          </a:p>
          <a:p>
            <a:pPr algn="l">
              <a:lnSpc>
                <a:spcPts val="3620"/>
              </a:lnSpc>
            </a:pPr>
            <a:r>
              <a:rPr lang="en-GB" sz="3600" b="1" dirty="0" smtClean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</a:rPr>
              <a:t>- ….</a:t>
            </a:r>
            <a:endParaRPr lang="en-GB" sz="3600" b="1" dirty="0">
              <a:solidFill>
                <a:schemeClr val="accent6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808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2"/>
          <p:cNvSpPr txBox="1">
            <a:spLocks/>
          </p:cNvSpPr>
          <p:nvPr/>
        </p:nvSpPr>
        <p:spPr bwMode="auto">
          <a:xfrm>
            <a:off x="7239000" y="940434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976A0-8F62-444B-BC26-CEAC1CE2401F}" type="slidenum">
              <a:rPr kumimoji="0" lang="de-DE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544302" y="61551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510284" y="589691"/>
            <a:ext cx="8633716" cy="77113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58817" y="2242982"/>
            <a:ext cx="6614157" cy="285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  <a:spcAft>
                <a:spcPts val="576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Proton Radius </a:t>
            </a:r>
          </a:p>
          <a:p>
            <a:pPr>
              <a:lnSpc>
                <a:spcPct val="130000"/>
              </a:lnSpc>
              <a:spcAft>
                <a:spcPct val="10000"/>
              </a:spcAft>
            </a:pPr>
            <a:r>
              <a:rPr lang="en-US" sz="4800" b="1" dirty="0" smtClean="0">
                <a:solidFill>
                  <a:srgbClr val="000090"/>
                </a:solidFill>
                <a:latin typeface="Arial" charset="0"/>
                <a:cs typeface="Symbol" charset="2"/>
              </a:rPr>
              <a:t>Puzzle</a:t>
            </a:r>
            <a:endParaRPr lang="en-US" sz="2800" b="1" dirty="0" smtClean="0">
              <a:solidFill>
                <a:srgbClr val="000090"/>
              </a:solidFill>
              <a:latin typeface="Arial" charset="0"/>
              <a:cs typeface="Symbol" charset="2"/>
            </a:endParaRPr>
          </a:p>
          <a:p>
            <a:pPr algn="l">
              <a:lnSpc>
                <a:spcPct val="130000"/>
              </a:lnSpc>
              <a:spcAft>
                <a:spcPct val="10000"/>
              </a:spcAft>
            </a:pPr>
            <a:endParaRPr lang="en-US" sz="4800" b="1" baseline="-25000" dirty="0" smtClean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518446" y="6307502"/>
            <a:ext cx="8495454" cy="2822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205267" y="6452325"/>
            <a:ext cx="8646869" cy="40567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Abgerundetes Rechteck 6"/>
          <p:cNvSpPr/>
          <p:nvPr/>
        </p:nvSpPr>
        <p:spPr bwMode="auto">
          <a:xfrm>
            <a:off x="158754" y="181445"/>
            <a:ext cx="8833577" cy="6497946"/>
          </a:xfrm>
          <a:prstGeom prst="roundRect">
            <a:avLst/>
          </a:prstGeom>
          <a:noFill/>
          <a:ln w="5715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17" name="Bild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246" y="3760404"/>
            <a:ext cx="2717689" cy="2560726"/>
          </a:xfrm>
          <a:prstGeom prst="rect">
            <a:avLst/>
          </a:prstGeom>
        </p:spPr>
      </p:pic>
      <p:sp>
        <p:nvSpPr>
          <p:cNvPr id="10" name="Sechseck 9"/>
          <p:cNvSpPr/>
          <p:nvPr/>
        </p:nvSpPr>
        <p:spPr bwMode="auto">
          <a:xfrm>
            <a:off x="812800" y="5791200"/>
            <a:ext cx="1981200" cy="622300"/>
          </a:xfrm>
          <a:prstGeom prst="hexagon">
            <a:avLst/>
          </a:prstGeom>
          <a:solidFill>
            <a:srgbClr val="C700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cs typeface="Calibri"/>
              </a:rPr>
              <a:t>Tuesday morning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61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0</TotalTime>
  <Words>2256</Words>
  <Application>Microsoft Macintosh PowerPoint</Application>
  <PresentationFormat>Bildschirmpräsentation (4:3)</PresentationFormat>
  <Paragraphs>512</Paragraphs>
  <Slides>46</Slides>
  <Notes>37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46</vt:i4>
      </vt:variant>
    </vt:vector>
  </HeadingPairs>
  <TitlesOfParts>
    <vt:vector size="63" baseType="lpstr">
      <vt:lpstr>Calibri</vt:lpstr>
      <vt:lpstr>Courier</vt:lpstr>
      <vt:lpstr>Lucida Grande</vt:lpstr>
      <vt:lpstr>ＭＳ Ｐゴシック</vt:lpstr>
      <vt:lpstr>Symbol</vt:lpstr>
      <vt:lpstr>Tahoma</vt:lpstr>
      <vt:lpstr>Times New Roman</vt:lpstr>
      <vt:lpstr>Wingdings</vt:lpstr>
      <vt:lpstr>Arial</vt:lpstr>
      <vt:lpstr>Default Design</vt:lpstr>
      <vt:lpstr>Office-Design</vt:lpstr>
      <vt:lpstr>Office-Design</vt:lpstr>
      <vt:lpstr>Office-Design</vt:lpstr>
      <vt:lpstr>Office-Design</vt:lpstr>
      <vt:lpstr>Office-Design</vt:lpstr>
      <vt:lpstr>1_Office-Design</vt:lpstr>
      <vt:lpstr>2_Office-Design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BACKUP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IEKP, Uni Karlsruhe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Achim Denig</dc:creator>
  <cp:lastModifiedBy>Ein Microsoft Office-Anwender</cp:lastModifiedBy>
  <cp:revision>8867</cp:revision>
  <cp:lastPrinted>2016-02-24T06:24:25Z</cp:lastPrinted>
  <dcterms:created xsi:type="dcterms:W3CDTF">2016-04-02T19:01:43Z</dcterms:created>
  <dcterms:modified xsi:type="dcterms:W3CDTF">2016-04-04T10:22:55Z</dcterms:modified>
</cp:coreProperties>
</file>