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34" r:id="rId2"/>
    <p:sldMasterId id="2147483661" r:id="rId3"/>
    <p:sldMasterId id="2147483673" r:id="rId4"/>
    <p:sldMasterId id="2147483685" r:id="rId5"/>
    <p:sldMasterId id="2147483697" r:id="rId6"/>
    <p:sldMasterId id="2147483709" r:id="rId7"/>
    <p:sldMasterId id="2147483721" r:id="rId8"/>
  </p:sldMasterIdLst>
  <p:notesMasterIdLst>
    <p:notesMasterId r:id="rId21"/>
  </p:notesMasterIdLst>
  <p:handoutMasterIdLst>
    <p:handoutMasterId r:id="rId22"/>
  </p:handoutMasterIdLst>
  <p:sldIdLst>
    <p:sldId id="771" r:id="rId9"/>
    <p:sldId id="1428" r:id="rId10"/>
    <p:sldId id="1437" r:id="rId11"/>
    <p:sldId id="1427" r:id="rId12"/>
    <p:sldId id="1436" r:id="rId13"/>
    <p:sldId id="1429" r:id="rId14"/>
    <p:sldId id="1432" r:id="rId15"/>
    <p:sldId id="1433" r:id="rId16"/>
    <p:sldId id="1431" r:id="rId17"/>
    <p:sldId id="1434" r:id="rId18"/>
    <p:sldId id="1435" r:id="rId19"/>
    <p:sldId id="1438" r:id="rId20"/>
  </p:sldIdLst>
  <p:sldSz cx="9144000" cy="6858000" type="screen4x3"/>
  <p:notesSz cx="6645275" cy="9779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mc="http://schemas.openxmlformats.org/markup-compatibility/2006" xmlns:mv="urn:schemas-microsoft-com:mac:vml" xmlns:p15="http://schemas.microsoft.com/office/powerpoint/2012/main" xmlns="">
        <p15:guide id="1" orient="horz" pos="3080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0000"/>
    <a:srgbClr val="00FFFF"/>
    <a:srgbClr val="00043B"/>
    <a:srgbClr val="C700EB"/>
    <a:srgbClr val="458DC3"/>
    <a:srgbClr val="4C4C4C"/>
    <a:srgbClr val="B50000"/>
    <a:srgbClr val="FEFDCC"/>
    <a:srgbClr val="FF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horzBarState="maximized">
    <p:restoredLeft sz="19005" autoAdjust="0"/>
    <p:restoredTop sz="95470" autoAdjust="0"/>
  </p:normalViewPr>
  <p:slideViewPr>
    <p:cSldViewPr snapToGrid="0">
      <p:cViewPr>
        <p:scale>
          <a:sx n="150" d="100"/>
          <a:sy n="150" d="100"/>
        </p:scale>
        <p:origin x="-152" y="-14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219" y="451"/>
      </p:cViewPr>
      <p:guideLst>
        <p:guide orient="horz" pos="3080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20" Type="http://schemas.openxmlformats.org/officeDocument/2006/relationships/slide" Target="slides/slide12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F663A7E5-6875-204E-9D9A-01B8B99AC6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875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7888" y="733425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5025"/>
            <a:ext cx="4873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5518F30B-A1AD-3D48-AA70-8F1CBB6ECA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597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4CE5F-DE6E-AC43-8FF4-53221CB607A3}" type="slidenum">
              <a:rPr lang="de-DE"/>
              <a:pPr/>
              <a:t>1</a:t>
            </a:fld>
            <a:endParaRPr 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b="0" dirty="0"/>
          </a:p>
        </p:txBody>
      </p:sp>
    </p:spTree>
    <p:extLst>
      <p:ext uri="{BB962C8B-B14F-4D97-AF65-F5344CB8AC3E}">
        <p14:creationId xmlns:p14="http://schemas.microsoft.com/office/powerpoint/2010/main" val="138638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4982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4982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49828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49828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11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49828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12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4982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0225" y="6367463"/>
            <a:ext cx="8085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de-DE" sz="1200"/>
              <a:t>Physik mit KLOE                                                                                                                                               </a:t>
            </a:r>
            <a:r>
              <a:rPr lang="en-US" sz="1200"/>
              <a:t>DPG 2003 T</a:t>
            </a:r>
            <a:r>
              <a:rPr lang="en-US" sz="1400"/>
              <a:t>übingen</a:t>
            </a:r>
            <a:endParaRPr lang="de-DE" sz="12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33400" y="6329363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38C87-C13C-4D46-92A4-271D9BDF39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D98E-8D6D-FB4C-A0CF-552223A6FE0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 dirty="0">
              <a:ea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A0E237-F39D-2C43-8E2E-6721B01A3627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7F806-DC9A-BF40-8735-2800BC30267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32B43-91D0-AA4D-883E-C537B1821B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323A2-51B9-6240-8C8C-090F786B6C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6BA9A-CE76-FB4B-96D9-8F588A220D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5B82-FFDC-4242-A14A-D32B2EFD6C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305D5-6308-B34D-8E4C-15C4821489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1F0C9-D1D6-8445-9D8F-CC6A88AD06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2F85-4C83-BE47-8C08-9E8FE963AAD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F21A-DD19-EF4D-97DF-F4FF84F854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7DAB4-761F-B54D-A35A-D84A8641F8A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9506-1191-7F44-9496-E9A639618CC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0A53-FB72-7A4C-9A2F-17E6B5A592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73DA-24A0-C04A-A275-B4E6C032D2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2D50-18DA-3D47-B5C7-0658AD3810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77931-AD0F-694D-9BE3-F823D3681B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80899-0072-C54E-8EE4-5E0AA977E66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E560-773D-6445-BBEB-D254B1445A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4951B-457E-3645-BC84-3D7F2D1F0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F0CF-1E0D-6747-B4DE-18F2D42DDD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0932-912E-C942-94EE-B970F8B8CD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C7F2E-1E33-2049-9D6E-457A5D7207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C4F1-43F0-FA41-A198-9E3B36C9F3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FB578-06C4-004F-8559-CD4B118FB2C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6698F-348A-A047-AD72-B4FC1CC590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B83A-EF68-2D45-B9A3-C756AD73896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7232-DA97-3D46-B187-6BBB81C46F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831D2-4757-E54E-B03E-297FDD98A70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B328D-11B3-C548-8E37-61913D75EC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71A16-454F-484E-A0AE-E354939322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E6570-5605-884C-A0F7-98E18DF736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E8F7-5BAD-9C41-B50B-439F1EE7A5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5A87-679B-244F-9DAE-65F3C356CA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3E1F-BBDE-1A48-9C4A-A865D3FBC16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A59A8-B8B4-9D47-ACDE-7B9493A8D9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644EB-5EE8-7B45-B94A-F37EDEE6B1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FF1C-0801-6640-82B7-A73BF08A2CC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A01A-0766-0D40-8206-195018F9C57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7D84C-5EDA-1F47-BD7D-FF2C1B9368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436FC-3A27-8149-B236-B09A60C0F0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FFC8D-E137-4147-82F2-7A0E3041A6C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533400" y="6329363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530218" y="6457767"/>
            <a:ext cx="839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 smtClean="0">
                <a:latin typeface="Calibri"/>
                <a:cs typeface="Calibri"/>
              </a:rPr>
              <a:t>Marc</a:t>
            </a:r>
            <a:r>
              <a:rPr lang="en-GB" sz="1200" i="1" baseline="0" dirty="0" smtClean="0">
                <a:latin typeface="Calibri"/>
                <a:cs typeface="Calibri"/>
              </a:rPr>
              <a:t> Vanderhaeghen</a:t>
            </a:r>
            <a:r>
              <a:rPr lang="en-GB" sz="1200" i="1" dirty="0" smtClean="0">
                <a:latin typeface="Calibri"/>
                <a:cs typeface="Calibri"/>
              </a:rPr>
              <a:t>				         </a:t>
            </a:r>
            <a:fld id="{67EFCC0F-3B54-2141-B6B3-11EE3D1044FF}" type="slidenum">
              <a:rPr lang="en-GB" sz="1200" smtClean="0">
                <a:latin typeface="Calibri"/>
                <a:cs typeface="Calibri"/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GB" sz="1200" baseline="0" dirty="0" smtClean="0">
                <a:latin typeface="Calibri"/>
                <a:cs typeface="Calibri"/>
              </a:rPr>
              <a:t>                                          </a:t>
            </a:r>
            <a:r>
              <a:rPr lang="en-GB" sz="1200" i="1" dirty="0" smtClean="0">
                <a:latin typeface="Calibri"/>
                <a:cs typeface="Calibri"/>
              </a:rPr>
              <a:t> </a:t>
            </a:r>
            <a:r>
              <a:rPr lang="en-GB" sz="1200" i="1" baseline="0" dirty="0" smtClean="0">
                <a:latin typeface="Calibri"/>
                <a:cs typeface="Calibri"/>
              </a:rPr>
              <a:t>       Introduction LEPP16 </a:t>
            </a:r>
            <a:endParaRPr lang="en-GB" sz="1200" i="1" dirty="0"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7DB0C1-AF18-6B44-B273-B944AA62A9E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 txBox="1">
            <a:spLocks noChangeArrowheads="1"/>
          </p:cNvSpPr>
          <p:nvPr userDrawn="1"/>
        </p:nvSpPr>
        <p:spPr bwMode="auto">
          <a:xfrm>
            <a:off x="436563" y="6405563"/>
            <a:ext cx="839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>
            <a:lvl1pPr algn="l">
              <a:defRPr sz="1400" i="1"/>
            </a:lvl1pPr>
          </a:lstStyle>
          <a:p>
            <a:pPr>
              <a:defRPr/>
            </a:pPr>
            <a:r>
              <a:rPr lang="en-US" smtClean="0"/>
              <a:t>Achim Denig 	                                                                                        gamma-gamma physics at BaBar</a:t>
            </a:r>
            <a:endParaRPr lang="de-DE" dirty="0"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2560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3A9156-55CE-E642-81BA-482DE11D660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789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1AA295-276B-B249-A6E3-06AAD04E1F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jpe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microsoft.com/office/2007/relationships/media" Target="file://localhost/Users/adenig/Dropbox/Exzellenzcluster%20PRISMA%20Auf%20der%20Suche%20nach%20neuer%20Physik.mp4" TargetMode="External"/><Relationship Id="rId2" Type="http://schemas.openxmlformats.org/officeDocument/2006/relationships/video" Target="file://localhost/Users/adenig/Dropbox/Exzellenzcluster%20PRISMA%20Auf%20der%20Suche%20nach%20neuer%20Physik.mp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41"/>
          <p:cNvSpPr/>
          <p:nvPr/>
        </p:nvSpPr>
        <p:spPr bwMode="auto">
          <a:xfrm>
            <a:off x="282222" y="5664200"/>
            <a:ext cx="8565445" cy="10233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" name="Titel 1"/>
          <p:cNvSpPr txBox="1">
            <a:spLocks/>
          </p:cNvSpPr>
          <p:nvPr/>
        </p:nvSpPr>
        <p:spPr bwMode="auto">
          <a:xfrm>
            <a:off x="866422" y="278437"/>
            <a:ext cx="8382000" cy="99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60000" lnSpcReduction="20000"/>
          </a:bodyPr>
          <a:lstStyle/>
          <a:p>
            <a:pPr marL="0" marR="0" lvl="0" indent="0" algn="l" defTabSz="45713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b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srgbClr val="B60A2B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pic>
        <p:nvPicPr>
          <p:cNvPr id="6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3318" y="5894268"/>
            <a:ext cx="2134349" cy="65585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1" name="Rechteck 3"/>
          <p:cNvSpPr>
            <a:spLocks noChangeArrowheads="1"/>
          </p:cNvSpPr>
          <p:nvPr/>
        </p:nvSpPr>
        <p:spPr bwMode="auto">
          <a:xfrm>
            <a:off x="169191" y="5808790"/>
            <a:ext cx="49139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Marc Vanderhaeghen</a:t>
            </a:r>
          </a:p>
          <a:p>
            <a:pPr algn="l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LEPP16 Workshop </a:t>
            </a:r>
          </a:p>
          <a:p>
            <a:pPr algn="l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Kupferberg, Mainz, April 4-7, 2016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4037039" y="309729"/>
            <a:ext cx="2860001" cy="433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0" name="Bild 9" descr="Logo_Final_ohne_Zusatz_Variante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535" y="5832827"/>
            <a:ext cx="1556470" cy="899293"/>
          </a:xfrm>
          <a:prstGeom prst="rect">
            <a:avLst/>
          </a:prstGeom>
        </p:spPr>
      </p:pic>
      <p:pic>
        <p:nvPicPr>
          <p:cNvPr id="2" name="Picture 1" descr="stic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6560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71955" y="4316193"/>
            <a:ext cx="86171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i="1" dirty="0" smtClean="0"/>
              <a:t>New Vistas in Low-Energy Precision Physics</a:t>
            </a:r>
          </a:p>
          <a:p>
            <a:r>
              <a:rPr lang="en-US" sz="3600" i="1" dirty="0" smtClean="0"/>
              <a:t>LEPP16: Introduction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0" descr="DP_NON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54" y="3191932"/>
            <a:ext cx="4478868" cy="3106763"/>
          </a:xfrm>
          <a:prstGeom prst="rect">
            <a:avLst/>
          </a:prstGeom>
        </p:spPr>
      </p:pic>
      <p:pic>
        <p:nvPicPr>
          <p:cNvPr id="6" name="Picture 5" descr="Screen Shot 2013-05-30 at 1.47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599" y="2720715"/>
            <a:ext cx="2261401" cy="1289201"/>
          </a:xfrm>
          <a:prstGeom prst="rect">
            <a:avLst/>
          </a:prstGeom>
        </p:spPr>
      </p:pic>
      <p:sp>
        <p:nvSpPr>
          <p:cNvPr id="54" name="Textfeld 18"/>
          <p:cNvSpPr txBox="1"/>
          <p:nvPr/>
        </p:nvSpPr>
        <p:spPr>
          <a:xfrm>
            <a:off x="3448028" y="5308143"/>
            <a:ext cx="122749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Year 2015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55" name="Textfeld 11"/>
          <p:cNvSpPr txBox="1"/>
          <p:nvPr/>
        </p:nvSpPr>
        <p:spPr>
          <a:xfrm>
            <a:off x="5004322" y="3862296"/>
            <a:ext cx="4139678" cy="1338828"/>
          </a:xfrm>
          <a:prstGeom prst="rect">
            <a:avLst/>
          </a:prstGeom>
          <a:solidFill>
            <a:srgbClr val="FFFF00"/>
          </a:solidFill>
          <a:effectLst>
            <a:softEdge rad="330200"/>
          </a:effectLst>
        </p:spPr>
        <p:txBody>
          <a:bodyPr wrap="square" rtlCol="0">
            <a:spAutoFit/>
          </a:bodyPr>
          <a:lstStyle/>
          <a:p>
            <a:endParaRPr lang="en-GB" b="1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GB" sz="1800" b="1" i="1" dirty="0" smtClean="0">
                <a:solidFill>
                  <a:srgbClr val="000000"/>
                </a:solidFill>
                <a:latin typeface="Calibri"/>
                <a:cs typeface="Calibri"/>
              </a:rPr>
              <a:t>Dark Photon as explanation for</a:t>
            </a:r>
          </a:p>
          <a:p>
            <a:pPr>
              <a:spcAft>
                <a:spcPts val="600"/>
              </a:spcAft>
            </a:pPr>
            <a:r>
              <a:rPr lang="en-GB" sz="1800" b="1" i="1" dirty="0" smtClean="0">
                <a:solidFill>
                  <a:srgbClr val="000000"/>
                </a:solidFill>
                <a:latin typeface="Calibri"/>
                <a:cs typeface="Calibri"/>
              </a:rPr>
              <a:t> (g-2)</a:t>
            </a:r>
            <a:r>
              <a:rPr lang="en-GB" sz="1800" b="1" i="1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µ </a:t>
            </a:r>
            <a:r>
              <a:rPr lang="en-GB" sz="1800" b="1" i="1" dirty="0" smtClean="0">
                <a:solidFill>
                  <a:srgbClr val="000000"/>
                </a:solidFill>
                <a:latin typeface="Calibri"/>
                <a:cs typeface="Calibri"/>
              </a:rPr>
              <a:t>(almost) ruled out !</a:t>
            </a:r>
          </a:p>
          <a:p>
            <a:r>
              <a:rPr lang="en-GB" b="1" i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GB" sz="1800" b="1" i="1" dirty="0" smtClean="0">
                <a:solidFill>
                  <a:srgbClr val="800000"/>
                </a:solidFill>
                <a:latin typeface="Calibri"/>
                <a:cs typeface="Calibri"/>
              </a:rPr>
              <a:t>… </a:t>
            </a:r>
            <a:r>
              <a:rPr lang="en-GB" sz="1600" b="1" i="1" dirty="0" smtClean="0">
                <a:solidFill>
                  <a:srgbClr val="800000"/>
                </a:solidFill>
                <a:latin typeface="Calibri"/>
                <a:cs typeface="Calibri"/>
              </a:rPr>
              <a:t>at least in most straight-forward model</a:t>
            </a:r>
          </a:p>
        </p:txBody>
      </p:sp>
      <p:sp>
        <p:nvSpPr>
          <p:cNvPr id="56" name="Textfeld 11"/>
          <p:cNvSpPr txBox="1"/>
          <p:nvPr/>
        </p:nvSpPr>
        <p:spPr>
          <a:xfrm>
            <a:off x="5029588" y="5098639"/>
            <a:ext cx="4003260" cy="1261884"/>
          </a:xfrm>
          <a:prstGeom prst="rect">
            <a:avLst/>
          </a:prstGeom>
          <a:solidFill>
            <a:srgbClr val="FFFF00"/>
          </a:solidFill>
          <a:effectLst>
            <a:softEdge rad="330200"/>
          </a:effectLst>
        </p:spPr>
        <p:txBody>
          <a:bodyPr wrap="square" rtlCol="0">
            <a:spAutoFit/>
          </a:bodyPr>
          <a:lstStyle/>
          <a:p>
            <a:endParaRPr lang="en-GB" b="1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GB" sz="1800" b="1" i="1" dirty="0" smtClean="0">
                <a:solidFill>
                  <a:srgbClr val="000000"/>
                </a:solidFill>
                <a:latin typeface="Calibri"/>
                <a:cs typeface="Calibri"/>
              </a:rPr>
              <a:t>Low-mass/low-coupling range will be covered by </a:t>
            </a:r>
            <a:r>
              <a:rPr lang="en-GB" sz="1800" b="1" i="1" dirty="0" err="1" smtClean="0">
                <a:solidFill>
                  <a:srgbClr val="000000"/>
                </a:solidFill>
                <a:latin typeface="Calibri"/>
                <a:cs typeface="Calibri"/>
              </a:rPr>
              <a:t>JLab</a:t>
            </a:r>
            <a:r>
              <a:rPr lang="en-GB" sz="1800" b="1" i="1" dirty="0" smtClean="0">
                <a:solidFill>
                  <a:srgbClr val="000000"/>
                </a:solidFill>
                <a:latin typeface="Calibri"/>
                <a:cs typeface="Calibri"/>
              </a:rPr>
              <a:t>, MESA,… </a:t>
            </a:r>
            <a:r>
              <a:rPr lang="en-GB" sz="1800" b="1" i="1" dirty="0" err="1" smtClean="0">
                <a:solidFill>
                  <a:srgbClr val="000000"/>
                </a:solidFill>
                <a:latin typeface="Calibri"/>
                <a:cs typeface="Calibri"/>
              </a:rPr>
              <a:t>expts</a:t>
            </a:r>
            <a:r>
              <a:rPr lang="en-GB" sz="1800" b="1" i="1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endParaRPr lang="en-GB" b="1" i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3657601" y="965199"/>
            <a:ext cx="5494866" cy="1770397"/>
            <a:chOff x="615484" y="1262333"/>
            <a:chExt cx="8105603" cy="2461606"/>
          </a:xfrm>
        </p:grpSpPr>
        <p:sp>
          <p:nvSpPr>
            <p:cNvPr id="80" name="Rechteck 17"/>
            <p:cNvSpPr/>
            <p:nvPr/>
          </p:nvSpPr>
          <p:spPr bwMode="auto">
            <a:xfrm>
              <a:off x="2552399" y="2049698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1" name="Rechteck 18"/>
            <p:cNvSpPr/>
            <p:nvPr/>
          </p:nvSpPr>
          <p:spPr bwMode="auto">
            <a:xfrm>
              <a:off x="6363659" y="2063774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82" name="Content Placeholder 3" descr="KineticMixing.pdf"/>
            <p:cNvPicPr>
              <a:picLocks noChangeAspect="1"/>
            </p:cNvPicPr>
            <p:nvPr/>
          </p:nvPicPr>
          <p:blipFill>
            <a:blip r:embed="rId4"/>
            <a:srcRect t="-45882" b="-45882"/>
            <a:stretch>
              <a:fillRect/>
            </a:stretch>
          </p:blipFill>
          <p:spPr>
            <a:xfrm>
              <a:off x="2617198" y="1395805"/>
              <a:ext cx="4347159" cy="1798824"/>
            </a:xfrm>
            <a:prstGeom prst="rect">
              <a:avLst/>
            </a:prstGeom>
          </p:spPr>
        </p:pic>
        <p:sp>
          <p:nvSpPr>
            <p:cNvPr id="83" name="Textfeld 5"/>
            <p:cNvSpPr txBox="1"/>
            <p:nvPr/>
          </p:nvSpPr>
          <p:spPr>
            <a:xfrm>
              <a:off x="7276418" y="1656805"/>
              <a:ext cx="1444669" cy="132661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Standard</a:t>
              </a:r>
            </a:p>
            <a:p>
              <a:r>
                <a:rPr lang="de-DE" sz="14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Model </a:t>
              </a:r>
            </a:p>
            <a:p>
              <a:r>
                <a:rPr lang="de-DE" sz="1400" b="1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Sector</a:t>
              </a:r>
              <a:r>
                <a:rPr lang="de-DE" sz="14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</a:p>
            <a:p>
              <a:r>
                <a:rPr lang="de-DE" sz="14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U(1)</a:t>
              </a:r>
              <a:endParaRPr lang="de-DE" sz="1400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84" name="Textfeld 6"/>
            <p:cNvSpPr txBox="1"/>
            <p:nvPr/>
          </p:nvSpPr>
          <p:spPr>
            <a:xfrm>
              <a:off x="615484" y="1765042"/>
              <a:ext cx="1158469" cy="102705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Dark</a:t>
              </a:r>
              <a:r>
                <a:rPr lang="de-DE" sz="14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</a:p>
            <a:p>
              <a:r>
                <a:rPr lang="de-DE" sz="1400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Sector</a:t>
              </a:r>
              <a:r>
                <a:rPr lang="de-DE" sz="14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</a:p>
            <a:p>
              <a:r>
                <a:rPr lang="de-DE" sz="14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U(1)</a:t>
              </a:r>
              <a:r>
                <a:rPr lang="de-DE" sz="1400" b="1" baseline="-25000" dirty="0" smtClean="0">
                  <a:solidFill>
                    <a:srgbClr val="FF0000"/>
                  </a:solidFill>
                  <a:latin typeface="Calibri"/>
                  <a:cs typeface="Calibri"/>
                </a:rPr>
                <a:t>d</a:t>
              </a:r>
              <a:r>
                <a:rPr lang="de-DE" sz="14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 </a:t>
              </a:r>
              <a:endParaRPr lang="de-DE" sz="14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sp>
          <p:nvSpPr>
            <p:cNvPr id="85" name="Textfeld 8"/>
            <p:cNvSpPr txBox="1"/>
            <p:nvPr/>
          </p:nvSpPr>
          <p:spPr>
            <a:xfrm>
              <a:off x="5459330" y="1680001"/>
              <a:ext cx="30464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00FF"/>
                  </a:solidFill>
                </a:rPr>
                <a:t>γ</a:t>
              </a:r>
              <a:endParaRPr lang="en-GB" b="1" dirty="0">
                <a:solidFill>
                  <a:srgbClr val="0000FF"/>
                </a:solidFill>
              </a:endParaRPr>
            </a:p>
          </p:txBody>
        </p:sp>
        <p:sp>
          <p:nvSpPr>
            <p:cNvPr id="86" name="Textfeld 9"/>
            <p:cNvSpPr txBox="1"/>
            <p:nvPr/>
          </p:nvSpPr>
          <p:spPr>
            <a:xfrm>
              <a:off x="3477271" y="1705297"/>
              <a:ext cx="36800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FF0000"/>
                  </a:solidFill>
                </a:rPr>
                <a:t>γ</a:t>
              </a:r>
              <a:r>
                <a:rPr lang="de-DE" b="1" dirty="0" smtClean="0">
                  <a:solidFill>
                    <a:srgbClr val="FF0000"/>
                  </a:solidFill>
                  <a:sym typeface="Symbol"/>
                </a:rPr>
                <a:t></a:t>
              </a:r>
              <a:endParaRPr lang="de-DE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87" name="Rechteck 10"/>
            <p:cNvSpPr/>
            <p:nvPr/>
          </p:nvSpPr>
          <p:spPr>
            <a:xfrm>
              <a:off x="3662890" y="2842373"/>
              <a:ext cx="3390663" cy="727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Calibri"/>
                  <a:cs typeface="Calibri"/>
                </a:rPr>
                <a:t>Heavy Charged Leptons </a:t>
              </a:r>
              <a:r>
                <a:rPr lang="en-US" sz="1400" i="1" dirty="0" smtClean="0">
                  <a:latin typeface="Calibri"/>
                  <a:cs typeface="Calibri"/>
                </a:rPr>
                <a:t>L</a:t>
              </a:r>
              <a:r>
                <a:rPr lang="en-US" sz="1400" dirty="0" smtClean="0">
                  <a:latin typeface="Calibri"/>
                  <a:cs typeface="Calibri"/>
                </a:rPr>
                <a:t/>
              </a:r>
              <a:br>
                <a:rPr lang="en-US" sz="1400" dirty="0" smtClean="0">
                  <a:latin typeface="Calibri"/>
                  <a:cs typeface="Calibri"/>
                </a:rPr>
              </a:br>
              <a:r>
                <a:rPr lang="en-US" sz="1400" dirty="0" smtClean="0">
                  <a:latin typeface="Calibri"/>
                  <a:cs typeface="Calibri"/>
                </a:rPr>
                <a:t>(carry U(1)</a:t>
              </a:r>
              <a:r>
                <a:rPr lang="en-US" sz="1400" baseline="-25000" dirty="0" smtClean="0">
                  <a:latin typeface="Calibri"/>
                  <a:cs typeface="Calibri"/>
                </a:rPr>
                <a:t>d</a:t>
              </a:r>
              <a:r>
                <a:rPr lang="en-US" sz="1400" dirty="0" smtClean="0">
                  <a:latin typeface="Calibri"/>
                  <a:cs typeface="Calibri"/>
                </a:rPr>
                <a:t> charge)</a:t>
              </a:r>
              <a:endParaRPr lang="en-GB" sz="1400" dirty="0">
                <a:latin typeface="Calibri"/>
                <a:cs typeface="Calibri"/>
              </a:endParaRPr>
            </a:p>
          </p:txBody>
        </p:sp>
        <p:sp>
          <p:nvSpPr>
            <p:cNvPr id="88" name="Textfeld 11"/>
            <p:cNvSpPr txBox="1"/>
            <p:nvPr/>
          </p:nvSpPr>
          <p:spPr>
            <a:xfrm>
              <a:off x="1813057" y="2996440"/>
              <a:ext cx="2050796" cy="727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Dark Photon</a:t>
              </a:r>
            </a:p>
            <a:p>
              <a:r>
                <a:rPr lang="en-GB" sz="1400" dirty="0" smtClean="0">
                  <a:solidFill>
                    <a:srgbClr val="FF0000"/>
                  </a:solidFill>
                  <a:latin typeface="Calibri"/>
                  <a:cs typeface="Calibri"/>
                </a:rPr>
                <a:t>(aka A</a:t>
              </a:r>
              <a:r>
                <a:rPr lang="de-DE" sz="1400" dirty="0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, U, </a:t>
              </a:r>
              <a:r>
                <a:rPr lang="de-DE" sz="1400" dirty="0" err="1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Z</a:t>
              </a:r>
              <a:r>
                <a:rPr lang="de-DE" sz="1400" baseline="-25000" dirty="0" err="1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d</a:t>
              </a:r>
              <a:r>
                <a:rPr lang="de-DE" sz="1400" dirty="0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, ...)</a:t>
              </a:r>
              <a:endParaRPr lang="en-GB" sz="1400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89" name="Gerade Verbindung mit Pfeil 12"/>
            <p:cNvCxnSpPr/>
            <p:nvPr/>
          </p:nvCxnSpPr>
          <p:spPr bwMode="auto">
            <a:xfrm flipV="1">
              <a:off x="3064934" y="2328334"/>
              <a:ext cx="414867" cy="745065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0" name="Rechteck 17"/>
            <p:cNvSpPr/>
            <p:nvPr/>
          </p:nvSpPr>
          <p:spPr bwMode="auto">
            <a:xfrm>
              <a:off x="2552399" y="2049698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1" name="Rechteck 18"/>
            <p:cNvSpPr/>
            <p:nvPr/>
          </p:nvSpPr>
          <p:spPr bwMode="auto">
            <a:xfrm>
              <a:off x="6363659" y="2063774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92" name="Gerade Verbindung 26"/>
            <p:cNvCxnSpPr/>
            <p:nvPr/>
          </p:nvCxnSpPr>
          <p:spPr bwMode="auto">
            <a:xfrm flipV="1">
              <a:off x="6110669" y="1710178"/>
              <a:ext cx="1257339" cy="591017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27"/>
            <p:cNvCxnSpPr/>
            <p:nvPr/>
          </p:nvCxnSpPr>
          <p:spPr bwMode="auto">
            <a:xfrm flipV="1">
              <a:off x="1862383" y="2290122"/>
              <a:ext cx="1257339" cy="591017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Gerade Verbindung 31"/>
            <p:cNvCxnSpPr/>
            <p:nvPr/>
          </p:nvCxnSpPr>
          <p:spPr bwMode="auto">
            <a:xfrm>
              <a:off x="6098094" y="2288620"/>
              <a:ext cx="1257340" cy="51556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32"/>
            <p:cNvCxnSpPr/>
            <p:nvPr/>
          </p:nvCxnSpPr>
          <p:spPr bwMode="auto">
            <a:xfrm>
              <a:off x="1862381" y="1787129"/>
              <a:ext cx="1257340" cy="51556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Textfeld 33"/>
            <p:cNvSpPr txBox="1"/>
            <p:nvPr/>
          </p:nvSpPr>
          <p:spPr>
            <a:xfrm>
              <a:off x="1402315" y="1420479"/>
              <a:ext cx="724443" cy="42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DM</a:t>
              </a:r>
            </a:p>
          </p:txBody>
        </p:sp>
        <p:sp>
          <p:nvSpPr>
            <p:cNvPr id="97" name="Textfeld 34"/>
            <p:cNvSpPr txBox="1"/>
            <p:nvPr/>
          </p:nvSpPr>
          <p:spPr>
            <a:xfrm>
              <a:off x="1377335" y="2905812"/>
              <a:ext cx="750910" cy="42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DM</a:t>
              </a:r>
            </a:p>
          </p:txBody>
        </p:sp>
        <p:cxnSp>
          <p:nvCxnSpPr>
            <p:cNvPr id="98" name="Gerade Verbindung 37"/>
            <p:cNvCxnSpPr/>
            <p:nvPr/>
          </p:nvCxnSpPr>
          <p:spPr bwMode="auto">
            <a:xfrm>
              <a:off x="1609783" y="2967661"/>
              <a:ext cx="352054" cy="1588"/>
            </a:xfrm>
            <a:prstGeom prst="line">
              <a:avLst/>
            </a:prstGeom>
            <a:solidFill>
              <a:schemeClr val="tx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9" name="Textfeld 38"/>
            <p:cNvSpPr txBox="1"/>
            <p:nvPr/>
          </p:nvSpPr>
          <p:spPr>
            <a:xfrm>
              <a:off x="6924200" y="1262333"/>
              <a:ext cx="1226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e</a:t>
              </a:r>
              <a:r>
                <a:rPr lang="de-DE" sz="1600" b="1" baseline="30000" dirty="0" smtClean="0">
                  <a:solidFill>
                    <a:srgbClr val="0000FF"/>
                  </a:solidFill>
                  <a:latin typeface="Calibri"/>
                  <a:cs typeface="Calibri"/>
                </a:rPr>
                <a:t>+</a:t>
              </a:r>
              <a:endParaRPr lang="de-DE" sz="1600" b="1" baseline="300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00" name="Textfeld 39"/>
            <p:cNvSpPr txBox="1"/>
            <p:nvPr/>
          </p:nvSpPr>
          <p:spPr>
            <a:xfrm>
              <a:off x="6863358" y="2703519"/>
              <a:ext cx="12262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e</a:t>
              </a:r>
              <a:r>
                <a:rPr lang="de-DE" sz="1600" b="1" baseline="30000" dirty="0" smtClean="0">
                  <a:solidFill>
                    <a:srgbClr val="0000FF"/>
                  </a:solidFill>
                  <a:latin typeface="Calibri"/>
                  <a:cs typeface="Calibri"/>
                </a:rPr>
                <a:t>-</a:t>
              </a:r>
              <a:endParaRPr lang="de-DE" sz="1600" b="1" baseline="300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" name="Picture 2" descr="Screen Shot 2013-05-30 at 2.02.2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79" y="2160884"/>
            <a:ext cx="1561468" cy="1098785"/>
          </a:xfrm>
          <a:prstGeom prst="rect">
            <a:avLst/>
          </a:prstGeom>
        </p:spPr>
      </p:pic>
      <p:sp>
        <p:nvSpPr>
          <p:cNvPr id="14" name="Rectangle 9"/>
          <p:cNvSpPr>
            <a:spLocks/>
          </p:cNvSpPr>
          <p:nvPr/>
        </p:nvSpPr>
        <p:spPr bwMode="auto">
          <a:xfrm>
            <a:off x="524932" y="987588"/>
            <a:ext cx="3335867" cy="91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85750" indent="-285750" algn="l">
              <a:buFont typeface="Wingdings" charset="2"/>
              <a:buChar char="§"/>
            </a:pPr>
            <a:r>
              <a:rPr lang="en-US" sz="1800" b="1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light dark sector</a:t>
            </a:r>
            <a:r>
              <a:rPr lang="en-US" sz="18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 could explain astrophysical anomalies</a:t>
            </a:r>
            <a:r>
              <a:rPr lang="en-US" sz="18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 </a:t>
            </a:r>
            <a:r>
              <a:rPr lang="en-US" sz="18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</a:t>
            </a:r>
          </a:p>
          <a:p>
            <a:pPr algn="l"/>
            <a:r>
              <a:rPr lang="en-US" sz="18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   e</a:t>
            </a:r>
            <a:r>
              <a:rPr lang="en-US" sz="1800" baseline="300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+</a:t>
            </a:r>
            <a:r>
              <a:rPr lang="en-US" sz="18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excess </a:t>
            </a:r>
            <a:r>
              <a:rPr lang="en-US" sz="18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in cosmic ray flux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sz="1800" b="1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p</a:t>
            </a:r>
            <a:r>
              <a:rPr lang="en-US" sz="1800" b="1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ossible explanation for (g-2)</a:t>
            </a:r>
            <a:r>
              <a:rPr lang="en-US" sz="1800" b="1" baseline="-250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μ</a:t>
            </a:r>
            <a:endParaRPr lang="en-US" sz="1800" baseline="-25000" dirty="0">
              <a:solidFill>
                <a:schemeClr val="tx2"/>
              </a:solidFill>
              <a:latin typeface="Calibri"/>
              <a:ea typeface="ＭＳ Ｐゴシック" charset="0"/>
              <a:cs typeface="Calibri"/>
              <a:sym typeface="Arial" charset="0"/>
            </a:endParaRPr>
          </a:p>
        </p:txBody>
      </p:sp>
      <p:sp>
        <p:nvSpPr>
          <p:cNvPr id="101" name="Textfeld 7"/>
          <p:cNvSpPr txBox="1"/>
          <p:nvPr/>
        </p:nvSpPr>
        <p:spPr>
          <a:xfrm>
            <a:off x="6012450" y="917978"/>
            <a:ext cx="176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solidFill>
                  <a:srgbClr val="CD0066"/>
                </a:solidFill>
                <a:latin typeface="Courier New"/>
                <a:cs typeface="Courier New"/>
              </a:rPr>
              <a:t>Holdom</a:t>
            </a:r>
            <a:r>
              <a:rPr lang="de-DE" sz="1200" b="1" dirty="0" smtClean="0">
                <a:solidFill>
                  <a:srgbClr val="CD0066"/>
                </a:solidFill>
                <a:latin typeface="Courier New"/>
                <a:cs typeface="Courier New"/>
              </a:rPr>
              <a:t> (1986),...</a:t>
            </a:r>
          </a:p>
        </p:txBody>
      </p:sp>
      <p:sp>
        <p:nvSpPr>
          <p:cNvPr id="5" name="Rechteck 56"/>
          <p:cNvSpPr/>
          <p:nvPr/>
        </p:nvSpPr>
        <p:spPr>
          <a:xfrm>
            <a:off x="2006604" y="2813963"/>
            <a:ext cx="2126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charset="2"/>
              <a:buNone/>
            </a:pPr>
            <a:r>
              <a:rPr lang="en-US" sz="1600" b="1" dirty="0">
                <a:solidFill>
                  <a:srgbClr val="FF0000"/>
                </a:solidFill>
                <a:cs typeface="Arial"/>
              </a:rPr>
              <a:t>r</a:t>
            </a:r>
            <a:r>
              <a:rPr lang="en-US" sz="1600" b="1" dirty="0" smtClean="0">
                <a:solidFill>
                  <a:srgbClr val="FF0000"/>
                </a:solidFill>
                <a:cs typeface="Arial"/>
              </a:rPr>
              <a:t>ed band: (g-2)</a:t>
            </a:r>
            <a:r>
              <a:rPr lang="en-US" sz="1600" b="1" baseline="-25000" dirty="0" smtClean="0">
                <a:solidFill>
                  <a:srgbClr val="FF0000"/>
                </a:solidFill>
                <a:cs typeface="Arial"/>
              </a:rPr>
              <a:t>μ </a:t>
            </a:r>
          </a:p>
        </p:txBody>
      </p:sp>
      <p:sp>
        <p:nvSpPr>
          <p:cNvPr id="102" name="Text Box 7"/>
          <p:cNvSpPr txBox="1">
            <a:spLocks noChangeArrowheads="1"/>
          </p:cNvSpPr>
          <p:nvPr/>
        </p:nvSpPr>
        <p:spPr bwMode="auto">
          <a:xfrm>
            <a:off x="6668434" y="3353329"/>
            <a:ext cx="21574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de-DE" sz="1200" b="1" dirty="0" err="1" smtClean="0">
                <a:solidFill>
                  <a:srgbClr val="CC0066"/>
                </a:solidFill>
                <a:latin typeface="Courier New"/>
                <a:cs typeface="Courier New"/>
              </a:rPr>
              <a:t>Bjorken</a:t>
            </a:r>
            <a:r>
              <a:rPr lang="de-DE" sz="1200" b="1" dirty="0" smtClean="0">
                <a:solidFill>
                  <a:srgbClr val="CC0066"/>
                </a:solidFill>
                <a:latin typeface="Courier New"/>
                <a:cs typeface="Courier New"/>
              </a:rPr>
              <a:t> et al.</a:t>
            </a:r>
            <a:r>
              <a:rPr lang="de-DE" sz="1200" b="1" dirty="0" smtClean="0">
                <a:solidFill>
                  <a:srgbClr val="CC0066"/>
                </a:solidFill>
                <a:latin typeface="Courier New"/>
                <a:ea typeface="+mn-ea"/>
                <a:cs typeface="Courier New"/>
              </a:rPr>
              <a:t>(2009)</a:t>
            </a:r>
            <a:endParaRPr lang="de-DE" sz="1200" b="1" dirty="0">
              <a:solidFill>
                <a:srgbClr val="CC0066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03" name="Rectangle 2"/>
          <p:cNvSpPr>
            <a:spLocks noChangeArrowheads="1"/>
          </p:cNvSpPr>
          <p:nvPr/>
        </p:nvSpPr>
        <p:spPr bwMode="auto">
          <a:xfrm>
            <a:off x="658813" y="201613"/>
            <a:ext cx="69244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Dark photon / dark matter searches</a:t>
            </a:r>
            <a:endParaRPr lang="en-US" sz="3600" i="1" dirty="0"/>
          </a:p>
        </p:txBody>
      </p:sp>
      <p:sp>
        <p:nvSpPr>
          <p:cNvPr id="104" name="Right Arrow 103"/>
          <p:cNvSpPr/>
          <p:nvPr/>
        </p:nvSpPr>
        <p:spPr>
          <a:xfrm>
            <a:off x="4884231" y="4287599"/>
            <a:ext cx="367475" cy="1854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4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1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Bildschirmfoto 2011-09-04 um 21.09.18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2844" y="876098"/>
            <a:ext cx="3111449" cy="28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 bwMode="auto">
          <a:xfrm>
            <a:off x="3911605" y="2319867"/>
            <a:ext cx="1388533" cy="66040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3108" y="201613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 </a:t>
            </a:r>
            <a:endParaRPr lang="en-US" sz="3600" i="1" dirty="0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658813" y="201613"/>
            <a:ext cx="18253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Outlook</a:t>
            </a:r>
            <a:endParaRPr lang="en-US" sz="3600" i="1" dirty="0"/>
          </a:p>
        </p:txBody>
      </p:sp>
      <p:pic>
        <p:nvPicPr>
          <p:cNvPr id="5" name="Bil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87" y="1066234"/>
            <a:ext cx="2404678" cy="15663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825066" y="3023038"/>
            <a:ext cx="32935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Precision Low Energy </a:t>
            </a:r>
            <a:r>
              <a:rPr lang="en-GB" b="1" dirty="0" err="1" smtClean="0">
                <a:solidFill>
                  <a:srgbClr val="FF0000"/>
                </a:solidFill>
                <a:latin typeface="Calibri"/>
                <a:cs typeface="Calibri"/>
              </a:rPr>
              <a:t>expts</a:t>
            </a:r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pPr algn="l"/>
            <a:endParaRPr lang="en-GB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342900" indent="-342900" algn="l">
              <a:buFont typeface="Wingdings" charset="0"/>
              <a:buChar char="à"/>
            </a:pP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New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tools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: MESA, ...</a:t>
            </a:r>
            <a:endParaRPr lang="en-GB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342900" indent="-342900" algn="l">
              <a:spcAft>
                <a:spcPts val="0"/>
              </a:spcAft>
              <a:buFont typeface="Wingdings" charset="0"/>
              <a:buChar char="à"/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Identify key </a:t>
            </a:r>
            <a:r>
              <a:rPr lang="en-GB" dirty="0" err="1" smtClean="0">
                <a:solidFill>
                  <a:srgbClr val="0000FF"/>
                </a:solidFill>
                <a:latin typeface="Calibri"/>
                <a:cs typeface="Calibri"/>
              </a:rPr>
              <a:t>expts</a:t>
            </a: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.  </a:t>
            </a:r>
          </a:p>
          <a:p>
            <a:pPr marL="342900" indent="-342900" algn="l">
              <a:buFont typeface="Wingdings" charset="0"/>
              <a:buChar char="à"/>
            </a:pP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Impact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new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physics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: </a:t>
            </a:r>
          </a:p>
          <a:p>
            <a:pPr algn="l"/>
            <a:r>
              <a:rPr lang="de-DE" dirty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   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determine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required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endParaRPr lang="de-DE" dirty="0" smtClean="0">
              <a:solidFill>
                <a:srgbClr val="0000FF"/>
              </a:solidFill>
              <a:latin typeface="Calibri"/>
              <a:cs typeface="Calibri"/>
              <a:sym typeface="Wingdings"/>
            </a:endParaRPr>
          </a:p>
          <a:p>
            <a:pPr algn="l"/>
            <a:r>
              <a:rPr lang="de-DE" dirty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   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precision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endParaRPr lang="en-GB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342900" indent="-342900" algn="l">
              <a:buFont typeface="Wingdings" charset="0"/>
              <a:buChar char="à"/>
            </a:pP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Complementarity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: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precision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hadron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structure</a:t>
            </a:r>
            <a:endParaRPr lang="en-GB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342900" indent="-342900" algn="l">
              <a:spcAft>
                <a:spcPts val="0"/>
              </a:spcAft>
              <a:buFont typeface="Wingdings" charset="0"/>
              <a:buChar char="à"/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Goal: “</a:t>
            </a:r>
            <a:r>
              <a:rPr lang="en-GB" dirty="0">
                <a:solidFill>
                  <a:srgbClr val="0000FF"/>
                </a:solidFill>
                <a:latin typeface="Calibri"/>
                <a:cs typeface="Calibri"/>
              </a:rPr>
              <a:t>Physics Book”</a:t>
            </a:r>
          </a:p>
          <a:p>
            <a:pPr algn="l"/>
            <a:endParaRPr lang="en-GB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2" name="Picture 52" descr="Ring_98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8876" y="904875"/>
            <a:ext cx="2461250" cy="16875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0" name="Bild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2268" y="1274210"/>
            <a:ext cx="1671142" cy="1343598"/>
          </a:xfrm>
          <a:prstGeom prst="rect">
            <a:avLst/>
          </a:prstGeom>
        </p:spPr>
      </p:pic>
      <p:pic>
        <p:nvPicPr>
          <p:cNvPr id="11" name="Exzellenzcluster PRISMA Auf der Suche nach neuer Physik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3602" y="3767661"/>
            <a:ext cx="3691469" cy="22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3108" y="201613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 </a:t>
            </a:r>
            <a:endParaRPr lang="en-US" sz="36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93" y="1185334"/>
            <a:ext cx="7101639" cy="4715933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8733" y="193146"/>
            <a:ext cx="8382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  <a:latin typeface="Chalkduster"/>
                <a:cs typeface="Chalkduster"/>
              </a:rPr>
              <a:t>Have a </a:t>
            </a:r>
            <a:r>
              <a:rPr lang="en-US" sz="3200" i="1" dirty="0" smtClean="0">
                <a:solidFill>
                  <a:srgbClr val="FF0000"/>
                </a:solidFill>
                <a:latin typeface="Chalkduster"/>
                <a:cs typeface="Chalkduster"/>
              </a:rPr>
              <a:t>productive</a:t>
            </a:r>
            <a:r>
              <a:rPr lang="en-US" sz="3200" i="1" dirty="0" smtClean="0">
                <a:solidFill>
                  <a:srgbClr val="FF0000"/>
                </a:solidFill>
                <a:latin typeface="Chalkduster"/>
                <a:cs typeface="Chalkduster"/>
              </a:rPr>
              <a:t> </a:t>
            </a:r>
            <a:r>
              <a:rPr lang="en-US" sz="3200" i="1" dirty="0" smtClean="0">
                <a:solidFill>
                  <a:srgbClr val="FF0000"/>
                </a:solidFill>
                <a:latin typeface="Chalkduster"/>
                <a:cs typeface="Chalkduster"/>
              </a:rPr>
              <a:t>time in Mainz !</a:t>
            </a:r>
            <a:endParaRPr lang="en-US" sz="3200" i="1" dirty="0">
              <a:solidFill>
                <a:srgbClr val="FF00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59239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3108" y="201613"/>
            <a:ext cx="63049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Frontiers of the Standard Model </a:t>
            </a:r>
            <a:endParaRPr lang="en-US" sz="3600" i="1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96" y="1101506"/>
            <a:ext cx="6490330" cy="504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54173" y="5140248"/>
            <a:ext cx="17085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de-DE" sz="1200" b="1" dirty="0" err="1">
                <a:solidFill>
                  <a:srgbClr val="CC0066"/>
                </a:solidFill>
                <a:latin typeface="Courier New"/>
                <a:ea typeface="+mn-ea"/>
                <a:cs typeface="Courier New"/>
              </a:rPr>
              <a:t>Fra</a:t>
            </a:r>
            <a:r>
              <a:rPr lang="de-DE" sz="1200" b="1" dirty="0">
                <a:solidFill>
                  <a:srgbClr val="CC0066"/>
                </a:solidFill>
                <a:latin typeface="Courier New"/>
                <a:ea typeface="+mn-ea"/>
                <a:cs typeface="Courier New"/>
              </a:rPr>
              <a:t> Mauro(1459)</a:t>
            </a:r>
          </a:p>
        </p:txBody>
      </p:sp>
    </p:spTree>
    <p:extLst>
      <p:ext uri="{BB962C8B-B14F-4D97-AF65-F5344CB8AC3E}">
        <p14:creationId xmlns:p14="http://schemas.microsoft.com/office/powerpoint/2010/main" val="365694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3108" y="201613"/>
            <a:ext cx="63049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Frontiers of the Standard Model </a:t>
            </a:r>
            <a:endParaRPr lang="en-US" sz="3600" i="1" dirty="0"/>
          </a:p>
        </p:txBody>
      </p:sp>
      <p:sp>
        <p:nvSpPr>
          <p:cNvPr id="4" name="Textfeld 5"/>
          <p:cNvSpPr txBox="1">
            <a:spLocks noChangeArrowheads="1"/>
          </p:cNvSpPr>
          <p:nvPr/>
        </p:nvSpPr>
        <p:spPr bwMode="auto">
          <a:xfrm>
            <a:off x="358775" y="1566863"/>
            <a:ext cx="19494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0000FF"/>
                </a:solidFill>
                <a:latin typeface="Calibri" charset="0"/>
                <a:cs typeface="Arial" charset="0"/>
              </a:rPr>
              <a:t>LHC</a:t>
            </a:r>
          </a:p>
          <a:p>
            <a:pPr algn="ctr" eaLnBrk="1" hangingPunct="1"/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Higgs discovery</a:t>
            </a:r>
          </a:p>
          <a:p>
            <a:pPr algn="ctr" eaLnBrk="1" hangingPunct="1"/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Production of new </a:t>
            </a:r>
          </a:p>
          <a:p>
            <a:pPr algn="ctr" eaLnBrk="1" hangingPunct="1"/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physics particles</a:t>
            </a:r>
          </a:p>
          <a:p>
            <a:pPr algn="ctr" eaLnBrk="1" hangingPunct="1"/>
            <a:r>
              <a:rPr lang="de-DE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L</a:t>
            </a:r>
            <a:r>
              <a:rPr lang="en-GB" sz="1800" dirty="0" err="1">
                <a:solidFill>
                  <a:schemeClr val="tx2"/>
                </a:solidFill>
                <a:latin typeface="Calibri" charset="0"/>
                <a:cs typeface="Arial" charset="0"/>
              </a:rPr>
              <a:t>ater</a:t>
            </a:r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: ILC</a:t>
            </a:r>
            <a:endParaRPr lang="en-GB" sz="1800" dirty="0">
              <a:solidFill>
                <a:srgbClr val="0000FF"/>
              </a:solidFill>
              <a:latin typeface="Calibri" charset="0"/>
              <a:cs typeface="Arial" charset="0"/>
            </a:endParaRPr>
          </a:p>
        </p:txBody>
      </p:sp>
      <p:pic>
        <p:nvPicPr>
          <p:cNvPr id="5" name="Picture 10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327150"/>
            <a:ext cx="403225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33" descr="lh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262438"/>
            <a:ext cx="29654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684588" y="1139825"/>
            <a:ext cx="1358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FF0000"/>
                </a:solidFill>
                <a:latin typeface="Calibri" charset="0"/>
                <a:cs typeface="Arial" charset="0"/>
              </a:rPr>
              <a:t>New Physics</a:t>
            </a:r>
            <a:endParaRPr lang="en-GB" sz="2000" b="1">
              <a:solidFill>
                <a:schemeClr val="hlink"/>
              </a:solidFill>
              <a:latin typeface="Calibri" charset="0"/>
              <a:cs typeface="Arial" charset="0"/>
            </a:endParaRPr>
          </a:p>
        </p:txBody>
      </p:sp>
      <p:pic>
        <p:nvPicPr>
          <p:cNvPr id="9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656" y="1248007"/>
            <a:ext cx="2903754" cy="1451877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sp>
        <p:nvSpPr>
          <p:cNvPr id="11" name="Oval 10"/>
          <p:cNvSpPr/>
          <p:nvPr/>
        </p:nvSpPr>
        <p:spPr>
          <a:xfrm rot="1800000">
            <a:off x="2482850" y="1106488"/>
            <a:ext cx="658813" cy="1628775"/>
          </a:xfrm>
          <a:prstGeom prst="ellipse">
            <a:avLst/>
          </a:pr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09502" y="2743154"/>
            <a:ext cx="23347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de-DE" sz="1200" b="1" dirty="0" smtClean="0">
                <a:solidFill>
                  <a:srgbClr val="CC0066"/>
                </a:solidFill>
                <a:latin typeface="Courier New"/>
                <a:cs typeface="Courier New"/>
              </a:rPr>
              <a:t>Englert, </a:t>
            </a:r>
            <a:r>
              <a:rPr lang="de-DE" sz="1200" b="1" dirty="0" err="1" smtClean="0">
                <a:solidFill>
                  <a:srgbClr val="CC0066"/>
                </a:solidFill>
                <a:latin typeface="Courier New"/>
                <a:cs typeface="Courier New"/>
              </a:rPr>
              <a:t>Higgs</a:t>
            </a:r>
            <a:endParaRPr lang="de-DE" sz="1200" b="1" dirty="0" smtClean="0">
              <a:solidFill>
                <a:srgbClr val="CC0066"/>
              </a:solidFill>
              <a:latin typeface="Courier New"/>
              <a:cs typeface="Courier New"/>
            </a:endParaRPr>
          </a:p>
          <a:p>
            <a:pPr defTabSz="457200" fontAlgn="auto">
              <a:spcAft>
                <a:spcPts val="0"/>
              </a:spcAft>
              <a:defRPr/>
            </a:pPr>
            <a:r>
              <a:rPr lang="de-DE" sz="1200" b="1" dirty="0" smtClean="0">
                <a:solidFill>
                  <a:srgbClr val="CC0066"/>
                </a:solidFill>
                <a:latin typeface="Courier New"/>
                <a:cs typeface="Courier New"/>
              </a:rPr>
              <a:t>Nobel </a:t>
            </a:r>
            <a:r>
              <a:rPr lang="de-DE" sz="1200" b="1" dirty="0" err="1">
                <a:solidFill>
                  <a:srgbClr val="CC0066"/>
                </a:solidFill>
                <a:latin typeface="Courier New"/>
                <a:cs typeface="Courier New"/>
              </a:rPr>
              <a:t>prize</a:t>
            </a:r>
            <a:r>
              <a:rPr lang="de-DE" sz="1200" b="1" dirty="0">
                <a:solidFill>
                  <a:srgbClr val="CC0066"/>
                </a:solidFill>
                <a:latin typeface="Courier New"/>
                <a:cs typeface="Courier New"/>
              </a:rPr>
              <a:t> </a:t>
            </a:r>
            <a:r>
              <a:rPr lang="de-DE" sz="1200" b="1" dirty="0" smtClean="0">
                <a:solidFill>
                  <a:srgbClr val="CC0066"/>
                </a:solidFill>
                <a:latin typeface="Courier New"/>
                <a:cs typeface="Courier New"/>
              </a:rPr>
              <a:t>2013 </a:t>
            </a:r>
            <a:endParaRPr lang="de-DE" sz="1200" b="1" dirty="0">
              <a:solidFill>
                <a:srgbClr val="CC0066"/>
              </a:solidFill>
              <a:latin typeface="Courier New"/>
              <a:ea typeface="+mn-ea"/>
              <a:cs typeface="Courier New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9" y="3531647"/>
            <a:ext cx="3868737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5"/>
          <p:cNvSpPr txBox="1"/>
          <p:nvPr/>
        </p:nvSpPr>
        <p:spPr>
          <a:xfrm>
            <a:off x="6495896" y="3311540"/>
            <a:ext cx="185830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Higgs discovery</a:t>
            </a:r>
          </a:p>
        </p:txBody>
      </p:sp>
    </p:spTree>
    <p:extLst>
      <p:ext uri="{BB962C8B-B14F-4D97-AF65-F5344CB8AC3E}">
        <p14:creationId xmlns:p14="http://schemas.microsoft.com/office/powerpoint/2010/main" val="384673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3108" y="201613"/>
            <a:ext cx="63049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Frontiers of the Standard Model </a:t>
            </a:r>
            <a:endParaRPr lang="en-US" sz="3600" i="1" dirty="0"/>
          </a:p>
        </p:txBody>
      </p:sp>
      <p:sp>
        <p:nvSpPr>
          <p:cNvPr id="4" name="Textfeld 7"/>
          <p:cNvSpPr txBox="1">
            <a:spLocks noChangeArrowheads="1"/>
          </p:cNvSpPr>
          <p:nvPr/>
        </p:nvSpPr>
        <p:spPr bwMode="auto">
          <a:xfrm>
            <a:off x="6154738" y="1506538"/>
            <a:ext cx="240823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0000FF"/>
                </a:solidFill>
                <a:latin typeface="Calibri" charset="0"/>
                <a:cs typeface="Arial" charset="0"/>
              </a:rPr>
              <a:t>Testing SM at low </a:t>
            </a:r>
          </a:p>
          <a:p>
            <a:pPr algn="ctr" eaLnBrk="1" hangingPunct="1"/>
            <a:r>
              <a:rPr lang="en-GB" sz="2000" b="1" dirty="0">
                <a:solidFill>
                  <a:srgbClr val="0000FF"/>
                </a:solidFill>
                <a:latin typeface="Calibri" charset="0"/>
                <a:cs typeface="Arial" charset="0"/>
              </a:rPr>
              <a:t>energies, quantum loop corrections </a:t>
            </a:r>
          </a:p>
          <a:p>
            <a:pPr algn="ctr" eaLnBrk="1" hangingPunct="1"/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sin</a:t>
            </a:r>
            <a:r>
              <a:rPr lang="en-GB" sz="1800" baseline="30000" dirty="0">
                <a:solidFill>
                  <a:schemeClr val="tx2"/>
                </a:solidFill>
                <a:latin typeface="Calibri" charset="0"/>
                <a:cs typeface="Arial" charset="0"/>
              </a:rPr>
              <a:t>2</a:t>
            </a:r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θ</a:t>
            </a:r>
            <a:r>
              <a:rPr lang="en-GB" sz="1800" baseline="-25000" dirty="0">
                <a:solidFill>
                  <a:schemeClr val="tx2"/>
                </a:solidFill>
                <a:latin typeface="Calibri" charset="0"/>
                <a:cs typeface="Arial" charset="0"/>
              </a:rPr>
              <a:t>W</a:t>
            </a:r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 </a:t>
            </a:r>
          </a:p>
          <a:p>
            <a:pPr algn="ctr" eaLnBrk="1" hangingPunct="1"/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(g-2)μ</a:t>
            </a:r>
          </a:p>
          <a:p>
            <a:pPr algn="ctr" eaLnBrk="1" hangingPunct="1"/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EDM</a:t>
            </a:r>
          </a:p>
          <a:p>
            <a:pPr algn="ctr" eaLnBrk="1" hangingPunct="1"/>
            <a:r>
              <a:rPr lang="en-GB" sz="1800" dirty="0" err="1">
                <a:solidFill>
                  <a:schemeClr val="tx2"/>
                </a:solidFill>
                <a:latin typeface="Calibri" charset="0"/>
                <a:cs typeface="Arial" charset="0"/>
              </a:rPr>
              <a:t>Flavor</a:t>
            </a:r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 physics</a:t>
            </a:r>
          </a:p>
          <a:p>
            <a:pPr algn="ctr" eaLnBrk="1" hangingPunct="1"/>
            <a:r>
              <a:rPr lang="en-GB" sz="1800" dirty="0">
                <a:solidFill>
                  <a:schemeClr val="tx2"/>
                </a:solidFill>
                <a:latin typeface="Calibri" charset="0"/>
                <a:cs typeface="Arial" charset="0"/>
              </a:rPr>
              <a:t>Atomic physics</a:t>
            </a:r>
          </a:p>
        </p:txBody>
      </p:sp>
      <p:pic>
        <p:nvPicPr>
          <p:cNvPr id="5" name="Picture 10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327150"/>
            <a:ext cx="403225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6200"/>
            <a:ext cx="2375816" cy="195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4024313"/>
            <a:ext cx="3378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6-01-27 at 9.29.3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859"/>
            <a:ext cx="3263161" cy="2440998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527804" y="5712186"/>
            <a:ext cx="17085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de-DE" sz="1200" b="1" dirty="0" smtClean="0">
                <a:solidFill>
                  <a:srgbClr val="CC0066"/>
                </a:solidFill>
                <a:latin typeface="Courier New"/>
                <a:cs typeface="Courier New"/>
              </a:rPr>
              <a:t>H.</a:t>
            </a:r>
            <a:r>
              <a:rPr lang="de-DE" sz="1200" b="1" dirty="0" smtClean="0">
                <a:solidFill>
                  <a:srgbClr val="CC0066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de-DE" sz="1200" b="1" dirty="0" smtClean="0">
                <a:solidFill>
                  <a:srgbClr val="CD0066"/>
                </a:solidFill>
                <a:latin typeface="Courier New"/>
                <a:cs typeface="Courier New"/>
              </a:rPr>
              <a:t>Bethe</a:t>
            </a:r>
            <a:r>
              <a:rPr lang="de-DE" sz="1200" b="1" dirty="0" smtClean="0">
                <a:solidFill>
                  <a:srgbClr val="CC0066"/>
                </a:solidFill>
                <a:latin typeface="Courier New"/>
                <a:ea typeface="+mn-ea"/>
                <a:cs typeface="Courier New"/>
              </a:rPr>
              <a:t>(1947)</a:t>
            </a:r>
            <a:endParaRPr lang="de-DE" sz="1200" b="1" dirty="0">
              <a:solidFill>
                <a:srgbClr val="CC0066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0" name="Textfeld 6"/>
          <p:cNvSpPr txBox="1">
            <a:spLocks noChangeArrowheads="1"/>
          </p:cNvSpPr>
          <p:nvPr/>
        </p:nvSpPr>
        <p:spPr bwMode="auto">
          <a:xfrm>
            <a:off x="3684588" y="1139825"/>
            <a:ext cx="1358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 dirty="0">
                <a:solidFill>
                  <a:srgbClr val="FF0000"/>
                </a:solidFill>
                <a:latin typeface="Calibri" charset="0"/>
                <a:cs typeface="Arial" charset="0"/>
              </a:rPr>
              <a:t>New Physics</a:t>
            </a:r>
            <a:endParaRPr lang="en-GB" sz="2000" b="1" dirty="0">
              <a:solidFill>
                <a:schemeClr val="hlink"/>
              </a:solidFill>
              <a:latin typeface="Calibri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 rot="19800000">
            <a:off x="5553075" y="1106488"/>
            <a:ext cx="658813" cy="1628775"/>
          </a:xfrm>
          <a:prstGeom prst="ellipse">
            <a:avLst/>
          </a:pr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4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3108" y="201613"/>
            <a:ext cx="63049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Frontiers of the Standard Model </a:t>
            </a:r>
            <a:endParaRPr lang="en-US" sz="3600" i="1" dirty="0"/>
          </a:p>
        </p:txBody>
      </p:sp>
      <p:sp>
        <p:nvSpPr>
          <p:cNvPr id="3" name="Textfeld 6"/>
          <p:cNvSpPr txBox="1">
            <a:spLocks noChangeArrowheads="1"/>
          </p:cNvSpPr>
          <p:nvPr/>
        </p:nvSpPr>
        <p:spPr bwMode="auto">
          <a:xfrm>
            <a:off x="3543300" y="4759325"/>
            <a:ext cx="1616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Terra incognita</a:t>
            </a:r>
            <a:endParaRPr kumimoji="0" lang="en-GB" sz="2000" b="1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4" name="Picture 10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327150"/>
            <a:ext cx="403225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38" descr="nuclear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" y="2351835"/>
            <a:ext cx="2430550" cy="306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6"/>
          <p:cNvSpPr txBox="1">
            <a:spLocks noChangeArrowheads="1"/>
          </p:cNvSpPr>
          <p:nvPr/>
        </p:nvSpPr>
        <p:spPr bwMode="auto">
          <a:xfrm>
            <a:off x="3684588" y="1139825"/>
            <a:ext cx="1358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New Physics</a:t>
            </a:r>
            <a:endParaRPr kumimoji="0" lang="en-GB" sz="2000" b="1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 rot="16200000">
            <a:off x="4021932" y="3625056"/>
            <a:ext cx="658812" cy="1628775"/>
          </a:xfrm>
          <a:prstGeom prst="ellipse">
            <a:avLst/>
          </a:pr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1194754" y="5314841"/>
            <a:ext cx="71649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Hadron physics: Strong interactions, Complex systems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How do quarks/gluons merge into hadrons (mass,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spin,…)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How does hadron structure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emerge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from basic constituents?</a:t>
            </a:r>
          </a:p>
        </p:txBody>
      </p:sp>
      <p:pic>
        <p:nvPicPr>
          <p:cNvPr id="9" name="Picture 8" descr="Screen Shot 2016-01-27 at 10.02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54" y="912317"/>
            <a:ext cx="2918546" cy="1711871"/>
          </a:xfrm>
          <a:prstGeom prst="rect">
            <a:avLst/>
          </a:prstGeom>
        </p:spPr>
      </p:pic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6564901" y="2660274"/>
            <a:ext cx="24048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0000FF"/>
                </a:solidFill>
                <a:latin typeface="Calibri" charset="0"/>
                <a:cs typeface="Arial" charset="0"/>
              </a:rPr>
              <a:t>f</a:t>
            </a:r>
            <a:r>
              <a:rPr lang="en-GB" sz="2000" b="1" dirty="0" smtClean="0">
                <a:solidFill>
                  <a:srgbClr val="0000FF"/>
                </a:solidFill>
                <a:latin typeface="Calibri" charset="0"/>
                <a:cs typeface="Arial" charset="0"/>
              </a:rPr>
              <a:t>rom quarks to stars:</a:t>
            </a:r>
            <a:endParaRPr lang="en-GB" sz="2000" b="1" dirty="0">
              <a:solidFill>
                <a:srgbClr val="0000FF"/>
              </a:solidFill>
              <a:latin typeface="Calibri" charset="0"/>
              <a:cs typeface="Arial" charset="0"/>
            </a:endParaRPr>
          </a:p>
          <a:p>
            <a:pPr algn="ctr" eaLnBrk="1" hangingPunct="1"/>
            <a:r>
              <a:rPr lang="en-GB" sz="1600" dirty="0">
                <a:solidFill>
                  <a:schemeClr val="tx2"/>
                </a:solidFill>
                <a:latin typeface="Calibri" charset="0"/>
                <a:cs typeface="Arial" charset="0"/>
              </a:rPr>
              <a:t>l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  <a:cs typeface="Arial" charset="0"/>
              </a:rPr>
              <a:t>ooking outward </a:t>
            </a:r>
          </a:p>
          <a:p>
            <a:pPr algn="ctr" eaLnBrk="1" hangingPunct="1"/>
            <a:r>
              <a:rPr lang="en-GB" sz="1600" dirty="0" err="1" smtClean="0">
                <a:solidFill>
                  <a:schemeClr val="tx2"/>
                </a:solidFill>
                <a:latin typeface="Calibri" charset="0"/>
                <a:cs typeface="Arial" charset="0"/>
              </a:rPr>
              <a:t>vs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  <a:cs typeface="Arial" charset="0"/>
              </a:rPr>
              <a:t> looking inward</a:t>
            </a:r>
            <a:endParaRPr lang="en-GB" sz="1600" dirty="0">
              <a:solidFill>
                <a:schemeClr val="tx2"/>
              </a:solidFill>
              <a:latin typeface="Calibri" charset="0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416990" y="3676759"/>
            <a:ext cx="23347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de-DE" sz="1200" b="1" dirty="0" smtClean="0">
                <a:solidFill>
                  <a:srgbClr val="CC0066"/>
                </a:solidFill>
                <a:latin typeface="Courier New"/>
                <a:cs typeface="Courier New"/>
              </a:rPr>
              <a:t>Hans Bethe:</a:t>
            </a:r>
          </a:p>
          <a:p>
            <a:pPr defTabSz="457200" fontAlgn="auto">
              <a:spcAft>
                <a:spcPts val="0"/>
              </a:spcAft>
              <a:defRPr/>
            </a:pPr>
            <a:r>
              <a:rPr lang="de-DE" sz="1200" b="1" dirty="0" smtClean="0">
                <a:solidFill>
                  <a:srgbClr val="CC0066"/>
                </a:solidFill>
                <a:latin typeface="Courier New"/>
                <a:cs typeface="Courier New"/>
              </a:rPr>
              <a:t>Nobel </a:t>
            </a:r>
            <a:r>
              <a:rPr lang="de-DE" sz="1200" b="1" dirty="0" err="1">
                <a:solidFill>
                  <a:srgbClr val="CC0066"/>
                </a:solidFill>
                <a:latin typeface="Courier New"/>
                <a:cs typeface="Courier New"/>
              </a:rPr>
              <a:t>prize</a:t>
            </a:r>
            <a:r>
              <a:rPr lang="de-DE" sz="1200" b="1" dirty="0">
                <a:solidFill>
                  <a:srgbClr val="CC0066"/>
                </a:solidFill>
                <a:latin typeface="Courier New"/>
                <a:cs typeface="Courier New"/>
              </a:rPr>
              <a:t> 1967 </a:t>
            </a:r>
            <a:endParaRPr lang="de-DE" sz="1200" b="1" dirty="0">
              <a:solidFill>
                <a:srgbClr val="CC0066"/>
              </a:solidFill>
              <a:latin typeface="Courier New"/>
              <a:ea typeface="+mn-ea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2575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16"/>
          <p:cNvSpPr>
            <a:spLocks noChangeArrowheads="1"/>
          </p:cNvSpPr>
          <p:nvPr/>
        </p:nvSpPr>
        <p:spPr bwMode="auto">
          <a:xfrm>
            <a:off x="7687736" y="3843863"/>
            <a:ext cx="1354663" cy="685799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16671" y="283175"/>
            <a:ext cx="6790267" cy="5539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GB" sz="3600" b="1" dirty="0" smtClean="0">
                <a:solidFill>
                  <a:schemeClr val="bg1"/>
                </a:solidFill>
              </a:rPr>
              <a:t>Central concept of CRC 1044</a:t>
            </a:r>
          </a:p>
        </p:txBody>
      </p:sp>
      <p:sp>
        <p:nvSpPr>
          <p:cNvPr id="3" name="Textfeld 9"/>
          <p:cNvSpPr txBox="1">
            <a:spLocks noChangeArrowheads="1"/>
          </p:cNvSpPr>
          <p:nvPr/>
        </p:nvSpPr>
        <p:spPr bwMode="auto">
          <a:xfrm>
            <a:off x="423325" y="1171057"/>
            <a:ext cx="8270480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dirty="0" err="1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Hadron</a:t>
            </a:r>
            <a:r>
              <a:rPr lang="de-DE" b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b="1" dirty="0" err="1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physics</a:t>
            </a:r>
            <a:r>
              <a:rPr lang="de-DE" b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(= The Low-</a:t>
            </a:r>
            <a:r>
              <a:rPr lang="de-DE" b="1" dirty="0" err="1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Energy</a:t>
            </a:r>
            <a:r>
              <a:rPr lang="de-DE" b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Frontier of </a:t>
            </a:r>
            <a:r>
              <a:rPr lang="de-DE" b="1" dirty="0" err="1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the</a:t>
            </a:r>
            <a:r>
              <a:rPr lang="de-DE" b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Standard Model)</a:t>
            </a:r>
          </a:p>
          <a:p>
            <a:pPr algn="ctr"/>
            <a:r>
              <a:rPr lang="de-DE" b="1" dirty="0" err="1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plays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b="1" dirty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a </a:t>
            </a:r>
            <a:r>
              <a:rPr lang="de-DE" b="1" dirty="0" err="1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central</a:t>
            </a:r>
            <a:r>
              <a:rPr lang="de-DE" b="1" dirty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and </a:t>
            </a:r>
            <a:r>
              <a:rPr lang="de-DE" b="1" dirty="0" err="1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connecting</a:t>
            </a:r>
            <a:r>
              <a:rPr lang="de-DE" b="1" dirty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b="1" dirty="0" err="1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role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in </a:t>
            </a:r>
            <a:r>
              <a:rPr lang="de-DE" b="1" dirty="0" err="1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interpretation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of </a:t>
            </a:r>
          </a:p>
          <a:p>
            <a:pPr algn="ctr"/>
            <a:r>
              <a:rPr lang="de-DE" b="1" dirty="0" err="1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measurements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at </a:t>
            </a:r>
            <a:r>
              <a:rPr lang="de-DE" b="1" dirty="0" err="1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the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b="1" dirty="0" err="1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precision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b="1" dirty="0" err="1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frontier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of </a:t>
            </a:r>
            <a:r>
              <a:rPr lang="de-DE" b="1" dirty="0" err="1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the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Standard Model </a:t>
            </a:r>
          </a:p>
        </p:txBody>
      </p:sp>
      <p:grpSp>
        <p:nvGrpSpPr>
          <p:cNvPr id="5" name="Gruppierung 32"/>
          <p:cNvGrpSpPr/>
          <p:nvPr/>
        </p:nvGrpSpPr>
        <p:grpSpPr>
          <a:xfrm>
            <a:off x="538107" y="4866125"/>
            <a:ext cx="8207962" cy="1405581"/>
            <a:chOff x="172637" y="5162126"/>
            <a:chExt cx="8820223" cy="1635044"/>
          </a:xfrm>
        </p:grpSpPr>
        <p:sp>
          <p:nvSpPr>
            <p:cNvPr id="6" name="Textfeld 13"/>
            <p:cNvSpPr txBox="1">
              <a:spLocks noChangeArrowheads="1"/>
            </p:cNvSpPr>
            <p:nvPr/>
          </p:nvSpPr>
          <p:spPr bwMode="auto">
            <a:xfrm>
              <a:off x="172637" y="5237996"/>
              <a:ext cx="8820223" cy="1559174"/>
            </a:xfrm>
            <a:prstGeom prst="rect">
              <a:avLst/>
            </a:prstGeom>
            <a:solidFill>
              <a:srgbClr val="FFA4A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2000" i="1" dirty="0">
                <a:solidFill>
                  <a:srgbClr val="0000FF"/>
                </a:solidFill>
                <a:ea typeface="Arial" pitchFamily="84" charset="0"/>
                <a:cs typeface="Arial" pitchFamily="84" charset="0"/>
              </a:endParaRPr>
            </a:p>
          </p:txBody>
        </p:sp>
        <p:sp>
          <p:nvSpPr>
            <p:cNvPr id="7" name="Textfeld 11"/>
            <p:cNvSpPr txBox="1">
              <a:spLocks noChangeArrowheads="1"/>
            </p:cNvSpPr>
            <p:nvPr/>
          </p:nvSpPr>
          <p:spPr bwMode="auto">
            <a:xfrm>
              <a:off x="5388602" y="5162126"/>
              <a:ext cx="3485750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Particle physics</a:t>
              </a:r>
              <a:endParaRPr lang="en-GB" sz="2800" b="1" dirty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endParaRPr>
            </a:p>
            <a:p>
              <a:pPr algn="ctr"/>
              <a:r>
                <a:rPr lang="en-GB" sz="2800" b="1" dirty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Atomic physics</a:t>
              </a:r>
            </a:p>
            <a:p>
              <a:pPr algn="ctr"/>
              <a:r>
                <a:rPr lang="en-GB" sz="2800" b="1" dirty="0" err="1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Astro(particle</a:t>
              </a:r>
              <a:r>
                <a:rPr lang="en-GB" sz="2800" b="1" dirty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) physics</a:t>
              </a:r>
              <a:endParaRPr lang="en-GB" sz="2800" b="1" dirty="0">
                <a:solidFill>
                  <a:srgbClr val="0000FF"/>
                </a:solidFill>
                <a:latin typeface="Comic Sans MS" pitchFamily="84" charset="0"/>
                <a:ea typeface="Arial" pitchFamily="84" charset="0"/>
                <a:cs typeface="Arial" pitchFamily="84" charset="0"/>
              </a:endParaRP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661988" y="5214938"/>
              <a:ext cx="79279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de-DE"/>
            </a:p>
          </p:txBody>
        </p:sp>
        <p:sp>
          <p:nvSpPr>
            <p:cNvPr id="9" name="Textfeld 10"/>
            <p:cNvSpPr txBox="1">
              <a:spLocks noChangeArrowheads="1"/>
            </p:cNvSpPr>
            <p:nvPr/>
          </p:nvSpPr>
          <p:spPr bwMode="auto">
            <a:xfrm>
              <a:off x="254426" y="5194580"/>
              <a:ext cx="3326552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Strong interactions</a:t>
              </a:r>
            </a:p>
            <a:p>
              <a:pPr algn="ctr"/>
              <a:r>
                <a:rPr lang="en-GB" sz="2800" b="1" dirty="0" err="1" smtClean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Hadron</a:t>
              </a:r>
              <a:r>
                <a:rPr lang="en-GB" sz="2800" b="1" dirty="0" smtClean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 structure</a:t>
              </a:r>
            </a:p>
            <a:p>
              <a:pPr algn="ctr"/>
              <a:r>
                <a:rPr lang="en-GB" sz="2800" b="1" dirty="0" err="1" smtClean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Hadron</a:t>
              </a:r>
              <a:r>
                <a:rPr lang="en-GB" sz="2800" b="1" dirty="0" smtClean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 spectroscopy </a:t>
              </a:r>
              <a:endParaRPr lang="en-GB" sz="2800" b="1" dirty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814388" y="5367338"/>
              <a:ext cx="79279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de-DE"/>
            </a:p>
          </p:txBody>
        </p:sp>
        <p:sp>
          <p:nvSpPr>
            <p:cNvPr id="11" name="Pfeil nach links und rechts 13"/>
            <p:cNvSpPr>
              <a:spLocks noChangeArrowheads="1"/>
            </p:cNvSpPr>
            <p:nvPr/>
          </p:nvSpPr>
          <p:spPr bwMode="auto">
            <a:xfrm>
              <a:off x="3717718" y="5619604"/>
              <a:ext cx="1176338" cy="541336"/>
            </a:xfrm>
            <a:prstGeom prst="leftRightArrow">
              <a:avLst>
                <a:gd name="adj1" fmla="val 50000"/>
                <a:gd name="adj2" fmla="val 51821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E46C0A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Aft>
                  <a:spcPts val="1200"/>
                </a:spcAft>
                <a:defRPr/>
              </a:pPr>
              <a:endParaRPr lang="en-GB" sz="1800">
                <a:latin typeface="Calibri" pitchFamily="84" charset="0"/>
              </a:endParaRPr>
            </a:p>
          </p:txBody>
        </p:sp>
      </p:grpSp>
      <p:grpSp>
        <p:nvGrpSpPr>
          <p:cNvPr id="12" name="Gruppierung 33"/>
          <p:cNvGrpSpPr/>
          <p:nvPr/>
        </p:nvGrpSpPr>
        <p:grpSpPr>
          <a:xfrm>
            <a:off x="5333978" y="2797663"/>
            <a:ext cx="3412038" cy="1130868"/>
            <a:chOff x="5431072" y="2740405"/>
            <a:chExt cx="3577809" cy="1315489"/>
          </a:xfrm>
        </p:grpSpPr>
        <p:grpSp>
          <p:nvGrpSpPr>
            <p:cNvPr id="15" name="Gruppierung 22"/>
            <p:cNvGrpSpPr/>
            <p:nvPr/>
          </p:nvGrpSpPr>
          <p:grpSpPr>
            <a:xfrm>
              <a:off x="5431072" y="2740405"/>
              <a:ext cx="2940692" cy="1315489"/>
              <a:chOff x="5431072" y="2867383"/>
              <a:chExt cx="2940692" cy="1315489"/>
            </a:xfrm>
          </p:grpSpPr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5862143" y="2927704"/>
                <a:ext cx="1204913" cy="533400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Textfeld 13"/>
              <p:cNvSpPr txBox="1">
                <a:spLocks noChangeArrowheads="1"/>
              </p:cNvSpPr>
              <p:nvPr/>
            </p:nvSpPr>
            <p:spPr bwMode="auto">
              <a:xfrm>
                <a:off x="6051364" y="2965804"/>
                <a:ext cx="777259" cy="393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 i="1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sin</a:t>
                </a:r>
                <a:r>
                  <a:rPr lang="en-GB" sz="1600" i="1" baseline="300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2</a:t>
                </a:r>
                <a:r>
                  <a:rPr lang="en-GB" sz="1600" i="1" dirty="0">
                    <a:solidFill>
                      <a:srgbClr val="800000"/>
                    </a:solidFill>
                    <a:latin typeface="Symbol" pitchFamily="84" charset="2"/>
                    <a:ea typeface="Arial" pitchFamily="84" charset="0"/>
                    <a:cs typeface="Arial" pitchFamily="84" charset="0"/>
                    <a:sym typeface="Symbol" pitchFamily="84" charset="2"/>
                  </a:rPr>
                  <a:t>θ</a:t>
                </a:r>
                <a:r>
                  <a:rPr lang="en-GB" sz="1600" i="1" baseline="-250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W</a:t>
                </a:r>
                <a:endParaRPr lang="en-GB" sz="1600" baseline="-25000" dirty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endParaRPr>
              </a:p>
            </p:txBody>
          </p:sp>
          <p:sp>
            <p:nvSpPr>
              <p:cNvPr id="22" name="Oval 16"/>
              <p:cNvSpPr>
                <a:spLocks noChangeArrowheads="1"/>
              </p:cNvSpPr>
              <p:nvPr/>
            </p:nvSpPr>
            <p:spPr bwMode="auto">
              <a:xfrm>
                <a:off x="7166851" y="2867383"/>
                <a:ext cx="1204913" cy="533400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Textfeld 14"/>
              <p:cNvSpPr txBox="1">
                <a:spLocks noChangeArrowheads="1"/>
              </p:cNvSpPr>
              <p:nvPr/>
            </p:nvSpPr>
            <p:spPr bwMode="auto">
              <a:xfrm>
                <a:off x="7415897" y="2906955"/>
                <a:ext cx="725871" cy="393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 i="1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(g-2)</a:t>
                </a:r>
                <a:r>
                  <a:rPr lang="en-GB" sz="1600" i="1" baseline="-250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μ</a:t>
                </a: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5493211" y="3571074"/>
                <a:ext cx="1917681" cy="611798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Textfeld 15"/>
              <p:cNvSpPr txBox="1">
                <a:spLocks noChangeArrowheads="1"/>
              </p:cNvSpPr>
              <p:nvPr/>
            </p:nvSpPr>
            <p:spPr bwMode="auto">
              <a:xfrm>
                <a:off x="5431072" y="3415589"/>
                <a:ext cx="2028251" cy="716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de-DE" sz="1800" i="1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R</a:t>
                </a:r>
                <a:r>
                  <a:rPr lang="de-DE" sz="2000" i="1" baseline="-250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E</a:t>
                </a:r>
                <a:endParaRPr lang="en-GB" sz="2000" i="1" baseline="-25000" dirty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endParaRPr>
              </a:p>
              <a:p>
                <a:pPr algn="ctr"/>
                <a:r>
                  <a:rPr lang="en-GB" sz="1600" i="1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Proton charge radius</a:t>
                </a:r>
                <a:endParaRPr lang="en-GB" sz="1600" i="1" dirty="0">
                  <a:solidFill>
                    <a:srgbClr val="800000"/>
                  </a:solidFill>
                  <a:ea typeface="Arial" pitchFamily="84" charset="0"/>
                  <a:cs typeface="Arial" pitchFamily="84" charset="0"/>
                </a:endParaRPr>
              </a:p>
            </p:txBody>
          </p:sp>
        </p:grp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7492962" y="3447079"/>
              <a:ext cx="1515919" cy="382287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Textfeld 14"/>
            <p:cNvSpPr txBox="1">
              <a:spLocks noChangeArrowheads="1"/>
            </p:cNvSpPr>
            <p:nvPr/>
          </p:nvSpPr>
          <p:spPr bwMode="auto">
            <a:xfrm>
              <a:off x="7437527" y="3407688"/>
              <a:ext cx="1544161" cy="401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i="1" dirty="0" err="1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polarizabilities</a:t>
              </a:r>
              <a:endParaRPr lang="en-GB" sz="1600" i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endParaRPr>
            </a:p>
          </p:txBody>
        </p:sp>
      </p:grpSp>
      <p:sp>
        <p:nvSpPr>
          <p:cNvPr id="26" name="Oval 16"/>
          <p:cNvSpPr>
            <a:spLocks noChangeArrowheads="1"/>
          </p:cNvSpPr>
          <p:nvPr/>
        </p:nvSpPr>
        <p:spPr bwMode="auto">
          <a:xfrm>
            <a:off x="6354201" y="3986671"/>
            <a:ext cx="1291173" cy="610729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7" name="Textfeld 14"/>
          <p:cNvSpPr txBox="1">
            <a:spLocks noChangeArrowheads="1"/>
          </p:cNvSpPr>
          <p:nvPr/>
        </p:nvSpPr>
        <p:spPr bwMode="auto">
          <a:xfrm>
            <a:off x="6357791" y="3987871"/>
            <a:ext cx="134232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i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Neutron skin, </a:t>
            </a:r>
          </a:p>
          <a:p>
            <a:pPr algn="ctr"/>
            <a:r>
              <a:rPr lang="en-GB" sz="1600" i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nuclear EOS</a:t>
            </a:r>
          </a:p>
        </p:txBody>
      </p:sp>
      <p:pic>
        <p:nvPicPr>
          <p:cNvPr id="28" name="Image 8" descr="Quarks_constituants_FondNo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8312" y="2729506"/>
            <a:ext cx="1721539" cy="1721539"/>
          </a:xfrm>
          <a:prstGeom prst="rect">
            <a:avLst/>
          </a:prstGeom>
        </p:spPr>
      </p:pic>
      <p:pic>
        <p:nvPicPr>
          <p:cNvPr id="29" name="Picture 28" descr="Screen Shot 2015-08-29 at 2.37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31" y="2605149"/>
            <a:ext cx="1735517" cy="1930907"/>
          </a:xfrm>
          <a:prstGeom prst="rect">
            <a:avLst/>
          </a:prstGeom>
        </p:spPr>
      </p:pic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603108" y="201613"/>
            <a:ext cx="59965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Low-Energy </a:t>
            </a:r>
            <a:r>
              <a:rPr lang="en-US" sz="3600" i="1" dirty="0"/>
              <a:t>P</a:t>
            </a:r>
            <a:r>
              <a:rPr lang="en-US" sz="3600" i="1" dirty="0" smtClean="0"/>
              <a:t>recision </a:t>
            </a:r>
            <a:r>
              <a:rPr lang="en-US" sz="3600" i="1" dirty="0"/>
              <a:t>P</a:t>
            </a:r>
            <a:r>
              <a:rPr lang="en-US" sz="3600" i="1" dirty="0" smtClean="0"/>
              <a:t>hysics </a:t>
            </a:r>
            <a:endParaRPr lang="en-US" sz="3600" i="1" dirty="0"/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5067275" y="4020532"/>
            <a:ext cx="1214970" cy="585329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2" name="Textfeld 14"/>
          <p:cNvSpPr txBox="1">
            <a:spLocks noChangeArrowheads="1"/>
          </p:cNvSpPr>
          <p:nvPr/>
        </p:nvSpPr>
        <p:spPr bwMode="auto">
          <a:xfrm>
            <a:off x="5178057" y="4021736"/>
            <a:ext cx="10432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i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Few-body </a:t>
            </a:r>
          </a:p>
          <a:p>
            <a:pPr algn="ctr"/>
            <a:r>
              <a:rPr lang="en-GB" sz="1600" i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nuclei</a:t>
            </a:r>
          </a:p>
        </p:txBody>
      </p:sp>
      <p:sp>
        <p:nvSpPr>
          <p:cNvPr id="33" name="Textfeld 14"/>
          <p:cNvSpPr txBox="1">
            <a:spLocks noChangeArrowheads="1"/>
          </p:cNvSpPr>
          <p:nvPr/>
        </p:nvSpPr>
        <p:spPr bwMode="auto">
          <a:xfrm>
            <a:off x="7594600" y="3963968"/>
            <a:ext cx="1549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i="1" dirty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d</a:t>
            </a:r>
            <a:r>
              <a:rPr lang="en-GB" sz="1600" i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ark photons, </a:t>
            </a:r>
          </a:p>
          <a:p>
            <a:pPr algn="ctr"/>
            <a:r>
              <a:rPr lang="en-GB" sz="1600" i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dark matter</a:t>
            </a:r>
            <a:endParaRPr lang="en-GB" sz="1600" i="1" baseline="-25000" dirty="0">
              <a:solidFill>
                <a:srgbClr val="80000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6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06216" y="919309"/>
            <a:ext cx="4289369" cy="3224262"/>
          </a:xfrm>
          <a:prstGeom prst="roundRect">
            <a:avLst/>
          </a:prstGeom>
          <a:noFill/>
          <a:ln w="25400">
            <a:solidFill>
              <a:srgbClr val="8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190309" y="5688014"/>
            <a:ext cx="2694962" cy="42656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61408" y="4383794"/>
            <a:ext cx="2694962" cy="42656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20056" y="5883359"/>
            <a:ext cx="185349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1800"/>
          </a:p>
        </p:txBody>
      </p:sp>
      <p:sp>
        <p:nvSpPr>
          <p:cNvPr id="15" name="Rechteck 25"/>
          <p:cNvSpPr>
            <a:spLocks noChangeArrowheads="1"/>
          </p:cNvSpPr>
          <p:nvPr/>
        </p:nvSpPr>
        <p:spPr bwMode="auto">
          <a:xfrm>
            <a:off x="2244107" y="5688014"/>
            <a:ext cx="2744883" cy="4000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l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2000" kern="0" dirty="0">
                <a:solidFill>
                  <a:srgbClr val="B50000"/>
                </a:solidFill>
                <a:latin typeface="Calibri"/>
                <a:cs typeface="Calibri"/>
              </a:rPr>
              <a:t>R</a:t>
            </a:r>
            <a:r>
              <a:rPr lang="de-DE" sz="2000" kern="0" baseline="-25000" dirty="0">
                <a:solidFill>
                  <a:srgbClr val="B50000"/>
                </a:solidFill>
                <a:latin typeface="Calibri"/>
                <a:cs typeface="Calibri"/>
              </a:rPr>
              <a:t>E</a:t>
            </a:r>
            <a:r>
              <a:rPr lang="de-DE" sz="2000" kern="0" dirty="0">
                <a:solidFill>
                  <a:srgbClr val="B50000"/>
                </a:solidFill>
                <a:latin typeface="Calibri"/>
                <a:cs typeface="Calibri"/>
              </a:rPr>
              <a:t> = </a:t>
            </a:r>
            <a:r>
              <a:rPr lang="de-DE" sz="2000" kern="0" dirty="0" smtClean="0">
                <a:solidFill>
                  <a:srgbClr val="B50000"/>
                </a:solidFill>
                <a:latin typeface="Calibri"/>
                <a:cs typeface="Calibri"/>
              </a:rPr>
              <a:t>0.8775 </a:t>
            </a:r>
            <a:r>
              <a:rPr lang="de-DE" sz="2000" kern="0" dirty="0">
                <a:solidFill>
                  <a:srgbClr val="B50000"/>
                </a:solidFill>
                <a:latin typeface="Calibri"/>
                <a:cs typeface="Calibri"/>
              </a:rPr>
              <a:t>± </a:t>
            </a:r>
            <a:r>
              <a:rPr lang="de-DE" sz="2000" kern="0" dirty="0" smtClean="0">
                <a:solidFill>
                  <a:srgbClr val="B50000"/>
                </a:solidFill>
                <a:latin typeface="Calibri"/>
                <a:cs typeface="Calibri"/>
              </a:rPr>
              <a:t>0.0051 </a:t>
            </a:r>
            <a:r>
              <a:rPr lang="de-DE" sz="2000" kern="0" dirty="0" err="1">
                <a:solidFill>
                  <a:srgbClr val="B50000"/>
                </a:solidFill>
                <a:latin typeface="Calibri"/>
                <a:cs typeface="Calibri"/>
              </a:rPr>
              <a:t>fm</a:t>
            </a:r>
            <a:endParaRPr lang="en-GB" sz="2000" kern="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16" name="Rechteck 48"/>
          <p:cNvSpPr>
            <a:spLocks noChangeArrowheads="1"/>
          </p:cNvSpPr>
          <p:nvPr/>
        </p:nvSpPr>
        <p:spPr bwMode="auto">
          <a:xfrm>
            <a:off x="2172669" y="4392614"/>
            <a:ext cx="2816786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l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2000" kern="0" dirty="0">
                <a:solidFill>
                  <a:srgbClr val="B50000"/>
                </a:solidFill>
                <a:latin typeface="Calibri"/>
                <a:cs typeface="Calibri"/>
              </a:rPr>
              <a:t>R</a:t>
            </a:r>
            <a:r>
              <a:rPr lang="de-DE" sz="2000" kern="0" baseline="-25000" dirty="0">
                <a:solidFill>
                  <a:srgbClr val="B50000"/>
                </a:solidFill>
                <a:latin typeface="Calibri"/>
                <a:cs typeface="Calibri"/>
              </a:rPr>
              <a:t>E</a:t>
            </a:r>
            <a:r>
              <a:rPr lang="de-DE" sz="2000" kern="0" dirty="0">
                <a:solidFill>
                  <a:srgbClr val="B50000"/>
                </a:solidFill>
                <a:latin typeface="Calibri"/>
                <a:cs typeface="Calibri"/>
              </a:rPr>
              <a:t> = 0.8409 ± 0.0004 </a:t>
            </a:r>
            <a:r>
              <a:rPr lang="de-DE" sz="2000" kern="0" dirty="0" err="1">
                <a:solidFill>
                  <a:srgbClr val="B50000"/>
                </a:solidFill>
                <a:latin typeface="Calibri"/>
                <a:cs typeface="Calibri"/>
              </a:rPr>
              <a:t>fm</a:t>
            </a:r>
            <a:endParaRPr lang="en-GB" sz="2000" kern="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17" name="Rechteck 49"/>
          <p:cNvSpPr>
            <a:spLocks noChangeArrowheads="1"/>
          </p:cNvSpPr>
          <p:nvPr/>
        </p:nvSpPr>
        <p:spPr bwMode="auto">
          <a:xfrm>
            <a:off x="470892" y="5468107"/>
            <a:ext cx="16665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2000" b="1" kern="0" dirty="0" err="1">
                <a:solidFill>
                  <a:srgbClr val="B50000"/>
                </a:solidFill>
                <a:latin typeface="Calibri"/>
                <a:cs typeface="Calibri"/>
              </a:rPr>
              <a:t>ep-data</a:t>
            </a:r>
            <a:r>
              <a:rPr lang="de-DE" sz="1600" kern="0" dirty="0">
                <a:solidFill>
                  <a:srgbClr val="00007D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8" name="Rechteck 49"/>
          <p:cNvSpPr>
            <a:spLocks noChangeArrowheads="1"/>
          </p:cNvSpPr>
          <p:nvPr/>
        </p:nvSpPr>
        <p:spPr bwMode="auto">
          <a:xfrm>
            <a:off x="443882" y="4310737"/>
            <a:ext cx="152273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de-DE" sz="2000" b="1" kern="0" dirty="0">
                <a:solidFill>
                  <a:srgbClr val="B50000"/>
                </a:solidFill>
                <a:latin typeface="Calibri"/>
                <a:cs typeface="Calibri"/>
                <a:sym typeface="Symbol" charset="0"/>
              </a:rPr>
              <a:t></a:t>
            </a:r>
            <a:r>
              <a:rPr lang="de-DE" sz="2000" b="1" kern="0" dirty="0">
                <a:solidFill>
                  <a:srgbClr val="B50000"/>
                </a:solidFill>
                <a:latin typeface="Calibri"/>
                <a:cs typeface="Calibri"/>
              </a:rPr>
              <a:t>H </a:t>
            </a:r>
            <a:r>
              <a:rPr lang="de-DE" sz="2000" b="1" kern="0" dirty="0" err="1">
                <a:solidFill>
                  <a:srgbClr val="B50000"/>
                </a:solidFill>
                <a:latin typeface="Calibri"/>
                <a:cs typeface="Calibri"/>
              </a:rPr>
              <a:t>data</a:t>
            </a:r>
            <a:r>
              <a:rPr lang="de-DE" sz="1400" kern="0" dirty="0">
                <a:solidFill>
                  <a:srgbClr val="00007D"/>
                </a:solidFill>
                <a:latin typeface="Calibri"/>
                <a:cs typeface="Calibri"/>
              </a:rPr>
              <a:t>: </a:t>
            </a:r>
          </a:p>
        </p:txBody>
      </p:sp>
      <p:sp>
        <p:nvSpPr>
          <p:cNvPr id="19" name="Rechteck 49"/>
          <p:cNvSpPr>
            <a:spLocks noChangeArrowheads="1"/>
          </p:cNvSpPr>
          <p:nvPr/>
        </p:nvSpPr>
        <p:spPr bwMode="auto">
          <a:xfrm>
            <a:off x="3180733" y="5042405"/>
            <a:ext cx="2030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52400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fontAlgn="auto" hangingPunct="0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de-DE" sz="2000" b="1" kern="0" dirty="0" smtClean="0">
                <a:solidFill>
                  <a:srgbClr val="B5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7 </a:t>
            </a:r>
            <a:r>
              <a:rPr lang="de-DE" sz="2000" b="1" kern="0" dirty="0" smtClean="0">
                <a:solidFill>
                  <a:srgbClr val="B5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  <a:sym typeface="Symbol" charset="0"/>
              </a:rPr>
              <a:t> </a:t>
            </a:r>
            <a:r>
              <a:rPr lang="de-DE" sz="2000" b="1" kern="0" dirty="0" err="1" smtClean="0">
                <a:solidFill>
                  <a:srgbClr val="B5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  <a:sym typeface="Symbol" charset="0"/>
              </a:rPr>
              <a:t>difference</a:t>
            </a:r>
            <a:r>
              <a:rPr lang="de-DE" sz="2000" b="1" kern="0" dirty="0" smtClean="0">
                <a:solidFill>
                  <a:srgbClr val="B50000"/>
                </a:solidFill>
                <a:latin typeface="Calibri"/>
                <a:cs typeface="Calibri"/>
                <a:sym typeface="Symbol" charset="0"/>
              </a:rPr>
              <a:t> </a:t>
            </a:r>
            <a:endParaRPr lang="de-DE" sz="2000" b="1" kern="0" dirty="0">
              <a:solidFill>
                <a:srgbClr val="00007D"/>
              </a:solidFill>
              <a:latin typeface="Calibri"/>
              <a:cs typeface="Calibri"/>
              <a:sym typeface="Symbol" charset="0"/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3107707" y="4842052"/>
            <a:ext cx="0" cy="792162"/>
          </a:xfrm>
          <a:prstGeom prst="line">
            <a:avLst/>
          </a:prstGeom>
          <a:noFill/>
          <a:ln w="44450">
            <a:solidFill>
              <a:srgbClr val="00007D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99419" y="4712375"/>
            <a:ext cx="21490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de-DE" sz="1200" b="1" dirty="0">
                <a:solidFill>
                  <a:srgbClr val="CC0066"/>
                </a:solidFill>
                <a:latin typeface="Courier New"/>
                <a:cs typeface="Courier New"/>
              </a:rPr>
              <a:t>Pohl et al.(2010)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21710" y="5836108"/>
            <a:ext cx="14323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de-DE" sz="1200" b="1" dirty="0" smtClean="0">
                <a:solidFill>
                  <a:srgbClr val="CC0066"/>
                </a:solidFill>
                <a:latin typeface="Courier New"/>
                <a:cs typeface="Courier New"/>
              </a:rPr>
              <a:t>CODATA(2012)</a:t>
            </a:r>
            <a:endParaRPr lang="de-DE" sz="1200" b="1" dirty="0">
              <a:solidFill>
                <a:srgbClr val="CC0066"/>
              </a:solidFill>
              <a:latin typeface="Courier New"/>
              <a:cs typeface="Courier New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99419" y="4965461"/>
            <a:ext cx="26651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de-DE" sz="1200" b="1" dirty="0" err="1">
                <a:solidFill>
                  <a:srgbClr val="CC0066"/>
                </a:solidFill>
                <a:latin typeface="Courier New"/>
                <a:cs typeface="Courier New"/>
              </a:rPr>
              <a:t>Antognini</a:t>
            </a:r>
            <a:r>
              <a:rPr lang="de-DE" sz="1200" b="1" dirty="0">
                <a:solidFill>
                  <a:srgbClr val="CC0066"/>
                </a:solidFill>
                <a:latin typeface="Courier New"/>
                <a:cs typeface="Courier New"/>
              </a:rPr>
              <a:t> et al.(2013)</a:t>
            </a:r>
          </a:p>
        </p:txBody>
      </p:sp>
      <p:pic>
        <p:nvPicPr>
          <p:cNvPr id="25" name="Bild 27" descr="Bildschirmfoto 2010-11-28 um 11.1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99" y="976753"/>
            <a:ext cx="1595495" cy="211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hteck 49"/>
          <p:cNvSpPr>
            <a:spLocks noChangeArrowheads="1"/>
          </p:cNvSpPr>
          <p:nvPr/>
        </p:nvSpPr>
        <p:spPr bwMode="auto">
          <a:xfrm>
            <a:off x="1144110" y="2079397"/>
            <a:ext cx="1522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de-DE" sz="1400" kern="0" dirty="0" smtClean="0">
                <a:solidFill>
                  <a:srgbClr val="00007D"/>
                </a:solidFill>
              </a:rPr>
              <a:t> </a:t>
            </a:r>
            <a:endParaRPr lang="de-DE" sz="1400" kern="0" dirty="0">
              <a:solidFill>
                <a:srgbClr val="00007D"/>
              </a:solidFill>
            </a:endParaRPr>
          </a:p>
        </p:txBody>
      </p:sp>
      <p:sp>
        <p:nvSpPr>
          <p:cNvPr id="27" name="Rechteck 49"/>
          <p:cNvSpPr>
            <a:spLocks noChangeArrowheads="1"/>
          </p:cNvSpPr>
          <p:nvPr/>
        </p:nvSpPr>
        <p:spPr bwMode="auto">
          <a:xfrm>
            <a:off x="1666597" y="2424802"/>
            <a:ext cx="1522739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de-DE" sz="1400" kern="0" dirty="0" smtClean="0">
                <a:solidFill>
                  <a:srgbClr val="00007D"/>
                </a:solidFill>
              </a:rPr>
              <a:t> </a:t>
            </a:r>
            <a:endParaRPr lang="de-DE" sz="1400" kern="0" dirty="0">
              <a:solidFill>
                <a:srgbClr val="00007D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381" y="986006"/>
            <a:ext cx="1607288" cy="2104311"/>
          </a:xfrm>
          <a:prstGeom prst="rect">
            <a:avLst/>
          </a:prstGeom>
        </p:spPr>
      </p:pic>
      <p:sp>
        <p:nvSpPr>
          <p:cNvPr id="30" name="Rechteck 49"/>
          <p:cNvSpPr>
            <a:spLocks noChangeArrowheads="1"/>
          </p:cNvSpPr>
          <p:nvPr/>
        </p:nvSpPr>
        <p:spPr bwMode="auto">
          <a:xfrm>
            <a:off x="2540452" y="1180201"/>
            <a:ext cx="1522739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de-DE" sz="1400" kern="0" dirty="0" smtClean="0">
                <a:solidFill>
                  <a:srgbClr val="00007D"/>
                </a:solidFill>
              </a:rPr>
              <a:t> </a:t>
            </a:r>
            <a:endParaRPr lang="de-DE" sz="1400" kern="0" dirty="0">
              <a:solidFill>
                <a:srgbClr val="00007D"/>
              </a:solidFill>
            </a:endParaRPr>
          </a:p>
        </p:txBody>
      </p:sp>
      <p:sp>
        <p:nvSpPr>
          <p:cNvPr id="33" name="Rectangle 9"/>
          <p:cNvSpPr>
            <a:spLocks/>
          </p:cNvSpPr>
          <p:nvPr/>
        </p:nvSpPr>
        <p:spPr bwMode="auto">
          <a:xfrm>
            <a:off x="5317067" y="3887611"/>
            <a:ext cx="3791491" cy="222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85750" indent="-285750" algn="l">
              <a:buFont typeface="Wingdings" charset="2"/>
              <a:buChar char="§"/>
            </a:pPr>
            <a:r>
              <a:rPr lang="en-US" sz="1600" b="1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Lepton scattering experiments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</a:t>
            </a:r>
          </a:p>
          <a:p>
            <a:pPr algn="l"/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     global analysis, new experiments, </a:t>
            </a:r>
          </a:p>
          <a:p>
            <a:pPr algn="l"/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     e / μ universality, … </a:t>
            </a:r>
          </a:p>
          <a:p>
            <a:pPr algn="l"/>
            <a:endParaRPr lang="en-US" sz="1600" dirty="0" smtClean="0">
              <a:solidFill>
                <a:schemeClr val="tx2"/>
              </a:solidFill>
              <a:latin typeface="Calibri"/>
              <a:ea typeface="ＭＳ Ｐゴシック" charset="0"/>
              <a:cs typeface="Calibri"/>
              <a:sym typeface="Arial" charset="0"/>
            </a:endParaRPr>
          </a:p>
          <a:p>
            <a:pPr marL="285750" indent="-285750" algn="l">
              <a:buFont typeface="Wingdings" charset="2"/>
              <a:buChar char="§"/>
            </a:pP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Theory: </a:t>
            </a:r>
            <a:r>
              <a:rPr lang="en-US" sz="1600" b="1" dirty="0" err="1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hadronic</a:t>
            </a:r>
            <a:r>
              <a:rPr lang="en-US" sz="1600" b="1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</a:t>
            </a:r>
            <a:r>
              <a:rPr lang="en-US" sz="1600" b="1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corrections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to atomic spectroscopy and electron scattering </a:t>
            </a:r>
          </a:p>
          <a:p>
            <a:pPr marL="285750" indent="-285750" algn="l">
              <a:buFont typeface="Wingdings" charset="2"/>
              <a:buChar char="§"/>
            </a:pPr>
            <a:endParaRPr lang="en-US" sz="1600" dirty="0">
              <a:solidFill>
                <a:schemeClr val="tx2"/>
              </a:solidFill>
              <a:latin typeface="Calibri"/>
              <a:ea typeface="ＭＳ Ｐゴシック" charset="0"/>
              <a:cs typeface="Calibri"/>
              <a:sym typeface="Arial" charset="0"/>
            </a:endParaRPr>
          </a:p>
          <a:p>
            <a:pPr marL="285750" indent="-285750" algn="l">
              <a:buFont typeface="Wingdings" charset="2"/>
              <a:buChar char="§"/>
            </a:pP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Hadron physics input: </a:t>
            </a:r>
            <a:r>
              <a:rPr lang="en-US" sz="1600" b="1" dirty="0" err="1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p</a:t>
            </a:r>
            <a:r>
              <a:rPr lang="en-US" sz="1600" b="1" dirty="0" err="1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olarizability</a:t>
            </a:r>
            <a:r>
              <a:rPr lang="en-US" sz="1600" b="1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program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on nucleons / few-body systems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5349898" y="3534067"/>
            <a:ext cx="367475" cy="1854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Textfeld 3"/>
          <p:cNvSpPr txBox="1"/>
          <p:nvPr/>
        </p:nvSpPr>
        <p:spPr>
          <a:xfrm>
            <a:off x="5789323" y="3443104"/>
            <a:ext cx="2370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New </a:t>
            </a:r>
            <a:r>
              <a:rPr lang="de-DE" sz="1600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avenues</a:t>
            </a:r>
            <a:r>
              <a:rPr lang="de-DE" sz="16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 </a:t>
            </a:r>
          </a:p>
        </p:txBody>
      </p:sp>
      <p:pic>
        <p:nvPicPr>
          <p:cNvPr id="2" name="Picture 1" descr="Screen Shot 2015-09-02 at 3.5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4" y="1055106"/>
            <a:ext cx="3778862" cy="2999297"/>
          </a:xfrm>
          <a:prstGeom prst="rect">
            <a:avLst/>
          </a:prstGeom>
        </p:spPr>
      </p:pic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603108" y="201613"/>
            <a:ext cx="41683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radius puzzle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22638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in2thetaw_100M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526" y="1187764"/>
            <a:ext cx="4909774" cy="303050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0216" y="5283454"/>
            <a:ext cx="4262427" cy="63474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166116" y="967103"/>
            <a:ext cx="4112628" cy="6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SM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 universal </a:t>
            </a:r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quantum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corrections leads to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a scale </a:t>
            </a:r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dependent, „running</a:t>
            </a:r>
            <a:r>
              <a:rPr lang="ja-JP" alt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“</a:t>
            </a:r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sin</a:t>
            </a:r>
            <a:r>
              <a:rPr lang="en-US" sz="1600" baseline="320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2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θ</a:t>
            </a:r>
            <a:r>
              <a:rPr lang="en-US" sz="1600" baseline="-60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W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(Q)</a:t>
            </a:r>
            <a:endParaRPr lang="en-US" sz="1600" dirty="0">
              <a:solidFill>
                <a:schemeClr val="tx2"/>
              </a:solidFill>
              <a:latin typeface="Calibri"/>
              <a:ea typeface="ＭＳ Ｐゴシック" charset="0"/>
              <a:cs typeface="Calibri"/>
              <a:sym typeface="Arial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816666" y="1884792"/>
            <a:ext cx="9726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de-DE" sz="1200" b="1" dirty="0" smtClean="0">
                <a:solidFill>
                  <a:srgbClr val="CC0066"/>
                </a:solidFill>
                <a:latin typeface="Courier New"/>
                <a:cs typeface="Courier New"/>
              </a:rPr>
              <a:t>Marciano </a:t>
            </a:r>
            <a:endParaRPr lang="de-DE" sz="1200" b="1" dirty="0">
              <a:solidFill>
                <a:srgbClr val="CC0066"/>
              </a:solidFill>
              <a:latin typeface="Courier New"/>
              <a:cs typeface="Courier New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94" y="3161589"/>
            <a:ext cx="3543382" cy="1149714"/>
          </a:xfrm>
          <a:prstGeom prst="rect">
            <a:avLst/>
          </a:prstGeom>
        </p:spPr>
      </p:pic>
      <p:sp>
        <p:nvSpPr>
          <p:cNvPr id="15" name="Rectangle 9"/>
          <p:cNvSpPr>
            <a:spLocks/>
          </p:cNvSpPr>
          <p:nvPr/>
        </p:nvSpPr>
        <p:spPr bwMode="auto">
          <a:xfrm>
            <a:off x="60276" y="2785277"/>
            <a:ext cx="4112628" cy="3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Sensitivity to new beyond SM physics</a:t>
            </a:r>
            <a:r>
              <a:rPr lang="en-US" sz="18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</a:t>
            </a:r>
          </a:p>
        </p:txBody>
      </p:sp>
      <p:sp>
        <p:nvSpPr>
          <p:cNvPr id="16" name="Rectangle 9"/>
          <p:cNvSpPr>
            <a:spLocks/>
          </p:cNvSpPr>
          <p:nvPr/>
        </p:nvSpPr>
        <p:spPr bwMode="auto">
          <a:xfrm>
            <a:off x="3027190" y="4308012"/>
            <a:ext cx="1260242" cy="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ea typeface="ＭＳ Ｐゴシック" charset="0"/>
                <a:cs typeface="Arial" charset="0"/>
                <a:sym typeface="Arial" charset="0"/>
              </a:rPr>
              <a:t>new fermions</a:t>
            </a:r>
          </a:p>
        </p:txBody>
      </p:sp>
      <p:sp>
        <p:nvSpPr>
          <p:cNvPr id="17" name="Rectangle 9"/>
          <p:cNvSpPr>
            <a:spLocks/>
          </p:cNvSpPr>
          <p:nvPr/>
        </p:nvSpPr>
        <p:spPr bwMode="auto">
          <a:xfrm>
            <a:off x="319718" y="4311303"/>
            <a:ext cx="647532" cy="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ea typeface="ＭＳ Ｐゴシック" charset="0"/>
                <a:cs typeface="Arial" charset="0"/>
                <a:sym typeface="Arial" charset="0"/>
              </a:rPr>
              <a:t>extra Z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1255717" y="4322529"/>
            <a:ext cx="955135" cy="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400" dirty="0">
                <a:solidFill>
                  <a:schemeClr val="tx2"/>
                </a:solidFill>
                <a:ea typeface="ＭＳ Ｐゴシック" charset="0"/>
                <a:cs typeface="Arial" charset="0"/>
                <a:sym typeface="Arial" charset="0"/>
              </a:rPr>
              <a:t>m</a:t>
            </a:r>
            <a:r>
              <a:rPr lang="en-US" sz="1400" dirty="0" smtClean="0">
                <a:solidFill>
                  <a:schemeClr val="tx2"/>
                </a:solidFill>
                <a:ea typeface="ＭＳ Ｐゴシック" charset="0"/>
                <a:cs typeface="Arial" charset="0"/>
                <a:sym typeface="Arial" charset="0"/>
              </a:rPr>
              <a:t>ixing with dark Z</a:t>
            </a: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1988908" y="4312645"/>
            <a:ext cx="1260242" cy="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400" dirty="0">
                <a:solidFill>
                  <a:schemeClr val="tx2"/>
                </a:solidFill>
                <a:ea typeface="ＭＳ Ｐゴシック" charset="0"/>
                <a:cs typeface="Arial" charset="0"/>
                <a:sym typeface="Arial" charset="0"/>
              </a:rPr>
              <a:t>c</a:t>
            </a:r>
            <a:r>
              <a:rPr lang="en-US" sz="1400" dirty="0" smtClean="0">
                <a:solidFill>
                  <a:schemeClr val="tx2"/>
                </a:solidFill>
                <a:ea typeface="ＭＳ Ｐゴシック" charset="0"/>
                <a:cs typeface="Arial" charset="0"/>
                <a:sym typeface="Arial" charset="0"/>
              </a:rPr>
              <a:t>ontact interactions</a:t>
            </a:r>
          </a:p>
        </p:txBody>
      </p:sp>
      <p:sp>
        <p:nvSpPr>
          <p:cNvPr id="20" name="Textfeld 6"/>
          <p:cNvSpPr txBox="1"/>
          <p:nvPr/>
        </p:nvSpPr>
        <p:spPr>
          <a:xfrm>
            <a:off x="127000" y="5272955"/>
            <a:ext cx="458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P2@MESA</a:t>
            </a:r>
            <a:r>
              <a:rPr lang="de-DE" sz="1800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: 0.13% </a:t>
            </a:r>
            <a:r>
              <a:rPr lang="de-DE" sz="1800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measurement</a:t>
            </a:r>
            <a:r>
              <a:rPr lang="de-DE" sz="1800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of</a:t>
            </a:r>
            <a:r>
              <a:rPr lang="de-DE" sz="1800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US" sz="180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sin</a:t>
            </a:r>
            <a:r>
              <a:rPr lang="en-US" sz="1800" baseline="3200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2</a:t>
            </a:r>
            <a:r>
              <a:rPr lang="en-US" sz="180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θ</a:t>
            </a:r>
            <a:r>
              <a:rPr lang="en-US" sz="1800" baseline="-600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W</a:t>
            </a:r>
            <a:r>
              <a:rPr lang="de-DE" sz="1800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   </a:t>
            </a:r>
          </a:p>
          <a:p>
            <a:pPr algn="ctr"/>
            <a:r>
              <a:rPr lang="de-DE" sz="1800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Λ</a:t>
            </a:r>
            <a:r>
              <a:rPr lang="de-DE" sz="1800" baseline="-25000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new</a:t>
            </a:r>
            <a:r>
              <a:rPr lang="de-DE" sz="1800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≈ 49 </a:t>
            </a:r>
            <a:r>
              <a:rPr lang="de-DE" sz="1800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TeV</a:t>
            </a:r>
            <a:r>
              <a:rPr lang="de-DE" sz="1800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   </a:t>
            </a:r>
            <a:endParaRPr lang="de-DE" sz="1800" dirty="0" smtClean="0">
              <a:latin typeface="Calibri"/>
              <a:cs typeface="Calibri"/>
              <a:sym typeface="Wingdings"/>
            </a:endParaRPr>
          </a:p>
        </p:txBody>
      </p:sp>
      <p:sp>
        <p:nvSpPr>
          <p:cNvPr id="21" name="Rectangle 9"/>
          <p:cNvSpPr>
            <a:spLocks/>
          </p:cNvSpPr>
          <p:nvPr/>
        </p:nvSpPr>
        <p:spPr bwMode="auto">
          <a:xfrm>
            <a:off x="210216" y="4855088"/>
            <a:ext cx="1089601" cy="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c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ontact </a:t>
            </a:r>
            <a:r>
              <a:rPr lang="en-US" sz="1600" dirty="0" err="1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int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 </a:t>
            </a:r>
          </a:p>
        </p:txBody>
      </p:sp>
      <p:sp>
        <p:nvSpPr>
          <p:cNvPr id="22" name="Textfeld 6"/>
          <p:cNvSpPr txBox="1"/>
          <p:nvPr/>
        </p:nvSpPr>
        <p:spPr>
          <a:xfrm>
            <a:off x="982300" y="4800774"/>
            <a:ext cx="3180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1E487E"/>
                </a:solidFill>
                <a:latin typeface="Calibri"/>
                <a:cs typeface="Calibri"/>
                <a:sym typeface="Wingdings"/>
              </a:rPr>
              <a:t>Λ</a:t>
            </a:r>
            <a:r>
              <a:rPr lang="de-DE" sz="1600" baseline="-25000" dirty="0" err="1" smtClean="0">
                <a:solidFill>
                  <a:srgbClr val="1E487E"/>
                </a:solidFill>
                <a:latin typeface="Calibri"/>
                <a:cs typeface="Calibri"/>
                <a:sym typeface="Wingdings"/>
              </a:rPr>
              <a:t>new</a:t>
            </a:r>
            <a:r>
              <a:rPr lang="de-DE" sz="1600" dirty="0" smtClean="0">
                <a:solidFill>
                  <a:srgbClr val="1E487E"/>
                </a:solidFill>
                <a:latin typeface="Calibri"/>
                <a:cs typeface="Calibri"/>
                <a:sym typeface="Wingdings"/>
              </a:rPr>
              <a:t> ≈ 17 </a:t>
            </a:r>
            <a:r>
              <a:rPr lang="de-DE" sz="1600" dirty="0" err="1" smtClean="0">
                <a:solidFill>
                  <a:srgbClr val="1E487E"/>
                </a:solidFill>
                <a:latin typeface="Calibri"/>
                <a:cs typeface="Calibri"/>
                <a:sym typeface="Wingdings"/>
              </a:rPr>
              <a:t>TeV</a:t>
            </a:r>
            <a:r>
              <a:rPr lang="de-DE" sz="1600" dirty="0" smtClean="0">
                <a:solidFill>
                  <a:srgbClr val="1E487E"/>
                </a:solidFill>
                <a:latin typeface="Calibri"/>
                <a:cs typeface="Calibri"/>
                <a:sym typeface="Wingdings"/>
              </a:rPr>
              <a:t> (E158@SLAC)   </a:t>
            </a:r>
          </a:p>
        </p:txBody>
      </p:sp>
      <p:sp>
        <p:nvSpPr>
          <p:cNvPr id="23" name="Textfeld 3"/>
          <p:cNvSpPr txBox="1"/>
          <p:nvPr/>
        </p:nvSpPr>
        <p:spPr>
          <a:xfrm>
            <a:off x="4889509" y="4291366"/>
            <a:ext cx="4337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Calibri"/>
                <a:cs typeface="Calibri"/>
                <a:sym typeface="Wingdings"/>
              </a:rPr>
              <a:t>P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roton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parity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program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: </a:t>
            </a:r>
          </a:p>
          <a:p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exceeding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scale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accessible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in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direct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LHC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searches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,          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complementarity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with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precision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searches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@ LHC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82334" y="4390023"/>
            <a:ext cx="307173" cy="1854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56" y="1678977"/>
            <a:ext cx="3879068" cy="917189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4565736" y="5231337"/>
            <a:ext cx="307173" cy="1854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feld 3"/>
          <p:cNvSpPr txBox="1"/>
          <p:nvPr/>
        </p:nvSpPr>
        <p:spPr>
          <a:xfrm>
            <a:off x="4892504" y="5157312"/>
            <a:ext cx="4337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latin typeface="Calibri"/>
                <a:cs typeface="Calibri"/>
                <a:sym typeface="Wingdings"/>
              </a:rPr>
              <a:t>N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uclear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parity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program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: </a:t>
            </a:r>
          </a:p>
          <a:p>
            <a:r>
              <a:rPr lang="de-DE" sz="1600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u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se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parity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violation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tool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in a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complementary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way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to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extract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the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neutron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skin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of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nuclei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</a:p>
          <a:p>
            <a:r>
              <a:rPr lang="de-DE" sz="1600" dirty="0" smtClean="0">
                <a:latin typeface="Calibri"/>
                <a:cs typeface="Calibri"/>
                <a:sym typeface="Wingdings"/>
              </a:rPr>
              <a:t>-&gt;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relevance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to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nuclear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astrophysics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394780" y="123633"/>
            <a:ext cx="6779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Precision parity violation program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1785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animBg="1"/>
      <p:bldP spid="24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5" descr="Bildschirmfoto 2014-04-14 um 16.50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933" y="3208308"/>
            <a:ext cx="2785533" cy="2537258"/>
          </a:xfrm>
          <a:prstGeom prst="rect">
            <a:avLst/>
          </a:prstGeom>
        </p:spPr>
      </p:pic>
      <p:pic>
        <p:nvPicPr>
          <p:cNvPr id="19" name="Bild 18" descr="fig_fpi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57" y="3367328"/>
            <a:ext cx="4022569" cy="2284422"/>
          </a:xfrm>
          <a:prstGeom prst="rect">
            <a:avLst/>
          </a:prstGeom>
        </p:spPr>
      </p:pic>
      <p:sp>
        <p:nvSpPr>
          <p:cNvPr id="12" name="Text Box 890"/>
          <p:cNvSpPr txBox="1">
            <a:spLocks noChangeArrowheads="1"/>
          </p:cNvSpPr>
          <p:nvPr/>
        </p:nvSpPr>
        <p:spPr bwMode="auto">
          <a:xfrm>
            <a:off x="86774" y="5580327"/>
            <a:ext cx="42272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0.9% total systematic uncertainty achieved</a:t>
            </a:r>
            <a:endParaRPr lang="en-US" sz="1600" baseline="0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3" name="Text Box 890"/>
          <p:cNvSpPr txBox="1">
            <a:spLocks noChangeArrowheads="1"/>
          </p:cNvSpPr>
          <p:nvPr/>
        </p:nvSpPr>
        <p:spPr bwMode="auto">
          <a:xfrm>
            <a:off x="568906" y="1845961"/>
            <a:ext cx="24856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505064"/>
                </a:solidFill>
                <a:latin typeface="Calibri"/>
                <a:cs typeface="Calibri"/>
              </a:rPr>
              <a:t>h</a:t>
            </a:r>
            <a:r>
              <a:rPr lang="en-US" b="1" dirty="0" err="1" smtClean="0">
                <a:solidFill>
                  <a:srgbClr val="505064"/>
                </a:solidFill>
                <a:latin typeface="Calibri"/>
                <a:cs typeface="Calibri"/>
              </a:rPr>
              <a:t>adronic</a:t>
            </a:r>
            <a:r>
              <a:rPr lang="en-US" b="1" dirty="0" smtClean="0">
                <a:solidFill>
                  <a:srgbClr val="505064"/>
                </a:solidFill>
                <a:latin typeface="Calibri"/>
                <a:cs typeface="Calibri"/>
              </a:rPr>
              <a:t> vacuum polarization</a:t>
            </a:r>
            <a:endParaRPr lang="en-US" baseline="0" dirty="0" smtClean="0">
              <a:solidFill>
                <a:srgbClr val="505064"/>
              </a:solidFill>
              <a:latin typeface="Calibri"/>
              <a:cs typeface="Calibri"/>
            </a:endParaRPr>
          </a:p>
        </p:txBody>
      </p:sp>
      <p:sp>
        <p:nvSpPr>
          <p:cNvPr id="14" name="Text Box 890"/>
          <p:cNvSpPr txBox="1">
            <a:spLocks noChangeArrowheads="1"/>
          </p:cNvSpPr>
          <p:nvPr/>
        </p:nvSpPr>
        <p:spPr bwMode="auto">
          <a:xfrm>
            <a:off x="6150645" y="1839476"/>
            <a:ext cx="28341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505064"/>
                </a:solidFill>
                <a:latin typeface="Calibri"/>
                <a:cs typeface="Calibri"/>
              </a:rPr>
              <a:t>h</a:t>
            </a:r>
            <a:r>
              <a:rPr lang="en-US" b="1" dirty="0" err="1" smtClean="0">
                <a:solidFill>
                  <a:srgbClr val="505064"/>
                </a:solidFill>
                <a:latin typeface="Calibri"/>
                <a:cs typeface="Calibri"/>
              </a:rPr>
              <a:t>adronic</a:t>
            </a:r>
            <a:r>
              <a:rPr lang="en-US" b="1" dirty="0" smtClean="0">
                <a:solidFill>
                  <a:srgbClr val="505064"/>
                </a:solidFill>
                <a:latin typeface="Calibri"/>
                <a:cs typeface="Calibri"/>
              </a:rPr>
              <a:t> light-by-light scattering</a:t>
            </a:r>
            <a:endParaRPr lang="en-US" baseline="0" dirty="0" smtClean="0">
              <a:solidFill>
                <a:srgbClr val="505064"/>
              </a:solidFill>
              <a:latin typeface="Calibri"/>
              <a:cs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688" y="3258707"/>
            <a:ext cx="2596910" cy="2240725"/>
          </a:xfrm>
          <a:prstGeom prst="rect">
            <a:avLst/>
          </a:prstGeom>
        </p:spPr>
      </p:pic>
      <p:sp>
        <p:nvSpPr>
          <p:cNvPr id="22" name="Text Box 890"/>
          <p:cNvSpPr txBox="1">
            <a:spLocks noChangeArrowheads="1"/>
          </p:cNvSpPr>
          <p:nvPr/>
        </p:nvSpPr>
        <p:spPr bwMode="auto">
          <a:xfrm>
            <a:off x="4171727" y="5640692"/>
            <a:ext cx="499717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Dominant region covered by BESIII </a:t>
            </a:r>
          </a:p>
          <a:p>
            <a:pPr algn="ctr">
              <a:defRPr/>
            </a:pP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Interplay </a:t>
            </a:r>
            <a:r>
              <a:rPr lang="en-US" sz="1600" dirty="0" err="1" smtClean="0">
                <a:solidFill>
                  <a:schemeClr val="tx2"/>
                </a:solidFill>
                <a:latin typeface="Calibri"/>
                <a:cs typeface="Calibri"/>
              </a:rPr>
              <a:t>exp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 – theory (dispersion, lattice) </a:t>
            </a:r>
            <a:endParaRPr lang="en-US" sz="1600" dirty="0">
              <a:solidFill>
                <a:srgbClr val="FF0000"/>
              </a:solidFill>
              <a:latin typeface="Calibri"/>
              <a:ea typeface="ＭＳ Ｐゴシック" charset="0"/>
              <a:cs typeface="Calibri"/>
              <a:sym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842000" y="4831694"/>
            <a:ext cx="1721556" cy="3951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 4" descr="denig_achim_fig14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182" y="1970463"/>
            <a:ext cx="2834442" cy="1362537"/>
          </a:xfrm>
          <a:prstGeom prst="rect">
            <a:avLst/>
          </a:prstGeom>
        </p:spPr>
      </p:pic>
      <p:sp>
        <p:nvSpPr>
          <p:cNvPr id="16" name="Text Box 890"/>
          <p:cNvSpPr txBox="1">
            <a:spLocks noChangeArrowheads="1"/>
          </p:cNvSpPr>
          <p:nvPr/>
        </p:nvSpPr>
        <p:spPr bwMode="auto">
          <a:xfrm>
            <a:off x="115102" y="3225100"/>
            <a:ext cx="41366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e</a:t>
            </a:r>
            <a:r>
              <a:rPr lang="en-US" sz="1600" baseline="30000" dirty="0" smtClean="0">
                <a:solidFill>
                  <a:schemeClr val="tx2"/>
                </a:solidFill>
                <a:latin typeface="Calibri"/>
                <a:cs typeface="Calibri"/>
              </a:rPr>
              <a:t>+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e</a:t>
            </a:r>
            <a:r>
              <a:rPr lang="en-US" sz="1600" baseline="30000" dirty="0" smtClean="0">
                <a:solidFill>
                  <a:schemeClr val="tx2"/>
                </a:solidFill>
                <a:latin typeface="Calibri"/>
                <a:cs typeface="Calibri"/>
              </a:rPr>
              <a:t>-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  -&gt; π</a:t>
            </a:r>
            <a:r>
              <a:rPr lang="en-US" sz="1600" baseline="30000" dirty="0" smtClean="0">
                <a:solidFill>
                  <a:schemeClr val="tx2"/>
                </a:solidFill>
                <a:latin typeface="Calibri"/>
                <a:cs typeface="Calibri"/>
              </a:rPr>
              <a:t>+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 π</a:t>
            </a:r>
            <a:r>
              <a:rPr lang="en-US" sz="1600" baseline="30000" dirty="0" smtClean="0">
                <a:solidFill>
                  <a:schemeClr val="tx2"/>
                </a:solidFill>
                <a:latin typeface="Calibri"/>
                <a:cs typeface="Calibri"/>
              </a:rPr>
              <a:t>-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 : most relevant channel for (g-2)</a:t>
            </a:r>
            <a:r>
              <a:rPr lang="en-US" sz="1600" baseline="-25000" dirty="0" smtClean="0">
                <a:solidFill>
                  <a:schemeClr val="tx2"/>
                </a:solidFill>
                <a:latin typeface="Calibri"/>
                <a:cs typeface="Calibri"/>
              </a:rPr>
              <a:t>μ </a:t>
            </a:r>
            <a:endParaRPr lang="en-US" sz="1600" baseline="-25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24256" y="997527"/>
            <a:ext cx="4930343" cy="43088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Font typeface="Wingdings" charset="2"/>
              <a:buNone/>
            </a:pPr>
            <a:r>
              <a:rPr lang="en-US" sz="2200" b="1" i="1" dirty="0" err="1" smtClean="0">
                <a:solidFill>
                  <a:srgbClr val="1F497D"/>
                </a:solidFill>
                <a:latin typeface="Calibri"/>
                <a:cs typeface="Calibri"/>
              </a:rPr>
              <a:t>a</a:t>
            </a:r>
            <a:r>
              <a:rPr lang="en-US" sz="2200" b="1" baseline="-25000" dirty="0" err="1" smtClean="0">
                <a:solidFill>
                  <a:srgbClr val="1F497D"/>
                </a:solidFill>
                <a:latin typeface="Calibri"/>
                <a:cs typeface="Calibri"/>
              </a:rPr>
              <a:t>μ</a:t>
            </a:r>
            <a:r>
              <a:rPr lang="en-US" sz="2200" b="1" baseline="30000" dirty="0" err="1" smtClean="0">
                <a:solidFill>
                  <a:srgbClr val="1F497D"/>
                </a:solidFill>
                <a:latin typeface="Calibri"/>
                <a:cs typeface="Calibri"/>
              </a:rPr>
              <a:t>exp</a:t>
            </a:r>
            <a:r>
              <a:rPr lang="en-US" sz="2200" b="1" baseline="30000" dirty="0" smtClean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de-DE" sz="2200" b="1" dirty="0" smtClean="0">
                <a:solidFill>
                  <a:srgbClr val="1F497D"/>
                </a:solidFill>
                <a:latin typeface="Calibri"/>
                <a:cs typeface="Calibri"/>
              </a:rPr>
              <a:t>–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en-US" sz="2200" b="1" i="1" dirty="0" err="1" smtClean="0">
                <a:solidFill>
                  <a:srgbClr val="1F497D"/>
                </a:solidFill>
                <a:latin typeface="Calibri"/>
                <a:cs typeface="Calibri"/>
              </a:rPr>
              <a:t>a</a:t>
            </a:r>
            <a:r>
              <a:rPr lang="en-US" sz="2200" b="1" baseline="-25000" dirty="0" err="1" smtClean="0">
                <a:solidFill>
                  <a:srgbClr val="1F497D"/>
                </a:solidFill>
                <a:latin typeface="Calibri"/>
                <a:cs typeface="Calibri"/>
              </a:rPr>
              <a:t>μ</a:t>
            </a:r>
            <a:r>
              <a:rPr lang="en-US" sz="2200" b="1" baseline="30000" dirty="0" err="1" smtClean="0">
                <a:solidFill>
                  <a:srgbClr val="1F497D"/>
                </a:solidFill>
                <a:latin typeface="Calibri"/>
                <a:cs typeface="Calibri"/>
              </a:rPr>
              <a:t>SM</a:t>
            </a:r>
            <a:r>
              <a:rPr lang="en-US" sz="2200" b="1" baseline="30000" dirty="0" smtClean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cs typeface="Calibri"/>
              </a:rPr>
              <a:t>=  (28.7 </a:t>
            </a:r>
            <a:r>
              <a:rPr lang="de-DE" sz="2200" b="1" i="1" dirty="0" smtClean="0">
                <a:solidFill>
                  <a:srgbClr val="1F497D"/>
                </a:solidFill>
                <a:latin typeface="Calibri"/>
                <a:cs typeface="Calibri"/>
              </a:rPr>
              <a:t>± 8.0) </a:t>
            </a:r>
            <a:r>
              <a:rPr lang="de-DE" sz="2200" b="1" dirty="0" smtClean="0">
                <a:solidFill>
                  <a:srgbClr val="1F497D"/>
                </a:solidFill>
                <a:latin typeface="Calibri"/>
                <a:cs typeface="Calibri"/>
              </a:rPr>
              <a:t>·</a:t>
            </a:r>
            <a:r>
              <a:rPr lang="de-DE" sz="2200" b="1" i="1" dirty="0" smtClean="0">
                <a:solidFill>
                  <a:srgbClr val="1F497D"/>
                </a:solidFill>
                <a:latin typeface="Calibri"/>
                <a:cs typeface="Calibri"/>
              </a:rPr>
              <a:t> 10</a:t>
            </a:r>
            <a:r>
              <a:rPr lang="de-DE" sz="2200" b="1" i="1" baseline="30000" dirty="0" smtClean="0">
                <a:solidFill>
                  <a:srgbClr val="1F497D"/>
                </a:solidFill>
                <a:latin typeface="Calibri"/>
                <a:cs typeface="Calibri"/>
              </a:rPr>
              <a:t>-10 </a:t>
            </a:r>
            <a:r>
              <a:rPr lang="en-GB" sz="2200" b="1" dirty="0" smtClean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de-DE" sz="2200" b="1" i="1" dirty="0" smtClean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cs typeface="Calibri"/>
              </a:rPr>
              <a:t>(3.6 </a:t>
            </a:r>
            <a:r>
              <a:rPr lang="en-US" sz="2200" b="1" dirty="0" err="1" smtClean="0">
                <a:solidFill>
                  <a:srgbClr val="1F497D"/>
                </a:solidFill>
                <a:latin typeface="Calibri"/>
                <a:cs typeface="Calibri"/>
              </a:rPr>
              <a:t>σ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cs typeface="Calibri"/>
              </a:rPr>
              <a:t>)</a:t>
            </a:r>
            <a:r>
              <a:rPr lang="en-US" sz="2200" b="1" dirty="0" smtClean="0">
                <a:solidFill>
                  <a:srgbClr val="FF0000"/>
                </a:solidFill>
                <a:latin typeface="Calibri"/>
                <a:ea typeface="Times New Roman" charset="0"/>
                <a:cs typeface="Calibri"/>
              </a:rPr>
              <a:t></a:t>
            </a:r>
            <a:endParaRPr lang="en-US" sz="2200" b="1" dirty="0">
              <a:solidFill>
                <a:srgbClr val="FF0000"/>
              </a:solidFill>
              <a:latin typeface="Calibri"/>
              <a:ea typeface="Times New Roman" charset="0"/>
              <a:cs typeface="Calibri"/>
            </a:endParaRPr>
          </a:p>
        </p:txBody>
      </p:sp>
      <p:sp>
        <p:nvSpPr>
          <p:cNvPr id="29" name="Rechteck 22"/>
          <p:cNvSpPr/>
          <p:nvPr/>
        </p:nvSpPr>
        <p:spPr>
          <a:xfrm>
            <a:off x="5366029" y="997527"/>
            <a:ext cx="3522668" cy="707886"/>
          </a:xfrm>
          <a:prstGeom prst="rect">
            <a:avLst/>
          </a:prstGeom>
          <a:solidFill>
            <a:srgbClr val="FEFF5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New FNAL (g-2)</a:t>
            </a:r>
            <a:r>
              <a:rPr lang="en-US" sz="2000" b="1" baseline="-25000" dirty="0">
                <a:solidFill>
                  <a:srgbClr val="FF0000"/>
                </a:solidFill>
                <a:latin typeface="Calibri"/>
                <a:cs typeface="Calibri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 expt. (2016)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endParaRPr lang="en-US" sz="2000" i="1" dirty="0" smtClean="0">
              <a:solidFill>
                <a:schemeClr val="tx2"/>
              </a:solidFill>
              <a:latin typeface="Calibri"/>
              <a:cs typeface="Calibri"/>
            </a:endParaRPr>
          </a:p>
          <a:p>
            <a:pPr algn="ctr">
              <a:buClr>
                <a:schemeClr val="tx2"/>
              </a:buClr>
            </a:pPr>
            <a:r>
              <a:rPr lang="en-US" sz="2000" i="1" dirty="0" err="1" smtClean="0">
                <a:solidFill>
                  <a:schemeClr val="tx2"/>
                </a:solidFill>
                <a:latin typeface="Calibri"/>
                <a:cs typeface="Calibri"/>
              </a:rPr>
              <a:t>δ</a:t>
            </a:r>
            <a:r>
              <a:rPr lang="en-US" sz="2000" i="1" dirty="0" smtClean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  <a:latin typeface="Calibri"/>
                <a:cs typeface="Calibri"/>
              </a:rPr>
              <a:t>a</a:t>
            </a:r>
            <a:r>
              <a:rPr lang="en-US" sz="2000" b="1" i="1" baseline="-25000" dirty="0" err="1" smtClean="0">
                <a:solidFill>
                  <a:schemeClr val="tx2"/>
                </a:solidFill>
                <a:latin typeface="Calibri"/>
                <a:cs typeface="Calibri"/>
              </a:rPr>
              <a:t>μ</a:t>
            </a:r>
            <a:r>
              <a:rPr lang="en-US" sz="2000" b="1" i="1" baseline="30000" dirty="0" err="1" smtClean="0">
                <a:solidFill>
                  <a:schemeClr val="tx2"/>
                </a:solidFill>
                <a:latin typeface="Calibri"/>
                <a:cs typeface="Calibri"/>
              </a:rPr>
              <a:t>exp</a:t>
            </a:r>
            <a:r>
              <a:rPr lang="en-US" sz="2000" b="1" i="1" dirty="0" smtClean="0">
                <a:solidFill>
                  <a:schemeClr val="tx2"/>
                </a:solidFill>
                <a:latin typeface="Calibri"/>
                <a:cs typeface="Calibri"/>
              </a:rPr>
              <a:t> = </a:t>
            </a:r>
            <a:r>
              <a:rPr lang="de-DE" sz="2000" b="1" i="1" dirty="0" smtClean="0">
                <a:solidFill>
                  <a:schemeClr val="tx2"/>
                </a:solidFill>
                <a:latin typeface="Calibri"/>
                <a:cs typeface="Calibri"/>
              </a:rPr>
              <a:t>1.6 </a:t>
            </a:r>
            <a:r>
              <a:rPr lang="de-DE" sz="2000" b="1" dirty="0">
                <a:solidFill>
                  <a:schemeClr val="tx2"/>
                </a:solidFill>
                <a:latin typeface="Calibri"/>
                <a:cs typeface="Calibri"/>
              </a:rPr>
              <a:t>x</a:t>
            </a:r>
            <a:r>
              <a:rPr lang="de-DE" sz="2000" b="1" i="1" dirty="0" smtClean="0">
                <a:solidFill>
                  <a:schemeClr val="tx2"/>
                </a:solidFill>
                <a:latin typeface="Calibri"/>
                <a:cs typeface="Calibri"/>
              </a:rPr>
              <a:t> 10</a:t>
            </a:r>
            <a:r>
              <a:rPr lang="de-DE" sz="2000" b="1" i="1" baseline="30000" dirty="0" smtClean="0">
                <a:solidFill>
                  <a:schemeClr val="tx2"/>
                </a:solidFill>
                <a:latin typeface="Calibri"/>
                <a:cs typeface="Calibri"/>
              </a:rPr>
              <a:t>-10</a:t>
            </a:r>
            <a:endParaRPr lang="en-GB" sz="2000" b="1" dirty="0">
              <a:latin typeface="Calibri"/>
              <a:cs typeface="Calibri"/>
            </a:endParaRPr>
          </a:p>
        </p:txBody>
      </p:sp>
      <p:sp>
        <p:nvSpPr>
          <p:cNvPr id="30" name="Text Box 890"/>
          <p:cNvSpPr txBox="1">
            <a:spLocks noChangeArrowheads="1"/>
          </p:cNvSpPr>
          <p:nvPr/>
        </p:nvSpPr>
        <p:spPr bwMode="auto">
          <a:xfrm>
            <a:off x="1405467" y="1437969"/>
            <a:ext cx="34905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chemeClr val="tx2"/>
                </a:solidFill>
                <a:latin typeface="Calibri"/>
                <a:cs typeface="Calibri"/>
              </a:rPr>
              <a:t>P5 panel (2014):   flagship expt.</a:t>
            </a:r>
            <a:endParaRPr lang="en-US" sz="1800" baseline="-25000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65" y="2623200"/>
            <a:ext cx="3192089" cy="52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928" y="2625770"/>
            <a:ext cx="2808908" cy="532972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392768" y="99793"/>
            <a:ext cx="6314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Muon</a:t>
            </a:r>
            <a:r>
              <a:rPr lang="en-US" sz="3600" i="1" dirty="0" smtClean="0"/>
              <a:t> magnetic </a:t>
            </a:r>
            <a:r>
              <a:rPr lang="en-US" sz="3600" i="1" dirty="0"/>
              <a:t>m</a:t>
            </a:r>
            <a:r>
              <a:rPr lang="en-US" sz="3600" i="1" dirty="0" smtClean="0"/>
              <a:t>oment: (g-2)</a:t>
            </a:r>
            <a:r>
              <a:rPr lang="en-US" sz="3600" i="1" baseline="-25000" dirty="0" smtClean="0"/>
              <a:t>µ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80592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1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158</TotalTime>
  <Words>746</Words>
  <Application>Microsoft Macintosh PowerPoint</Application>
  <PresentationFormat>On-screen Show (4:3)</PresentationFormat>
  <Paragraphs>160</Paragraphs>
  <Slides>12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Default Design</vt:lpstr>
      <vt:lpstr>Office-Design</vt:lpstr>
      <vt:lpstr>Office-Design</vt:lpstr>
      <vt:lpstr>Office-Design</vt:lpstr>
      <vt:lpstr>Office-Design</vt:lpstr>
      <vt:lpstr>Office-Design</vt:lpstr>
      <vt:lpstr>1_Office-Design</vt:lpstr>
      <vt:lpstr>2_Office-Design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IEKP, Uni Karlsruhe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Achim Denig</dc:creator>
  <cp:lastModifiedBy>Marc Vanderhaeghen</cp:lastModifiedBy>
  <cp:revision>8876</cp:revision>
  <cp:lastPrinted>2016-02-24T06:24:25Z</cp:lastPrinted>
  <dcterms:created xsi:type="dcterms:W3CDTF">2016-04-01T17:01:34Z</dcterms:created>
  <dcterms:modified xsi:type="dcterms:W3CDTF">2016-04-04T07:41:56Z</dcterms:modified>
</cp:coreProperties>
</file>