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6" r:id="rId5"/>
    <p:sldMasterId id="2147483707" r:id="rId6"/>
  </p:sldMasterIdLst>
  <p:notesMasterIdLst>
    <p:notesMasterId r:id="rId32"/>
  </p:notesMasterIdLst>
  <p:sldIdLst>
    <p:sldId id="257" r:id="rId7"/>
    <p:sldId id="258" r:id="rId8"/>
    <p:sldId id="261" r:id="rId9"/>
    <p:sldId id="260" r:id="rId10"/>
    <p:sldId id="280" r:id="rId11"/>
    <p:sldId id="274" r:id="rId12"/>
    <p:sldId id="275" r:id="rId13"/>
    <p:sldId id="276" r:id="rId14"/>
    <p:sldId id="283" r:id="rId15"/>
    <p:sldId id="284" r:id="rId16"/>
    <p:sldId id="286" r:id="rId17"/>
    <p:sldId id="289" r:id="rId18"/>
    <p:sldId id="288" r:id="rId19"/>
    <p:sldId id="290" r:id="rId20"/>
    <p:sldId id="291" r:id="rId21"/>
    <p:sldId id="292" r:id="rId22"/>
    <p:sldId id="263" r:id="rId23"/>
    <p:sldId id="293" r:id="rId24"/>
    <p:sldId id="265" r:id="rId25"/>
    <p:sldId id="295" r:id="rId26"/>
    <p:sldId id="268" r:id="rId27"/>
    <p:sldId id="269" r:id="rId28"/>
    <p:sldId id="270" r:id="rId29"/>
    <p:sldId id="279" r:id="rId30"/>
    <p:sldId id="294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604"/>
    <a:srgbClr val="060606"/>
    <a:srgbClr val="C0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84" autoAdjust="0"/>
  </p:normalViewPr>
  <p:slideViewPr>
    <p:cSldViewPr snapToGrid="0" snapToObjects="1" showGuides="1">
      <p:cViewPr varScale="1">
        <p:scale>
          <a:sx n="82" d="100"/>
          <a:sy n="82" d="100"/>
        </p:scale>
        <p:origin x="-1624" y="-96"/>
      </p:cViewPr>
      <p:guideLst>
        <p:guide orient="horz" pos="14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201C1-2DF7-B940-AC6A-1C3256A9997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15AFE-C9DC-524D-9888-96219ECEE7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4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08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08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34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06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69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66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88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70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04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18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111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615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987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5736" y="3886200"/>
            <a:ext cx="5328592" cy="17526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73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35274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06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864917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2648893"/>
            <a:ext cx="8460432" cy="0"/>
          </a:xfrm>
          <a:prstGeom prst="line">
            <a:avLst/>
          </a:prstGeom>
          <a:ln w="28575">
            <a:solidFill>
              <a:srgbClr val="C80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085184"/>
            <a:ext cx="3175731" cy="999297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4355976" y="5334387"/>
            <a:ext cx="4104456" cy="90292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 dirty="0" smtClean="0"/>
              <a:t>Autor eintragen …</a:t>
            </a:r>
          </a:p>
          <a:p>
            <a:r>
              <a:rPr lang="de-DE" sz="2000" dirty="0" smtClean="0"/>
              <a:t>Präsentationsort eintragen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5372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3A8689-D8EF-4868-B445-6748333F880F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536BEC-0327-474C-A6B9-D8F5A192CCB7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 smtClean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369354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>
                <a:solidFill>
                  <a:srgbClr val="505064"/>
                </a:solidFill>
              </a:defRPr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>
                <a:solidFill>
                  <a:srgbClr val="505064"/>
                </a:solidFill>
              </a:defRPr>
            </a:lvl4pPr>
            <a:lvl5pPr>
              <a:defRPr sz="1800">
                <a:solidFill>
                  <a:srgbClr val="5050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/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/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/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64164A-D381-42C3-8033-655E6A3184A6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36FD06-FB3B-46A4-A489-AE10A3DB70FD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5C71FA-258C-4B85-BDC0-58E5ABC1AE97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 userDrawn="1"/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050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latin typeface="Calibri"/>
              </a:rPr>
              <a:t>Titelmasterformat durch Klicken bearbeiten</a:t>
            </a:r>
            <a:endParaRPr lang="de-DE" dirty="0">
              <a:latin typeface="Calibri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120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407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5783F9-730A-42FD-B5C0-C60E52D8AB13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38DD6C9-13C9-47AD-A727-E6588641D34B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61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-ro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C0092A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35BBB6B-97E5-44EB-8D69-EB1FDA2592E8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82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5535-3829-6842-8398-A1F685EA6ED0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71E3-B68D-374B-92F6-F537F8480A3B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575179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388576" y="-1172914"/>
            <a:ext cx="5804141" cy="8581292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52400" y="64770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fld id="{385001D3-5D34-412B-B90A-69736CA8D866}" type="datetime4">
              <a:rPr lang="de-DE" sz="1000">
                <a:solidFill>
                  <a:srgbClr val="404040"/>
                </a:solidFill>
                <a:latin typeface="Calibri"/>
              </a:rPr>
              <a:pPr>
                <a:spcBef>
                  <a:spcPct val="20000"/>
                </a:spcBef>
                <a:buFont typeface="Arial" charset="0"/>
                <a:buNone/>
              </a:pPr>
              <a:t>April 3, 2016</a:t>
            </a:fld>
            <a:r>
              <a:rPr lang="de-DE" sz="1000" dirty="0">
                <a:solidFill>
                  <a:srgbClr val="404040"/>
                </a:solidFill>
                <a:latin typeface="Calibri"/>
              </a:rPr>
              <a:t>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7" name="Bild 12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581292" y="6248400"/>
            <a:ext cx="35169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449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5736" y="3886200"/>
            <a:ext cx="5328592" cy="17526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94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35274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06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864917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2648893"/>
            <a:ext cx="8460432" cy="0"/>
          </a:xfrm>
          <a:prstGeom prst="line">
            <a:avLst/>
          </a:prstGeom>
          <a:ln w="28575">
            <a:solidFill>
              <a:srgbClr val="C80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085184"/>
            <a:ext cx="3175731" cy="999297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4355976" y="5334387"/>
            <a:ext cx="4104456" cy="90292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 dirty="0" smtClean="0"/>
              <a:t>Autor eintragen …</a:t>
            </a:r>
          </a:p>
          <a:p>
            <a:r>
              <a:rPr lang="de-DE" sz="2000" dirty="0" smtClean="0"/>
              <a:t>Präsentationsort eintragen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3361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9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 smtClean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154497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>
                <a:solidFill>
                  <a:srgbClr val="505064"/>
                </a:solidFill>
              </a:defRPr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>
                <a:solidFill>
                  <a:srgbClr val="505064"/>
                </a:solidFill>
              </a:defRPr>
            </a:lvl4pPr>
            <a:lvl5pPr>
              <a:defRPr sz="1800">
                <a:solidFill>
                  <a:srgbClr val="5050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/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/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/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70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5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 userDrawn="1"/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050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latin typeface="Calibri"/>
              </a:rPr>
              <a:t>Titelmasterformat durch Klicken bearbeiten</a:t>
            </a:r>
            <a:endParaRPr lang="de-DE" dirty="0">
              <a:latin typeface="Calibri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28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85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-ro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C0092A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5736" y="3886200"/>
            <a:ext cx="5328592" cy="17526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136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35274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06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864917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2648893"/>
            <a:ext cx="8460432" cy="0"/>
          </a:xfrm>
          <a:prstGeom prst="line">
            <a:avLst/>
          </a:prstGeom>
          <a:ln w="28575">
            <a:solidFill>
              <a:srgbClr val="C80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085184"/>
            <a:ext cx="3175731" cy="999297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4355976" y="5334387"/>
            <a:ext cx="4104456" cy="90292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 dirty="0" smtClean="0"/>
              <a:t>Autor eintragen …</a:t>
            </a:r>
          </a:p>
          <a:p>
            <a:r>
              <a:rPr lang="de-DE" sz="2000" dirty="0" smtClean="0"/>
              <a:t>Präsentationsort eintragen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8475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 smtClean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229009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>
                <a:solidFill>
                  <a:srgbClr val="505064"/>
                </a:solidFill>
              </a:defRPr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>
                <a:solidFill>
                  <a:srgbClr val="505064"/>
                </a:solidFill>
              </a:defRPr>
            </a:lvl4pPr>
            <a:lvl5pPr>
              <a:defRPr sz="1800">
                <a:solidFill>
                  <a:srgbClr val="5050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/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/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/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29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 userDrawn="1"/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050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latin typeface="Calibri"/>
              </a:rPr>
              <a:t>Titelmasterformat durch Klicken bearbeiten</a:t>
            </a:r>
            <a:endParaRPr lang="de-DE" dirty="0">
              <a:latin typeface="Calibri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741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56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-ro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C0092A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  <a:latin typeface="Calibri"/>
              </a:rPr>
              <a:t>2/12/2015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13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5736" y="3886200"/>
            <a:ext cx="5328592" cy="175260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18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35274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06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864917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2648893"/>
            <a:ext cx="8460432" cy="0"/>
          </a:xfrm>
          <a:prstGeom prst="line">
            <a:avLst/>
          </a:prstGeom>
          <a:ln w="28575">
            <a:solidFill>
              <a:srgbClr val="C80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085184"/>
            <a:ext cx="3175731" cy="999297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4355976" y="5334387"/>
            <a:ext cx="4104456" cy="90292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5050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 dirty="0" smtClean="0"/>
              <a:t>Autor eintragen …</a:t>
            </a:r>
          </a:p>
          <a:p>
            <a:r>
              <a:rPr lang="de-DE" sz="2000" dirty="0" smtClean="0"/>
              <a:t>Präsentationsort eintragen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1878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 smtClean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174837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>
                <a:solidFill>
                  <a:srgbClr val="505064"/>
                </a:solidFill>
              </a:defRPr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>
                <a:solidFill>
                  <a:srgbClr val="505064"/>
                </a:solidFill>
              </a:defRPr>
            </a:lvl4pPr>
            <a:lvl5pPr>
              <a:defRPr sz="1800">
                <a:solidFill>
                  <a:srgbClr val="5050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C80A14"/>
              </a:buClr>
              <a:buSzPct val="70000"/>
              <a:buFont typeface="Arial" pitchFamily="34" charset="0"/>
              <a:buChar char="►"/>
              <a:defRPr sz="2800"/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/>
            </a:lvl2pPr>
            <a:lvl3pPr marL="1143000" indent="-228600">
              <a:buClr>
                <a:srgbClr val="505064"/>
              </a:buClr>
              <a:buFont typeface="Calibri" pitchFamily="34" charset="0"/>
              <a:buChar char="‒"/>
              <a:defRPr sz="2000"/>
            </a:lvl3pPr>
            <a:lvl4pPr marL="1600200" indent="-228600">
              <a:buClr>
                <a:srgbClr val="505064"/>
              </a:buClr>
              <a:buFont typeface="Arial" pitchFamily="34" charset="0"/>
              <a:buChar char="»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6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680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rgbClr val="C80A1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8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5C71FA-258C-4B85-BDC0-58E5ABC1AE97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 userDrawn="1"/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050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latin typeface="Calibri"/>
              </a:rPr>
              <a:t>Titelmasterformat durch Klicken bearbeiten</a:t>
            </a:r>
            <a:endParaRPr lang="de-DE" dirty="0">
              <a:latin typeface="Calibri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458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pPr defTabSz="914400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5783F9-730A-42FD-B5C0-C60E52D8AB13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b="1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FFFFFF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FFFFFF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FFFFFF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FFFFFF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FFFFFF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38DD6C9-13C9-47AD-A727-E6588641D34B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35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(blau-ro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204864"/>
            <a:ext cx="6552728" cy="1730624"/>
          </a:xfrm>
        </p:spPr>
        <p:txBody>
          <a:bodyPr>
            <a:normAutofit/>
          </a:bodyPr>
          <a:lstStyle>
            <a:lvl1pPr algn="l" rtl="0">
              <a:defRPr lang="de-DE" sz="2600" b="1" i="0" u="none" strike="noStrike" baseline="30000" smtClean="0"/>
            </a:lvl1pPr>
          </a:lstStyle>
          <a:p>
            <a:pPr rtl="0"/>
            <a:r>
              <a:rPr lang="de-DE" sz="3700" b="1" i="0" u="none" strike="noStrike" baseline="30000" dirty="0" err="1" smtClean="0">
                <a:solidFill>
                  <a:srgbClr val="C0092A"/>
                </a:solidFill>
                <a:latin typeface="Arial"/>
              </a:rPr>
              <a:t>Acknowledgements</a:t>
            </a:r>
            <a: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  <a:t/>
            </a:r>
            <a:br>
              <a:rPr lang="de-DE" sz="4500" b="1" i="0" u="none" strike="noStrike" baseline="30000" dirty="0" smtClean="0">
                <a:solidFill>
                  <a:srgbClr val="C0092A"/>
                </a:solidFill>
                <a:latin typeface="Arial"/>
              </a:rPr>
            </a:br>
            <a: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  <a:t/>
            </a:r>
            <a:br>
              <a:rPr lang="de-DE" sz="1500" b="0" i="0" u="none" strike="noStrike" baseline="30000" dirty="0" smtClean="0">
                <a:solidFill>
                  <a:srgbClr val="000000"/>
                </a:solidFill>
                <a:latin typeface="Minion Pro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This talk is supported by the Cluster of Excellence “Precision Physics,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Fundamental Interactions, and Structure of Matter” (PRISMA) funded by </a:t>
            </a:r>
            <a:b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100" b="0" i="0" u="none" strike="noStrike" baseline="30000" dirty="0" smtClean="0">
                <a:solidFill>
                  <a:srgbClr val="4B5069"/>
                </a:solidFill>
                <a:latin typeface="Arial"/>
              </a:rPr>
              <a:t>the German Research Foundation (DFG) within the German Excellence Initiative. </a:t>
            </a: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  <a:t/>
            </a:r>
            <a:br>
              <a:rPr lang="en-US" sz="2600" b="0" i="0" u="none" strike="noStrike" baseline="30000" dirty="0" smtClean="0">
                <a:solidFill>
                  <a:srgbClr val="4B5069"/>
                </a:solidFill>
                <a:latin typeface="Arial"/>
              </a:rPr>
            </a:b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Visit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</a:t>
            </a:r>
            <a:r>
              <a:rPr lang="de-DE" sz="2600" b="1" i="0" u="none" strike="noStrike" baseline="30000" dirty="0" err="1" smtClean="0">
                <a:solidFill>
                  <a:srgbClr val="4B5069"/>
                </a:solidFill>
                <a:latin typeface="Arial"/>
              </a:rPr>
              <a:t>us</a:t>
            </a:r>
            <a:r>
              <a:rPr lang="de-DE" sz="2600" b="1" i="0" u="none" strike="noStrike" baseline="30000" dirty="0" smtClean="0">
                <a:solidFill>
                  <a:srgbClr val="4B5069"/>
                </a:solidFill>
                <a:latin typeface="Arial"/>
              </a:rPr>
              <a:t> @ www.prisma.uni-mainz.de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35BBB6B-97E5-44EB-8D69-EB1FDA2592E8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25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5535-3829-6842-8398-A1F685EA6ED0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71E3-B68D-374B-92F6-F537F8480A3B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58037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6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81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25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CDB90-5B8E-FD48-BBDC-EDE626B56FD0}" type="datetimeFigureOut">
              <a:rPr lang="de-DE" smtClean="0"/>
              <a:t>03/04/16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2471-E2C2-7844-924F-1C49B7142E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83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B3F4A-2E5E-7743-AEB8-CDC53DD180A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B9FBF-878E-8345-8144-F70DB03E304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25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977136" y="6520259"/>
            <a:ext cx="1043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A8A3EFB3-05DB-4312-A4FF-4A61FE7D120B}" type="datetime1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12360" y="6520259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79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80A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3200" kern="1200">
          <a:solidFill>
            <a:srgbClr val="50506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2800" kern="1200">
          <a:solidFill>
            <a:srgbClr val="5050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05064"/>
        </a:buClr>
        <a:buFont typeface="Symbol" pitchFamily="18" charset="2"/>
        <a:buChar char="-"/>
        <a:defRPr sz="2400" kern="1200">
          <a:solidFill>
            <a:srgbClr val="5050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05064"/>
        </a:buClr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977136" y="6520259"/>
            <a:ext cx="1043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A8A3EFB3-05DB-4312-A4FF-4A61FE7D120B}" type="datetime1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12360" y="6520259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63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80A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3200" kern="1200">
          <a:solidFill>
            <a:srgbClr val="50506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2800" kern="1200">
          <a:solidFill>
            <a:srgbClr val="5050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05064"/>
        </a:buClr>
        <a:buFont typeface="Symbol" pitchFamily="18" charset="2"/>
        <a:buChar char="-"/>
        <a:defRPr sz="2400" kern="1200">
          <a:solidFill>
            <a:srgbClr val="5050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05064"/>
        </a:buClr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977136" y="6520259"/>
            <a:ext cx="1043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A8A3EFB3-05DB-4312-A4FF-4A61FE7D120B}" type="datetime1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12360" y="6520259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80A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3200" kern="1200">
          <a:solidFill>
            <a:srgbClr val="50506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2800" kern="1200">
          <a:solidFill>
            <a:srgbClr val="5050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05064"/>
        </a:buClr>
        <a:buFont typeface="Symbol" pitchFamily="18" charset="2"/>
        <a:buChar char="-"/>
        <a:defRPr sz="2400" kern="1200">
          <a:solidFill>
            <a:srgbClr val="5050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05064"/>
        </a:buClr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977136" y="6520259"/>
            <a:ext cx="1043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A8A3EFB3-05DB-4312-A4FF-4A61FE7D120B}" type="datetime1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de-DE" smtClean="0">
                <a:solidFill>
                  <a:prstClr val="white"/>
                </a:solidFill>
                <a:latin typeface="Calibri"/>
              </a:rPr>
              <a:t>Cluster of Excellence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12360" y="6520259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 defTabSz="914400"/>
              <a:t>‹Nr.›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C80A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3200" kern="1200">
          <a:solidFill>
            <a:srgbClr val="50506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0A14"/>
        </a:buClr>
        <a:buSzPct val="70000"/>
        <a:buFont typeface="Arial" pitchFamily="34" charset="0"/>
        <a:buChar char="►"/>
        <a:defRPr sz="2800" kern="1200">
          <a:solidFill>
            <a:srgbClr val="5050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05064"/>
        </a:buClr>
        <a:buFont typeface="Symbol" pitchFamily="18" charset="2"/>
        <a:buChar char="-"/>
        <a:defRPr sz="2400" kern="1200">
          <a:solidFill>
            <a:srgbClr val="5050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05064"/>
        </a:buClr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0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png"/><Relationship Id="rId10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/>
          <p:nvPr/>
        </p:nvSpPr>
        <p:spPr>
          <a:xfrm>
            <a:off x="1079889" y="1369773"/>
            <a:ext cx="7016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PRISMA Cluster of Excellence</a:t>
            </a:r>
            <a:endParaRPr lang="de-DE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6319208" y="6092583"/>
            <a:ext cx="2673350" cy="617538"/>
            <a:chOff x="6202363" y="6019800"/>
            <a:chExt cx="2673350" cy="617538"/>
          </a:xfrm>
        </p:grpSpPr>
        <p:pic>
          <p:nvPicPr>
            <p:cNvPr id="1031" name="Picture 8" descr="jgu_logo_cmyk_eben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05800" y="6019800"/>
              <a:ext cx="569913" cy="61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12" descr="jgu_logo_cmyk_ebene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02363" y="6186488"/>
              <a:ext cx="1990725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3" name="Line 14"/>
          <p:cNvSpPr>
            <a:spLocks noChangeShapeType="1"/>
          </p:cNvSpPr>
          <p:nvPr/>
        </p:nvSpPr>
        <p:spPr bwMode="auto">
          <a:xfrm flipV="1">
            <a:off x="750651" y="2279735"/>
            <a:ext cx="7387463" cy="12700"/>
          </a:xfrm>
          <a:prstGeom prst="line">
            <a:avLst/>
          </a:prstGeom>
          <a:noFill/>
          <a:ln w="25400">
            <a:solidFill>
              <a:srgbClr val="B60A2B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67386" y="3215926"/>
            <a:ext cx="5072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Hartmut</a:t>
            </a:r>
            <a:r>
              <a:rPr lang="de-DE" sz="2000" b="1" dirty="0">
                <a:solidFill>
                  <a:srgbClr val="404040"/>
                </a:solidFill>
              </a:rPr>
              <a:t> </a:t>
            </a:r>
            <a:r>
              <a:rPr lang="de-DE" sz="2000" b="1" dirty="0" smtClean="0">
                <a:solidFill>
                  <a:srgbClr val="404040"/>
                </a:solidFill>
              </a:rPr>
              <a:t>Wittig</a:t>
            </a:r>
          </a:p>
          <a:p>
            <a:r>
              <a:rPr lang="de-DE" sz="1600" dirty="0" smtClean="0">
                <a:solidFill>
                  <a:srgbClr val="404040"/>
                </a:solidFill>
              </a:rPr>
              <a:t>Institute </a:t>
            </a:r>
            <a:r>
              <a:rPr lang="de-DE" sz="1600" dirty="0" err="1" smtClean="0">
                <a:solidFill>
                  <a:srgbClr val="404040"/>
                </a:solidFill>
              </a:rPr>
              <a:t>for</a:t>
            </a:r>
            <a:r>
              <a:rPr lang="de-DE" sz="1600" dirty="0" smtClean="0">
                <a:solidFill>
                  <a:srgbClr val="404040"/>
                </a:solidFill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</a:rPr>
              <a:t>Nuclear</a:t>
            </a:r>
            <a:r>
              <a:rPr lang="de-DE" sz="1600" dirty="0" smtClean="0">
                <a:solidFill>
                  <a:srgbClr val="404040"/>
                </a:solidFill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</a:rPr>
              <a:t>Physics</a:t>
            </a:r>
            <a:r>
              <a:rPr lang="de-DE" sz="1600" dirty="0" smtClean="0">
                <a:solidFill>
                  <a:srgbClr val="404040"/>
                </a:solidFill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</a:rPr>
              <a:t>and</a:t>
            </a:r>
            <a:r>
              <a:rPr lang="de-DE" sz="1600" dirty="0" smtClean="0">
                <a:solidFill>
                  <a:srgbClr val="404040"/>
                </a:solidFill>
              </a:rPr>
              <a:t> Helmholtz Institute Mainz</a:t>
            </a:r>
            <a:endParaRPr lang="de-DE" sz="1600" b="1" dirty="0">
              <a:solidFill>
                <a:srgbClr val="40404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06800" y="4958924"/>
            <a:ext cx="4320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New Vistas in Low-Energy Precision Physics</a:t>
            </a:r>
            <a:endParaRPr lang="en-GB" b="1" dirty="0" smtClean="0">
              <a:solidFill>
                <a:prstClr val="black"/>
              </a:solidFill>
            </a:endParaRPr>
          </a:p>
          <a:p>
            <a:pPr algn="ctr"/>
            <a:r>
              <a:rPr lang="de-DE" b="1" dirty="0">
                <a:solidFill>
                  <a:srgbClr val="404040"/>
                </a:solidFill>
              </a:rPr>
              <a:t>4</a:t>
            </a:r>
            <a:r>
              <a:rPr lang="de-DE" b="1" dirty="0" smtClean="0">
                <a:solidFill>
                  <a:srgbClr val="404040"/>
                </a:solidFill>
              </a:rPr>
              <a:t> April 2016</a:t>
            </a:r>
            <a:endParaRPr lang="en-GB" sz="1600" b="1" dirty="0" smtClean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" y="5826601"/>
            <a:ext cx="2622872" cy="1008000"/>
          </a:xfrm>
          <a:prstGeom prst="rect">
            <a:avLst/>
          </a:prstGeom>
        </p:spPr>
      </p:pic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748755" y="1080157"/>
            <a:ext cx="7387463" cy="12700"/>
          </a:xfrm>
          <a:prstGeom prst="line">
            <a:avLst/>
          </a:prstGeom>
          <a:noFill/>
          <a:ln w="25400">
            <a:solidFill>
              <a:srgbClr val="B60A2B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0"/>
    </mc:Choice>
    <mc:Fallback xmlns="">
      <p:transition spd="slow" advTm="82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Low-energy precision physics at Mainz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10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pic>
        <p:nvPicPr>
          <p:cNvPr id="14" name="pasted-image.pdf"/>
          <p:cNvPicPr preferRelativeResize="0"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263" y="1971061"/>
            <a:ext cx="7767393" cy="262917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45"/>
          <p:cNvSpPr txBox="1">
            <a:spLocks/>
          </p:cNvSpPr>
          <p:nvPr/>
        </p:nvSpPr>
        <p:spPr>
          <a:xfrm>
            <a:off x="512592" y="1375618"/>
            <a:ext cx="7198889" cy="445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MESA — “</a:t>
            </a:r>
            <a:r>
              <a:rPr lang="de-DE" sz="2000" b="1" dirty="0" smtClean="0"/>
              <a:t>M</a:t>
            </a:r>
            <a:r>
              <a:rPr lang="de-DE" sz="2000" dirty="0" smtClean="0"/>
              <a:t>ainz </a:t>
            </a:r>
            <a:r>
              <a:rPr lang="de-DE" sz="2000" b="1" dirty="0" err="1" smtClean="0"/>
              <a:t>E</a:t>
            </a:r>
            <a:r>
              <a:rPr lang="de-DE" sz="2000" dirty="0" err="1" smtClean="0"/>
              <a:t>nergy-Recovering</a:t>
            </a:r>
            <a:r>
              <a:rPr lang="de-DE" sz="2000" dirty="0" smtClean="0"/>
              <a:t> </a:t>
            </a:r>
            <a:r>
              <a:rPr lang="de-DE" sz="2000" b="1" dirty="0" err="1" smtClean="0"/>
              <a:t>S</a:t>
            </a:r>
            <a:r>
              <a:rPr lang="de-DE" sz="2000" dirty="0" err="1" smtClean="0"/>
              <a:t>uperconducting</a:t>
            </a:r>
            <a:r>
              <a:rPr lang="de-DE" sz="2000" dirty="0" smtClean="0"/>
              <a:t> </a:t>
            </a:r>
            <a:r>
              <a:rPr lang="de-DE" sz="2000" b="1" dirty="0" err="1" smtClean="0"/>
              <a:t>A</a:t>
            </a:r>
            <a:r>
              <a:rPr lang="de-DE" sz="2000" dirty="0" err="1" smtClean="0"/>
              <a:t>ccelerator</a:t>
            </a:r>
            <a:endParaRPr lang="de-DE" sz="2000" dirty="0"/>
          </a:p>
        </p:txBody>
      </p:sp>
      <p:grpSp>
        <p:nvGrpSpPr>
          <p:cNvPr id="17" name="Group 153"/>
          <p:cNvGrpSpPr>
            <a:grpSpLocks noChangeAspect="1"/>
          </p:cNvGrpSpPr>
          <p:nvPr/>
        </p:nvGrpSpPr>
        <p:grpSpPr>
          <a:xfrm>
            <a:off x="921757" y="3177100"/>
            <a:ext cx="1005791" cy="1933700"/>
            <a:chOff x="284166" y="-25400"/>
            <a:chExt cx="1436840" cy="2762427"/>
          </a:xfrm>
        </p:grpSpPr>
        <p:pic>
          <p:nvPicPr>
            <p:cNvPr id="18" name="Bild 1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8499" y="-25400"/>
              <a:ext cx="1320801" cy="1320800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3734"/>
                </a:srgbClr>
              </a:outerShdw>
            </a:effectLst>
          </p:spPr>
        </p:pic>
        <p:sp>
          <p:nvSpPr>
            <p:cNvPr id="19" name="Shape 152"/>
            <p:cNvSpPr/>
            <p:nvPr/>
          </p:nvSpPr>
          <p:spPr>
            <a:xfrm>
              <a:off x="284166" y="2062850"/>
              <a:ext cx="1436840" cy="674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5275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 b="1">
                  <a:solidFill>
                    <a:srgbClr val="F757F6"/>
                  </a:solidFill>
                </a:defRPr>
              </a:lvl1pPr>
            </a:lstStyle>
            <a:p>
              <a:r>
                <a:rPr sz="2400" dirty="0"/>
                <a:t>MAGIX</a:t>
              </a:r>
            </a:p>
          </p:txBody>
        </p:sp>
      </p:grpSp>
      <p:grpSp>
        <p:nvGrpSpPr>
          <p:cNvPr id="20" name="Group 156"/>
          <p:cNvGrpSpPr>
            <a:grpSpLocks noChangeAspect="1"/>
          </p:cNvGrpSpPr>
          <p:nvPr/>
        </p:nvGrpSpPr>
        <p:grpSpPr>
          <a:xfrm>
            <a:off x="3027831" y="2894659"/>
            <a:ext cx="924561" cy="2259920"/>
            <a:chOff x="-25400" y="-25400"/>
            <a:chExt cx="1320800" cy="3228456"/>
          </a:xfrm>
        </p:grpSpPr>
        <p:pic>
          <p:nvPicPr>
            <p:cNvPr id="21" name="Bild 2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-25400"/>
              <a:ext cx="1320800" cy="1320800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3734"/>
                </a:srgbClr>
              </a:outerShdw>
            </a:effectLst>
          </p:spPr>
        </p:pic>
        <p:sp>
          <p:nvSpPr>
            <p:cNvPr id="22" name="Shape 155"/>
            <p:cNvSpPr/>
            <p:nvPr/>
          </p:nvSpPr>
          <p:spPr>
            <a:xfrm>
              <a:off x="393104" y="2528879"/>
              <a:ext cx="603415" cy="674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373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 b="1">
                  <a:solidFill>
                    <a:srgbClr val="CE1C01"/>
                  </a:solidFill>
                </a:defRPr>
              </a:lvl1pPr>
            </a:lstStyle>
            <a:p>
              <a:r>
                <a:rPr sz="2400" dirty="0"/>
                <a:t>P2</a:t>
              </a:r>
            </a:p>
          </p:txBody>
        </p:sp>
      </p:grpSp>
      <p:grpSp>
        <p:nvGrpSpPr>
          <p:cNvPr id="23" name="Group 163"/>
          <p:cNvGrpSpPr>
            <a:grpSpLocks/>
          </p:cNvGrpSpPr>
          <p:nvPr/>
        </p:nvGrpSpPr>
        <p:grpSpPr>
          <a:xfrm>
            <a:off x="4056254" y="2497318"/>
            <a:ext cx="2275701" cy="2570646"/>
            <a:chOff x="0" y="-25399"/>
            <a:chExt cx="3251001" cy="3672349"/>
          </a:xfrm>
        </p:grpSpPr>
        <p:grpSp>
          <p:nvGrpSpPr>
            <p:cNvPr id="24" name="Group 161"/>
            <p:cNvGrpSpPr/>
            <p:nvPr/>
          </p:nvGrpSpPr>
          <p:grpSpPr>
            <a:xfrm>
              <a:off x="640342" y="-25401"/>
              <a:ext cx="1320801" cy="2553693"/>
              <a:chOff x="-25400" y="-25400"/>
              <a:chExt cx="1320800" cy="2553691"/>
            </a:xfrm>
          </p:grpSpPr>
          <p:pic>
            <p:nvPicPr>
              <p:cNvPr id="26" name="Bild 25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25400" y="-25400"/>
                <a:ext cx="1320800" cy="661755"/>
              </a:xfrm>
              <a:prstGeom prst="rect">
                <a:avLst/>
              </a:prstGeom>
              <a:effectLst/>
            </p:spPr>
          </p:pic>
          <p:pic>
            <p:nvPicPr>
              <p:cNvPr id="27" name="Bild 26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25400" y="1866537"/>
                <a:ext cx="1320800" cy="661755"/>
              </a:xfrm>
              <a:prstGeom prst="rect">
                <a:avLst/>
              </a:prstGeom>
              <a:effectLst/>
            </p:spPr>
          </p:pic>
        </p:grpSp>
        <p:sp>
          <p:nvSpPr>
            <p:cNvPr id="25" name="Shape 162"/>
            <p:cNvSpPr/>
            <p:nvPr/>
          </p:nvSpPr>
          <p:spPr>
            <a:xfrm>
              <a:off x="0" y="3177049"/>
              <a:ext cx="325100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373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400" b="1">
                  <a:solidFill>
                    <a:srgbClr val="57D25A"/>
                  </a:solidFill>
                </a:defRPr>
              </a:lvl1pPr>
            </a:lstStyle>
            <a:p>
              <a:r>
                <a:rPr dirty="0"/>
                <a:t>Superconducting cavities</a:t>
              </a:r>
            </a:p>
          </p:txBody>
        </p:sp>
      </p:grpSp>
      <p:grpSp>
        <p:nvGrpSpPr>
          <p:cNvPr id="28" name="Group 149"/>
          <p:cNvGrpSpPr/>
          <p:nvPr/>
        </p:nvGrpSpPr>
        <p:grpSpPr>
          <a:xfrm>
            <a:off x="686187" y="5675338"/>
            <a:ext cx="5997783" cy="410369"/>
            <a:chOff x="0" y="48815"/>
            <a:chExt cx="5997782" cy="410368"/>
          </a:xfrm>
        </p:grpSpPr>
        <p:sp>
          <p:nvSpPr>
            <p:cNvPr id="29" name="Shape 146"/>
            <p:cNvSpPr/>
            <p:nvPr/>
          </p:nvSpPr>
          <p:spPr>
            <a:xfrm>
              <a:off x="0" y="48815"/>
              <a:ext cx="3821559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Beam energy:   105 MeV / 155 MeV</a:t>
              </a:r>
            </a:p>
          </p:txBody>
        </p:sp>
        <p:sp>
          <p:nvSpPr>
            <p:cNvPr id="30" name="Shape 147"/>
            <p:cNvSpPr/>
            <p:nvPr/>
          </p:nvSpPr>
          <p:spPr>
            <a:xfrm>
              <a:off x="3997009" y="48815"/>
              <a:ext cx="2000773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Current:   </a:t>
              </a:r>
              <a:r>
                <a:rPr lang="en-US" sz="2000" dirty="0" smtClean="0"/>
                <a:t>1–</a:t>
              </a:r>
              <a:r>
                <a:rPr sz="2000" dirty="0" smtClean="0"/>
                <a:t>2 </a:t>
              </a:r>
              <a:r>
                <a:rPr sz="2000" dirty="0"/>
                <a:t>mA</a:t>
              </a:r>
            </a:p>
          </p:txBody>
        </p:sp>
      </p:grpSp>
      <p:pic>
        <p:nvPicPr>
          <p:cNvPr id="32" name="prisma_logo_rgb_M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7847" y="5622155"/>
            <a:ext cx="2330875" cy="89578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64"/>
          <p:cNvSpPr/>
          <p:nvPr/>
        </p:nvSpPr>
        <p:spPr>
          <a:xfrm>
            <a:off x="680094" y="5256890"/>
            <a:ext cx="506501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/>
            </a:lvl1pPr>
          </a:lstStyle>
          <a:p>
            <a:r>
              <a:rPr sz="2000" dirty="0"/>
              <a:t>“Energy Recovery” vs. “Extracted Beam” modes</a:t>
            </a:r>
          </a:p>
        </p:txBody>
      </p:sp>
    </p:spTree>
    <p:extLst>
      <p:ext uri="{BB962C8B-B14F-4D97-AF65-F5344CB8AC3E}">
        <p14:creationId xmlns:p14="http://schemas.microsoft.com/office/powerpoint/2010/main" val="206490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  <p:bldP spid="20" grpId="0" animBg="1" advAuto="0"/>
      <p:bldP spid="23" grpId="0" animBg="1" advAuto="0"/>
      <p:bldP spid="28" grpId="0" animBg="1" advAuto="0"/>
      <p:bldP spid="3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11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sp>
        <p:nvSpPr>
          <p:cNvPr id="31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MAGIX — high precision spectrometer</a:t>
            </a:r>
          </a:p>
        </p:txBody>
      </p:sp>
      <p:pic>
        <p:nvPicPr>
          <p:cNvPr id="38" name="MAGI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34" y="1385640"/>
            <a:ext cx="3953746" cy="2698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88"/>
          <p:cNvSpPr/>
          <p:nvPr/>
        </p:nvSpPr>
        <p:spPr>
          <a:xfrm>
            <a:off x="4854113" y="1513367"/>
            <a:ext cx="3370259" cy="39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Autofit/>
          </a:bodyPr>
          <a:lstStyle>
            <a:lvl1pPr algn="l">
              <a:spcBef>
                <a:spcPts val="4200"/>
              </a:spcBef>
              <a:defRPr sz="2600"/>
            </a:lvl1pPr>
          </a:lstStyle>
          <a:p>
            <a:r>
              <a:rPr sz="2000" dirty="0"/>
              <a:t>Double arm spectrometer</a:t>
            </a:r>
          </a:p>
        </p:txBody>
      </p:sp>
      <p:sp>
        <p:nvSpPr>
          <p:cNvPr id="40" name="Shape 189"/>
          <p:cNvSpPr/>
          <p:nvPr/>
        </p:nvSpPr>
        <p:spPr>
          <a:xfrm>
            <a:off x="4854114" y="1928827"/>
            <a:ext cx="4088564" cy="39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Autofit/>
          </a:bodyPr>
          <a:lstStyle/>
          <a:p>
            <a:pPr>
              <a:spcBef>
                <a:spcPts val="2953"/>
              </a:spcBef>
              <a:defRPr sz="2600"/>
            </a:pPr>
            <a:r>
              <a:rPr sz="2000" dirty="0"/>
              <a:t>Momentum resolution:  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sz="2000" i="1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sz="2000" i="1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 &lt; 10</a:t>
            </a:r>
            <a:r>
              <a:rPr sz="2000" baseline="31999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—4</a:t>
            </a:r>
          </a:p>
        </p:txBody>
      </p:sp>
      <p:sp>
        <p:nvSpPr>
          <p:cNvPr id="41" name="Shape 190"/>
          <p:cNvSpPr/>
          <p:nvPr/>
        </p:nvSpPr>
        <p:spPr>
          <a:xfrm>
            <a:off x="4854113" y="2530167"/>
            <a:ext cx="4088565" cy="56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rmAutofit fontScale="77500" lnSpcReduction="20000"/>
          </a:bodyPr>
          <a:lstStyle/>
          <a:p>
            <a:pPr>
              <a:spcBef>
                <a:spcPts val="2953"/>
              </a:spcBef>
              <a:defRPr sz="2600"/>
            </a:pPr>
            <a:r>
              <a:rPr dirty="0"/>
              <a:t>Internal gas target developed jointly with WWU Münster  </a:t>
            </a:r>
            <a:r>
              <a:rPr dirty="0">
                <a:solidFill>
                  <a:srgbClr val="CE1C01"/>
                </a:solidFill>
              </a:rPr>
              <a:t>(A. Khoukaz)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6785" y="3415297"/>
            <a:ext cx="3953745" cy="2898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pierung 5"/>
          <p:cNvGrpSpPr/>
          <p:nvPr/>
        </p:nvGrpSpPr>
        <p:grpSpPr>
          <a:xfrm>
            <a:off x="446485" y="4360738"/>
            <a:ext cx="4060456" cy="1767496"/>
            <a:chOff x="446485" y="4360738"/>
            <a:chExt cx="4060456" cy="1767496"/>
          </a:xfrm>
        </p:grpSpPr>
        <p:sp>
          <p:nvSpPr>
            <p:cNvPr id="44" name="Shape 183"/>
            <p:cNvSpPr txBox="1">
              <a:spLocks/>
            </p:cNvSpPr>
            <p:nvPr/>
          </p:nvSpPr>
          <p:spPr>
            <a:xfrm>
              <a:off x="446485" y="4360738"/>
              <a:ext cx="3310108" cy="3606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C80A14"/>
                </a:buClr>
                <a:buSzPct val="70000"/>
                <a:buFontTx/>
                <a:buBlip>
                  <a:blip r:embed="rId4"/>
                </a:buBlip>
                <a:defRPr sz="2800" b="1" kern="1200">
                  <a:solidFill>
                    <a:srgbClr val="505064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C80A14"/>
                </a:buClr>
                <a:buSzPct val="70000"/>
                <a:buFont typeface="Arial" pitchFamily="34" charset="0"/>
                <a:buChar char="►"/>
                <a:defRPr sz="2400" kern="1200">
                  <a:solidFill>
                    <a:srgbClr val="50506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C80A14"/>
                </a:buClr>
                <a:buSzPct val="70000"/>
                <a:buFont typeface="Arial" pitchFamily="34" charset="0"/>
                <a:buChar char="►"/>
                <a:defRPr sz="2000" kern="1200">
                  <a:solidFill>
                    <a:srgbClr val="50506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505064"/>
                </a:buClr>
                <a:buFont typeface="Arial" pitchFamily="34" charset="0"/>
                <a:buChar char="»"/>
                <a:defRPr sz="1600" kern="1200">
                  <a:solidFill>
                    <a:srgbClr val="50506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505064"/>
                </a:buClr>
                <a:buFont typeface="Arial" pitchFamily="34" charset="0"/>
                <a:buChar char="»"/>
                <a:defRPr sz="1800" kern="1200">
                  <a:solidFill>
                    <a:srgbClr val="50506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</a:pPr>
              <a:r>
                <a:rPr lang="de-DE" sz="2000" smtClean="0"/>
                <a:t>Proton radius puzzle:</a:t>
              </a:r>
              <a:endParaRPr lang="de-DE" sz="2000" dirty="0"/>
            </a:p>
          </p:txBody>
        </p:sp>
        <p:sp>
          <p:nvSpPr>
            <p:cNvPr id="45" name="Shape 185"/>
            <p:cNvSpPr/>
            <p:nvPr/>
          </p:nvSpPr>
          <p:spPr>
            <a:xfrm>
              <a:off x="769993" y="4753520"/>
              <a:ext cx="3736948" cy="6008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5717" tIns="35717" rIns="35717" bIns="35717">
              <a:normAutofit lnSpcReduction="10000"/>
            </a:bodyPr>
            <a:lstStyle/>
            <a:p>
              <a:pPr>
                <a:spcBef>
                  <a:spcPts val="2953"/>
                </a:spcBef>
              </a:pPr>
              <a:r>
                <a:rPr dirty="0"/>
                <a:t>measure proton form factors in </a:t>
              </a:r>
              <a:r>
                <a:rPr i="1" dirty="0">
                  <a:latin typeface="Cambria"/>
                  <a:ea typeface="Cambria"/>
                  <a:cs typeface="Cambria"/>
                  <a:sym typeface="Cambria"/>
                </a:rPr>
                <a:t>ep</a:t>
              </a:r>
              <a:r>
                <a:rPr dirty="0"/>
                <a:t>-scattering at very small </a:t>
              </a:r>
              <a:r>
                <a:rPr i="1" dirty="0">
                  <a:solidFill>
                    <a:srgbClr val="0432FF"/>
                  </a:solidFill>
                  <a:latin typeface="Cambria"/>
                  <a:ea typeface="Cambria"/>
                  <a:cs typeface="Cambria"/>
                  <a:sym typeface="Cambria"/>
                </a:rPr>
                <a:t>Q</a:t>
              </a:r>
              <a:r>
                <a:rPr baseline="31999" dirty="0">
                  <a:solidFill>
                    <a:srgbClr val="0432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</a:p>
          </p:txBody>
        </p:sp>
        <p:pic>
          <p:nvPicPr>
            <p:cNvPr id="4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7210" y="5518634"/>
              <a:ext cx="2575560" cy="609600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94184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12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sp>
        <p:nvSpPr>
          <p:cNvPr id="31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MAGIX — high precision spectrometer</a:t>
            </a:r>
          </a:p>
        </p:txBody>
      </p:sp>
      <p:pic>
        <p:nvPicPr>
          <p:cNvPr id="38" name="MAGI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34" y="1385640"/>
            <a:ext cx="3953746" cy="2698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88"/>
          <p:cNvSpPr/>
          <p:nvPr/>
        </p:nvSpPr>
        <p:spPr>
          <a:xfrm>
            <a:off x="4854113" y="1513367"/>
            <a:ext cx="3370259" cy="39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Autofit/>
          </a:bodyPr>
          <a:lstStyle>
            <a:lvl1pPr algn="l">
              <a:spcBef>
                <a:spcPts val="4200"/>
              </a:spcBef>
              <a:defRPr sz="2600"/>
            </a:lvl1pPr>
          </a:lstStyle>
          <a:p>
            <a:r>
              <a:rPr sz="2000" dirty="0"/>
              <a:t>Double arm spectrometer</a:t>
            </a:r>
          </a:p>
        </p:txBody>
      </p:sp>
      <p:sp>
        <p:nvSpPr>
          <p:cNvPr id="40" name="Shape 189"/>
          <p:cNvSpPr/>
          <p:nvPr/>
        </p:nvSpPr>
        <p:spPr>
          <a:xfrm>
            <a:off x="4854114" y="1928827"/>
            <a:ext cx="4088564" cy="39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Autofit/>
          </a:bodyPr>
          <a:lstStyle/>
          <a:p>
            <a:pPr>
              <a:spcBef>
                <a:spcPts val="2953"/>
              </a:spcBef>
              <a:defRPr sz="2600"/>
            </a:pPr>
            <a:r>
              <a:rPr sz="2000" dirty="0"/>
              <a:t>Momentum resolution:  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sz="2000" i="1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sz="2000" i="1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000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 &lt; 10</a:t>
            </a:r>
            <a:r>
              <a:rPr sz="2000" baseline="31999" dirty="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rPr>
              <a:t>—4</a:t>
            </a:r>
          </a:p>
        </p:txBody>
      </p:sp>
      <p:sp>
        <p:nvSpPr>
          <p:cNvPr id="41" name="Shape 190"/>
          <p:cNvSpPr/>
          <p:nvPr/>
        </p:nvSpPr>
        <p:spPr>
          <a:xfrm>
            <a:off x="4854113" y="2530167"/>
            <a:ext cx="4088565" cy="56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rmAutofit fontScale="77500" lnSpcReduction="20000"/>
          </a:bodyPr>
          <a:lstStyle/>
          <a:p>
            <a:pPr>
              <a:spcBef>
                <a:spcPts val="2953"/>
              </a:spcBef>
              <a:defRPr sz="2600"/>
            </a:pPr>
            <a:r>
              <a:rPr dirty="0"/>
              <a:t>Internal gas target developed jointly with WWU Münster  </a:t>
            </a:r>
            <a:r>
              <a:rPr dirty="0">
                <a:solidFill>
                  <a:srgbClr val="CE1C01"/>
                </a:solidFill>
              </a:rPr>
              <a:t>(A. Khoukaz)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91" y="3538489"/>
            <a:ext cx="4200681" cy="282075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183"/>
          <p:cNvSpPr txBox="1">
            <a:spLocks/>
          </p:cNvSpPr>
          <p:nvPr/>
        </p:nvSpPr>
        <p:spPr>
          <a:xfrm>
            <a:off x="446485" y="4360738"/>
            <a:ext cx="3310108" cy="360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Blip>
                <a:blip r:embed="rId4"/>
              </a:buBlip>
              <a:defRPr sz="2800" b="1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sz="2000" dirty="0" smtClean="0"/>
              <a:t>Proton </a:t>
            </a:r>
            <a:r>
              <a:rPr lang="de-DE" sz="2000" dirty="0" err="1" smtClean="0"/>
              <a:t>radius</a:t>
            </a:r>
            <a:r>
              <a:rPr lang="de-DE" sz="2000" dirty="0" smtClean="0"/>
              <a:t> puzzle</a:t>
            </a:r>
            <a:endParaRPr lang="de-DE" sz="2000" dirty="0"/>
          </a:p>
        </p:txBody>
      </p:sp>
      <p:sp>
        <p:nvSpPr>
          <p:cNvPr id="15" name="Shape 183"/>
          <p:cNvSpPr txBox="1">
            <a:spLocks/>
          </p:cNvSpPr>
          <p:nvPr/>
        </p:nvSpPr>
        <p:spPr>
          <a:xfrm>
            <a:off x="444005" y="4869408"/>
            <a:ext cx="3310108" cy="360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Blip>
                <a:blip r:embed="rId4"/>
              </a:buBlip>
              <a:defRPr sz="2800" b="1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sz="2000" dirty="0" smtClean="0"/>
              <a:t>Dark </a:t>
            </a:r>
            <a:r>
              <a:rPr lang="de-DE" sz="2000" dirty="0" err="1" smtClean="0"/>
              <a:t>photon</a:t>
            </a:r>
            <a:r>
              <a:rPr lang="de-DE" sz="2000" dirty="0" smtClean="0"/>
              <a:t> </a:t>
            </a:r>
            <a:r>
              <a:rPr lang="de-DE" sz="2000" dirty="0" err="1" smtClean="0"/>
              <a:t>searches</a:t>
            </a:r>
            <a:endParaRPr lang="de-DE" sz="2000" dirty="0"/>
          </a:p>
        </p:txBody>
      </p:sp>
      <p:sp>
        <p:nvSpPr>
          <p:cNvPr id="16" name="Shape 183"/>
          <p:cNvSpPr txBox="1">
            <a:spLocks/>
          </p:cNvSpPr>
          <p:nvPr/>
        </p:nvSpPr>
        <p:spPr>
          <a:xfrm>
            <a:off x="444005" y="5380578"/>
            <a:ext cx="3310108" cy="360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Blip>
                <a:blip r:embed="rId4"/>
              </a:buBlip>
              <a:defRPr sz="2800" b="1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sz="2000" dirty="0" smtClean="0"/>
              <a:t>Proton </a:t>
            </a:r>
            <a:r>
              <a:rPr lang="de-DE" sz="2000" dirty="0" err="1" smtClean="0"/>
              <a:t>polarisabilities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76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13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sp>
        <p:nvSpPr>
          <p:cNvPr id="31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P2 — </a:t>
            </a:r>
            <a:r>
              <a:rPr lang="de-DE" dirty="0" err="1"/>
              <a:t>Parity</a:t>
            </a:r>
            <a:r>
              <a:rPr lang="de-DE" dirty="0"/>
              <a:t> </a:t>
            </a:r>
            <a:r>
              <a:rPr lang="de-DE" dirty="0" err="1"/>
              <a:t>violation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sz="3600" dirty="0"/>
          </a:p>
        </p:txBody>
      </p:sp>
      <p:sp>
        <p:nvSpPr>
          <p:cNvPr id="14" name="Shape 169"/>
          <p:cNvSpPr txBox="1">
            <a:spLocks/>
          </p:cNvSpPr>
          <p:nvPr/>
        </p:nvSpPr>
        <p:spPr>
          <a:xfrm>
            <a:off x="446485" y="1486150"/>
            <a:ext cx="8352873" cy="429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Blip>
                <a:blip r:embed="rId2"/>
              </a:buBlip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smtClean="0"/>
              <a:t>Electroweak mixing angle at low energies — weak charge of the proton</a:t>
            </a:r>
            <a:endParaRPr lang="de-DE" dirty="0"/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3492" y="2047136"/>
            <a:ext cx="4008120" cy="563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173"/>
          <p:cNvGrpSpPr/>
          <p:nvPr/>
        </p:nvGrpSpPr>
        <p:grpSpPr>
          <a:xfrm>
            <a:off x="524180" y="3186411"/>
            <a:ext cx="3588579" cy="429579"/>
            <a:chOff x="182920" y="0"/>
            <a:chExt cx="5103756" cy="610955"/>
          </a:xfrm>
        </p:grpSpPr>
        <p:sp>
          <p:nvSpPr>
            <p:cNvPr id="17" name="Shape 171"/>
            <p:cNvSpPr/>
            <p:nvPr/>
          </p:nvSpPr>
          <p:spPr>
            <a:xfrm>
              <a:off x="182920" y="0"/>
              <a:ext cx="2439610" cy="610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marL="444500" indent="-444500" algn="l">
                <a:spcBef>
                  <a:spcPts val="4200"/>
                </a:spcBef>
                <a:buSzPct val="40000"/>
                <a:buBlip>
                  <a:blip r:embed="rId2"/>
                </a:buBlip>
              </a:lvl1pPr>
            </a:lstStyle>
            <a:p>
              <a:pPr marL="0" indent="0">
                <a:buNone/>
              </a:pPr>
              <a:r>
                <a:rPr dirty="0"/>
                <a:t>Tree level:</a:t>
              </a:r>
            </a:p>
          </p:txBody>
        </p:sp>
        <p:pic>
          <p:nvPicPr>
            <p:cNvPr id="1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23157" y="95927"/>
              <a:ext cx="2763519" cy="400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Shape 174"/>
          <p:cNvSpPr/>
          <p:nvPr/>
        </p:nvSpPr>
        <p:spPr>
          <a:xfrm>
            <a:off x="525026" y="2769061"/>
            <a:ext cx="5376778" cy="42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rmAutofit/>
          </a:bodyPr>
          <a:lstStyle/>
          <a:p>
            <a:pPr>
              <a:spcBef>
                <a:spcPts val="2953"/>
              </a:spcBef>
            </a:pPr>
            <a:r>
              <a:rPr dirty="0"/>
              <a:t>Left-right asymmetry in polarised </a:t>
            </a:r>
            <a:r>
              <a:rPr i="1" dirty="0">
                <a:latin typeface="Cambria"/>
                <a:ea typeface="Cambria"/>
                <a:cs typeface="Cambria"/>
                <a:sym typeface="Cambria"/>
              </a:rPr>
              <a:t>ep</a:t>
            </a:r>
            <a:r>
              <a:rPr dirty="0"/>
              <a:t>-scattering</a:t>
            </a:r>
          </a:p>
        </p:txBody>
      </p:sp>
      <p:sp>
        <p:nvSpPr>
          <p:cNvPr id="21" name="Shape 175"/>
          <p:cNvSpPr/>
          <p:nvPr/>
        </p:nvSpPr>
        <p:spPr>
          <a:xfrm>
            <a:off x="571357" y="3738544"/>
            <a:ext cx="2278678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/>
          </a:lstStyle>
          <a:p>
            <a:r>
              <a:rPr dirty="0"/>
              <a:t>Magnetic spectrometer</a:t>
            </a:r>
          </a:p>
        </p:txBody>
      </p:sp>
      <p:sp>
        <p:nvSpPr>
          <p:cNvPr id="22" name="Shape 176"/>
          <p:cNvSpPr/>
          <p:nvPr/>
        </p:nvSpPr>
        <p:spPr>
          <a:xfrm>
            <a:off x="571357" y="4314033"/>
            <a:ext cx="220654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/>
          </a:lstStyle>
          <a:p>
            <a:r>
              <a:t>Liquid hydrogen target</a:t>
            </a:r>
          </a:p>
        </p:txBody>
      </p:sp>
      <p:sp>
        <p:nvSpPr>
          <p:cNvPr id="23" name="Shape 177"/>
          <p:cNvSpPr/>
          <p:nvPr/>
        </p:nvSpPr>
        <p:spPr>
          <a:xfrm>
            <a:off x="571357" y="4889521"/>
            <a:ext cx="189940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/>
          </a:lstStyle>
          <a:p>
            <a:r>
              <a:t>Expected precision:</a:t>
            </a: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9226" y="5447752"/>
            <a:ext cx="1943100" cy="57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88" y="3334254"/>
            <a:ext cx="4760768" cy="29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14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sp>
        <p:nvSpPr>
          <p:cNvPr id="31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: BDX@MESA</a:t>
            </a:r>
            <a:endParaRPr sz="3600" dirty="0"/>
          </a:p>
        </p:txBody>
      </p:sp>
      <p:sp>
        <p:nvSpPr>
          <p:cNvPr id="14" name="Shape 169"/>
          <p:cNvSpPr txBox="1">
            <a:spLocks/>
          </p:cNvSpPr>
          <p:nvPr/>
        </p:nvSpPr>
        <p:spPr>
          <a:xfrm>
            <a:off x="446485" y="1486150"/>
            <a:ext cx="8352873" cy="720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Blip>
                <a:blip r:embed="rId2"/>
              </a:buBlip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sz="2000" dirty="0" err="1" smtClean="0"/>
              <a:t>Electron</a:t>
            </a:r>
            <a:r>
              <a:rPr lang="de-DE" sz="2000" dirty="0" smtClean="0"/>
              <a:t> </a:t>
            </a:r>
            <a:r>
              <a:rPr lang="de-DE" sz="2000" dirty="0" err="1" smtClean="0"/>
              <a:t>scattering</a:t>
            </a:r>
            <a:r>
              <a:rPr lang="de-DE" sz="2000" dirty="0" smtClean="0"/>
              <a:t> on beam </a:t>
            </a:r>
            <a:r>
              <a:rPr lang="de-DE" sz="2000" dirty="0" err="1" smtClean="0"/>
              <a:t>dump</a:t>
            </a:r>
            <a:r>
              <a:rPr lang="de-DE" sz="2000" dirty="0" smtClean="0"/>
              <a:t> </a:t>
            </a:r>
            <a:r>
              <a:rPr lang="de-DE" sz="2000" dirty="0" err="1" smtClean="0"/>
              <a:t>generates</a:t>
            </a:r>
            <a:r>
              <a:rPr lang="de-DE" sz="2000" dirty="0" smtClean="0"/>
              <a:t> </a:t>
            </a:r>
            <a:r>
              <a:rPr lang="de-DE" sz="2000" dirty="0" err="1" smtClean="0"/>
              <a:t>collimated</a:t>
            </a:r>
            <a:r>
              <a:rPr lang="de-DE" sz="2000" dirty="0" smtClean="0"/>
              <a:t> beam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dark</a:t>
            </a:r>
            <a:r>
              <a:rPr lang="de-DE" sz="2000" dirty="0" smtClean="0"/>
              <a:t> matter </a:t>
            </a:r>
            <a:r>
              <a:rPr lang="de-DE" sz="2000" dirty="0" err="1" smtClean="0"/>
              <a:t>particles</a:t>
            </a:r>
            <a:endParaRPr lang="de-DE" sz="2000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503664" y="3379001"/>
            <a:ext cx="8151876" cy="3058517"/>
            <a:chOff x="495300" y="2206720"/>
            <a:chExt cx="8151876" cy="3058517"/>
          </a:xfrm>
        </p:grpSpPr>
        <p:pic>
          <p:nvPicPr>
            <p:cNvPr id="3" name="Bild 2" descr="BDX_setu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" y="2206720"/>
              <a:ext cx="8151876" cy="268605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138336" y="4895905"/>
              <a:ext cx="1604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P2 beam dump</a:t>
              </a:r>
              <a:endParaRPr lang="en-GB" dirty="0"/>
            </a:p>
          </p:txBody>
        </p:sp>
      </p:grpSp>
      <p:pic>
        <p:nvPicPr>
          <p:cNvPr id="7" name="Bild 6" descr="BDX_mechani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38" y="2106204"/>
            <a:ext cx="5436377" cy="10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15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pic>
        <p:nvPicPr>
          <p:cNvPr id="9" name="Bild 8" descr="120216JGU_70 Jahr Feier_Foto Sämmer_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184253" y="1834992"/>
            <a:ext cx="6807723" cy="461665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https://</a:t>
            </a:r>
            <a:r>
              <a:rPr lang="en-GB" sz="2400" b="1" dirty="0" err="1"/>
              <a:t>www.youtube.com</a:t>
            </a:r>
            <a:r>
              <a:rPr lang="en-GB" sz="2400" b="1" dirty="0"/>
              <a:t>/</a:t>
            </a:r>
            <a:r>
              <a:rPr lang="en-GB" sz="2400" b="1" dirty="0" err="1"/>
              <a:t>watch?v</a:t>
            </a:r>
            <a:r>
              <a:rPr lang="en-GB" sz="2400" b="1" dirty="0"/>
              <a:t>=</a:t>
            </a:r>
            <a:r>
              <a:rPr lang="en-GB" sz="2400" b="1" dirty="0" err="1"/>
              <a:t>qUQjABa-YQo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7683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sp>
        <p:nvSpPr>
          <p:cNvPr id="31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TRIGA User </a:t>
            </a:r>
            <a:r>
              <a:rPr lang="de-DE" dirty="0" err="1" smtClean="0"/>
              <a:t>Facility</a:t>
            </a:r>
            <a:endParaRPr sz="3600" dirty="0"/>
          </a:p>
        </p:txBody>
      </p:sp>
      <p:pic>
        <p:nvPicPr>
          <p:cNvPr id="11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70" y="100876"/>
            <a:ext cx="2622872" cy="1008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47433" y="1559440"/>
            <a:ext cx="3723198" cy="7086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alibri"/>
              </a:rPr>
              <a:t>Precision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</a:rPr>
              <a:t>w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ith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ultracold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neutrons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UCNs)</a:t>
            </a:r>
            <a:endParaRPr lang="de-DE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2" descr="T:\Pictures and Drawings\Pictures\PRISMA-Photoshooting_Juli-2014\140707 PRISMA TRIGA n 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3" y="2354662"/>
            <a:ext cx="3323077" cy="2400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25908" y="5001264"/>
            <a:ext cx="35725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Neutron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lifetime</a:t>
            </a: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Angular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correlations</a:t>
            </a: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Search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electric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dipole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moment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eutron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3602" y="1567540"/>
            <a:ext cx="3723198" cy="7086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alibri"/>
              </a:rPr>
              <a:t>Precision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nuclear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spectroscopy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de-DE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Calibri"/>
              </a:rPr>
              <a:t>TRIGA-SPEC</a:t>
            </a:r>
          </a:p>
        </p:txBody>
      </p:sp>
      <p:pic>
        <p:nvPicPr>
          <p:cNvPr id="17" name="Picture 3" descr="_MG_5211 K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36" y="2354934"/>
            <a:ext cx="3424071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123055" y="5009364"/>
            <a:ext cx="38143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Highly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precise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mass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measurements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radioactive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sotopes</a:t>
            </a: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Laser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spectroscopy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short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lived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radioactive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isotopes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71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17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17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latin typeface="Calibri"/>
              </a:rPr>
              <a:t>	</a:t>
            </a:r>
            <a:endParaRPr lang="de-DE" dirty="0">
              <a:latin typeface="Calibri"/>
            </a:endParaRPr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17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48" y="1416612"/>
            <a:ext cx="6764354" cy="431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4" y="1445007"/>
            <a:ext cx="3663878" cy="295198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uppierung 2"/>
          <p:cNvGrpSpPr/>
          <p:nvPr/>
        </p:nvGrpSpPr>
        <p:grpSpPr>
          <a:xfrm>
            <a:off x="762731" y="4710713"/>
            <a:ext cx="7647603" cy="1644317"/>
            <a:chOff x="762731" y="4710713"/>
            <a:chExt cx="7647603" cy="1644317"/>
          </a:xfrm>
        </p:grpSpPr>
        <p:grpSp>
          <p:nvGrpSpPr>
            <p:cNvPr id="15" name="Gruppieren 35"/>
            <p:cNvGrpSpPr>
              <a:grpSpLocks noChangeAspect="1"/>
            </p:cNvGrpSpPr>
            <p:nvPr/>
          </p:nvGrpSpPr>
          <p:grpSpPr>
            <a:xfrm>
              <a:off x="762731" y="4710713"/>
              <a:ext cx="7647603" cy="1644317"/>
              <a:chOff x="71400" y="4538230"/>
              <a:chExt cx="8997180" cy="1934491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80790" y="5577828"/>
                <a:ext cx="8983310" cy="8948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90" y="4538230"/>
                <a:ext cx="8987790" cy="166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3421455" y="5078302"/>
                <a:ext cx="14205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separation foil </a:t>
                </a:r>
              </a:p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%</a:t>
                </a: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4456316" y="5346774"/>
                <a:ext cx="12698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st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45° bend </a:t>
                </a:r>
              </a:p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27%</a:t>
                </a:r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6080049" y="5332298"/>
                <a:ext cx="13211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guide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section</a:t>
                </a:r>
              </a:p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28%</a:t>
                </a:r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362372" y="4797859"/>
                <a:ext cx="8242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storage</a:t>
                </a:r>
              </a:p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volume</a:t>
                </a:r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80790" y="4538230"/>
                <a:ext cx="8987790" cy="193449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8129570" y="5877272"/>
                <a:ext cx="8483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detector</a:t>
                </a:r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71400" y="5219956"/>
                <a:ext cx="1891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sD</a:t>
                </a:r>
                <a:r>
                  <a:rPr lang="de-DE" sz="16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de-DE" sz="1600" dirty="0" err="1" smtClean="0">
                    <a:latin typeface="Times New Roman" pitchFamily="18" charset="0"/>
                    <a:cs typeface="Times New Roman" pitchFamily="18" charset="0"/>
                  </a:rPr>
                  <a:t>converter</a:t>
                </a:r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 86.8%</a:t>
                </a:r>
                <a:endParaRPr lang="de-DE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881508" y="5589288"/>
                <a:ext cx="28591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horizontal </a:t>
                </a:r>
                <a:r>
                  <a:rPr lang="de-DE" sz="1600" dirty="0" err="1" smtClean="0">
                    <a:latin typeface="Times New Roman" pitchFamily="18" charset="0"/>
                    <a:cs typeface="Times New Roman" pitchFamily="18" charset="0"/>
                  </a:rPr>
                  <a:t>guide</a:t>
                </a:r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de-DE" sz="1600" dirty="0" err="1" smtClean="0">
                    <a:latin typeface="Times New Roman" pitchFamily="18" charset="0"/>
                    <a:cs typeface="Times New Roman" pitchFamily="18" charset="0"/>
                  </a:rPr>
                  <a:t>section</a:t>
                </a:r>
                <a:r>
                  <a:rPr lang="de-DE" sz="1600" dirty="0" smtClean="0">
                    <a:latin typeface="Times New Roman" pitchFamily="18" charset="0"/>
                    <a:cs typeface="Times New Roman" pitchFamily="18" charset="0"/>
                  </a:rPr>
                  <a:t> (57.4%)</a:t>
                </a:r>
                <a:endParaRPr lang="de-DE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80925" y="5920761"/>
                <a:ext cx="122910" cy="25715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7" name="Gerade Verbindung 26"/>
              <p:cNvCxnSpPr/>
              <p:nvPr/>
            </p:nvCxnSpPr>
            <p:spPr>
              <a:xfrm>
                <a:off x="4311489" y="5968386"/>
                <a:ext cx="3336" cy="16095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hteck 27"/>
              <p:cNvSpPr/>
              <p:nvPr/>
            </p:nvSpPr>
            <p:spPr>
              <a:xfrm>
                <a:off x="7452384" y="4599156"/>
                <a:ext cx="624816" cy="2014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301" y="6068486"/>
              <a:ext cx="1308100" cy="241300"/>
            </a:xfrm>
            <a:prstGeom prst="rect">
              <a:avLst/>
            </a:prstGeom>
          </p:spPr>
        </p:pic>
      </p:grpSp>
      <p:cxnSp>
        <p:nvCxnSpPr>
          <p:cNvPr id="7" name="Gerade Verbindung mit Pfeil 6"/>
          <p:cNvCxnSpPr/>
          <p:nvPr/>
        </p:nvCxnSpPr>
        <p:spPr>
          <a:xfrm flipH="1">
            <a:off x="875301" y="2628900"/>
            <a:ext cx="630000" cy="3219998"/>
          </a:xfrm>
          <a:prstGeom prst="straightConnector1">
            <a:avLst/>
          </a:prstGeom>
          <a:ln w="25400">
            <a:solidFill>
              <a:srgbClr val="C00105"/>
            </a:solidFill>
            <a:headEnd type="triangle" w="med" len="lg"/>
            <a:tailEnd type="triangle" w="med" len="lg"/>
          </a:ln>
          <a:effectLst>
            <a:outerShdw blurRad="40000" dist="20000" dir="2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1699200" y="2976033"/>
            <a:ext cx="0" cy="2950312"/>
          </a:xfrm>
          <a:prstGeom prst="straightConnector1">
            <a:avLst/>
          </a:prstGeom>
          <a:ln w="25400">
            <a:solidFill>
              <a:srgbClr val="C00105"/>
            </a:solidFill>
            <a:headEnd type="triangle" w="med" len="lg"/>
            <a:tailEnd type="triangle" w="med" len="lg"/>
          </a:ln>
          <a:effectLst>
            <a:outerShdw blurRad="40000" dist="20000" dir="2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1879600" y="3073400"/>
            <a:ext cx="2465812" cy="2809330"/>
          </a:xfrm>
          <a:prstGeom prst="straightConnector1">
            <a:avLst/>
          </a:prstGeom>
          <a:ln w="25400">
            <a:solidFill>
              <a:srgbClr val="C00105"/>
            </a:solidFill>
            <a:headEnd type="triangle" w="med" len="lg"/>
            <a:tailEnd type="triangle" w="med" len="lg"/>
          </a:ln>
          <a:effectLst>
            <a:outerShdw blurRad="40000" dist="20000" dir="2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3103512" y="3450519"/>
            <a:ext cx="2090788" cy="2441364"/>
          </a:xfrm>
          <a:prstGeom prst="straightConnector1">
            <a:avLst/>
          </a:prstGeom>
          <a:ln w="25400">
            <a:solidFill>
              <a:srgbClr val="C00105"/>
            </a:solidFill>
            <a:headEnd type="triangle" w="med" len="lg"/>
            <a:tailEnd type="triangle" w="med" len="lg"/>
          </a:ln>
          <a:effectLst>
            <a:outerShdw blurRad="40000" dist="20000" dir="2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3444516" y="3602919"/>
            <a:ext cx="2372084" cy="1726848"/>
          </a:xfrm>
          <a:prstGeom prst="straightConnector1">
            <a:avLst/>
          </a:prstGeom>
          <a:ln w="25400">
            <a:solidFill>
              <a:srgbClr val="C00105"/>
            </a:solidFill>
            <a:headEnd type="triangle" w="med" len="lg"/>
            <a:tailEnd type="triangle" w="med" len="lg"/>
          </a:ln>
          <a:effectLst>
            <a:outerShdw blurRad="40000" dist="20000" dir="2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ierung 4"/>
          <p:cNvGrpSpPr/>
          <p:nvPr/>
        </p:nvGrpSpPr>
        <p:grpSpPr>
          <a:xfrm>
            <a:off x="6032500" y="3870325"/>
            <a:ext cx="2781300" cy="646332"/>
            <a:chOff x="5905500" y="3886200"/>
            <a:chExt cx="2781300" cy="646332"/>
          </a:xfrm>
        </p:grpSpPr>
        <p:sp>
          <p:nvSpPr>
            <p:cNvPr id="51" name="Rechteck 50"/>
            <p:cNvSpPr/>
            <p:nvPr/>
          </p:nvSpPr>
          <p:spPr>
            <a:xfrm>
              <a:off x="5905500" y="3898900"/>
              <a:ext cx="2771532" cy="633632"/>
            </a:xfrm>
            <a:prstGeom prst="rect">
              <a:avLst/>
            </a:prstGeom>
            <a:solidFill>
              <a:srgbClr val="C1092D"/>
            </a:solidFill>
            <a:ln w="38100">
              <a:noFill/>
            </a:ln>
            <a:effectLst>
              <a:outerShdw blurRad="40000" dist="230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5935869" y="3886200"/>
              <a:ext cx="2750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FFFFFF"/>
                  </a:solidFill>
                </a:rPr>
                <a:t>Target:</a:t>
              </a:r>
              <a:endParaRPr lang="de-DE" b="1" dirty="0" smtClean="0">
                <a:solidFill>
                  <a:srgbClr val="FFFFFF"/>
                </a:solidFill>
              </a:endParaRPr>
            </a:p>
            <a:p>
              <a:r>
                <a:rPr lang="de-DE" b="1" dirty="0" smtClean="0">
                  <a:solidFill>
                    <a:srgbClr val="FFFFFF"/>
                  </a:solidFill>
                </a:rPr>
                <a:t>50 UCN/cc in 10 – 20 </a:t>
              </a:r>
              <a:r>
                <a:rPr lang="de-DE" b="1" dirty="0" err="1" smtClean="0">
                  <a:solidFill>
                    <a:srgbClr val="FFFFFF"/>
                  </a:solidFill>
                </a:rPr>
                <a:t>litre</a:t>
              </a:r>
              <a:r>
                <a:rPr lang="de-DE" b="1" dirty="0" smtClean="0">
                  <a:solidFill>
                    <a:srgbClr val="FFFFFF"/>
                  </a:solidFill>
                </a:rPr>
                <a:t> </a:t>
              </a:r>
              <a:endParaRPr lang="de-DE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Shape 1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UCN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TRIGA Mainz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09039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42E-6 6.62344E-7 L 0.21656 -0.1259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8" y="-6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18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pic>
        <p:nvPicPr>
          <p:cNvPr id="6" name="Bild 5" descr="Screen Shot 2016-04-04 at 11.2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60"/>
            <a:ext cx="9144000" cy="53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Mainz Institute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Theoretical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9" name="Picture 8" descr="theoretical_phys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4136" y="1576376"/>
            <a:ext cx="10404648" cy="41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1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lanck_CMB_Mollweide_wallpaper.jpg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5926" y="-3548261"/>
            <a:ext cx="17547244" cy="1403779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47432" y="3429000"/>
            <a:ext cx="738388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Astrophysical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evidence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existence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of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dark</a:t>
            </a:r>
            <a:r>
              <a:rPr lang="de-DE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matter</a:t>
            </a:r>
            <a:endParaRPr lang="de-DE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7432" y="1462895"/>
            <a:ext cx="639072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defTabSz="914400"/>
            <a:r>
              <a:rPr lang="de-DE" dirty="0" err="1" smtClean="0">
                <a:solidFill>
                  <a:schemeClr val="tx1"/>
                </a:solidFill>
                <a:latin typeface="Calibri"/>
              </a:rPr>
              <a:t>Higgs</a:t>
            </a:r>
            <a:r>
              <a:rPr lang="de-DE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Calibri"/>
              </a:rPr>
              <a:t>discovery</a:t>
            </a:r>
            <a:r>
              <a:rPr lang="de-DE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Calibri"/>
              </a:rPr>
              <a:t>completes</a:t>
            </a:r>
            <a:r>
              <a:rPr lang="de-DE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Calibri"/>
              </a:rPr>
              <a:t>the</a:t>
            </a:r>
            <a:r>
              <a:rPr lang="de-DE" dirty="0" smtClean="0">
                <a:solidFill>
                  <a:schemeClr val="tx1"/>
                </a:solidFill>
                <a:latin typeface="Calibri"/>
              </a:rPr>
              <a:t> Standard Model</a:t>
            </a:r>
            <a:endParaRPr lang="de-DE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7430" y="4467940"/>
            <a:ext cx="720479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defTabSz="914400"/>
            <a:r>
              <a:rPr lang="de-DE" dirty="0" smtClean="0">
                <a:solidFill>
                  <a:srgbClr val="000000"/>
                </a:solidFill>
                <a:latin typeface="Calibri"/>
              </a:rPr>
              <a:t>Experimental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findings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on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neutrino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masses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mixings</a:t>
            </a:r>
            <a:endParaRPr lang="de-DE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46721" y="5478682"/>
            <a:ext cx="604037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914400"/>
            <a:r>
              <a:rPr lang="en-US" dirty="0" smtClean="0">
                <a:latin typeface="Calibri"/>
              </a:rPr>
              <a:t>Comprehensive research </a:t>
            </a:r>
            <a:r>
              <a:rPr lang="en-US" dirty="0" err="1" smtClean="0">
                <a:latin typeface="Calibri"/>
              </a:rPr>
              <a:t>programme</a:t>
            </a:r>
            <a:r>
              <a:rPr lang="en-US" dirty="0" smtClean="0">
                <a:latin typeface="Calibri"/>
              </a:rPr>
              <a:t> in particle, hadron and </a:t>
            </a:r>
            <a:r>
              <a:rPr lang="en-US" dirty="0" err="1" smtClean="0">
                <a:latin typeface="Calibri"/>
              </a:rPr>
              <a:t>astroparticle</a:t>
            </a:r>
            <a:r>
              <a:rPr lang="en-US" dirty="0" smtClean="0">
                <a:latin typeface="Calibri"/>
              </a:rPr>
              <a:t> physics</a:t>
            </a:r>
            <a:endParaRPr lang="en-GB" dirty="0"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47431" y="2432924"/>
            <a:ext cx="842589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defTabSz="914400"/>
            <a:r>
              <a:rPr lang="en-US" dirty="0" smtClean="0">
                <a:solidFill>
                  <a:srgbClr val="000000"/>
                </a:solidFill>
                <a:latin typeface="Calibri"/>
              </a:rPr>
              <a:t>Discrepancies in precision observables may signal “New Physics”</a:t>
            </a:r>
            <a:endParaRPr lang="en-GB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47432" y="378290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  <a:r>
              <a:rPr lang="de-DE" sz="4000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</a:t>
            </a:r>
            <a:endParaRPr lang="de-DE" sz="4000" dirty="0">
              <a:solidFill>
                <a:srgbClr val="C001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MITP Advisory Board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 err="1">
                <a:latin typeface="Calibri" charset="0"/>
              </a:rPr>
              <a:t>Nima</a:t>
            </a:r>
            <a:r>
              <a:rPr lang="en-US" sz="1900" dirty="0">
                <a:latin typeface="Calibri" charset="0"/>
              </a:rPr>
              <a:t> </a:t>
            </a:r>
            <a:r>
              <a:rPr lang="en-US" sz="1900" dirty="0" err="1">
                <a:latin typeface="Calibri" charset="0"/>
              </a:rPr>
              <a:t>Arkani</a:t>
            </a:r>
            <a:r>
              <a:rPr lang="en-US" sz="1900" dirty="0">
                <a:latin typeface="Calibri" charset="0"/>
              </a:rPr>
              <a:t> </a:t>
            </a:r>
            <a:r>
              <a:rPr lang="en-US" sz="1900" dirty="0" err="1">
                <a:latin typeface="Calibri" charset="0"/>
              </a:rPr>
              <a:t>Hamed</a:t>
            </a:r>
            <a:r>
              <a:rPr lang="en-US" sz="1900" dirty="0">
                <a:latin typeface="Calibri" charset="0"/>
              </a:rPr>
              <a:t> (IAS Princeton)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Marcela </a:t>
            </a:r>
            <a:r>
              <a:rPr lang="en-US" sz="1900" dirty="0" err="1">
                <a:latin typeface="Calibri" charset="0"/>
              </a:rPr>
              <a:t>Carena</a:t>
            </a:r>
            <a:r>
              <a:rPr lang="en-US" sz="1900" dirty="0">
                <a:latin typeface="Calibri" charset="0"/>
              </a:rPr>
              <a:t> (</a:t>
            </a:r>
            <a:r>
              <a:rPr lang="en-US" sz="1900" dirty="0" err="1">
                <a:latin typeface="Calibri" charset="0"/>
              </a:rPr>
              <a:t>Fermilab</a:t>
            </a:r>
            <a:r>
              <a:rPr lang="en-US" sz="1900" dirty="0">
                <a:latin typeface="Calibri" charset="0"/>
              </a:rPr>
              <a:t> &amp; Univ. Chicago)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Michael </a:t>
            </a:r>
            <a:r>
              <a:rPr lang="en-US" sz="1900" dirty="0" err="1">
                <a:latin typeface="Calibri" charset="0"/>
              </a:rPr>
              <a:t>Creutz</a:t>
            </a:r>
            <a:r>
              <a:rPr lang="en-US" sz="1900" dirty="0">
                <a:latin typeface="Calibri" charset="0"/>
              </a:rPr>
              <a:t> (Brookhaven Nat. Lab.)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 err="1">
                <a:latin typeface="Calibri" charset="0"/>
              </a:rPr>
              <a:t>Gian</a:t>
            </a:r>
            <a:r>
              <a:rPr lang="en-US" sz="1900" dirty="0">
                <a:latin typeface="Calibri" charset="0"/>
              </a:rPr>
              <a:t> </a:t>
            </a:r>
            <a:r>
              <a:rPr lang="en-US" sz="1900" dirty="0" err="1">
                <a:latin typeface="Calibri" charset="0"/>
              </a:rPr>
              <a:t>Giudice</a:t>
            </a:r>
            <a:r>
              <a:rPr lang="en-US" sz="1900" dirty="0">
                <a:latin typeface="Calibri" charset="0"/>
              </a:rPr>
              <a:t> (CERN)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William Marciano (Brookhaven Nat. Lab.)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Martin Savage (Univ. Washington &amp; INT Seattle)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Neal Weiner (New York Univ.)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n-US" sz="1900" dirty="0"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Stefan </a:t>
            </a:r>
            <a:r>
              <a:rPr lang="en-US" sz="1900" dirty="0" err="1">
                <a:latin typeface="Calibri" charset="0"/>
              </a:rPr>
              <a:t>Dittmaier</a:t>
            </a:r>
            <a:r>
              <a:rPr lang="en-US" sz="1900" dirty="0">
                <a:latin typeface="Calibri" charset="0"/>
              </a:rPr>
              <a:t> (Univ. Freiburg)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Manfred </a:t>
            </a:r>
            <a:r>
              <a:rPr lang="en-US" sz="1900" dirty="0" smtClean="0">
                <a:latin typeface="Calibri" charset="0"/>
              </a:rPr>
              <a:t>Lindner </a:t>
            </a:r>
            <a:r>
              <a:rPr lang="en-US" sz="1900" dirty="0">
                <a:latin typeface="Calibri" charset="0"/>
              </a:rPr>
              <a:t>(MPI-K Heidelberg) – Chair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Jan Louis (Univ. Hamburg)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Dirk </a:t>
            </a:r>
            <a:r>
              <a:rPr lang="en-US" sz="1900" dirty="0" err="1">
                <a:latin typeface="Calibri" charset="0"/>
              </a:rPr>
              <a:t>Kreimer</a:t>
            </a:r>
            <a:r>
              <a:rPr lang="en-US" sz="1900" dirty="0">
                <a:latin typeface="Calibri" charset="0"/>
              </a:rPr>
              <a:t> (Humboldt Univ. Berlin)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 err="1">
                <a:latin typeface="Calibri" charset="0"/>
              </a:rPr>
              <a:t>Christof</a:t>
            </a:r>
            <a:r>
              <a:rPr lang="en-US" sz="1900" dirty="0">
                <a:latin typeface="Calibri" charset="0"/>
              </a:rPr>
              <a:t> </a:t>
            </a:r>
            <a:r>
              <a:rPr lang="en-US" sz="1900" dirty="0" err="1">
                <a:latin typeface="Calibri" charset="0"/>
              </a:rPr>
              <a:t>Wetterich</a:t>
            </a:r>
            <a:r>
              <a:rPr lang="en-US" sz="1900" dirty="0">
                <a:latin typeface="Calibri" charset="0"/>
              </a:rPr>
              <a:t> (Univ. Heidelberg) – Deputy Chair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900" dirty="0">
                <a:latin typeface="Calibri" charset="0"/>
              </a:rPr>
              <a:t>Dieter </a:t>
            </a:r>
            <a:r>
              <a:rPr lang="en-US" sz="1900" dirty="0" err="1">
                <a:latin typeface="Calibri" charset="0"/>
              </a:rPr>
              <a:t>Zeppenfeld</a:t>
            </a:r>
            <a:r>
              <a:rPr lang="en-US" sz="1900" dirty="0">
                <a:latin typeface="Calibri" charset="0"/>
              </a:rPr>
              <a:t> (KIT Karlsruhe)</a:t>
            </a:r>
          </a:p>
        </p:txBody>
      </p:sp>
      <p:pic>
        <p:nvPicPr>
          <p:cNvPr id="7" name="Picture 6" descr="arkanih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75" y="1341438"/>
            <a:ext cx="6508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8_physik_thep_M__Carena_(latest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75" y="1628775"/>
            <a:ext cx="7270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n4-201-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538" y="1492250"/>
            <a:ext cx="6635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giangiud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665288"/>
            <a:ext cx="647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Marciano-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2565400"/>
            <a:ext cx="7572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Martin_Savage-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2708275"/>
            <a:ext cx="108108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nealwein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75" y="2781300"/>
            <a:ext cx="9048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image_previ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377190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zoo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3805238"/>
            <a:ext cx="690563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jl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188" y="3929063"/>
            <a:ext cx="7715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kreimer.jpg?__scale=w-90,h-115,c-ffffff,q-85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138" y="4868863"/>
            <a:ext cx="8223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pict00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5133975"/>
            <a:ext cx="71913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DZ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5229225"/>
            <a:ext cx="720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00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19863"/>
            <a:ext cx="58578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9pPr>
          </a:lstStyle>
          <a:p>
            <a:fld id="{ABC5BCDD-B674-8A4B-A9F6-61E13F0F673C}" type="slidenum">
              <a:rPr lang="de-DE" sz="1200">
                <a:solidFill>
                  <a:schemeClr val="bg1"/>
                </a:solidFill>
              </a:rPr>
              <a:pPr/>
              <a:t>21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3" y="402726"/>
            <a:ext cx="8153431" cy="58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Calibri" charset="0"/>
              </a:rPr>
              <a:t>MITP </a:t>
            </a:r>
            <a:r>
              <a:rPr lang="en-US" dirty="0" smtClean="0">
                <a:latin typeface="Calibri" charset="0"/>
              </a:rPr>
              <a:t>Facilities</a:t>
            </a:r>
            <a:endParaRPr lang="en-US" dirty="0"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19863"/>
            <a:ext cx="58578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05064"/>
                </a:solidFill>
                <a:latin typeface="Calibri" charset="0"/>
                <a:ea typeface="ＭＳ Ｐゴシック" charset="0"/>
              </a:defRPr>
            </a:lvl9pPr>
          </a:lstStyle>
          <a:p>
            <a:fld id="{6FAC935D-8478-BD42-8922-25C1DA9CAD40}" type="slidenum">
              <a:rPr lang="de-DE" sz="1200">
                <a:solidFill>
                  <a:schemeClr val="bg1"/>
                </a:solidFill>
              </a:rPr>
              <a:pPr/>
              <a:t>22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37" name="Picture 36" descr="DSCN8309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017224"/>
            <a:ext cx="6012099" cy="4508120"/>
          </a:xfrm>
          <a:prstGeom prst="rect">
            <a:avLst/>
          </a:prstGeom>
        </p:spPr>
      </p:pic>
      <p:pic>
        <p:nvPicPr>
          <p:cNvPr id="38" name="Picture 37" descr="IMGP3732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022" y="1196752"/>
            <a:ext cx="6322977" cy="42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8" name="Picture 7" descr="140514_Physik Theater CERN_uf_0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9252520" cy="5544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04911" cy="1076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60648"/>
            <a:ext cx="4427983" cy="5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Excellence Initiative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52928" cy="532656"/>
          </a:xfrm>
        </p:spPr>
        <p:txBody>
          <a:bodyPr>
            <a:noAutofit/>
          </a:bodyPr>
          <a:lstStyle/>
          <a:p>
            <a:r>
              <a:rPr lang="de-DE" sz="2200" dirty="0" smtClean="0"/>
              <a:t>Political </a:t>
            </a:r>
            <a:r>
              <a:rPr lang="de-DE" sz="2200" dirty="0" err="1" smtClean="0"/>
              <a:t>consensus</a:t>
            </a:r>
            <a:r>
              <a:rPr lang="de-DE" sz="2200" dirty="0"/>
              <a:t> </a:t>
            </a:r>
            <a:r>
              <a:rPr lang="de-DE" sz="2200" dirty="0" smtClean="0"/>
              <a:t>on</a:t>
            </a:r>
            <a:r>
              <a:rPr lang="de-DE" sz="2200" dirty="0" smtClean="0"/>
              <a:t> </a:t>
            </a:r>
            <a:r>
              <a:rPr lang="de-DE" sz="2200" dirty="0" err="1" smtClean="0"/>
              <a:t>continuation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Excellence Initiative</a:t>
            </a:r>
            <a:r>
              <a:rPr lang="de-DE" sz="2200" dirty="0" smtClean="0"/>
              <a:t> </a:t>
            </a:r>
            <a:endParaRPr lang="de-DE" sz="2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23528" y="2245908"/>
            <a:ext cx="8416552" cy="286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smtClean="0"/>
              <a:t>January 2016</a:t>
            </a:r>
            <a:r>
              <a:rPr lang="en-GB" sz="2200" dirty="0" smtClean="0"/>
              <a:t>: Evaluation and r</a:t>
            </a:r>
            <a:r>
              <a:rPr lang="en-GB" sz="2200" dirty="0" smtClean="0"/>
              <a:t>ecommendations by</a:t>
            </a:r>
            <a:r>
              <a:rPr lang="en-GB" sz="2200" dirty="0" smtClean="0"/>
              <a:t> international panel of experts (“</a:t>
            </a:r>
            <a:r>
              <a:rPr lang="en-GB" sz="2200" dirty="0" err="1" smtClean="0"/>
              <a:t>Imboden</a:t>
            </a:r>
            <a:r>
              <a:rPr lang="en-GB" sz="2200" dirty="0" smtClean="0"/>
              <a:t> Committee“):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200" dirty="0" smtClean="0"/>
              <a:t>Clusters of Excellence have emerged as most successful line of funding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200" dirty="0" smtClean="0"/>
              <a:t>Recommend extending currently funded projects by two years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200" dirty="0" smtClean="0"/>
              <a:t>Recommend more flexibility regarding scientific profile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200" dirty="0" smtClean="0"/>
              <a:t>Cooperation between different universities encouraged</a:t>
            </a:r>
          </a:p>
          <a:p>
            <a:pPr marL="285750">
              <a:buFont typeface="Wingdings" charset="2"/>
              <a:buChar char="Ø"/>
            </a:pPr>
            <a:endParaRPr lang="en-GB" sz="1800" dirty="0" smtClean="0"/>
          </a:p>
          <a:p>
            <a:endParaRPr lang="en-GB" sz="2200" dirty="0" smtClean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23528" y="5361666"/>
            <a:ext cx="8352928" cy="818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dirty="0" smtClean="0"/>
              <a:t>Political </a:t>
            </a:r>
            <a:r>
              <a:rPr lang="de-DE" sz="2200" dirty="0" err="1" smtClean="0"/>
              <a:t>framework</a:t>
            </a:r>
            <a:r>
              <a:rPr lang="de-DE" sz="2200" dirty="0" smtClean="0"/>
              <a:t> </a:t>
            </a:r>
            <a:r>
              <a:rPr lang="de-DE" sz="2200" dirty="0" err="1" smtClean="0"/>
              <a:t>is</a:t>
            </a:r>
            <a:r>
              <a:rPr lang="de-DE" sz="2200" dirty="0" smtClean="0"/>
              <a:t> </a:t>
            </a:r>
            <a:r>
              <a:rPr lang="de-DE" sz="2200" dirty="0" err="1" smtClean="0"/>
              <a:t>being</a:t>
            </a:r>
            <a:r>
              <a:rPr lang="de-DE" sz="2200" dirty="0" smtClean="0"/>
              <a:t> </a:t>
            </a:r>
            <a:r>
              <a:rPr lang="de-DE" sz="2200" dirty="0" err="1" smtClean="0"/>
              <a:t>worked</a:t>
            </a:r>
            <a:r>
              <a:rPr lang="de-DE" sz="2200" dirty="0" smtClean="0"/>
              <a:t> out –  </a:t>
            </a:r>
            <a:r>
              <a:rPr lang="de-DE" sz="2200" dirty="0" err="1" smtClean="0"/>
              <a:t>announcement</a:t>
            </a:r>
            <a:r>
              <a:rPr lang="de-DE" sz="2200" dirty="0" smtClean="0"/>
              <a:t>, </a:t>
            </a:r>
            <a:r>
              <a:rPr lang="de-DE" sz="2200" dirty="0" err="1" smtClean="0"/>
              <a:t>call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proposals</a:t>
            </a:r>
            <a:r>
              <a:rPr lang="de-DE" sz="2200" dirty="0" smtClean="0"/>
              <a:t> </a:t>
            </a:r>
            <a:r>
              <a:rPr lang="de-DE" sz="2200" dirty="0" err="1" smtClean="0"/>
              <a:t>expected</a:t>
            </a:r>
            <a:r>
              <a:rPr lang="de-DE" sz="2200" dirty="0" smtClean="0"/>
              <a:t> in June 2016 </a:t>
            </a:r>
            <a:endParaRPr lang="de-DE" sz="2200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385480" y="5452318"/>
            <a:ext cx="8352928" cy="557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</a:t>
            </a:r>
            <a:r>
              <a:rPr lang="de-DE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de-DE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de-DE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PRISMA-II</a:t>
            </a:r>
            <a:endParaRPr lang="de-DE" b="1" dirty="0">
              <a:solidFill>
                <a:srgbClr val="C001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93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6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MAGI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0" y="-36000"/>
            <a:ext cx="9596673" cy="6549081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0" name="Inhaltsplatzhalter 2"/>
          <p:cNvSpPr txBox="1">
            <a:spLocks noChangeAspect="1"/>
          </p:cNvSpPr>
          <p:nvPr/>
        </p:nvSpPr>
        <p:spPr>
          <a:xfrm>
            <a:off x="3061870" y="2571266"/>
            <a:ext cx="3465719" cy="1008057"/>
          </a:xfrm>
          <a:prstGeom prst="rect">
            <a:avLst/>
          </a:prstGeom>
          <a:solidFill>
            <a:schemeClr val="bg2">
              <a:alpha val="89000"/>
            </a:schemeClr>
          </a:solidFill>
          <a:effectLst>
            <a:softEdge rad="88900"/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64"/>
              </a:spcBef>
              <a:spcAft>
                <a:spcPts val="1800"/>
              </a:spcAft>
            </a:pPr>
            <a:r>
              <a:rPr lang="de-DE" sz="3600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rgbClr val="C00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de-DE" sz="3600" b="1" dirty="0">
              <a:solidFill>
                <a:srgbClr val="C001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10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3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3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latin typeface="Calibri"/>
              </a:rPr>
              <a:t>	</a:t>
            </a:r>
            <a:endParaRPr lang="de-DE" dirty="0">
              <a:latin typeface="Calibri"/>
            </a:endParaRPr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3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346519" y="1504456"/>
            <a:ext cx="3369087" cy="4626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 err="1" smtClean="0">
                <a:solidFill>
                  <a:srgbClr val="505064"/>
                </a:solidFill>
                <a:latin typeface="Calibri"/>
              </a:rPr>
              <a:t>Participating</a:t>
            </a:r>
            <a:r>
              <a:rPr lang="de-DE" sz="2000" b="1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srgbClr val="505064"/>
                </a:solidFill>
                <a:latin typeface="Calibri"/>
              </a:rPr>
              <a:t>institutes</a:t>
            </a:r>
            <a:r>
              <a:rPr lang="de-DE" sz="2000" b="1" dirty="0" smtClean="0">
                <a:solidFill>
                  <a:srgbClr val="505064"/>
                </a:solidFill>
                <a:latin typeface="Calibri"/>
              </a:rPr>
              <a:t>:</a:t>
            </a:r>
            <a:endParaRPr lang="de-DE" sz="2000" b="1" dirty="0">
              <a:solidFill>
                <a:srgbClr val="505064"/>
              </a:solidFill>
              <a:latin typeface="Calibri"/>
            </a:endParaRPr>
          </a:p>
        </p:txBody>
      </p:sp>
      <p:grpSp>
        <p:nvGrpSpPr>
          <p:cNvPr id="17" name="Gruppieren 18"/>
          <p:cNvGrpSpPr>
            <a:grpSpLocks/>
          </p:cNvGrpSpPr>
          <p:nvPr/>
        </p:nvGrpSpPr>
        <p:grpSpPr bwMode="auto">
          <a:xfrm>
            <a:off x="2357271" y="2106489"/>
            <a:ext cx="1690687" cy="1214438"/>
            <a:chOff x="6643702" y="1000108"/>
            <a:chExt cx="1976438" cy="1428750"/>
          </a:xfrm>
        </p:grpSpPr>
        <p:pic>
          <p:nvPicPr>
            <p:cNvPr id="25" name="Picture 3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14223" y="1000108"/>
              <a:ext cx="1905917" cy="1428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feld 13"/>
            <p:cNvSpPr txBox="1">
              <a:spLocks noChangeArrowheads="1"/>
            </p:cNvSpPr>
            <p:nvPr/>
          </p:nvSpPr>
          <p:spPr bwMode="auto">
            <a:xfrm>
              <a:off x="6643702" y="1000108"/>
              <a:ext cx="1857388" cy="30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871538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100" b="1" kern="0" dirty="0" err="1" smtClean="0">
                  <a:solidFill>
                    <a:srgbClr val="990000"/>
                  </a:solidFill>
                </a:rPr>
                <a:t>Nuclear</a:t>
              </a:r>
              <a:r>
                <a:rPr lang="de-DE" sz="1100" b="1" kern="0" dirty="0" smtClean="0">
                  <a:solidFill>
                    <a:srgbClr val="990000"/>
                  </a:solidFill>
                </a:rPr>
                <a:t> </a:t>
              </a:r>
              <a:r>
                <a:rPr lang="de-DE" sz="1100" b="1" kern="0" dirty="0" err="1" smtClean="0">
                  <a:solidFill>
                    <a:srgbClr val="990000"/>
                  </a:solidFill>
                </a:rPr>
                <a:t>Physics</a:t>
              </a:r>
              <a:endParaRPr lang="de-DE" sz="1100" b="1" kern="0" dirty="0" smtClean="0">
                <a:solidFill>
                  <a:srgbClr val="990000"/>
                </a:solidFill>
              </a:endParaRPr>
            </a:p>
          </p:txBody>
        </p:sp>
      </p:grpSp>
      <p:pic>
        <p:nvPicPr>
          <p:cNvPr id="23" name="Picture 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t="-68"/>
          <a:stretch/>
        </p:blipFill>
        <p:spPr bwMode="auto">
          <a:xfrm>
            <a:off x="2404801" y="3799970"/>
            <a:ext cx="1643063" cy="11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uppieren 17"/>
          <p:cNvGrpSpPr>
            <a:grpSpLocks/>
          </p:cNvGrpSpPr>
          <p:nvPr/>
        </p:nvGrpSpPr>
        <p:grpSpPr bwMode="auto">
          <a:xfrm>
            <a:off x="346520" y="2106489"/>
            <a:ext cx="1643063" cy="1214438"/>
            <a:chOff x="4286248" y="1000108"/>
            <a:chExt cx="2000264" cy="1428750"/>
          </a:xfrm>
        </p:grpSpPr>
        <p:pic>
          <p:nvPicPr>
            <p:cNvPr id="21" name="Picture 3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7756" y="1000108"/>
              <a:ext cx="1905565" cy="1428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feld 14"/>
            <p:cNvSpPr txBox="1">
              <a:spLocks noChangeArrowheads="1"/>
            </p:cNvSpPr>
            <p:nvPr/>
          </p:nvSpPr>
          <p:spPr bwMode="auto">
            <a:xfrm>
              <a:off x="4286248" y="1000108"/>
              <a:ext cx="2000264" cy="506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871538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100" b="1" kern="0" dirty="0" err="1" smtClean="0">
                  <a:solidFill>
                    <a:srgbClr val="990000"/>
                  </a:solidFill>
                </a:rPr>
                <a:t>Physics</a:t>
              </a:r>
              <a:r>
                <a:rPr lang="de-DE" sz="1100" b="1" kern="0" dirty="0" smtClean="0">
                  <a:solidFill>
                    <a:srgbClr val="990000"/>
                  </a:solidFill>
                </a:rPr>
                <a:t>, </a:t>
              </a:r>
              <a:r>
                <a:rPr lang="de-DE" sz="1100" b="1" kern="0" dirty="0" err="1" smtClean="0">
                  <a:solidFill>
                    <a:srgbClr val="990000"/>
                  </a:solidFill>
                </a:rPr>
                <a:t>Mathematics</a:t>
              </a:r>
              <a:r>
                <a:rPr lang="de-DE" sz="1100" b="1" kern="0" dirty="0" smtClean="0">
                  <a:solidFill>
                    <a:srgbClr val="990000"/>
                  </a:solidFill>
                </a:rPr>
                <a:t>	</a:t>
              </a:r>
            </a:p>
          </p:txBody>
        </p:sp>
      </p:grp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780383" y="1514292"/>
            <a:ext cx="389607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 smtClean="0">
                <a:solidFill>
                  <a:srgbClr val="505064"/>
                </a:solidFill>
                <a:latin typeface="Calibri"/>
              </a:rPr>
              <a:t>Research Areas:</a:t>
            </a:r>
            <a:endParaRPr lang="de-DE" sz="2000" b="1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A:   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Fundamental Interactions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505064"/>
                </a:solidFill>
                <a:latin typeface="Calibri"/>
              </a:rPr>
              <a:t>B:   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Origin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of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Mass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and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Physics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 </a:t>
            </a:r>
            <a:br>
              <a:rPr lang="de-DE" dirty="0" smtClean="0">
                <a:solidFill>
                  <a:srgbClr val="505064"/>
                </a:solidFill>
                <a:latin typeface="Calibri"/>
              </a:rPr>
            </a:br>
            <a:r>
              <a:rPr lang="de-DE" dirty="0" smtClean="0">
                <a:solidFill>
                  <a:srgbClr val="505064"/>
                </a:solidFill>
                <a:latin typeface="Calibri"/>
              </a:rPr>
              <a:t>      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beyond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the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Standard Model</a:t>
            </a:r>
            <a:endParaRPr lang="de-DE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C:  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Structure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Matter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505064"/>
                </a:solidFill>
                <a:latin typeface="Calibri"/>
              </a:rPr>
              <a:t>D:  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Theoretical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C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oncepts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a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nd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/>
            </a:r>
            <a:br>
              <a:rPr lang="de-DE" dirty="0">
                <a:solidFill>
                  <a:srgbClr val="505064"/>
                </a:solidFill>
                <a:latin typeface="Calibri"/>
              </a:rPr>
            </a:br>
            <a:r>
              <a:rPr lang="de-DE" dirty="0">
                <a:solidFill>
                  <a:srgbClr val="505064"/>
                </a:solidFill>
                <a:latin typeface="Calibri"/>
              </a:rPr>
              <a:t>      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mathematical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Foundations</a:t>
            </a:r>
            <a:endParaRPr lang="de-DE" dirty="0">
              <a:solidFill>
                <a:srgbClr val="505064"/>
              </a:solidFill>
              <a:latin typeface="Calibri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780383" y="4077072"/>
            <a:ext cx="4087079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 err="1" smtClean="0">
                <a:solidFill>
                  <a:srgbClr val="505064"/>
                </a:solidFill>
                <a:latin typeface="Calibri"/>
              </a:rPr>
              <a:t>Structural</a:t>
            </a:r>
            <a:r>
              <a:rPr lang="de-DE" sz="2000" b="1" dirty="0" smtClean="0">
                <a:solidFill>
                  <a:srgbClr val="505064"/>
                </a:solidFill>
                <a:latin typeface="Calibri"/>
              </a:rPr>
              <a:t> Initiatives:</a:t>
            </a:r>
            <a:endParaRPr lang="de-DE" sz="2000" b="1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defRPr/>
            </a:pPr>
            <a:endParaRPr lang="de-DE" sz="800" b="1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Electron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Accelerator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MESA 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TRIGA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Reactor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nd</a:t>
            </a:r>
            <a:r>
              <a:rPr lang="de-DE" dirty="0" smtClean="0">
                <a:solidFill>
                  <a:srgbClr val="000000"/>
                </a:solidFill>
                <a:latin typeface="Calibri"/>
              </a:rPr>
              <a:t> User </a:t>
            </a:r>
            <a:r>
              <a:rPr lang="de-DE" dirty="0" err="1" smtClean="0">
                <a:solidFill>
                  <a:srgbClr val="000000"/>
                </a:solidFill>
                <a:latin typeface="Calibri"/>
              </a:rPr>
              <a:t>Facility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 smtClean="0">
                <a:solidFill>
                  <a:srgbClr val="505064"/>
                </a:solidFill>
                <a:latin typeface="Calibri"/>
              </a:rPr>
              <a:t>Mainz Institute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for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Theoretical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Physics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</a:t>
            </a:r>
            <a:endParaRPr lang="de-DE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 err="1" smtClean="0">
                <a:solidFill>
                  <a:srgbClr val="505064"/>
                </a:solidFill>
                <a:latin typeface="Calibri"/>
              </a:rPr>
              <a:t>Detector</a:t>
            </a:r>
            <a:r>
              <a:rPr lang="de-DE" dirty="0" smtClean="0">
                <a:solidFill>
                  <a:srgbClr val="505064"/>
                </a:solidFill>
                <a:latin typeface="Calibri"/>
              </a:rPr>
              <a:t> Laboratory</a:t>
            </a:r>
            <a:endParaRPr lang="de-DE" dirty="0">
              <a:solidFill>
                <a:srgbClr val="505064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809874"/>
            <a:ext cx="1584000" cy="1095129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29" name="Textfeld 13"/>
          <p:cNvSpPr txBox="1">
            <a:spLocks noChangeArrowheads="1"/>
          </p:cNvSpPr>
          <p:nvPr/>
        </p:nvSpPr>
        <p:spPr bwMode="auto">
          <a:xfrm>
            <a:off x="323528" y="3527430"/>
            <a:ext cx="19442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7153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kern="0" dirty="0" smtClean="0">
                <a:solidFill>
                  <a:srgbClr val="990000"/>
                </a:solidFill>
              </a:rPr>
              <a:t>Helmholtz</a:t>
            </a:r>
            <a:r>
              <a:rPr lang="de-DE" sz="1100" b="1" kern="0" dirty="0">
                <a:solidFill>
                  <a:srgbClr val="990000"/>
                </a:solidFill>
              </a:rPr>
              <a:t> </a:t>
            </a:r>
            <a:r>
              <a:rPr lang="de-DE" sz="1100" b="1" kern="0" dirty="0" smtClean="0">
                <a:solidFill>
                  <a:srgbClr val="990000"/>
                </a:solidFill>
              </a:rPr>
              <a:t>Institute Mainz</a:t>
            </a:r>
          </a:p>
        </p:txBody>
      </p:sp>
      <p:sp>
        <p:nvSpPr>
          <p:cNvPr id="30" name="Textfeld 13"/>
          <p:cNvSpPr txBox="1">
            <a:spLocks noChangeArrowheads="1"/>
          </p:cNvSpPr>
          <p:nvPr/>
        </p:nvSpPr>
        <p:spPr bwMode="auto">
          <a:xfrm>
            <a:off x="2339752" y="3527430"/>
            <a:ext cx="19442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7153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kern="0" dirty="0" err="1" smtClean="0">
                <a:solidFill>
                  <a:srgbClr val="990000"/>
                </a:solidFill>
              </a:rPr>
              <a:t>Nuclear</a:t>
            </a:r>
            <a:r>
              <a:rPr lang="de-DE" sz="1100" b="1" kern="0" dirty="0" smtClean="0">
                <a:solidFill>
                  <a:srgbClr val="990000"/>
                </a:solidFill>
              </a:rPr>
              <a:t> Chemistry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47432" y="378290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Cluster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of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Excellence PRISMA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89534" y="33471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de-D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7" name="Gruppierung 6"/>
          <p:cNvGrpSpPr/>
          <p:nvPr/>
        </p:nvGrpSpPr>
        <p:grpSpPr>
          <a:xfrm>
            <a:off x="258170" y="5261755"/>
            <a:ext cx="3908284" cy="723768"/>
            <a:chOff x="396000" y="5222375"/>
            <a:chExt cx="3908284" cy="723768"/>
          </a:xfrm>
        </p:grpSpPr>
        <p:sp>
          <p:nvSpPr>
            <p:cNvPr id="31" name="Textfeld 30"/>
            <p:cNvSpPr txBox="1"/>
            <p:nvPr/>
          </p:nvSpPr>
          <p:spPr>
            <a:xfrm>
              <a:off x="396000" y="5222375"/>
              <a:ext cx="338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Zapf Dingbats"/>
                  <a:ea typeface="Zapf Dingbats"/>
                  <a:cs typeface="Zapf Dingbats"/>
                  <a:sym typeface="Zapf Dingbats"/>
                </a:rPr>
                <a:t>★</a:t>
              </a:r>
              <a:endParaRPr lang="de-D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530908" y="5335778"/>
              <a:ext cx="3773376" cy="6103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Pr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ecision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Physics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, Fundamental </a:t>
              </a:r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I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nteractions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and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u="sng" dirty="0" err="1">
                  <a:solidFill>
                    <a:srgbClr val="3F3E51"/>
                  </a:solidFill>
                  <a:latin typeface="Calibri"/>
                </a:rPr>
                <a:t>S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tructure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of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Ma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7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783F9-730A-42FD-B5C0-C60E52D8AB13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d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620688"/>
            <a:ext cx="6192688" cy="546502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pSp>
        <p:nvGrpSpPr>
          <p:cNvPr id="6" name="Group 2047"/>
          <p:cNvGrpSpPr/>
          <p:nvPr/>
        </p:nvGrpSpPr>
        <p:grpSpPr>
          <a:xfrm>
            <a:off x="441052" y="3786024"/>
            <a:ext cx="8328179" cy="1604758"/>
            <a:chOff x="745852" y="4974134"/>
            <a:chExt cx="8328179" cy="1604758"/>
          </a:xfrm>
        </p:grpSpPr>
        <p:sp>
          <p:nvSpPr>
            <p:cNvPr id="7" name="Rechteck 3"/>
            <p:cNvSpPr>
              <a:spLocks noChangeArrowheads="1"/>
            </p:cNvSpPr>
            <p:nvPr/>
          </p:nvSpPr>
          <p:spPr bwMode="auto">
            <a:xfrm>
              <a:off x="2124075" y="5516564"/>
              <a:ext cx="4572000" cy="774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spAutoFit/>
            </a:bodyPr>
            <a:lstStyle/>
            <a:p>
              <a:pPr algn="ctr" defTabSz="457130"/>
              <a:endParaRPr lang="de-DE" sz="1600">
                <a:solidFill>
                  <a:srgbClr val="404040"/>
                </a:solidFill>
                <a:latin typeface="Calibri"/>
              </a:endParaRPr>
            </a:p>
            <a:p>
              <a:pPr algn="ctr" defTabSz="457130"/>
              <a:endParaRPr lang="de-DE" sz="1400">
                <a:solidFill>
                  <a:srgbClr val="404040"/>
                </a:solidFill>
                <a:latin typeface="Calibri"/>
              </a:endParaRPr>
            </a:p>
            <a:p>
              <a:pPr algn="ctr" defTabSz="457130"/>
              <a:endParaRPr lang="de-DE" sz="1400">
                <a:solidFill>
                  <a:srgbClr val="404040"/>
                </a:solidFill>
                <a:latin typeface="Calibri"/>
              </a:endParaRPr>
            </a:p>
          </p:txBody>
        </p:sp>
        <p:cxnSp>
          <p:nvCxnSpPr>
            <p:cNvPr id="8" name="Straight Connector 19"/>
            <p:cNvCxnSpPr>
              <a:cxnSpLocks noChangeShapeType="1"/>
            </p:cNvCxnSpPr>
            <p:nvPr/>
          </p:nvCxnSpPr>
          <p:spPr bwMode="auto">
            <a:xfrm>
              <a:off x="1135509" y="5652820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20"/>
            <p:cNvCxnSpPr>
              <a:cxnSpLocks noChangeShapeType="1"/>
            </p:cNvCxnSpPr>
            <p:nvPr/>
          </p:nvCxnSpPr>
          <p:spPr bwMode="auto">
            <a:xfrm>
              <a:off x="847662" y="5659698"/>
              <a:ext cx="7170271" cy="2407"/>
            </a:xfrm>
            <a:prstGeom prst="straightConnector1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21"/>
            <p:cNvCxnSpPr>
              <a:cxnSpLocks noChangeShapeType="1"/>
            </p:cNvCxnSpPr>
            <p:nvPr/>
          </p:nvCxnSpPr>
          <p:spPr bwMode="auto">
            <a:xfrm>
              <a:off x="6943502" y="4974134"/>
              <a:ext cx="914376" cy="9140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745852" y="5109554"/>
              <a:ext cx="7661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UCNs at 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TRIGA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634755" y="5109554"/>
              <a:ext cx="10099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Atom &amp; Ion- 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Traps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3217339" y="5189993"/>
              <a:ext cx="1273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MESA, MAMI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748823" y="5109360"/>
              <a:ext cx="7319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ATLAS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  <a:p>
              <a:pPr algn="ctr" defTabSz="914259" eaLnBrk="1" hangingPunct="1"/>
              <a:r>
                <a:rPr lang="en-US" sz="1200" dirty="0">
                  <a:solidFill>
                    <a:srgbClr val="333399"/>
                  </a:solidFill>
                  <a:ea typeface="ＭＳ Ｐゴシック" pitchFamily="34" charset="-128"/>
                </a:rPr>
                <a:t>XENON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916217" y="5191854"/>
              <a:ext cx="7578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err="1">
                  <a:solidFill>
                    <a:srgbClr val="333399"/>
                  </a:solidFill>
                  <a:ea typeface="ＭＳ Ｐゴシック" pitchFamily="34" charset="-128"/>
                </a:rPr>
                <a:t>IceCube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1067434" y="6113972"/>
              <a:ext cx="12490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Symmetry tests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New forces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3195636" y="6112765"/>
              <a:ext cx="12490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Hadron physics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Dark Sector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TextBox 33"/>
            <p:cNvSpPr txBox="1">
              <a:spLocks noChangeArrowheads="1"/>
            </p:cNvSpPr>
            <p:nvPr/>
          </p:nvSpPr>
          <p:spPr bwMode="auto">
            <a:xfrm>
              <a:off x="4754246" y="6117227"/>
              <a:ext cx="2031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New particle searches</a:t>
              </a:r>
            </a:p>
            <a:p>
              <a:pPr algn="ctr" defTabSz="914259" eaLnBrk="1" hangingPunct="1"/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Flavour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sector, Dark Matter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6927329" y="6115514"/>
              <a:ext cx="10527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Astroparticle</a:t>
              </a:r>
              <a:endParaRPr lang="en-US" sz="1200" dirty="0" smtClean="0">
                <a:solidFill>
                  <a:prstClr val="black"/>
                </a:solidFill>
                <a:ea typeface="ＭＳ Ｐゴシック" pitchFamily="34" charset="-128"/>
              </a:endParaRP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physics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8157982" y="5456577"/>
              <a:ext cx="916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800" dirty="0" smtClean="0">
                  <a:solidFill>
                    <a:srgbClr val="C00000"/>
                  </a:solidFill>
                  <a:ea typeface="ＭＳ Ｐゴシック" pitchFamily="34" charset="-128"/>
                </a:rPr>
                <a:t>Energy</a:t>
              </a:r>
              <a:endParaRPr lang="en-US" sz="1800" dirty="0">
                <a:solidFill>
                  <a:srgbClr val="C00000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TextBox 37"/>
            <p:cNvSpPr txBox="1">
              <a:spLocks noChangeArrowheads="1"/>
            </p:cNvSpPr>
            <p:nvPr/>
          </p:nvSpPr>
          <p:spPr bwMode="auto">
            <a:xfrm>
              <a:off x="7074736" y="5812550"/>
              <a:ext cx="76748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  <a:ea typeface="ＭＳ Ｐゴシック" pitchFamily="34" charset="-128"/>
                </a:rPr>
                <a:t>11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ea typeface="ＭＳ Ｐゴシック" pitchFamily="34" charset="-128"/>
                </a:rPr>
                <a:t>T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TextBox 38"/>
            <p:cNvSpPr txBox="1">
              <a:spLocks noChangeArrowheads="1"/>
            </p:cNvSpPr>
            <p:nvPr/>
          </p:nvSpPr>
          <p:spPr bwMode="auto">
            <a:xfrm>
              <a:off x="5570054" y="5820483"/>
              <a:ext cx="5753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</a:t>
              </a:r>
              <a:r>
                <a:rPr lang="en-US" sz="1200" dirty="0" err="1">
                  <a:solidFill>
                    <a:prstClr val="black"/>
                  </a:solidFill>
                  <a:ea typeface="ＭＳ Ｐゴシック" pitchFamily="34" charset="-128"/>
                </a:rPr>
                <a:t>T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TextBox 39"/>
            <p:cNvSpPr txBox="1">
              <a:spLocks noChangeArrowheads="1"/>
            </p:cNvSpPr>
            <p:nvPr/>
          </p:nvSpPr>
          <p:spPr bwMode="auto">
            <a:xfrm>
              <a:off x="2858428" y="5816294"/>
              <a:ext cx="6335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MeV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TextBox 41"/>
            <p:cNvSpPr txBox="1">
              <a:spLocks noChangeArrowheads="1"/>
            </p:cNvSpPr>
            <p:nvPr/>
          </p:nvSpPr>
          <p:spPr bwMode="auto">
            <a:xfrm>
              <a:off x="767223" y="5816289"/>
              <a:ext cx="7360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>
                  <a:solidFill>
                    <a:prstClr val="black"/>
                  </a:solidFill>
                  <a:ea typeface="ＭＳ Ｐゴシック" pitchFamily="34" charset="-128"/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  <a:ea typeface="ＭＳ Ｐゴシック" pitchFamily="34" charset="-128"/>
                </a:rPr>
                <a:t>-23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472345" y="5109360"/>
              <a:ext cx="11425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BES-III, NA62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PANDA</a:t>
              </a:r>
            </a:p>
          </p:txBody>
        </p:sp>
        <p:grpSp>
          <p:nvGrpSpPr>
            <p:cNvPr id="26" name="Group 2"/>
            <p:cNvGrpSpPr/>
            <p:nvPr/>
          </p:nvGrpSpPr>
          <p:grpSpPr>
            <a:xfrm>
              <a:off x="2506187" y="5564844"/>
              <a:ext cx="184844" cy="189701"/>
              <a:chOff x="2548522" y="5564844"/>
              <a:chExt cx="184844" cy="189701"/>
            </a:xfrm>
          </p:grpSpPr>
          <p:cxnSp>
            <p:nvCxnSpPr>
              <p:cNvPr id="35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548522" y="5564850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624719" y="5564844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7" name="TextBox 39"/>
            <p:cNvSpPr txBox="1">
              <a:spLocks noChangeArrowheads="1"/>
            </p:cNvSpPr>
            <p:nvPr/>
          </p:nvSpPr>
          <p:spPr bwMode="auto">
            <a:xfrm>
              <a:off x="4185125" y="5820175"/>
              <a:ext cx="6209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GeV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cxnSp>
          <p:nvCxnSpPr>
            <p:cNvPr id="28" name="Straight Connector 19"/>
            <p:cNvCxnSpPr>
              <a:cxnSpLocks noChangeShapeType="1"/>
            </p:cNvCxnSpPr>
            <p:nvPr/>
          </p:nvCxnSpPr>
          <p:spPr bwMode="auto">
            <a:xfrm>
              <a:off x="3167519" y="5653759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19"/>
            <p:cNvCxnSpPr>
              <a:cxnSpLocks noChangeShapeType="1"/>
            </p:cNvCxnSpPr>
            <p:nvPr/>
          </p:nvCxnSpPr>
          <p:spPr bwMode="auto">
            <a:xfrm>
              <a:off x="4491604" y="5662105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9"/>
            <p:cNvCxnSpPr>
              <a:cxnSpLocks noChangeShapeType="1"/>
            </p:cNvCxnSpPr>
            <p:nvPr/>
          </p:nvCxnSpPr>
          <p:spPr bwMode="auto">
            <a:xfrm>
              <a:off x="5854785" y="5662099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1" name="Group 44"/>
            <p:cNvGrpSpPr/>
            <p:nvPr/>
          </p:nvGrpSpPr>
          <p:grpSpPr>
            <a:xfrm>
              <a:off x="6796749" y="5569453"/>
              <a:ext cx="184844" cy="189701"/>
              <a:chOff x="2548522" y="5564844"/>
              <a:chExt cx="184844" cy="189701"/>
            </a:xfrm>
          </p:grpSpPr>
          <p:cxnSp>
            <p:nvCxnSpPr>
              <p:cNvPr id="33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548522" y="5564850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624719" y="5564844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2" name="Straight Connector 19"/>
            <p:cNvCxnSpPr>
              <a:cxnSpLocks noChangeShapeType="1"/>
            </p:cNvCxnSpPr>
            <p:nvPr/>
          </p:nvCxnSpPr>
          <p:spPr bwMode="auto">
            <a:xfrm>
              <a:off x="7458081" y="5658368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0" y="5836468"/>
            <a:ext cx="9144000" cy="1052512"/>
            <a:chOff x="0" y="3657"/>
            <a:chExt cx="5760" cy="663"/>
          </a:xfrm>
        </p:grpSpPr>
        <p:pic>
          <p:nvPicPr>
            <p:cNvPr id="38" name="Picture 7" descr="Coreblitz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59"/>
              <a:ext cx="70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8" descr="origin_of_mass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" y="3659"/>
              <a:ext cx="640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9" descr="MAMI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" y="3658"/>
              <a:ext cx="917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" descr="MAMI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" y="3661"/>
              <a:ext cx="672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1" descr="Higgsparticle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3659"/>
              <a:ext cx="671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" descr="ice_cube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659"/>
              <a:ext cx="738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3" descr="CERN_LHC_tunnel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" y="3657"/>
              <a:ext cx="759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4" descr="m100galaxy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" y="3658"/>
              <a:ext cx="690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16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648E-6 -2.65618E-6 L 2.53648E-6 -0.1952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6588224" y="6520259"/>
            <a:ext cx="1008112" cy="365125"/>
          </a:xfrm>
        </p:spPr>
        <p:txBody>
          <a:bodyPr/>
          <a:lstStyle/>
          <a:p>
            <a:fld id="{482F59A0-5AA3-4F56-9F7B-B80E53879F3F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5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6588224" y="6520259"/>
            <a:ext cx="1008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F59A0-5AA3-4F56-9F7B-B80E53879F3F}" type="datetime1">
              <a:rPr lang="de-DE" smtClean="0">
                <a:solidFill>
                  <a:prstClr val="white"/>
                </a:solidFill>
                <a:latin typeface="Calibri"/>
              </a:rPr>
              <a:pPr/>
              <a:t>03/04/16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5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de-DE" dirty="0" smtClean="0"/>
              <a:t>PRISMA Facts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Figures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419894"/>
            <a:ext cx="8229600" cy="4946149"/>
          </a:xfrm>
        </p:spPr>
        <p:txBody>
          <a:bodyPr>
            <a:normAutofit/>
          </a:bodyPr>
          <a:lstStyle/>
          <a:p>
            <a:r>
              <a:rPr lang="de-DE" sz="2000" b="1" dirty="0"/>
              <a:t>Budget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/>
              <a:t>Nov </a:t>
            </a:r>
            <a:r>
              <a:rPr lang="de-DE" sz="2000" dirty="0"/>
              <a:t>2012 – </a:t>
            </a:r>
            <a:r>
              <a:rPr lang="de-DE" sz="2000" dirty="0" err="1" smtClean="0"/>
              <a:t>Oct</a:t>
            </a:r>
            <a:r>
              <a:rPr lang="de-DE" sz="2000" dirty="0" smtClean="0"/>
              <a:t> 2017</a:t>
            </a:r>
            <a:r>
              <a:rPr lang="de-DE" sz="2000" dirty="0"/>
              <a:t>	  	28.11 Mio. </a:t>
            </a:r>
            <a:r>
              <a:rPr lang="de-DE" sz="2000" dirty="0" smtClean="0"/>
              <a:t>€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err="1" smtClean="0"/>
              <a:t>Structural</a:t>
            </a:r>
            <a:r>
              <a:rPr lang="de-DE" sz="2000" dirty="0" smtClean="0"/>
              <a:t> Initiatives:</a:t>
            </a:r>
            <a:r>
              <a:rPr lang="de-DE" sz="2000" dirty="0"/>
              <a:t>		35 %</a:t>
            </a:r>
          </a:p>
          <a:p>
            <a:endParaRPr lang="de-DE" sz="2000" b="1" dirty="0" smtClean="0"/>
          </a:p>
          <a:p>
            <a:r>
              <a:rPr lang="de-DE" sz="2000" b="1" dirty="0" smtClean="0"/>
              <a:t>New </a:t>
            </a:r>
            <a:r>
              <a:rPr lang="de-DE" sz="2000" b="1" dirty="0" err="1" smtClean="0"/>
              <a:t>appointments</a:t>
            </a:r>
            <a:r>
              <a:rPr lang="de-DE" sz="2000" b="1" dirty="0" smtClean="0"/>
              <a:t>:</a:t>
            </a:r>
          </a:p>
          <a:p>
            <a:r>
              <a:rPr lang="de-DE" sz="2000" dirty="0" smtClean="0"/>
              <a:t>    W2 </a:t>
            </a:r>
            <a:r>
              <a:rPr lang="de-DE" sz="2000" dirty="0" err="1" smtClean="0"/>
              <a:t>Lattice</a:t>
            </a:r>
            <a:r>
              <a:rPr lang="de-DE" sz="2000" dirty="0" smtClean="0"/>
              <a:t> Gauge </a:t>
            </a:r>
            <a:r>
              <a:rPr lang="de-DE" sz="2000" dirty="0" err="1" smtClean="0"/>
              <a:t>Theory</a:t>
            </a:r>
            <a:r>
              <a:rPr lang="de-DE" sz="2000" dirty="0" smtClean="0"/>
              <a:t>			Harvey Meyer</a:t>
            </a:r>
          </a:p>
          <a:p>
            <a:r>
              <a:rPr lang="de-DE" sz="2000" dirty="0" smtClean="0"/>
              <a:t>    W2 </a:t>
            </a:r>
            <a:r>
              <a:rPr lang="de-DE" sz="2000" dirty="0" err="1" smtClean="0"/>
              <a:t>Collider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		</a:t>
            </a:r>
            <a:r>
              <a:rPr lang="de-DE" sz="2000" dirty="0" smtClean="0"/>
              <a:t>	Joachim </a:t>
            </a:r>
            <a:r>
              <a:rPr lang="de-DE" sz="2000" dirty="0" smtClean="0"/>
              <a:t>Kopp</a:t>
            </a:r>
          </a:p>
          <a:p>
            <a:r>
              <a:rPr lang="de-DE" sz="2000" dirty="0" smtClean="0"/>
              <a:t>    W2 </a:t>
            </a:r>
            <a:r>
              <a:rPr lang="de-DE" sz="2000" dirty="0" err="1" smtClean="0"/>
              <a:t>Flavour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			Michael Wurm</a:t>
            </a:r>
          </a:p>
          <a:p>
            <a:r>
              <a:rPr lang="de-DE" sz="2000" dirty="0" smtClean="0"/>
              <a:t>    W2 </a:t>
            </a:r>
            <a:r>
              <a:rPr lang="de-DE" sz="2000" dirty="0" err="1" smtClean="0"/>
              <a:t>Astroparticle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		Sebastian Böser</a:t>
            </a:r>
          </a:p>
          <a:p>
            <a:r>
              <a:rPr lang="de-DE" sz="2000" dirty="0" smtClean="0"/>
              <a:t>    W3 </a:t>
            </a:r>
            <a:r>
              <a:rPr lang="de-DE" sz="2000" dirty="0" smtClean="0"/>
              <a:t>Precision </a:t>
            </a:r>
            <a:r>
              <a:rPr lang="de-DE" sz="2000" dirty="0" err="1" smtClean="0"/>
              <a:t>Hadron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</a:t>
            </a:r>
            <a:r>
              <a:rPr lang="de-DE" sz="2000" dirty="0" smtClean="0"/>
              <a:t>	Nik </a:t>
            </a:r>
            <a:r>
              <a:rPr lang="de-DE" sz="2000" dirty="0" smtClean="0"/>
              <a:t>Berger</a:t>
            </a:r>
          </a:p>
          <a:p>
            <a:r>
              <a:rPr lang="de-DE" sz="2000" dirty="0" smtClean="0"/>
              <a:t>    W3 </a:t>
            </a:r>
            <a:r>
              <a:rPr lang="de-DE" sz="2000" dirty="0" err="1" smtClean="0"/>
              <a:t>Mathematical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		Johannes Henn</a:t>
            </a:r>
          </a:p>
          <a:p>
            <a:r>
              <a:rPr lang="de-DE" sz="2000" dirty="0" smtClean="0"/>
              <a:t>    W2 </a:t>
            </a:r>
            <a:r>
              <a:rPr lang="de-DE" sz="2000" dirty="0" err="1" smtClean="0"/>
              <a:t>Atomic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				Randolf Pohl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sz="2000" dirty="0" smtClean="0"/>
          </a:p>
          <a:p>
            <a:pPr marL="457200" indent="-457200">
              <a:buFont typeface="Wingdings" pitchFamily="2" charset="2"/>
              <a:buChar char="Ø"/>
            </a:pPr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5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hteck 3"/>
          <p:cNvSpPr>
            <a:spLocks noChangeArrowheads="1"/>
          </p:cNvSpPr>
          <p:nvPr/>
        </p:nvSpPr>
        <p:spPr bwMode="auto">
          <a:xfrm>
            <a:off x="2124075" y="5179702"/>
            <a:ext cx="457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endParaRPr lang="de-DE" sz="1600">
              <a:solidFill>
                <a:srgbClr val="404040"/>
              </a:solidFill>
              <a:latin typeface="Calibri"/>
            </a:endParaRPr>
          </a:p>
          <a:p>
            <a:pPr algn="ctr" defTabSz="914400"/>
            <a:endParaRPr lang="de-DE" sz="1400">
              <a:solidFill>
                <a:srgbClr val="404040"/>
              </a:solidFill>
              <a:latin typeface="Calibri"/>
            </a:endParaRPr>
          </a:p>
          <a:p>
            <a:pPr algn="ctr" defTabSz="914400"/>
            <a:endParaRPr lang="de-DE" sz="140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15925" y="5606739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03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6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548680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latin typeface="Calibri"/>
              </a:rPr>
              <a:t>Center of Fundamental Physics (CFP)</a:t>
            </a:r>
            <a:endParaRPr lang="de-DE" dirty="0">
              <a:latin typeface="Calibri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467731"/>
            <a:ext cx="8229600" cy="455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32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Symbol" pitchFamily="18" charset="2"/>
              <a:buChar char="-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Calibri"/>
              </a:rPr>
              <a:t>Extension of the PRISMA research </a:t>
            </a:r>
            <a:r>
              <a:rPr lang="en-US" sz="2000" b="1" dirty="0" err="1" smtClean="0">
                <a:latin typeface="Calibri"/>
              </a:rPr>
              <a:t>programme</a:t>
            </a:r>
            <a:r>
              <a:rPr lang="en-US" sz="2000" b="1" dirty="0" smtClean="0">
                <a:latin typeface="Calibri"/>
              </a:rPr>
              <a:t> based on currently established indications of “</a:t>
            </a:r>
            <a:r>
              <a:rPr lang="en-US" sz="2000" b="1" dirty="0" smtClean="0">
                <a:latin typeface="Calibri"/>
              </a:rPr>
              <a:t>new physics”</a:t>
            </a:r>
            <a:endParaRPr lang="en-US" sz="2000" b="1" dirty="0" smtClean="0">
              <a:latin typeface="Calibri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Astrophysical evidence for dark matter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Experimental findings on neutrino masses and oscillations</a:t>
            </a:r>
          </a:p>
          <a:p>
            <a:endParaRPr lang="en-US" sz="2000" b="1" dirty="0" smtClean="0">
              <a:latin typeface="Calibri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alibri"/>
              </a:rPr>
              <a:t>Physics of the weakly interacting universe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Neutrino physics, </a:t>
            </a:r>
            <a:r>
              <a:rPr lang="en-US" sz="2000" dirty="0" err="1" smtClean="0">
                <a:latin typeface="Calibri"/>
              </a:rPr>
              <a:t>astroparticle</a:t>
            </a:r>
            <a:r>
              <a:rPr lang="en-US" sz="2000" dirty="0" smtClean="0">
                <a:latin typeface="Calibri"/>
              </a:rPr>
              <a:t> physics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Exploration of the dark sector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Precision physics at low energies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>
                <a:latin typeface="Calibri"/>
              </a:rPr>
              <a:t>Experiments at the MESA accelerator and TRIGA</a:t>
            </a:r>
          </a:p>
          <a:p>
            <a:pPr marL="0" indent="0">
              <a:buFont typeface="Arial" pitchFamily="34" charset="0"/>
              <a:buNone/>
              <a:tabLst>
                <a:tab pos="449263" algn="l"/>
              </a:tabLst>
            </a:pPr>
            <a:r>
              <a:rPr lang="en-US" sz="2000" dirty="0" smtClean="0">
                <a:latin typeface="Calibri"/>
              </a:rPr>
              <a:t>	research reactor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6469669" y="3776773"/>
            <a:ext cx="2670210" cy="2743486"/>
            <a:chOff x="1761627" y="1477602"/>
            <a:chExt cx="2672271" cy="2743486"/>
          </a:xfrm>
        </p:grpSpPr>
        <p:sp>
          <p:nvSpPr>
            <p:cNvPr id="10" name="Rechteck 9"/>
            <p:cNvSpPr/>
            <p:nvPr/>
          </p:nvSpPr>
          <p:spPr>
            <a:xfrm>
              <a:off x="1763688" y="1477602"/>
              <a:ext cx="2670210" cy="2743486"/>
            </a:xfrm>
            <a:prstGeom prst="rect">
              <a:avLst/>
            </a:prstGeom>
            <a:solidFill>
              <a:srgbClr val="4C506B"/>
            </a:solidFill>
            <a:ln>
              <a:solidFill>
                <a:srgbClr val="4C5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4C506B"/>
                </a:solidFill>
                <a:latin typeface="Calibri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333838" y="2001456"/>
              <a:ext cx="2100060" cy="576064"/>
            </a:xfrm>
            <a:prstGeom prst="rect">
              <a:avLst/>
            </a:prstGeom>
            <a:solidFill>
              <a:srgbClr val="C4152E"/>
            </a:solidFill>
            <a:ln>
              <a:solidFill>
                <a:srgbClr val="C41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C4152E"/>
                </a:solidFill>
                <a:latin typeface="Calibri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333838" y="3101374"/>
              <a:ext cx="2100060" cy="576064"/>
            </a:xfrm>
            <a:prstGeom prst="rect">
              <a:avLst/>
            </a:prstGeom>
            <a:solidFill>
              <a:srgbClr val="C4152E"/>
            </a:solidFill>
            <a:ln>
              <a:solidFill>
                <a:srgbClr val="C41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C4152E"/>
                </a:solidFill>
                <a:latin typeface="Calibri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923928" y="2577520"/>
              <a:ext cx="509970" cy="576064"/>
            </a:xfrm>
            <a:prstGeom prst="rect">
              <a:avLst/>
            </a:prstGeom>
            <a:solidFill>
              <a:srgbClr val="C4152E"/>
            </a:solidFill>
            <a:ln>
              <a:solidFill>
                <a:srgbClr val="C41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C4152E"/>
                </a:solidFill>
                <a:latin typeface="Calibri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763688" y="1608724"/>
              <a:ext cx="26702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prstClr val="white"/>
                  </a:solidFill>
                  <a:latin typeface="Arial Narrow" panose="020B0606020202030204" pitchFamily="34" charset="0"/>
                </a:rPr>
                <a:t>Low-energy precision physics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763688" y="2158683"/>
              <a:ext cx="26702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MESA and TRIGA research facilities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763688" y="3258601"/>
              <a:ext cx="26702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>
                  <a:solidFill>
                    <a:prstClr val="white"/>
                  </a:solidFill>
                  <a:latin typeface="Arial Narrow" panose="020B0606020202030204" pitchFamily="34" charset="0"/>
                </a:rPr>
                <a:t>Detector development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761627" y="2719563"/>
              <a:ext cx="26702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prstClr val="white"/>
                  </a:solidFill>
                  <a:latin typeface="Arial Narrow" panose="020B0606020202030204" pitchFamily="34" charset="0"/>
                </a:rPr>
                <a:t>Exploration of the dark sector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761627" y="3838982"/>
              <a:ext cx="26702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prstClr val="white"/>
                  </a:solidFill>
                  <a:latin typeface="Arial Narrow" panose="020B0606020202030204" pitchFamily="34" charset="0"/>
                </a:rPr>
                <a:t>Neutrino and astroparticle 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76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CFP Research Building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7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95567" y="1447576"/>
            <a:ext cx="7359770" cy="457637"/>
          </a:xfrm>
        </p:spPr>
        <p:txBody>
          <a:bodyPr>
            <a:normAutofit fontScale="85000" lnSpcReduction="10000"/>
          </a:bodyPr>
          <a:lstStyle/>
          <a:p>
            <a:r>
              <a:rPr lang="en-US" sz="2200" b="1" dirty="0" smtClean="0"/>
              <a:t>Center for Fundamental Physics </a:t>
            </a:r>
            <a:r>
              <a:rPr lang="en-US" sz="2200" dirty="0" smtClean="0"/>
              <a:t>with underground experimental hall: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448" y="1798515"/>
            <a:ext cx="6984035" cy="39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630223" y="5758013"/>
            <a:ext cx="3890355" cy="457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Funding proposal approved in 2015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31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CFP Research Building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8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5935406" cy="33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95288" y="4601160"/>
            <a:ext cx="5505746" cy="170816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lIns="0" tIns="91440" rtlCol="0">
            <a:noAutofit/>
          </a:bodyPr>
          <a:lstStyle/>
          <a:p>
            <a:pPr marL="285750">
              <a:spcAft>
                <a:spcPts val="600"/>
              </a:spcAft>
            </a:pPr>
            <a:r>
              <a:rPr lang="en-US" dirty="0">
                <a:solidFill>
                  <a:srgbClr val="1F497D"/>
                </a:solidFill>
                <a:latin typeface="Calibri"/>
              </a:rPr>
              <a:t>Office and laboratory building,  3352 m²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47% office space (coordination, new research groups)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Meeting rooms and laboratories for Detector Lab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Laboratories for new research groups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Lecture hall for MITP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03994" y="2793053"/>
            <a:ext cx="259228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lIns="0" rtlCol="0">
            <a:spAutoFit/>
          </a:bodyPr>
          <a:lstStyle/>
          <a:p>
            <a:pPr marL="285750"/>
            <a:r>
              <a:rPr lang="en-US" dirty="0">
                <a:solidFill>
                  <a:srgbClr val="1F497D"/>
                </a:solidFill>
                <a:latin typeface="Calibri"/>
              </a:rPr>
              <a:t>Underground </a:t>
            </a:r>
            <a:r>
              <a:rPr lang="en-US" dirty="0" err="1">
                <a:solidFill>
                  <a:srgbClr val="1F497D"/>
                </a:solidFill>
                <a:latin typeface="Calibri"/>
              </a:rPr>
              <a:t>experi</a:t>
            </a:r>
            <a:r>
              <a:rPr lang="en-US" dirty="0">
                <a:solidFill>
                  <a:srgbClr val="1F497D"/>
                </a:solidFill>
                <a:latin typeface="Calibri"/>
              </a:rPr>
              <a:t>-mental hall, 260 m²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32534" y="4245986"/>
            <a:ext cx="15841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Costings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20099"/>
              </p:ext>
            </p:extLst>
          </p:nvPr>
        </p:nvGraphicFramePr>
        <p:xfrm>
          <a:off x="5956724" y="4718224"/>
          <a:ext cx="3044512" cy="1463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02820"/>
                <a:gridCol w="1141692"/>
              </a:tblGrid>
              <a:tr h="0">
                <a:tc>
                  <a:txBody>
                    <a:bodyPr/>
                    <a:lstStyle/>
                    <a:p>
                      <a:r>
                        <a:rPr lang="de-DE" b="0" dirty="0" smtClean="0"/>
                        <a:t>Underground hall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/>
                        <a:t>€</a:t>
                      </a:r>
                      <a:r>
                        <a:rPr lang="de-DE" sz="1800" b="0" baseline="0" dirty="0" smtClean="0"/>
                        <a:t> </a:t>
                      </a:r>
                      <a:r>
                        <a:rPr lang="de-DE" b="0" dirty="0" smtClean="0"/>
                        <a:t>17m</a:t>
                      </a:r>
                      <a:r>
                        <a:rPr lang="de-DE" b="0" baseline="0" dirty="0" smtClean="0"/>
                        <a:t> </a:t>
                      </a:r>
                      <a:endParaRPr lang="de-DE" b="0" dirty="0"/>
                    </a:p>
                  </a:txBody>
                  <a:tcPr/>
                </a:tc>
              </a:tr>
              <a:tr h="13831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Equipment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/>
                        <a:t>€</a:t>
                      </a:r>
                      <a:r>
                        <a:rPr lang="de-DE" sz="1800" b="0" baseline="0" dirty="0" smtClean="0"/>
                        <a:t> </a:t>
                      </a:r>
                      <a:r>
                        <a:rPr lang="de-DE" dirty="0" smtClean="0"/>
                        <a:t>10m</a:t>
                      </a:r>
                      <a:endParaRPr lang="de-DE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Construction CFP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/>
                        <a:t>€</a:t>
                      </a:r>
                      <a:r>
                        <a:rPr lang="de-DE" sz="1800" b="0" baseline="0" dirty="0" smtClean="0"/>
                        <a:t> </a:t>
                      </a:r>
                      <a:r>
                        <a:rPr lang="de-DE" dirty="0" smtClean="0"/>
                        <a:t>34m</a:t>
                      </a:r>
                      <a:r>
                        <a:rPr lang="de-DE" baseline="0" dirty="0" smtClean="0"/>
                        <a:t> </a:t>
                      </a:r>
                      <a:endParaRPr lang="de-DE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Total: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 smtClean="0"/>
                        <a:t>€</a:t>
                      </a:r>
                      <a:r>
                        <a:rPr lang="de-DE" sz="1800" b="0" baseline="0" dirty="0" smtClean="0"/>
                        <a:t> </a:t>
                      </a:r>
                      <a:r>
                        <a:rPr lang="de-DE" b="1" dirty="0" smtClean="0"/>
                        <a:t>61m</a:t>
                      </a:r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253728" y="5074835"/>
            <a:ext cx="2592288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lIns="0" rtlCol="0">
            <a:spAutoFit/>
          </a:bodyPr>
          <a:lstStyle/>
          <a:p>
            <a:pPr marL="285750" algn="ctr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Construction phase:</a:t>
            </a:r>
          </a:p>
          <a:p>
            <a:pPr marL="285750"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2018 – 2020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88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mami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627" y="1944661"/>
            <a:ext cx="6035040" cy="4663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Low-energy precision physics at Mainz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9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123265" y="2562831"/>
            <a:ext cx="141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Calibri"/>
              </a:rPr>
              <a:t>Instrumentation </a:t>
            </a:r>
          </a:p>
          <a:p>
            <a:r>
              <a:rPr lang="en-US" sz="1400">
                <a:solidFill>
                  <a:prstClr val="white"/>
                </a:solidFill>
                <a:latin typeface="Calibri"/>
              </a:rPr>
              <a:t>Accelerator</a:t>
            </a:r>
          </a:p>
        </p:txBody>
      </p:sp>
      <p:grpSp>
        <p:nvGrpSpPr>
          <p:cNvPr id="84" name="Group 140"/>
          <p:cNvGrpSpPr>
            <a:grpSpLocks noChangeAspect="1"/>
          </p:cNvGrpSpPr>
          <p:nvPr/>
        </p:nvGrpSpPr>
        <p:grpSpPr>
          <a:xfrm>
            <a:off x="4933622" y="1370054"/>
            <a:ext cx="2940872" cy="2119304"/>
            <a:chOff x="0" y="0"/>
            <a:chExt cx="5105691" cy="3679331"/>
          </a:xfrm>
        </p:grpSpPr>
        <p:grpSp>
          <p:nvGrpSpPr>
            <p:cNvPr id="85" name="Group 138"/>
            <p:cNvGrpSpPr/>
            <p:nvPr/>
          </p:nvGrpSpPr>
          <p:grpSpPr>
            <a:xfrm>
              <a:off x="0" y="151150"/>
              <a:ext cx="3809370" cy="3528182"/>
              <a:chOff x="0" y="0"/>
              <a:chExt cx="3809369" cy="3528180"/>
            </a:xfrm>
          </p:grpSpPr>
          <p:sp>
            <p:nvSpPr>
              <p:cNvPr id="87" name="Shape 136"/>
              <p:cNvSpPr/>
              <p:nvPr/>
            </p:nvSpPr>
            <p:spPr>
              <a:xfrm>
                <a:off x="0" y="0"/>
                <a:ext cx="1393674" cy="3528181"/>
              </a:xfrm>
              <a:prstGeom prst="rect">
                <a:avLst/>
              </a:prstGeom>
              <a:solidFill>
                <a:srgbClr val="FFD958">
                  <a:alpha val="9025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" name="Shape 137"/>
              <p:cNvSpPr/>
              <p:nvPr/>
            </p:nvSpPr>
            <p:spPr>
              <a:xfrm>
                <a:off x="1887924" y="1154490"/>
                <a:ext cx="1921446" cy="1041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b="1"/>
                </a:pPr>
                <a:r>
                  <a:t>MESA</a:t>
                </a:r>
              </a:p>
              <a:p>
                <a:pPr>
                  <a:defRPr b="1"/>
                </a:pPr>
                <a:r>
                  <a:t>Accelerator</a:t>
                </a:r>
              </a:p>
            </p:txBody>
          </p:sp>
        </p:grpSp>
        <p:pic>
          <p:nvPicPr>
            <p:cNvPr id="8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44457" y="0"/>
              <a:ext cx="3261235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" name="Shape 134"/>
          <p:cNvSpPr>
            <a:spLocks noChangeAspect="1"/>
          </p:cNvSpPr>
          <p:nvPr/>
        </p:nvSpPr>
        <p:spPr>
          <a:xfrm>
            <a:off x="862865" y="1977145"/>
            <a:ext cx="171052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rPr dirty="0"/>
              <a:t>Mainz Microtron</a:t>
            </a:r>
          </a:p>
          <a:p>
            <a:pPr>
              <a:defRPr b="1"/>
            </a:pPr>
            <a:r>
              <a:rPr dirty="0"/>
              <a:t>MAMI</a:t>
            </a:r>
          </a:p>
        </p:txBody>
      </p:sp>
      <p:pic>
        <p:nvPicPr>
          <p:cNvPr id="9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2236" y="2662500"/>
            <a:ext cx="1195282" cy="7615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730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ISM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ISM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RISM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RISM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Microsoft Macintosh PowerPoint</Application>
  <PresentationFormat>Bildschirmpräsentation (4:3)</PresentationFormat>
  <Paragraphs>247</Paragraphs>
  <Slides>25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Office-Design</vt:lpstr>
      <vt:lpstr>1_Office-Design</vt:lpstr>
      <vt:lpstr>PRISMA</vt:lpstr>
      <vt:lpstr>1_PRISMA</vt:lpstr>
      <vt:lpstr>2_PRISMA</vt:lpstr>
      <vt:lpstr>3_PRISMA</vt:lpstr>
      <vt:lpstr>PowerPoint-Präsentation</vt:lpstr>
      <vt:lpstr>PowerPoint-Präsentation</vt:lpstr>
      <vt:lpstr>PowerPoint-Präsentation</vt:lpstr>
      <vt:lpstr>PowerPoint-Präsentation</vt:lpstr>
      <vt:lpstr>PRISMA Facts and Figures</vt:lpstr>
      <vt:lpstr>PowerPoint-Präsentation</vt:lpstr>
      <vt:lpstr>CFP Research Building</vt:lpstr>
      <vt:lpstr>CFP Research Building</vt:lpstr>
      <vt:lpstr>Low-energy precision physics at Mainz</vt:lpstr>
      <vt:lpstr>Low-energy precision physics at Mainz</vt:lpstr>
      <vt:lpstr>MAGIX — high precision spectrometer</vt:lpstr>
      <vt:lpstr>MAGIX — high precision spectrometer</vt:lpstr>
      <vt:lpstr>P2 — Parity violation at low energies</vt:lpstr>
      <vt:lpstr>New research opportunities: BDX@MESA</vt:lpstr>
      <vt:lpstr>PowerPoint-Präsentation</vt:lpstr>
      <vt:lpstr>TRIGA User Facility</vt:lpstr>
      <vt:lpstr>UCN source at TRIGA Mainz</vt:lpstr>
      <vt:lpstr>PowerPoint-Präsentation</vt:lpstr>
      <vt:lpstr>Mainz Institute for Theoretical Physics</vt:lpstr>
      <vt:lpstr>MITP Advisory Board</vt:lpstr>
      <vt:lpstr>PowerPoint-Präsentation</vt:lpstr>
      <vt:lpstr>MITP Facilities</vt:lpstr>
      <vt:lpstr>PowerPoint-Präsentation</vt:lpstr>
      <vt:lpstr>Future of the Excellence Initiative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Hartmut Wittig</dc:creator>
  <cp:lastModifiedBy>Hartmut Wittig</cp:lastModifiedBy>
  <cp:revision>37</cp:revision>
  <dcterms:created xsi:type="dcterms:W3CDTF">2016-04-03T13:55:29Z</dcterms:created>
  <dcterms:modified xsi:type="dcterms:W3CDTF">2016-04-04T13:17:52Z</dcterms:modified>
</cp:coreProperties>
</file>